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58" r:id="rId3"/>
    <p:sldId id="262" r:id="rId4"/>
    <p:sldId id="257" r:id="rId5"/>
    <p:sldId id="263" r:id="rId6"/>
    <p:sldId id="264" r:id="rId7"/>
    <p:sldId id="261" r:id="rId8"/>
    <p:sldId id="265" r:id="rId9"/>
    <p:sldId id="268" r:id="rId10"/>
    <p:sldId id="266" r:id="rId11"/>
    <p:sldId id="260"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896" autoAdjust="0"/>
  </p:normalViewPr>
  <p:slideViewPr>
    <p:cSldViewPr snapToGrid="0">
      <p:cViewPr varScale="1">
        <p:scale>
          <a:sx n="57" d="100"/>
          <a:sy n="57" d="100"/>
        </p:scale>
        <p:origin x="12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AA817-4A9F-4C44-BC0F-128CB9AB7339}"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DA67B-344F-4444-811C-1152371AA698}" type="slidenum">
              <a:rPr lang="en-US" smtClean="0"/>
              <a:t>‹#›</a:t>
            </a:fld>
            <a:endParaRPr lang="en-US"/>
          </a:p>
        </p:txBody>
      </p:sp>
    </p:spTree>
    <p:extLst>
      <p:ext uri="{BB962C8B-B14F-4D97-AF65-F5344CB8AC3E}">
        <p14:creationId xmlns:p14="http://schemas.microsoft.com/office/powerpoint/2010/main" val="289917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Additional reading material and sources for this presentation:</a:t>
            </a:r>
          </a:p>
          <a:p>
            <a:r>
              <a:rPr lang="en-US" baseline="0" dirty="0" smtClean="0"/>
              <a:t>Page 92 of the environmental reader textbook</a:t>
            </a:r>
          </a:p>
          <a:p>
            <a:r>
              <a:rPr lang="en-US" dirty="0" smtClean="0"/>
              <a:t>https://www.downtoearth.org.in/coverage/how-bellary-was-laid-waste-33862</a:t>
            </a:r>
          </a:p>
          <a:p>
            <a:r>
              <a:rPr lang="en-US" dirty="0" smtClean="0"/>
              <a:t>https://www.downtoearth.org.in/coverage/what-bleeds-bellary-1739</a:t>
            </a:r>
          </a:p>
          <a:p>
            <a:r>
              <a:rPr lang="en-US" dirty="0" smtClean="0"/>
              <a:t>https://www.outlookindia.com/magazine/story/the-wanton-sins-of-the-soil/277937</a:t>
            </a:r>
          </a:p>
          <a:p>
            <a:r>
              <a:rPr lang="en-US" dirty="0" smtClean="0"/>
              <a:t>https://economictimes.indiatimes.com/news/politics-and-nation/anatomy-of-bellary-mining-loot-efficient-system-of-corruption-to-mine-store-and-transport-iron-ore/articleshow/9424299.cms</a:t>
            </a:r>
          </a:p>
          <a:p>
            <a:endParaRPr lang="en-US" dirty="0" smtClean="0"/>
          </a:p>
          <a:p>
            <a:r>
              <a:rPr lang="en-US" dirty="0" smtClean="0"/>
              <a:t>Prepared</a:t>
            </a:r>
            <a:r>
              <a:rPr lang="en-US" baseline="0" dirty="0" smtClean="0"/>
              <a:t> by: Shaurya Rahul Narlanka</a:t>
            </a:r>
            <a:endParaRPr lang="en-US" dirty="0" smtClean="0"/>
          </a:p>
          <a:p>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1</a:t>
            </a:fld>
            <a:endParaRPr lang="en-US"/>
          </a:p>
        </p:txBody>
      </p:sp>
    </p:spTree>
    <p:extLst>
      <p:ext uri="{BB962C8B-B14F-4D97-AF65-F5344CB8AC3E}">
        <p14:creationId xmlns:p14="http://schemas.microsoft.com/office/powerpoint/2010/main" val="225444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Ballari is a major city in the state of Karnataka, near the border between Karnataka and Telangana</a:t>
            </a:r>
            <a:r>
              <a:rPr lang="en-US" baseline="0" dirty="0" smtClean="0"/>
              <a:t> and </a:t>
            </a:r>
            <a:r>
              <a:rPr lang="en-US" dirty="0" smtClean="0"/>
              <a:t>nearly equidistant from Bangalore and Hyderabad.</a:t>
            </a:r>
            <a:r>
              <a:rPr lang="en-US" baseline="0" dirty="0" smtClean="0"/>
              <a:t> It is extremely rich in good quality iron ore with the iron content in its ore ranging from 60-65% (a very high concentration). As a result, it is a popular iron ore mining destination in India and the ore extracted from this region constitutes about 1/5</a:t>
            </a:r>
            <a:r>
              <a:rPr lang="en-US" baseline="30000" dirty="0" smtClean="0"/>
              <a:t>th</a:t>
            </a:r>
            <a:r>
              <a:rPr lang="en-US" baseline="0" dirty="0" smtClean="0"/>
              <a:t> of India’s total output. A spurt in the local and Chinese demand for stainless steel has made mining in this region even more lucrative with prices soaring from round Rs.1,200 per ton in 2002 to around Rs.6000 per ton in 2006-2007. Unfortunately, this has also resulted in the emergence of illegal mining in the area which has ballooned into one of the biggest mining scams in India. Through the collusion of government officials, regulatory authorities and private companies, mining was done in the region by violating many environmental, mining, labor and land regulations. </a:t>
            </a:r>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2</a:t>
            </a:fld>
            <a:endParaRPr lang="en-US"/>
          </a:p>
        </p:txBody>
      </p:sp>
    </p:spTree>
    <p:extLst>
      <p:ext uri="{BB962C8B-B14F-4D97-AF65-F5344CB8AC3E}">
        <p14:creationId xmlns:p14="http://schemas.microsoft.com/office/powerpoint/2010/main" val="241279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map shows the extent of illegal</a:t>
            </a:r>
            <a:r>
              <a:rPr lang="en-US" baseline="0" dirty="0" smtClean="0"/>
              <a:t> mining in Ballari. The red line is the area approved for mining by the government. The yellow line is the boundary set up by the mining companies. The mining companies were supposed to mine and dispose the waste within the designated area. Furthermore, they were supposed to grow a green cover around the mine to suppress the dust released from the mining. Finally, they were allowed to only mine a certain amount of iron ore each day and pay royalties to the government for the ore they ship. None of these protocols were followed properly. The mining companies brazenly mined outside the designated zone, dumped mining refuse on the surrounding forest areas, did not install any green cover and paid the government very low royalties, costing the government an estimated 16000 Cr. Loss in royalties (as shown in table). The excess revenues were stored in off-shore accounts in Singapore to hide it from the Reserve Bank of India and other banks. Furthermore, existing mines were given extension leases and defunct mines were reopened without any check on their wanton environmental destruction. This was done through a comprehensive network formed by corrupt officials and private companies at every stage of the process. The table in the slide shows the estimated amount of bribe received by some of the officials in the government. In the </a:t>
            </a:r>
            <a:r>
              <a:rPr lang="en-US" baseline="0" dirty="0" err="1" smtClean="0"/>
              <a:t>Lokayukta</a:t>
            </a:r>
            <a:r>
              <a:rPr lang="en-US" baseline="0" dirty="0" smtClean="0"/>
              <a:t> report which revealed the extent of this scam, it was noted that Ballari is like a republic unto itself with no regard to national law and policies. </a:t>
            </a:r>
          </a:p>
        </p:txBody>
      </p:sp>
      <p:sp>
        <p:nvSpPr>
          <p:cNvPr id="4" name="Slide Number Placeholder 3"/>
          <p:cNvSpPr>
            <a:spLocks noGrp="1"/>
          </p:cNvSpPr>
          <p:nvPr>
            <p:ph type="sldNum" sz="quarter" idx="10"/>
          </p:nvPr>
        </p:nvSpPr>
        <p:spPr/>
        <p:txBody>
          <a:bodyPr/>
          <a:lstStyle/>
          <a:p>
            <a:fld id="{1D5DA67B-344F-4444-811C-1152371AA698}" type="slidenum">
              <a:rPr lang="en-US" smtClean="0"/>
              <a:t>4</a:t>
            </a:fld>
            <a:endParaRPr lang="en-US"/>
          </a:p>
        </p:txBody>
      </p:sp>
    </p:spTree>
    <p:extLst>
      <p:ext uri="{BB962C8B-B14F-4D97-AF65-F5344CB8AC3E}">
        <p14:creationId xmlns:p14="http://schemas.microsoft.com/office/powerpoint/2010/main" val="151346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real tragedy of the Ballari wanton</a:t>
            </a:r>
            <a:r>
              <a:rPr lang="en-US" baseline="0" dirty="0" smtClean="0"/>
              <a:t> mining is the extent of damage to the people and environment of Ballari. The unsuppressed red dust released from mines are now the major source of respiratory illness in the region, especially for the children who were illegally employed in the mines and the women. When it rains in the region, the water collect the mud from the mines and deposit it in the Tungabhadra river and clog the Tungabhadra reservoir. As a result, the total capacity of the reservoir has fallen from about 133 thousand million cubic meters (TMC) to 99 TMC in recent years. Furthermore, because the refuse from the mines were not stored properly, they also enter the forest regions during the monsoons and destroy them causing many species like the Egyptian Vulture and </a:t>
            </a:r>
            <a:r>
              <a:rPr lang="en-US" sz="1200" b="0" i="0" kern="1200" dirty="0" smtClean="0">
                <a:solidFill>
                  <a:schemeClr val="tx1"/>
                </a:solidFill>
                <a:effectLst/>
                <a:latin typeface="+mn-lt"/>
                <a:ea typeface="+mn-ea"/>
                <a:cs typeface="+mn-cs"/>
              </a:rPr>
              <a:t>Four-horned antelopes</a:t>
            </a:r>
            <a:r>
              <a:rPr lang="en-US" baseline="0" dirty="0" smtClean="0"/>
              <a:t> population to completely vanish. </a:t>
            </a:r>
          </a:p>
          <a:p>
            <a:endParaRPr lang="en-US" baseline="0" dirty="0" smtClean="0"/>
          </a:p>
          <a:p>
            <a:r>
              <a:rPr lang="en-US" baseline="0" dirty="0" smtClean="0"/>
              <a:t>Besides this, the mining has also impacted the earlier main source of employment in the region, agriculture. The top soil in most farms are now covered with iron rich soil making it nearly impossible to farm on them. This has made people very dependent on the mines for their employment. Now that the mines are closed, the total economy and, as a result, the resiliency of the locals has been destroyed and has led to extreme poverty in the region. </a:t>
            </a:r>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7</a:t>
            </a:fld>
            <a:endParaRPr lang="en-US"/>
          </a:p>
        </p:txBody>
      </p:sp>
    </p:spTree>
    <p:extLst>
      <p:ext uri="{BB962C8B-B14F-4D97-AF65-F5344CB8AC3E}">
        <p14:creationId xmlns:p14="http://schemas.microsoft.com/office/powerpoint/2010/main" val="344990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revelations</a:t>
            </a:r>
            <a:r>
              <a:rPr lang="en-US" baseline="0" dirty="0" smtClean="0"/>
              <a:t> of Ballari, many other such instances have come into the limelight around the country. The way the country deals with the Ballari scam with a new mining bill will set the precedent for the resolution of other illegal mining cases in India. </a:t>
            </a:r>
            <a:endParaRPr lang="en-US" dirty="0"/>
          </a:p>
        </p:txBody>
      </p:sp>
      <p:sp>
        <p:nvSpPr>
          <p:cNvPr id="4" name="Slide Number Placeholder 3"/>
          <p:cNvSpPr>
            <a:spLocks noGrp="1"/>
          </p:cNvSpPr>
          <p:nvPr>
            <p:ph type="sldNum" sz="quarter" idx="10"/>
          </p:nvPr>
        </p:nvSpPr>
        <p:spPr/>
        <p:txBody>
          <a:bodyPr/>
          <a:lstStyle/>
          <a:p>
            <a:fld id="{1D5DA67B-344F-4444-811C-1152371AA698}" type="slidenum">
              <a:rPr lang="en-US" smtClean="0"/>
              <a:t>11</a:t>
            </a:fld>
            <a:endParaRPr lang="en-US"/>
          </a:p>
        </p:txBody>
      </p:sp>
    </p:spTree>
    <p:extLst>
      <p:ext uri="{BB962C8B-B14F-4D97-AF65-F5344CB8AC3E}">
        <p14:creationId xmlns:p14="http://schemas.microsoft.com/office/powerpoint/2010/main" val="192726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378213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35539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415326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67110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ED03CE-C35E-430A-8E31-0587F61C088E}"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59570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ED03CE-C35E-430A-8E31-0587F61C088E}"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21990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ED03CE-C35E-430A-8E31-0587F61C088E}"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55420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ED03CE-C35E-430A-8E31-0587F61C088E}"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306148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D03CE-C35E-430A-8E31-0587F61C088E}"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26920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D03CE-C35E-430A-8E31-0587F61C088E}"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10871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D03CE-C35E-430A-8E31-0587F61C088E}"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A3361-FB51-4B32-A4F0-28991067116F}" type="slidenum">
              <a:rPr lang="en-US" smtClean="0"/>
              <a:t>‹#›</a:t>
            </a:fld>
            <a:endParaRPr lang="en-US"/>
          </a:p>
        </p:txBody>
      </p:sp>
    </p:spTree>
    <p:extLst>
      <p:ext uri="{BB962C8B-B14F-4D97-AF65-F5344CB8AC3E}">
        <p14:creationId xmlns:p14="http://schemas.microsoft.com/office/powerpoint/2010/main" val="105067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D03CE-C35E-430A-8E31-0587F61C088E}" type="datetimeFigureOut">
              <a:rPr lang="en-US" smtClean="0"/>
              <a:t>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A3361-FB51-4B32-A4F0-28991067116F}" type="slidenum">
              <a:rPr lang="en-US" smtClean="0"/>
              <a:t>‹#›</a:t>
            </a:fld>
            <a:endParaRPr lang="en-US"/>
          </a:p>
        </p:txBody>
      </p:sp>
    </p:spTree>
    <p:extLst>
      <p:ext uri="{BB962C8B-B14F-4D97-AF65-F5344CB8AC3E}">
        <p14:creationId xmlns:p14="http://schemas.microsoft.com/office/powerpoint/2010/main" val="409770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388220" y="434011"/>
            <a:ext cx="4058652" cy="1363579"/>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How Ballari was laid waste</a:t>
            </a:r>
            <a:endParaRPr lang="en-US" dirty="0">
              <a:solidFill>
                <a:schemeClr val="bg1"/>
              </a:solidFill>
            </a:endParaRPr>
          </a:p>
        </p:txBody>
      </p:sp>
      <p:sp>
        <p:nvSpPr>
          <p:cNvPr id="7" name="Rectangle 6"/>
          <p:cNvSpPr/>
          <p:nvPr/>
        </p:nvSpPr>
        <p:spPr>
          <a:xfrm>
            <a:off x="1667180" y="1797590"/>
            <a:ext cx="1500732" cy="369332"/>
          </a:xfrm>
          <a:prstGeom prst="rect">
            <a:avLst/>
          </a:prstGeom>
          <a:solidFill>
            <a:schemeClr val="tx1"/>
          </a:solidFill>
        </p:spPr>
        <p:txBody>
          <a:bodyPr wrap="none">
            <a:spAutoFit/>
          </a:bodyPr>
          <a:lstStyle/>
          <a:p>
            <a:r>
              <a:rPr lang="en-US" dirty="0" smtClean="0">
                <a:solidFill>
                  <a:schemeClr val="bg1"/>
                </a:solidFill>
              </a:rPr>
              <a:t>Case Study - 2</a:t>
            </a:r>
            <a:endParaRPr lang="en-US" dirty="0">
              <a:solidFill>
                <a:schemeClr val="bg1"/>
              </a:solidFill>
            </a:endParaRPr>
          </a:p>
        </p:txBody>
      </p:sp>
      <p:sp>
        <p:nvSpPr>
          <p:cNvPr id="8" name="Rectangle 7"/>
          <p:cNvSpPr/>
          <p:nvPr/>
        </p:nvSpPr>
        <p:spPr>
          <a:xfrm>
            <a:off x="11011593" y="6611779"/>
            <a:ext cx="1180407" cy="246221"/>
          </a:xfrm>
          <a:prstGeom prst="rect">
            <a:avLst/>
          </a:prstGeom>
          <a:solidFill>
            <a:schemeClr val="tx1"/>
          </a:solidFill>
        </p:spPr>
        <p:txBody>
          <a:bodyPr wrap="square">
            <a:spAutoFit/>
          </a:bodyPr>
          <a:lstStyle/>
          <a:p>
            <a:r>
              <a:rPr lang="en-US" sz="1000" dirty="0" smtClean="0">
                <a:solidFill>
                  <a:schemeClr val="bg1"/>
                </a:solidFill>
              </a:rPr>
              <a:t>Source: The </a:t>
            </a:r>
            <a:r>
              <a:rPr lang="en-US" sz="1000" dirty="0">
                <a:solidFill>
                  <a:schemeClr val="bg1"/>
                </a:solidFill>
              </a:rPr>
              <a:t>Hindu</a:t>
            </a:r>
          </a:p>
        </p:txBody>
      </p:sp>
    </p:spTree>
    <p:extLst>
      <p:ext uri="{BB962C8B-B14F-4D97-AF65-F5344CB8AC3E}">
        <p14:creationId xmlns:p14="http://schemas.microsoft.com/office/powerpoint/2010/main" val="4204614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Besides this, the mining has also impacted the earlier main source of employment in the region, </a:t>
            </a:r>
            <a:r>
              <a:rPr lang="en-US" b="1" dirty="0" smtClean="0"/>
              <a:t>Agriculture</a:t>
            </a:r>
            <a:r>
              <a:rPr lang="en-US" dirty="0"/>
              <a:t>. </a:t>
            </a:r>
            <a:endParaRPr lang="en-US" dirty="0" smtClean="0"/>
          </a:p>
          <a:p>
            <a:pPr algn="just"/>
            <a:r>
              <a:rPr lang="en-US" dirty="0" smtClean="0"/>
              <a:t>The </a:t>
            </a:r>
            <a:r>
              <a:rPr lang="en-US" dirty="0"/>
              <a:t>top soil in most farms are now covered with iron rich soil making it nearly impossible to farm on them. This has made people very dependent on the mines for their employment. </a:t>
            </a:r>
            <a:endParaRPr lang="en-US" dirty="0" smtClean="0"/>
          </a:p>
          <a:p>
            <a:pPr algn="just"/>
            <a:r>
              <a:rPr lang="en-US" dirty="0" smtClean="0"/>
              <a:t>Now </a:t>
            </a:r>
            <a:r>
              <a:rPr lang="en-US" dirty="0"/>
              <a:t>that the mines are closed, the total economy and, as a result, the resiliency of the locals has been destroyed and has led to extreme poverty in the region. </a:t>
            </a:r>
          </a:p>
          <a:p>
            <a:endParaRPr lang="en-US" dirty="0"/>
          </a:p>
        </p:txBody>
      </p:sp>
    </p:spTree>
    <p:extLst>
      <p:ext uri="{BB962C8B-B14F-4D97-AF65-F5344CB8AC3E}">
        <p14:creationId xmlns:p14="http://schemas.microsoft.com/office/powerpoint/2010/main" val="3263898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ms.outlookindia.com/Uploads/outlookindia/2011/20110725/page_25_201108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538" y="0"/>
            <a:ext cx="102528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6616931"/>
            <a:ext cx="1579418" cy="246221"/>
          </a:xfrm>
          <a:prstGeom prst="rect">
            <a:avLst/>
          </a:prstGeom>
          <a:solidFill>
            <a:schemeClr val="tx1"/>
          </a:solidFill>
        </p:spPr>
        <p:txBody>
          <a:bodyPr wrap="square">
            <a:spAutoFit/>
          </a:bodyPr>
          <a:lstStyle/>
          <a:p>
            <a:r>
              <a:rPr lang="en-US" sz="1000" dirty="0" smtClean="0">
                <a:solidFill>
                  <a:schemeClr val="bg1"/>
                </a:solidFill>
              </a:rPr>
              <a:t>Source: outlookindia.com</a:t>
            </a:r>
            <a:endParaRPr lang="en-US" sz="1000" dirty="0">
              <a:solidFill>
                <a:schemeClr val="bg1"/>
              </a:solidFill>
            </a:endParaRPr>
          </a:p>
        </p:txBody>
      </p:sp>
    </p:spTree>
    <p:extLst>
      <p:ext uri="{BB962C8B-B14F-4D97-AF65-F5344CB8AC3E}">
        <p14:creationId xmlns:p14="http://schemas.microsoft.com/office/powerpoint/2010/main" val="305353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3" y="944663"/>
            <a:ext cx="10540538" cy="1815882"/>
          </a:xfrm>
          <a:prstGeom prst="rect">
            <a:avLst/>
          </a:prstGeom>
        </p:spPr>
        <p:txBody>
          <a:bodyPr wrap="square">
            <a:spAutoFit/>
          </a:bodyPr>
          <a:lstStyle/>
          <a:p>
            <a:pPr algn="just"/>
            <a:r>
              <a:rPr lang="en-US" sz="2800" dirty="0"/>
              <a:t>After the revelations of </a:t>
            </a:r>
            <a:r>
              <a:rPr lang="en-US" sz="2800" dirty="0" err="1"/>
              <a:t>Ballari</a:t>
            </a:r>
            <a:r>
              <a:rPr lang="en-US" sz="2800" dirty="0"/>
              <a:t>, many other such instances have come into the limelight around the country. The way the country deals with the </a:t>
            </a:r>
            <a:r>
              <a:rPr lang="en-US" sz="2800" dirty="0" err="1"/>
              <a:t>Ballari</a:t>
            </a:r>
            <a:r>
              <a:rPr lang="en-US" sz="2800" dirty="0"/>
              <a:t> scam with a new mining bill will set the precedent for the resolution of other illegal mining cases in India. </a:t>
            </a:r>
          </a:p>
        </p:txBody>
      </p:sp>
    </p:spTree>
    <p:extLst>
      <p:ext uri="{BB962C8B-B14F-4D97-AF65-F5344CB8AC3E}">
        <p14:creationId xmlns:p14="http://schemas.microsoft.com/office/powerpoint/2010/main" val="1928691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276" y="1742962"/>
            <a:ext cx="8628611" cy="3785652"/>
          </a:xfrm>
          <a:prstGeom prst="rect">
            <a:avLst/>
          </a:prstGeom>
        </p:spPr>
        <p:txBody>
          <a:bodyPr wrap="square">
            <a:spAutoFit/>
          </a:bodyPr>
          <a:lstStyle/>
          <a:p>
            <a:r>
              <a:rPr lang="en-US" sz="2000" dirty="0"/>
              <a:t>Page 92 of the environmental reader </a:t>
            </a:r>
            <a:r>
              <a:rPr lang="en-US" sz="2000" dirty="0" smtClean="0"/>
              <a:t>textbook</a:t>
            </a:r>
          </a:p>
          <a:p>
            <a:endParaRPr lang="en-US" sz="2000" dirty="0"/>
          </a:p>
          <a:p>
            <a:r>
              <a:rPr lang="en-US" sz="2000" dirty="0"/>
              <a:t>https://</a:t>
            </a:r>
            <a:r>
              <a:rPr lang="en-US" sz="2000" dirty="0" smtClean="0"/>
              <a:t>www.downtoearth.org.in/coverage/how-bellary-was-laid-waste-33862</a:t>
            </a:r>
          </a:p>
          <a:p>
            <a:endParaRPr lang="en-US" sz="2000" dirty="0"/>
          </a:p>
          <a:p>
            <a:r>
              <a:rPr lang="en-US" sz="2000" dirty="0"/>
              <a:t>https://</a:t>
            </a:r>
            <a:r>
              <a:rPr lang="en-US" sz="2000" dirty="0" smtClean="0"/>
              <a:t>www.downtoearth.org.in/coverage/what-bleeds-bellary-1739</a:t>
            </a:r>
          </a:p>
          <a:p>
            <a:endParaRPr lang="en-US" sz="2000" dirty="0"/>
          </a:p>
          <a:p>
            <a:r>
              <a:rPr lang="en-US" sz="2000" dirty="0"/>
              <a:t>https://</a:t>
            </a:r>
            <a:r>
              <a:rPr lang="en-US" sz="2000" dirty="0" smtClean="0"/>
              <a:t>www.outlookindia.com/magazine/story/the-wanton-sins-of-the-soil/277937</a:t>
            </a:r>
          </a:p>
          <a:p>
            <a:endParaRPr lang="en-US" sz="2000" dirty="0"/>
          </a:p>
          <a:p>
            <a:r>
              <a:rPr lang="en-US" sz="2000" dirty="0"/>
              <a:t>https://economictimes.indiatimes.com/news/politics-and-nation/anatomy-of-bellary-mining-loot-efficient-system-of-corruption-to-mine-store-and-transport-iron-ore/articleshow/9424299.cms</a:t>
            </a:r>
          </a:p>
        </p:txBody>
      </p:sp>
      <p:sp>
        <p:nvSpPr>
          <p:cNvPr id="3" name="TextBox 2"/>
          <p:cNvSpPr txBox="1"/>
          <p:nvPr/>
        </p:nvSpPr>
        <p:spPr>
          <a:xfrm>
            <a:off x="964276" y="914400"/>
            <a:ext cx="2045112" cy="523220"/>
          </a:xfrm>
          <a:prstGeom prst="rect">
            <a:avLst/>
          </a:prstGeom>
          <a:noFill/>
        </p:spPr>
        <p:txBody>
          <a:bodyPr wrap="none" rtlCol="0">
            <a:spAutoFit/>
          </a:bodyPr>
          <a:lstStyle/>
          <a:p>
            <a:r>
              <a:rPr lang="en-US" sz="2800" dirty="0" smtClean="0"/>
              <a:t>References : </a:t>
            </a:r>
            <a:endParaRPr lang="en-US" sz="2800" dirty="0"/>
          </a:p>
        </p:txBody>
      </p:sp>
    </p:spTree>
    <p:extLst>
      <p:ext uri="{BB962C8B-B14F-4D97-AF65-F5344CB8AC3E}">
        <p14:creationId xmlns:p14="http://schemas.microsoft.com/office/powerpoint/2010/main" val="361770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6905" y="2470484"/>
            <a:ext cx="1106906" cy="449179"/>
          </a:xfrm>
          <a:solidFill>
            <a:schemeClr val="bg1"/>
          </a:solidFill>
        </p:spPr>
        <p:txBody>
          <a:bodyPr>
            <a:noAutofit/>
          </a:bodyPr>
          <a:lstStyle/>
          <a:p>
            <a:r>
              <a:rPr lang="en-US" sz="2800" b="1" dirty="0" smtClean="0"/>
              <a:t>Ballari</a:t>
            </a:r>
            <a:endParaRPr lang="en-US" sz="2800" b="1" dirty="0"/>
          </a:p>
        </p:txBody>
      </p:sp>
      <p:sp>
        <p:nvSpPr>
          <p:cNvPr id="5" name="Rectangle 4"/>
          <p:cNvSpPr/>
          <p:nvPr/>
        </p:nvSpPr>
        <p:spPr>
          <a:xfrm>
            <a:off x="10856422" y="6611779"/>
            <a:ext cx="1335578" cy="246221"/>
          </a:xfrm>
          <a:prstGeom prst="rect">
            <a:avLst/>
          </a:prstGeom>
          <a:solidFill>
            <a:schemeClr val="tx1"/>
          </a:solidFill>
        </p:spPr>
        <p:txBody>
          <a:bodyPr wrap="square">
            <a:spAutoFit/>
          </a:bodyPr>
          <a:lstStyle/>
          <a:p>
            <a:r>
              <a:rPr lang="en-US" sz="1000" dirty="0" smtClean="0">
                <a:solidFill>
                  <a:schemeClr val="bg1"/>
                </a:solidFill>
              </a:rPr>
              <a:t>Source: Google Maps</a:t>
            </a:r>
            <a:endParaRPr lang="en-US" sz="1000" dirty="0">
              <a:solidFill>
                <a:schemeClr val="bg1"/>
              </a:solidFill>
            </a:endParaRPr>
          </a:p>
        </p:txBody>
      </p:sp>
      <p:sp>
        <p:nvSpPr>
          <p:cNvPr id="7" name="Title 1"/>
          <p:cNvSpPr txBox="1">
            <a:spLocks/>
          </p:cNvSpPr>
          <p:nvPr/>
        </p:nvSpPr>
        <p:spPr>
          <a:xfrm>
            <a:off x="7851524" y="2919663"/>
            <a:ext cx="3254279" cy="1486082"/>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Ballari: Introduction</a:t>
            </a:r>
            <a:endParaRPr lang="en-US" dirty="0">
              <a:solidFill>
                <a:schemeClr val="bg1"/>
              </a:solidFill>
            </a:endParaRPr>
          </a:p>
        </p:txBody>
      </p:sp>
    </p:spTree>
    <p:extLst>
      <p:ext uri="{BB962C8B-B14F-4D97-AF65-F5344CB8AC3E}">
        <p14:creationId xmlns:p14="http://schemas.microsoft.com/office/powerpoint/2010/main" val="3147678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027906"/>
            <a:ext cx="10515600" cy="4351338"/>
          </a:xfrm>
        </p:spPr>
        <p:txBody>
          <a:bodyPr>
            <a:normAutofit fontScale="85000" lnSpcReduction="10000"/>
          </a:bodyPr>
          <a:lstStyle/>
          <a:p>
            <a:pPr lvl="0" algn="just"/>
            <a:r>
              <a:rPr lang="en-US" dirty="0" err="1"/>
              <a:t>Ballari</a:t>
            </a:r>
            <a:r>
              <a:rPr lang="en-US" dirty="0"/>
              <a:t> is a major city in the state of Karnataka, near the border between Karnataka and </a:t>
            </a:r>
            <a:r>
              <a:rPr lang="en-US" dirty="0" err="1"/>
              <a:t>Telangana</a:t>
            </a:r>
            <a:r>
              <a:rPr lang="en-US" dirty="0"/>
              <a:t> and nearly equidistant from Bangalore and Hyderabad. </a:t>
            </a:r>
            <a:endParaRPr lang="en-US" dirty="0" smtClean="0"/>
          </a:p>
          <a:p>
            <a:pPr lvl="0" algn="just"/>
            <a:r>
              <a:rPr lang="en-US" dirty="0" smtClean="0"/>
              <a:t>It </a:t>
            </a:r>
            <a:r>
              <a:rPr lang="en-US" dirty="0"/>
              <a:t>is extremely rich in good quality iron ore with the iron content in its ore ranging from 60-65% (a very high concentration). As a result, it is a popular iron ore mining destination in India and the ore extracted from this region constitutes about 1/5</a:t>
            </a:r>
            <a:r>
              <a:rPr lang="en-US" baseline="30000" dirty="0"/>
              <a:t>th</a:t>
            </a:r>
            <a:r>
              <a:rPr lang="en-US" dirty="0"/>
              <a:t> of India’s total output. </a:t>
            </a:r>
            <a:endParaRPr lang="en-US" dirty="0" smtClean="0"/>
          </a:p>
          <a:p>
            <a:pPr lvl="0" algn="just"/>
            <a:r>
              <a:rPr lang="en-US" dirty="0" smtClean="0"/>
              <a:t>A </a:t>
            </a:r>
            <a:r>
              <a:rPr lang="en-US" dirty="0"/>
              <a:t>spurt in the local and Chinese demand for stainless steel has made mining in this region even more lucrative with prices soaring from round Rs.1,200 per ton in 2002 to around Rs.6000 per ton in 2006-2007. Unfortunately, this has also resulted in the emergence of illegal mining in the area which has ballooned into one of the biggest mining scams in India. Through the collusion of government officials, regulatory authorities and private companies, mining was done in the region by violating many environmental, mining, labor and land regulations. </a:t>
            </a:r>
          </a:p>
          <a:p>
            <a:endParaRPr lang="en-US" dirty="0"/>
          </a:p>
        </p:txBody>
      </p:sp>
    </p:spTree>
    <p:extLst>
      <p:ext uri="{BB962C8B-B14F-4D97-AF65-F5344CB8AC3E}">
        <p14:creationId xmlns:p14="http://schemas.microsoft.com/office/powerpoint/2010/main" val="1105862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ellary environmental dis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296" y="0"/>
            <a:ext cx="719370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998296" y="0"/>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pic>
        <p:nvPicPr>
          <p:cNvPr id="5" name="Picture 2" descr="Anatomy of Bellary mining loot: Efficient system of corruption to mine, store and transport iron 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40547"/>
            <a:ext cx="4998296" cy="26174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07971" y="6633556"/>
            <a:ext cx="1490325" cy="246221"/>
          </a:xfrm>
          <a:prstGeom prst="rect">
            <a:avLst/>
          </a:prstGeom>
          <a:solidFill>
            <a:schemeClr val="tx1"/>
          </a:solidFill>
        </p:spPr>
        <p:txBody>
          <a:bodyPr wrap="square">
            <a:spAutoFit/>
          </a:bodyPr>
          <a:lstStyle/>
          <a:p>
            <a:r>
              <a:rPr lang="en-US" sz="1000" dirty="0" smtClean="0">
                <a:solidFill>
                  <a:schemeClr val="bg1"/>
                </a:solidFill>
              </a:rPr>
              <a:t>Source: Economic times</a:t>
            </a:r>
            <a:endParaRPr lang="en-US" sz="1000" dirty="0">
              <a:solidFill>
                <a:schemeClr val="bg1"/>
              </a:solidFill>
            </a:endParaRPr>
          </a:p>
        </p:txBody>
      </p:sp>
      <p:sp>
        <p:nvSpPr>
          <p:cNvPr id="9" name="Title 1"/>
          <p:cNvSpPr txBox="1">
            <a:spLocks/>
          </p:cNvSpPr>
          <p:nvPr/>
        </p:nvSpPr>
        <p:spPr>
          <a:xfrm>
            <a:off x="361245" y="0"/>
            <a:ext cx="4177503" cy="897775"/>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The Scam</a:t>
            </a:r>
            <a:endParaRPr lang="en-US" dirty="0">
              <a:solidFill>
                <a:schemeClr val="bg1"/>
              </a:solidFill>
            </a:endParaRPr>
          </a:p>
        </p:txBody>
      </p:sp>
      <p:pic>
        <p:nvPicPr>
          <p:cNvPr id="3076" name="Picture 4"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796" y="1107963"/>
            <a:ext cx="2684705" cy="28860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56796" y="3972549"/>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spTree>
    <p:extLst>
      <p:ext uri="{BB962C8B-B14F-4D97-AF65-F5344CB8AC3E}">
        <p14:creationId xmlns:p14="http://schemas.microsoft.com/office/powerpoint/2010/main" val="2408678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This map shows the extent of illegal mining in </a:t>
            </a:r>
            <a:r>
              <a:rPr lang="en-US" dirty="0" err="1"/>
              <a:t>Ballari</a:t>
            </a:r>
            <a:r>
              <a:rPr lang="en-US" dirty="0"/>
              <a:t>. The </a:t>
            </a:r>
            <a:r>
              <a:rPr lang="en-US" dirty="0" smtClean="0"/>
              <a:t>pink </a:t>
            </a:r>
            <a:r>
              <a:rPr lang="en-US" dirty="0"/>
              <a:t>line is the area approved for mining by the government. The yellow line is the boundary set up by the mining companies. </a:t>
            </a:r>
            <a:endParaRPr lang="en-US" dirty="0" smtClean="0"/>
          </a:p>
          <a:p>
            <a:pPr algn="just"/>
            <a:r>
              <a:rPr lang="en-US" dirty="0" smtClean="0"/>
              <a:t>The </a:t>
            </a:r>
            <a:r>
              <a:rPr lang="en-US" dirty="0"/>
              <a:t>mining companies were supposed to mine and dispose the waste within the designated area. Furthermore, they were supposed to grow a green cover around the mine to suppress the dust released from the mining. </a:t>
            </a:r>
            <a:endParaRPr lang="en-US" dirty="0" smtClean="0"/>
          </a:p>
          <a:p>
            <a:pPr algn="just"/>
            <a:r>
              <a:rPr lang="en-US" dirty="0" smtClean="0"/>
              <a:t>Finally</a:t>
            </a:r>
            <a:r>
              <a:rPr lang="en-US" dirty="0"/>
              <a:t>, they were allowed to only mine a certain amount of iron ore each day and pay royalties to the government for the ore they ship. None of these protocols were followed properly. The mining companies brazenly mined outside the designated zone, dumped mining refuse on the surrounding forest areas, did not install any green cover and paid the government very low royalties, costing the government an estimated 16000 Cr. </a:t>
            </a:r>
            <a:r>
              <a:rPr lang="en-US" dirty="0" smtClean="0"/>
              <a:t>loss.</a:t>
            </a:r>
            <a:endParaRPr lang="en-US" dirty="0"/>
          </a:p>
        </p:txBody>
      </p:sp>
    </p:spTree>
    <p:extLst>
      <p:ext uri="{BB962C8B-B14F-4D97-AF65-F5344CB8AC3E}">
        <p14:creationId xmlns:p14="http://schemas.microsoft.com/office/powerpoint/2010/main" val="1269343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The excess revenues were stored in off-shore accounts in Singapore to hide it from the Reserve Bank of India and other banks. Furthermore, existing mines were given extension leases and defunct mines were reopened without any check on their wanton environmental destruction. </a:t>
            </a:r>
            <a:endParaRPr lang="en-US" dirty="0" smtClean="0"/>
          </a:p>
          <a:p>
            <a:pPr algn="just"/>
            <a:endParaRPr lang="en-US" dirty="0"/>
          </a:p>
          <a:p>
            <a:pPr algn="just"/>
            <a:r>
              <a:rPr lang="en-US" dirty="0" smtClean="0"/>
              <a:t>This </a:t>
            </a:r>
            <a:r>
              <a:rPr lang="en-US" dirty="0"/>
              <a:t>was done through a comprehensive network formed by corrupt officials and private companies at every stage of the process. The table in the slide shows the estimated amount of bribe received by some of the officials in the government. In the </a:t>
            </a:r>
            <a:r>
              <a:rPr lang="en-US" dirty="0" err="1"/>
              <a:t>Lokayukta</a:t>
            </a:r>
            <a:r>
              <a:rPr lang="en-US" dirty="0"/>
              <a:t> report which revealed the extent of this scam, it was noted that </a:t>
            </a:r>
            <a:r>
              <a:rPr lang="en-US" dirty="0" err="1"/>
              <a:t>Ballari</a:t>
            </a:r>
            <a:r>
              <a:rPr lang="en-US" dirty="0"/>
              <a:t> is like a republic unto itself with no regard to national law and policies. </a:t>
            </a:r>
          </a:p>
          <a:p>
            <a:endParaRPr lang="en-US" dirty="0"/>
          </a:p>
        </p:txBody>
      </p:sp>
    </p:spTree>
    <p:extLst>
      <p:ext uri="{BB962C8B-B14F-4D97-AF65-F5344CB8AC3E}">
        <p14:creationId xmlns:p14="http://schemas.microsoft.com/office/powerpoint/2010/main" val="1889243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204" y="170578"/>
            <a:ext cx="4743796" cy="66887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839795" y="6611779"/>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sp>
        <p:nvSpPr>
          <p:cNvPr id="7" name="Title 1"/>
          <p:cNvSpPr txBox="1">
            <a:spLocks/>
          </p:cNvSpPr>
          <p:nvPr/>
        </p:nvSpPr>
        <p:spPr>
          <a:xfrm>
            <a:off x="1389020" y="764771"/>
            <a:ext cx="4260631" cy="1313411"/>
          </a:xfrm>
          <a:prstGeom prst="rect">
            <a:avLst/>
          </a:prstGeom>
          <a:solidFill>
            <a:schemeClr val="tx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bg1"/>
                </a:solidFill>
              </a:rPr>
              <a:t>The Environmental </a:t>
            </a:r>
            <a:r>
              <a:rPr lang="en-US" dirty="0">
                <a:solidFill>
                  <a:schemeClr val="bg1"/>
                </a:solidFill>
              </a:rPr>
              <a:t>D</a:t>
            </a:r>
            <a:r>
              <a:rPr lang="en-US" dirty="0" smtClean="0">
                <a:solidFill>
                  <a:schemeClr val="bg1"/>
                </a:solidFill>
              </a:rPr>
              <a:t>estruction</a:t>
            </a:r>
            <a:endParaRPr lang="en-US" dirty="0">
              <a:solidFill>
                <a:schemeClr val="bg1"/>
              </a:solidFill>
            </a:endParaRPr>
          </a:p>
        </p:txBody>
      </p:sp>
      <p:pic>
        <p:nvPicPr>
          <p:cNvPr id="5126" name="Picture 6"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025833"/>
            <a:ext cx="7038670" cy="38321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6611779"/>
            <a:ext cx="1352205" cy="246221"/>
          </a:xfrm>
          <a:prstGeom prst="rect">
            <a:avLst/>
          </a:prstGeom>
          <a:solidFill>
            <a:schemeClr val="tx1"/>
          </a:solidFill>
        </p:spPr>
        <p:txBody>
          <a:bodyPr wrap="square">
            <a:spAutoFit/>
          </a:bodyPr>
          <a:lstStyle/>
          <a:p>
            <a:r>
              <a:rPr lang="en-US" sz="1000" dirty="0" smtClean="0">
                <a:solidFill>
                  <a:schemeClr val="bg1"/>
                </a:solidFill>
              </a:rPr>
              <a:t>Source: Down to Earth</a:t>
            </a:r>
            <a:endParaRPr lang="en-US" sz="1000" dirty="0">
              <a:solidFill>
                <a:schemeClr val="bg1"/>
              </a:solidFill>
            </a:endParaRPr>
          </a:p>
        </p:txBody>
      </p:sp>
    </p:spTree>
    <p:extLst>
      <p:ext uri="{BB962C8B-B14F-4D97-AF65-F5344CB8AC3E}">
        <p14:creationId xmlns:p14="http://schemas.microsoft.com/office/powerpoint/2010/main" val="3242124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real tragedy of the </a:t>
            </a:r>
            <a:r>
              <a:rPr lang="en-US" dirty="0" err="1"/>
              <a:t>Ballari</a:t>
            </a:r>
            <a:r>
              <a:rPr lang="en-US" dirty="0"/>
              <a:t> wanton mining is the extent of damage to the people and environment of </a:t>
            </a:r>
            <a:r>
              <a:rPr lang="en-US" dirty="0" err="1"/>
              <a:t>Ballari</a:t>
            </a:r>
            <a:r>
              <a:rPr lang="en-US" dirty="0"/>
              <a:t>. The unsuppressed red dust released from mines are now the major source of respiratory illness in the region, especially for the children who were illegally employed in the mines and the women. </a:t>
            </a:r>
            <a:endParaRPr lang="en-US" dirty="0" smtClean="0"/>
          </a:p>
          <a:p>
            <a:pPr marL="0" indent="0" algn="just">
              <a:buNone/>
            </a:pPr>
            <a:endParaRPr lang="en-US" dirty="0" smtClean="0"/>
          </a:p>
          <a:p>
            <a:pPr algn="just"/>
            <a:r>
              <a:rPr lang="en-US" dirty="0" smtClean="0"/>
              <a:t>When </a:t>
            </a:r>
            <a:r>
              <a:rPr lang="en-US" dirty="0"/>
              <a:t>it rains in the region, the water collect the mud from the mines and deposit it in the Tungabhadra river and clog the Tungabhadra reservoir. As a result, the total capacity of the reservoir has fallen from about 133 thousand million cubic meters (TMC) to 99 TMC in recent years</a:t>
            </a:r>
            <a:r>
              <a:rPr lang="en-US" dirty="0" smtClean="0"/>
              <a:t>.</a:t>
            </a:r>
          </a:p>
          <a:p>
            <a:pPr marL="0" indent="0" algn="just">
              <a:buNone/>
            </a:pPr>
            <a:endParaRPr lang="en-US" dirty="0" smtClean="0"/>
          </a:p>
          <a:p>
            <a:pPr algn="just"/>
            <a:r>
              <a:rPr lang="en-US" dirty="0" smtClean="0"/>
              <a:t> </a:t>
            </a:r>
            <a:r>
              <a:rPr lang="en-US" dirty="0"/>
              <a:t>Furthermore, because the refuse from the mines were not stored properly, they also enter the forest regions during the monsoons and destroy them causing many species like the Egyptian Vulture and Four-horned antelopes population to completely vanish. </a:t>
            </a:r>
          </a:p>
          <a:p>
            <a:endParaRPr lang="en-US" dirty="0"/>
          </a:p>
        </p:txBody>
      </p:sp>
    </p:spTree>
    <p:extLst>
      <p:ext uri="{BB962C8B-B14F-4D97-AF65-F5344CB8AC3E}">
        <p14:creationId xmlns:p14="http://schemas.microsoft.com/office/powerpoint/2010/main" val="3727257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4177492" cy="2693323"/>
          </a:xfrm>
          <a:prstGeom prst="rect">
            <a:avLst/>
          </a:prstGeom>
        </p:spPr>
      </p:pic>
      <p:sp>
        <p:nvSpPr>
          <p:cNvPr id="5" name="TextBox 4"/>
          <p:cNvSpPr txBox="1"/>
          <p:nvPr/>
        </p:nvSpPr>
        <p:spPr>
          <a:xfrm>
            <a:off x="1745673" y="4653885"/>
            <a:ext cx="2224712" cy="461665"/>
          </a:xfrm>
          <a:prstGeom prst="rect">
            <a:avLst/>
          </a:prstGeom>
          <a:noFill/>
        </p:spPr>
        <p:txBody>
          <a:bodyPr wrap="none" rtlCol="0">
            <a:spAutoFit/>
          </a:bodyPr>
          <a:lstStyle/>
          <a:p>
            <a:r>
              <a:rPr lang="en-US" sz="2400" dirty="0" smtClean="0"/>
              <a:t>Egyptian vulture</a:t>
            </a:r>
            <a:endParaRPr lang="en-US" sz="2400" dirty="0"/>
          </a:p>
        </p:txBody>
      </p:sp>
      <p:pic>
        <p:nvPicPr>
          <p:cNvPr id="6" name="Picture 5"/>
          <p:cNvPicPr>
            <a:picLocks noChangeAspect="1"/>
          </p:cNvPicPr>
          <p:nvPr/>
        </p:nvPicPr>
        <p:blipFill>
          <a:blip r:embed="rId3"/>
          <a:stretch>
            <a:fillRect/>
          </a:stretch>
        </p:blipFill>
        <p:spPr>
          <a:xfrm>
            <a:off x="7465262" y="1825625"/>
            <a:ext cx="3888538" cy="2693323"/>
          </a:xfrm>
          <a:prstGeom prst="rect">
            <a:avLst/>
          </a:prstGeom>
        </p:spPr>
      </p:pic>
      <p:sp>
        <p:nvSpPr>
          <p:cNvPr id="7" name="TextBox 6"/>
          <p:cNvSpPr txBox="1"/>
          <p:nvPr/>
        </p:nvSpPr>
        <p:spPr>
          <a:xfrm>
            <a:off x="7955864" y="4653885"/>
            <a:ext cx="2907334" cy="461665"/>
          </a:xfrm>
          <a:prstGeom prst="rect">
            <a:avLst/>
          </a:prstGeom>
          <a:noFill/>
        </p:spPr>
        <p:txBody>
          <a:bodyPr wrap="none" rtlCol="0">
            <a:spAutoFit/>
          </a:bodyPr>
          <a:lstStyle/>
          <a:p>
            <a:r>
              <a:rPr lang="en-US" sz="2400" dirty="0" smtClean="0"/>
              <a:t>Four horned antelope</a:t>
            </a:r>
            <a:endParaRPr lang="en-US" sz="2400" dirty="0"/>
          </a:p>
        </p:txBody>
      </p:sp>
    </p:spTree>
    <p:extLst>
      <p:ext uri="{BB962C8B-B14F-4D97-AF65-F5344CB8AC3E}">
        <p14:creationId xmlns:p14="http://schemas.microsoft.com/office/powerpoint/2010/main" val="4054756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11ACBB7E6C8A418890252E25E9D7FB" ma:contentTypeVersion="0" ma:contentTypeDescription="Create a new document." ma:contentTypeScope="" ma:versionID="f0d31eff2118d1918d2814bc71fa5cd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04C18C-5555-4F84-A729-B3744690F52B}"/>
</file>

<file path=customXml/itemProps2.xml><?xml version="1.0" encoding="utf-8"?>
<ds:datastoreItem xmlns:ds="http://schemas.openxmlformats.org/officeDocument/2006/customXml" ds:itemID="{8D3BD29F-9934-4F9C-9EE7-3D75781391E2}"/>
</file>

<file path=customXml/itemProps3.xml><?xml version="1.0" encoding="utf-8"?>
<ds:datastoreItem xmlns:ds="http://schemas.openxmlformats.org/officeDocument/2006/customXml" ds:itemID="{69E6892F-75AE-4E37-B02F-212D001A4272}"/>
</file>

<file path=docProps/app.xml><?xml version="1.0" encoding="utf-8"?>
<Properties xmlns="http://schemas.openxmlformats.org/officeDocument/2006/extended-properties" xmlns:vt="http://schemas.openxmlformats.org/officeDocument/2006/docPropsVTypes">
  <TotalTime>905</TotalTime>
  <Words>1607</Words>
  <Application>Microsoft Office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Ballari</vt:lpstr>
      <vt:lpstr>PowerPoint Presentation</vt:lpstr>
      <vt:lpstr>PowerPoint Presentation</vt:lpstr>
      <vt:lpstr>PowerPoint Presentation</vt:lpstr>
      <vt:lpstr>PowerPoint Presentation</vt:lpstr>
      <vt:lpstr>PowerPoint Presentation</vt:lpstr>
      <vt:lpstr>Consequences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Bellary was laid waste</dc:title>
  <dc:creator>Shaurya Rahul Narlanka</dc:creator>
  <cp:lastModifiedBy>Mahe</cp:lastModifiedBy>
  <cp:revision>100</cp:revision>
  <dcterms:created xsi:type="dcterms:W3CDTF">2019-07-05T09:14:57Z</dcterms:created>
  <dcterms:modified xsi:type="dcterms:W3CDTF">2020-01-23T04:13:25Z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0x0101000D11ACBB7E6C8A418890252E25E9D7FB</vt:lpwstr>
  </property>
</Properties>
</file>