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58" r:id="rId6"/>
    <p:sldId id="263" r:id="rId7"/>
    <p:sldId id="259"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7584A-9B13-40F2-91DC-1065DFD05754}" v="4" dt="2019-07-21T07:04:1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68430" autoAdjust="0"/>
  </p:normalViewPr>
  <p:slideViewPr>
    <p:cSldViewPr snapToGrid="0">
      <p:cViewPr varScale="1">
        <p:scale>
          <a:sx n="51" d="100"/>
          <a:sy n="51" d="100"/>
        </p:scale>
        <p:origin x="146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6" Type="http://schemas.microsoft.com/office/2015/10/relationships/revisionInfo" Target="revisionInfo.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urya Rahul Narlanka [MAHE-MIT]" userId="bb36be43-554e-4153-8e20-22e5a9571c16" providerId="ADAL" clId="{0447584A-9B13-40F2-91DC-1065DFD05754}"/>
    <pc:docChg chg="custSel addSld modSld">
      <pc:chgData name="Shaurya Rahul Narlanka [MAHE-MIT]" userId="bb36be43-554e-4153-8e20-22e5a9571c16" providerId="ADAL" clId="{0447584A-9B13-40F2-91DC-1065DFD05754}" dt="2019-07-21T07:02:39.978" v="1056" actId="20577"/>
      <pc:docMkLst>
        <pc:docMk/>
      </pc:docMkLst>
      <pc:sldChg chg="modSp">
        <pc:chgData name="Shaurya Rahul Narlanka [MAHE-MIT]" userId="bb36be43-554e-4153-8e20-22e5a9571c16" providerId="ADAL" clId="{0447584A-9B13-40F2-91DC-1065DFD05754}" dt="2019-07-21T06:34:21.617" v="372" actId="27636"/>
        <pc:sldMkLst>
          <pc:docMk/>
          <pc:sldMk cId="1016555783" sldId="256"/>
        </pc:sldMkLst>
        <pc:spChg chg="mod">
          <ac:chgData name="Shaurya Rahul Narlanka [MAHE-MIT]" userId="bb36be43-554e-4153-8e20-22e5a9571c16" providerId="ADAL" clId="{0447584A-9B13-40F2-91DC-1065DFD05754}" dt="2019-07-21T06:34:21.617" v="372" actId="27636"/>
          <ac:spMkLst>
            <pc:docMk/>
            <pc:sldMk cId="1016555783" sldId="256"/>
            <ac:spMk id="3" creationId="{00000000-0000-0000-0000-000000000000}"/>
          </ac:spMkLst>
        </pc:spChg>
      </pc:sldChg>
      <pc:sldChg chg="modNotesTx">
        <pc:chgData name="Shaurya Rahul Narlanka [MAHE-MIT]" userId="bb36be43-554e-4153-8e20-22e5a9571c16" providerId="ADAL" clId="{0447584A-9B13-40F2-91DC-1065DFD05754}" dt="2019-07-21T06:17:46.455" v="366" actId="20577"/>
        <pc:sldMkLst>
          <pc:docMk/>
          <pc:sldMk cId="3349543419" sldId="257"/>
        </pc:sldMkLst>
      </pc:sldChg>
      <pc:sldChg chg="modNotesTx">
        <pc:chgData name="Shaurya Rahul Narlanka [MAHE-MIT]" userId="bb36be43-554e-4153-8e20-22e5a9571c16" providerId="ADAL" clId="{0447584A-9B13-40F2-91DC-1065DFD05754}" dt="2019-07-21T06:53:01.631" v="613" actId="20577"/>
        <pc:sldMkLst>
          <pc:docMk/>
          <pc:sldMk cId="4136865335" sldId="259"/>
        </pc:sldMkLst>
      </pc:sldChg>
      <pc:sldChg chg="modSp add">
        <pc:chgData name="Shaurya Rahul Narlanka [MAHE-MIT]" userId="bb36be43-554e-4153-8e20-22e5a9571c16" providerId="ADAL" clId="{0447584A-9B13-40F2-91DC-1065DFD05754}" dt="2019-07-21T07:02:39.978" v="1056" actId="20577"/>
        <pc:sldMkLst>
          <pc:docMk/>
          <pc:sldMk cId="2127625408" sldId="260"/>
        </pc:sldMkLst>
        <pc:spChg chg="mod">
          <ac:chgData name="Shaurya Rahul Narlanka [MAHE-MIT]" userId="bb36be43-554e-4153-8e20-22e5a9571c16" providerId="ADAL" clId="{0447584A-9B13-40F2-91DC-1065DFD05754}" dt="2019-07-21T06:58:27.995" v="861" actId="207"/>
          <ac:spMkLst>
            <pc:docMk/>
            <pc:sldMk cId="2127625408" sldId="260"/>
            <ac:spMk id="2" creationId="{A849E620-1ABB-4B0A-AEB2-801972B5E6E8}"/>
          </ac:spMkLst>
        </pc:spChg>
        <pc:spChg chg="mod">
          <ac:chgData name="Shaurya Rahul Narlanka [MAHE-MIT]" userId="bb36be43-554e-4153-8e20-22e5a9571c16" providerId="ADAL" clId="{0447584A-9B13-40F2-91DC-1065DFD05754}" dt="2019-07-21T07:02:39.978" v="1056" actId="20577"/>
          <ac:spMkLst>
            <pc:docMk/>
            <pc:sldMk cId="2127625408" sldId="260"/>
            <ac:spMk id="3" creationId="{332E6FE7-D051-4929-BC42-73A302E667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2F79E-03B2-4B0B-BBEA-B0A2F75F4198}"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B4983-E6D7-4ADF-9AC8-5611C708574F}" type="slidenum">
              <a:rPr lang="en-US" smtClean="0"/>
              <a:t>‹#›</a:t>
            </a:fld>
            <a:endParaRPr lang="en-US"/>
          </a:p>
        </p:txBody>
      </p:sp>
    </p:spTree>
    <p:extLst>
      <p:ext uri="{BB962C8B-B14F-4D97-AF65-F5344CB8AC3E}">
        <p14:creationId xmlns:p14="http://schemas.microsoft.com/office/powerpoint/2010/main" val="165623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material</a:t>
            </a:r>
            <a:r>
              <a:rPr lang="en-US" baseline="0" dirty="0"/>
              <a:t> for these slides:</a:t>
            </a:r>
          </a:p>
          <a:p>
            <a:r>
              <a:rPr lang="en-US" dirty="0"/>
              <a:t>Case study 10,</a:t>
            </a:r>
            <a:r>
              <a:rPr lang="en-US" baseline="0" dirty="0"/>
              <a:t> page number 70, in the environmental reader textbook</a:t>
            </a:r>
            <a:endParaRPr lang="en-US" dirty="0"/>
          </a:p>
          <a:p>
            <a:r>
              <a:rPr lang="en-US" dirty="0"/>
              <a:t>https://www.thehindubusinessline.com/opinion/the-paradox-of-indias-green-revolution/article27472671.ece</a:t>
            </a:r>
          </a:p>
          <a:p>
            <a:r>
              <a:rPr lang="en-US" dirty="0"/>
              <a:t>https://www.kalw.org/post/pattern-farmer-suicides-punjab-unearthing-green-revolution#stream/0</a:t>
            </a:r>
          </a:p>
          <a:p>
            <a:r>
              <a:rPr lang="en-US" dirty="0"/>
              <a:t>https://www.npr.org/templates/story/story.php?storyId=102893816</a:t>
            </a:r>
          </a:p>
          <a:p>
            <a:r>
              <a:rPr lang="en-US" dirty="0"/>
              <a:t>https://www.npr.org/2009/04/14/102944731/green-revolution-trapping-indias-farmers-in-debt</a:t>
            </a:r>
          </a:p>
          <a:p>
            <a:r>
              <a:rPr lang="en-US" dirty="0"/>
              <a:t>http://livingheritage.org/green-revolution.htm</a:t>
            </a:r>
          </a:p>
          <a:p>
            <a:endParaRPr lang="en-US" dirty="0"/>
          </a:p>
          <a:p>
            <a:r>
              <a:rPr lang="en-US" dirty="0"/>
              <a:t>Prepared</a:t>
            </a:r>
            <a:r>
              <a:rPr lang="en-US" baseline="0" dirty="0"/>
              <a:t> by: Shaurya Rahul Narlanka</a:t>
            </a:r>
            <a:endParaRPr lang="en-US" dirty="0"/>
          </a:p>
        </p:txBody>
      </p:sp>
      <p:sp>
        <p:nvSpPr>
          <p:cNvPr id="4" name="Slide Number Placeholder 3"/>
          <p:cNvSpPr>
            <a:spLocks noGrp="1"/>
          </p:cNvSpPr>
          <p:nvPr>
            <p:ph type="sldNum" sz="quarter" idx="10"/>
          </p:nvPr>
        </p:nvSpPr>
        <p:spPr/>
        <p:txBody>
          <a:bodyPr/>
          <a:lstStyle/>
          <a:p>
            <a:fld id="{0C4B4983-E6D7-4ADF-9AC8-5611C708574F}" type="slidenum">
              <a:rPr lang="en-US" smtClean="0"/>
              <a:t>1</a:t>
            </a:fld>
            <a:endParaRPr lang="en-US"/>
          </a:p>
        </p:txBody>
      </p:sp>
    </p:spTree>
    <p:extLst>
      <p:ext uri="{BB962C8B-B14F-4D97-AF65-F5344CB8AC3E}">
        <p14:creationId xmlns:p14="http://schemas.microsoft.com/office/powerpoint/2010/main" val="200399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 historically,</a:t>
            </a:r>
            <a:r>
              <a:rPr lang="en-US" baseline="0" dirty="0"/>
              <a:t> has always been known to be a country of famines. Towards the end of the colonial rule in the country, agriculture had seen stagnant or negative growth rates which partly contributed to The Bengal Famine of 1943, leaving parts of the country devastated. Post independence, India did try to boost agricultural productivity but it frequently fell below the requirements of the steadily growing nation (Refer to graph on the right) which forced it to import grains. This was a huge burden on the coffers of an already impoverished country. Furthermore, successive droughts such as those in the years 1966-67 (highlighted in the graphs on the left) severely compromised the country’s food security causing a famine in some areas, whose effects were only reduced due to international intervention. As a result, it was quickly becoming imperative for India to strengthen its agriculture to improve its self-sufficiency/sovereignty, economy, food security and the general well-being of its citizens. That is why in the 1960s and 1970s, Government of India introduced a string of policies which included introduction of high-yield variety (HYV) seeds, irrigation facilities, pesticides, fertilizers and land consolidation for agriculture. Together, these policies culminated as what we now call as the “green revolution” in India. Punjab was the first state to be subjected to these policies by receiving HYV dwarf wheat seeds imported from Mexico because it was more water secure than the rest of the country and had a successful agricultural history.</a:t>
            </a:r>
            <a:endParaRPr lang="en-US" dirty="0"/>
          </a:p>
        </p:txBody>
      </p:sp>
      <p:sp>
        <p:nvSpPr>
          <p:cNvPr id="4" name="Slide Number Placeholder 3"/>
          <p:cNvSpPr>
            <a:spLocks noGrp="1"/>
          </p:cNvSpPr>
          <p:nvPr>
            <p:ph type="sldNum" sz="quarter" idx="10"/>
          </p:nvPr>
        </p:nvSpPr>
        <p:spPr/>
        <p:txBody>
          <a:bodyPr/>
          <a:lstStyle/>
          <a:p>
            <a:fld id="{0C4B4983-E6D7-4ADF-9AC8-5611C708574F}" type="slidenum">
              <a:rPr lang="en-US" smtClean="0"/>
              <a:t>2</a:t>
            </a:fld>
            <a:endParaRPr lang="en-US"/>
          </a:p>
        </p:txBody>
      </p:sp>
    </p:spTree>
    <p:extLst>
      <p:ext uri="{BB962C8B-B14F-4D97-AF65-F5344CB8AC3E}">
        <p14:creationId xmlns:p14="http://schemas.microsoft.com/office/powerpoint/2010/main" val="281324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those policies, India’s agricultural production shot up</a:t>
            </a:r>
            <a:r>
              <a:rPr lang="en-US" baseline="0" dirty="0"/>
              <a:t> to the point that it became food self-sufficient and was even able to start exporting its agricultural produce. The graphs in the slide show the scale of boost. Rice production rose almost 3 times and Wheat production rose almost 10 times in the period 1960-2015.</a:t>
            </a:r>
            <a:endParaRPr lang="en-US" dirty="0"/>
          </a:p>
          <a:p>
            <a:endParaRPr lang="en-US" dirty="0"/>
          </a:p>
          <a:p>
            <a:r>
              <a:rPr lang="en-US" dirty="0"/>
              <a:t>Source</a:t>
            </a:r>
            <a:r>
              <a:rPr lang="en-US" baseline="0" dirty="0"/>
              <a:t> for the graphs: </a:t>
            </a:r>
            <a:r>
              <a:rPr lang="en-US" dirty="0"/>
              <a:t>http://www.fao.org/faostat/en/#data/QC</a:t>
            </a:r>
          </a:p>
        </p:txBody>
      </p:sp>
      <p:sp>
        <p:nvSpPr>
          <p:cNvPr id="4" name="Slide Number Placeholder 3"/>
          <p:cNvSpPr>
            <a:spLocks noGrp="1"/>
          </p:cNvSpPr>
          <p:nvPr>
            <p:ph type="sldNum" sz="quarter" idx="10"/>
          </p:nvPr>
        </p:nvSpPr>
        <p:spPr/>
        <p:txBody>
          <a:bodyPr/>
          <a:lstStyle/>
          <a:p>
            <a:fld id="{0C4B4983-E6D7-4ADF-9AC8-5611C708574F}" type="slidenum">
              <a:rPr lang="en-US" smtClean="0"/>
              <a:t>5</a:t>
            </a:fld>
            <a:endParaRPr lang="en-US"/>
          </a:p>
        </p:txBody>
      </p:sp>
    </p:spTree>
    <p:extLst>
      <p:ext uri="{BB962C8B-B14F-4D97-AF65-F5344CB8AC3E}">
        <p14:creationId xmlns:p14="http://schemas.microsoft.com/office/powerpoint/2010/main" val="25491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a:t>
            </a:r>
            <a:r>
              <a:rPr lang="en-US" baseline="0" dirty="0"/>
              <a:t> the green revolution yielded great short term benefits for India, it is now posing some serious long term consequences. Heavy pesticide and fertilize use coupled with resource intense crops have deteriorated the micronutrient content of soil in Punjab. Heavy dependence on irrigation from borewells coupled with weak monsoons has severely depleted the underground aquifers, forcing the farmers to dig deeper borewells than ever before. Unfortunately, deeper borewell waters are also more saline and cause damage to crop roots and the soil, further decreasing their productivity. Beyond this, the heavy pesticide and fertilizer use have had some serious health consequences for the farmers and intensification of irrigation and machine farming has increased their debt causing a sharp rise in drug use and their suicide rates. </a:t>
            </a:r>
            <a:endParaRPr lang="en-US" dirty="0"/>
          </a:p>
        </p:txBody>
      </p:sp>
      <p:sp>
        <p:nvSpPr>
          <p:cNvPr id="4" name="Slide Number Placeholder 3"/>
          <p:cNvSpPr>
            <a:spLocks noGrp="1"/>
          </p:cNvSpPr>
          <p:nvPr>
            <p:ph type="sldNum" sz="quarter" idx="10"/>
          </p:nvPr>
        </p:nvSpPr>
        <p:spPr/>
        <p:txBody>
          <a:bodyPr/>
          <a:lstStyle/>
          <a:p>
            <a:fld id="{0C4B4983-E6D7-4ADF-9AC8-5611C708574F}" type="slidenum">
              <a:rPr lang="en-US" smtClean="0"/>
              <a:t>7</a:t>
            </a:fld>
            <a:endParaRPr lang="en-US"/>
          </a:p>
        </p:txBody>
      </p:sp>
    </p:spTree>
    <p:extLst>
      <p:ext uri="{BB962C8B-B14F-4D97-AF65-F5344CB8AC3E}">
        <p14:creationId xmlns:p14="http://schemas.microsoft.com/office/powerpoint/2010/main" val="73872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4B4983-E6D7-4ADF-9AC8-5611C708574F}" type="slidenum">
              <a:rPr lang="en-US" smtClean="0"/>
              <a:t>9</a:t>
            </a:fld>
            <a:endParaRPr lang="en-US"/>
          </a:p>
        </p:txBody>
      </p:sp>
    </p:spTree>
    <p:extLst>
      <p:ext uri="{BB962C8B-B14F-4D97-AF65-F5344CB8AC3E}">
        <p14:creationId xmlns:p14="http://schemas.microsoft.com/office/powerpoint/2010/main" val="418823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6F5B64-FF1C-4725-A217-5E5F694DCC3C}"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139306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39C2E-8684-4C5E-B961-DEFB743F51B3}"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381032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59AD49-86DB-462F-B1A8-4183152D0200}"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41524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7B4CA-D4E0-4670-90C2-7BA6E769B49F}"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3778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1E4B0-8444-4D4A-A5BD-FEC6A83E4A7F}"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397161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9F4128-2D4A-4A17-A72C-53E94981119C}"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108816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B2F10-20F2-42D2-9755-05BA796BDA40}" type="datetime1">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115854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5DF495-BD1C-4431-BD7D-E9BD9A8422CD}" type="datetime1">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28199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9D891-BC40-44A7-B797-B30773108BFF}" type="datetime1">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243361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9942-982B-4289-8E26-CE27B72412B4}"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227819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8DEE69-5C7E-4B54-BFD1-4E015D7252DD}"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71833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62FC8-3DF3-43FC-8153-1623DBED12EF}" type="datetime1">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BA341-60F6-4F87-8577-C22BA9BA4B27}" type="slidenum">
              <a:rPr lang="en-US" smtClean="0"/>
              <a:t>‹#›</a:t>
            </a:fld>
            <a:endParaRPr lang="en-US"/>
          </a:p>
        </p:txBody>
      </p:sp>
    </p:spTree>
    <p:extLst>
      <p:ext uri="{BB962C8B-B14F-4D97-AF65-F5344CB8AC3E}">
        <p14:creationId xmlns:p14="http://schemas.microsoft.com/office/powerpoint/2010/main" val="138786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07014" y="2289980"/>
            <a:ext cx="5608320" cy="1648973"/>
          </a:xfrm>
          <a:solidFill>
            <a:schemeClr val="tx1">
              <a:alpha val="74000"/>
            </a:schemeClr>
          </a:solidFill>
        </p:spPr>
        <p:txBody>
          <a:bodyPr>
            <a:normAutofit fontScale="90000"/>
          </a:bodyPr>
          <a:lstStyle/>
          <a:p>
            <a:r>
              <a:rPr lang="en-US" b="1" dirty="0">
                <a:solidFill>
                  <a:schemeClr val="bg1"/>
                </a:solidFill>
              </a:rPr>
              <a:t>The Cost of Green Revolution</a:t>
            </a:r>
          </a:p>
        </p:txBody>
      </p:sp>
      <p:sp>
        <p:nvSpPr>
          <p:cNvPr id="3" name="Subtitle 2"/>
          <p:cNvSpPr>
            <a:spLocks noGrp="1"/>
          </p:cNvSpPr>
          <p:nvPr>
            <p:ph type="subTitle" idx="1"/>
          </p:nvPr>
        </p:nvSpPr>
        <p:spPr>
          <a:xfrm>
            <a:off x="8383756" y="3938953"/>
            <a:ext cx="1454835" cy="281352"/>
          </a:xfrm>
          <a:solidFill>
            <a:schemeClr val="tx1">
              <a:alpha val="74000"/>
            </a:schemeClr>
          </a:solidFill>
        </p:spPr>
        <p:txBody>
          <a:bodyPr>
            <a:normAutofit fontScale="85000" lnSpcReduction="20000"/>
          </a:bodyPr>
          <a:lstStyle/>
          <a:p>
            <a:r>
              <a:rPr lang="en-US" sz="2000" b="1" dirty="0">
                <a:solidFill>
                  <a:schemeClr val="bg1"/>
                </a:solidFill>
              </a:rPr>
              <a:t>Case Study - 4</a:t>
            </a:r>
          </a:p>
        </p:txBody>
      </p:sp>
      <p:sp>
        <p:nvSpPr>
          <p:cNvPr id="5" name="Rectangle 4"/>
          <p:cNvSpPr/>
          <p:nvPr/>
        </p:nvSpPr>
        <p:spPr>
          <a:xfrm>
            <a:off x="0" y="6611779"/>
            <a:ext cx="1716257" cy="246221"/>
          </a:xfrm>
          <a:prstGeom prst="rect">
            <a:avLst/>
          </a:prstGeom>
          <a:solidFill>
            <a:schemeClr val="tx1"/>
          </a:solidFill>
        </p:spPr>
        <p:txBody>
          <a:bodyPr wrap="square">
            <a:spAutoFit/>
          </a:bodyPr>
          <a:lstStyle/>
          <a:p>
            <a:r>
              <a:rPr lang="en-US" sz="1000" dirty="0">
                <a:solidFill>
                  <a:schemeClr val="bg1"/>
                </a:solidFill>
              </a:rPr>
              <a:t>Source: hindustantimes.com</a:t>
            </a:r>
          </a:p>
        </p:txBody>
      </p:sp>
      <p:sp>
        <p:nvSpPr>
          <p:cNvPr id="4" name="Slide Number Placeholder 3">
            <a:extLst>
              <a:ext uri="{FF2B5EF4-FFF2-40B4-BE49-F238E27FC236}">
                <a16:creationId xmlns="" xmlns:a16="http://schemas.microsoft.com/office/drawing/2014/main" id="{7062E155-6611-4EE5-8077-73ED5EF47C37}"/>
              </a:ext>
            </a:extLst>
          </p:cNvPr>
          <p:cNvSpPr>
            <a:spLocks noGrp="1"/>
          </p:cNvSpPr>
          <p:nvPr>
            <p:ph type="sldNum" sz="quarter" idx="12"/>
          </p:nvPr>
        </p:nvSpPr>
        <p:spPr/>
        <p:txBody>
          <a:bodyPr/>
          <a:lstStyle/>
          <a:p>
            <a:fld id="{69ABA341-60F6-4F87-8577-C22BA9BA4B27}" type="slidenum">
              <a:rPr lang="en-US" smtClean="0"/>
              <a:t>1</a:t>
            </a:fld>
            <a:endParaRPr lang="en-US"/>
          </a:p>
        </p:txBody>
      </p:sp>
    </p:spTree>
    <p:extLst>
      <p:ext uri="{BB962C8B-B14F-4D97-AF65-F5344CB8AC3E}">
        <p14:creationId xmlns:p14="http://schemas.microsoft.com/office/powerpoint/2010/main" val="1016555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312" y="566047"/>
            <a:ext cx="4221480" cy="1970013"/>
          </a:xfrm>
          <a:solidFill>
            <a:schemeClr val="tx1"/>
          </a:solidFill>
        </p:spPr>
        <p:txBody>
          <a:bodyPr>
            <a:normAutofit/>
          </a:bodyPr>
          <a:lstStyle/>
          <a:p>
            <a:pPr algn="ctr"/>
            <a:r>
              <a:rPr lang="en-US" b="1" dirty="0">
                <a:solidFill>
                  <a:schemeClr val="bg1"/>
                </a:solidFill>
              </a:rPr>
              <a:t>India’s Food Security Scenario 1960-1970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97040" cy="3398520"/>
          </a:xfrm>
          <a:prstGeom prst="rect">
            <a:avLst/>
          </a:prstGeom>
        </p:spPr>
      </p:pic>
      <p:pic>
        <p:nvPicPr>
          <p:cNvPr id="11" name="Picture 10"/>
          <p:cNvPicPr>
            <a:picLocks noChangeAspect="1"/>
          </p:cNvPicPr>
          <p:nvPr/>
        </p:nvPicPr>
        <p:blipFill>
          <a:blip r:embed="rId4"/>
          <a:stretch>
            <a:fillRect/>
          </a:stretch>
        </p:blipFill>
        <p:spPr>
          <a:xfrm>
            <a:off x="6846046" y="3426823"/>
            <a:ext cx="5345954" cy="3213259"/>
          </a:xfrm>
          <a:prstGeom prst="rect">
            <a:avLst/>
          </a:prstGeom>
        </p:spPr>
      </p:pic>
      <p:sp>
        <p:nvSpPr>
          <p:cNvPr id="15" name="Rectangle 14"/>
          <p:cNvSpPr/>
          <p:nvPr/>
        </p:nvSpPr>
        <p:spPr>
          <a:xfrm>
            <a:off x="10977925" y="6640082"/>
            <a:ext cx="1214075" cy="246221"/>
          </a:xfrm>
          <a:prstGeom prst="rect">
            <a:avLst/>
          </a:prstGeom>
          <a:solidFill>
            <a:schemeClr val="tx1"/>
          </a:solidFill>
        </p:spPr>
        <p:txBody>
          <a:bodyPr wrap="square">
            <a:spAutoFit/>
          </a:bodyPr>
          <a:lstStyle/>
          <a:p>
            <a:r>
              <a:rPr lang="en-US" sz="1000" dirty="0">
                <a:solidFill>
                  <a:schemeClr val="bg1"/>
                </a:solidFill>
              </a:rPr>
              <a:t>Source: World Bank</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65220"/>
            <a:ext cx="6385560" cy="3192780"/>
          </a:xfrm>
          <a:prstGeom prst="rect">
            <a:avLst/>
          </a:prstGeom>
        </p:spPr>
      </p:pic>
      <p:sp>
        <p:nvSpPr>
          <p:cNvPr id="34" name="Oval 33"/>
          <p:cNvSpPr/>
          <p:nvPr/>
        </p:nvSpPr>
        <p:spPr>
          <a:xfrm>
            <a:off x="4130040" y="1356360"/>
            <a:ext cx="100584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276600" y="4953000"/>
            <a:ext cx="1082040" cy="6515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 xmlns:a16="http://schemas.microsoft.com/office/drawing/2014/main" id="{1D0F14FB-6795-462C-86E6-55B8FEA0793A}"/>
              </a:ext>
            </a:extLst>
          </p:cNvPr>
          <p:cNvSpPr>
            <a:spLocks noGrp="1"/>
          </p:cNvSpPr>
          <p:nvPr>
            <p:ph type="sldNum" sz="quarter" idx="12"/>
          </p:nvPr>
        </p:nvSpPr>
        <p:spPr/>
        <p:txBody>
          <a:bodyPr/>
          <a:lstStyle/>
          <a:p>
            <a:fld id="{69ABA341-60F6-4F87-8577-C22BA9BA4B27}" type="slidenum">
              <a:rPr lang="en-US" smtClean="0"/>
              <a:t>2</a:t>
            </a:fld>
            <a:endParaRPr lang="en-US"/>
          </a:p>
        </p:txBody>
      </p:sp>
    </p:spTree>
    <p:extLst>
      <p:ext uri="{BB962C8B-B14F-4D97-AF65-F5344CB8AC3E}">
        <p14:creationId xmlns:p14="http://schemas.microsoft.com/office/powerpoint/2010/main" val="334954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India, historically, has always been known to be a country of famines. Towards the end of the colonial rule in the country, agriculture had seen stagnant or negative growth rates which partly contributed to The Bengal Famine of 1943, leaving parts of the country devastated.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Post </a:t>
            </a:r>
            <a:r>
              <a:rPr lang="en-US" sz="2400" dirty="0">
                <a:latin typeface="Times New Roman" panose="02020603050405020304" pitchFamily="18" charset="0"/>
                <a:cs typeface="Times New Roman" panose="02020603050405020304" pitchFamily="18" charset="0"/>
              </a:rPr>
              <a:t>independence, India did try to boost agricultural productivity but it frequently fell below the requirements of the steadily growing nation (Refer to graph on the right) which forced it to import grains. This was a huge burden on the coffers of an already impoverished country. Furthermore, successive droughts such as those in the years 1966-67 (highlighted in the graphs on the left) severely compromised the country’s food security causing a famine in some areas, whose effects were only reduced due to international intervention.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 1 hectare = 2.471 acre</a:t>
            </a:r>
            <a:endParaRPr lang="en-US" sz="2400" dirty="0"/>
          </a:p>
        </p:txBody>
      </p:sp>
      <p:sp>
        <p:nvSpPr>
          <p:cNvPr id="4" name="Slide Number Placeholder 3"/>
          <p:cNvSpPr>
            <a:spLocks noGrp="1"/>
          </p:cNvSpPr>
          <p:nvPr>
            <p:ph type="sldNum" sz="quarter" idx="12"/>
          </p:nvPr>
        </p:nvSpPr>
        <p:spPr/>
        <p:txBody>
          <a:bodyPr/>
          <a:lstStyle/>
          <a:p>
            <a:fld id="{69ABA341-60F6-4F87-8577-C22BA9BA4B27}" type="slidenum">
              <a:rPr lang="en-US" smtClean="0"/>
              <a:t>3</a:t>
            </a:fld>
            <a:endParaRPr lang="en-US"/>
          </a:p>
        </p:txBody>
      </p:sp>
    </p:spTree>
    <p:extLst>
      <p:ext uri="{BB962C8B-B14F-4D97-AF65-F5344CB8AC3E}">
        <p14:creationId xmlns:p14="http://schemas.microsoft.com/office/powerpoint/2010/main" val="1518110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6356350"/>
          </a:xfrm>
        </p:spPr>
        <p:txBody>
          <a:bodyPr>
            <a:normAutofit/>
          </a:bodyPr>
          <a:lstStyle/>
          <a:p>
            <a:pPr algn="just"/>
            <a:r>
              <a:rPr lang="en-US" sz="2400" dirty="0">
                <a:latin typeface="Times New Roman" panose="02020603050405020304" pitchFamily="18" charset="0"/>
                <a:cs typeface="Times New Roman" panose="02020603050405020304" pitchFamily="18" charset="0"/>
              </a:rPr>
              <a:t>As a result, it was quickly becoming imperative for India to strengthen its agriculture to improve its self-sufficiency/sovereignty, economy, food security and the general well-being of its citizens. That is why in the 1960s and 1970s, Government of India introduced a string of policies which included introduction of high-yield variety (HYV) seeds, irrigation facilities, pesticides, fertilizers and land consolidation for agriculture.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Together</a:t>
            </a:r>
            <a:r>
              <a:rPr lang="en-US" sz="2400" dirty="0">
                <a:latin typeface="Times New Roman" panose="02020603050405020304" pitchFamily="18" charset="0"/>
                <a:cs typeface="Times New Roman" panose="02020603050405020304" pitchFamily="18" charset="0"/>
              </a:rPr>
              <a:t>, these policies culminated as what we now call as the “green revolution” in India. Punjab was the first state to be subjected to these policies by receiving HYV dwarf wheat seeds imported from Mexico because it was more water secure than the rest of the country and had a successful agricultural history.</a:t>
            </a:r>
          </a:p>
          <a:p>
            <a:endParaRPr lang="en-US" dirty="0"/>
          </a:p>
        </p:txBody>
      </p:sp>
      <p:sp>
        <p:nvSpPr>
          <p:cNvPr id="4" name="Slide Number Placeholder 3"/>
          <p:cNvSpPr>
            <a:spLocks noGrp="1"/>
          </p:cNvSpPr>
          <p:nvPr>
            <p:ph type="sldNum" sz="quarter" idx="12"/>
          </p:nvPr>
        </p:nvSpPr>
        <p:spPr/>
        <p:txBody>
          <a:bodyPr/>
          <a:lstStyle/>
          <a:p>
            <a:fld id="{69ABA341-60F6-4F87-8577-C22BA9BA4B27}" type="slidenum">
              <a:rPr lang="en-US" smtClean="0"/>
              <a:t>4</a:t>
            </a:fld>
            <a:endParaRPr lang="en-US"/>
          </a:p>
        </p:txBody>
      </p:sp>
    </p:spTree>
    <p:extLst>
      <p:ext uri="{BB962C8B-B14F-4D97-AF65-F5344CB8AC3E}">
        <p14:creationId xmlns:p14="http://schemas.microsoft.com/office/powerpoint/2010/main" val="229684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12" y="2254734"/>
            <a:ext cx="4293637" cy="1844675"/>
          </a:xfrm>
          <a:solidFill>
            <a:schemeClr val="tx1"/>
          </a:solidFill>
        </p:spPr>
        <p:txBody>
          <a:bodyPr/>
          <a:lstStyle/>
          <a:p>
            <a:pPr algn="ctr"/>
            <a:r>
              <a:rPr lang="en-US" b="1" dirty="0">
                <a:solidFill>
                  <a:schemeClr val="bg1"/>
                </a:solidFill>
              </a:rPr>
              <a:t>The Indian Green Revolution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5927" y="3554963"/>
            <a:ext cx="6606073" cy="330303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2075" y="0"/>
            <a:ext cx="7109925" cy="3554963"/>
          </a:xfrm>
          <a:prstGeom prst="rect">
            <a:avLst/>
          </a:prstGeom>
        </p:spPr>
      </p:pic>
      <p:sp>
        <p:nvSpPr>
          <p:cNvPr id="3" name="Slide Number Placeholder 2">
            <a:extLst>
              <a:ext uri="{FF2B5EF4-FFF2-40B4-BE49-F238E27FC236}">
                <a16:creationId xmlns="" xmlns:a16="http://schemas.microsoft.com/office/drawing/2014/main" id="{E477E343-1607-421B-A42A-E5876FF7BF35}"/>
              </a:ext>
            </a:extLst>
          </p:cNvPr>
          <p:cNvSpPr>
            <a:spLocks noGrp="1"/>
          </p:cNvSpPr>
          <p:nvPr>
            <p:ph type="sldNum" sz="quarter" idx="12"/>
          </p:nvPr>
        </p:nvSpPr>
        <p:spPr/>
        <p:txBody>
          <a:bodyPr/>
          <a:lstStyle/>
          <a:p>
            <a:fld id="{69ABA341-60F6-4F87-8577-C22BA9BA4B27}" type="slidenum">
              <a:rPr lang="en-US" smtClean="0"/>
              <a:t>5</a:t>
            </a:fld>
            <a:endParaRPr lang="en-US"/>
          </a:p>
        </p:txBody>
      </p:sp>
    </p:spTree>
    <p:extLst>
      <p:ext uri="{BB962C8B-B14F-4D97-AF65-F5344CB8AC3E}">
        <p14:creationId xmlns:p14="http://schemas.microsoft.com/office/powerpoint/2010/main" val="3076328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As a result of those policies, India’s agricultural production shot up to the point that it became food self-sufficient and was even able to start exporting its agricultural produce. The graphs in the slide show the scale of boost. Rice production rose almost 3 times and Wheat production rose almost 10 times in the period 1960-2015.</a:t>
            </a:r>
          </a:p>
          <a:p>
            <a:endParaRPr lang="en-US" dirty="0"/>
          </a:p>
        </p:txBody>
      </p:sp>
      <p:sp>
        <p:nvSpPr>
          <p:cNvPr id="4" name="Slide Number Placeholder 3"/>
          <p:cNvSpPr>
            <a:spLocks noGrp="1"/>
          </p:cNvSpPr>
          <p:nvPr>
            <p:ph type="sldNum" sz="quarter" idx="12"/>
          </p:nvPr>
        </p:nvSpPr>
        <p:spPr/>
        <p:txBody>
          <a:bodyPr/>
          <a:lstStyle/>
          <a:p>
            <a:fld id="{69ABA341-60F6-4F87-8577-C22BA9BA4B27}" type="slidenum">
              <a:rPr lang="en-US" smtClean="0"/>
              <a:t>6</a:t>
            </a:fld>
            <a:endParaRPr lang="en-US"/>
          </a:p>
        </p:txBody>
      </p:sp>
    </p:spTree>
    <p:extLst>
      <p:ext uri="{BB962C8B-B14F-4D97-AF65-F5344CB8AC3E}">
        <p14:creationId xmlns:p14="http://schemas.microsoft.com/office/powerpoint/2010/main" val="228746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236391" cy="1345311"/>
          </a:xfrm>
          <a:solidFill>
            <a:schemeClr val="tx1"/>
          </a:solidFill>
        </p:spPr>
        <p:txBody>
          <a:bodyPr>
            <a:normAutofit/>
          </a:bodyPr>
          <a:lstStyle/>
          <a:p>
            <a:pPr algn="ctr"/>
            <a:r>
              <a:rPr lang="en-US" b="1" dirty="0">
                <a:solidFill>
                  <a:schemeClr val="bg1"/>
                </a:solidFill>
              </a:rPr>
              <a:t>The Flipside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2879" y="1"/>
            <a:ext cx="5329121" cy="335321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774" y="3353215"/>
            <a:ext cx="5423716" cy="3379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325" y="0"/>
            <a:ext cx="4326449" cy="353360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00" y="3533609"/>
            <a:ext cx="5493652" cy="3324391"/>
          </a:xfrm>
          <a:prstGeom prst="rect">
            <a:avLst/>
          </a:prstGeom>
        </p:spPr>
      </p:pic>
      <p:sp>
        <p:nvSpPr>
          <p:cNvPr id="8" name="Rectangle 7"/>
          <p:cNvSpPr/>
          <p:nvPr/>
        </p:nvSpPr>
        <p:spPr>
          <a:xfrm>
            <a:off x="11314837" y="6598707"/>
            <a:ext cx="877163" cy="215444"/>
          </a:xfrm>
          <a:prstGeom prst="rect">
            <a:avLst/>
          </a:prstGeom>
          <a:solidFill>
            <a:schemeClr val="tx1"/>
          </a:solidFill>
        </p:spPr>
        <p:txBody>
          <a:bodyPr wrap="none">
            <a:spAutoFit/>
          </a:bodyPr>
          <a:lstStyle/>
          <a:p>
            <a:r>
              <a:rPr lang="en-US" sz="800" dirty="0">
                <a:solidFill>
                  <a:schemeClr val="bg1"/>
                </a:solidFill>
              </a:rPr>
              <a:t>Source: kalw.org</a:t>
            </a:r>
          </a:p>
        </p:txBody>
      </p:sp>
      <p:sp>
        <p:nvSpPr>
          <p:cNvPr id="9" name="Rectangle 8"/>
          <p:cNvSpPr/>
          <p:nvPr/>
        </p:nvSpPr>
        <p:spPr>
          <a:xfrm>
            <a:off x="4274868" y="0"/>
            <a:ext cx="1580882" cy="246221"/>
          </a:xfrm>
          <a:prstGeom prst="rect">
            <a:avLst/>
          </a:prstGeom>
          <a:solidFill>
            <a:schemeClr val="tx1"/>
          </a:solidFill>
        </p:spPr>
        <p:txBody>
          <a:bodyPr wrap="none">
            <a:spAutoFit/>
          </a:bodyPr>
          <a:lstStyle/>
          <a:p>
            <a:r>
              <a:rPr lang="en-US" sz="1000" dirty="0">
                <a:solidFill>
                  <a:schemeClr val="bg1"/>
                </a:solidFill>
              </a:rPr>
              <a:t>Source: Hindu </a:t>
            </a:r>
            <a:r>
              <a:rPr lang="en-US" sz="1000" dirty="0" err="1">
                <a:solidFill>
                  <a:schemeClr val="bg1"/>
                </a:solidFill>
              </a:rPr>
              <a:t>Businessline</a:t>
            </a:r>
            <a:endParaRPr lang="en-US" sz="1000" dirty="0">
              <a:solidFill>
                <a:schemeClr val="bg1"/>
              </a:solidFill>
            </a:endParaRPr>
          </a:p>
        </p:txBody>
      </p:sp>
      <p:sp>
        <p:nvSpPr>
          <p:cNvPr id="3" name="Slide Number Placeholder 2">
            <a:extLst>
              <a:ext uri="{FF2B5EF4-FFF2-40B4-BE49-F238E27FC236}">
                <a16:creationId xmlns="" xmlns:a16="http://schemas.microsoft.com/office/drawing/2014/main" id="{3EFB9490-F664-4126-B7A0-31FDB85AF648}"/>
              </a:ext>
            </a:extLst>
          </p:cNvPr>
          <p:cNvSpPr>
            <a:spLocks noGrp="1"/>
          </p:cNvSpPr>
          <p:nvPr>
            <p:ph type="sldNum" sz="quarter" idx="12"/>
          </p:nvPr>
        </p:nvSpPr>
        <p:spPr/>
        <p:txBody>
          <a:bodyPr/>
          <a:lstStyle/>
          <a:p>
            <a:fld id="{69ABA341-60F6-4F87-8577-C22BA9BA4B27}" type="slidenum">
              <a:rPr lang="en-US" smtClean="0"/>
              <a:t>7</a:t>
            </a:fld>
            <a:endParaRPr lang="en-US"/>
          </a:p>
        </p:txBody>
      </p:sp>
    </p:spTree>
    <p:extLst>
      <p:ext uri="{BB962C8B-B14F-4D97-AF65-F5344CB8AC3E}">
        <p14:creationId xmlns:p14="http://schemas.microsoft.com/office/powerpoint/2010/main" val="4136865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sz="2600" dirty="0">
                <a:latin typeface="Times New Roman" panose="02020603050405020304" pitchFamily="18" charset="0"/>
                <a:cs typeface="Times New Roman" panose="02020603050405020304" pitchFamily="18" charset="0"/>
              </a:rPr>
              <a:t>Though the green revolution yielded great short term benefits for India, it is now posing some serious long term consequences. Heavy pesticide and fertilize use coupled with resource intense crops have deteriorated the micronutrient content of soil in Punjab.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Heavy </a:t>
            </a:r>
            <a:r>
              <a:rPr lang="en-US" sz="2600" dirty="0">
                <a:latin typeface="Times New Roman" panose="02020603050405020304" pitchFamily="18" charset="0"/>
                <a:cs typeface="Times New Roman" panose="02020603050405020304" pitchFamily="18" charset="0"/>
              </a:rPr>
              <a:t>dependence on irrigation from </a:t>
            </a:r>
            <a:r>
              <a:rPr lang="en-US" sz="2600" dirty="0" err="1">
                <a:latin typeface="Times New Roman" panose="02020603050405020304" pitchFamily="18" charset="0"/>
                <a:cs typeface="Times New Roman" panose="02020603050405020304" pitchFamily="18" charset="0"/>
              </a:rPr>
              <a:t>borewells</a:t>
            </a:r>
            <a:r>
              <a:rPr lang="en-US" sz="2600" dirty="0">
                <a:latin typeface="Times New Roman" panose="02020603050405020304" pitchFamily="18" charset="0"/>
                <a:cs typeface="Times New Roman" panose="02020603050405020304" pitchFamily="18" charset="0"/>
              </a:rPr>
              <a:t> coupled with weak monsoons has severely depleted the underground aquifers, forcing the farmers to dig deeper </a:t>
            </a:r>
            <a:r>
              <a:rPr lang="en-US" sz="2600" dirty="0" err="1">
                <a:latin typeface="Times New Roman" panose="02020603050405020304" pitchFamily="18" charset="0"/>
                <a:cs typeface="Times New Roman" panose="02020603050405020304" pitchFamily="18" charset="0"/>
              </a:rPr>
              <a:t>borewells</a:t>
            </a:r>
            <a:r>
              <a:rPr lang="en-US" sz="2600" dirty="0">
                <a:latin typeface="Times New Roman" panose="02020603050405020304" pitchFamily="18" charset="0"/>
                <a:cs typeface="Times New Roman" panose="02020603050405020304" pitchFamily="18" charset="0"/>
              </a:rPr>
              <a:t> than ever before. Unfortunately, deeper </a:t>
            </a:r>
            <a:r>
              <a:rPr lang="en-US" sz="2600" dirty="0" err="1">
                <a:latin typeface="Times New Roman" panose="02020603050405020304" pitchFamily="18" charset="0"/>
                <a:cs typeface="Times New Roman" panose="02020603050405020304" pitchFamily="18" charset="0"/>
              </a:rPr>
              <a:t>borewell</a:t>
            </a:r>
            <a:r>
              <a:rPr lang="en-US" sz="2600" dirty="0">
                <a:latin typeface="Times New Roman" panose="02020603050405020304" pitchFamily="18" charset="0"/>
                <a:cs typeface="Times New Roman" panose="02020603050405020304" pitchFamily="18" charset="0"/>
              </a:rPr>
              <a:t> waters are also more saline and cause damage to crop roots and the soil, further decreasing their productivity.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Beyond </a:t>
            </a:r>
            <a:r>
              <a:rPr lang="en-US" sz="2600" dirty="0">
                <a:latin typeface="Times New Roman" panose="02020603050405020304" pitchFamily="18" charset="0"/>
                <a:cs typeface="Times New Roman" panose="02020603050405020304" pitchFamily="18" charset="0"/>
              </a:rPr>
              <a:t>this, the heavy pesticide and fertilizer use have had some serious health consequences for the farmers and intensification of irrigation and machine farming has increased their debt causing a sharp rise in drug use and their suicide rates. </a:t>
            </a:r>
          </a:p>
          <a:p>
            <a:endParaRPr lang="en-US" dirty="0"/>
          </a:p>
        </p:txBody>
      </p:sp>
      <p:sp>
        <p:nvSpPr>
          <p:cNvPr id="4" name="Slide Number Placeholder 3"/>
          <p:cNvSpPr>
            <a:spLocks noGrp="1"/>
          </p:cNvSpPr>
          <p:nvPr>
            <p:ph type="sldNum" sz="quarter" idx="12"/>
          </p:nvPr>
        </p:nvSpPr>
        <p:spPr/>
        <p:txBody>
          <a:bodyPr/>
          <a:lstStyle/>
          <a:p>
            <a:fld id="{69ABA341-60F6-4F87-8577-C22BA9BA4B27}" type="slidenum">
              <a:rPr lang="en-US" smtClean="0"/>
              <a:t>8</a:t>
            </a:fld>
            <a:endParaRPr lang="en-US"/>
          </a:p>
        </p:txBody>
      </p:sp>
    </p:spTree>
    <p:extLst>
      <p:ext uri="{BB962C8B-B14F-4D97-AF65-F5344CB8AC3E}">
        <p14:creationId xmlns:p14="http://schemas.microsoft.com/office/powerpoint/2010/main" val="344007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9E620-1ABB-4B0A-AEB2-801972B5E6E8}"/>
              </a:ext>
            </a:extLst>
          </p:cNvPr>
          <p:cNvSpPr>
            <a:spLocks noGrp="1"/>
          </p:cNvSpPr>
          <p:nvPr>
            <p:ph type="title"/>
          </p:nvPr>
        </p:nvSpPr>
        <p:spPr>
          <a:xfrm>
            <a:off x="838200" y="365125"/>
            <a:ext cx="2567940" cy="1166495"/>
          </a:xfrm>
          <a:solidFill>
            <a:schemeClr val="tx1"/>
          </a:solidFill>
        </p:spPr>
        <p:txBody>
          <a:bodyPr/>
          <a:lstStyle/>
          <a:p>
            <a:r>
              <a:rPr lang="en-IN" b="1" dirty="0">
                <a:solidFill>
                  <a:schemeClr val="bg1"/>
                </a:solidFill>
              </a:rPr>
              <a:t>Solutions?</a:t>
            </a:r>
          </a:p>
        </p:txBody>
      </p:sp>
      <p:sp>
        <p:nvSpPr>
          <p:cNvPr id="3" name="Content Placeholder 2">
            <a:extLst>
              <a:ext uri="{FF2B5EF4-FFF2-40B4-BE49-F238E27FC236}">
                <a16:creationId xmlns="" xmlns:a16="http://schemas.microsoft.com/office/drawing/2014/main" id="{332E6FE7-D051-4929-BC42-73A302E66765}"/>
              </a:ext>
            </a:extLst>
          </p:cNvPr>
          <p:cNvSpPr>
            <a:spLocks noGrp="1"/>
          </p:cNvSpPr>
          <p:nvPr>
            <p:ph idx="1"/>
          </p:nvPr>
        </p:nvSpPr>
        <p:spPr>
          <a:xfrm>
            <a:off x="678180" y="2141537"/>
            <a:ext cx="10515600" cy="4351338"/>
          </a:xfrm>
        </p:spPr>
        <p:txBody>
          <a:bodyPr/>
          <a:lstStyle/>
          <a:p>
            <a:r>
              <a:rPr lang="en-IN" dirty="0"/>
              <a:t>Refocus on ecologically sensitive agriculture</a:t>
            </a:r>
          </a:p>
          <a:p>
            <a:r>
              <a:rPr lang="en-IN" dirty="0"/>
              <a:t>Reintroduction of native seeds to maintain genetic diversity of seeds</a:t>
            </a:r>
          </a:p>
          <a:p>
            <a:r>
              <a:rPr lang="en-IN" dirty="0"/>
              <a:t>Shifting from mono-cropping to multi-cropping system to better regulate the nutritional content of soil</a:t>
            </a:r>
          </a:p>
          <a:p>
            <a:r>
              <a:rPr lang="en-IN" dirty="0"/>
              <a:t>More effective water management programs to ensure better water and moisture conservation</a:t>
            </a:r>
          </a:p>
          <a:p>
            <a:r>
              <a:rPr lang="en-IN" dirty="0"/>
              <a:t>Introduction of crop insurance schemes to better protect the farmers</a:t>
            </a:r>
          </a:p>
          <a:p>
            <a:endParaRPr lang="en-IN" dirty="0"/>
          </a:p>
        </p:txBody>
      </p:sp>
      <p:sp>
        <p:nvSpPr>
          <p:cNvPr id="4" name="Slide Number Placeholder 3">
            <a:extLst>
              <a:ext uri="{FF2B5EF4-FFF2-40B4-BE49-F238E27FC236}">
                <a16:creationId xmlns="" xmlns:a16="http://schemas.microsoft.com/office/drawing/2014/main" id="{F5B50A8B-DA3A-4B62-AD37-49E7DEC551D0}"/>
              </a:ext>
            </a:extLst>
          </p:cNvPr>
          <p:cNvSpPr>
            <a:spLocks noGrp="1"/>
          </p:cNvSpPr>
          <p:nvPr>
            <p:ph type="sldNum" sz="quarter" idx="12"/>
          </p:nvPr>
        </p:nvSpPr>
        <p:spPr/>
        <p:txBody>
          <a:bodyPr/>
          <a:lstStyle/>
          <a:p>
            <a:fld id="{69ABA341-60F6-4F87-8577-C22BA9BA4B27}" type="slidenum">
              <a:rPr lang="en-US" smtClean="0"/>
              <a:t>9</a:t>
            </a:fld>
            <a:endParaRPr lang="en-US"/>
          </a:p>
        </p:txBody>
      </p:sp>
    </p:spTree>
    <p:extLst>
      <p:ext uri="{BB962C8B-B14F-4D97-AF65-F5344CB8AC3E}">
        <p14:creationId xmlns:p14="http://schemas.microsoft.com/office/powerpoint/2010/main" val="2127625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11ACBB7E6C8A418890252E25E9D7FB" ma:contentTypeVersion="2" ma:contentTypeDescription="Create a new document." ma:contentTypeScope="" ma:versionID="d53e9b767f2548faf17c7c0cf79d6ccb">
  <xsd:schema xmlns:xsd="http://www.w3.org/2001/XMLSchema" xmlns:xs="http://www.w3.org/2001/XMLSchema" xmlns:p="http://schemas.microsoft.com/office/2006/metadata/properties" xmlns:ns2="9b965eaf-29ff-4d5d-866e-bd12736db1f2" targetNamespace="http://schemas.microsoft.com/office/2006/metadata/properties" ma:root="true" ma:fieldsID="a90b4bcdeec0cf1eb4b0be7814994373" ns2:_="">
    <xsd:import namespace="9b965eaf-29ff-4d5d-866e-bd12736db1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65eaf-29ff-4d5d-866e-bd12736d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D10CEE-8154-43DA-BD68-313D25E567D9}"/>
</file>

<file path=customXml/itemProps2.xml><?xml version="1.0" encoding="utf-8"?>
<ds:datastoreItem xmlns:ds="http://schemas.openxmlformats.org/officeDocument/2006/customXml" ds:itemID="{AD80C3CF-5D5D-4552-895E-9515F4A98628}"/>
</file>

<file path=customXml/itemProps3.xml><?xml version="1.0" encoding="utf-8"?>
<ds:datastoreItem xmlns:ds="http://schemas.openxmlformats.org/officeDocument/2006/customXml" ds:itemID="{FB6243D4-0942-4AEA-BF0A-1ABEC4A138C4}"/>
</file>

<file path=docProps/app.xml><?xml version="1.0" encoding="utf-8"?>
<Properties xmlns="http://schemas.openxmlformats.org/officeDocument/2006/extended-properties" xmlns:vt="http://schemas.openxmlformats.org/officeDocument/2006/docPropsVTypes">
  <TotalTime>1001</TotalTime>
  <Words>1098</Words>
  <Application>Microsoft Office PowerPoint</Application>
  <PresentationFormat>Widescreen</PresentationFormat>
  <Paragraphs>52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The Cost of Green Revolution</vt:lpstr>
      <vt:lpstr>India’s Food Security Scenario 1960-1970</vt:lpstr>
      <vt:lpstr>PowerPoint Presentation</vt:lpstr>
      <vt:lpstr>PowerPoint Presentation</vt:lpstr>
      <vt:lpstr>The Indian Green Revolution</vt:lpstr>
      <vt:lpstr>PowerPoint Presentation</vt:lpstr>
      <vt:lpstr>The Flipside</vt:lpstr>
      <vt:lpstr>PowerPoint Presentation</vt:lpstr>
      <vt:lpstr>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 of Green Revolution</dc:title>
  <dc:creator>Shaurya Rahul Narlanka</dc:creator>
  <cp:lastModifiedBy>Mahe</cp:lastModifiedBy>
  <cp:revision>58</cp:revision>
  <dcterms:created xsi:type="dcterms:W3CDTF">2019-07-17T06:50:12Z</dcterms:created>
  <dcterms:modified xsi:type="dcterms:W3CDTF">2020-02-06T04:10:09Z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0x0101000D11ACBB7E6C8A418890252E25E9D7FB</vt:lpwstr>
  </property>
</Properties>
</file>