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6" r:id="rId5"/>
    <p:sldId id="260" r:id="rId6"/>
    <p:sldId id="257" r:id="rId7"/>
    <p:sldId id="258"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8072" autoAdjust="0"/>
  </p:normalViewPr>
  <p:slideViewPr>
    <p:cSldViewPr snapToGrid="0">
      <p:cViewPr varScale="1">
        <p:scale>
          <a:sx n="67" d="100"/>
          <a:sy n="67" d="100"/>
        </p:scale>
        <p:origin x="858"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AD6C8-1FB4-40CC-A219-68BA40AB846B}" type="datetimeFigureOut">
              <a:rPr lang="en-US" smtClean="0"/>
              <a:t>11/17/2020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48DCE1-519C-4547-BC36-1F262B8EB3A1}" type="slidenum">
              <a:rPr lang="en-US" smtClean="0"/>
              <a:t>‹#›</a:t>
            </a:fld>
            <a:endParaRPr lang="en-US"/>
          </a:p>
        </p:txBody>
      </p:sp>
    </p:spTree>
    <p:extLst>
      <p:ext uri="{BB962C8B-B14F-4D97-AF65-F5344CB8AC3E}">
        <p14:creationId xmlns:p14="http://schemas.microsoft.com/office/powerpoint/2010/main" val="3159213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 Reading Material:</a:t>
            </a:r>
          </a:p>
          <a:p>
            <a:r>
              <a:rPr lang="en-US" dirty="0" smtClean="0"/>
              <a:t>Case</a:t>
            </a:r>
            <a:r>
              <a:rPr lang="en-US" baseline="0" dirty="0" smtClean="0"/>
              <a:t> study #15, page 104 of the environmental reader textbook</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https://www.forbes.com/sites/suparnadutt/2018/05/07/modi-announces-100-village-electrification-but-31-million-homes-are-still-in-the-dark/#381dde6563ba</a:t>
            </a:r>
          </a:p>
          <a:p>
            <a:r>
              <a:rPr lang="en-US" dirty="0" smtClean="0"/>
              <a:t>https://www.bloombergquint.com/global-economics/15-million-indian-households-have-meters-but-no-electricity</a:t>
            </a:r>
          </a:p>
          <a:p>
            <a:r>
              <a:rPr lang="en-US" dirty="0" smtClean="0"/>
              <a:t>https://www.bloomberg.com/news/features/2017-01-24/living-in-the-dark-240-million-indians-have-no-electricity</a:t>
            </a:r>
          </a:p>
          <a:p>
            <a:r>
              <a:rPr lang="en-US" dirty="0" smtClean="0"/>
              <a:t>https://www.asianage.com/india/all-india/290719/despite-govts-claim-many-houses-yet-to-be-electrified.html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https://www.downtoearth.org.in/news/energy/is-100-electrification-another-myth-before-polls--62653</a:t>
            </a:r>
          </a:p>
          <a:p>
            <a:endParaRPr lang="en-US" dirty="0" smtClean="0"/>
          </a:p>
          <a:p>
            <a:endParaRPr lang="en-US" dirty="0" smtClean="0"/>
          </a:p>
          <a:p>
            <a:r>
              <a:rPr lang="en-US" dirty="0" smtClean="0"/>
              <a:t>Prepared by: Shaurya</a:t>
            </a:r>
            <a:r>
              <a:rPr lang="en-US" baseline="0" dirty="0" smtClean="0"/>
              <a:t> Rahul Narlanka</a:t>
            </a:r>
            <a:endParaRPr lang="en-US" dirty="0"/>
          </a:p>
        </p:txBody>
      </p:sp>
      <p:sp>
        <p:nvSpPr>
          <p:cNvPr id="4" name="Slide Number Placeholder 3"/>
          <p:cNvSpPr>
            <a:spLocks noGrp="1"/>
          </p:cNvSpPr>
          <p:nvPr>
            <p:ph type="sldNum" sz="quarter" idx="10"/>
          </p:nvPr>
        </p:nvSpPr>
        <p:spPr/>
        <p:txBody>
          <a:bodyPr/>
          <a:lstStyle/>
          <a:p>
            <a:fld id="{D848DCE1-519C-4547-BC36-1F262B8EB3A1}" type="slidenum">
              <a:rPr lang="en-US" smtClean="0"/>
              <a:t>1</a:t>
            </a:fld>
            <a:endParaRPr lang="en-US"/>
          </a:p>
        </p:txBody>
      </p:sp>
    </p:spTree>
    <p:extLst>
      <p:ext uri="{BB962C8B-B14F-4D97-AF65-F5344CB8AC3E}">
        <p14:creationId xmlns:p14="http://schemas.microsoft.com/office/powerpoint/2010/main" val="2754546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29</a:t>
            </a:r>
            <a:r>
              <a:rPr lang="en-US" baseline="30000" dirty="0" smtClean="0"/>
              <a:t>th</a:t>
            </a:r>
            <a:r>
              <a:rPr lang="en-US" dirty="0" smtClean="0"/>
              <a:t> April, 2018, the</a:t>
            </a:r>
            <a:r>
              <a:rPr lang="en-US" baseline="0" dirty="0" smtClean="0"/>
              <a:t> prime minister of India declared that on the 28</a:t>
            </a:r>
            <a:r>
              <a:rPr lang="en-US" baseline="30000" dirty="0" smtClean="0"/>
              <a:t>th</a:t>
            </a:r>
            <a:r>
              <a:rPr lang="en-US" baseline="0" dirty="0" smtClean="0"/>
              <a:t>, “every single village of India now has access to electricity.” The map in the presentation is from the Ministry of Power’s “</a:t>
            </a:r>
            <a:r>
              <a:rPr lang="en-US" baseline="0" dirty="0" err="1" smtClean="0"/>
              <a:t>saubhagya</a:t>
            </a:r>
            <a:r>
              <a:rPr lang="en-US" baseline="0" dirty="0" smtClean="0"/>
              <a:t>” website and shows that all states have indeed achieved 100% electrification with the exception of Chhattisgarh whose electrification rate is above 99.67% (hence the grey color) and Delhi, which according to the website, has no households which require electrification.</a:t>
            </a:r>
          </a:p>
          <a:p>
            <a:endParaRPr lang="en-US" baseline="0" dirty="0" smtClean="0"/>
          </a:p>
          <a:p>
            <a:r>
              <a:rPr lang="en-US" baseline="0" dirty="0" smtClean="0"/>
              <a:t>Source for the India Electrification Status Map: https://saubhagya.gov.in</a:t>
            </a:r>
            <a:endParaRPr lang="en-US" dirty="0" smtClean="0"/>
          </a:p>
          <a:p>
            <a:endParaRPr lang="en-US" dirty="0"/>
          </a:p>
        </p:txBody>
      </p:sp>
      <p:sp>
        <p:nvSpPr>
          <p:cNvPr id="4" name="Slide Number Placeholder 3"/>
          <p:cNvSpPr>
            <a:spLocks noGrp="1"/>
          </p:cNvSpPr>
          <p:nvPr>
            <p:ph type="sldNum" sz="quarter" idx="10"/>
          </p:nvPr>
        </p:nvSpPr>
        <p:spPr/>
        <p:txBody>
          <a:bodyPr/>
          <a:lstStyle/>
          <a:p>
            <a:fld id="{D848DCE1-519C-4547-BC36-1F262B8EB3A1}" type="slidenum">
              <a:rPr lang="en-US" smtClean="0"/>
              <a:t>2</a:t>
            </a:fld>
            <a:endParaRPr lang="en-US"/>
          </a:p>
        </p:txBody>
      </p:sp>
    </p:spTree>
    <p:extLst>
      <p:ext uri="{BB962C8B-B14F-4D97-AF65-F5344CB8AC3E}">
        <p14:creationId xmlns:p14="http://schemas.microsoft.com/office/powerpoint/2010/main" val="4126755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But, this number is widely disputed even from within the government.  For example, according to a 2018 survey conducted by the Union Rural Development Ministry (URDM), around 25000 villages around India still do not have any access to electricity.</a:t>
            </a:r>
          </a:p>
          <a:p>
            <a:endParaRPr lang="en-US" baseline="0" dirty="0" smtClean="0"/>
          </a:p>
          <a:p>
            <a:r>
              <a:rPr lang="en-US" baseline="0" dirty="0" smtClean="0"/>
              <a:t>But, keeping aside this discrepancy in the exact number of electrified villages, it is very important to first understand how the government actually defines an electrified village. Because, even if we were to go with the URDM’s claim that roughly 95% of the India’s villages are electrified, it is a very significant achievement towards the universal electrification goal India has strived to achieve since its independence, and should have resulted in a greatly improved quality of life for its rural population. But, as data suggests, even with this level of electrification, India continues to have the largest un-electrified population in the world according to the International Energy Agency (IEA) 2017 data. Therefore, it is important to understand this definition to begin to contemplate why this dichotomy exists and what are its implications.</a:t>
            </a:r>
          </a:p>
          <a:p>
            <a:endParaRPr lang="en-US" baseline="0" dirty="0" smtClean="0"/>
          </a:p>
          <a:p>
            <a:r>
              <a:rPr lang="en-US" baseline="0" dirty="0" smtClean="0"/>
              <a:t>IEA Data: https://www.iea.org/energyaccess/database/ </a:t>
            </a:r>
          </a:p>
        </p:txBody>
      </p:sp>
      <p:sp>
        <p:nvSpPr>
          <p:cNvPr id="4" name="Slide Number Placeholder 3"/>
          <p:cNvSpPr>
            <a:spLocks noGrp="1"/>
          </p:cNvSpPr>
          <p:nvPr>
            <p:ph type="sldNum" sz="quarter" idx="10"/>
          </p:nvPr>
        </p:nvSpPr>
        <p:spPr/>
        <p:txBody>
          <a:bodyPr/>
          <a:lstStyle/>
          <a:p>
            <a:fld id="{D848DCE1-519C-4547-BC36-1F262B8EB3A1}" type="slidenum">
              <a:rPr lang="en-US" smtClean="0"/>
              <a:t>3</a:t>
            </a:fld>
            <a:endParaRPr lang="en-US"/>
          </a:p>
        </p:txBody>
      </p:sp>
    </p:spTree>
    <p:extLst>
      <p:ext uri="{BB962C8B-B14F-4D97-AF65-F5344CB8AC3E}">
        <p14:creationId xmlns:p14="http://schemas.microsoft.com/office/powerpoint/2010/main" val="1521972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the definition, one has to look the rural electrification policy which was drafted to address the requirements of sections 4 and 5 of the Electricity Act of 2003 (In the act, section 4 is about national policy on stand alone systems for rural areas and non-conventional energy systems and section 5 is about the national policy on electrification and local distribution in rural areas), which defines an electrified village as, among other things, a village whose at least 10% of households have an electric connection. This hypothetically means that 90% of village households in India are still possibly un-electrified. Furthermore, as is evident from URDM’s data, around 50% of the villages in the country get less than 12 hours of electricity a day even when they have an electric connection.</a:t>
            </a:r>
          </a:p>
          <a:p>
            <a:endParaRPr lang="en-US" baseline="0" dirty="0" smtClean="0"/>
          </a:p>
          <a:p>
            <a:r>
              <a:rPr lang="en-US" baseline="0" dirty="0" smtClean="0"/>
              <a:t>Therefore, the issue of rural electrification in India is two pronged. The first is actually providing the rural population of the country access to electricity. This is still a daunting task as many of the remaining villages are remote, and the upfront cost of installing an electric connection is out of the scope of many villagers. Adequate subsidies need to be provided to make the connection viable for such households. Second, is to provide a </a:t>
            </a:r>
            <a:r>
              <a:rPr lang="en-US" b="1" baseline="0" dirty="0" smtClean="0"/>
              <a:t>good quality </a:t>
            </a:r>
            <a:r>
              <a:rPr lang="en-US" baseline="0" dirty="0" smtClean="0"/>
              <a:t>electric connection. This means having an almost round-the-clock electric connection with enough voltage to power basic equipment like fans, lights etc. in a household.</a:t>
            </a:r>
          </a:p>
        </p:txBody>
      </p:sp>
      <p:sp>
        <p:nvSpPr>
          <p:cNvPr id="4" name="Slide Number Placeholder 3"/>
          <p:cNvSpPr>
            <a:spLocks noGrp="1"/>
          </p:cNvSpPr>
          <p:nvPr>
            <p:ph type="sldNum" sz="quarter" idx="10"/>
          </p:nvPr>
        </p:nvSpPr>
        <p:spPr/>
        <p:txBody>
          <a:bodyPr/>
          <a:lstStyle/>
          <a:p>
            <a:fld id="{D848DCE1-519C-4547-BC36-1F262B8EB3A1}" type="slidenum">
              <a:rPr lang="en-US" smtClean="0"/>
              <a:t>4</a:t>
            </a:fld>
            <a:endParaRPr lang="en-US"/>
          </a:p>
        </p:txBody>
      </p:sp>
    </p:spTree>
    <p:extLst>
      <p:ext uri="{BB962C8B-B14F-4D97-AF65-F5344CB8AC3E}">
        <p14:creationId xmlns:p14="http://schemas.microsoft.com/office/powerpoint/2010/main" val="121985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implications of not having universal</a:t>
            </a:r>
            <a:r>
              <a:rPr lang="en-US" baseline="0" dirty="0" smtClean="0"/>
              <a:t> basic electrification across the country can be mainly contributed to continued usage of kerosene and/or biomass as the primary fuel for lighting. These are fuels which release a lot of residue upon burning and lead to poor indoor air quality. This increases the overall health burden of the household and especially for the women and children of the household. This ultimately leads to poor productivity and therefore poor quality of life of the household. There is also an increased chance of fire related deaths and accidents as a consequence of using these fuels.  </a:t>
            </a:r>
            <a:endParaRPr lang="en-US" dirty="0"/>
          </a:p>
        </p:txBody>
      </p:sp>
      <p:sp>
        <p:nvSpPr>
          <p:cNvPr id="4" name="Slide Number Placeholder 3"/>
          <p:cNvSpPr>
            <a:spLocks noGrp="1"/>
          </p:cNvSpPr>
          <p:nvPr>
            <p:ph type="sldNum" sz="quarter" idx="10"/>
          </p:nvPr>
        </p:nvSpPr>
        <p:spPr/>
        <p:txBody>
          <a:bodyPr/>
          <a:lstStyle/>
          <a:p>
            <a:fld id="{D848DCE1-519C-4547-BC36-1F262B8EB3A1}" type="slidenum">
              <a:rPr lang="en-US" smtClean="0"/>
              <a:t>5</a:t>
            </a:fld>
            <a:endParaRPr lang="en-US"/>
          </a:p>
        </p:txBody>
      </p:sp>
    </p:spTree>
    <p:extLst>
      <p:ext uri="{BB962C8B-B14F-4D97-AF65-F5344CB8AC3E}">
        <p14:creationId xmlns:p14="http://schemas.microsoft.com/office/powerpoint/2010/main" val="752071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48DCE1-519C-4547-BC36-1F262B8EB3A1}" type="slidenum">
              <a:rPr lang="en-US" smtClean="0"/>
              <a:t>6</a:t>
            </a:fld>
            <a:endParaRPr lang="en-US"/>
          </a:p>
        </p:txBody>
      </p:sp>
    </p:spTree>
    <p:extLst>
      <p:ext uri="{BB962C8B-B14F-4D97-AF65-F5344CB8AC3E}">
        <p14:creationId xmlns:p14="http://schemas.microsoft.com/office/powerpoint/2010/main" val="1678881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C09199-68D7-4997-8182-35E25CCB5AF4}"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89976-CDF3-4D86-B5A5-090DC9C34518}" type="slidenum">
              <a:rPr lang="en-US" smtClean="0"/>
              <a:t>‹#›</a:t>
            </a:fld>
            <a:endParaRPr lang="en-US"/>
          </a:p>
        </p:txBody>
      </p:sp>
    </p:spTree>
    <p:extLst>
      <p:ext uri="{BB962C8B-B14F-4D97-AF65-F5344CB8AC3E}">
        <p14:creationId xmlns:p14="http://schemas.microsoft.com/office/powerpoint/2010/main" val="3184993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09199-68D7-4997-8182-35E25CCB5AF4}"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89976-CDF3-4D86-B5A5-090DC9C34518}" type="slidenum">
              <a:rPr lang="en-US" smtClean="0"/>
              <a:t>‹#›</a:t>
            </a:fld>
            <a:endParaRPr lang="en-US"/>
          </a:p>
        </p:txBody>
      </p:sp>
    </p:spTree>
    <p:extLst>
      <p:ext uri="{BB962C8B-B14F-4D97-AF65-F5344CB8AC3E}">
        <p14:creationId xmlns:p14="http://schemas.microsoft.com/office/powerpoint/2010/main" val="316691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09199-68D7-4997-8182-35E25CCB5AF4}"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89976-CDF3-4D86-B5A5-090DC9C34518}" type="slidenum">
              <a:rPr lang="en-US" smtClean="0"/>
              <a:t>‹#›</a:t>
            </a:fld>
            <a:endParaRPr lang="en-US"/>
          </a:p>
        </p:txBody>
      </p:sp>
    </p:spTree>
    <p:extLst>
      <p:ext uri="{BB962C8B-B14F-4D97-AF65-F5344CB8AC3E}">
        <p14:creationId xmlns:p14="http://schemas.microsoft.com/office/powerpoint/2010/main" val="1675769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09199-68D7-4997-8182-35E25CCB5AF4}"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89976-CDF3-4D86-B5A5-090DC9C34518}" type="slidenum">
              <a:rPr lang="en-US" smtClean="0"/>
              <a:t>‹#›</a:t>
            </a:fld>
            <a:endParaRPr lang="en-US"/>
          </a:p>
        </p:txBody>
      </p:sp>
    </p:spTree>
    <p:extLst>
      <p:ext uri="{BB962C8B-B14F-4D97-AF65-F5344CB8AC3E}">
        <p14:creationId xmlns:p14="http://schemas.microsoft.com/office/powerpoint/2010/main" val="1807349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C09199-68D7-4997-8182-35E25CCB5AF4}"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89976-CDF3-4D86-B5A5-090DC9C34518}" type="slidenum">
              <a:rPr lang="en-US" smtClean="0"/>
              <a:t>‹#›</a:t>
            </a:fld>
            <a:endParaRPr lang="en-US"/>
          </a:p>
        </p:txBody>
      </p:sp>
    </p:spTree>
    <p:extLst>
      <p:ext uri="{BB962C8B-B14F-4D97-AF65-F5344CB8AC3E}">
        <p14:creationId xmlns:p14="http://schemas.microsoft.com/office/powerpoint/2010/main" val="98325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C09199-68D7-4997-8182-35E25CCB5AF4}"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89976-CDF3-4D86-B5A5-090DC9C34518}" type="slidenum">
              <a:rPr lang="en-US" smtClean="0"/>
              <a:t>‹#›</a:t>
            </a:fld>
            <a:endParaRPr lang="en-US"/>
          </a:p>
        </p:txBody>
      </p:sp>
    </p:spTree>
    <p:extLst>
      <p:ext uri="{BB962C8B-B14F-4D97-AF65-F5344CB8AC3E}">
        <p14:creationId xmlns:p14="http://schemas.microsoft.com/office/powerpoint/2010/main" val="354330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C09199-68D7-4997-8182-35E25CCB5AF4}" type="datetimeFigureOut">
              <a:rPr lang="en-US" smtClean="0"/>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C89976-CDF3-4D86-B5A5-090DC9C34518}" type="slidenum">
              <a:rPr lang="en-US" smtClean="0"/>
              <a:t>‹#›</a:t>
            </a:fld>
            <a:endParaRPr lang="en-US"/>
          </a:p>
        </p:txBody>
      </p:sp>
    </p:spTree>
    <p:extLst>
      <p:ext uri="{BB962C8B-B14F-4D97-AF65-F5344CB8AC3E}">
        <p14:creationId xmlns:p14="http://schemas.microsoft.com/office/powerpoint/2010/main" val="3153407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C09199-68D7-4997-8182-35E25CCB5AF4}"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C89976-CDF3-4D86-B5A5-090DC9C34518}" type="slidenum">
              <a:rPr lang="en-US" smtClean="0"/>
              <a:t>‹#›</a:t>
            </a:fld>
            <a:endParaRPr lang="en-US"/>
          </a:p>
        </p:txBody>
      </p:sp>
    </p:spTree>
    <p:extLst>
      <p:ext uri="{BB962C8B-B14F-4D97-AF65-F5344CB8AC3E}">
        <p14:creationId xmlns:p14="http://schemas.microsoft.com/office/powerpoint/2010/main" val="218936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09199-68D7-4997-8182-35E25CCB5AF4}" type="datetimeFigureOut">
              <a:rPr lang="en-US" smtClean="0"/>
              <a:t>11/17/2020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C89976-CDF3-4D86-B5A5-090DC9C34518}" type="slidenum">
              <a:rPr lang="en-US" smtClean="0"/>
              <a:t>‹#›</a:t>
            </a:fld>
            <a:endParaRPr lang="en-US"/>
          </a:p>
        </p:txBody>
      </p:sp>
    </p:spTree>
    <p:extLst>
      <p:ext uri="{BB962C8B-B14F-4D97-AF65-F5344CB8AC3E}">
        <p14:creationId xmlns:p14="http://schemas.microsoft.com/office/powerpoint/2010/main" val="55697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09199-68D7-4997-8182-35E25CCB5AF4}"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89976-CDF3-4D86-B5A5-090DC9C34518}" type="slidenum">
              <a:rPr lang="en-US" smtClean="0"/>
              <a:t>‹#›</a:t>
            </a:fld>
            <a:endParaRPr lang="en-US"/>
          </a:p>
        </p:txBody>
      </p:sp>
    </p:spTree>
    <p:extLst>
      <p:ext uri="{BB962C8B-B14F-4D97-AF65-F5344CB8AC3E}">
        <p14:creationId xmlns:p14="http://schemas.microsoft.com/office/powerpoint/2010/main" val="197999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09199-68D7-4997-8182-35E25CCB5AF4}"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89976-CDF3-4D86-B5A5-090DC9C34518}" type="slidenum">
              <a:rPr lang="en-US" smtClean="0"/>
              <a:t>‹#›</a:t>
            </a:fld>
            <a:endParaRPr lang="en-US"/>
          </a:p>
        </p:txBody>
      </p:sp>
    </p:spTree>
    <p:extLst>
      <p:ext uri="{BB962C8B-B14F-4D97-AF65-F5344CB8AC3E}">
        <p14:creationId xmlns:p14="http://schemas.microsoft.com/office/powerpoint/2010/main" val="232887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09199-68D7-4997-8182-35E25CCB5AF4}" type="datetimeFigureOut">
              <a:rPr lang="en-US" smtClean="0"/>
              <a:t>11/17/2020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89976-CDF3-4D86-B5A5-090DC9C34518}" type="slidenum">
              <a:rPr lang="en-US" smtClean="0"/>
              <a:t>‹#›</a:t>
            </a:fld>
            <a:endParaRPr lang="en-US"/>
          </a:p>
        </p:txBody>
      </p:sp>
    </p:spTree>
    <p:extLst>
      <p:ext uri="{BB962C8B-B14F-4D97-AF65-F5344CB8AC3E}">
        <p14:creationId xmlns:p14="http://schemas.microsoft.com/office/powerpoint/2010/main" val="2222527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313713" y="696687"/>
            <a:ext cx="4905829" cy="1393372"/>
          </a:xfrm>
          <a:solidFill>
            <a:schemeClr val="tx1">
              <a:alpha val="62000"/>
            </a:schemeClr>
          </a:solidFill>
        </p:spPr>
        <p:txBody>
          <a:bodyPr>
            <a:normAutofit fontScale="90000"/>
          </a:bodyPr>
          <a:lstStyle/>
          <a:p>
            <a:r>
              <a:rPr lang="en-US" b="1" dirty="0" smtClean="0">
                <a:solidFill>
                  <a:schemeClr val="bg1"/>
                </a:solidFill>
              </a:rPr>
              <a:t>Current Distress</a:t>
            </a:r>
            <a:r>
              <a:rPr lang="en-US" dirty="0" smtClean="0">
                <a:solidFill>
                  <a:schemeClr val="bg1"/>
                </a:solidFill>
              </a:rPr>
              <a:t/>
            </a:r>
            <a:br>
              <a:rPr lang="en-US" dirty="0" smtClean="0">
                <a:solidFill>
                  <a:schemeClr val="bg1"/>
                </a:solidFill>
              </a:rPr>
            </a:br>
            <a:endParaRPr lang="en-US" sz="3600" dirty="0">
              <a:solidFill>
                <a:schemeClr val="bg1"/>
              </a:solidFill>
            </a:endParaRPr>
          </a:p>
        </p:txBody>
      </p:sp>
      <p:sp>
        <p:nvSpPr>
          <p:cNvPr id="3" name="Subtitle 2"/>
          <p:cNvSpPr>
            <a:spLocks noGrp="1"/>
          </p:cNvSpPr>
          <p:nvPr>
            <p:ph type="subTitle" idx="1"/>
          </p:nvPr>
        </p:nvSpPr>
        <p:spPr>
          <a:xfrm>
            <a:off x="6313713" y="2090059"/>
            <a:ext cx="4905829" cy="1042533"/>
          </a:xfrm>
          <a:solidFill>
            <a:schemeClr val="tx1">
              <a:alpha val="62000"/>
            </a:schemeClr>
          </a:solidFill>
        </p:spPr>
        <p:txBody>
          <a:bodyPr/>
          <a:lstStyle/>
          <a:p>
            <a:r>
              <a:rPr lang="en-US" dirty="0">
                <a:solidFill>
                  <a:schemeClr val="bg1"/>
                </a:solidFill>
              </a:rPr>
              <a:t>How to define an electrified village?</a:t>
            </a:r>
          </a:p>
          <a:p>
            <a:r>
              <a:rPr lang="en-US" dirty="0" smtClean="0">
                <a:solidFill>
                  <a:schemeClr val="bg1"/>
                </a:solidFill>
              </a:rPr>
              <a:t>Case Study - 5</a:t>
            </a:r>
            <a:endParaRPr lang="en-US" dirty="0">
              <a:solidFill>
                <a:schemeClr val="bg1"/>
              </a:solidFill>
            </a:endParaRPr>
          </a:p>
        </p:txBody>
      </p:sp>
      <p:sp>
        <p:nvSpPr>
          <p:cNvPr id="5" name="Rectangle 4"/>
          <p:cNvSpPr/>
          <p:nvPr/>
        </p:nvSpPr>
        <p:spPr>
          <a:xfrm>
            <a:off x="0" y="6611779"/>
            <a:ext cx="1457450" cy="246221"/>
          </a:xfrm>
          <a:prstGeom prst="rect">
            <a:avLst/>
          </a:prstGeom>
          <a:solidFill>
            <a:schemeClr val="tx1"/>
          </a:solidFill>
        </p:spPr>
        <p:txBody>
          <a:bodyPr wrap="none">
            <a:spAutoFit/>
          </a:bodyPr>
          <a:lstStyle/>
          <a:p>
            <a:r>
              <a:rPr lang="en-US" sz="1000" dirty="0" smtClean="0">
                <a:solidFill>
                  <a:schemeClr val="bg1"/>
                </a:solidFill>
              </a:rPr>
              <a:t>Courtesy</a:t>
            </a:r>
            <a:r>
              <a:rPr lang="en-US" sz="1000" dirty="0">
                <a:solidFill>
                  <a:schemeClr val="bg1"/>
                </a:solidFill>
              </a:rPr>
              <a:t>: Indian Express</a:t>
            </a:r>
          </a:p>
        </p:txBody>
      </p:sp>
    </p:spTree>
    <p:extLst>
      <p:ext uri="{BB962C8B-B14F-4D97-AF65-F5344CB8AC3E}">
        <p14:creationId xmlns:p14="http://schemas.microsoft.com/office/powerpoint/2010/main" val="1591742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6709" y="2570"/>
            <a:ext cx="10945041" cy="685543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449858"/>
            <a:ext cx="5753585" cy="3007298"/>
          </a:xfrm>
          <a:prstGeom prst="rect">
            <a:avLst/>
          </a:prstGeom>
        </p:spPr>
      </p:pic>
      <p:sp>
        <p:nvSpPr>
          <p:cNvPr id="8" name="Rectangle 7"/>
          <p:cNvSpPr/>
          <p:nvPr/>
        </p:nvSpPr>
        <p:spPr>
          <a:xfrm>
            <a:off x="10688062" y="6611779"/>
            <a:ext cx="1503938" cy="246221"/>
          </a:xfrm>
          <a:prstGeom prst="rect">
            <a:avLst/>
          </a:prstGeom>
          <a:solidFill>
            <a:schemeClr val="tx1"/>
          </a:solidFill>
        </p:spPr>
        <p:txBody>
          <a:bodyPr wrap="none">
            <a:spAutoFit/>
          </a:bodyPr>
          <a:lstStyle/>
          <a:p>
            <a:r>
              <a:rPr lang="en-US" sz="1000" dirty="0" smtClean="0">
                <a:solidFill>
                  <a:schemeClr val="bg1"/>
                </a:solidFill>
              </a:rPr>
              <a:t>Source: saubhagya.gov.in</a:t>
            </a:r>
            <a:endParaRPr lang="en-US" sz="1000" dirty="0">
              <a:solidFill>
                <a:schemeClr val="bg1"/>
              </a:solidFill>
            </a:endParaRPr>
          </a:p>
        </p:txBody>
      </p:sp>
      <p:sp>
        <p:nvSpPr>
          <p:cNvPr id="9" name="TextBox 8"/>
          <p:cNvSpPr txBox="1"/>
          <p:nvPr/>
        </p:nvSpPr>
        <p:spPr>
          <a:xfrm>
            <a:off x="0" y="0"/>
            <a:ext cx="3497943" cy="954107"/>
          </a:xfrm>
          <a:prstGeom prst="rect">
            <a:avLst/>
          </a:prstGeom>
          <a:solidFill>
            <a:schemeClr val="tx1"/>
          </a:solidFill>
        </p:spPr>
        <p:txBody>
          <a:bodyPr wrap="square" rtlCol="0">
            <a:spAutoFit/>
          </a:bodyPr>
          <a:lstStyle/>
          <a:p>
            <a:pPr algn="ctr"/>
            <a:r>
              <a:rPr lang="en-US" sz="2800" b="1" dirty="0" smtClean="0">
                <a:solidFill>
                  <a:schemeClr val="bg1"/>
                </a:solidFill>
              </a:rPr>
              <a:t>State of Rural Electrification in India</a:t>
            </a:r>
            <a:endParaRPr lang="en-US" sz="2800" b="1" dirty="0">
              <a:solidFill>
                <a:schemeClr val="bg1"/>
              </a:solidFill>
            </a:endParaRPr>
          </a:p>
        </p:txBody>
      </p:sp>
    </p:spTree>
    <p:extLst>
      <p:ext uri="{BB962C8B-B14F-4D97-AF65-F5344CB8AC3E}">
        <p14:creationId xmlns:p14="http://schemas.microsoft.com/office/powerpoint/2010/main" val="2477146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365"/>
            <a:ext cx="12192000" cy="6664635"/>
          </a:xfrm>
          <a:prstGeom prst="rect">
            <a:avLst/>
          </a:prstGeom>
        </p:spPr>
      </p:pic>
      <p:sp>
        <p:nvSpPr>
          <p:cNvPr id="9" name="TextBox 8"/>
          <p:cNvSpPr txBox="1"/>
          <p:nvPr/>
        </p:nvSpPr>
        <p:spPr>
          <a:xfrm>
            <a:off x="3605349" y="0"/>
            <a:ext cx="5460274" cy="1200329"/>
          </a:xfrm>
          <a:prstGeom prst="rect">
            <a:avLst/>
          </a:prstGeom>
          <a:solidFill>
            <a:schemeClr val="tx1"/>
          </a:solidFill>
        </p:spPr>
        <p:txBody>
          <a:bodyPr wrap="square" rtlCol="0">
            <a:spAutoFit/>
          </a:bodyPr>
          <a:lstStyle/>
          <a:p>
            <a:pPr algn="ctr"/>
            <a:r>
              <a:rPr lang="en-US" sz="3600" b="1" dirty="0" smtClean="0">
                <a:solidFill>
                  <a:schemeClr val="bg1"/>
                </a:solidFill>
              </a:rPr>
              <a:t>State of Rural Electrification in India</a:t>
            </a:r>
            <a:endParaRPr lang="en-US" sz="3600" b="1" dirty="0">
              <a:solidFill>
                <a:schemeClr val="bg1"/>
              </a:solidFill>
            </a:endParaRPr>
          </a:p>
        </p:txBody>
      </p:sp>
      <p:sp>
        <p:nvSpPr>
          <p:cNvPr id="11" name="Rectangle 10"/>
          <p:cNvSpPr/>
          <p:nvPr/>
        </p:nvSpPr>
        <p:spPr>
          <a:xfrm>
            <a:off x="10110651" y="3395053"/>
            <a:ext cx="927463" cy="26125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012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798" y="-23412"/>
            <a:ext cx="3226902" cy="1665306"/>
          </a:xfrm>
          <a:solidFill>
            <a:schemeClr val="tx1"/>
          </a:solidFill>
        </p:spPr>
        <p:txBody>
          <a:bodyPr>
            <a:normAutofit fontScale="90000"/>
          </a:bodyPr>
          <a:lstStyle/>
          <a:p>
            <a:pPr algn="ctr"/>
            <a:r>
              <a:rPr lang="en-US" b="1" dirty="0" smtClean="0">
                <a:solidFill>
                  <a:schemeClr val="bg1"/>
                </a:solidFill>
              </a:rPr>
              <a:t>Definition of an electrified village</a:t>
            </a:r>
            <a:endParaRPr lang="en-US" b="1"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90" y="2504827"/>
            <a:ext cx="6545943" cy="435317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8095" y="-23413"/>
            <a:ext cx="4431449" cy="333061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8608" y="3307200"/>
            <a:ext cx="5253392" cy="3550800"/>
          </a:xfrm>
          <a:prstGeom prst="rect">
            <a:avLst/>
          </a:prstGeom>
        </p:spPr>
      </p:pic>
      <p:cxnSp>
        <p:nvCxnSpPr>
          <p:cNvPr id="10" name="Straight Arrow Connector 9"/>
          <p:cNvCxnSpPr/>
          <p:nvPr/>
        </p:nvCxnSpPr>
        <p:spPr>
          <a:xfrm flipV="1">
            <a:off x="3737497" y="781050"/>
            <a:ext cx="2930003" cy="2819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a:off x="8925429" y="2488345"/>
            <a:ext cx="1358012" cy="818855"/>
          </a:xfrm>
          <a:prstGeom prst="bentConnector3">
            <a:avLst>
              <a:gd name="adj1" fmla="val 107514"/>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1006915" y="6691085"/>
            <a:ext cx="894799"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0800000" flipV="1">
            <a:off x="3786420" y="2877680"/>
            <a:ext cx="2246856" cy="1738041"/>
          </a:xfrm>
          <a:prstGeom prst="bentConnector3">
            <a:avLst>
              <a:gd name="adj1" fmla="val 40674"/>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660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42950" y="266700"/>
            <a:ext cx="3105150" cy="1325563"/>
          </a:xfrm>
          <a:solidFill>
            <a:schemeClr val="tx1">
              <a:alpha val="65000"/>
            </a:schemeClr>
          </a:solidFill>
        </p:spPr>
        <p:txBody>
          <a:bodyPr/>
          <a:lstStyle/>
          <a:p>
            <a:r>
              <a:rPr lang="en-US" b="1" dirty="0" smtClean="0">
                <a:solidFill>
                  <a:schemeClr val="bg1"/>
                </a:solidFill>
              </a:rPr>
              <a:t>Implications</a:t>
            </a:r>
            <a:endParaRPr lang="en-US" b="1" dirty="0">
              <a:solidFill>
                <a:schemeClr val="bg1"/>
              </a:solidFill>
            </a:endParaRPr>
          </a:p>
        </p:txBody>
      </p:sp>
      <p:sp>
        <p:nvSpPr>
          <p:cNvPr id="5" name="Content Placeholder 4"/>
          <p:cNvSpPr>
            <a:spLocks noGrp="1"/>
          </p:cNvSpPr>
          <p:nvPr>
            <p:ph idx="1"/>
          </p:nvPr>
        </p:nvSpPr>
        <p:spPr>
          <a:xfrm>
            <a:off x="1924050" y="1920875"/>
            <a:ext cx="5886450" cy="2613025"/>
          </a:xfrm>
          <a:solidFill>
            <a:schemeClr val="tx1">
              <a:alpha val="65000"/>
            </a:schemeClr>
          </a:solidFill>
        </p:spPr>
        <p:txBody>
          <a:bodyPr>
            <a:normAutofit/>
          </a:bodyPr>
          <a:lstStyle/>
          <a:p>
            <a:pPr marL="0" indent="0">
              <a:buNone/>
            </a:pPr>
            <a:r>
              <a:rPr lang="en-US" b="1" dirty="0" smtClean="0">
                <a:solidFill>
                  <a:schemeClr val="accent4">
                    <a:lumMod val="40000"/>
                    <a:lumOff val="60000"/>
                  </a:schemeClr>
                </a:solidFill>
              </a:rPr>
              <a:t>Kerosene and biomass usage</a:t>
            </a:r>
          </a:p>
          <a:p>
            <a:pPr lvl="1"/>
            <a:r>
              <a:rPr lang="en-US" b="1" dirty="0" smtClean="0">
                <a:solidFill>
                  <a:schemeClr val="bg1"/>
                </a:solidFill>
              </a:rPr>
              <a:t>Poor indoor air quality</a:t>
            </a:r>
          </a:p>
          <a:p>
            <a:pPr lvl="1"/>
            <a:r>
              <a:rPr lang="en-US" b="1" dirty="0" smtClean="0">
                <a:solidFill>
                  <a:schemeClr val="bg1"/>
                </a:solidFill>
              </a:rPr>
              <a:t>Fire related accidents and deaths</a:t>
            </a:r>
          </a:p>
          <a:p>
            <a:pPr lvl="1"/>
            <a:r>
              <a:rPr lang="en-US" b="1" dirty="0" smtClean="0">
                <a:solidFill>
                  <a:schemeClr val="bg1"/>
                </a:solidFill>
              </a:rPr>
              <a:t>Increase in overall health burden especially for women and children</a:t>
            </a:r>
          </a:p>
          <a:p>
            <a:pPr lvl="1"/>
            <a:r>
              <a:rPr lang="en-US" b="1" dirty="0" smtClean="0">
                <a:solidFill>
                  <a:schemeClr val="bg1"/>
                </a:solidFill>
              </a:rPr>
              <a:t>Poor overall productivity</a:t>
            </a:r>
            <a:endParaRPr lang="en-US" b="1" dirty="0">
              <a:solidFill>
                <a:schemeClr val="bg1"/>
              </a:solidFill>
            </a:endParaRPr>
          </a:p>
        </p:txBody>
      </p:sp>
      <p:sp>
        <p:nvSpPr>
          <p:cNvPr id="6" name="Rectangle 5"/>
          <p:cNvSpPr/>
          <p:nvPr/>
        </p:nvSpPr>
        <p:spPr>
          <a:xfrm>
            <a:off x="0" y="6611779"/>
            <a:ext cx="1178528" cy="246221"/>
          </a:xfrm>
          <a:prstGeom prst="rect">
            <a:avLst/>
          </a:prstGeom>
          <a:solidFill>
            <a:schemeClr val="tx1"/>
          </a:solidFill>
        </p:spPr>
        <p:txBody>
          <a:bodyPr wrap="none">
            <a:spAutoFit/>
          </a:bodyPr>
          <a:lstStyle/>
          <a:p>
            <a:r>
              <a:rPr lang="en-US" sz="1000" dirty="0" smtClean="0">
                <a:solidFill>
                  <a:schemeClr val="bg1"/>
                </a:solidFill>
              </a:rPr>
              <a:t>Source: Bloomberg</a:t>
            </a:r>
            <a:endParaRPr lang="en-US" sz="1000" dirty="0">
              <a:solidFill>
                <a:schemeClr val="bg1"/>
              </a:solidFill>
            </a:endParaRPr>
          </a:p>
        </p:txBody>
      </p:sp>
    </p:spTree>
    <p:extLst>
      <p:ext uri="{BB962C8B-B14F-4D97-AF65-F5344CB8AC3E}">
        <p14:creationId xmlns:p14="http://schemas.microsoft.com/office/powerpoint/2010/main" val="34877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4033" y="371792"/>
            <a:ext cx="2282067" cy="1025684"/>
          </a:xfrm>
          <a:solidFill>
            <a:schemeClr val="tx1">
              <a:alpha val="65000"/>
            </a:schemeClr>
          </a:solidFill>
        </p:spPr>
        <p:txBody>
          <a:bodyPr/>
          <a:lstStyle/>
          <a:p>
            <a:r>
              <a:rPr lang="en-US" b="1" dirty="0" smtClean="0">
                <a:solidFill>
                  <a:schemeClr val="bg1"/>
                </a:solidFill>
              </a:rPr>
              <a:t>Solutions</a:t>
            </a:r>
            <a:endParaRPr lang="en-US" b="1" dirty="0">
              <a:solidFill>
                <a:schemeClr val="bg1"/>
              </a:solidFill>
            </a:endParaRPr>
          </a:p>
        </p:txBody>
      </p:sp>
      <p:sp>
        <p:nvSpPr>
          <p:cNvPr id="3" name="Content Placeholder 2"/>
          <p:cNvSpPr>
            <a:spLocks noGrp="1"/>
          </p:cNvSpPr>
          <p:nvPr>
            <p:ph idx="1"/>
          </p:nvPr>
        </p:nvSpPr>
        <p:spPr>
          <a:xfrm>
            <a:off x="1556508" y="1958975"/>
            <a:ext cx="6196842" cy="3032125"/>
          </a:xfrm>
          <a:solidFill>
            <a:schemeClr val="tx1">
              <a:alpha val="86000"/>
            </a:schemeClr>
          </a:solidFill>
        </p:spPr>
        <p:txBody>
          <a:bodyPr/>
          <a:lstStyle/>
          <a:p>
            <a:r>
              <a:rPr lang="en-US" b="1" dirty="0" smtClean="0">
                <a:solidFill>
                  <a:schemeClr val="bg1"/>
                </a:solidFill>
              </a:rPr>
              <a:t>Expansion and interconnection of electric grids in the country</a:t>
            </a:r>
          </a:p>
          <a:p>
            <a:r>
              <a:rPr lang="en-US" b="1" dirty="0" smtClean="0">
                <a:solidFill>
                  <a:schemeClr val="bg1"/>
                </a:solidFill>
              </a:rPr>
              <a:t>Installation of decentralized mini-grids powered by renewable energy </a:t>
            </a:r>
          </a:p>
          <a:p>
            <a:r>
              <a:rPr lang="en-US" b="1" dirty="0" smtClean="0">
                <a:solidFill>
                  <a:schemeClr val="bg1"/>
                </a:solidFill>
              </a:rPr>
              <a:t>Upgrade grid to minimize losses</a:t>
            </a:r>
          </a:p>
          <a:p>
            <a:r>
              <a:rPr lang="en-US" b="1" dirty="0" smtClean="0">
                <a:solidFill>
                  <a:schemeClr val="bg1"/>
                </a:solidFill>
              </a:rPr>
              <a:t>Tighter control on electricity theft</a:t>
            </a:r>
            <a:endParaRPr lang="en-US" b="1" dirty="0">
              <a:solidFill>
                <a:schemeClr val="bg1"/>
              </a:solidFill>
            </a:endParaRPr>
          </a:p>
        </p:txBody>
      </p:sp>
      <p:sp>
        <p:nvSpPr>
          <p:cNvPr id="4" name="Rectangle 3"/>
          <p:cNvSpPr/>
          <p:nvPr/>
        </p:nvSpPr>
        <p:spPr>
          <a:xfrm>
            <a:off x="0" y="6611779"/>
            <a:ext cx="1194558" cy="246221"/>
          </a:xfrm>
          <a:prstGeom prst="rect">
            <a:avLst/>
          </a:prstGeom>
          <a:solidFill>
            <a:schemeClr val="tx1"/>
          </a:solidFill>
        </p:spPr>
        <p:txBody>
          <a:bodyPr wrap="none">
            <a:spAutoFit/>
          </a:bodyPr>
          <a:lstStyle/>
          <a:p>
            <a:r>
              <a:rPr lang="en-US" sz="1000" b="1" dirty="0" smtClean="0">
                <a:solidFill>
                  <a:schemeClr val="bg1"/>
                </a:solidFill>
              </a:rPr>
              <a:t>Source: Bloomberg</a:t>
            </a:r>
            <a:endParaRPr lang="en-US" sz="1000" b="1" dirty="0">
              <a:solidFill>
                <a:schemeClr val="bg1"/>
              </a:solidFill>
            </a:endParaRPr>
          </a:p>
        </p:txBody>
      </p:sp>
    </p:spTree>
    <p:extLst>
      <p:ext uri="{BB962C8B-B14F-4D97-AF65-F5344CB8AC3E}">
        <p14:creationId xmlns:p14="http://schemas.microsoft.com/office/powerpoint/2010/main" val="3213238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11ACBB7E6C8A418890252E25E9D7FB" ma:contentTypeVersion="2" ma:contentTypeDescription="Create a new document." ma:contentTypeScope="" ma:versionID="d53e9b767f2548faf17c7c0cf79d6ccb">
  <xsd:schema xmlns:xsd="http://www.w3.org/2001/XMLSchema" xmlns:xs="http://www.w3.org/2001/XMLSchema" xmlns:p="http://schemas.microsoft.com/office/2006/metadata/properties" xmlns:ns2="9b965eaf-29ff-4d5d-866e-bd12736db1f2" targetNamespace="http://schemas.microsoft.com/office/2006/metadata/properties" ma:root="true" ma:fieldsID="a90b4bcdeec0cf1eb4b0be7814994373" ns2:_="">
    <xsd:import namespace="9b965eaf-29ff-4d5d-866e-bd12736db1f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965eaf-29ff-4d5d-866e-bd12736db1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5EB2C6-E7D0-4136-B6A8-1CFFD26FB4D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5385E4A-3682-4718-89B6-43FCA8A40254}">
  <ds:schemaRefs>
    <ds:schemaRef ds:uri="http://schemas.microsoft.com/sharepoint/v3/contenttype/forms"/>
  </ds:schemaRefs>
</ds:datastoreItem>
</file>

<file path=customXml/itemProps3.xml><?xml version="1.0" encoding="utf-8"?>
<ds:datastoreItem xmlns:ds="http://schemas.openxmlformats.org/officeDocument/2006/customXml" ds:itemID="{4B9F2FF7-6189-40E5-A4A9-9A94EB4616B1}"/>
</file>

<file path=docProps/app.xml><?xml version="1.0" encoding="utf-8"?>
<Properties xmlns="http://schemas.openxmlformats.org/officeDocument/2006/extended-properties" xmlns:vt="http://schemas.openxmlformats.org/officeDocument/2006/docPropsVTypes">
  <TotalTime>1441</TotalTime>
  <Words>808</Words>
  <Application>Microsoft Office PowerPoint</Application>
  <PresentationFormat>Widescreen</PresentationFormat>
  <Paragraphs>49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Current Distress </vt:lpstr>
      <vt:lpstr>PowerPoint Presentation</vt:lpstr>
      <vt:lpstr>PowerPoint Presentation</vt:lpstr>
      <vt:lpstr>Definition of an electrified village</vt:lpstr>
      <vt:lpstr>Implications</vt:lpstr>
      <vt:lpstr>Solutions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Distress</dc:title>
  <dc:creator>Shaurya Rahul Narlanka</dc:creator>
  <cp:lastModifiedBy>HP</cp:lastModifiedBy>
  <cp:revision>105</cp:revision>
  <dcterms:created xsi:type="dcterms:W3CDTF">2019-07-23T10:51:09Z</dcterms:created>
  <dcterms:modified xsi:type="dcterms:W3CDTF">2020-11-17T17:03:44Z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0x0101000D11ACBB7E6C8A418890252E25E9D7FB</vt:lpwstr>
  </property>
</Properties>
</file>