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4"/>
  </p:sldMasterIdLst>
  <p:notesMasterIdLst>
    <p:notesMasterId r:id="rId35"/>
  </p:notesMasterIdLst>
  <p:sldIdLst>
    <p:sldId id="313" r:id="rId5"/>
    <p:sldId id="325" r:id="rId6"/>
    <p:sldId id="327" r:id="rId7"/>
    <p:sldId id="298" r:id="rId8"/>
    <p:sldId id="299" r:id="rId9"/>
    <p:sldId id="300" r:id="rId10"/>
    <p:sldId id="301" r:id="rId11"/>
    <p:sldId id="302" r:id="rId12"/>
    <p:sldId id="303" r:id="rId13"/>
    <p:sldId id="304" r:id="rId14"/>
    <p:sldId id="314" r:id="rId15"/>
    <p:sldId id="289" r:id="rId16"/>
    <p:sldId id="290" r:id="rId17"/>
    <p:sldId id="291" r:id="rId18"/>
    <p:sldId id="284" r:id="rId19"/>
    <p:sldId id="296" r:id="rId20"/>
    <p:sldId id="315" r:id="rId21"/>
    <p:sldId id="316" r:id="rId22"/>
    <p:sldId id="317" r:id="rId23"/>
    <p:sldId id="318" r:id="rId24"/>
    <p:sldId id="319" r:id="rId25"/>
    <p:sldId id="305" r:id="rId26"/>
    <p:sldId id="306" r:id="rId27"/>
    <p:sldId id="307" r:id="rId28"/>
    <p:sldId id="308" r:id="rId29"/>
    <p:sldId id="309" r:id="rId30"/>
    <p:sldId id="310" r:id="rId31"/>
    <p:sldId id="311" r:id="rId32"/>
    <p:sldId id="312" r:id="rId33"/>
    <p:sldId id="32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davyas Kamath" initials="VK"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20BE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434" autoAdjust="0"/>
  </p:normalViewPr>
  <p:slideViewPr>
    <p:cSldViewPr>
      <p:cViewPr varScale="1">
        <p:scale>
          <a:sx n="63" d="100"/>
          <a:sy n="63" d="100"/>
        </p:scale>
        <p:origin x="1296" y="78"/>
      </p:cViewPr>
      <p:guideLst>
        <p:guide orient="horz" pos="2160"/>
        <p:guide pos="2880"/>
      </p:guideLst>
    </p:cSldViewPr>
  </p:slideViewPr>
  <p:outlineViewPr>
    <p:cViewPr>
      <p:scale>
        <a:sx n="33" d="100"/>
        <a:sy n="33" d="100"/>
      </p:scale>
      <p:origin x="48"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CBDA2E-AC81-4CA3-B76D-3623017FA7D7}" type="datetimeFigureOut">
              <a:rPr lang="en-US" smtClean="0"/>
              <a:t>5/17/2021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929F1E-23F5-49F0-B789-203EDBFFD7A1}" type="slidenum">
              <a:rPr lang="en-US" smtClean="0"/>
              <a:t>‹#›</a:t>
            </a:fld>
            <a:endParaRPr lang="en-US"/>
          </a:p>
        </p:txBody>
      </p:sp>
    </p:spTree>
    <p:extLst>
      <p:ext uri="{BB962C8B-B14F-4D97-AF65-F5344CB8AC3E}">
        <p14:creationId xmlns:p14="http://schemas.microsoft.com/office/powerpoint/2010/main" val="2441160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ED491D0-8E1B-49C7-849B-A28568D94497}" type="slidenum">
              <a:rPr lang="en-IN" smtClean="0"/>
              <a:t>1</a:t>
            </a:fld>
            <a:endParaRPr lang="en-IN"/>
          </a:p>
        </p:txBody>
      </p:sp>
    </p:spTree>
    <p:extLst>
      <p:ext uri="{BB962C8B-B14F-4D97-AF65-F5344CB8AC3E}">
        <p14:creationId xmlns:p14="http://schemas.microsoft.com/office/powerpoint/2010/main" val="18072248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929F1E-23F5-49F0-B789-203EDBFFD7A1}" type="slidenum">
              <a:rPr lang="en-US" smtClean="0"/>
              <a:t>12</a:t>
            </a:fld>
            <a:endParaRPr lang="en-US"/>
          </a:p>
        </p:txBody>
      </p:sp>
    </p:spTree>
    <p:extLst>
      <p:ext uri="{BB962C8B-B14F-4D97-AF65-F5344CB8AC3E}">
        <p14:creationId xmlns:p14="http://schemas.microsoft.com/office/powerpoint/2010/main" val="1784768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929F1E-23F5-49F0-B789-203EDBFFD7A1}" type="slidenum">
              <a:rPr lang="en-US" smtClean="0"/>
              <a:t>13</a:t>
            </a:fld>
            <a:endParaRPr lang="en-US"/>
          </a:p>
        </p:txBody>
      </p:sp>
    </p:spTree>
    <p:extLst>
      <p:ext uri="{BB962C8B-B14F-4D97-AF65-F5344CB8AC3E}">
        <p14:creationId xmlns:p14="http://schemas.microsoft.com/office/powerpoint/2010/main" val="721906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929F1E-23F5-49F0-B789-203EDBFFD7A1}" type="slidenum">
              <a:rPr lang="en-US" smtClean="0"/>
              <a:t>14</a:t>
            </a:fld>
            <a:endParaRPr lang="en-US"/>
          </a:p>
        </p:txBody>
      </p:sp>
    </p:spTree>
    <p:extLst>
      <p:ext uri="{BB962C8B-B14F-4D97-AF65-F5344CB8AC3E}">
        <p14:creationId xmlns:p14="http://schemas.microsoft.com/office/powerpoint/2010/main" val="4076121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t>
            </a:r>
            <a:r>
              <a:rPr lang="en-IN" dirty="0" err="1" smtClean="0"/>
              <a:t>Huges</a:t>
            </a:r>
            <a:r>
              <a:rPr lang="en-IN" dirty="0" smtClean="0"/>
              <a:t> Electrical</a:t>
            </a:r>
            <a:r>
              <a:rPr lang="en-IN" baseline="0" dirty="0" smtClean="0"/>
              <a:t> &amp; Electronic Technology’, 10</a:t>
            </a:r>
            <a:r>
              <a:rPr lang="en-IN" baseline="30000" dirty="0" smtClean="0"/>
              <a:t>th</a:t>
            </a:r>
            <a:r>
              <a:rPr lang="en-IN" baseline="0" dirty="0" smtClean="0"/>
              <a:t> edition</a:t>
            </a:r>
            <a:endParaRPr lang="en-IN" dirty="0" smtClean="0"/>
          </a:p>
          <a:p>
            <a:r>
              <a:rPr lang="en-IN" dirty="0" smtClean="0"/>
              <a:t>Page No. 303, Example</a:t>
            </a:r>
            <a:r>
              <a:rPr lang="en-IN" baseline="0" dirty="0" smtClean="0"/>
              <a:t> 14.1</a:t>
            </a:r>
            <a:endParaRPr lang="en-IN" dirty="0"/>
          </a:p>
        </p:txBody>
      </p:sp>
      <p:sp>
        <p:nvSpPr>
          <p:cNvPr id="4" name="Slide Number Placeholder 3"/>
          <p:cNvSpPr>
            <a:spLocks noGrp="1"/>
          </p:cNvSpPr>
          <p:nvPr>
            <p:ph type="sldNum" sz="quarter" idx="10"/>
          </p:nvPr>
        </p:nvSpPr>
        <p:spPr/>
        <p:txBody>
          <a:bodyPr/>
          <a:lstStyle/>
          <a:p>
            <a:fld id="{55929F1E-23F5-49F0-B789-203EDBFFD7A1}" type="slidenum">
              <a:rPr lang="en-US" smtClean="0"/>
              <a:pPr/>
              <a:t>15</a:t>
            </a:fld>
            <a:endParaRPr lang="en-US"/>
          </a:p>
        </p:txBody>
      </p:sp>
    </p:spTree>
    <p:extLst>
      <p:ext uri="{BB962C8B-B14F-4D97-AF65-F5344CB8AC3E}">
        <p14:creationId xmlns:p14="http://schemas.microsoft.com/office/powerpoint/2010/main" val="367593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t>
            </a:r>
            <a:r>
              <a:rPr lang="en-IN" dirty="0" err="1" smtClean="0"/>
              <a:t>Huges</a:t>
            </a:r>
            <a:r>
              <a:rPr lang="en-IN" dirty="0" smtClean="0"/>
              <a:t> Electrical</a:t>
            </a:r>
            <a:r>
              <a:rPr lang="en-IN" baseline="0" dirty="0" smtClean="0"/>
              <a:t> &amp; Electronic Technology’, 10</a:t>
            </a:r>
            <a:r>
              <a:rPr lang="en-IN" baseline="30000" dirty="0" smtClean="0"/>
              <a:t>th</a:t>
            </a:r>
            <a:r>
              <a:rPr lang="en-IN" baseline="0" dirty="0" smtClean="0"/>
              <a:t> edition</a:t>
            </a:r>
            <a:endParaRPr lang="en-IN" dirty="0" smtClean="0"/>
          </a:p>
          <a:p>
            <a:r>
              <a:rPr lang="en-IN" dirty="0" smtClean="0"/>
              <a:t>Page No. 303, Example</a:t>
            </a:r>
            <a:r>
              <a:rPr lang="en-IN" baseline="0" dirty="0" smtClean="0"/>
              <a:t> 14.1</a:t>
            </a:r>
            <a:endParaRPr lang="en-IN" dirty="0"/>
          </a:p>
        </p:txBody>
      </p:sp>
      <p:sp>
        <p:nvSpPr>
          <p:cNvPr id="4" name="Slide Number Placeholder 3"/>
          <p:cNvSpPr>
            <a:spLocks noGrp="1"/>
          </p:cNvSpPr>
          <p:nvPr>
            <p:ph type="sldNum" sz="quarter" idx="10"/>
          </p:nvPr>
        </p:nvSpPr>
        <p:spPr/>
        <p:txBody>
          <a:bodyPr/>
          <a:lstStyle/>
          <a:p>
            <a:fld id="{55929F1E-23F5-49F0-B789-203EDBFFD7A1}" type="slidenum">
              <a:rPr lang="en-US" smtClean="0"/>
              <a:pPr/>
              <a:t>16</a:t>
            </a:fld>
            <a:endParaRPr lang="en-US"/>
          </a:p>
        </p:txBody>
      </p:sp>
    </p:spTree>
    <p:extLst>
      <p:ext uri="{BB962C8B-B14F-4D97-AF65-F5344CB8AC3E}">
        <p14:creationId xmlns:p14="http://schemas.microsoft.com/office/powerpoint/2010/main" val="3527876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t>
            </a:r>
            <a:r>
              <a:rPr lang="en-IN" dirty="0" err="1" smtClean="0"/>
              <a:t>Huges</a:t>
            </a:r>
            <a:r>
              <a:rPr lang="en-IN" dirty="0" smtClean="0"/>
              <a:t> Electrical</a:t>
            </a:r>
            <a:r>
              <a:rPr lang="en-IN" baseline="0" dirty="0" smtClean="0"/>
              <a:t> &amp; Electronic Technology’, 10</a:t>
            </a:r>
            <a:r>
              <a:rPr lang="en-IN" baseline="30000" dirty="0" smtClean="0"/>
              <a:t>th</a:t>
            </a:r>
            <a:r>
              <a:rPr lang="en-IN" baseline="0" dirty="0" smtClean="0"/>
              <a:t> edition</a:t>
            </a:r>
            <a:endParaRPr lang="en-IN" dirty="0" smtClean="0"/>
          </a:p>
          <a:p>
            <a:r>
              <a:rPr lang="en-IN" dirty="0" smtClean="0"/>
              <a:t>Page No. 303, Example</a:t>
            </a:r>
            <a:r>
              <a:rPr lang="en-IN" baseline="0" dirty="0" smtClean="0"/>
              <a:t> 14.1</a:t>
            </a:r>
            <a:endParaRPr lang="en-IN" dirty="0"/>
          </a:p>
        </p:txBody>
      </p:sp>
      <p:sp>
        <p:nvSpPr>
          <p:cNvPr id="4" name="Slide Number Placeholder 3"/>
          <p:cNvSpPr>
            <a:spLocks noGrp="1"/>
          </p:cNvSpPr>
          <p:nvPr>
            <p:ph type="sldNum" sz="quarter" idx="10"/>
          </p:nvPr>
        </p:nvSpPr>
        <p:spPr/>
        <p:txBody>
          <a:bodyPr/>
          <a:lstStyle/>
          <a:p>
            <a:fld id="{55929F1E-23F5-49F0-B789-203EDBFFD7A1}" type="slidenum">
              <a:rPr lang="en-US" smtClean="0"/>
              <a:pPr/>
              <a:t>17</a:t>
            </a:fld>
            <a:endParaRPr lang="en-US"/>
          </a:p>
        </p:txBody>
      </p:sp>
    </p:spTree>
    <p:extLst>
      <p:ext uri="{BB962C8B-B14F-4D97-AF65-F5344CB8AC3E}">
        <p14:creationId xmlns:p14="http://schemas.microsoft.com/office/powerpoint/2010/main" val="3441999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t>
            </a:r>
            <a:r>
              <a:rPr lang="en-IN" dirty="0" err="1" smtClean="0"/>
              <a:t>Huges</a:t>
            </a:r>
            <a:r>
              <a:rPr lang="en-IN" dirty="0" smtClean="0"/>
              <a:t> Electrical</a:t>
            </a:r>
            <a:r>
              <a:rPr lang="en-IN" baseline="0" dirty="0" smtClean="0"/>
              <a:t> &amp; Electronic Technology’, 10</a:t>
            </a:r>
            <a:r>
              <a:rPr lang="en-IN" baseline="30000" dirty="0" smtClean="0"/>
              <a:t>th</a:t>
            </a:r>
            <a:r>
              <a:rPr lang="en-IN" baseline="0" dirty="0" smtClean="0"/>
              <a:t> edition</a:t>
            </a:r>
            <a:endParaRPr lang="en-IN" dirty="0" smtClean="0"/>
          </a:p>
          <a:p>
            <a:r>
              <a:rPr lang="en-IN" dirty="0" smtClean="0"/>
              <a:t>Page No. 303, Example</a:t>
            </a:r>
            <a:r>
              <a:rPr lang="en-IN" baseline="0" dirty="0" smtClean="0"/>
              <a:t> 14.1</a:t>
            </a:r>
            <a:endParaRPr lang="en-IN" dirty="0"/>
          </a:p>
        </p:txBody>
      </p:sp>
      <p:sp>
        <p:nvSpPr>
          <p:cNvPr id="4" name="Slide Number Placeholder 3"/>
          <p:cNvSpPr>
            <a:spLocks noGrp="1"/>
          </p:cNvSpPr>
          <p:nvPr>
            <p:ph type="sldNum" sz="quarter" idx="10"/>
          </p:nvPr>
        </p:nvSpPr>
        <p:spPr/>
        <p:txBody>
          <a:bodyPr/>
          <a:lstStyle/>
          <a:p>
            <a:fld id="{55929F1E-23F5-49F0-B789-203EDBFFD7A1}" type="slidenum">
              <a:rPr lang="en-US" smtClean="0"/>
              <a:pPr/>
              <a:t>18</a:t>
            </a:fld>
            <a:endParaRPr lang="en-US"/>
          </a:p>
        </p:txBody>
      </p:sp>
    </p:spTree>
    <p:extLst>
      <p:ext uri="{BB962C8B-B14F-4D97-AF65-F5344CB8AC3E}">
        <p14:creationId xmlns:p14="http://schemas.microsoft.com/office/powerpoint/2010/main" val="1433352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t>
            </a:r>
            <a:r>
              <a:rPr lang="en-IN" dirty="0" err="1" smtClean="0"/>
              <a:t>Huges</a:t>
            </a:r>
            <a:r>
              <a:rPr lang="en-IN" dirty="0" smtClean="0"/>
              <a:t> Electrical</a:t>
            </a:r>
            <a:r>
              <a:rPr lang="en-IN" baseline="0" dirty="0" smtClean="0"/>
              <a:t> &amp; Electronic Technology’, 10</a:t>
            </a:r>
            <a:r>
              <a:rPr lang="en-IN" baseline="30000" dirty="0" smtClean="0"/>
              <a:t>th</a:t>
            </a:r>
            <a:r>
              <a:rPr lang="en-IN" baseline="0" dirty="0" smtClean="0"/>
              <a:t> edition</a:t>
            </a:r>
            <a:endParaRPr lang="en-IN" dirty="0" smtClean="0"/>
          </a:p>
          <a:p>
            <a:r>
              <a:rPr lang="en-IN" dirty="0" smtClean="0"/>
              <a:t>Page No. 303, Example</a:t>
            </a:r>
            <a:r>
              <a:rPr lang="en-IN" baseline="0" dirty="0" smtClean="0"/>
              <a:t> 14.1</a:t>
            </a:r>
            <a:endParaRPr lang="en-IN" dirty="0"/>
          </a:p>
        </p:txBody>
      </p:sp>
      <p:sp>
        <p:nvSpPr>
          <p:cNvPr id="4" name="Slide Number Placeholder 3"/>
          <p:cNvSpPr>
            <a:spLocks noGrp="1"/>
          </p:cNvSpPr>
          <p:nvPr>
            <p:ph type="sldNum" sz="quarter" idx="10"/>
          </p:nvPr>
        </p:nvSpPr>
        <p:spPr/>
        <p:txBody>
          <a:bodyPr/>
          <a:lstStyle/>
          <a:p>
            <a:fld id="{55929F1E-23F5-49F0-B789-203EDBFFD7A1}" type="slidenum">
              <a:rPr lang="en-US" smtClean="0"/>
              <a:pPr/>
              <a:t>19</a:t>
            </a:fld>
            <a:endParaRPr lang="en-US"/>
          </a:p>
        </p:txBody>
      </p:sp>
    </p:spTree>
    <p:extLst>
      <p:ext uri="{BB962C8B-B14F-4D97-AF65-F5344CB8AC3E}">
        <p14:creationId xmlns:p14="http://schemas.microsoft.com/office/powerpoint/2010/main" val="330084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t>
            </a:r>
            <a:r>
              <a:rPr lang="en-IN" dirty="0" err="1" smtClean="0"/>
              <a:t>Huges</a:t>
            </a:r>
            <a:r>
              <a:rPr lang="en-IN" dirty="0" smtClean="0"/>
              <a:t> Electrical</a:t>
            </a:r>
            <a:r>
              <a:rPr lang="en-IN" baseline="0" dirty="0" smtClean="0"/>
              <a:t> &amp; Electronic Technology’, 10</a:t>
            </a:r>
            <a:r>
              <a:rPr lang="en-IN" baseline="30000" dirty="0" smtClean="0"/>
              <a:t>th</a:t>
            </a:r>
            <a:r>
              <a:rPr lang="en-IN" baseline="0" dirty="0" smtClean="0"/>
              <a:t> edition</a:t>
            </a:r>
            <a:endParaRPr lang="en-IN" dirty="0" smtClean="0"/>
          </a:p>
          <a:p>
            <a:r>
              <a:rPr lang="en-IN" dirty="0" smtClean="0"/>
              <a:t>Page No. 303, Example</a:t>
            </a:r>
            <a:r>
              <a:rPr lang="en-IN" baseline="0" dirty="0" smtClean="0"/>
              <a:t> 14.1</a:t>
            </a:r>
            <a:endParaRPr lang="en-IN" dirty="0"/>
          </a:p>
        </p:txBody>
      </p:sp>
      <p:sp>
        <p:nvSpPr>
          <p:cNvPr id="4" name="Slide Number Placeholder 3"/>
          <p:cNvSpPr>
            <a:spLocks noGrp="1"/>
          </p:cNvSpPr>
          <p:nvPr>
            <p:ph type="sldNum" sz="quarter" idx="10"/>
          </p:nvPr>
        </p:nvSpPr>
        <p:spPr/>
        <p:txBody>
          <a:bodyPr/>
          <a:lstStyle/>
          <a:p>
            <a:fld id="{55929F1E-23F5-49F0-B789-203EDBFFD7A1}" type="slidenum">
              <a:rPr lang="en-US" smtClean="0"/>
              <a:pPr/>
              <a:t>20</a:t>
            </a:fld>
            <a:endParaRPr lang="en-US"/>
          </a:p>
        </p:txBody>
      </p:sp>
    </p:spTree>
    <p:extLst>
      <p:ext uri="{BB962C8B-B14F-4D97-AF65-F5344CB8AC3E}">
        <p14:creationId xmlns:p14="http://schemas.microsoft.com/office/powerpoint/2010/main" val="32485853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t>
            </a:r>
            <a:r>
              <a:rPr lang="en-IN" dirty="0" err="1" smtClean="0"/>
              <a:t>Huges</a:t>
            </a:r>
            <a:r>
              <a:rPr lang="en-IN" dirty="0" smtClean="0"/>
              <a:t> Electrical</a:t>
            </a:r>
            <a:r>
              <a:rPr lang="en-IN" baseline="0" dirty="0" smtClean="0"/>
              <a:t> &amp; Electronic Technology’, 10</a:t>
            </a:r>
            <a:r>
              <a:rPr lang="en-IN" baseline="30000" dirty="0" smtClean="0"/>
              <a:t>th</a:t>
            </a:r>
            <a:r>
              <a:rPr lang="en-IN" baseline="0" dirty="0" smtClean="0"/>
              <a:t> edition</a:t>
            </a:r>
            <a:endParaRPr lang="en-IN" dirty="0" smtClean="0"/>
          </a:p>
          <a:p>
            <a:r>
              <a:rPr lang="en-IN" dirty="0" smtClean="0"/>
              <a:t>Page No. 303, Example</a:t>
            </a:r>
            <a:r>
              <a:rPr lang="en-IN" baseline="0" dirty="0" smtClean="0"/>
              <a:t> 14.1</a:t>
            </a:r>
            <a:endParaRPr lang="en-IN" dirty="0"/>
          </a:p>
        </p:txBody>
      </p:sp>
      <p:sp>
        <p:nvSpPr>
          <p:cNvPr id="4" name="Slide Number Placeholder 3"/>
          <p:cNvSpPr>
            <a:spLocks noGrp="1"/>
          </p:cNvSpPr>
          <p:nvPr>
            <p:ph type="sldNum" sz="quarter" idx="10"/>
          </p:nvPr>
        </p:nvSpPr>
        <p:spPr/>
        <p:txBody>
          <a:bodyPr/>
          <a:lstStyle/>
          <a:p>
            <a:fld id="{55929F1E-23F5-49F0-B789-203EDBFFD7A1}" type="slidenum">
              <a:rPr lang="en-US" smtClean="0"/>
              <a:pPr/>
              <a:t>21</a:t>
            </a:fld>
            <a:endParaRPr lang="en-US"/>
          </a:p>
        </p:txBody>
      </p:sp>
    </p:spTree>
    <p:extLst>
      <p:ext uri="{BB962C8B-B14F-4D97-AF65-F5344CB8AC3E}">
        <p14:creationId xmlns:p14="http://schemas.microsoft.com/office/powerpoint/2010/main" val="696953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929F1E-23F5-49F0-B789-203EDBFFD7A1}" type="slidenum">
              <a:rPr lang="en-US" smtClean="0"/>
              <a:t>4</a:t>
            </a:fld>
            <a:endParaRPr lang="en-US"/>
          </a:p>
        </p:txBody>
      </p:sp>
    </p:spTree>
    <p:extLst>
      <p:ext uri="{BB962C8B-B14F-4D97-AF65-F5344CB8AC3E}">
        <p14:creationId xmlns:p14="http://schemas.microsoft.com/office/powerpoint/2010/main" val="35924765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ED491D0-8E1B-49C7-849B-A28568D94497}" type="slidenum">
              <a:rPr lang="en-IN" smtClean="0"/>
              <a:t>22</a:t>
            </a:fld>
            <a:endParaRPr lang="en-IN"/>
          </a:p>
        </p:txBody>
      </p:sp>
    </p:spTree>
    <p:extLst>
      <p:ext uri="{BB962C8B-B14F-4D97-AF65-F5344CB8AC3E}">
        <p14:creationId xmlns:p14="http://schemas.microsoft.com/office/powerpoint/2010/main" val="4131627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929F1E-23F5-49F0-B789-203EDBFFD7A1}" type="slidenum">
              <a:rPr lang="en-US" smtClean="0"/>
              <a:t>24</a:t>
            </a:fld>
            <a:endParaRPr lang="en-US"/>
          </a:p>
        </p:txBody>
      </p:sp>
    </p:spTree>
    <p:extLst>
      <p:ext uri="{BB962C8B-B14F-4D97-AF65-F5344CB8AC3E}">
        <p14:creationId xmlns:p14="http://schemas.microsoft.com/office/powerpoint/2010/main" val="7293511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929F1E-23F5-49F0-B789-203EDBFFD7A1}" type="slidenum">
              <a:rPr lang="en-US" smtClean="0"/>
              <a:t>25</a:t>
            </a:fld>
            <a:endParaRPr lang="en-US"/>
          </a:p>
        </p:txBody>
      </p:sp>
    </p:spTree>
    <p:extLst>
      <p:ext uri="{BB962C8B-B14F-4D97-AF65-F5344CB8AC3E}">
        <p14:creationId xmlns:p14="http://schemas.microsoft.com/office/powerpoint/2010/main" val="16328973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929F1E-23F5-49F0-B789-203EDBFFD7A1}" type="slidenum">
              <a:rPr lang="en-US" smtClean="0"/>
              <a:t>26</a:t>
            </a:fld>
            <a:endParaRPr lang="en-US"/>
          </a:p>
        </p:txBody>
      </p:sp>
    </p:spTree>
    <p:extLst>
      <p:ext uri="{BB962C8B-B14F-4D97-AF65-F5344CB8AC3E}">
        <p14:creationId xmlns:p14="http://schemas.microsoft.com/office/powerpoint/2010/main" val="40975911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929F1E-23F5-49F0-B789-203EDBFFD7A1}" type="slidenum">
              <a:rPr lang="en-US" smtClean="0"/>
              <a:t>27</a:t>
            </a:fld>
            <a:endParaRPr lang="en-US"/>
          </a:p>
        </p:txBody>
      </p:sp>
    </p:spTree>
    <p:extLst>
      <p:ext uri="{BB962C8B-B14F-4D97-AF65-F5344CB8AC3E}">
        <p14:creationId xmlns:p14="http://schemas.microsoft.com/office/powerpoint/2010/main" val="41093905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929F1E-23F5-49F0-B789-203EDBFFD7A1}" type="slidenum">
              <a:rPr lang="en-US" smtClean="0"/>
              <a:t>28</a:t>
            </a:fld>
            <a:endParaRPr lang="en-US"/>
          </a:p>
        </p:txBody>
      </p:sp>
    </p:spTree>
    <p:extLst>
      <p:ext uri="{BB962C8B-B14F-4D97-AF65-F5344CB8AC3E}">
        <p14:creationId xmlns:p14="http://schemas.microsoft.com/office/powerpoint/2010/main" val="6744619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929F1E-23F5-49F0-B789-203EDBFFD7A1}" type="slidenum">
              <a:rPr lang="en-US" smtClean="0"/>
              <a:t>29</a:t>
            </a:fld>
            <a:endParaRPr lang="en-US"/>
          </a:p>
        </p:txBody>
      </p:sp>
    </p:spTree>
    <p:extLst>
      <p:ext uri="{BB962C8B-B14F-4D97-AF65-F5344CB8AC3E}">
        <p14:creationId xmlns:p14="http://schemas.microsoft.com/office/powerpoint/2010/main" val="738910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929F1E-23F5-49F0-B789-203EDBFFD7A1}" type="slidenum">
              <a:rPr lang="en-US" smtClean="0"/>
              <a:t>5</a:t>
            </a:fld>
            <a:endParaRPr lang="en-US"/>
          </a:p>
        </p:txBody>
      </p:sp>
    </p:spTree>
    <p:extLst>
      <p:ext uri="{BB962C8B-B14F-4D97-AF65-F5344CB8AC3E}">
        <p14:creationId xmlns:p14="http://schemas.microsoft.com/office/powerpoint/2010/main" val="3511969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929F1E-23F5-49F0-B789-203EDBFFD7A1}" type="slidenum">
              <a:rPr lang="en-US" smtClean="0"/>
              <a:t>6</a:t>
            </a:fld>
            <a:endParaRPr lang="en-US"/>
          </a:p>
        </p:txBody>
      </p:sp>
    </p:spTree>
    <p:extLst>
      <p:ext uri="{BB962C8B-B14F-4D97-AF65-F5344CB8AC3E}">
        <p14:creationId xmlns:p14="http://schemas.microsoft.com/office/powerpoint/2010/main" val="4127137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929F1E-23F5-49F0-B789-203EDBFFD7A1}" type="slidenum">
              <a:rPr lang="en-US" smtClean="0"/>
              <a:t>7</a:t>
            </a:fld>
            <a:endParaRPr lang="en-US"/>
          </a:p>
        </p:txBody>
      </p:sp>
    </p:spTree>
    <p:extLst>
      <p:ext uri="{BB962C8B-B14F-4D97-AF65-F5344CB8AC3E}">
        <p14:creationId xmlns:p14="http://schemas.microsoft.com/office/powerpoint/2010/main" val="2533676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929F1E-23F5-49F0-B789-203EDBFFD7A1}" type="slidenum">
              <a:rPr lang="en-US" smtClean="0"/>
              <a:t>8</a:t>
            </a:fld>
            <a:endParaRPr lang="en-US"/>
          </a:p>
        </p:txBody>
      </p:sp>
    </p:spTree>
    <p:extLst>
      <p:ext uri="{BB962C8B-B14F-4D97-AF65-F5344CB8AC3E}">
        <p14:creationId xmlns:p14="http://schemas.microsoft.com/office/powerpoint/2010/main" val="66872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929F1E-23F5-49F0-B789-203EDBFFD7A1}" type="slidenum">
              <a:rPr lang="en-US" smtClean="0"/>
              <a:t>9</a:t>
            </a:fld>
            <a:endParaRPr lang="en-US"/>
          </a:p>
        </p:txBody>
      </p:sp>
    </p:spTree>
    <p:extLst>
      <p:ext uri="{BB962C8B-B14F-4D97-AF65-F5344CB8AC3E}">
        <p14:creationId xmlns:p14="http://schemas.microsoft.com/office/powerpoint/2010/main" val="4101114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929F1E-23F5-49F0-B789-203EDBFFD7A1}" type="slidenum">
              <a:rPr lang="en-US" smtClean="0"/>
              <a:t>10</a:t>
            </a:fld>
            <a:endParaRPr lang="en-US"/>
          </a:p>
        </p:txBody>
      </p:sp>
    </p:spTree>
    <p:extLst>
      <p:ext uri="{BB962C8B-B14F-4D97-AF65-F5344CB8AC3E}">
        <p14:creationId xmlns:p14="http://schemas.microsoft.com/office/powerpoint/2010/main" val="3766505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929F1E-23F5-49F0-B789-203EDBFFD7A1}" type="slidenum">
              <a:rPr lang="en-US" smtClean="0"/>
              <a:t>11</a:t>
            </a:fld>
            <a:endParaRPr lang="en-US"/>
          </a:p>
        </p:txBody>
      </p:sp>
    </p:spTree>
    <p:extLst>
      <p:ext uri="{BB962C8B-B14F-4D97-AF65-F5344CB8AC3E}">
        <p14:creationId xmlns:p14="http://schemas.microsoft.com/office/powerpoint/2010/main" val="1615375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Date Placeholder 3"/>
          <p:cNvSpPr>
            <a:spLocks noGrp="1"/>
          </p:cNvSpPr>
          <p:nvPr>
            <p:ph type="dt" sz="half" idx="10"/>
          </p:nvPr>
        </p:nvSpPr>
        <p:spPr>
          <a:xfrm>
            <a:off x="133848" y="6459786"/>
            <a:ext cx="1854203" cy="365125"/>
          </a:xfrm>
        </p:spPr>
        <p:txBody>
          <a:bodyPr/>
          <a:lstStyle>
            <a:lvl1pPr>
              <a:defRPr sz="1200"/>
            </a:lvl1pPr>
          </a:lstStyle>
          <a:p>
            <a:fld id="{A9137DDA-B416-4BA9-8F96-0B3D7E3346D1}" type="datetime2">
              <a:rPr lang="en-US" smtClean="0"/>
              <a:t>Monday, May 17, 2021</a:t>
            </a:fld>
            <a:endParaRPr lang="en-US" dirty="0"/>
          </a:p>
        </p:txBody>
      </p:sp>
      <p:sp>
        <p:nvSpPr>
          <p:cNvPr id="14" name="Footer Placeholder 4"/>
          <p:cNvSpPr>
            <a:spLocks noGrp="1"/>
          </p:cNvSpPr>
          <p:nvPr>
            <p:ph type="ftr" sz="quarter" idx="11"/>
          </p:nvPr>
        </p:nvSpPr>
        <p:spPr>
          <a:xfrm>
            <a:off x="2464549" y="6459786"/>
            <a:ext cx="4166248" cy="365125"/>
          </a:xfrm>
        </p:spPr>
        <p:txBody>
          <a:bodyPr/>
          <a:lstStyle>
            <a:lvl1pPr>
              <a:defRPr sz="1200" cap="none">
                <a:latin typeface="+mn-lt"/>
              </a:defRPr>
            </a:lvl1pPr>
          </a:lstStyle>
          <a:p>
            <a:r>
              <a:rPr lang="en-IN" dirty="0" smtClean="0"/>
              <a:t>Dept. of Electrical &amp; Electronics Engg., MIT - Manipal</a:t>
            </a:r>
            <a:endParaRPr lang="en-IN" dirty="0"/>
          </a:p>
        </p:txBody>
      </p:sp>
      <p:sp>
        <p:nvSpPr>
          <p:cNvPr id="15" name="Slide Number Placeholder 5"/>
          <p:cNvSpPr>
            <a:spLocks noGrp="1"/>
          </p:cNvSpPr>
          <p:nvPr>
            <p:ph type="sldNum" sz="quarter" idx="12"/>
          </p:nvPr>
        </p:nvSpPr>
        <p:spPr>
          <a:xfrm>
            <a:off x="7425344" y="6459786"/>
            <a:ext cx="984019" cy="365125"/>
          </a:xfrm>
        </p:spPr>
        <p:txBody>
          <a:bodyPr/>
          <a:lstStyle>
            <a:lvl1pPr>
              <a:defRPr sz="1200"/>
            </a:lvl1pPr>
          </a:lstStyle>
          <a:p>
            <a:fld id="{BD266BE7-899D-4075-917F-DBDE33B6B692}" type="slidenum">
              <a:rPr lang="en-IN" smtClean="0"/>
              <a:pPr/>
              <a:t>‹#›</a:t>
            </a:fld>
            <a:endParaRPr lang="en-IN" dirty="0"/>
          </a:p>
        </p:txBody>
      </p:sp>
    </p:spTree>
    <p:extLst>
      <p:ext uri="{BB962C8B-B14F-4D97-AF65-F5344CB8AC3E}">
        <p14:creationId xmlns:p14="http://schemas.microsoft.com/office/powerpoint/2010/main" val="673524037"/>
      </p:ext>
    </p:extLst>
  </p:cSld>
  <p:clrMapOvr>
    <a:masterClrMapping/>
  </p:clrMapOvr>
  <p:transition spd="med">
    <p:pull/>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5D80CD-8424-46F0-B909-40C3D494B2FF}" type="datetime2">
              <a:rPr lang="en-US" smtClean="0"/>
              <a:t>Monday, May 17, 2021</a:t>
            </a:fld>
            <a:endParaRPr lang="en-US"/>
          </a:p>
        </p:txBody>
      </p:sp>
      <p:sp>
        <p:nvSpPr>
          <p:cNvPr id="5" name="Footer Placeholder 4"/>
          <p:cNvSpPr>
            <a:spLocks noGrp="1"/>
          </p:cNvSpPr>
          <p:nvPr>
            <p:ph type="ftr" sz="quarter" idx="11"/>
          </p:nvPr>
        </p:nvSpPr>
        <p:spPr/>
        <p:txBody>
          <a:bodyPr/>
          <a:lstStyle/>
          <a:p>
            <a:r>
              <a:rPr lang="en-IN" smtClean="0"/>
              <a:t>Dept. of Electrical &amp; Electronics Engg., MIT - Manipal</a:t>
            </a:r>
            <a:endParaRPr lang="en-IN"/>
          </a:p>
        </p:txBody>
      </p:sp>
      <p:sp>
        <p:nvSpPr>
          <p:cNvPr id="6" name="Slide Number Placeholder 5"/>
          <p:cNvSpPr>
            <a:spLocks noGrp="1"/>
          </p:cNvSpPr>
          <p:nvPr>
            <p:ph type="sldNum" sz="quarter" idx="12"/>
          </p:nvPr>
        </p:nvSpPr>
        <p:spPr/>
        <p:txBody>
          <a:bodyPr/>
          <a:lstStyle/>
          <a:p>
            <a:fld id="{BD266BE7-899D-4075-917F-DBDE33B6B692}" type="slidenum">
              <a:rPr lang="en-IN" smtClean="0"/>
              <a:t>‹#›</a:t>
            </a:fld>
            <a:endParaRPr lang="en-IN"/>
          </a:p>
        </p:txBody>
      </p:sp>
    </p:spTree>
    <p:extLst>
      <p:ext uri="{BB962C8B-B14F-4D97-AF65-F5344CB8AC3E}">
        <p14:creationId xmlns:p14="http://schemas.microsoft.com/office/powerpoint/2010/main" val="1338664867"/>
      </p:ext>
    </p:extLst>
  </p:cSld>
  <p:clrMapOvr>
    <a:masterClrMapping/>
  </p:clrMapOvr>
  <p:transition spd="med">
    <p:pull/>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000">
                <a:latin typeface="Segoe Print" pitchFamily="2" charset="0"/>
              </a:defRPr>
            </a:lvl1pPr>
            <a:lvl2pPr>
              <a:defRPr sz="1800">
                <a:latin typeface="Segoe Print" pitchFamily="2" charset="0"/>
              </a:defRPr>
            </a:lvl2pPr>
            <a:lvl3pPr>
              <a:defRPr sz="1800">
                <a:latin typeface="Segoe Print" pitchFamily="2" charset="0"/>
              </a:defRPr>
            </a:lvl3pPr>
            <a:lvl4pPr>
              <a:defRPr sz="1800">
                <a:latin typeface="Segoe Print" pitchFamily="2" charset="0"/>
              </a:defRPr>
            </a:lvl4pPr>
            <a:lvl5pPr>
              <a:defRPr sz="1800">
                <a:latin typeface="Segoe Print" pitchFamily="2"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p:nvPr>
        </p:nvSpPr>
        <p:spPr>
          <a:xfrm>
            <a:off x="1828800" y="1400175"/>
            <a:ext cx="7315200" cy="581025"/>
          </a:xfrm>
          <a:solidFill>
            <a:schemeClr val="tx1">
              <a:lumMod val="75000"/>
            </a:schemeClr>
          </a:solidFill>
        </p:spPr>
        <p:style>
          <a:lnRef idx="0">
            <a:schemeClr val="dk1"/>
          </a:lnRef>
          <a:fillRef idx="3">
            <a:schemeClr val="dk1"/>
          </a:fillRef>
          <a:effectRef idx="3">
            <a:schemeClr val="dk1"/>
          </a:effectRef>
          <a:fontRef idx="none"/>
        </p:style>
        <p:txBody>
          <a:bodyPr/>
          <a:lstStyle>
            <a:lvl1pPr>
              <a:defRPr sz="2800">
                <a:latin typeface="Kristen ITC" pitchFamily="66"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13043070"/>
      </p:ext>
    </p:extLst>
  </p:cSld>
  <p:clrMapOvr>
    <a:masterClrMapping/>
  </p:clrMapOvr>
  <p:transition spd="med">
    <p:pull/>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3848" y="-313368"/>
            <a:ext cx="8837874" cy="1450757"/>
          </a:xfrm>
        </p:spPr>
        <p:txBody>
          <a:bodyPr/>
          <a:lstStyle>
            <a:lvl1pPr>
              <a:defRPr>
                <a:solidFill>
                  <a:schemeClr val="accent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133848" y="1328899"/>
            <a:ext cx="8837874" cy="4859865"/>
          </a:xfrm>
        </p:spPr>
        <p:txBody>
          <a:bodyPr/>
          <a:lstStyle>
            <a:lvl1pPr marL="90488" indent="-90488">
              <a:defRPr sz="2400"/>
            </a:lvl1pPr>
            <a:lvl2pPr marL="542925" indent="-182563">
              <a:defRPr sz="2000"/>
            </a:lvl2pPr>
            <a:lvl3pPr marL="901700" indent="-182563">
              <a:defRPr sz="1800"/>
            </a:lvl3pPr>
            <a:lvl4pPr marL="1258888" indent="-182563">
              <a:defRPr sz="1600"/>
            </a:lvl4pPr>
            <a:lvl5pPr marL="1616075" indent="-182563">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33848" y="6459786"/>
            <a:ext cx="1854203" cy="365125"/>
          </a:xfrm>
        </p:spPr>
        <p:txBody>
          <a:bodyPr/>
          <a:lstStyle>
            <a:lvl1pPr>
              <a:defRPr sz="1200"/>
            </a:lvl1pPr>
          </a:lstStyle>
          <a:p>
            <a:fld id="{018C699D-308E-447C-8A5C-80CC114E7499}" type="datetime2">
              <a:rPr lang="en-US" smtClean="0"/>
              <a:t>Monday, May 17, 2021</a:t>
            </a:fld>
            <a:endParaRPr lang="en-US" dirty="0"/>
          </a:p>
        </p:txBody>
      </p:sp>
      <p:sp>
        <p:nvSpPr>
          <p:cNvPr id="5" name="Footer Placeholder 4"/>
          <p:cNvSpPr>
            <a:spLocks noGrp="1"/>
          </p:cNvSpPr>
          <p:nvPr>
            <p:ph type="ftr" sz="quarter" idx="11"/>
          </p:nvPr>
        </p:nvSpPr>
        <p:spPr>
          <a:xfrm>
            <a:off x="2464549" y="6459786"/>
            <a:ext cx="4166248" cy="365125"/>
          </a:xfrm>
        </p:spPr>
        <p:txBody>
          <a:bodyPr/>
          <a:lstStyle>
            <a:lvl1pPr>
              <a:defRPr sz="1200" cap="none">
                <a:latin typeface="+mn-lt"/>
              </a:defRPr>
            </a:lvl1pPr>
          </a:lstStyle>
          <a:p>
            <a:r>
              <a:rPr lang="en-IN" dirty="0" smtClean="0"/>
              <a:t>Dept. of Electrical &amp; Electronics Engg., MIT - Manipal</a:t>
            </a:r>
            <a:endParaRPr lang="en-IN" dirty="0"/>
          </a:p>
        </p:txBody>
      </p:sp>
      <p:sp>
        <p:nvSpPr>
          <p:cNvPr id="6" name="Slide Number Placeholder 5"/>
          <p:cNvSpPr>
            <a:spLocks noGrp="1"/>
          </p:cNvSpPr>
          <p:nvPr>
            <p:ph type="sldNum" sz="quarter" idx="12"/>
          </p:nvPr>
        </p:nvSpPr>
        <p:spPr/>
        <p:txBody>
          <a:bodyPr/>
          <a:lstStyle>
            <a:lvl1pPr>
              <a:defRPr sz="1200"/>
            </a:lvl1pPr>
          </a:lstStyle>
          <a:p>
            <a:fld id="{BD266BE7-899D-4075-917F-DBDE33B6B692}" type="slidenum">
              <a:rPr lang="en-IN" smtClean="0"/>
              <a:pPr/>
              <a:t>‹#›</a:t>
            </a:fld>
            <a:endParaRPr lang="en-IN"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05800" y="52081"/>
            <a:ext cx="786188" cy="864111"/>
          </a:xfrm>
          <a:prstGeom prst="rect">
            <a:avLst/>
          </a:prstGeom>
        </p:spPr>
      </p:pic>
    </p:spTree>
    <p:extLst>
      <p:ext uri="{BB962C8B-B14F-4D97-AF65-F5344CB8AC3E}">
        <p14:creationId xmlns:p14="http://schemas.microsoft.com/office/powerpoint/2010/main" val="4150961924"/>
      </p:ext>
    </p:extLst>
  </p:cSld>
  <p:clrMapOvr>
    <a:masterClrMapping/>
  </p:clrMapOvr>
  <p:transition spd="med">
    <p:pull/>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FA63290-7BF5-4D94-82BA-F2A8C2055346}" type="datetime2">
              <a:rPr lang="en-US" smtClean="0"/>
              <a:t>Monday, May 17, 2021</a:t>
            </a:fld>
            <a:endParaRPr lang="en-US"/>
          </a:p>
        </p:txBody>
      </p:sp>
      <p:sp>
        <p:nvSpPr>
          <p:cNvPr id="6" name="Footer Placeholder 5"/>
          <p:cNvSpPr>
            <a:spLocks noGrp="1"/>
          </p:cNvSpPr>
          <p:nvPr>
            <p:ph type="ftr" sz="quarter" idx="11"/>
          </p:nvPr>
        </p:nvSpPr>
        <p:spPr/>
        <p:txBody>
          <a:bodyPr/>
          <a:lstStyle/>
          <a:p>
            <a:r>
              <a:rPr lang="en-IN" smtClean="0"/>
              <a:t>Dept. of Electrical &amp; Electronics Engg., MIT - Manipal</a:t>
            </a:r>
            <a:endParaRPr lang="en-IN"/>
          </a:p>
        </p:txBody>
      </p:sp>
      <p:sp>
        <p:nvSpPr>
          <p:cNvPr id="7" name="Slide Number Placeholder 6"/>
          <p:cNvSpPr>
            <a:spLocks noGrp="1"/>
          </p:cNvSpPr>
          <p:nvPr>
            <p:ph type="sldNum" sz="quarter" idx="12"/>
          </p:nvPr>
        </p:nvSpPr>
        <p:spPr/>
        <p:txBody>
          <a:bodyPr/>
          <a:lstStyle/>
          <a:p>
            <a:fld id="{BD266BE7-899D-4075-917F-DBDE33B6B692}" type="slidenum">
              <a:rPr lang="en-IN" smtClean="0"/>
              <a:t>‹#›</a:t>
            </a:fld>
            <a:endParaRPr lang="en-IN"/>
          </a:p>
        </p:txBody>
      </p:sp>
    </p:spTree>
    <p:extLst>
      <p:ext uri="{BB962C8B-B14F-4D97-AF65-F5344CB8AC3E}">
        <p14:creationId xmlns:p14="http://schemas.microsoft.com/office/powerpoint/2010/main" val="1706443303"/>
      </p:ext>
    </p:extLst>
  </p:cSld>
  <p:clrMapOvr>
    <a:masterClrMapping/>
  </p:clrMapOvr>
  <p:transition spd="med">
    <p:pull/>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8834C21-7263-4232-968B-CA8DB079ACA2}" type="datetime2">
              <a:rPr lang="en-US" smtClean="0"/>
              <a:t>Monday, May 17, 2021</a:t>
            </a:fld>
            <a:endParaRPr lang="en-US"/>
          </a:p>
        </p:txBody>
      </p:sp>
      <p:sp>
        <p:nvSpPr>
          <p:cNvPr id="8" name="Footer Placeholder 7"/>
          <p:cNvSpPr>
            <a:spLocks noGrp="1"/>
          </p:cNvSpPr>
          <p:nvPr>
            <p:ph type="ftr" sz="quarter" idx="11"/>
          </p:nvPr>
        </p:nvSpPr>
        <p:spPr/>
        <p:txBody>
          <a:bodyPr/>
          <a:lstStyle/>
          <a:p>
            <a:r>
              <a:rPr lang="en-IN" smtClean="0"/>
              <a:t>Dept. of Electrical &amp; Electronics Engg., MIT - Manipal</a:t>
            </a:r>
            <a:endParaRPr lang="en-IN"/>
          </a:p>
        </p:txBody>
      </p:sp>
      <p:sp>
        <p:nvSpPr>
          <p:cNvPr id="9" name="Slide Number Placeholder 8"/>
          <p:cNvSpPr>
            <a:spLocks noGrp="1"/>
          </p:cNvSpPr>
          <p:nvPr>
            <p:ph type="sldNum" sz="quarter" idx="12"/>
          </p:nvPr>
        </p:nvSpPr>
        <p:spPr/>
        <p:txBody>
          <a:bodyPr/>
          <a:lstStyle/>
          <a:p>
            <a:fld id="{BD266BE7-899D-4075-917F-DBDE33B6B692}" type="slidenum">
              <a:rPr lang="en-IN" smtClean="0"/>
              <a:t>‹#›</a:t>
            </a:fld>
            <a:endParaRPr lang="en-IN"/>
          </a:p>
        </p:txBody>
      </p:sp>
    </p:spTree>
    <p:extLst>
      <p:ext uri="{BB962C8B-B14F-4D97-AF65-F5344CB8AC3E}">
        <p14:creationId xmlns:p14="http://schemas.microsoft.com/office/powerpoint/2010/main" val="2733230861"/>
      </p:ext>
    </p:extLst>
  </p:cSld>
  <p:clrMapOvr>
    <a:masterClrMapping/>
  </p:clrMapOvr>
  <p:transition spd="med">
    <p:pull/>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523AE0-D6C2-494A-81EA-1478984FE727}" type="datetime2">
              <a:rPr lang="en-US" smtClean="0"/>
              <a:t>Monday, May 17, 2021</a:t>
            </a:fld>
            <a:endParaRPr lang="en-US"/>
          </a:p>
        </p:txBody>
      </p:sp>
      <p:sp>
        <p:nvSpPr>
          <p:cNvPr id="4" name="Footer Placeholder 3"/>
          <p:cNvSpPr>
            <a:spLocks noGrp="1"/>
          </p:cNvSpPr>
          <p:nvPr>
            <p:ph type="ftr" sz="quarter" idx="11"/>
          </p:nvPr>
        </p:nvSpPr>
        <p:spPr/>
        <p:txBody>
          <a:bodyPr/>
          <a:lstStyle/>
          <a:p>
            <a:r>
              <a:rPr lang="en-IN" smtClean="0"/>
              <a:t>Dept. of Electrical &amp; Electronics Engg., MIT - Manipal</a:t>
            </a:r>
            <a:endParaRPr lang="en-IN"/>
          </a:p>
        </p:txBody>
      </p:sp>
      <p:sp>
        <p:nvSpPr>
          <p:cNvPr id="5" name="Slide Number Placeholder 4"/>
          <p:cNvSpPr>
            <a:spLocks noGrp="1"/>
          </p:cNvSpPr>
          <p:nvPr>
            <p:ph type="sldNum" sz="quarter" idx="12"/>
          </p:nvPr>
        </p:nvSpPr>
        <p:spPr/>
        <p:txBody>
          <a:bodyPr/>
          <a:lstStyle/>
          <a:p>
            <a:fld id="{BD266BE7-899D-4075-917F-DBDE33B6B692}" type="slidenum">
              <a:rPr lang="en-IN" smtClean="0"/>
              <a:t>‹#›</a:t>
            </a:fld>
            <a:endParaRPr lang="en-IN"/>
          </a:p>
        </p:txBody>
      </p:sp>
    </p:spTree>
    <p:extLst>
      <p:ext uri="{BB962C8B-B14F-4D97-AF65-F5344CB8AC3E}">
        <p14:creationId xmlns:p14="http://schemas.microsoft.com/office/powerpoint/2010/main" val="59104348"/>
      </p:ext>
    </p:extLst>
  </p:cSld>
  <p:clrMapOvr>
    <a:masterClrMapping/>
  </p:clrMapOvr>
  <p:transition spd="med">
    <p:pull/>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7272760-4626-43F6-8607-1CDDA6FE9B84}" type="datetime2">
              <a:rPr lang="en-US" smtClean="0"/>
              <a:t>Monday, May 17, 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smtClean="0"/>
              <a:t>Dept. of Electrical &amp; Electronics Engg., MIT - Manipal</a:t>
            </a:r>
            <a:endParaRPr lang="en-IN"/>
          </a:p>
        </p:txBody>
      </p:sp>
      <p:sp>
        <p:nvSpPr>
          <p:cNvPr id="9" name="Slide Number Placeholder 8"/>
          <p:cNvSpPr>
            <a:spLocks noGrp="1"/>
          </p:cNvSpPr>
          <p:nvPr>
            <p:ph type="sldNum" sz="quarter" idx="12"/>
          </p:nvPr>
        </p:nvSpPr>
        <p:spPr/>
        <p:txBody>
          <a:bodyPr/>
          <a:lstStyle/>
          <a:p>
            <a:fld id="{BD266BE7-899D-4075-917F-DBDE33B6B692}" type="slidenum">
              <a:rPr lang="en-IN" smtClean="0"/>
              <a:t>‹#›</a:t>
            </a:fld>
            <a:endParaRPr lang="en-IN"/>
          </a:p>
        </p:txBody>
      </p:sp>
    </p:spTree>
    <p:extLst>
      <p:ext uri="{BB962C8B-B14F-4D97-AF65-F5344CB8AC3E}">
        <p14:creationId xmlns:p14="http://schemas.microsoft.com/office/powerpoint/2010/main" val="4146930288"/>
      </p:ext>
    </p:extLst>
  </p:cSld>
  <p:clrMapOvr>
    <a:masterClrMapping/>
  </p:clrMapOvr>
  <p:transition spd="med">
    <p:pull/>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D234F98F-8A7A-40D9-A95F-DF3637F3C5EC}" type="datetime2">
              <a:rPr lang="en-US" smtClean="0"/>
              <a:t>Monday, May 17, 2021</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IN" smtClean="0"/>
              <a:t>Dept. of Electrical &amp; Electronics Engg., MIT - Manipal</a:t>
            </a:r>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D266BE7-899D-4075-917F-DBDE33B6B692}" type="slidenum">
              <a:rPr lang="en-IN" smtClean="0"/>
              <a:t>‹#›</a:t>
            </a:fld>
            <a:endParaRPr lang="en-IN"/>
          </a:p>
        </p:txBody>
      </p:sp>
    </p:spTree>
    <p:extLst>
      <p:ext uri="{BB962C8B-B14F-4D97-AF65-F5344CB8AC3E}">
        <p14:creationId xmlns:p14="http://schemas.microsoft.com/office/powerpoint/2010/main" val="3458998867"/>
      </p:ext>
    </p:extLst>
  </p:cSld>
  <p:clrMapOvr>
    <a:masterClrMapping/>
  </p:clrMapOvr>
  <p:transition spd="med">
    <p:pull/>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EFF621-DFD6-4CCD-A617-29A37B4EBB52}" type="datetime2">
              <a:rPr lang="en-US" smtClean="0"/>
              <a:t>Monday, May 17, 2021</a:t>
            </a:fld>
            <a:endParaRPr lang="en-US"/>
          </a:p>
        </p:txBody>
      </p:sp>
      <p:sp>
        <p:nvSpPr>
          <p:cNvPr id="6" name="Footer Placeholder 5"/>
          <p:cNvSpPr>
            <a:spLocks noGrp="1"/>
          </p:cNvSpPr>
          <p:nvPr>
            <p:ph type="ftr" sz="quarter" idx="11"/>
          </p:nvPr>
        </p:nvSpPr>
        <p:spPr/>
        <p:txBody>
          <a:bodyPr/>
          <a:lstStyle/>
          <a:p>
            <a:r>
              <a:rPr lang="en-IN" smtClean="0"/>
              <a:t>Dept. of Electrical &amp; Electronics Engg., MIT - Manipal</a:t>
            </a:r>
            <a:endParaRPr lang="en-IN"/>
          </a:p>
        </p:txBody>
      </p:sp>
      <p:sp>
        <p:nvSpPr>
          <p:cNvPr id="7" name="Slide Number Placeholder 6"/>
          <p:cNvSpPr>
            <a:spLocks noGrp="1"/>
          </p:cNvSpPr>
          <p:nvPr>
            <p:ph type="sldNum" sz="quarter" idx="12"/>
          </p:nvPr>
        </p:nvSpPr>
        <p:spPr/>
        <p:txBody>
          <a:bodyPr/>
          <a:lstStyle/>
          <a:p>
            <a:fld id="{BD266BE7-899D-4075-917F-DBDE33B6B692}" type="slidenum">
              <a:rPr lang="en-IN" smtClean="0"/>
              <a:t>‹#›</a:t>
            </a:fld>
            <a:endParaRPr lang="en-IN"/>
          </a:p>
        </p:txBody>
      </p:sp>
    </p:spTree>
    <p:extLst>
      <p:ext uri="{BB962C8B-B14F-4D97-AF65-F5344CB8AC3E}">
        <p14:creationId xmlns:p14="http://schemas.microsoft.com/office/powerpoint/2010/main" val="2704630531"/>
      </p:ext>
    </p:extLst>
  </p:cSld>
  <p:clrMapOvr>
    <a:masterClrMapping/>
  </p:clrMapOvr>
  <p:transition spd="med">
    <p:pull/>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2CA6F0-BBF7-425B-A9FD-8B5C207199A2}" type="datetime2">
              <a:rPr lang="en-US" smtClean="0"/>
              <a:t>Monday, May 17, 2021</a:t>
            </a:fld>
            <a:endParaRPr lang="en-US"/>
          </a:p>
        </p:txBody>
      </p:sp>
      <p:sp>
        <p:nvSpPr>
          <p:cNvPr id="5" name="Footer Placeholder 4"/>
          <p:cNvSpPr>
            <a:spLocks noGrp="1"/>
          </p:cNvSpPr>
          <p:nvPr>
            <p:ph type="ftr" sz="quarter" idx="11"/>
          </p:nvPr>
        </p:nvSpPr>
        <p:spPr/>
        <p:txBody>
          <a:bodyPr/>
          <a:lstStyle/>
          <a:p>
            <a:r>
              <a:rPr lang="en-IN" smtClean="0"/>
              <a:t>Dept. of Electrical &amp; Electronics Engg., MIT - Manipal</a:t>
            </a:r>
            <a:endParaRPr lang="en-IN"/>
          </a:p>
        </p:txBody>
      </p:sp>
      <p:sp>
        <p:nvSpPr>
          <p:cNvPr id="6" name="Slide Number Placeholder 5"/>
          <p:cNvSpPr>
            <a:spLocks noGrp="1"/>
          </p:cNvSpPr>
          <p:nvPr>
            <p:ph type="sldNum" sz="quarter" idx="12"/>
          </p:nvPr>
        </p:nvSpPr>
        <p:spPr/>
        <p:txBody>
          <a:bodyPr/>
          <a:lstStyle/>
          <a:p>
            <a:fld id="{BD266BE7-899D-4075-917F-DBDE33B6B692}" type="slidenum">
              <a:rPr lang="en-IN" smtClean="0"/>
              <a:t>‹#›</a:t>
            </a:fld>
            <a:endParaRPr lang="en-IN"/>
          </a:p>
        </p:txBody>
      </p:sp>
    </p:spTree>
    <p:extLst>
      <p:ext uri="{BB962C8B-B14F-4D97-AF65-F5344CB8AC3E}">
        <p14:creationId xmlns:p14="http://schemas.microsoft.com/office/powerpoint/2010/main" val="3051001590"/>
      </p:ext>
    </p:extLst>
  </p:cSld>
  <p:clrMapOvr>
    <a:masterClrMapping/>
  </p:clrMapOvr>
  <p:transition spd="med">
    <p:pull/>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4F14F879-522A-415E-9588-BE59C2AD2999}" type="datetime2">
              <a:rPr lang="en-US" smtClean="0"/>
              <a:t>Monday, May 17, 2021</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smtClean="0"/>
              <a:t>Dept. of Electrical &amp; Electronics Engg., MIT - Manipal</a:t>
            </a:r>
            <a:endParaRPr lang="en-I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D266BE7-899D-4075-917F-DBDE33B6B692}" type="slidenum">
              <a:rPr lang="en-IN" smtClean="0"/>
              <a:t>‹#›</a:t>
            </a:fld>
            <a:endParaRPr lang="en-IN"/>
          </a:p>
        </p:txBody>
      </p:sp>
      <p:cxnSp>
        <p:nvCxnSpPr>
          <p:cNvPr id="10" name="Straight Connector 9"/>
          <p:cNvCxnSpPr/>
          <p:nvPr/>
        </p:nvCxnSpPr>
        <p:spPr>
          <a:xfrm>
            <a:off x="0" y="1141494"/>
            <a:ext cx="764650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184861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62" r:id="rId11"/>
  </p:sldLayoutIdLst>
  <p:transition spd="med">
    <p:pull/>
  </p:transition>
  <p:timing>
    <p:tnLst>
      <p:par>
        <p:cTn id="1" dur="indefinite" restart="never" nodeType="tmRoot"/>
      </p:par>
    </p:tnLst>
  </p:timing>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en.wikipedia.org/wiki/Daylighting"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en.wikipedia.org/wiki/Noon" TargetMode="External"/><Relationship Id="rId5" Type="http://schemas.openxmlformats.org/officeDocument/2006/relationships/hyperlink" Target="http://en.wikipedia.org/wiki/Lux" TargetMode="External"/><Relationship Id="rId4" Type="http://schemas.openxmlformats.org/officeDocument/2006/relationships/hyperlink" Target="http://en.wikipedia.org/wiki/Illuminance"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5.png"/><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500" dirty="0" smtClean="0">
                <a:solidFill>
                  <a:srgbClr val="FF0000"/>
                </a:solidFill>
              </a:rPr>
              <a:t>Workshop Practice-Electrical</a:t>
            </a:r>
            <a:r>
              <a:rPr lang="en-US" sz="4400" dirty="0" smtClean="0"/>
              <a:t/>
            </a:r>
            <a:br>
              <a:rPr lang="en-US" sz="4400" dirty="0" smtClean="0"/>
            </a:br>
            <a:r>
              <a:rPr lang="en-US" sz="2400" dirty="0" smtClean="0"/>
              <a:t>[MME 1061]</a:t>
            </a:r>
            <a:endParaRPr lang="en-US" sz="2400" dirty="0"/>
          </a:p>
        </p:txBody>
      </p:sp>
      <p:sp>
        <p:nvSpPr>
          <p:cNvPr id="3" name="Subtitle 2"/>
          <p:cNvSpPr>
            <a:spLocks noGrp="1"/>
          </p:cNvSpPr>
          <p:nvPr>
            <p:ph type="subTitle" idx="1"/>
          </p:nvPr>
        </p:nvSpPr>
        <p:spPr/>
        <p:txBody>
          <a:bodyPr>
            <a:normAutofit/>
          </a:bodyPr>
          <a:lstStyle/>
          <a:p>
            <a:pPr algn="ctr">
              <a:lnSpc>
                <a:spcPct val="100000"/>
              </a:lnSpc>
              <a:spcBef>
                <a:spcPts val="600"/>
              </a:spcBef>
            </a:pPr>
            <a:r>
              <a:rPr lang="en-US" sz="1800" dirty="0"/>
              <a:t>. Electrical Wiring </a:t>
            </a:r>
            <a:r>
              <a:rPr lang="en-US" sz="1800" dirty="0" smtClean="0"/>
              <a:t>Practice-I &amp; II</a:t>
            </a:r>
            <a:endParaRPr lang="en-US" sz="1800" i="1" cap="none" spc="0" dirty="0" smtClean="0">
              <a:solidFill>
                <a:srgbClr val="002060"/>
              </a:solidFill>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p:txBody>
          <a:bodyPr/>
          <a:lstStyle/>
          <a:p>
            <a:fld id="{518ED8C3-ED74-494B-AA8F-04860F342A52}" type="datetime2">
              <a:rPr lang="en-US" smtClean="0"/>
              <a:t>Monday, May 17, 2021</a:t>
            </a:fld>
            <a:endParaRPr lang="en-US" dirty="0"/>
          </a:p>
        </p:txBody>
      </p:sp>
      <p:sp>
        <p:nvSpPr>
          <p:cNvPr id="8" name="Footer Placeholder 7"/>
          <p:cNvSpPr>
            <a:spLocks noGrp="1"/>
          </p:cNvSpPr>
          <p:nvPr>
            <p:ph type="ftr" sz="quarter" idx="11"/>
          </p:nvPr>
        </p:nvSpPr>
        <p:spPr/>
        <p:txBody>
          <a:bodyPr/>
          <a:lstStyle/>
          <a:p>
            <a:r>
              <a:rPr lang="en-IN" dirty="0" smtClean="0"/>
              <a:t>Dept. of Electrical &amp; Electronics Engg., MIT - Manipal</a:t>
            </a:r>
            <a:endParaRPr lang="en-IN" dirty="0"/>
          </a:p>
        </p:txBody>
      </p:sp>
      <p:sp>
        <p:nvSpPr>
          <p:cNvPr id="9" name="Slide Number Placeholder 8"/>
          <p:cNvSpPr>
            <a:spLocks noGrp="1"/>
          </p:cNvSpPr>
          <p:nvPr>
            <p:ph type="sldNum" sz="quarter" idx="12"/>
          </p:nvPr>
        </p:nvSpPr>
        <p:spPr/>
        <p:txBody>
          <a:bodyPr/>
          <a:lstStyle/>
          <a:p>
            <a:fld id="{BD266BE7-899D-4075-917F-DBDE33B6B692}" type="slidenum">
              <a:rPr lang="en-IN" smtClean="0"/>
              <a:t>1</a:t>
            </a:fld>
            <a:endParaRPr lang="en-IN"/>
          </a:p>
        </p:txBody>
      </p:sp>
      <p:pic>
        <p:nvPicPr>
          <p:cNvPr id="11" name="Picture 10" descr="https://lh3.googleusercontent.com/NRv3pd85QFsLHVwpHkTZ2250QFlGXi4661CaYP3Zdf3SRBavzCN6ln9LkQSPPbk7i5964g=s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6355" y="187871"/>
            <a:ext cx="839390" cy="83939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manipal institute of technology manipal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104626"/>
            <a:ext cx="5645920" cy="1005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40508"/>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96E6C59-759D-42D3-A1DA-B6D17B05F30A}" type="datetime2">
              <a:rPr lang="en-US" smtClean="0"/>
              <a:t>Monday, May 17, 2021</a:t>
            </a:fld>
            <a:endParaRPr lang="en-US" dirty="0"/>
          </a:p>
        </p:txBody>
      </p:sp>
      <p:sp>
        <p:nvSpPr>
          <p:cNvPr id="5" name="Footer Placeholder 4"/>
          <p:cNvSpPr>
            <a:spLocks noGrp="1"/>
          </p:cNvSpPr>
          <p:nvPr>
            <p:ph type="ftr" sz="quarter" idx="11"/>
          </p:nvPr>
        </p:nvSpPr>
        <p:spPr/>
        <p:txBody>
          <a:bodyPr/>
          <a:lstStyle/>
          <a:p>
            <a:r>
              <a:rPr lang="en-IN" smtClean="0"/>
              <a:t>Dept. of Electrical &amp; Electronics Engg., MIT - Manipal</a:t>
            </a:r>
            <a:endParaRPr lang="en-IN" dirty="0"/>
          </a:p>
        </p:txBody>
      </p:sp>
      <p:sp>
        <p:nvSpPr>
          <p:cNvPr id="6" name="Slide Number Placeholder 5"/>
          <p:cNvSpPr>
            <a:spLocks noGrp="1"/>
          </p:cNvSpPr>
          <p:nvPr>
            <p:ph type="sldNum" sz="quarter" idx="12"/>
          </p:nvPr>
        </p:nvSpPr>
        <p:spPr/>
        <p:txBody>
          <a:bodyPr/>
          <a:lstStyle/>
          <a:p>
            <a:fld id="{BD266BE7-899D-4075-917F-DBDE33B6B692}" type="slidenum">
              <a:rPr lang="en-IN" smtClean="0"/>
              <a:pPr/>
              <a:t>10</a:t>
            </a:fld>
            <a:endParaRPr lang="en-IN" dirty="0"/>
          </a:p>
        </p:txBody>
      </p:sp>
      <p:sp>
        <p:nvSpPr>
          <p:cNvPr id="3" name="Rectangle 2"/>
          <p:cNvSpPr/>
          <p:nvPr/>
        </p:nvSpPr>
        <p:spPr>
          <a:xfrm>
            <a:off x="356673" y="1077469"/>
            <a:ext cx="8382000" cy="1459374"/>
          </a:xfrm>
          <a:prstGeom prst="rect">
            <a:avLst/>
          </a:prstGeom>
        </p:spPr>
        <p:txBody>
          <a:bodyPr wrap="square">
            <a:spAutoFit/>
          </a:bodyPr>
          <a:lstStyle/>
          <a:p>
            <a:pPr marR="0" lvl="0" algn="just">
              <a:lnSpc>
                <a:spcPct val="115000"/>
              </a:lnSpc>
              <a:spcBef>
                <a:spcPts val="0"/>
              </a:spcBef>
              <a:spcAft>
                <a:spcPts val="1000"/>
              </a:spcAft>
            </a:pPr>
            <a:r>
              <a:rPr lang="en-US" b="1" dirty="0">
                <a:solidFill>
                  <a:srgbClr val="FF0000"/>
                </a:solidFill>
                <a:ea typeface="Calibri" panose="020F0502020204030204" pitchFamily="34" charset="0"/>
              </a:rPr>
              <a:t>Problem Statement:</a:t>
            </a:r>
            <a:endParaRPr lang="en-US" dirty="0">
              <a:solidFill>
                <a:srgbClr val="FF0000"/>
              </a:solidFill>
            </a:endParaRPr>
          </a:p>
          <a:p>
            <a:pPr marL="228600" algn="just">
              <a:lnSpc>
                <a:spcPct val="115000"/>
              </a:lnSpc>
            </a:pPr>
            <a:r>
              <a:rPr lang="en-US" dirty="0">
                <a:ea typeface="Calibri" panose="020F0502020204030204" pitchFamily="34" charset="0"/>
              </a:rPr>
              <a:t>To develop a single-phase wiring scheme to control a Lamp by 2 two-way Switches (</a:t>
            </a:r>
            <a:r>
              <a:rPr lang="en-US" b="1" i="1" dirty="0">
                <a:ea typeface="Calibri" panose="020F0502020204030204" pitchFamily="34" charset="0"/>
              </a:rPr>
              <a:t>Staircase wiring</a:t>
            </a:r>
            <a:r>
              <a:rPr lang="en-US" dirty="0">
                <a:ea typeface="Calibri" panose="020F0502020204030204" pitchFamily="34" charset="0"/>
              </a:rPr>
              <a:t>).</a:t>
            </a:r>
            <a:endParaRPr lang="en-US" dirty="0"/>
          </a:p>
          <a:p>
            <a:pPr>
              <a:lnSpc>
                <a:spcPct val="115000"/>
              </a:lnSpc>
            </a:pPr>
            <a:r>
              <a:rPr lang="en-US" sz="1600" b="1" dirty="0">
                <a:solidFill>
                  <a:srgbClr val="FF0000"/>
                </a:solidFill>
                <a:latin typeface="Times New Roman" panose="02020603050405020304" pitchFamily="18" charset="0"/>
                <a:ea typeface="Calibri" panose="020F0502020204030204" pitchFamily="34" charset="0"/>
              </a:rPr>
              <a:t> </a:t>
            </a:r>
            <a:r>
              <a:rPr lang="en-US" sz="1600" b="1" dirty="0" smtClean="0">
                <a:solidFill>
                  <a:srgbClr val="FF0000"/>
                </a:solidFill>
                <a:latin typeface="Times New Roman" panose="02020603050405020304" pitchFamily="18" charset="0"/>
                <a:ea typeface="Calibri" panose="020F0502020204030204" pitchFamily="34" charset="0"/>
              </a:rPr>
              <a:t>Wiring </a:t>
            </a:r>
            <a:r>
              <a:rPr lang="en-US" sz="1600" b="1" dirty="0">
                <a:solidFill>
                  <a:srgbClr val="FF0000"/>
                </a:solidFill>
                <a:latin typeface="Times New Roman" panose="02020603050405020304" pitchFamily="18" charset="0"/>
                <a:ea typeface="Calibri" panose="020F0502020204030204" pitchFamily="34" charset="0"/>
              </a:rPr>
              <a:t>of </a:t>
            </a:r>
            <a:r>
              <a:rPr lang="en-US" sz="1600" b="1" i="1" dirty="0">
                <a:solidFill>
                  <a:srgbClr val="FF0000"/>
                </a:solidFill>
                <a:latin typeface="Times New Roman" panose="02020603050405020304" pitchFamily="18" charset="0"/>
                <a:ea typeface="Calibri" panose="020F0502020204030204" pitchFamily="34" charset="0"/>
              </a:rPr>
              <a:t>2-way control of a lamp</a:t>
            </a:r>
            <a:r>
              <a:rPr lang="en-US" sz="1600" b="1" dirty="0">
                <a:solidFill>
                  <a:srgbClr val="FF0000"/>
                </a:solidFill>
                <a:latin typeface="Times New Roman" panose="02020603050405020304" pitchFamily="18" charset="0"/>
                <a:ea typeface="Calibri" panose="020F0502020204030204" pitchFamily="34" charset="0"/>
              </a:rPr>
              <a:t>: Layout Diagram</a:t>
            </a:r>
            <a:endParaRPr lang="en-US" sz="1600" b="1" dirty="0">
              <a:solidFill>
                <a:srgbClr val="FF0000"/>
              </a:solidFill>
            </a:endParaRPr>
          </a:p>
        </p:txBody>
      </p:sp>
      <p:pic>
        <p:nvPicPr>
          <p:cNvPr id="7" name="Picture 6"/>
          <p:cNvPicPr/>
          <p:nvPr/>
        </p:nvPicPr>
        <p:blipFill>
          <a:blip r:embed="rId3"/>
          <a:stretch>
            <a:fillRect/>
          </a:stretch>
        </p:blipFill>
        <p:spPr>
          <a:xfrm>
            <a:off x="1398219" y="2590800"/>
            <a:ext cx="6492240" cy="3657600"/>
          </a:xfrm>
          <a:prstGeom prst="rect">
            <a:avLst/>
          </a:prstGeom>
        </p:spPr>
      </p:pic>
    </p:spTree>
    <p:extLst>
      <p:ext uri="{BB962C8B-B14F-4D97-AF65-F5344CB8AC3E}">
        <p14:creationId xmlns:p14="http://schemas.microsoft.com/office/powerpoint/2010/main" val="181677713"/>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96E6C59-759D-42D3-A1DA-B6D17B05F30A}" type="datetime2">
              <a:rPr lang="en-US" smtClean="0"/>
              <a:t>Monday, May 17, 2021</a:t>
            </a:fld>
            <a:endParaRPr lang="en-US" dirty="0"/>
          </a:p>
        </p:txBody>
      </p:sp>
      <p:sp>
        <p:nvSpPr>
          <p:cNvPr id="5" name="Footer Placeholder 4"/>
          <p:cNvSpPr>
            <a:spLocks noGrp="1"/>
          </p:cNvSpPr>
          <p:nvPr>
            <p:ph type="ftr" sz="quarter" idx="11"/>
          </p:nvPr>
        </p:nvSpPr>
        <p:spPr/>
        <p:txBody>
          <a:bodyPr/>
          <a:lstStyle/>
          <a:p>
            <a:r>
              <a:rPr lang="en-IN" smtClean="0"/>
              <a:t>Dept. of Electrical &amp; Electronics Engg., MIT - Manipal</a:t>
            </a:r>
            <a:endParaRPr lang="en-IN" dirty="0"/>
          </a:p>
        </p:txBody>
      </p:sp>
      <p:sp>
        <p:nvSpPr>
          <p:cNvPr id="6" name="Slide Number Placeholder 5"/>
          <p:cNvSpPr>
            <a:spLocks noGrp="1"/>
          </p:cNvSpPr>
          <p:nvPr>
            <p:ph type="sldNum" sz="quarter" idx="12"/>
          </p:nvPr>
        </p:nvSpPr>
        <p:spPr/>
        <p:txBody>
          <a:bodyPr/>
          <a:lstStyle/>
          <a:p>
            <a:fld id="{BD266BE7-899D-4075-917F-DBDE33B6B692}" type="slidenum">
              <a:rPr lang="en-IN" smtClean="0"/>
              <a:pPr/>
              <a:t>11</a:t>
            </a:fld>
            <a:endParaRPr lang="en-IN" dirty="0"/>
          </a:p>
        </p:txBody>
      </p:sp>
      <p:pic>
        <p:nvPicPr>
          <p:cNvPr id="7" name="Picture 6"/>
          <p:cNvPicPr/>
          <p:nvPr/>
        </p:nvPicPr>
        <p:blipFill>
          <a:blip r:embed="rId3" cstate="print"/>
          <a:stretch>
            <a:fillRect/>
          </a:stretch>
        </p:blipFill>
        <p:spPr>
          <a:xfrm>
            <a:off x="1027233" y="1981200"/>
            <a:ext cx="7040880" cy="3108960"/>
          </a:xfrm>
          <a:prstGeom prst="rect">
            <a:avLst/>
          </a:prstGeom>
        </p:spPr>
      </p:pic>
      <p:sp>
        <p:nvSpPr>
          <p:cNvPr id="3" name="Rectangle 2"/>
          <p:cNvSpPr/>
          <p:nvPr/>
        </p:nvSpPr>
        <p:spPr>
          <a:xfrm>
            <a:off x="609600" y="1371600"/>
            <a:ext cx="7010400" cy="386324"/>
          </a:xfrm>
          <a:prstGeom prst="rect">
            <a:avLst/>
          </a:prstGeom>
        </p:spPr>
        <p:txBody>
          <a:bodyPr wrap="square">
            <a:spAutoFit/>
          </a:bodyPr>
          <a:lstStyle/>
          <a:p>
            <a:pPr marR="0" lvl="0" algn="just">
              <a:lnSpc>
                <a:spcPct val="115000"/>
              </a:lnSpc>
              <a:spcBef>
                <a:spcPts val="0"/>
              </a:spcBef>
              <a:spcAft>
                <a:spcPts val="1000"/>
              </a:spcAft>
            </a:pPr>
            <a:r>
              <a:rPr lang="en-US" b="1" dirty="0">
                <a:solidFill>
                  <a:srgbClr val="FF0000"/>
                </a:solidFill>
                <a:ea typeface="Calibri" panose="020F0502020204030204" pitchFamily="34" charset="0"/>
              </a:rPr>
              <a:t>Wiring of </a:t>
            </a:r>
            <a:r>
              <a:rPr lang="en-US" b="1" i="1" dirty="0">
                <a:solidFill>
                  <a:srgbClr val="FF0000"/>
                </a:solidFill>
                <a:ea typeface="Calibri" panose="020F0502020204030204" pitchFamily="34" charset="0"/>
              </a:rPr>
              <a:t>2-way control of a Lamp</a:t>
            </a:r>
            <a:r>
              <a:rPr lang="en-US" b="1" dirty="0">
                <a:solidFill>
                  <a:srgbClr val="FF0000"/>
                </a:solidFill>
                <a:ea typeface="Calibri" panose="020F0502020204030204" pitchFamily="34" charset="0"/>
              </a:rPr>
              <a:t>: Circuit Diagram:</a:t>
            </a:r>
            <a:endParaRPr lang="en-US" dirty="0">
              <a:solidFill>
                <a:srgbClr val="FF0000"/>
              </a:solidFill>
              <a:effectLst/>
            </a:endParaRPr>
          </a:p>
        </p:txBody>
      </p:sp>
      <p:sp>
        <p:nvSpPr>
          <p:cNvPr id="8" name="Rectangle 7"/>
          <p:cNvSpPr/>
          <p:nvPr/>
        </p:nvSpPr>
        <p:spPr>
          <a:xfrm>
            <a:off x="609600" y="5313436"/>
            <a:ext cx="8153400" cy="410882"/>
          </a:xfrm>
          <a:prstGeom prst="rect">
            <a:avLst/>
          </a:prstGeom>
        </p:spPr>
        <p:txBody>
          <a:bodyPr wrap="square">
            <a:spAutoFit/>
          </a:bodyPr>
          <a:lstStyle/>
          <a:p>
            <a:pPr marR="0" lvl="0" algn="just">
              <a:lnSpc>
                <a:spcPct val="115000"/>
              </a:lnSpc>
              <a:spcBef>
                <a:spcPts val="0"/>
              </a:spcBef>
              <a:spcAft>
                <a:spcPts val="1000"/>
              </a:spcAft>
            </a:pPr>
            <a:r>
              <a:rPr lang="en-US" b="1" dirty="0">
                <a:solidFill>
                  <a:srgbClr val="FF0000"/>
                </a:solidFill>
                <a:ea typeface="Calibri" panose="020F0502020204030204" pitchFamily="34" charset="0"/>
              </a:rPr>
              <a:t>Procedure: </a:t>
            </a:r>
            <a:r>
              <a:rPr lang="en-US" dirty="0">
                <a:ea typeface="Calibri" panose="020F0502020204030204" pitchFamily="34" charset="0"/>
              </a:rPr>
              <a:t>Make the connections as shown above and verify the functionality.</a:t>
            </a:r>
            <a:endParaRPr lang="en-US" dirty="0">
              <a:effectLst/>
            </a:endParaRPr>
          </a:p>
        </p:txBody>
      </p:sp>
    </p:spTree>
    <p:extLst>
      <p:ext uri="{BB962C8B-B14F-4D97-AF65-F5344CB8AC3E}">
        <p14:creationId xmlns:p14="http://schemas.microsoft.com/office/powerpoint/2010/main" val="602106741"/>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96E6C59-759D-42D3-A1DA-B6D17B05F30A}" type="datetime2">
              <a:rPr lang="en-US" smtClean="0"/>
              <a:t>Monday, May 17, 2021</a:t>
            </a:fld>
            <a:endParaRPr lang="en-US" dirty="0"/>
          </a:p>
        </p:txBody>
      </p:sp>
      <p:sp>
        <p:nvSpPr>
          <p:cNvPr id="5" name="Footer Placeholder 4"/>
          <p:cNvSpPr>
            <a:spLocks noGrp="1"/>
          </p:cNvSpPr>
          <p:nvPr>
            <p:ph type="ftr" sz="quarter" idx="11"/>
          </p:nvPr>
        </p:nvSpPr>
        <p:spPr/>
        <p:txBody>
          <a:bodyPr/>
          <a:lstStyle/>
          <a:p>
            <a:r>
              <a:rPr lang="en-IN" smtClean="0"/>
              <a:t>Dept. of Electrical &amp; Electronics Engg., MIT - Manipal</a:t>
            </a:r>
            <a:endParaRPr lang="en-IN" dirty="0"/>
          </a:p>
        </p:txBody>
      </p:sp>
      <p:sp>
        <p:nvSpPr>
          <p:cNvPr id="6" name="Slide Number Placeholder 5"/>
          <p:cNvSpPr>
            <a:spLocks noGrp="1"/>
          </p:cNvSpPr>
          <p:nvPr>
            <p:ph type="sldNum" sz="quarter" idx="12"/>
          </p:nvPr>
        </p:nvSpPr>
        <p:spPr/>
        <p:txBody>
          <a:bodyPr/>
          <a:lstStyle/>
          <a:p>
            <a:fld id="{BD266BE7-899D-4075-917F-DBDE33B6B692}" type="slidenum">
              <a:rPr lang="en-IN" smtClean="0"/>
              <a:pPr/>
              <a:t>12</a:t>
            </a:fld>
            <a:endParaRPr lang="en-IN" dirty="0"/>
          </a:p>
        </p:txBody>
      </p:sp>
      <p:sp>
        <p:nvSpPr>
          <p:cNvPr id="3" name="Rectangle 2"/>
          <p:cNvSpPr/>
          <p:nvPr/>
        </p:nvSpPr>
        <p:spPr>
          <a:xfrm>
            <a:off x="306409" y="609600"/>
            <a:ext cx="8482527" cy="4776692"/>
          </a:xfrm>
          <a:prstGeom prst="rect">
            <a:avLst/>
          </a:prstGeom>
        </p:spPr>
        <p:txBody>
          <a:bodyPr wrap="square">
            <a:spAutoFit/>
          </a:bodyPr>
          <a:lstStyle/>
          <a:p>
            <a:pPr marR="0" lvl="0" algn="just">
              <a:lnSpc>
                <a:spcPct val="115000"/>
              </a:lnSpc>
              <a:spcBef>
                <a:spcPts val="0"/>
              </a:spcBef>
              <a:spcAft>
                <a:spcPts val="300"/>
              </a:spcAft>
            </a:pPr>
            <a:r>
              <a:rPr lang="en-US" sz="2800" b="1" dirty="0">
                <a:solidFill>
                  <a:srgbClr val="FF0000"/>
                </a:solidFill>
                <a:latin typeface="Times New Roman" panose="02020603050405020304" pitchFamily="18" charset="0"/>
                <a:ea typeface="Calibri" panose="020F0502020204030204" pitchFamily="34" charset="0"/>
              </a:rPr>
              <a:t>Case </a:t>
            </a:r>
            <a:r>
              <a:rPr lang="en-US" sz="2800" b="1" dirty="0" smtClean="0">
                <a:solidFill>
                  <a:srgbClr val="FF0000"/>
                </a:solidFill>
                <a:latin typeface="Times New Roman" panose="02020603050405020304" pitchFamily="18" charset="0"/>
                <a:ea typeface="Calibri" panose="020F0502020204030204" pitchFamily="34" charset="0"/>
              </a:rPr>
              <a:t>Study </a:t>
            </a:r>
            <a:r>
              <a:rPr lang="en-US" sz="2800" b="1" dirty="0">
                <a:solidFill>
                  <a:srgbClr val="FF0000"/>
                </a:solidFill>
                <a:latin typeface="Times New Roman" panose="02020603050405020304" pitchFamily="18" charset="0"/>
                <a:ea typeface="Calibri" panose="020F0502020204030204" pitchFamily="34" charset="0"/>
              </a:rPr>
              <a:t>on </a:t>
            </a:r>
            <a:r>
              <a:rPr lang="en-US" sz="2800" b="1" dirty="0" smtClean="0">
                <a:solidFill>
                  <a:srgbClr val="FF0000"/>
                </a:solidFill>
                <a:latin typeface="Times New Roman" panose="02020603050405020304" pitchFamily="18" charset="0"/>
                <a:ea typeface="Calibri" panose="020F0502020204030204" pitchFamily="34" charset="0"/>
              </a:rPr>
              <a:t>Estimation </a:t>
            </a:r>
            <a:r>
              <a:rPr lang="en-US" sz="2800" b="1" dirty="0">
                <a:solidFill>
                  <a:srgbClr val="FF0000"/>
                </a:solidFill>
                <a:latin typeface="Times New Roman" panose="02020603050405020304" pitchFamily="18" charset="0"/>
                <a:ea typeface="Calibri" panose="020F0502020204030204" pitchFamily="34" charset="0"/>
              </a:rPr>
              <a:t>of </a:t>
            </a:r>
            <a:r>
              <a:rPr lang="en-US" sz="2800" b="1" dirty="0" smtClean="0">
                <a:solidFill>
                  <a:srgbClr val="FF0000"/>
                </a:solidFill>
                <a:latin typeface="Times New Roman" panose="02020603050405020304" pitchFamily="18" charset="0"/>
                <a:ea typeface="Calibri" panose="020F0502020204030204" pitchFamily="34" charset="0"/>
              </a:rPr>
              <a:t>Cost </a:t>
            </a:r>
            <a:r>
              <a:rPr lang="en-US" sz="2800" b="1" dirty="0">
                <a:solidFill>
                  <a:srgbClr val="FF0000"/>
                </a:solidFill>
                <a:latin typeface="Times New Roman" panose="02020603050405020304" pitchFamily="18" charset="0"/>
                <a:ea typeface="Calibri" panose="020F0502020204030204" pitchFamily="34" charset="0"/>
              </a:rPr>
              <a:t>of </a:t>
            </a:r>
            <a:r>
              <a:rPr lang="en-US" sz="2800" b="1" dirty="0" smtClean="0">
                <a:solidFill>
                  <a:srgbClr val="FF0000"/>
                </a:solidFill>
                <a:latin typeface="Times New Roman" panose="02020603050405020304" pitchFamily="18" charset="0"/>
                <a:ea typeface="Calibri" panose="020F0502020204030204" pitchFamily="34" charset="0"/>
              </a:rPr>
              <a:t>Energy</a:t>
            </a:r>
            <a:r>
              <a:rPr lang="en-US" sz="2800" b="1" dirty="0">
                <a:solidFill>
                  <a:srgbClr val="FF0000"/>
                </a:solidFill>
                <a:latin typeface="Times New Roman" panose="02020603050405020304" pitchFamily="18" charset="0"/>
                <a:ea typeface="Calibri" panose="020F0502020204030204" pitchFamily="34" charset="0"/>
              </a:rPr>
              <a:t>:</a:t>
            </a:r>
            <a:endParaRPr lang="en-US" sz="2800" dirty="0">
              <a:solidFill>
                <a:srgbClr val="FF0000"/>
              </a:solidFill>
              <a:latin typeface="Times New Roman" panose="02020603050405020304" pitchFamily="18" charset="0"/>
              <a:ea typeface="Times New Roman" panose="02020603050405020304" pitchFamily="18" charset="0"/>
            </a:endParaRPr>
          </a:p>
          <a:p>
            <a:pPr algn="just">
              <a:lnSpc>
                <a:spcPct val="150000"/>
              </a:lnSpc>
              <a:spcBef>
                <a:spcPts val="600"/>
              </a:spcBef>
            </a:pPr>
            <a:r>
              <a:rPr lang="en-US" dirty="0">
                <a:latin typeface="Times New Roman" panose="02020603050405020304" pitchFamily="18" charset="0"/>
                <a:ea typeface="Calibri" panose="020F0502020204030204" pitchFamily="34" charset="0"/>
              </a:rPr>
              <a:t>A bath attached room is fitted with two Fluorescent lamps (36 W each),                                 LED Lamp (9 W), Fan (70 W), Electric Iron (1 kW), Geyser (2 kW), Air Conditioning unit (1.6 kW). Determine the </a:t>
            </a:r>
            <a:r>
              <a:rPr lang="en-US" b="1" i="1" dirty="0">
                <a:latin typeface="Times New Roman" panose="02020603050405020304" pitchFamily="18" charset="0"/>
                <a:ea typeface="Calibri" panose="020F0502020204030204" pitchFamily="34" charset="0"/>
              </a:rPr>
              <a:t>monthly energy charges</a:t>
            </a:r>
            <a:r>
              <a:rPr lang="en-US" dirty="0">
                <a:latin typeface="Times New Roman" panose="02020603050405020304" pitchFamily="18" charset="0"/>
                <a:ea typeface="Calibri" panose="020F0502020204030204" pitchFamily="34" charset="0"/>
              </a:rPr>
              <a:t> for the following daily load pattern.</a:t>
            </a:r>
            <a:endParaRPr lang="en-US" dirty="0">
              <a:latin typeface="Times New Roman" panose="02020603050405020304" pitchFamily="18" charset="0"/>
              <a:ea typeface="Times New Roman" panose="02020603050405020304" pitchFamily="18" charset="0"/>
            </a:endParaRPr>
          </a:p>
          <a:p>
            <a:pPr algn="just">
              <a:lnSpc>
                <a:spcPct val="150000"/>
              </a:lnSpc>
              <a:spcBef>
                <a:spcPts val="600"/>
              </a:spcBef>
            </a:pPr>
            <a:r>
              <a:rPr lang="en-US" dirty="0">
                <a:latin typeface="Times New Roman" panose="02020603050405020304" pitchFamily="18" charset="0"/>
                <a:ea typeface="Calibri" panose="020F0502020204030204" pitchFamily="34" charset="0"/>
              </a:rPr>
              <a:t>Fluorescent lamps are switched ON from 5 AM to 7:30 AM &amp; 6 PM to 10:30 PM;             LED lamp from 6 PM to 8 AM; AC from 6 PM to 7 AM (Assume a duty cycle of 60 % for AC). Fan is used for 4 hours; Electric Iron and Geyser are used for one hour each.</a:t>
            </a:r>
            <a:endParaRPr lang="en-US" dirty="0">
              <a:latin typeface="Times New Roman" panose="02020603050405020304" pitchFamily="18" charset="0"/>
              <a:ea typeface="Times New Roman" panose="02020603050405020304" pitchFamily="18" charset="0"/>
            </a:endParaRPr>
          </a:p>
          <a:p>
            <a:pPr algn="just">
              <a:lnSpc>
                <a:spcPct val="150000"/>
              </a:lnSpc>
              <a:spcBef>
                <a:spcPts val="600"/>
              </a:spcBef>
            </a:pPr>
            <a:r>
              <a:rPr lang="en-US" dirty="0">
                <a:latin typeface="Times New Roman" panose="02020603050405020304" pitchFamily="18" charset="0"/>
                <a:ea typeface="Calibri" panose="020F0502020204030204" pitchFamily="34" charset="0"/>
              </a:rPr>
              <a:t>Refer to Electricity Tariff, LT 2(a)(</a:t>
            </a:r>
            <a:r>
              <a:rPr lang="en-US" dirty="0" err="1">
                <a:latin typeface="Times New Roman" panose="02020603050405020304" pitchFamily="18" charset="0"/>
                <a:ea typeface="Calibri" panose="020F0502020204030204" pitchFamily="34" charset="0"/>
              </a:rPr>
              <a:t>i</a:t>
            </a:r>
            <a:r>
              <a:rPr lang="en-US" dirty="0">
                <a:latin typeface="Times New Roman" panose="02020603050405020304" pitchFamily="18" charset="0"/>
                <a:ea typeface="Calibri" panose="020F0502020204030204" pitchFamily="34" charset="0"/>
              </a:rPr>
              <a:t>) given in Annexure-1 and determine the </a:t>
            </a:r>
            <a:r>
              <a:rPr lang="en-US" i="1" dirty="0">
                <a:latin typeface="Times New Roman" panose="02020603050405020304" pitchFamily="18" charset="0"/>
                <a:ea typeface="Calibri" panose="020F0502020204030204" pitchFamily="34" charset="0"/>
              </a:rPr>
              <a:t>energy charges</a:t>
            </a:r>
            <a:r>
              <a:rPr lang="en-US" dirty="0">
                <a:latin typeface="Times New Roman" panose="02020603050405020304" pitchFamily="18" charset="0"/>
                <a:ea typeface="Calibri" panose="020F0502020204030204" pitchFamily="34" charset="0"/>
              </a:rPr>
              <a:t> for the electricity consumed.</a:t>
            </a:r>
            <a:endParaRPr lang="en-US" dirty="0">
              <a:latin typeface="Times New Roman" panose="02020603050405020304" pitchFamily="18" charset="0"/>
              <a:ea typeface="Times New Roman" panose="02020603050405020304" pitchFamily="18" charset="0"/>
            </a:endParaRPr>
          </a:p>
          <a:p>
            <a:pPr algn="just"/>
            <a:r>
              <a:rPr lang="en-US" dirty="0">
                <a:latin typeface="Times New Roman" panose="02020603050405020304" pitchFamily="18" charset="0"/>
                <a:ea typeface="Calibri" panose="020F0502020204030204" pitchFamily="34" charset="0"/>
              </a:rPr>
              <a:t> </a:t>
            </a:r>
            <a:endParaRPr lang="en-US" dirty="0">
              <a:latin typeface="Times New Roman" panose="02020603050405020304" pitchFamily="18" charset="0"/>
              <a:ea typeface="Times New Roman" panose="02020603050405020304" pitchFamily="18" charset="0"/>
            </a:endParaRPr>
          </a:p>
          <a:p>
            <a:pPr>
              <a:lnSpc>
                <a:spcPct val="115000"/>
              </a:lnSpc>
            </a:pPr>
            <a:r>
              <a:rPr lang="en-US" b="1" dirty="0">
                <a:latin typeface="Times New Roman" panose="02020603050405020304" pitchFamily="18" charset="0"/>
                <a:ea typeface="Calibri" panose="020F0502020204030204" pitchFamily="34" charset="0"/>
              </a:rPr>
              <a:t>Calculations:  </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22817374"/>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ANNEXURE-1</a:t>
            </a:r>
            <a:endParaRPr lang="en-IN" dirty="0"/>
          </a:p>
        </p:txBody>
      </p:sp>
      <p:sp>
        <p:nvSpPr>
          <p:cNvPr id="4" name="Date Placeholder 3"/>
          <p:cNvSpPr>
            <a:spLocks noGrp="1"/>
          </p:cNvSpPr>
          <p:nvPr>
            <p:ph type="dt" sz="half" idx="10"/>
          </p:nvPr>
        </p:nvSpPr>
        <p:spPr/>
        <p:txBody>
          <a:bodyPr/>
          <a:lstStyle/>
          <a:p>
            <a:fld id="{D96E6C59-759D-42D3-A1DA-B6D17B05F30A}" type="datetime2">
              <a:rPr lang="en-US" smtClean="0"/>
              <a:t>Monday, May 17, 2021</a:t>
            </a:fld>
            <a:endParaRPr lang="en-US" dirty="0"/>
          </a:p>
        </p:txBody>
      </p:sp>
      <p:sp>
        <p:nvSpPr>
          <p:cNvPr id="5" name="Footer Placeholder 4"/>
          <p:cNvSpPr>
            <a:spLocks noGrp="1"/>
          </p:cNvSpPr>
          <p:nvPr>
            <p:ph type="ftr" sz="quarter" idx="11"/>
          </p:nvPr>
        </p:nvSpPr>
        <p:spPr/>
        <p:txBody>
          <a:bodyPr/>
          <a:lstStyle/>
          <a:p>
            <a:r>
              <a:rPr lang="en-IN" smtClean="0"/>
              <a:t>Dept. of Electrical &amp; Electronics Engg., MIT - Manipal</a:t>
            </a:r>
            <a:endParaRPr lang="en-IN" dirty="0"/>
          </a:p>
        </p:txBody>
      </p:sp>
      <p:sp>
        <p:nvSpPr>
          <p:cNvPr id="6" name="Slide Number Placeholder 5"/>
          <p:cNvSpPr>
            <a:spLocks noGrp="1"/>
          </p:cNvSpPr>
          <p:nvPr>
            <p:ph type="sldNum" sz="quarter" idx="12"/>
          </p:nvPr>
        </p:nvSpPr>
        <p:spPr/>
        <p:txBody>
          <a:bodyPr/>
          <a:lstStyle/>
          <a:p>
            <a:fld id="{BD266BE7-899D-4075-917F-DBDE33B6B692}" type="slidenum">
              <a:rPr lang="en-IN" smtClean="0"/>
              <a:pPr/>
              <a:t>13</a:t>
            </a:fld>
            <a:endParaRPr lang="en-IN" dirty="0"/>
          </a:p>
        </p:txBody>
      </p:sp>
      <p:sp>
        <p:nvSpPr>
          <p:cNvPr id="9" name="Rectangle 8"/>
          <p:cNvSpPr/>
          <p:nvPr/>
        </p:nvSpPr>
        <p:spPr>
          <a:xfrm>
            <a:off x="394772" y="1371600"/>
            <a:ext cx="8444427" cy="1892826"/>
          </a:xfrm>
          <a:prstGeom prst="rect">
            <a:avLst/>
          </a:prstGeom>
        </p:spPr>
        <p:txBody>
          <a:bodyPr wrap="square">
            <a:spAutoFit/>
          </a:bodyPr>
          <a:lstStyle/>
          <a:p>
            <a:pPr algn="just"/>
            <a:r>
              <a:rPr lang="en-US" dirty="0">
                <a:latin typeface="Times New Roman" panose="02020603050405020304" pitchFamily="18" charset="0"/>
                <a:ea typeface="Calibri" panose="020F0502020204030204" pitchFamily="34" charset="0"/>
              </a:rPr>
              <a:t>Electricity Tariff </a:t>
            </a:r>
            <a:r>
              <a:rPr lang="en-US" b="1" dirty="0">
                <a:latin typeface="Times New Roman" panose="02020603050405020304" pitchFamily="18" charset="0"/>
                <a:ea typeface="Calibri" panose="020F0502020204030204" pitchFamily="34" charset="0"/>
              </a:rPr>
              <a:t>LT 2(a)(</a:t>
            </a:r>
            <a:r>
              <a:rPr lang="en-US" b="1" dirty="0" err="1">
                <a:latin typeface="Times New Roman" panose="02020603050405020304" pitchFamily="18" charset="0"/>
                <a:ea typeface="Calibri" panose="020F0502020204030204" pitchFamily="34" charset="0"/>
              </a:rPr>
              <a:t>i</a:t>
            </a:r>
            <a:r>
              <a:rPr lang="en-US" b="1"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of </a:t>
            </a:r>
            <a:r>
              <a:rPr lang="en-US" b="1" u="sng" dirty="0">
                <a:latin typeface="Times New Roman" panose="02020603050405020304" pitchFamily="18" charset="0"/>
                <a:ea typeface="Calibri" panose="020F0502020204030204" pitchFamily="34" charset="0"/>
              </a:rPr>
              <a:t>M</a:t>
            </a:r>
            <a:r>
              <a:rPr lang="en-US" dirty="0">
                <a:latin typeface="Times New Roman" panose="02020603050405020304" pitchFamily="18" charset="0"/>
                <a:ea typeface="Calibri" panose="020F0502020204030204" pitchFamily="34" charset="0"/>
              </a:rPr>
              <a:t>angalore </a:t>
            </a:r>
            <a:r>
              <a:rPr lang="en-US" b="1" u="sng" dirty="0">
                <a:latin typeface="Times New Roman" panose="02020603050405020304" pitchFamily="18" charset="0"/>
                <a:ea typeface="Calibri" panose="020F0502020204030204" pitchFamily="34" charset="0"/>
              </a:rPr>
              <a:t>E</a:t>
            </a:r>
            <a:r>
              <a:rPr lang="en-US" dirty="0">
                <a:latin typeface="Times New Roman" panose="02020603050405020304" pitchFamily="18" charset="0"/>
                <a:ea typeface="Calibri" panose="020F0502020204030204" pitchFamily="34" charset="0"/>
              </a:rPr>
              <a:t>lectricity </a:t>
            </a:r>
            <a:r>
              <a:rPr lang="en-US" b="1" u="sng" dirty="0">
                <a:latin typeface="Times New Roman" panose="02020603050405020304" pitchFamily="18" charset="0"/>
                <a:ea typeface="Calibri" panose="020F0502020204030204" pitchFamily="34" charset="0"/>
              </a:rPr>
              <a:t>S</a:t>
            </a:r>
            <a:r>
              <a:rPr lang="en-US" dirty="0">
                <a:latin typeface="Times New Roman" panose="02020603050405020304" pitchFamily="18" charset="0"/>
                <a:ea typeface="Calibri" panose="020F0502020204030204" pitchFamily="34" charset="0"/>
              </a:rPr>
              <a:t>upply </a:t>
            </a:r>
            <a:r>
              <a:rPr lang="en-US" b="1" u="sng" dirty="0">
                <a:latin typeface="Times New Roman" panose="02020603050405020304" pitchFamily="18" charset="0"/>
                <a:ea typeface="Calibri" panose="020F0502020204030204" pitchFamily="34" charset="0"/>
              </a:rPr>
              <a:t>Com</a:t>
            </a:r>
            <a:r>
              <a:rPr lang="en-US" dirty="0">
                <a:latin typeface="Times New Roman" panose="02020603050405020304" pitchFamily="18" charset="0"/>
                <a:ea typeface="Calibri" panose="020F0502020204030204" pitchFamily="34" charset="0"/>
              </a:rPr>
              <a:t>pany Limited (MESCOM):</a:t>
            </a:r>
            <a:endParaRPr lang="en-US"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Calibri" panose="020F0502020204030204" pitchFamily="34" charset="0"/>
              </a:rPr>
              <a:t> </a:t>
            </a:r>
            <a:r>
              <a:rPr lang="en-US" dirty="0" smtClean="0">
                <a:latin typeface="Times New Roman" panose="02020603050405020304" pitchFamily="18" charset="0"/>
                <a:ea typeface="Calibri" panose="020F0502020204030204" pitchFamily="34" charset="0"/>
              </a:rPr>
              <a:t>Rate </a:t>
            </a:r>
            <a:r>
              <a:rPr lang="en-US" dirty="0">
                <a:latin typeface="Times New Roman" panose="02020603050405020304" pitchFamily="18" charset="0"/>
                <a:ea typeface="Calibri" panose="020F0502020204030204" pitchFamily="34" charset="0"/>
              </a:rPr>
              <a:t>Schedule of MESCOM’s LT-2(a)(</a:t>
            </a:r>
            <a:r>
              <a:rPr lang="en-US" dirty="0" err="1">
                <a:latin typeface="Times New Roman" panose="02020603050405020304" pitchFamily="18" charset="0"/>
                <a:ea typeface="Calibri" panose="020F0502020204030204" pitchFamily="34" charset="0"/>
              </a:rPr>
              <a:t>i</a:t>
            </a:r>
            <a:r>
              <a:rPr lang="en-US" dirty="0">
                <a:latin typeface="Times New Roman" panose="02020603050405020304" pitchFamily="18" charset="0"/>
                <a:ea typeface="Calibri" panose="020F0502020204030204" pitchFamily="34" charset="0"/>
              </a:rPr>
              <a:t>) Retail Electricity Supply Tariff [as per the order of Karnataka Electricity Regulatory Commission (KERC)] effective from 30 May 2019 is as given below</a:t>
            </a:r>
            <a:endParaRPr lang="en-US" dirty="0"/>
          </a:p>
        </p:txBody>
      </p:sp>
      <p:sp>
        <p:nvSpPr>
          <p:cNvPr id="12" name="Rectangle 11"/>
          <p:cNvSpPr/>
          <p:nvPr/>
        </p:nvSpPr>
        <p:spPr>
          <a:xfrm>
            <a:off x="426148" y="3264426"/>
            <a:ext cx="2777363" cy="507831"/>
          </a:xfrm>
          <a:prstGeom prst="rect">
            <a:avLst/>
          </a:prstGeom>
        </p:spPr>
        <p:txBody>
          <a:bodyPr wrap="none">
            <a:spAutoFit/>
          </a:bodyPr>
          <a:lstStyle/>
          <a:p>
            <a:pPr algn="just">
              <a:lnSpc>
                <a:spcPct val="150000"/>
              </a:lnSpc>
            </a:pPr>
            <a:r>
              <a:rPr lang="en-US" b="1" dirty="0">
                <a:latin typeface="Times New Roman" panose="02020603050405020304" pitchFamily="18" charset="0"/>
                <a:ea typeface="Calibri" panose="020F0502020204030204" pitchFamily="34" charset="0"/>
              </a:rPr>
              <a:t>Fixed Charges per month:</a:t>
            </a:r>
            <a:endParaRPr lang="en-US" dirty="0">
              <a:effectLst/>
              <a:latin typeface="Times New Roman" panose="02020603050405020304" pitchFamily="18" charset="0"/>
              <a:ea typeface="Times New Roman" panose="02020603050405020304" pitchFamily="18"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2378168252"/>
              </p:ext>
            </p:extLst>
          </p:nvPr>
        </p:nvGraphicFramePr>
        <p:xfrm>
          <a:off x="510328" y="3772257"/>
          <a:ext cx="3510280" cy="720090"/>
        </p:xfrm>
        <a:graphic>
          <a:graphicData uri="http://schemas.openxmlformats.org/drawingml/2006/table">
            <a:tbl>
              <a:tblPr firstRow="1" firstCol="1" bandRow="1">
                <a:tableStyleId>{5C22544A-7EE6-4342-B048-85BDC9FD1C3A}</a:tableStyleId>
              </a:tblPr>
              <a:tblGrid>
                <a:gridCol w="2250440">
                  <a:extLst>
                    <a:ext uri="{9D8B030D-6E8A-4147-A177-3AD203B41FA5}">
                      <a16:colId xmlns:a16="http://schemas.microsoft.com/office/drawing/2014/main" val="20000"/>
                    </a:ext>
                  </a:extLst>
                </a:gridCol>
                <a:gridCol w="1259840">
                  <a:extLst>
                    <a:ext uri="{9D8B030D-6E8A-4147-A177-3AD203B41FA5}">
                      <a16:colId xmlns:a16="http://schemas.microsoft.com/office/drawing/2014/main" val="20001"/>
                    </a:ext>
                  </a:extLst>
                </a:gridCol>
              </a:tblGrid>
              <a:tr h="360045">
                <a:tc>
                  <a:txBody>
                    <a:bodyPr/>
                    <a:lstStyle/>
                    <a:p>
                      <a:pPr marL="0" marR="0">
                        <a:spcBef>
                          <a:spcPts val="200"/>
                        </a:spcBef>
                        <a:spcAft>
                          <a:spcPts val="200"/>
                        </a:spcAft>
                      </a:pPr>
                      <a:r>
                        <a:rPr lang="en-US" sz="1200">
                          <a:effectLst/>
                        </a:rPr>
                        <a:t>For the first kW</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200"/>
                        </a:spcBef>
                        <a:spcAft>
                          <a:spcPts val="200"/>
                        </a:spcAft>
                      </a:pPr>
                      <a:r>
                        <a:rPr lang="en-US" sz="1200">
                          <a:effectLst/>
                        </a:rPr>
                        <a:t>Rs. 60/- per kW</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360045">
                <a:tc>
                  <a:txBody>
                    <a:bodyPr/>
                    <a:lstStyle/>
                    <a:p>
                      <a:pPr marL="0" marR="0">
                        <a:spcBef>
                          <a:spcPts val="200"/>
                        </a:spcBef>
                        <a:spcAft>
                          <a:spcPts val="200"/>
                        </a:spcAft>
                      </a:pPr>
                      <a:r>
                        <a:rPr lang="en-US" sz="1200">
                          <a:effectLst/>
                        </a:rPr>
                        <a:t>For every additional kW</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200"/>
                        </a:spcBef>
                        <a:spcAft>
                          <a:spcPts val="200"/>
                        </a:spcAft>
                      </a:pPr>
                      <a:r>
                        <a:rPr lang="en-US" sz="1200" dirty="0" err="1">
                          <a:effectLst/>
                        </a:rPr>
                        <a:t>Rs</a:t>
                      </a:r>
                      <a:r>
                        <a:rPr lang="en-US" sz="1200" dirty="0">
                          <a:effectLst/>
                        </a:rPr>
                        <a:t>. 70/- per kW</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79835476"/>
              </p:ext>
            </p:extLst>
          </p:nvPr>
        </p:nvGraphicFramePr>
        <p:xfrm>
          <a:off x="4917012" y="3713500"/>
          <a:ext cx="3510280" cy="1609725"/>
        </p:xfrm>
        <a:graphic>
          <a:graphicData uri="http://schemas.openxmlformats.org/drawingml/2006/table">
            <a:tbl>
              <a:tblPr firstRow="1" firstCol="1" bandRow="1">
                <a:tableStyleId>{5C22544A-7EE6-4342-B048-85BDC9FD1C3A}</a:tableStyleId>
              </a:tblPr>
              <a:tblGrid>
                <a:gridCol w="2250440">
                  <a:extLst>
                    <a:ext uri="{9D8B030D-6E8A-4147-A177-3AD203B41FA5}">
                      <a16:colId xmlns:a16="http://schemas.microsoft.com/office/drawing/2014/main" val="20000"/>
                    </a:ext>
                  </a:extLst>
                </a:gridCol>
                <a:gridCol w="1259840">
                  <a:extLst>
                    <a:ext uri="{9D8B030D-6E8A-4147-A177-3AD203B41FA5}">
                      <a16:colId xmlns:a16="http://schemas.microsoft.com/office/drawing/2014/main" val="20001"/>
                    </a:ext>
                  </a:extLst>
                </a:gridCol>
              </a:tblGrid>
              <a:tr h="360045">
                <a:tc>
                  <a:txBody>
                    <a:bodyPr/>
                    <a:lstStyle/>
                    <a:p>
                      <a:pPr marL="0" marR="0">
                        <a:spcBef>
                          <a:spcPts val="200"/>
                        </a:spcBef>
                        <a:spcAft>
                          <a:spcPts val="200"/>
                        </a:spcAft>
                      </a:pPr>
                      <a:r>
                        <a:rPr lang="en-US" sz="1200" dirty="0">
                          <a:effectLst/>
                        </a:rPr>
                        <a:t>For 0 - 30 units  </a:t>
                      </a:r>
                    </a:p>
                    <a:p>
                      <a:pPr marL="0" marR="0">
                        <a:spcBef>
                          <a:spcPts val="200"/>
                        </a:spcBef>
                        <a:spcAft>
                          <a:spcPts val="200"/>
                        </a:spcAft>
                      </a:pPr>
                      <a:r>
                        <a:rPr lang="en-US" sz="1200" dirty="0">
                          <a:effectLst/>
                        </a:rPr>
                        <a:t>(i.e., first 30 units)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200"/>
                        </a:spcBef>
                        <a:spcAft>
                          <a:spcPts val="200"/>
                        </a:spcAft>
                      </a:pPr>
                      <a:r>
                        <a:rPr lang="en-US" sz="1200">
                          <a:effectLst/>
                        </a:rPr>
                        <a:t>Rs. 3.70/- per unit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360045">
                <a:tc>
                  <a:txBody>
                    <a:bodyPr/>
                    <a:lstStyle/>
                    <a:p>
                      <a:pPr marL="0" marR="0">
                        <a:spcBef>
                          <a:spcPts val="200"/>
                        </a:spcBef>
                        <a:spcAft>
                          <a:spcPts val="200"/>
                        </a:spcAft>
                      </a:pPr>
                      <a:r>
                        <a:rPr lang="en-US" sz="1200">
                          <a:effectLst/>
                        </a:rPr>
                        <a:t>31 to 100 units</a:t>
                      </a:r>
                    </a:p>
                    <a:p>
                      <a:pPr marL="0" marR="0">
                        <a:spcBef>
                          <a:spcPts val="200"/>
                        </a:spcBef>
                        <a:spcAft>
                          <a:spcPts val="200"/>
                        </a:spcAft>
                      </a:pPr>
                      <a:r>
                        <a:rPr lang="en-US" sz="1200">
                          <a:effectLst/>
                        </a:rPr>
                        <a:t>(for next 70 units)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200"/>
                        </a:spcBef>
                        <a:spcAft>
                          <a:spcPts val="200"/>
                        </a:spcAft>
                      </a:pPr>
                      <a:r>
                        <a:rPr lang="en-US" sz="1200">
                          <a:effectLst/>
                        </a:rPr>
                        <a:t>Rs. 5.20/- per unit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360045">
                <a:tc>
                  <a:txBody>
                    <a:bodyPr/>
                    <a:lstStyle/>
                    <a:p>
                      <a:pPr marL="0" marR="0">
                        <a:spcBef>
                          <a:spcPts val="200"/>
                        </a:spcBef>
                        <a:spcAft>
                          <a:spcPts val="200"/>
                        </a:spcAft>
                      </a:pPr>
                      <a:r>
                        <a:rPr lang="en-US" sz="1200">
                          <a:effectLst/>
                        </a:rPr>
                        <a:t>101 to 200 units</a:t>
                      </a:r>
                    </a:p>
                    <a:p>
                      <a:pPr marL="0" marR="0">
                        <a:spcBef>
                          <a:spcPts val="200"/>
                        </a:spcBef>
                        <a:spcAft>
                          <a:spcPts val="200"/>
                        </a:spcAft>
                      </a:pPr>
                      <a:r>
                        <a:rPr lang="en-US" sz="1200">
                          <a:effectLst/>
                        </a:rPr>
                        <a:t>(for next 100 units)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200"/>
                        </a:spcBef>
                        <a:spcAft>
                          <a:spcPts val="200"/>
                        </a:spcAft>
                      </a:pPr>
                      <a:r>
                        <a:rPr lang="en-US" sz="1200">
                          <a:effectLst/>
                        </a:rPr>
                        <a:t>Rs. 6.75/- per unit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360045">
                <a:tc>
                  <a:txBody>
                    <a:bodyPr/>
                    <a:lstStyle/>
                    <a:p>
                      <a:pPr marL="0" marR="0">
                        <a:spcBef>
                          <a:spcPts val="200"/>
                        </a:spcBef>
                        <a:spcAft>
                          <a:spcPts val="200"/>
                        </a:spcAft>
                      </a:pPr>
                      <a:r>
                        <a:rPr lang="en-US" sz="1200" dirty="0">
                          <a:effectLst/>
                        </a:rPr>
                        <a:t>Above 200 units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200"/>
                        </a:spcBef>
                        <a:spcAft>
                          <a:spcPts val="200"/>
                        </a:spcAft>
                      </a:pPr>
                      <a:r>
                        <a:rPr lang="en-US" sz="1200" dirty="0" err="1">
                          <a:effectLst/>
                        </a:rPr>
                        <a:t>Rs</a:t>
                      </a:r>
                      <a:r>
                        <a:rPr lang="en-US" sz="1200" dirty="0">
                          <a:effectLst/>
                        </a:rPr>
                        <a:t>. 7.80/- per unit</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
        <p:nvSpPr>
          <p:cNvPr id="15" name="Rectangle 14"/>
          <p:cNvSpPr/>
          <p:nvPr/>
        </p:nvSpPr>
        <p:spPr>
          <a:xfrm>
            <a:off x="4876800" y="3244589"/>
            <a:ext cx="1858201" cy="369332"/>
          </a:xfrm>
          <a:prstGeom prst="rect">
            <a:avLst/>
          </a:prstGeom>
        </p:spPr>
        <p:txBody>
          <a:bodyPr wrap="none">
            <a:spAutoFit/>
          </a:bodyPr>
          <a:lstStyle/>
          <a:p>
            <a:r>
              <a:rPr lang="en-US" b="1" dirty="0">
                <a:latin typeface="Times New Roman" panose="02020603050405020304" pitchFamily="18" charset="0"/>
                <a:ea typeface="Calibri" panose="020F0502020204030204" pitchFamily="34" charset="0"/>
              </a:rPr>
              <a:t>Energy Charges:</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81644261"/>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IN" dirty="0"/>
          </a:p>
        </p:txBody>
      </p:sp>
      <p:sp>
        <p:nvSpPr>
          <p:cNvPr id="4" name="Date Placeholder 3"/>
          <p:cNvSpPr>
            <a:spLocks noGrp="1"/>
          </p:cNvSpPr>
          <p:nvPr>
            <p:ph type="dt" sz="half" idx="10"/>
          </p:nvPr>
        </p:nvSpPr>
        <p:spPr/>
        <p:txBody>
          <a:bodyPr/>
          <a:lstStyle/>
          <a:p>
            <a:fld id="{D96E6C59-759D-42D3-A1DA-B6D17B05F30A}" type="datetime2">
              <a:rPr lang="en-US" smtClean="0"/>
              <a:t>Monday, May 17, 2021</a:t>
            </a:fld>
            <a:endParaRPr lang="en-US" dirty="0"/>
          </a:p>
        </p:txBody>
      </p:sp>
      <p:sp>
        <p:nvSpPr>
          <p:cNvPr id="5" name="Footer Placeholder 4"/>
          <p:cNvSpPr>
            <a:spLocks noGrp="1"/>
          </p:cNvSpPr>
          <p:nvPr>
            <p:ph type="ftr" sz="quarter" idx="11"/>
          </p:nvPr>
        </p:nvSpPr>
        <p:spPr/>
        <p:txBody>
          <a:bodyPr/>
          <a:lstStyle/>
          <a:p>
            <a:r>
              <a:rPr lang="en-IN" smtClean="0"/>
              <a:t>Dept. of Electrical &amp; Electronics Engg., MIT - Manipal</a:t>
            </a:r>
            <a:endParaRPr lang="en-IN" dirty="0"/>
          </a:p>
        </p:txBody>
      </p:sp>
      <p:sp>
        <p:nvSpPr>
          <p:cNvPr id="6" name="Slide Number Placeholder 5"/>
          <p:cNvSpPr>
            <a:spLocks noGrp="1"/>
          </p:cNvSpPr>
          <p:nvPr>
            <p:ph type="sldNum" sz="quarter" idx="12"/>
          </p:nvPr>
        </p:nvSpPr>
        <p:spPr/>
        <p:txBody>
          <a:bodyPr/>
          <a:lstStyle/>
          <a:p>
            <a:fld id="{BD266BE7-899D-4075-917F-DBDE33B6B692}" type="slidenum">
              <a:rPr lang="en-IN" smtClean="0"/>
              <a:pPr/>
              <a:t>14</a:t>
            </a:fld>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251227325"/>
              </p:ext>
            </p:extLst>
          </p:nvPr>
        </p:nvGraphicFramePr>
        <p:xfrm>
          <a:off x="381000" y="1524000"/>
          <a:ext cx="8382000" cy="377952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1676400">
                  <a:extLst>
                    <a:ext uri="{9D8B030D-6E8A-4147-A177-3AD203B41FA5}">
                      <a16:colId xmlns:a16="http://schemas.microsoft.com/office/drawing/2014/main" val="20005"/>
                    </a:ext>
                  </a:extLst>
                </a:gridCol>
              </a:tblGrid>
              <a:tr h="370840">
                <a:tc>
                  <a:txBody>
                    <a:bodyPr/>
                    <a:lstStyle/>
                    <a:p>
                      <a:r>
                        <a:rPr lang="en-US" dirty="0" err="1" smtClean="0"/>
                        <a:t>S.No</a:t>
                      </a:r>
                      <a:r>
                        <a:rPr lang="en-US" dirty="0" smtClean="0"/>
                        <a:t>.</a:t>
                      </a:r>
                      <a:endParaRPr lang="en-US" dirty="0"/>
                    </a:p>
                  </a:txBody>
                  <a:tcPr/>
                </a:tc>
                <a:tc>
                  <a:txBody>
                    <a:bodyPr/>
                    <a:lstStyle/>
                    <a:p>
                      <a:r>
                        <a:rPr lang="en-US" dirty="0" smtClean="0"/>
                        <a:t>Type of Load </a:t>
                      </a:r>
                      <a:endParaRPr lang="en-US" dirty="0"/>
                    </a:p>
                  </a:txBody>
                  <a:tcPr/>
                </a:tc>
                <a:tc>
                  <a:txBody>
                    <a:bodyPr/>
                    <a:lstStyle/>
                    <a:p>
                      <a:r>
                        <a:rPr lang="en-US" dirty="0" smtClean="0"/>
                        <a:t>Number</a:t>
                      </a:r>
                      <a:endParaRPr lang="en-US" dirty="0"/>
                    </a:p>
                  </a:txBody>
                  <a:tcPr/>
                </a:tc>
                <a:tc>
                  <a:txBody>
                    <a:bodyPr/>
                    <a:lstStyle/>
                    <a:p>
                      <a:r>
                        <a:rPr lang="en-US" dirty="0" smtClean="0"/>
                        <a:t>Power</a:t>
                      </a:r>
                      <a:r>
                        <a:rPr lang="en-US" baseline="0" dirty="0" smtClean="0"/>
                        <a:t> Rating (W)</a:t>
                      </a:r>
                      <a:endParaRPr lang="en-US" dirty="0"/>
                    </a:p>
                  </a:txBody>
                  <a:tcPr/>
                </a:tc>
                <a:tc>
                  <a:txBody>
                    <a:bodyPr/>
                    <a:lstStyle/>
                    <a:p>
                      <a:r>
                        <a:rPr lang="en-US" dirty="0" smtClean="0"/>
                        <a:t>Working Hours</a:t>
                      </a:r>
                      <a:endParaRPr lang="en-US" dirty="0"/>
                    </a:p>
                  </a:txBody>
                  <a:tcPr/>
                </a:tc>
                <a:tc>
                  <a:txBody>
                    <a:bodyPr/>
                    <a:lstStyle/>
                    <a:p>
                      <a:r>
                        <a:rPr lang="en-US" dirty="0" smtClean="0"/>
                        <a:t>Energy Consumption (</a:t>
                      </a:r>
                      <a:r>
                        <a:rPr lang="en-US" dirty="0" err="1" smtClean="0"/>
                        <a:t>Wh</a:t>
                      </a:r>
                      <a:r>
                        <a:rPr lang="en-US" dirty="0" smtClean="0"/>
                        <a:t>)</a:t>
                      </a:r>
                      <a:endParaRPr lang="en-US" dirty="0"/>
                    </a:p>
                  </a:txBody>
                  <a:tcPr/>
                </a:tc>
                <a:extLst>
                  <a:ext uri="{0D108BD9-81ED-4DB2-BD59-A6C34878D82A}">
                    <a16:rowId xmlns:a16="http://schemas.microsoft.com/office/drawing/2014/main" val="10000"/>
                  </a:ext>
                </a:extLst>
              </a:tr>
              <a:tr h="370840">
                <a:tc>
                  <a:txBody>
                    <a:bodyPr/>
                    <a:lstStyle/>
                    <a:p>
                      <a:r>
                        <a:rPr lang="en-US" dirty="0" smtClean="0"/>
                        <a:t>1</a:t>
                      </a:r>
                      <a:endParaRPr lang="en-US" dirty="0"/>
                    </a:p>
                  </a:txBody>
                  <a:tcPr/>
                </a:tc>
                <a:tc>
                  <a:txBody>
                    <a:bodyPr/>
                    <a:lstStyle/>
                    <a:p>
                      <a:r>
                        <a:rPr lang="en-US" dirty="0" smtClean="0">
                          <a:latin typeface="Times New Roman" panose="02020603050405020304" pitchFamily="18" charset="0"/>
                          <a:ea typeface="Calibri" panose="020F0502020204030204" pitchFamily="34" charset="0"/>
                        </a:rPr>
                        <a:t>Fluorescent lamps </a:t>
                      </a:r>
                      <a:endParaRPr lang="en-US" dirty="0"/>
                    </a:p>
                  </a:txBody>
                  <a:tcPr/>
                </a:tc>
                <a:tc>
                  <a:txBody>
                    <a:bodyPr/>
                    <a:lstStyle/>
                    <a:p>
                      <a:r>
                        <a:rPr lang="en-US" dirty="0" smtClean="0"/>
                        <a:t>2</a:t>
                      </a:r>
                      <a:endParaRPr lang="en-US" dirty="0"/>
                    </a:p>
                  </a:txBody>
                  <a:tcPr/>
                </a:tc>
                <a:tc>
                  <a:txBody>
                    <a:bodyPr/>
                    <a:lstStyle/>
                    <a:p>
                      <a:r>
                        <a:rPr lang="en-US" dirty="0" smtClean="0"/>
                        <a:t>36*2=72</a:t>
                      </a:r>
                      <a:endParaRPr lang="en-US" dirty="0"/>
                    </a:p>
                  </a:txBody>
                  <a:tcPr/>
                </a:tc>
                <a:tc>
                  <a:txBody>
                    <a:bodyPr/>
                    <a:lstStyle/>
                    <a:p>
                      <a:r>
                        <a:rPr lang="en-US" dirty="0" smtClean="0"/>
                        <a:t>7</a:t>
                      </a:r>
                      <a:endParaRPr lang="en-US" dirty="0"/>
                    </a:p>
                  </a:txBody>
                  <a:tcPr/>
                </a:tc>
                <a:tc>
                  <a:txBody>
                    <a:bodyPr/>
                    <a:lstStyle/>
                    <a:p>
                      <a:r>
                        <a:rPr lang="en-US" dirty="0" smtClean="0"/>
                        <a:t>504</a:t>
                      </a:r>
                      <a:endParaRPr lang="en-US" dirty="0"/>
                    </a:p>
                  </a:txBody>
                  <a:tcPr/>
                </a:tc>
                <a:extLst>
                  <a:ext uri="{0D108BD9-81ED-4DB2-BD59-A6C34878D82A}">
                    <a16:rowId xmlns:a16="http://schemas.microsoft.com/office/drawing/2014/main" val="10001"/>
                  </a:ext>
                </a:extLst>
              </a:tr>
              <a:tr h="370840">
                <a:tc>
                  <a:txBody>
                    <a:bodyPr/>
                    <a:lstStyle/>
                    <a:p>
                      <a:r>
                        <a:rPr lang="en-US" dirty="0" smtClean="0"/>
                        <a:t>2</a:t>
                      </a:r>
                      <a:endParaRPr lang="en-US" dirty="0"/>
                    </a:p>
                  </a:txBody>
                  <a:tcPr/>
                </a:tc>
                <a:tc>
                  <a:txBody>
                    <a:bodyPr/>
                    <a:lstStyle/>
                    <a:p>
                      <a:r>
                        <a:rPr lang="en-US" dirty="0" smtClean="0">
                          <a:latin typeface="Times New Roman" panose="02020603050405020304" pitchFamily="18" charset="0"/>
                          <a:ea typeface="Calibri" panose="020F0502020204030204" pitchFamily="34" charset="0"/>
                        </a:rPr>
                        <a:t>LED Lamp </a:t>
                      </a:r>
                      <a:endParaRPr lang="en-US" dirty="0"/>
                    </a:p>
                  </a:txBody>
                  <a:tcPr/>
                </a:tc>
                <a:tc>
                  <a:txBody>
                    <a:bodyPr/>
                    <a:lstStyle/>
                    <a:p>
                      <a:r>
                        <a:rPr lang="en-US" dirty="0" smtClean="0"/>
                        <a:t>1</a:t>
                      </a:r>
                      <a:endParaRPr lang="en-US" dirty="0"/>
                    </a:p>
                  </a:txBody>
                  <a:tcPr/>
                </a:tc>
                <a:tc>
                  <a:txBody>
                    <a:bodyPr/>
                    <a:lstStyle/>
                    <a:p>
                      <a:r>
                        <a:rPr lang="en-US" dirty="0" smtClean="0"/>
                        <a:t>9</a:t>
                      </a:r>
                      <a:endParaRPr lang="en-US" dirty="0"/>
                    </a:p>
                  </a:txBody>
                  <a:tcPr/>
                </a:tc>
                <a:tc>
                  <a:txBody>
                    <a:bodyPr/>
                    <a:lstStyle/>
                    <a:p>
                      <a:r>
                        <a:rPr lang="en-US" dirty="0" smtClean="0"/>
                        <a:t>14</a:t>
                      </a:r>
                      <a:endParaRPr lang="en-US" dirty="0"/>
                    </a:p>
                  </a:txBody>
                  <a:tcPr/>
                </a:tc>
                <a:tc>
                  <a:txBody>
                    <a:bodyPr/>
                    <a:lstStyle/>
                    <a:p>
                      <a:r>
                        <a:rPr lang="en-US" dirty="0" smtClean="0"/>
                        <a:t>126</a:t>
                      </a:r>
                      <a:endParaRPr lang="en-US" dirty="0"/>
                    </a:p>
                  </a:txBody>
                  <a:tcPr/>
                </a:tc>
                <a:extLst>
                  <a:ext uri="{0D108BD9-81ED-4DB2-BD59-A6C34878D82A}">
                    <a16:rowId xmlns:a16="http://schemas.microsoft.com/office/drawing/2014/main" val="10002"/>
                  </a:ext>
                </a:extLst>
              </a:tr>
              <a:tr h="370840">
                <a:tc>
                  <a:txBody>
                    <a:bodyPr/>
                    <a:lstStyle/>
                    <a:p>
                      <a:r>
                        <a:rPr lang="en-US" dirty="0" smtClean="0"/>
                        <a:t>3</a:t>
                      </a:r>
                      <a:endParaRPr lang="en-US" dirty="0"/>
                    </a:p>
                  </a:txBody>
                  <a:tcPr/>
                </a:tc>
                <a:tc>
                  <a:txBody>
                    <a:bodyPr/>
                    <a:lstStyle/>
                    <a:p>
                      <a:r>
                        <a:rPr lang="en-US" dirty="0" smtClean="0"/>
                        <a:t>Fan</a:t>
                      </a:r>
                      <a:endParaRPr lang="en-US" dirty="0"/>
                    </a:p>
                  </a:txBody>
                  <a:tcPr/>
                </a:tc>
                <a:tc>
                  <a:txBody>
                    <a:bodyPr/>
                    <a:lstStyle/>
                    <a:p>
                      <a:r>
                        <a:rPr lang="en-US" dirty="0" smtClean="0"/>
                        <a:t>1</a:t>
                      </a:r>
                      <a:endParaRPr lang="en-US" dirty="0"/>
                    </a:p>
                  </a:txBody>
                  <a:tcPr/>
                </a:tc>
                <a:tc>
                  <a:txBody>
                    <a:bodyPr/>
                    <a:lstStyle/>
                    <a:p>
                      <a:r>
                        <a:rPr lang="en-US" dirty="0" smtClean="0"/>
                        <a:t>70</a:t>
                      </a:r>
                      <a:endParaRPr lang="en-US" dirty="0"/>
                    </a:p>
                  </a:txBody>
                  <a:tcPr/>
                </a:tc>
                <a:tc>
                  <a:txBody>
                    <a:bodyPr/>
                    <a:lstStyle/>
                    <a:p>
                      <a:r>
                        <a:rPr lang="en-US" dirty="0" smtClean="0"/>
                        <a:t>4</a:t>
                      </a:r>
                      <a:endParaRPr lang="en-US" dirty="0"/>
                    </a:p>
                  </a:txBody>
                  <a:tcPr/>
                </a:tc>
                <a:tc>
                  <a:txBody>
                    <a:bodyPr/>
                    <a:lstStyle/>
                    <a:p>
                      <a:r>
                        <a:rPr lang="en-US" dirty="0" smtClean="0"/>
                        <a:t>280</a:t>
                      </a:r>
                      <a:endParaRPr lang="en-US" dirty="0"/>
                    </a:p>
                  </a:txBody>
                  <a:tcPr/>
                </a:tc>
                <a:extLst>
                  <a:ext uri="{0D108BD9-81ED-4DB2-BD59-A6C34878D82A}">
                    <a16:rowId xmlns:a16="http://schemas.microsoft.com/office/drawing/2014/main" val="10003"/>
                  </a:ext>
                </a:extLst>
              </a:tr>
              <a:tr h="370840">
                <a:tc>
                  <a:txBody>
                    <a:bodyPr/>
                    <a:lstStyle/>
                    <a:p>
                      <a:r>
                        <a:rPr lang="en-US" dirty="0" smtClean="0"/>
                        <a:t>4</a:t>
                      </a:r>
                      <a:endParaRPr lang="en-US" dirty="0"/>
                    </a:p>
                  </a:txBody>
                  <a:tcPr/>
                </a:tc>
                <a:tc>
                  <a:txBody>
                    <a:bodyPr/>
                    <a:lstStyle/>
                    <a:p>
                      <a:r>
                        <a:rPr lang="en-US" dirty="0" smtClean="0">
                          <a:latin typeface="Times New Roman" panose="02020603050405020304" pitchFamily="18" charset="0"/>
                          <a:ea typeface="Calibri" panose="020F0502020204030204" pitchFamily="34" charset="0"/>
                        </a:rPr>
                        <a:t>Electric Iron </a:t>
                      </a:r>
                      <a:endParaRPr lang="en-US" dirty="0"/>
                    </a:p>
                  </a:txBody>
                  <a:tcPr/>
                </a:tc>
                <a:tc>
                  <a:txBody>
                    <a:bodyPr/>
                    <a:lstStyle/>
                    <a:p>
                      <a:r>
                        <a:rPr lang="en-US" dirty="0" smtClean="0"/>
                        <a:t>1</a:t>
                      </a:r>
                      <a:endParaRPr lang="en-US" dirty="0"/>
                    </a:p>
                  </a:txBody>
                  <a:tcPr/>
                </a:tc>
                <a:tc>
                  <a:txBody>
                    <a:bodyPr/>
                    <a:lstStyle/>
                    <a:p>
                      <a:r>
                        <a:rPr lang="en-US" dirty="0" smtClean="0"/>
                        <a:t>1000</a:t>
                      </a:r>
                      <a:endParaRPr lang="en-US" dirty="0"/>
                    </a:p>
                  </a:txBody>
                  <a:tcPr/>
                </a:tc>
                <a:tc>
                  <a:txBody>
                    <a:bodyPr/>
                    <a:lstStyle/>
                    <a:p>
                      <a:r>
                        <a:rPr lang="en-US" dirty="0" smtClean="0"/>
                        <a:t>1</a:t>
                      </a:r>
                      <a:endParaRPr lang="en-US" dirty="0"/>
                    </a:p>
                  </a:txBody>
                  <a:tcPr/>
                </a:tc>
                <a:tc>
                  <a:txBody>
                    <a:bodyPr/>
                    <a:lstStyle/>
                    <a:p>
                      <a:r>
                        <a:rPr lang="en-US" dirty="0" smtClean="0"/>
                        <a:t>1000</a:t>
                      </a:r>
                      <a:endParaRPr lang="en-US" dirty="0"/>
                    </a:p>
                  </a:txBody>
                  <a:tcPr/>
                </a:tc>
                <a:extLst>
                  <a:ext uri="{0D108BD9-81ED-4DB2-BD59-A6C34878D82A}">
                    <a16:rowId xmlns:a16="http://schemas.microsoft.com/office/drawing/2014/main" val="10004"/>
                  </a:ext>
                </a:extLst>
              </a:tr>
              <a:tr h="370840">
                <a:tc>
                  <a:txBody>
                    <a:bodyPr/>
                    <a:lstStyle/>
                    <a:p>
                      <a:r>
                        <a:rPr lang="en-US" dirty="0" smtClean="0"/>
                        <a:t>5</a:t>
                      </a:r>
                      <a:endParaRPr lang="en-US" dirty="0"/>
                    </a:p>
                  </a:txBody>
                  <a:tcPr/>
                </a:tc>
                <a:tc>
                  <a:txBody>
                    <a:bodyPr/>
                    <a:lstStyle/>
                    <a:p>
                      <a:r>
                        <a:rPr lang="en-US" dirty="0" smtClean="0">
                          <a:latin typeface="Times New Roman" panose="02020603050405020304" pitchFamily="18" charset="0"/>
                          <a:ea typeface="Calibri" panose="020F0502020204030204" pitchFamily="34" charset="0"/>
                        </a:rPr>
                        <a:t>Geyser</a:t>
                      </a:r>
                      <a:endParaRPr lang="en-US" dirty="0"/>
                    </a:p>
                  </a:txBody>
                  <a:tcPr/>
                </a:tc>
                <a:tc>
                  <a:txBody>
                    <a:bodyPr/>
                    <a:lstStyle/>
                    <a:p>
                      <a:r>
                        <a:rPr lang="en-US" dirty="0" smtClean="0"/>
                        <a:t>1</a:t>
                      </a:r>
                      <a:endParaRPr lang="en-US" dirty="0"/>
                    </a:p>
                  </a:txBody>
                  <a:tcPr/>
                </a:tc>
                <a:tc>
                  <a:txBody>
                    <a:bodyPr/>
                    <a:lstStyle/>
                    <a:p>
                      <a:r>
                        <a:rPr lang="en-US" dirty="0" smtClean="0"/>
                        <a:t>2000</a:t>
                      </a:r>
                      <a:endParaRPr lang="en-US" dirty="0"/>
                    </a:p>
                  </a:txBody>
                  <a:tcPr/>
                </a:tc>
                <a:tc>
                  <a:txBody>
                    <a:bodyPr/>
                    <a:lstStyle/>
                    <a:p>
                      <a:r>
                        <a:rPr lang="en-US" dirty="0" smtClean="0"/>
                        <a:t>1</a:t>
                      </a:r>
                      <a:endParaRPr lang="en-US" dirty="0"/>
                    </a:p>
                  </a:txBody>
                  <a:tcPr/>
                </a:tc>
                <a:tc>
                  <a:txBody>
                    <a:bodyPr/>
                    <a:lstStyle/>
                    <a:p>
                      <a:r>
                        <a:rPr lang="en-US" dirty="0" smtClean="0"/>
                        <a:t>2000</a:t>
                      </a:r>
                      <a:endParaRPr lang="en-US" dirty="0"/>
                    </a:p>
                  </a:txBody>
                  <a:tcPr/>
                </a:tc>
                <a:extLst>
                  <a:ext uri="{0D108BD9-81ED-4DB2-BD59-A6C34878D82A}">
                    <a16:rowId xmlns:a16="http://schemas.microsoft.com/office/drawing/2014/main" val="10005"/>
                  </a:ext>
                </a:extLst>
              </a:tr>
              <a:tr h="370840">
                <a:tc>
                  <a:txBody>
                    <a:bodyPr/>
                    <a:lstStyle/>
                    <a:p>
                      <a:r>
                        <a:rPr lang="en-US" dirty="0" smtClean="0"/>
                        <a:t>6</a:t>
                      </a:r>
                      <a:endParaRPr lang="en-US" dirty="0"/>
                    </a:p>
                  </a:txBody>
                  <a:tcPr/>
                </a:tc>
                <a:tc>
                  <a:txBody>
                    <a:bodyPr/>
                    <a:lstStyle/>
                    <a:p>
                      <a:r>
                        <a:rPr lang="en-US" dirty="0" smtClean="0">
                          <a:latin typeface="Times New Roman" panose="02020603050405020304" pitchFamily="18" charset="0"/>
                          <a:ea typeface="Calibri" panose="020F0502020204030204" pitchFamily="34" charset="0"/>
                        </a:rPr>
                        <a:t>Air Conditioning unit </a:t>
                      </a:r>
                      <a:endParaRPr lang="en-US" dirty="0"/>
                    </a:p>
                  </a:txBody>
                  <a:tcPr/>
                </a:tc>
                <a:tc>
                  <a:txBody>
                    <a:bodyPr/>
                    <a:lstStyle/>
                    <a:p>
                      <a:r>
                        <a:rPr lang="en-US" dirty="0" smtClean="0"/>
                        <a:t>1</a:t>
                      </a:r>
                      <a:endParaRPr lang="en-US" dirty="0"/>
                    </a:p>
                  </a:txBody>
                  <a:tcPr/>
                </a:tc>
                <a:tc>
                  <a:txBody>
                    <a:bodyPr/>
                    <a:lstStyle/>
                    <a:p>
                      <a:r>
                        <a:rPr lang="en-US" dirty="0" smtClean="0"/>
                        <a:t>1600</a:t>
                      </a:r>
                      <a:endParaRPr lang="en-US" dirty="0"/>
                    </a:p>
                  </a:txBody>
                  <a:tcPr/>
                </a:tc>
                <a:tc>
                  <a:txBody>
                    <a:bodyPr/>
                    <a:lstStyle/>
                    <a:p>
                      <a:r>
                        <a:rPr lang="en-US" dirty="0" smtClean="0"/>
                        <a:t>13*0.6=7.8</a:t>
                      </a:r>
                      <a:endParaRPr lang="en-US" dirty="0"/>
                    </a:p>
                  </a:txBody>
                  <a:tcPr/>
                </a:tc>
                <a:tc>
                  <a:txBody>
                    <a:bodyPr/>
                    <a:lstStyle/>
                    <a:p>
                      <a:r>
                        <a:rPr lang="en-US" dirty="0" smtClean="0"/>
                        <a:t>12480</a:t>
                      </a:r>
                      <a:endParaRPr lang="en-US" dirty="0"/>
                    </a:p>
                  </a:txBody>
                  <a:tcPr/>
                </a:tc>
                <a:extLst>
                  <a:ext uri="{0D108BD9-81ED-4DB2-BD59-A6C34878D82A}">
                    <a16:rowId xmlns:a16="http://schemas.microsoft.com/office/drawing/2014/main" val="10006"/>
                  </a:ext>
                </a:extLst>
              </a:tr>
              <a:tr h="370840">
                <a:tc gridSpan="5">
                  <a:txBody>
                    <a:bodyPr/>
                    <a:lstStyle/>
                    <a:p>
                      <a:r>
                        <a:rPr lang="en-US" dirty="0" smtClean="0"/>
                        <a:t>Total Energy Consumption (kWh)</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r>
                        <a:rPr lang="en-US" dirty="0" smtClean="0"/>
                        <a:t> </a:t>
                      </a:r>
                      <a:r>
                        <a:rPr lang="en-US" dirty="0" smtClean="0">
                          <a:solidFill>
                            <a:srgbClr val="FF0000"/>
                          </a:solidFill>
                        </a:rPr>
                        <a:t>16.39</a:t>
                      </a:r>
                      <a:endParaRPr lang="en-US" dirty="0">
                        <a:solidFill>
                          <a:srgbClr val="FF0000"/>
                        </a:solidFill>
                      </a:endParaRPr>
                    </a:p>
                  </a:txBody>
                  <a:tcPr/>
                </a:tc>
                <a:extLst>
                  <a:ext uri="{0D108BD9-81ED-4DB2-BD59-A6C34878D82A}">
                    <a16:rowId xmlns:a16="http://schemas.microsoft.com/office/drawing/2014/main" val="10007"/>
                  </a:ext>
                </a:extLst>
              </a:tr>
            </a:tbl>
          </a:graphicData>
        </a:graphic>
      </p:graphicFrame>
      <p:sp>
        <p:nvSpPr>
          <p:cNvPr id="7" name="TextBox 6"/>
          <p:cNvSpPr txBox="1"/>
          <p:nvPr/>
        </p:nvSpPr>
        <p:spPr>
          <a:xfrm>
            <a:off x="1492823" y="5486400"/>
            <a:ext cx="5932521" cy="646331"/>
          </a:xfrm>
          <a:prstGeom prst="rect">
            <a:avLst/>
          </a:prstGeom>
          <a:noFill/>
        </p:spPr>
        <p:txBody>
          <a:bodyPr wrap="none" rtlCol="0">
            <a:spAutoFit/>
          </a:bodyPr>
          <a:lstStyle/>
          <a:p>
            <a:r>
              <a:rPr lang="en-US" dirty="0" smtClean="0"/>
              <a:t>Total Power Rating of the Loads =4.751 kW</a:t>
            </a:r>
          </a:p>
          <a:p>
            <a:r>
              <a:rPr lang="en-US" dirty="0" smtClean="0"/>
              <a:t>Total Energy Consumption Per Month= </a:t>
            </a:r>
            <a:r>
              <a:rPr lang="en-US" dirty="0" smtClean="0">
                <a:solidFill>
                  <a:srgbClr val="FF0000"/>
                </a:solidFill>
              </a:rPr>
              <a:t>16.39*30=491.7 units</a:t>
            </a:r>
            <a:endParaRPr lang="en-US" dirty="0">
              <a:solidFill>
                <a:srgbClr val="FF0000"/>
              </a:solidFill>
            </a:endParaRPr>
          </a:p>
        </p:txBody>
      </p:sp>
    </p:spTree>
    <p:extLst>
      <p:ext uri="{BB962C8B-B14F-4D97-AF65-F5344CB8AC3E}">
        <p14:creationId xmlns:p14="http://schemas.microsoft.com/office/powerpoint/2010/main" val="3837820691"/>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4" name="Date Placeholder 3"/>
          <p:cNvSpPr>
            <a:spLocks noGrp="1"/>
          </p:cNvSpPr>
          <p:nvPr>
            <p:ph type="dt" sz="half" idx="10"/>
          </p:nvPr>
        </p:nvSpPr>
        <p:spPr/>
        <p:txBody>
          <a:bodyPr/>
          <a:lstStyle/>
          <a:p>
            <a:fld id="{33D81DC5-5742-4DAD-9243-AD90FDD246B2}" type="datetime2">
              <a:rPr lang="en-US" smtClean="0"/>
              <a:t>Monday, May 17, 2021</a:t>
            </a:fld>
            <a:endParaRPr lang="en-US" dirty="0"/>
          </a:p>
        </p:txBody>
      </p:sp>
      <p:sp>
        <p:nvSpPr>
          <p:cNvPr id="5" name="Footer Placeholder 4"/>
          <p:cNvSpPr>
            <a:spLocks noGrp="1"/>
          </p:cNvSpPr>
          <p:nvPr>
            <p:ph type="ftr" sz="quarter" idx="11"/>
          </p:nvPr>
        </p:nvSpPr>
        <p:spPr/>
        <p:txBody>
          <a:bodyPr/>
          <a:lstStyle/>
          <a:p>
            <a:r>
              <a:rPr lang="en-IN" smtClean="0"/>
              <a:t>Dept. of Electrical &amp; Electronics Engg., MIT - Manipal</a:t>
            </a:r>
            <a:endParaRPr lang="en-IN" dirty="0"/>
          </a:p>
        </p:txBody>
      </p:sp>
      <p:sp>
        <p:nvSpPr>
          <p:cNvPr id="6" name="Slide Number Placeholder 5"/>
          <p:cNvSpPr>
            <a:spLocks noGrp="1"/>
          </p:cNvSpPr>
          <p:nvPr>
            <p:ph type="sldNum" sz="quarter" idx="12"/>
          </p:nvPr>
        </p:nvSpPr>
        <p:spPr/>
        <p:txBody>
          <a:bodyPr/>
          <a:lstStyle/>
          <a:p>
            <a:fld id="{BD266BE7-899D-4075-917F-DBDE33B6B692}" type="slidenum">
              <a:rPr lang="en-IN" smtClean="0"/>
              <a:pPr/>
              <a:t>15</a:t>
            </a:fld>
            <a:endParaRPr lang="en-IN" dirty="0"/>
          </a:p>
        </p:txBody>
      </p:sp>
      <p:sp>
        <p:nvSpPr>
          <p:cNvPr id="3" name="TextBox 2"/>
          <p:cNvSpPr txBox="1"/>
          <p:nvPr/>
        </p:nvSpPr>
        <p:spPr>
          <a:xfrm>
            <a:off x="762000" y="1447800"/>
            <a:ext cx="6433108" cy="923330"/>
          </a:xfrm>
          <a:prstGeom prst="rect">
            <a:avLst/>
          </a:prstGeom>
          <a:noFill/>
        </p:spPr>
        <p:txBody>
          <a:bodyPr wrap="none" rtlCol="0">
            <a:spAutoFit/>
          </a:bodyPr>
          <a:lstStyle/>
          <a:p>
            <a:r>
              <a:rPr lang="en-US" dirty="0" smtClean="0"/>
              <a:t>Fixed Charges Per Month= 60+ (3.751*70)= </a:t>
            </a:r>
            <a:r>
              <a:rPr lang="en-US" dirty="0" smtClean="0">
                <a:solidFill>
                  <a:srgbClr val="FF0000"/>
                </a:solidFill>
              </a:rPr>
              <a:t>322.57 </a:t>
            </a:r>
            <a:r>
              <a:rPr lang="en-US" dirty="0" err="1" smtClean="0">
                <a:solidFill>
                  <a:srgbClr val="FF0000"/>
                </a:solidFill>
              </a:rPr>
              <a:t>Rs</a:t>
            </a:r>
            <a:r>
              <a:rPr lang="en-US" dirty="0" smtClean="0"/>
              <a:t>.</a:t>
            </a:r>
          </a:p>
          <a:p>
            <a:endParaRPr lang="en-US" dirty="0"/>
          </a:p>
          <a:p>
            <a:r>
              <a:rPr lang="en-US" dirty="0" smtClean="0"/>
              <a:t>Energy Charges: per month for </a:t>
            </a:r>
            <a:r>
              <a:rPr lang="en-US" dirty="0" smtClean="0">
                <a:solidFill>
                  <a:srgbClr val="FF0000"/>
                </a:solidFill>
              </a:rPr>
              <a:t>491.7 Units </a:t>
            </a:r>
            <a:r>
              <a:rPr lang="en-US" dirty="0" smtClean="0"/>
              <a:t>of Energy consumption</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213253708"/>
              </p:ext>
            </p:extLst>
          </p:nvPr>
        </p:nvGraphicFramePr>
        <p:xfrm>
          <a:off x="914400" y="2514600"/>
          <a:ext cx="6781800" cy="1975485"/>
        </p:xfrm>
        <a:graphic>
          <a:graphicData uri="http://schemas.openxmlformats.org/drawingml/2006/table">
            <a:tbl>
              <a:tblPr firstRow="1" firstCol="1" bandRow="1">
                <a:tableStyleId>{5C22544A-7EE6-4342-B048-85BDC9FD1C3A}</a:tableStyleId>
              </a:tblPr>
              <a:tblGrid>
                <a:gridCol w="21336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360045">
                <a:tc>
                  <a:txBody>
                    <a:bodyPr/>
                    <a:lstStyle/>
                    <a:p>
                      <a:pPr marL="0" marR="0">
                        <a:spcBef>
                          <a:spcPts val="200"/>
                        </a:spcBef>
                        <a:spcAft>
                          <a:spcPts val="200"/>
                        </a:spcAft>
                      </a:pPr>
                      <a:r>
                        <a:rPr lang="en-US" sz="1600" dirty="0">
                          <a:effectLst/>
                          <a:latin typeface="Times New Roman" panose="02020603050405020304" pitchFamily="18" charset="0"/>
                          <a:cs typeface="Times New Roman" panose="02020603050405020304" pitchFamily="18" charset="0"/>
                        </a:rPr>
                        <a:t>For 0 - 30 units  </a:t>
                      </a:r>
                    </a:p>
                    <a:p>
                      <a:pPr marL="0" marR="0">
                        <a:spcBef>
                          <a:spcPts val="200"/>
                        </a:spcBef>
                        <a:spcAft>
                          <a:spcPts val="200"/>
                        </a:spcAft>
                      </a:pPr>
                      <a:r>
                        <a:rPr lang="en-US" sz="1600" dirty="0">
                          <a:effectLst/>
                          <a:latin typeface="Times New Roman" panose="02020603050405020304" pitchFamily="18" charset="0"/>
                          <a:cs typeface="Times New Roman" panose="02020603050405020304" pitchFamily="18" charset="0"/>
                        </a:rPr>
                        <a:t>(i.e., first 30 units)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200"/>
                        </a:spcBef>
                        <a:spcAft>
                          <a:spcPts val="200"/>
                        </a:spcAft>
                      </a:pPr>
                      <a:r>
                        <a:rPr lang="en-US" sz="1600">
                          <a:effectLst/>
                          <a:latin typeface="Times New Roman" panose="02020603050405020304" pitchFamily="18" charset="0"/>
                          <a:cs typeface="Times New Roman" panose="02020603050405020304" pitchFamily="18" charset="0"/>
                        </a:rPr>
                        <a:t>Rs. 3.70/- per unit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200"/>
                        </a:spcBef>
                        <a:spcAft>
                          <a:spcPts val="200"/>
                        </a:spcAft>
                      </a:pPr>
                      <a:r>
                        <a:rPr lang="en-US" sz="1600" dirty="0" smtClean="0">
                          <a:effectLst/>
                          <a:latin typeface="Times New Roman" panose="02020603050405020304" pitchFamily="18" charset="0"/>
                          <a:ea typeface="Times New Roman" panose="02020603050405020304" pitchFamily="18" charset="0"/>
                          <a:cs typeface="Times New Roman" panose="02020603050405020304" pitchFamily="18" charset="0"/>
                        </a:rPr>
                        <a:t>30*3.70=111 </a:t>
                      </a:r>
                      <a:r>
                        <a:rPr lang="en-US" sz="1600" dirty="0" err="1" smtClean="0">
                          <a:effectLst/>
                          <a:latin typeface="Times New Roman" panose="02020603050405020304" pitchFamily="18" charset="0"/>
                          <a:ea typeface="Times New Roman" panose="02020603050405020304" pitchFamily="18" charset="0"/>
                          <a:cs typeface="Times New Roman" panose="02020603050405020304" pitchFamily="18" charset="0"/>
                        </a:rPr>
                        <a:t>Rs</a:t>
                      </a:r>
                      <a:r>
                        <a:rPr lang="en-US" sz="1600" dirty="0" smtClean="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360045">
                <a:tc>
                  <a:txBody>
                    <a:bodyPr/>
                    <a:lstStyle/>
                    <a:p>
                      <a:pPr marL="0" marR="0">
                        <a:spcBef>
                          <a:spcPts val="200"/>
                        </a:spcBef>
                        <a:spcAft>
                          <a:spcPts val="200"/>
                        </a:spcAft>
                      </a:pPr>
                      <a:r>
                        <a:rPr lang="en-US" sz="1600">
                          <a:effectLst/>
                          <a:latin typeface="Times New Roman" panose="02020603050405020304" pitchFamily="18" charset="0"/>
                          <a:cs typeface="Times New Roman" panose="02020603050405020304" pitchFamily="18" charset="0"/>
                        </a:rPr>
                        <a:t>31 to 100 units</a:t>
                      </a:r>
                    </a:p>
                    <a:p>
                      <a:pPr marL="0" marR="0">
                        <a:spcBef>
                          <a:spcPts val="200"/>
                        </a:spcBef>
                        <a:spcAft>
                          <a:spcPts val="200"/>
                        </a:spcAft>
                      </a:pPr>
                      <a:r>
                        <a:rPr lang="en-US" sz="1600">
                          <a:effectLst/>
                          <a:latin typeface="Times New Roman" panose="02020603050405020304" pitchFamily="18" charset="0"/>
                          <a:cs typeface="Times New Roman" panose="02020603050405020304" pitchFamily="18" charset="0"/>
                        </a:rPr>
                        <a:t>(for next 70 units)</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200"/>
                        </a:spcBef>
                        <a:spcAft>
                          <a:spcPts val="200"/>
                        </a:spcAft>
                      </a:pPr>
                      <a:r>
                        <a:rPr lang="en-US" sz="1600" dirty="0" err="1">
                          <a:effectLst/>
                          <a:latin typeface="Times New Roman" panose="02020603050405020304" pitchFamily="18" charset="0"/>
                          <a:cs typeface="Times New Roman" panose="02020603050405020304" pitchFamily="18" charset="0"/>
                        </a:rPr>
                        <a:t>Rs</a:t>
                      </a:r>
                      <a:r>
                        <a:rPr lang="en-US" sz="1600" dirty="0">
                          <a:effectLst/>
                          <a:latin typeface="Times New Roman" panose="02020603050405020304" pitchFamily="18" charset="0"/>
                          <a:cs typeface="Times New Roman" panose="02020603050405020304" pitchFamily="18" charset="0"/>
                        </a:rPr>
                        <a:t>. 5.20/- per unit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200"/>
                        </a:spcBef>
                        <a:spcAft>
                          <a:spcPts val="200"/>
                        </a:spcAft>
                      </a:pPr>
                      <a:r>
                        <a:rPr lang="en-US" sz="1600" dirty="0" smtClean="0">
                          <a:effectLst/>
                          <a:latin typeface="Times New Roman" panose="02020603050405020304" pitchFamily="18" charset="0"/>
                          <a:ea typeface="Times New Roman" panose="02020603050405020304" pitchFamily="18" charset="0"/>
                          <a:cs typeface="Times New Roman" panose="02020603050405020304" pitchFamily="18" charset="0"/>
                        </a:rPr>
                        <a:t>70*5.2= 364 </a:t>
                      </a:r>
                      <a:r>
                        <a:rPr lang="en-US" sz="1600" dirty="0" err="1" smtClean="0">
                          <a:effectLst/>
                          <a:latin typeface="Times New Roman" panose="02020603050405020304" pitchFamily="18" charset="0"/>
                          <a:ea typeface="Times New Roman" panose="02020603050405020304" pitchFamily="18" charset="0"/>
                          <a:cs typeface="Times New Roman" panose="02020603050405020304" pitchFamily="18" charset="0"/>
                        </a:rPr>
                        <a:t>Rs</a:t>
                      </a:r>
                      <a:r>
                        <a:rPr lang="en-US" sz="1600" dirty="0" smtClean="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360045">
                <a:tc>
                  <a:txBody>
                    <a:bodyPr/>
                    <a:lstStyle/>
                    <a:p>
                      <a:pPr marL="0" marR="0">
                        <a:spcBef>
                          <a:spcPts val="200"/>
                        </a:spcBef>
                        <a:spcAft>
                          <a:spcPts val="200"/>
                        </a:spcAft>
                      </a:pPr>
                      <a:r>
                        <a:rPr lang="en-US" sz="1600" dirty="0">
                          <a:effectLst/>
                          <a:latin typeface="Times New Roman" panose="02020603050405020304" pitchFamily="18" charset="0"/>
                          <a:cs typeface="Times New Roman" panose="02020603050405020304" pitchFamily="18" charset="0"/>
                        </a:rPr>
                        <a:t>101 to 200 units</a:t>
                      </a:r>
                    </a:p>
                    <a:p>
                      <a:pPr marL="0" marR="0">
                        <a:spcBef>
                          <a:spcPts val="200"/>
                        </a:spcBef>
                        <a:spcAft>
                          <a:spcPts val="200"/>
                        </a:spcAft>
                      </a:pPr>
                      <a:r>
                        <a:rPr lang="en-US" sz="1600" dirty="0">
                          <a:effectLst/>
                          <a:latin typeface="Times New Roman" panose="02020603050405020304" pitchFamily="18" charset="0"/>
                          <a:cs typeface="Times New Roman" panose="02020603050405020304" pitchFamily="18" charset="0"/>
                        </a:rPr>
                        <a:t>(for next 100 units)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200"/>
                        </a:spcBef>
                        <a:spcAft>
                          <a:spcPts val="200"/>
                        </a:spcAft>
                      </a:pPr>
                      <a:r>
                        <a:rPr lang="en-US" sz="1600">
                          <a:effectLst/>
                          <a:latin typeface="Times New Roman" panose="02020603050405020304" pitchFamily="18" charset="0"/>
                          <a:cs typeface="Times New Roman" panose="02020603050405020304" pitchFamily="18" charset="0"/>
                        </a:rPr>
                        <a:t>Rs. 6.75/- per unit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200"/>
                        </a:spcBef>
                        <a:spcAft>
                          <a:spcPts val="200"/>
                        </a:spcAft>
                      </a:pPr>
                      <a:r>
                        <a:rPr lang="en-US" sz="1600" dirty="0" smtClean="0">
                          <a:effectLst/>
                          <a:latin typeface="Times New Roman" panose="02020603050405020304" pitchFamily="18" charset="0"/>
                          <a:ea typeface="Times New Roman" panose="02020603050405020304" pitchFamily="18" charset="0"/>
                          <a:cs typeface="Times New Roman" panose="02020603050405020304" pitchFamily="18" charset="0"/>
                        </a:rPr>
                        <a:t>100*6.75= 675 </a:t>
                      </a:r>
                      <a:r>
                        <a:rPr lang="en-US" sz="1600" dirty="0" err="1" smtClean="0">
                          <a:effectLst/>
                          <a:latin typeface="Times New Roman" panose="02020603050405020304" pitchFamily="18" charset="0"/>
                          <a:ea typeface="Times New Roman" panose="02020603050405020304" pitchFamily="18" charset="0"/>
                          <a:cs typeface="Times New Roman" panose="02020603050405020304" pitchFamily="18" charset="0"/>
                        </a:rPr>
                        <a:t>Rs</a:t>
                      </a:r>
                      <a:r>
                        <a:rPr lang="en-US" sz="1600" dirty="0" smtClean="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360045">
                <a:tc>
                  <a:txBody>
                    <a:bodyPr/>
                    <a:lstStyle/>
                    <a:p>
                      <a:pPr marL="0" marR="0">
                        <a:spcBef>
                          <a:spcPts val="200"/>
                        </a:spcBef>
                        <a:spcAft>
                          <a:spcPts val="200"/>
                        </a:spcAft>
                      </a:pPr>
                      <a:r>
                        <a:rPr lang="en-US" sz="1600" dirty="0">
                          <a:effectLst/>
                          <a:latin typeface="Times New Roman" panose="02020603050405020304" pitchFamily="18" charset="0"/>
                          <a:cs typeface="Times New Roman" panose="02020603050405020304" pitchFamily="18" charset="0"/>
                        </a:rPr>
                        <a:t>Above 200 units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200"/>
                        </a:spcBef>
                        <a:spcAft>
                          <a:spcPts val="200"/>
                        </a:spcAft>
                      </a:pPr>
                      <a:r>
                        <a:rPr lang="en-US" sz="1600" dirty="0" err="1">
                          <a:effectLst/>
                          <a:latin typeface="Times New Roman" panose="02020603050405020304" pitchFamily="18" charset="0"/>
                          <a:cs typeface="Times New Roman" panose="02020603050405020304" pitchFamily="18" charset="0"/>
                        </a:rPr>
                        <a:t>Rs</a:t>
                      </a:r>
                      <a:r>
                        <a:rPr lang="en-US" sz="1600" dirty="0">
                          <a:effectLst/>
                          <a:latin typeface="Times New Roman" panose="02020603050405020304" pitchFamily="18" charset="0"/>
                          <a:cs typeface="Times New Roman" panose="02020603050405020304" pitchFamily="18" charset="0"/>
                        </a:rPr>
                        <a:t>. 7.80/- per unit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200"/>
                        </a:spcBef>
                        <a:spcAft>
                          <a:spcPts val="200"/>
                        </a:spcAft>
                      </a:pPr>
                      <a:r>
                        <a:rPr lang="en-US" sz="1600" dirty="0" smtClean="0">
                          <a:effectLst/>
                          <a:latin typeface="Times New Roman" panose="02020603050405020304" pitchFamily="18" charset="0"/>
                          <a:ea typeface="Times New Roman" panose="02020603050405020304" pitchFamily="18" charset="0"/>
                          <a:cs typeface="Times New Roman" panose="02020603050405020304" pitchFamily="18" charset="0"/>
                        </a:rPr>
                        <a:t>291.7*7.8= 2275.26 </a:t>
                      </a:r>
                      <a:r>
                        <a:rPr lang="en-US" sz="1600" dirty="0" err="1" smtClean="0">
                          <a:effectLst/>
                          <a:latin typeface="Times New Roman" panose="02020603050405020304" pitchFamily="18" charset="0"/>
                          <a:ea typeface="Times New Roman" panose="02020603050405020304" pitchFamily="18" charset="0"/>
                          <a:cs typeface="Times New Roman" panose="02020603050405020304" pitchFamily="18" charset="0"/>
                        </a:rPr>
                        <a:t>Rs</a:t>
                      </a:r>
                      <a:r>
                        <a:rPr lang="en-US" sz="1600" dirty="0" smtClean="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
        <p:nvSpPr>
          <p:cNvPr id="8" name="TextBox 7"/>
          <p:cNvSpPr txBox="1"/>
          <p:nvPr/>
        </p:nvSpPr>
        <p:spPr>
          <a:xfrm>
            <a:off x="1143000" y="4724400"/>
            <a:ext cx="7126631" cy="1200329"/>
          </a:xfrm>
          <a:prstGeom prst="rect">
            <a:avLst/>
          </a:prstGeom>
          <a:noFill/>
        </p:spPr>
        <p:txBody>
          <a:bodyPr wrap="none" rtlCol="0">
            <a:spAutoFit/>
          </a:bodyPr>
          <a:lstStyle/>
          <a:p>
            <a:r>
              <a:rPr lang="en-US" dirty="0" smtClean="0"/>
              <a:t>Total Energy Charges per Month: 3425.26 </a:t>
            </a:r>
            <a:r>
              <a:rPr lang="en-US" dirty="0" err="1" smtClean="0"/>
              <a:t>Rs</a:t>
            </a:r>
            <a:r>
              <a:rPr lang="en-US" dirty="0" smtClean="0"/>
              <a:t>.</a:t>
            </a:r>
          </a:p>
          <a:p>
            <a:endParaRPr lang="en-US" dirty="0"/>
          </a:p>
          <a:p>
            <a:r>
              <a:rPr lang="en-US" dirty="0" smtClean="0">
                <a:solidFill>
                  <a:srgbClr val="FF0000"/>
                </a:solidFill>
              </a:rPr>
              <a:t>Total Electricity Bill to be Paid per month:</a:t>
            </a:r>
            <a:r>
              <a:rPr lang="en-US" dirty="0" smtClean="0"/>
              <a:t> Fixed Charges+ Energy Charges</a:t>
            </a:r>
          </a:p>
          <a:p>
            <a:r>
              <a:rPr lang="en-US" dirty="0"/>
              <a:t> </a:t>
            </a:r>
            <a:r>
              <a:rPr lang="en-US" dirty="0" smtClean="0"/>
              <a:t>                                                           : 322.57+3425.26= </a:t>
            </a:r>
            <a:r>
              <a:rPr lang="en-US" dirty="0" smtClean="0">
                <a:solidFill>
                  <a:srgbClr val="FF0000"/>
                </a:solidFill>
              </a:rPr>
              <a:t>3747.83 </a:t>
            </a:r>
            <a:r>
              <a:rPr lang="en-US" dirty="0" err="1" smtClean="0">
                <a:solidFill>
                  <a:srgbClr val="FF0000"/>
                </a:solidFill>
              </a:rPr>
              <a:t>Rs</a:t>
            </a:r>
            <a:r>
              <a:rPr lang="en-US"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3027320422"/>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36" y="-152400"/>
            <a:ext cx="8837874" cy="1450757"/>
          </a:xfrm>
        </p:spPr>
        <p:txBody>
          <a:bodyPr>
            <a:normAutofit/>
          </a:bodyPr>
          <a:lstStyle/>
          <a:p>
            <a:r>
              <a:rPr lang="en-US" sz="4400" b="1" dirty="0"/>
              <a:t>ELECTRICAL WIRING PRACTICE-II</a:t>
            </a:r>
            <a:endParaRPr lang="en-IN" sz="4400" dirty="0"/>
          </a:p>
        </p:txBody>
      </p:sp>
      <p:sp>
        <p:nvSpPr>
          <p:cNvPr id="4" name="Date Placeholder 3"/>
          <p:cNvSpPr>
            <a:spLocks noGrp="1"/>
          </p:cNvSpPr>
          <p:nvPr>
            <p:ph type="dt" sz="half" idx="10"/>
          </p:nvPr>
        </p:nvSpPr>
        <p:spPr/>
        <p:txBody>
          <a:bodyPr/>
          <a:lstStyle/>
          <a:p>
            <a:fld id="{33D81DC5-5742-4DAD-9243-AD90FDD246B2}" type="datetime2">
              <a:rPr lang="en-US" smtClean="0"/>
              <a:t>Monday, May 17, 2021</a:t>
            </a:fld>
            <a:endParaRPr lang="en-US" dirty="0"/>
          </a:p>
        </p:txBody>
      </p:sp>
      <p:sp>
        <p:nvSpPr>
          <p:cNvPr id="5" name="Footer Placeholder 4"/>
          <p:cNvSpPr>
            <a:spLocks noGrp="1"/>
          </p:cNvSpPr>
          <p:nvPr>
            <p:ph type="ftr" sz="quarter" idx="11"/>
          </p:nvPr>
        </p:nvSpPr>
        <p:spPr/>
        <p:txBody>
          <a:bodyPr/>
          <a:lstStyle/>
          <a:p>
            <a:r>
              <a:rPr lang="en-IN" smtClean="0"/>
              <a:t>Dept. of Electrical &amp; Electronics Engg., MIT - Manipal</a:t>
            </a:r>
            <a:endParaRPr lang="en-IN" dirty="0"/>
          </a:p>
        </p:txBody>
      </p:sp>
      <p:sp>
        <p:nvSpPr>
          <p:cNvPr id="6" name="Slide Number Placeholder 5"/>
          <p:cNvSpPr>
            <a:spLocks noGrp="1"/>
          </p:cNvSpPr>
          <p:nvPr>
            <p:ph type="sldNum" sz="quarter" idx="12"/>
          </p:nvPr>
        </p:nvSpPr>
        <p:spPr/>
        <p:txBody>
          <a:bodyPr/>
          <a:lstStyle/>
          <a:p>
            <a:fld id="{BD266BE7-899D-4075-917F-DBDE33B6B692}" type="slidenum">
              <a:rPr lang="en-IN" smtClean="0"/>
              <a:pPr/>
              <a:t>16</a:t>
            </a:fld>
            <a:endParaRPr lang="en-IN" dirty="0"/>
          </a:p>
        </p:txBody>
      </p:sp>
      <p:sp>
        <p:nvSpPr>
          <p:cNvPr id="3" name="Rectangle 2"/>
          <p:cNvSpPr/>
          <p:nvPr/>
        </p:nvSpPr>
        <p:spPr>
          <a:xfrm>
            <a:off x="356673" y="1298357"/>
            <a:ext cx="8382000" cy="4663328"/>
          </a:xfrm>
          <a:prstGeom prst="rect">
            <a:avLst/>
          </a:prstGeom>
        </p:spPr>
        <p:txBody>
          <a:bodyPr wrap="square">
            <a:spAutoFit/>
          </a:bodyPr>
          <a:lstStyle/>
          <a:p>
            <a:pPr>
              <a:lnSpc>
                <a:spcPct val="150000"/>
              </a:lnSpc>
            </a:pPr>
            <a:r>
              <a:rPr lang="en-US" b="1" dirty="0">
                <a:solidFill>
                  <a:srgbClr val="FF0000"/>
                </a:solidFill>
                <a:latin typeface="Times New Roman" panose="02020603050405020304" pitchFamily="18" charset="0"/>
                <a:ea typeface="Calibri" panose="020F0502020204030204" pitchFamily="34" charset="0"/>
              </a:rPr>
              <a:t>Objective: </a:t>
            </a:r>
            <a:endParaRPr lang="en-US" dirty="0">
              <a:solidFill>
                <a:srgbClr val="FF0000"/>
              </a:solidFill>
              <a:latin typeface="Times New Roman" panose="02020603050405020304" pitchFamily="18" charset="0"/>
              <a:ea typeface="Times New Roman" panose="02020603050405020304" pitchFamily="18" charset="0"/>
            </a:endParaRPr>
          </a:p>
          <a:p>
            <a:pPr marL="342900" marR="0" lvl="0" indent="-342900" algn="just">
              <a:spcBef>
                <a:spcPts val="0"/>
              </a:spcBef>
              <a:spcAft>
                <a:spcPts val="1000"/>
              </a:spcAft>
              <a:buFont typeface="+mj-lt"/>
              <a:buAutoNum type="arabicPeriod"/>
            </a:pPr>
            <a:r>
              <a:rPr lang="en-US" dirty="0">
                <a:latin typeface="Times New Roman" panose="02020603050405020304" pitchFamily="18" charset="0"/>
                <a:ea typeface="Calibri" panose="020F0502020204030204" pitchFamily="34" charset="0"/>
              </a:rPr>
              <a:t>To familiarize with the components and wiring of three-phase circuits.</a:t>
            </a:r>
            <a:endParaRPr lang="en-US" dirty="0">
              <a:latin typeface="Times New Roman" panose="02020603050405020304" pitchFamily="18" charset="0"/>
              <a:ea typeface="Times New Roman" panose="02020603050405020304" pitchFamily="18" charset="0"/>
            </a:endParaRPr>
          </a:p>
          <a:p>
            <a:pPr marL="342900" marR="0" lvl="0" indent="-342900" algn="just">
              <a:spcBef>
                <a:spcPts val="0"/>
              </a:spcBef>
              <a:spcAft>
                <a:spcPts val="1000"/>
              </a:spcAft>
              <a:buFont typeface="+mj-lt"/>
              <a:buAutoNum type="arabicPeriod"/>
            </a:pPr>
            <a:r>
              <a:rPr lang="en-US" dirty="0">
                <a:latin typeface="Times New Roman" panose="02020603050405020304" pitchFamily="18" charset="0"/>
                <a:ea typeface="Calibri" panose="020F0502020204030204" pitchFamily="34" charset="0"/>
              </a:rPr>
              <a:t>To estimate the electrical energy charges for three-phase loads.</a:t>
            </a:r>
            <a:endParaRPr lang="en-US" dirty="0">
              <a:latin typeface="Times New Roman" panose="02020603050405020304" pitchFamily="18" charset="0"/>
              <a:ea typeface="Times New Roman" panose="02020603050405020304" pitchFamily="18" charset="0"/>
            </a:endParaRPr>
          </a:p>
          <a:p>
            <a:pPr algn="just"/>
            <a:r>
              <a:rPr lang="en-US" b="1" dirty="0">
                <a:latin typeface="Times New Roman" panose="02020603050405020304" pitchFamily="18" charset="0"/>
                <a:ea typeface="Calibri" panose="020F0502020204030204" pitchFamily="34" charset="0"/>
              </a:rPr>
              <a:t> </a:t>
            </a:r>
            <a:endParaRPr lang="en-US" dirty="0">
              <a:latin typeface="Times New Roman" panose="02020603050405020304" pitchFamily="18" charset="0"/>
              <a:ea typeface="Times New Roman" panose="02020603050405020304" pitchFamily="18" charset="0"/>
            </a:endParaRPr>
          </a:p>
          <a:p>
            <a:pPr algn="just">
              <a:lnSpc>
                <a:spcPct val="150000"/>
              </a:lnSpc>
            </a:pPr>
            <a:r>
              <a:rPr lang="en-US" b="1" dirty="0">
                <a:solidFill>
                  <a:srgbClr val="FF0000"/>
                </a:solidFill>
                <a:latin typeface="Times New Roman" panose="02020603050405020304" pitchFamily="18" charset="0"/>
                <a:ea typeface="Calibri" panose="020F0502020204030204" pitchFamily="34" charset="0"/>
              </a:rPr>
              <a:t>Components Required:</a:t>
            </a:r>
            <a:endParaRPr lang="en-US" dirty="0">
              <a:solidFill>
                <a:srgbClr val="FF0000"/>
              </a:solidFill>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Calibri" panose="020F0502020204030204" pitchFamily="34" charset="0"/>
              </a:rPr>
              <a:t>1-way Switches, Holders for Incandescent Lamps, Incandescent Lamps, Three-phase Fractional HP (0.25 HP/0.18 kW) Induction motor, DOL Starter, Cables.</a:t>
            </a:r>
            <a:endParaRPr lang="en-US" dirty="0">
              <a:latin typeface="Times New Roman" panose="02020603050405020304" pitchFamily="18" charset="0"/>
              <a:ea typeface="Times New Roman" panose="02020603050405020304" pitchFamily="18" charset="0"/>
            </a:endParaRPr>
          </a:p>
          <a:p>
            <a:pPr algn="just">
              <a:lnSpc>
                <a:spcPct val="115000"/>
              </a:lnSpc>
            </a:pPr>
            <a:r>
              <a:rPr lang="en-US" dirty="0">
                <a:latin typeface="Times New Roman" panose="02020603050405020304" pitchFamily="18" charset="0"/>
                <a:ea typeface="Calibri" panose="020F0502020204030204" pitchFamily="34" charset="0"/>
              </a:rPr>
              <a:t> </a:t>
            </a:r>
            <a:endParaRPr lang="en-US" dirty="0">
              <a:latin typeface="Times New Roman" panose="02020603050405020304" pitchFamily="18" charset="0"/>
              <a:ea typeface="Times New Roman" panose="02020603050405020304" pitchFamily="18" charset="0"/>
            </a:endParaRPr>
          </a:p>
          <a:p>
            <a:pPr algn="just">
              <a:lnSpc>
                <a:spcPct val="150000"/>
              </a:lnSpc>
            </a:pPr>
            <a:r>
              <a:rPr lang="en-US" b="1" dirty="0">
                <a:solidFill>
                  <a:srgbClr val="FF0000"/>
                </a:solidFill>
                <a:latin typeface="Times New Roman" panose="02020603050405020304" pitchFamily="18" charset="0"/>
                <a:ea typeface="Calibri" panose="020F0502020204030204" pitchFamily="34" charset="0"/>
              </a:rPr>
              <a:t>Precautions:</a:t>
            </a:r>
            <a:endParaRPr lang="en-US" dirty="0">
              <a:solidFill>
                <a:srgbClr val="FF0000"/>
              </a:solidFill>
              <a:latin typeface="Times New Roman" panose="02020603050405020304" pitchFamily="18" charset="0"/>
              <a:ea typeface="Times New Roman" panose="02020603050405020304" pitchFamily="18" charset="0"/>
            </a:endParaRPr>
          </a:p>
          <a:p>
            <a:pPr marL="342900" marR="0" lvl="0" indent="-342900" algn="just">
              <a:spcBef>
                <a:spcPts val="0"/>
              </a:spcBef>
              <a:spcAft>
                <a:spcPts val="1000"/>
              </a:spcAft>
              <a:buFont typeface="+mj-lt"/>
              <a:buAutoNum type="alphaLcParenR"/>
            </a:pPr>
            <a:r>
              <a:rPr lang="en-US" dirty="0">
                <a:latin typeface="Times New Roman" panose="02020603050405020304" pitchFamily="18" charset="0"/>
                <a:ea typeface="Calibri" panose="020F0502020204030204" pitchFamily="34" charset="0"/>
              </a:rPr>
              <a:t>Power to the Experimental table must be OFF before making connections.</a:t>
            </a:r>
            <a:endParaRPr lang="en-US" dirty="0">
              <a:latin typeface="Times New Roman" panose="02020603050405020304" pitchFamily="18" charset="0"/>
              <a:ea typeface="Times New Roman" panose="02020603050405020304" pitchFamily="18" charset="0"/>
            </a:endParaRPr>
          </a:p>
          <a:p>
            <a:pPr marL="342900" marR="0" lvl="0" indent="-342900" algn="just">
              <a:spcBef>
                <a:spcPts val="0"/>
              </a:spcBef>
              <a:spcAft>
                <a:spcPts val="1000"/>
              </a:spcAft>
              <a:buFont typeface="+mj-lt"/>
              <a:buAutoNum type="alphaLcParenR"/>
            </a:pPr>
            <a:r>
              <a:rPr lang="en-US" dirty="0">
                <a:latin typeface="Times New Roman" panose="02020603050405020304" pitchFamily="18" charset="0"/>
                <a:ea typeface="Calibri" panose="020F0502020204030204" pitchFamily="34" charset="0"/>
              </a:rPr>
              <a:t>Ensure that the cables are terminated properly.</a:t>
            </a:r>
            <a:endParaRPr lang="en-US" dirty="0">
              <a:latin typeface="Times New Roman" panose="02020603050405020304" pitchFamily="18" charset="0"/>
              <a:ea typeface="Times New Roman" panose="02020603050405020304" pitchFamily="18" charset="0"/>
            </a:endParaRPr>
          </a:p>
          <a:p>
            <a:pPr marL="342900" marR="0" lvl="0" indent="-342900" algn="just">
              <a:spcBef>
                <a:spcPts val="0"/>
              </a:spcBef>
              <a:spcAft>
                <a:spcPts val="1000"/>
              </a:spcAft>
              <a:buFont typeface="+mj-lt"/>
              <a:buAutoNum type="alphaLcParenR"/>
            </a:pPr>
            <a:r>
              <a:rPr lang="en-US" dirty="0">
                <a:latin typeface="Times New Roman" panose="02020603050405020304" pitchFamily="18" charset="0"/>
                <a:ea typeface="Calibri" panose="020F0502020204030204" pitchFamily="34" charset="0"/>
              </a:rPr>
              <a:t>Do not to touch the terminals when the power is ON.</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36786904"/>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3D81DC5-5742-4DAD-9243-AD90FDD246B2}" type="datetime2">
              <a:rPr lang="en-US" smtClean="0"/>
              <a:t>Monday, May 17, 2021</a:t>
            </a:fld>
            <a:endParaRPr lang="en-US" dirty="0"/>
          </a:p>
        </p:txBody>
      </p:sp>
      <p:sp>
        <p:nvSpPr>
          <p:cNvPr id="5" name="Footer Placeholder 4"/>
          <p:cNvSpPr>
            <a:spLocks noGrp="1"/>
          </p:cNvSpPr>
          <p:nvPr>
            <p:ph type="ftr" sz="quarter" idx="11"/>
          </p:nvPr>
        </p:nvSpPr>
        <p:spPr/>
        <p:txBody>
          <a:bodyPr/>
          <a:lstStyle/>
          <a:p>
            <a:r>
              <a:rPr lang="en-IN" smtClean="0"/>
              <a:t>Dept. of Electrical &amp; Electronics Engg., MIT - Manipal</a:t>
            </a:r>
            <a:endParaRPr lang="en-IN" dirty="0"/>
          </a:p>
        </p:txBody>
      </p:sp>
      <p:sp>
        <p:nvSpPr>
          <p:cNvPr id="6" name="Slide Number Placeholder 5"/>
          <p:cNvSpPr>
            <a:spLocks noGrp="1"/>
          </p:cNvSpPr>
          <p:nvPr>
            <p:ph type="sldNum" sz="quarter" idx="12"/>
          </p:nvPr>
        </p:nvSpPr>
        <p:spPr/>
        <p:txBody>
          <a:bodyPr/>
          <a:lstStyle/>
          <a:p>
            <a:fld id="{BD266BE7-899D-4075-917F-DBDE33B6B692}" type="slidenum">
              <a:rPr lang="en-IN" smtClean="0"/>
              <a:pPr/>
              <a:t>17</a:t>
            </a:fld>
            <a:endParaRPr lang="en-IN" dirty="0"/>
          </a:p>
        </p:txBody>
      </p:sp>
      <p:sp>
        <p:nvSpPr>
          <p:cNvPr id="3" name="Rectangle 2"/>
          <p:cNvSpPr/>
          <p:nvPr/>
        </p:nvSpPr>
        <p:spPr>
          <a:xfrm>
            <a:off x="332163" y="1338683"/>
            <a:ext cx="8077200" cy="4919808"/>
          </a:xfrm>
          <a:prstGeom prst="rect">
            <a:avLst/>
          </a:prstGeom>
        </p:spPr>
        <p:txBody>
          <a:bodyPr wrap="square">
            <a:spAutoFit/>
          </a:bodyPr>
          <a:lstStyle/>
          <a:p>
            <a:pPr marR="0" lvl="0">
              <a:lnSpc>
                <a:spcPct val="150000"/>
              </a:lnSpc>
              <a:spcBef>
                <a:spcPts val="0"/>
              </a:spcBef>
              <a:spcAft>
                <a:spcPts val="1000"/>
              </a:spcAft>
            </a:pPr>
            <a:r>
              <a:rPr lang="en-US" b="1" dirty="0">
                <a:solidFill>
                  <a:srgbClr val="FF0000"/>
                </a:solidFill>
                <a:ea typeface="Calibri" panose="020F0502020204030204" pitchFamily="34" charset="0"/>
              </a:rPr>
              <a:t>Problem Statement:</a:t>
            </a:r>
            <a:endParaRPr lang="en-US" dirty="0">
              <a:solidFill>
                <a:srgbClr val="FF0000"/>
              </a:solidFill>
            </a:endParaRPr>
          </a:p>
          <a:p>
            <a:pPr marL="228600" marR="0" algn="just">
              <a:lnSpc>
                <a:spcPct val="150000"/>
              </a:lnSpc>
              <a:spcBef>
                <a:spcPts val="0"/>
              </a:spcBef>
              <a:spcAft>
                <a:spcPts val="0"/>
              </a:spcAft>
            </a:pPr>
            <a:r>
              <a:rPr lang="en-US" dirty="0">
                <a:latin typeface="Times New Roman" panose="02020603050405020304" pitchFamily="18" charset="0"/>
                <a:ea typeface="Calibri" panose="020F0502020204030204" pitchFamily="34" charset="0"/>
              </a:rPr>
              <a:t>To develop a three-phase wiring scheme to power single-phase loads consisting of incandescent lamps in three phases and a three-phase load (i.e., a 3-phase Induction Motor).</a:t>
            </a:r>
            <a:endParaRPr lang="en-US" dirty="0">
              <a:latin typeface="Times New Roman" panose="02020603050405020304" pitchFamily="18" charset="0"/>
              <a:ea typeface="Times New Roman" panose="02020603050405020304" pitchFamily="18" charset="0"/>
            </a:endParaRPr>
          </a:p>
          <a:p>
            <a:pPr marL="228600" marR="0" algn="just">
              <a:lnSpc>
                <a:spcPct val="115000"/>
              </a:lnSpc>
              <a:spcBef>
                <a:spcPts val="0"/>
              </a:spcBef>
              <a:spcAft>
                <a:spcPts val="0"/>
              </a:spcAft>
            </a:pPr>
            <a:r>
              <a:rPr lang="en-US" dirty="0">
                <a:latin typeface="Times New Roman" panose="02020603050405020304" pitchFamily="18" charset="0"/>
                <a:ea typeface="Calibri" panose="020F0502020204030204" pitchFamily="34" charset="0"/>
              </a:rPr>
              <a:t> </a:t>
            </a:r>
            <a:endParaRPr lang="en-US" dirty="0">
              <a:latin typeface="Times New Roman" panose="02020603050405020304" pitchFamily="18" charset="0"/>
              <a:ea typeface="Times New Roman" panose="02020603050405020304" pitchFamily="18" charset="0"/>
            </a:endParaRPr>
          </a:p>
          <a:p>
            <a:pPr marR="0" lvl="0" algn="just">
              <a:lnSpc>
                <a:spcPct val="150000"/>
              </a:lnSpc>
              <a:spcBef>
                <a:spcPts val="0"/>
              </a:spcBef>
              <a:spcAft>
                <a:spcPts val="1000"/>
              </a:spcAft>
            </a:pPr>
            <a:r>
              <a:rPr lang="en-US" b="1" dirty="0">
                <a:solidFill>
                  <a:srgbClr val="FF0000"/>
                </a:solidFill>
                <a:ea typeface="Calibri" panose="020F0502020204030204" pitchFamily="34" charset="0"/>
              </a:rPr>
              <a:t>Procedure:</a:t>
            </a:r>
            <a:endParaRPr lang="en-US" dirty="0">
              <a:solidFill>
                <a:srgbClr val="FF0000"/>
              </a:solidFill>
            </a:endParaRPr>
          </a:p>
          <a:p>
            <a:pPr marL="342900" marR="0" lvl="0" indent="-342900" algn="just">
              <a:spcBef>
                <a:spcPts val="0"/>
              </a:spcBef>
              <a:spcAft>
                <a:spcPts val="1000"/>
              </a:spcAft>
              <a:buFont typeface="+mj-lt"/>
              <a:buAutoNum type="arabicParenR"/>
            </a:pPr>
            <a:r>
              <a:rPr lang="en-US" dirty="0">
                <a:latin typeface="Times New Roman" panose="02020603050405020304" pitchFamily="18" charset="0"/>
                <a:ea typeface="Calibri" panose="020F0502020204030204" pitchFamily="34" charset="0"/>
              </a:rPr>
              <a:t>Develop the connections step-by-step; first for ‘R’ phase and then for ‘Y’ and ‘B’ phases as shown in the circuit diagram overleaf.</a:t>
            </a:r>
            <a:endParaRPr lang="en-US" dirty="0">
              <a:latin typeface="Times New Roman" panose="02020603050405020304" pitchFamily="18" charset="0"/>
              <a:ea typeface="Times New Roman" panose="02020603050405020304" pitchFamily="18" charset="0"/>
            </a:endParaRPr>
          </a:p>
          <a:p>
            <a:pPr marL="342900" marR="0" lvl="0" indent="-342900" algn="just">
              <a:spcBef>
                <a:spcPts val="0"/>
              </a:spcBef>
              <a:spcAft>
                <a:spcPts val="1000"/>
              </a:spcAft>
              <a:buFont typeface="+mj-lt"/>
              <a:buAutoNum type="arabicParenR"/>
            </a:pPr>
            <a:r>
              <a:rPr lang="en-US" dirty="0">
                <a:latin typeface="Times New Roman" panose="02020603050405020304" pitchFamily="18" charset="0"/>
                <a:ea typeface="Calibri" panose="020F0502020204030204" pitchFamily="34" charset="0"/>
              </a:rPr>
              <a:t>Get the circuit checked by the Instructor.</a:t>
            </a:r>
            <a:endParaRPr lang="en-US" dirty="0">
              <a:latin typeface="Times New Roman" panose="02020603050405020304" pitchFamily="18" charset="0"/>
              <a:ea typeface="Times New Roman" panose="02020603050405020304" pitchFamily="18" charset="0"/>
            </a:endParaRPr>
          </a:p>
          <a:p>
            <a:pPr marL="342900" marR="0" lvl="0" indent="-342900" algn="just">
              <a:spcBef>
                <a:spcPts val="0"/>
              </a:spcBef>
              <a:spcAft>
                <a:spcPts val="1000"/>
              </a:spcAft>
              <a:buFont typeface="+mj-lt"/>
              <a:buAutoNum type="arabicParenR"/>
            </a:pPr>
            <a:r>
              <a:rPr lang="en-US" dirty="0">
                <a:latin typeface="Times New Roman" panose="02020603050405020304" pitchFamily="18" charset="0"/>
                <a:ea typeface="Calibri" panose="020F0502020204030204" pitchFamily="34" charset="0"/>
              </a:rPr>
              <a:t>Power ON the supply and verify the functionality of the wiring scheme.</a:t>
            </a:r>
            <a:endParaRPr lang="en-US" dirty="0">
              <a:latin typeface="Times New Roman" panose="02020603050405020304" pitchFamily="18" charset="0"/>
              <a:ea typeface="Times New Roman" panose="02020603050405020304" pitchFamily="18" charset="0"/>
            </a:endParaRPr>
          </a:p>
          <a:p>
            <a:pPr marL="342900" marR="0" lvl="0" indent="-342900" algn="just">
              <a:spcBef>
                <a:spcPts val="0"/>
              </a:spcBef>
              <a:spcAft>
                <a:spcPts val="1000"/>
              </a:spcAft>
              <a:buFont typeface="+mj-lt"/>
              <a:buAutoNum type="arabicParenR"/>
            </a:pPr>
            <a:r>
              <a:rPr lang="en-US" dirty="0">
                <a:latin typeface="Times New Roman" panose="02020603050405020304" pitchFamily="18" charset="0"/>
                <a:ea typeface="Calibri" panose="020F0502020204030204" pitchFamily="34" charset="0"/>
              </a:rPr>
              <a:t>Switch OFF the supply.</a:t>
            </a:r>
            <a:endParaRPr lang="en-US" dirty="0">
              <a:latin typeface="Times New Roman" panose="02020603050405020304" pitchFamily="18" charset="0"/>
              <a:ea typeface="Times New Roman" panose="02020603050405020304" pitchFamily="18" charset="0"/>
            </a:endParaRPr>
          </a:p>
          <a:p>
            <a:pPr marL="457200" marR="0" algn="just">
              <a:spcBef>
                <a:spcPts val="0"/>
              </a:spcBef>
              <a:spcAft>
                <a:spcPts val="0"/>
              </a:spcAft>
            </a:pPr>
            <a:r>
              <a:rPr lang="en-US" dirty="0">
                <a:latin typeface="Times New Roman" panose="02020603050405020304" pitchFamily="18" charset="0"/>
                <a:ea typeface="Calibri" panose="020F0502020204030204" pitchFamily="34" charset="0"/>
              </a:rPr>
              <a:t> </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64368623"/>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3D81DC5-5742-4DAD-9243-AD90FDD246B2}" type="datetime2">
              <a:rPr lang="en-US" smtClean="0"/>
              <a:t>Monday, May 17, 2021</a:t>
            </a:fld>
            <a:endParaRPr lang="en-US" dirty="0"/>
          </a:p>
        </p:txBody>
      </p:sp>
      <p:sp>
        <p:nvSpPr>
          <p:cNvPr id="5" name="Footer Placeholder 4"/>
          <p:cNvSpPr>
            <a:spLocks noGrp="1"/>
          </p:cNvSpPr>
          <p:nvPr>
            <p:ph type="ftr" sz="quarter" idx="11"/>
          </p:nvPr>
        </p:nvSpPr>
        <p:spPr/>
        <p:txBody>
          <a:bodyPr/>
          <a:lstStyle/>
          <a:p>
            <a:r>
              <a:rPr lang="en-IN" smtClean="0"/>
              <a:t>Dept. of Electrical &amp; Electronics Engg., MIT - Manipal</a:t>
            </a:r>
            <a:endParaRPr lang="en-IN" dirty="0"/>
          </a:p>
        </p:txBody>
      </p:sp>
      <p:sp>
        <p:nvSpPr>
          <p:cNvPr id="6" name="Slide Number Placeholder 5"/>
          <p:cNvSpPr>
            <a:spLocks noGrp="1"/>
          </p:cNvSpPr>
          <p:nvPr>
            <p:ph type="sldNum" sz="quarter" idx="12"/>
          </p:nvPr>
        </p:nvSpPr>
        <p:spPr/>
        <p:txBody>
          <a:bodyPr/>
          <a:lstStyle/>
          <a:p>
            <a:fld id="{BD266BE7-899D-4075-917F-DBDE33B6B692}" type="slidenum">
              <a:rPr lang="en-IN" smtClean="0"/>
              <a:pPr/>
              <a:t>18</a:t>
            </a:fld>
            <a:endParaRPr lang="en-IN" dirty="0"/>
          </a:p>
        </p:txBody>
      </p:sp>
      <p:sp>
        <p:nvSpPr>
          <p:cNvPr id="3" name="Rectangle 2"/>
          <p:cNvSpPr/>
          <p:nvPr/>
        </p:nvSpPr>
        <p:spPr>
          <a:xfrm>
            <a:off x="457200" y="1295400"/>
            <a:ext cx="5410200" cy="386324"/>
          </a:xfrm>
          <a:prstGeom prst="rect">
            <a:avLst/>
          </a:prstGeom>
        </p:spPr>
        <p:txBody>
          <a:bodyPr wrap="square">
            <a:spAutoFit/>
          </a:bodyPr>
          <a:lstStyle/>
          <a:p>
            <a:pPr>
              <a:lnSpc>
                <a:spcPct val="115000"/>
              </a:lnSpc>
            </a:pPr>
            <a:r>
              <a:rPr lang="en-US" b="1" dirty="0">
                <a:solidFill>
                  <a:srgbClr val="FF0000"/>
                </a:solidFill>
                <a:ea typeface="Calibri" panose="020F0502020204030204" pitchFamily="34" charset="0"/>
              </a:rPr>
              <a:t>Step-1: Wiring of Lamp Loads in three phases:</a:t>
            </a:r>
            <a:endParaRPr lang="en-US" dirty="0">
              <a:solidFill>
                <a:srgbClr val="FF0000"/>
              </a:solidFill>
              <a:effectLst/>
            </a:endParaRPr>
          </a:p>
        </p:txBody>
      </p:sp>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rot="21600000">
            <a:off x="341433" y="1981200"/>
            <a:ext cx="8412480" cy="3840480"/>
          </a:xfrm>
          <a:prstGeom prst="rect">
            <a:avLst/>
          </a:prstGeom>
        </p:spPr>
      </p:pic>
    </p:spTree>
    <p:extLst>
      <p:ext uri="{BB962C8B-B14F-4D97-AF65-F5344CB8AC3E}">
        <p14:creationId xmlns:p14="http://schemas.microsoft.com/office/powerpoint/2010/main" val="1052813626"/>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3D81DC5-5742-4DAD-9243-AD90FDD246B2}" type="datetime2">
              <a:rPr lang="en-US" smtClean="0"/>
              <a:t>Monday, May 17, 2021</a:t>
            </a:fld>
            <a:endParaRPr lang="en-US" dirty="0"/>
          </a:p>
        </p:txBody>
      </p:sp>
      <p:sp>
        <p:nvSpPr>
          <p:cNvPr id="5" name="Footer Placeholder 4"/>
          <p:cNvSpPr>
            <a:spLocks noGrp="1"/>
          </p:cNvSpPr>
          <p:nvPr>
            <p:ph type="ftr" sz="quarter" idx="11"/>
          </p:nvPr>
        </p:nvSpPr>
        <p:spPr/>
        <p:txBody>
          <a:bodyPr/>
          <a:lstStyle/>
          <a:p>
            <a:r>
              <a:rPr lang="en-IN" smtClean="0"/>
              <a:t>Dept. of Electrical &amp; Electronics Engg., MIT - Manipal</a:t>
            </a:r>
            <a:endParaRPr lang="en-IN" dirty="0"/>
          </a:p>
        </p:txBody>
      </p:sp>
      <p:sp>
        <p:nvSpPr>
          <p:cNvPr id="6" name="Slide Number Placeholder 5"/>
          <p:cNvSpPr>
            <a:spLocks noGrp="1"/>
          </p:cNvSpPr>
          <p:nvPr>
            <p:ph type="sldNum" sz="quarter" idx="12"/>
          </p:nvPr>
        </p:nvSpPr>
        <p:spPr/>
        <p:txBody>
          <a:bodyPr/>
          <a:lstStyle/>
          <a:p>
            <a:fld id="{BD266BE7-899D-4075-917F-DBDE33B6B692}" type="slidenum">
              <a:rPr lang="en-IN" smtClean="0"/>
              <a:pPr/>
              <a:t>19</a:t>
            </a:fld>
            <a:endParaRPr lang="en-IN" dirty="0"/>
          </a:p>
        </p:txBody>
      </p:sp>
      <p:sp>
        <p:nvSpPr>
          <p:cNvPr id="3" name="Rectangle 2"/>
          <p:cNvSpPr/>
          <p:nvPr/>
        </p:nvSpPr>
        <p:spPr>
          <a:xfrm>
            <a:off x="304800" y="1159801"/>
            <a:ext cx="6248400" cy="386324"/>
          </a:xfrm>
          <a:prstGeom prst="rect">
            <a:avLst/>
          </a:prstGeom>
        </p:spPr>
        <p:txBody>
          <a:bodyPr wrap="square">
            <a:spAutoFit/>
          </a:bodyPr>
          <a:lstStyle/>
          <a:p>
            <a:pPr>
              <a:lnSpc>
                <a:spcPct val="115000"/>
              </a:lnSpc>
            </a:pPr>
            <a:r>
              <a:rPr lang="en-US" b="1" dirty="0">
                <a:solidFill>
                  <a:srgbClr val="FF0000"/>
                </a:solidFill>
                <a:ea typeface="Calibri" panose="020F0502020204030204" pitchFamily="34" charset="0"/>
              </a:rPr>
              <a:t>Step-2: Connecting the Three-Phase Induction Motor:</a:t>
            </a:r>
            <a:endParaRPr lang="en-US" dirty="0">
              <a:solidFill>
                <a:srgbClr val="FF0000"/>
              </a:solidFill>
              <a:effectLst/>
            </a:endParaRP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rot="21600000">
            <a:off x="341431" y="1635889"/>
            <a:ext cx="8412480" cy="4206240"/>
          </a:xfrm>
          <a:prstGeom prst="rect">
            <a:avLst/>
          </a:prstGeom>
        </p:spPr>
      </p:pic>
      <p:sp>
        <p:nvSpPr>
          <p:cNvPr id="8" name="Rectangle 7"/>
          <p:cNvSpPr/>
          <p:nvPr/>
        </p:nvSpPr>
        <p:spPr>
          <a:xfrm>
            <a:off x="425190" y="5842129"/>
            <a:ext cx="8244963" cy="800219"/>
          </a:xfrm>
          <a:prstGeom prst="rect">
            <a:avLst/>
          </a:prstGeom>
        </p:spPr>
        <p:txBody>
          <a:bodyPr wrap="square">
            <a:spAutoFit/>
          </a:bodyPr>
          <a:lstStyle/>
          <a:p>
            <a:pPr algn="just"/>
            <a:r>
              <a:rPr lang="en-US" b="1" dirty="0">
                <a:latin typeface="Calibri" panose="020F0502020204030204" pitchFamily="34" charset="0"/>
                <a:ea typeface="Calibri" panose="020F0502020204030204" pitchFamily="34" charset="0"/>
                <a:cs typeface="Times New Roman" panose="02020603050405020304" pitchFamily="18" charset="0"/>
              </a:rPr>
              <a:t>Write down the name-plate details (Ratings) of the 3-phase induction motor below.</a:t>
            </a:r>
            <a:endParaRPr lang="en-US" sz="2800" dirty="0">
              <a:latin typeface="Times New Roman" panose="02020603050405020304" pitchFamily="18" charset="0"/>
              <a:ea typeface="Times New Roman" panose="02020603050405020304" pitchFamily="18" charset="0"/>
            </a:endParaRPr>
          </a:p>
          <a:p>
            <a:r>
              <a:rPr lang="en-GB" sz="2800" dirty="0">
                <a:latin typeface="Times New Roman" panose="02020603050405020304" pitchFamily="18" charset="0"/>
                <a:ea typeface="Times New Roman" panose="02020603050405020304" pitchFamily="18" charset="0"/>
              </a:rPr>
              <a:t> </a:t>
            </a: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86776656"/>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Date Placeholder 3"/>
          <p:cNvSpPr>
            <a:spLocks noGrp="1"/>
          </p:cNvSpPr>
          <p:nvPr>
            <p:ph type="dt" sz="half" idx="10"/>
          </p:nvPr>
        </p:nvSpPr>
        <p:spPr/>
        <p:txBody>
          <a:bodyPr/>
          <a:lstStyle/>
          <a:p>
            <a:fld id="{018C699D-308E-447C-8A5C-80CC114E7499}" type="datetime2">
              <a:rPr lang="en-US" smtClean="0"/>
              <a:t>Monday, May 17, 2021</a:t>
            </a:fld>
            <a:endParaRPr lang="en-US" dirty="0"/>
          </a:p>
        </p:txBody>
      </p:sp>
      <p:sp>
        <p:nvSpPr>
          <p:cNvPr id="5" name="Footer Placeholder 4"/>
          <p:cNvSpPr>
            <a:spLocks noGrp="1"/>
          </p:cNvSpPr>
          <p:nvPr>
            <p:ph type="ftr" sz="quarter" idx="11"/>
          </p:nvPr>
        </p:nvSpPr>
        <p:spPr/>
        <p:txBody>
          <a:bodyPr/>
          <a:lstStyle/>
          <a:p>
            <a:r>
              <a:rPr lang="en-IN" smtClean="0"/>
              <a:t>Dept. of Electrical &amp; Electronics Engg., MIT - Manipal</a:t>
            </a:r>
            <a:endParaRPr lang="en-IN" dirty="0"/>
          </a:p>
        </p:txBody>
      </p:sp>
      <p:sp>
        <p:nvSpPr>
          <p:cNvPr id="6" name="Slide Number Placeholder 5"/>
          <p:cNvSpPr>
            <a:spLocks noGrp="1"/>
          </p:cNvSpPr>
          <p:nvPr>
            <p:ph type="sldNum" sz="quarter" idx="12"/>
          </p:nvPr>
        </p:nvSpPr>
        <p:spPr/>
        <p:txBody>
          <a:bodyPr/>
          <a:lstStyle/>
          <a:p>
            <a:fld id="{BD266BE7-899D-4075-917F-DBDE33B6B692}" type="slidenum">
              <a:rPr lang="en-IN" smtClean="0"/>
              <a:pPr/>
              <a:t>2</a:t>
            </a:fld>
            <a:endParaRPr lang="en-IN" dirty="0"/>
          </a:p>
        </p:txBody>
      </p:sp>
      <p:pic>
        <p:nvPicPr>
          <p:cNvPr id="7" name="Content Placeholder 6"/>
          <p:cNvPicPr>
            <a:picLocks noGrp="1" noChangeAspect="1"/>
          </p:cNvPicPr>
          <p:nvPr>
            <p:ph idx="1"/>
          </p:nvPr>
        </p:nvPicPr>
        <p:blipFill>
          <a:blip r:embed="rId2"/>
          <a:stretch>
            <a:fillRect/>
          </a:stretch>
        </p:blipFill>
        <p:spPr>
          <a:xfrm>
            <a:off x="1004754" y="1328738"/>
            <a:ext cx="7094804" cy="4859337"/>
          </a:xfrm>
          <a:prstGeom prst="rect">
            <a:avLst/>
          </a:prstGeom>
        </p:spPr>
      </p:pic>
    </p:spTree>
    <p:extLst>
      <p:ext uri="{BB962C8B-B14F-4D97-AF65-F5344CB8AC3E}">
        <p14:creationId xmlns:p14="http://schemas.microsoft.com/office/powerpoint/2010/main" val="777114700"/>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b="1" dirty="0">
                <a:solidFill>
                  <a:srgbClr val="FF0000"/>
                </a:solidFill>
                <a:latin typeface="Times New Roman" panose="02020603050405020304" pitchFamily="18" charset="0"/>
                <a:ea typeface="Calibri" panose="020F0502020204030204" pitchFamily="34" charset="0"/>
              </a:rPr>
              <a:t>Procedure</a:t>
            </a:r>
            <a:r>
              <a:rPr lang="en-US" sz="3600" b="1" dirty="0" smtClean="0">
                <a:solidFill>
                  <a:srgbClr val="FF0000"/>
                </a:solidFill>
                <a:latin typeface="Times New Roman" panose="02020603050405020304" pitchFamily="18" charset="0"/>
                <a:ea typeface="Calibri" panose="020F0502020204030204" pitchFamily="34" charset="0"/>
              </a:rPr>
              <a:t>:</a:t>
            </a:r>
            <a:endParaRPr lang="en-IN" sz="3600" dirty="0">
              <a:solidFill>
                <a:srgbClr val="FF0000"/>
              </a:solidFill>
            </a:endParaRPr>
          </a:p>
        </p:txBody>
      </p:sp>
      <p:sp>
        <p:nvSpPr>
          <p:cNvPr id="4" name="Date Placeholder 3"/>
          <p:cNvSpPr>
            <a:spLocks noGrp="1"/>
          </p:cNvSpPr>
          <p:nvPr>
            <p:ph type="dt" sz="half" idx="10"/>
          </p:nvPr>
        </p:nvSpPr>
        <p:spPr/>
        <p:txBody>
          <a:bodyPr/>
          <a:lstStyle/>
          <a:p>
            <a:fld id="{33D81DC5-5742-4DAD-9243-AD90FDD246B2}" type="datetime2">
              <a:rPr lang="en-US" smtClean="0"/>
              <a:t>Monday, May 17, 2021</a:t>
            </a:fld>
            <a:endParaRPr lang="en-US" dirty="0"/>
          </a:p>
        </p:txBody>
      </p:sp>
      <p:sp>
        <p:nvSpPr>
          <p:cNvPr id="5" name="Footer Placeholder 4"/>
          <p:cNvSpPr>
            <a:spLocks noGrp="1"/>
          </p:cNvSpPr>
          <p:nvPr>
            <p:ph type="ftr" sz="quarter" idx="11"/>
          </p:nvPr>
        </p:nvSpPr>
        <p:spPr/>
        <p:txBody>
          <a:bodyPr/>
          <a:lstStyle/>
          <a:p>
            <a:r>
              <a:rPr lang="en-IN" smtClean="0"/>
              <a:t>Dept. of Electrical &amp; Electronics Engg., MIT - Manipal</a:t>
            </a:r>
            <a:endParaRPr lang="en-IN" dirty="0"/>
          </a:p>
        </p:txBody>
      </p:sp>
      <p:sp>
        <p:nvSpPr>
          <p:cNvPr id="6" name="Slide Number Placeholder 5"/>
          <p:cNvSpPr>
            <a:spLocks noGrp="1"/>
          </p:cNvSpPr>
          <p:nvPr>
            <p:ph type="sldNum" sz="quarter" idx="12"/>
          </p:nvPr>
        </p:nvSpPr>
        <p:spPr/>
        <p:txBody>
          <a:bodyPr/>
          <a:lstStyle/>
          <a:p>
            <a:fld id="{BD266BE7-899D-4075-917F-DBDE33B6B692}" type="slidenum">
              <a:rPr lang="en-IN" smtClean="0"/>
              <a:pPr/>
              <a:t>20</a:t>
            </a:fld>
            <a:endParaRPr lang="en-IN" dirty="0"/>
          </a:p>
        </p:txBody>
      </p:sp>
      <p:sp>
        <p:nvSpPr>
          <p:cNvPr id="3" name="Rectangle 2"/>
          <p:cNvSpPr/>
          <p:nvPr/>
        </p:nvSpPr>
        <p:spPr>
          <a:xfrm>
            <a:off x="228600" y="1137389"/>
            <a:ext cx="9162552" cy="5156796"/>
          </a:xfrm>
          <a:prstGeom prst="rect">
            <a:avLst/>
          </a:prstGeom>
        </p:spPr>
        <p:txBody>
          <a:bodyPr wrap="square">
            <a:spAutoFit/>
          </a:bodyPr>
          <a:lstStyle/>
          <a:p>
            <a:pPr marL="342900" marR="0" lvl="0" indent="-342900" algn="just">
              <a:lnSpc>
                <a:spcPct val="115000"/>
              </a:lnSpc>
              <a:spcBef>
                <a:spcPts val="0"/>
              </a:spcBef>
              <a:spcAft>
                <a:spcPts val="600"/>
              </a:spcAft>
              <a:buFont typeface="+mj-lt"/>
              <a:buAutoNum type="arabicParenR"/>
            </a:pPr>
            <a:r>
              <a:rPr lang="en-US" dirty="0" smtClean="0">
                <a:latin typeface="Times New Roman" panose="02020603050405020304" pitchFamily="18" charset="0"/>
                <a:ea typeface="Calibri" panose="020F0502020204030204" pitchFamily="34" charset="0"/>
              </a:rPr>
              <a:t>Make </a:t>
            </a:r>
            <a:r>
              <a:rPr lang="en-US" dirty="0">
                <a:latin typeface="Times New Roman" panose="02020603050405020304" pitchFamily="18" charset="0"/>
                <a:ea typeface="Calibri" panose="020F0502020204030204" pitchFamily="34" charset="0"/>
              </a:rPr>
              <a:t>the 3-phase Induction Motor connections </a:t>
            </a:r>
            <a:r>
              <a:rPr lang="en-US" i="1" dirty="0">
                <a:latin typeface="Times New Roman" panose="02020603050405020304" pitchFamily="18" charset="0"/>
                <a:ea typeface="Calibri" panose="020F0502020204030204" pitchFamily="34" charset="0"/>
              </a:rPr>
              <a:t>additionally</a:t>
            </a:r>
            <a:r>
              <a:rPr lang="en-US" dirty="0">
                <a:latin typeface="Times New Roman" panose="02020603050405020304" pitchFamily="18" charset="0"/>
                <a:ea typeface="Calibri" panose="020F0502020204030204" pitchFamily="34" charset="0"/>
              </a:rPr>
              <a:t> as shown overleaf.</a:t>
            </a:r>
            <a:endParaRPr lang="en-US" dirty="0">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600"/>
              </a:spcAft>
              <a:buFont typeface="+mj-lt"/>
              <a:buAutoNum type="arabicParenR"/>
            </a:pPr>
            <a:r>
              <a:rPr lang="en-US" dirty="0">
                <a:latin typeface="Times New Roman" panose="02020603050405020304" pitchFamily="18" charset="0"/>
                <a:ea typeface="Calibri" panose="020F0502020204030204" pitchFamily="34" charset="0"/>
              </a:rPr>
              <a:t>Get the circuit checked by the Instructor.</a:t>
            </a:r>
            <a:endParaRPr lang="en-US" dirty="0">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600"/>
              </a:spcAft>
              <a:buFont typeface="+mj-lt"/>
              <a:buAutoNum type="arabicParenR"/>
            </a:pPr>
            <a:r>
              <a:rPr lang="en-US" dirty="0">
                <a:latin typeface="Times New Roman" panose="02020603050405020304" pitchFamily="18" charset="0"/>
                <a:ea typeface="Calibri" panose="020F0502020204030204" pitchFamily="34" charset="0"/>
              </a:rPr>
              <a:t>Power ON the supply to the circuit.</a:t>
            </a:r>
            <a:endParaRPr lang="en-US" dirty="0">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600"/>
              </a:spcAft>
              <a:buFont typeface="+mj-lt"/>
              <a:buAutoNum type="arabicParenR"/>
            </a:pPr>
            <a:r>
              <a:rPr lang="en-US" dirty="0">
                <a:latin typeface="Times New Roman" panose="02020603050405020304" pitchFamily="18" charset="0"/>
                <a:ea typeface="Calibri" panose="020F0502020204030204" pitchFamily="34" charset="0"/>
              </a:rPr>
              <a:t>Press the START (Green) button on the Direct On-Line (DOL) starter.</a:t>
            </a:r>
            <a:endParaRPr lang="en-US" dirty="0">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600"/>
              </a:spcAft>
              <a:buFont typeface="+mj-lt"/>
              <a:buAutoNum type="arabicParenR"/>
            </a:pPr>
            <a:r>
              <a:rPr lang="en-US" dirty="0">
                <a:latin typeface="Times New Roman" panose="02020603050405020304" pitchFamily="18" charset="0"/>
                <a:ea typeface="Calibri" panose="020F0502020204030204" pitchFamily="34" charset="0"/>
              </a:rPr>
              <a:t>Measure the no-load speed by using a tachometer.</a:t>
            </a:r>
            <a:endParaRPr lang="en-US" dirty="0">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600"/>
              </a:spcAft>
              <a:buFont typeface="+mj-lt"/>
              <a:buAutoNum type="arabicParenR"/>
            </a:pPr>
            <a:r>
              <a:rPr lang="en-US" dirty="0">
                <a:latin typeface="Times New Roman" panose="02020603050405020304" pitchFamily="18" charset="0"/>
                <a:ea typeface="Calibri" panose="020F0502020204030204" pitchFamily="34" charset="0"/>
              </a:rPr>
              <a:t>Observe the </a:t>
            </a:r>
            <a:r>
              <a:rPr lang="en-US" i="1" dirty="0">
                <a:latin typeface="Times New Roman" panose="02020603050405020304" pitchFamily="18" charset="0"/>
                <a:ea typeface="Calibri" panose="020F0502020204030204" pitchFamily="34" charset="0"/>
              </a:rPr>
              <a:t>direction of rotation</a:t>
            </a:r>
            <a:r>
              <a:rPr lang="en-US" dirty="0">
                <a:latin typeface="Times New Roman" panose="02020603050405020304" pitchFamily="18" charset="0"/>
                <a:ea typeface="Calibri" panose="020F0502020204030204" pitchFamily="34" charset="0"/>
              </a:rPr>
              <a:t>.</a:t>
            </a:r>
            <a:endParaRPr lang="en-US" dirty="0">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600"/>
              </a:spcAft>
              <a:buFont typeface="+mj-lt"/>
              <a:buAutoNum type="arabicParenR"/>
            </a:pPr>
            <a:r>
              <a:rPr lang="en-US" dirty="0">
                <a:latin typeface="Times New Roman" panose="02020603050405020304" pitchFamily="18" charset="0"/>
                <a:ea typeface="Calibri" panose="020F0502020204030204" pitchFamily="34" charset="0"/>
              </a:rPr>
              <a:t>Also, switch ON all the lamps.</a:t>
            </a:r>
            <a:endParaRPr lang="en-US" dirty="0">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600"/>
              </a:spcAft>
              <a:buFont typeface="+mj-lt"/>
              <a:buAutoNum type="arabicParenR"/>
            </a:pPr>
            <a:r>
              <a:rPr lang="en-US" dirty="0">
                <a:latin typeface="Times New Roman" panose="02020603050405020304" pitchFamily="18" charset="0"/>
                <a:ea typeface="Calibri" panose="020F0502020204030204" pitchFamily="34" charset="0"/>
              </a:rPr>
              <a:t>STOP the three-phase induction motor by pressing STOP (Red) button on DOL starter.</a:t>
            </a:r>
            <a:endParaRPr lang="en-US" dirty="0">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600"/>
              </a:spcAft>
              <a:buFont typeface="+mj-lt"/>
              <a:buAutoNum type="arabicParenR"/>
            </a:pPr>
            <a:r>
              <a:rPr lang="en-US" dirty="0">
                <a:latin typeface="Times New Roman" panose="02020603050405020304" pitchFamily="18" charset="0"/>
                <a:ea typeface="Calibri" panose="020F0502020204030204" pitchFamily="34" charset="0"/>
              </a:rPr>
              <a:t>Switch OFF the power supply.</a:t>
            </a:r>
            <a:endParaRPr lang="en-US" dirty="0">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600"/>
              </a:spcAft>
              <a:buFont typeface="+mj-lt"/>
              <a:buAutoNum type="arabicParenR"/>
            </a:pPr>
            <a:r>
              <a:rPr lang="en-US" dirty="0">
                <a:latin typeface="Times New Roman" panose="02020603050405020304" pitchFamily="18" charset="0"/>
                <a:ea typeface="Calibri" panose="020F0502020204030204" pitchFamily="34" charset="0"/>
              </a:rPr>
              <a:t>Interchange </a:t>
            </a:r>
            <a:r>
              <a:rPr lang="en-US" i="1" dirty="0">
                <a:latin typeface="Times New Roman" panose="02020603050405020304" pitchFamily="18" charset="0"/>
                <a:ea typeface="Calibri" panose="020F0502020204030204" pitchFamily="34" charset="0"/>
              </a:rPr>
              <a:t>any two</a:t>
            </a:r>
            <a:r>
              <a:rPr lang="en-US" dirty="0">
                <a:latin typeface="Times New Roman" panose="02020603050405020304" pitchFamily="18" charset="0"/>
                <a:ea typeface="Calibri" panose="020F0502020204030204" pitchFamily="34" charset="0"/>
              </a:rPr>
              <a:t> supply line cables (out of the three) in the motor circuit.</a:t>
            </a:r>
            <a:endParaRPr lang="en-US" dirty="0">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600"/>
              </a:spcAft>
              <a:buFont typeface="+mj-lt"/>
              <a:buAutoNum type="arabicParenR"/>
            </a:pPr>
            <a:r>
              <a:rPr lang="en-US" dirty="0">
                <a:latin typeface="Times New Roman" panose="02020603050405020304" pitchFamily="18" charset="0"/>
                <a:ea typeface="Calibri" panose="020F0502020204030204" pitchFamily="34" charset="0"/>
              </a:rPr>
              <a:t>Follow steps 3 – 6. Observe that the direction of rotation of the motor is </a:t>
            </a:r>
            <a:r>
              <a:rPr lang="en-US" i="1" dirty="0">
                <a:latin typeface="Times New Roman" panose="02020603050405020304" pitchFamily="18" charset="0"/>
                <a:ea typeface="Calibri" panose="020F0502020204030204" pitchFamily="34" charset="0"/>
              </a:rPr>
              <a:t>reversed</a:t>
            </a:r>
            <a:r>
              <a:rPr lang="en-US" dirty="0">
                <a:latin typeface="Times New Roman" panose="02020603050405020304" pitchFamily="18" charset="0"/>
                <a:ea typeface="Calibri" panose="020F0502020204030204" pitchFamily="34" charset="0"/>
              </a:rPr>
              <a:t>.</a:t>
            </a:r>
            <a:endParaRPr lang="en-US" dirty="0">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600"/>
              </a:spcAft>
              <a:buFont typeface="+mj-lt"/>
              <a:buAutoNum type="arabicParenR"/>
            </a:pPr>
            <a:r>
              <a:rPr lang="en-US" dirty="0">
                <a:latin typeface="Times New Roman" panose="02020603050405020304" pitchFamily="18" charset="0"/>
                <a:ea typeface="Calibri" panose="020F0502020204030204" pitchFamily="34" charset="0"/>
              </a:rPr>
              <a:t>STOP the motor and switch OFF the supply.</a:t>
            </a:r>
            <a:endParaRPr lang="en-US" dirty="0">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600"/>
              </a:spcAft>
              <a:buFont typeface="+mj-lt"/>
              <a:buAutoNum type="arabicParenR"/>
            </a:pPr>
            <a:r>
              <a:rPr lang="en-US" dirty="0">
                <a:latin typeface="Times New Roman" panose="02020603050405020304" pitchFamily="18" charset="0"/>
                <a:ea typeface="Calibri" panose="020F0502020204030204" pitchFamily="34" charset="0"/>
              </a:rPr>
              <a:t>Estimate the energy consumption of the circuit for 30 minutes.</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11015065"/>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3D81DC5-5742-4DAD-9243-AD90FDD246B2}" type="datetime2">
              <a:rPr lang="en-US" smtClean="0"/>
              <a:t>Monday, May 17, 2021</a:t>
            </a:fld>
            <a:endParaRPr lang="en-US" dirty="0"/>
          </a:p>
        </p:txBody>
      </p:sp>
      <p:sp>
        <p:nvSpPr>
          <p:cNvPr id="5" name="Footer Placeholder 4"/>
          <p:cNvSpPr>
            <a:spLocks noGrp="1"/>
          </p:cNvSpPr>
          <p:nvPr>
            <p:ph type="ftr" sz="quarter" idx="11"/>
          </p:nvPr>
        </p:nvSpPr>
        <p:spPr/>
        <p:txBody>
          <a:bodyPr/>
          <a:lstStyle/>
          <a:p>
            <a:r>
              <a:rPr lang="en-IN" smtClean="0"/>
              <a:t>Dept. of Electrical &amp; Electronics Engg., MIT - Manipal</a:t>
            </a:r>
            <a:endParaRPr lang="en-IN" dirty="0"/>
          </a:p>
        </p:txBody>
      </p:sp>
      <p:sp>
        <p:nvSpPr>
          <p:cNvPr id="6" name="Slide Number Placeholder 5"/>
          <p:cNvSpPr>
            <a:spLocks noGrp="1"/>
          </p:cNvSpPr>
          <p:nvPr>
            <p:ph type="sldNum" sz="quarter" idx="12"/>
          </p:nvPr>
        </p:nvSpPr>
        <p:spPr/>
        <p:txBody>
          <a:bodyPr/>
          <a:lstStyle/>
          <a:p>
            <a:fld id="{BD266BE7-899D-4075-917F-DBDE33B6B692}" type="slidenum">
              <a:rPr lang="en-IN" smtClean="0"/>
              <a:pPr/>
              <a:t>21</a:t>
            </a:fld>
            <a:endParaRPr lang="en-IN" dirty="0"/>
          </a:p>
        </p:txBody>
      </p:sp>
      <p:sp>
        <p:nvSpPr>
          <p:cNvPr id="3" name="Rectangle 2"/>
          <p:cNvSpPr/>
          <p:nvPr/>
        </p:nvSpPr>
        <p:spPr>
          <a:xfrm>
            <a:off x="470973" y="1424091"/>
            <a:ext cx="8153400" cy="4748992"/>
          </a:xfrm>
          <a:prstGeom prst="rect">
            <a:avLst/>
          </a:prstGeom>
        </p:spPr>
        <p:txBody>
          <a:bodyPr wrap="square">
            <a:spAutoFit/>
          </a:bodyPr>
          <a:lstStyle/>
          <a:p>
            <a:pPr marR="0" lvl="0" algn="just">
              <a:lnSpc>
                <a:spcPct val="115000"/>
              </a:lnSpc>
              <a:spcBef>
                <a:spcPts val="0"/>
              </a:spcBef>
              <a:spcAft>
                <a:spcPts val="0"/>
              </a:spcAft>
            </a:pPr>
            <a:r>
              <a:rPr lang="en-US" sz="2800" b="1" dirty="0">
                <a:solidFill>
                  <a:srgbClr val="FF0000"/>
                </a:solidFill>
                <a:latin typeface="Times New Roman" panose="02020603050405020304" pitchFamily="18" charset="0"/>
                <a:ea typeface="Calibri" panose="020F0502020204030204" pitchFamily="34" charset="0"/>
              </a:rPr>
              <a:t>Observations:</a:t>
            </a:r>
            <a:endParaRPr lang="en-US" sz="2800" dirty="0">
              <a:solidFill>
                <a:srgbClr val="FF0000"/>
              </a:solidFill>
              <a:latin typeface="Times New Roman" panose="02020603050405020304" pitchFamily="18" charset="0"/>
              <a:ea typeface="Times New Roman" panose="02020603050405020304" pitchFamily="18" charset="0"/>
            </a:endParaRPr>
          </a:p>
          <a:p>
            <a:pPr marL="226695" marR="0">
              <a:lnSpc>
                <a:spcPct val="150000"/>
              </a:lnSpc>
              <a:spcBef>
                <a:spcPts val="300"/>
              </a:spcBef>
              <a:spcAft>
                <a:spcPts val="0"/>
              </a:spcAft>
            </a:pPr>
            <a:r>
              <a:rPr lang="en-US" sz="2000" i="1" dirty="0">
                <a:solidFill>
                  <a:srgbClr val="FF0000"/>
                </a:solidFill>
                <a:latin typeface="Times New Roman" panose="02020603050405020304" pitchFamily="18" charset="0"/>
                <a:ea typeface="Calibri" panose="020F0502020204030204" pitchFamily="34" charset="0"/>
              </a:rPr>
              <a:t>RMS</a:t>
            </a:r>
            <a:r>
              <a:rPr lang="en-US" sz="2000" dirty="0">
                <a:solidFill>
                  <a:srgbClr val="FF0000"/>
                </a:solidFill>
                <a:latin typeface="Times New Roman" panose="02020603050405020304" pitchFamily="18" charset="0"/>
                <a:ea typeface="Calibri" panose="020F0502020204030204" pitchFamily="34" charset="0"/>
              </a:rPr>
              <a:t> value of 3 </a:t>
            </a:r>
            <a:r>
              <a:rPr lang="en-US" sz="2000" b="1" i="1" dirty="0">
                <a:solidFill>
                  <a:srgbClr val="FF0000"/>
                </a:solidFill>
                <a:latin typeface="Times New Roman" panose="02020603050405020304" pitchFamily="18" charset="0"/>
                <a:ea typeface="Calibri" panose="020F0502020204030204" pitchFamily="34" charset="0"/>
              </a:rPr>
              <a:t>line</a:t>
            </a:r>
            <a:r>
              <a:rPr lang="en-US" sz="2000" dirty="0">
                <a:solidFill>
                  <a:srgbClr val="FF0000"/>
                </a:solidFill>
                <a:latin typeface="Times New Roman" panose="02020603050405020304" pitchFamily="18" charset="0"/>
                <a:ea typeface="Calibri" panose="020F0502020204030204" pitchFamily="34" charset="0"/>
              </a:rPr>
              <a:t> voltages (Line to Line values):</a:t>
            </a:r>
            <a:endParaRPr lang="en-US" sz="2000" dirty="0">
              <a:solidFill>
                <a:srgbClr val="FF0000"/>
              </a:solidFill>
              <a:latin typeface="Times New Roman" panose="02020603050405020304" pitchFamily="18" charset="0"/>
              <a:ea typeface="Times New Roman" panose="02020603050405020304" pitchFamily="18" charset="0"/>
            </a:endParaRPr>
          </a:p>
          <a:p>
            <a:pPr marL="228600" indent="228600">
              <a:lnSpc>
                <a:spcPct val="150000"/>
              </a:lnSpc>
            </a:pPr>
            <a:r>
              <a:rPr lang="en-US" b="1" dirty="0">
                <a:ea typeface="Calibri" panose="020F0502020204030204" pitchFamily="34" charset="0"/>
              </a:rPr>
              <a:t>V</a:t>
            </a:r>
            <a:r>
              <a:rPr lang="en-US" b="1" baseline="-25000" dirty="0">
                <a:ea typeface="Calibri" panose="020F0502020204030204" pitchFamily="34" charset="0"/>
              </a:rPr>
              <a:t>RY</a:t>
            </a:r>
            <a:r>
              <a:rPr lang="en-US" b="1" dirty="0">
                <a:ea typeface="Calibri" panose="020F0502020204030204" pitchFamily="34" charset="0"/>
              </a:rPr>
              <a:t> =			V</a:t>
            </a:r>
            <a:r>
              <a:rPr lang="en-US" b="1" baseline="-25000" dirty="0">
                <a:ea typeface="Calibri" panose="020F0502020204030204" pitchFamily="34" charset="0"/>
              </a:rPr>
              <a:t>YB</a:t>
            </a:r>
            <a:r>
              <a:rPr lang="en-US" b="1" dirty="0">
                <a:ea typeface="Calibri" panose="020F0502020204030204" pitchFamily="34" charset="0"/>
              </a:rPr>
              <a:t> =			V</a:t>
            </a:r>
            <a:r>
              <a:rPr lang="en-US" b="1" baseline="-25000" dirty="0">
                <a:ea typeface="Calibri" panose="020F0502020204030204" pitchFamily="34" charset="0"/>
              </a:rPr>
              <a:t>BR</a:t>
            </a:r>
            <a:r>
              <a:rPr lang="en-US" b="1" dirty="0">
                <a:ea typeface="Calibri" panose="020F0502020204030204" pitchFamily="34" charset="0"/>
              </a:rPr>
              <a:t> =              </a:t>
            </a:r>
            <a:endParaRPr lang="en-US" dirty="0"/>
          </a:p>
          <a:p>
            <a:pPr marL="228600">
              <a:lnSpc>
                <a:spcPct val="115000"/>
              </a:lnSpc>
            </a:pPr>
            <a:r>
              <a:rPr lang="en-US" i="1" dirty="0">
                <a:ea typeface="Calibri" panose="020F0502020204030204" pitchFamily="34" charset="0"/>
              </a:rPr>
              <a:t> </a:t>
            </a:r>
            <a:endParaRPr lang="en-US" dirty="0"/>
          </a:p>
          <a:p>
            <a:pPr marL="228600">
              <a:lnSpc>
                <a:spcPct val="150000"/>
              </a:lnSpc>
            </a:pPr>
            <a:r>
              <a:rPr lang="en-US" i="1" dirty="0">
                <a:ea typeface="Calibri" panose="020F0502020204030204" pitchFamily="34" charset="0"/>
              </a:rPr>
              <a:t>RMS</a:t>
            </a:r>
            <a:r>
              <a:rPr lang="en-US" dirty="0">
                <a:ea typeface="Calibri" panose="020F0502020204030204" pitchFamily="34" charset="0"/>
              </a:rPr>
              <a:t> value of 3 </a:t>
            </a:r>
            <a:r>
              <a:rPr lang="en-US" b="1" i="1" dirty="0">
                <a:ea typeface="Calibri" panose="020F0502020204030204" pitchFamily="34" charset="0"/>
              </a:rPr>
              <a:t>Phase</a:t>
            </a:r>
            <a:r>
              <a:rPr lang="en-US" dirty="0">
                <a:ea typeface="Calibri" panose="020F0502020204030204" pitchFamily="34" charset="0"/>
              </a:rPr>
              <a:t> voltages (Line to Neutral values):</a:t>
            </a:r>
            <a:endParaRPr lang="en-US" dirty="0"/>
          </a:p>
          <a:p>
            <a:pPr marL="228600" indent="228600">
              <a:lnSpc>
                <a:spcPct val="150000"/>
              </a:lnSpc>
            </a:pPr>
            <a:r>
              <a:rPr lang="en-US" b="1" dirty="0">
                <a:ea typeface="Calibri" panose="020F0502020204030204" pitchFamily="34" charset="0"/>
              </a:rPr>
              <a:t>V</a:t>
            </a:r>
            <a:r>
              <a:rPr lang="en-US" b="1" baseline="-25000" dirty="0">
                <a:ea typeface="Calibri" panose="020F0502020204030204" pitchFamily="34" charset="0"/>
              </a:rPr>
              <a:t>RN</a:t>
            </a:r>
            <a:r>
              <a:rPr lang="en-US" b="1" dirty="0">
                <a:ea typeface="Calibri" panose="020F0502020204030204" pitchFamily="34" charset="0"/>
              </a:rPr>
              <a:t> =			V</a:t>
            </a:r>
            <a:r>
              <a:rPr lang="en-US" b="1" baseline="-25000" dirty="0">
                <a:ea typeface="Calibri" panose="020F0502020204030204" pitchFamily="34" charset="0"/>
              </a:rPr>
              <a:t>YN</a:t>
            </a:r>
            <a:r>
              <a:rPr lang="en-US" b="1" dirty="0">
                <a:ea typeface="Calibri" panose="020F0502020204030204" pitchFamily="34" charset="0"/>
              </a:rPr>
              <a:t> =			V</a:t>
            </a:r>
            <a:r>
              <a:rPr lang="en-US" b="1" baseline="-25000" dirty="0">
                <a:ea typeface="Calibri" panose="020F0502020204030204" pitchFamily="34" charset="0"/>
              </a:rPr>
              <a:t>BN</a:t>
            </a:r>
            <a:r>
              <a:rPr lang="en-US" b="1" dirty="0">
                <a:ea typeface="Calibri" panose="020F0502020204030204" pitchFamily="34" charset="0"/>
              </a:rPr>
              <a:t> =              </a:t>
            </a:r>
            <a:endParaRPr lang="en-US" dirty="0"/>
          </a:p>
          <a:p>
            <a:pPr>
              <a:lnSpc>
                <a:spcPct val="115000"/>
              </a:lnSpc>
            </a:pPr>
            <a:r>
              <a:rPr lang="en-US" dirty="0">
                <a:ea typeface="Calibri" panose="020F0502020204030204" pitchFamily="34" charset="0"/>
              </a:rPr>
              <a:t> </a:t>
            </a:r>
            <a:endParaRPr lang="en-US" dirty="0"/>
          </a:p>
          <a:p>
            <a:pPr marL="228600">
              <a:lnSpc>
                <a:spcPct val="115000"/>
              </a:lnSpc>
            </a:pPr>
            <a:r>
              <a:rPr lang="en-US" dirty="0">
                <a:ea typeface="Calibri" panose="020F0502020204030204" pitchFamily="34" charset="0"/>
              </a:rPr>
              <a:t>Frequency (Hz): f =	</a:t>
            </a:r>
            <a:endParaRPr lang="en-US" dirty="0"/>
          </a:p>
          <a:p>
            <a:pPr>
              <a:lnSpc>
                <a:spcPct val="115000"/>
              </a:lnSpc>
            </a:pPr>
            <a:r>
              <a:rPr lang="en-US" dirty="0">
                <a:ea typeface="Calibri" panose="020F0502020204030204" pitchFamily="34" charset="0"/>
              </a:rPr>
              <a:t>	</a:t>
            </a:r>
            <a:endParaRPr lang="en-US" dirty="0"/>
          </a:p>
          <a:p>
            <a:pPr marL="228600">
              <a:lnSpc>
                <a:spcPct val="115000"/>
              </a:lnSpc>
            </a:pPr>
            <a:r>
              <a:rPr lang="en-US" dirty="0">
                <a:ea typeface="Calibri" panose="020F0502020204030204" pitchFamily="34" charset="0"/>
              </a:rPr>
              <a:t>Measured</a:t>
            </a:r>
            <a:r>
              <a:rPr lang="en-US" i="1" dirty="0">
                <a:ea typeface="Calibri" panose="020F0502020204030204" pitchFamily="34" charset="0"/>
              </a:rPr>
              <a:t> no-load speed </a:t>
            </a:r>
            <a:r>
              <a:rPr lang="en-US" dirty="0">
                <a:ea typeface="Calibri" panose="020F0502020204030204" pitchFamily="34" charset="0"/>
              </a:rPr>
              <a:t>(rpm): N =	</a:t>
            </a:r>
            <a:endParaRPr lang="en-US" dirty="0"/>
          </a:p>
          <a:p>
            <a:pPr>
              <a:lnSpc>
                <a:spcPct val="115000"/>
              </a:lnSpc>
            </a:pPr>
            <a:r>
              <a:rPr lang="en-US" dirty="0">
                <a:ea typeface="Calibri" panose="020F0502020204030204" pitchFamily="34" charset="0"/>
              </a:rPr>
              <a:t> </a:t>
            </a:r>
            <a:endParaRPr lang="en-US" dirty="0"/>
          </a:p>
          <a:p>
            <a:pPr marL="228600">
              <a:lnSpc>
                <a:spcPct val="115000"/>
              </a:lnSpc>
            </a:pPr>
            <a:r>
              <a:rPr lang="en-US" dirty="0">
                <a:ea typeface="Calibri" panose="020F0502020204030204" pitchFamily="34" charset="0"/>
              </a:rPr>
              <a:t>Estimated energy consumption for 30 minutes =                 kWh</a:t>
            </a:r>
            <a:endParaRPr lang="en-US" dirty="0"/>
          </a:p>
          <a:p>
            <a:r>
              <a:rPr lang="en-US" sz="1200" dirty="0">
                <a:latin typeface="Times New Roman" panose="02020603050405020304" pitchFamily="18" charset="0"/>
                <a:ea typeface="Calibri" panose="020F0502020204030204" pitchFamily="34" charset="0"/>
              </a:rPr>
              <a:t> </a:t>
            </a: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38226697"/>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500" dirty="0" smtClean="0">
                <a:solidFill>
                  <a:srgbClr val="FF0000"/>
                </a:solidFill>
              </a:rPr>
              <a:t>Workshop Practice-Electrical</a:t>
            </a:r>
            <a:r>
              <a:rPr lang="en-US" sz="4400" dirty="0" smtClean="0"/>
              <a:t/>
            </a:r>
            <a:br>
              <a:rPr lang="en-US" sz="4400" dirty="0" smtClean="0"/>
            </a:br>
            <a:r>
              <a:rPr lang="en-US" sz="2400" dirty="0" smtClean="0"/>
              <a:t>[MME 1061]</a:t>
            </a:r>
            <a:endParaRPr lang="en-US" sz="2400" dirty="0"/>
          </a:p>
        </p:txBody>
      </p:sp>
      <p:sp>
        <p:nvSpPr>
          <p:cNvPr id="3" name="Subtitle 2"/>
          <p:cNvSpPr>
            <a:spLocks noGrp="1"/>
          </p:cNvSpPr>
          <p:nvPr>
            <p:ph type="subTitle" idx="1"/>
          </p:nvPr>
        </p:nvSpPr>
        <p:spPr/>
        <p:txBody>
          <a:bodyPr>
            <a:normAutofit/>
          </a:bodyPr>
          <a:lstStyle/>
          <a:p>
            <a:pPr algn="ctr">
              <a:lnSpc>
                <a:spcPct val="100000"/>
              </a:lnSpc>
              <a:spcBef>
                <a:spcPts val="600"/>
              </a:spcBef>
            </a:pPr>
            <a:r>
              <a:rPr lang="en-US" sz="1800" b="1" dirty="0">
                <a:solidFill>
                  <a:srgbClr val="002060"/>
                </a:solidFill>
                <a:latin typeface="Times New Roman" panose="02020603050405020304" pitchFamily="18" charset="0"/>
                <a:cs typeface="Times New Roman" panose="02020603050405020304" pitchFamily="18" charset="0"/>
              </a:rPr>
              <a:t>INTRODUCTION TO ELECTRICAL LIGHTING </a:t>
            </a:r>
            <a:r>
              <a:rPr lang="en-US" sz="1800" b="1" dirty="0" smtClean="0">
                <a:solidFill>
                  <a:srgbClr val="002060"/>
                </a:solidFill>
                <a:latin typeface="Times New Roman" panose="02020603050405020304" pitchFamily="18" charset="0"/>
                <a:cs typeface="Times New Roman" panose="02020603050405020304" pitchFamily="18" charset="0"/>
              </a:rPr>
              <a:t>SOURCES</a:t>
            </a:r>
            <a:endParaRPr lang="en-US" sz="1800" i="1" cap="none" spc="0" dirty="0" smtClean="0">
              <a:solidFill>
                <a:srgbClr val="002060"/>
              </a:solidFill>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p:txBody>
          <a:bodyPr/>
          <a:lstStyle/>
          <a:p>
            <a:fld id="{518ED8C3-ED74-494B-AA8F-04860F342A52}" type="datetime2">
              <a:rPr lang="en-US" smtClean="0"/>
              <a:t>Monday, May 17, 2021</a:t>
            </a:fld>
            <a:endParaRPr lang="en-US" dirty="0"/>
          </a:p>
        </p:txBody>
      </p:sp>
      <p:sp>
        <p:nvSpPr>
          <p:cNvPr id="8" name="Footer Placeholder 7"/>
          <p:cNvSpPr>
            <a:spLocks noGrp="1"/>
          </p:cNvSpPr>
          <p:nvPr>
            <p:ph type="ftr" sz="quarter" idx="11"/>
          </p:nvPr>
        </p:nvSpPr>
        <p:spPr/>
        <p:txBody>
          <a:bodyPr/>
          <a:lstStyle/>
          <a:p>
            <a:r>
              <a:rPr lang="en-IN" dirty="0" smtClean="0"/>
              <a:t>Dept. of Electrical &amp; Electronics Engg., MIT - Manipal</a:t>
            </a:r>
            <a:endParaRPr lang="en-IN" dirty="0"/>
          </a:p>
        </p:txBody>
      </p:sp>
      <p:sp>
        <p:nvSpPr>
          <p:cNvPr id="9" name="Slide Number Placeholder 8"/>
          <p:cNvSpPr>
            <a:spLocks noGrp="1"/>
          </p:cNvSpPr>
          <p:nvPr>
            <p:ph type="sldNum" sz="quarter" idx="12"/>
          </p:nvPr>
        </p:nvSpPr>
        <p:spPr/>
        <p:txBody>
          <a:bodyPr/>
          <a:lstStyle/>
          <a:p>
            <a:fld id="{BD266BE7-899D-4075-917F-DBDE33B6B692}" type="slidenum">
              <a:rPr lang="en-IN" smtClean="0"/>
              <a:t>22</a:t>
            </a:fld>
            <a:endParaRPr lang="en-IN"/>
          </a:p>
        </p:txBody>
      </p:sp>
      <p:pic>
        <p:nvPicPr>
          <p:cNvPr id="11" name="Picture 10" descr="https://lh3.googleusercontent.com/NRv3pd85QFsLHVwpHkTZ2250QFlGXi4661CaYP3Zdf3SRBavzCN6ln9LkQSPPbk7i5964g=s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6355" y="187871"/>
            <a:ext cx="839390" cy="83939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manipal institute of technology manipal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104626"/>
            <a:ext cx="5645920" cy="1005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499798"/>
      </p:ext>
    </p:extLst>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Objective: </a:t>
            </a:r>
            <a:endParaRPr lang="en-US" dirty="0"/>
          </a:p>
        </p:txBody>
      </p:sp>
      <p:sp>
        <p:nvSpPr>
          <p:cNvPr id="8" name="Content Placeholder 7"/>
          <p:cNvSpPr>
            <a:spLocks noGrp="1"/>
          </p:cNvSpPr>
          <p:nvPr>
            <p:ph idx="1"/>
          </p:nvPr>
        </p:nvSpPr>
        <p:spPr/>
        <p:txBody>
          <a:bodyPr>
            <a:normAutofit/>
          </a:bodyPr>
          <a:lstStyle/>
          <a:p>
            <a:pPr>
              <a:buFont typeface="Wingdings" panose="05000000000000000000" pitchFamily="2" charset="2"/>
              <a:buChar char="v"/>
            </a:pPr>
            <a:r>
              <a:rPr lang="en-US" dirty="0" smtClean="0">
                <a:solidFill>
                  <a:srgbClr val="FF0000"/>
                </a:solidFill>
              </a:rPr>
              <a:t>To </a:t>
            </a:r>
            <a:r>
              <a:rPr lang="en-US" dirty="0">
                <a:solidFill>
                  <a:srgbClr val="FF0000"/>
                </a:solidFill>
              </a:rPr>
              <a:t>compare Natural Lighting with Artificial Lighting and also to </a:t>
            </a:r>
            <a:r>
              <a:rPr lang="en-US" dirty="0" smtClean="0">
                <a:solidFill>
                  <a:srgbClr val="FF0000"/>
                </a:solidFill>
              </a:rPr>
              <a:t>  </a:t>
            </a:r>
          </a:p>
          <a:p>
            <a:pPr marL="0" indent="0">
              <a:buNone/>
            </a:pPr>
            <a:r>
              <a:rPr lang="en-US" dirty="0">
                <a:solidFill>
                  <a:srgbClr val="FF0000"/>
                </a:solidFill>
              </a:rPr>
              <a:t> </a:t>
            </a:r>
            <a:r>
              <a:rPr lang="en-US" dirty="0" smtClean="0">
                <a:solidFill>
                  <a:srgbClr val="FF0000"/>
                </a:solidFill>
              </a:rPr>
              <a:t>   familiarize </a:t>
            </a:r>
            <a:r>
              <a:rPr lang="en-US" dirty="0">
                <a:solidFill>
                  <a:srgbClr val="FF0000"/>
                </a:solidFill>
              </a:rPr>
              <a:t>with various electrical lighting sources.</a:t>
            </a:r>
          </a:p>
        </p:txBody>
      </p:sp>
      <p:sp>
        <p:nvSpPr>
          <p:cNvPr id="4" name="Date Placeholder 3"/>
          <p:cNvSpPr>
            <a:spLocks noGrp="1"/>
          </p:cNvSpPr>
          <p:nvPr>
            <p:ph type="dt" sz="half" idx="10"/>
          </p:nvPr>
        </p:nvSpPr>
        <p:spPr/>
        <p:txBody>
          <a:bodyPr/>
          <a:lstStyle/>
          <a:p>
            <a:fld id="{9A534632-A487-4BF7-B291-06786EDFFF15}" type="datetime2">
              <a:rPr lang="en-US" smtClean="0"/>
              <a:t>Monday, May 17, 2021</a:t>
            </a:fld>
            <a:endParaRPr lang="en-US" dirty="0"/>
          </a:p>
        </p:txBody>
      </p:sp>
      <p:sp>
        <p:nvSpPr>
          <p:cNvPr id="5" name="Footer Placeholder 4"/>
          <p:cNvSpPr>
            <a:spLocks noGrp="1"/>
          </p:cNvSpPr>
          <p:nvPr>
            <p:ph type="ftr" sz="quarter" idx="11"/>
          </p:nvPr>
        </p:nvSpPr>
        <p:spPr/>
        <p:txBody>
          <a:bodyPr/>
          <a:lstStyle/>
          <a:p>
            <a:r>
              <a:rPr lang="en-IN" smtClean="0"/>
              <a:t>Dept. of Electrical &amp; Electronics Engg., MIT - Manipal</a:t>
            </a:r>
            <a:endParaRPr lang="en-IN" dirty="0"/>
          </a:p>
        </p:txBody>
      </p:sp>
      <p:sp>
        <p:nvSpPr>
          <p:cNvPr id="6" name="Slide Number Placeholder 5"/>
          <p:cNvSpPr>
            <a:spLocks noGrp="1"/>
          </p:cNvSpPr>
          <p:nvPr>
            <p:ph type="sldNum" sz="quarter" idx="12"/>
          </p:nvPr>
        </p:nvSpPr>
        <p:spPr/>
        <p:txBody>
          <a:bodyPr/>
          <a:lstStyle/>
          <a:p>
            <a:fld id="{BD266BE7-899D-4075-917F-DBDE33B6B692}" type="slidenum">
              <a:rPr lang="en-IN" smtClean="0"/>
              <a:pPr/>
              <a:t>23</a:t>
            </a:fld>
            <a:endParaRPr lang="en-IN" dirty="0"/>
          </a:p>
        </p:txBody>
      </p:sp>
    </p:spTree>
    <p:extLst>
      <p:ext uri="{BB962C8B-B14F-4D97-AF65-F5344CB8AC3E}">
        <p14:creationId xmlns:p14="http://schemas.microsoft.com/office/powerpoint/2010/main" val="1116843648"/>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Lighting</a:t>
            </a:r>
            <a:endParaRPr lang="en-IN" dirty="0"/>
          </a:p>
        </p:txBody>
      </p:sp>
      <p:sp>
        <p:nvSpPr>
          <p:cNvPr id="4" name="Date Placeholder 3"/>
          <p:cNvSpPr>
            <a:spLocks noGrp="1"/>
          </p:cNvSpPr>
          <p:nvPr>
            <p:ph type="dt" sz="half" idx="10"/>
          </p:nvPr>
        </p:nvSpPr>
        <p:spPr/>
        <p:txBody>
          <a:bodyPr/>
          <a:lstStyle/>
          <a:p>
            <a:fld id="{D96E6C59-759D-42D3-A1DA-B6D17B05F30A}" type="datetime2">
              <a:rPr lang="en-US" smtClean="0"/>
              <a:t>Monday, May 17, 2021</a:t>
            </a:fld>
            <a:endParaRPr lang="en-US" dirty="0"/>
          </a:p>
        </p:txBody>
      </p:sp>
      <p:sp>
        <p:nvSpPr>
          <p:cNvPr id="5" name="Footer Placeholder 4"/>
          <p:cNvSpPr>
            <a:spLocks noGrp="1"/>
          </p:cNvSpPr>
          <p:nvPr>
            <p:ph type="ftr" sz="quarter" idx="11"/>
          </p:nvPr>
        </p:nvSpPr>
        <p:spPr/>
        <p:txBody>
          <a:bodyPr/>
          <a:lstStyle/>
          <a:p>
            <a:r>
              <a:rPr lang="en-IN" smtClean="0"/>
              <a:t>Dept. of Electrical &amp; Electronics Engg., MIT - Manipal</a:t>
            </a:r>
            <a:endParaRPr lang="en-IN" dirty="0"/>
          </a:p>
        </p:txBody>
      </p:sp>
      <p:sp>
        <p:nvSpPr>
          <p:cNvPr id="6" name="Slide Number Placeholder 5"/>
          <p:cNvSpPr>
            <a:spLocks noGrp="1"/>
          </p:cNvSpPr>
          <p:nvPr>
            <p:ph type="sldNum" sz="quarter" idx="12"/>
          </p:nvPr>
        </p:nvSpPr>
        <p:spPr/>
        <p:txBody>
          <a:bodyPr/>
          <a:lstStyle/>
          <a:p>
            <a:fld id="{BD266BE7-899D-4075-917F-DBDE33B6B692}" type="slidenum">
              <a:rPr lang="en-IN" smtClean="0"/>
              <a:pPr/>
              <a:t>24</a:t>
            </a:fld>
            <a:endParaRPr lang="en-IN" dirty="0"/>
          </a:p>
        </p:txBody>
      </p:sp>
      <p:sp>
        <p:nvSpPr>
          <p:cNvPr id="16" name="Rectangle 15"/>
          <p:cNvSpPr/>
          <p:nvPr/>
        </p:nvSpPr>
        <p:spPr>
          <a:xfrm>
            <a:off x="381000" y="1295400"/>
            <a:ext cx="7848600" cy="3222421"/>
          </a:xfrm>
          <a:prstGeom prst="rect">
            <a:avLst/>
          </a:prstGeom>
        </p:spPr>
        <p:txBody>
          <a:bodyPr wrap="square">
            <a:spAutoFit/>
          </a:bodyPr>
          <a:lstStyle/>
          <a:p>
            <a:pPr>
              <a:lnSpc>
                <a:spcPct val="130000"/>
              </a:lnSpc>
              <a:spcBef>
                <a:spcPts val="1200"/>
              </a:spcBef>
            </a:pPr>
            <a:r>
              <a:rPr lang="en-US" b="1" dirty="0">
                <a:solidFill>
                  <a:srgbClr val="FF0000"/>
                </a:solidFill>
                <a:latin typeface="Times New Roman" panose="02020603050405020304" pitchFamily="18" charset="0"/>
                <a:ea typeface="Calibri" panose="020F0502020204030204" pitchFamily="34" charset="0"/>
              </a:rPr>
              <a:t>Natural Lighting:</a:t>
            </a:r>
            <a:endParaRPr lang="en-US" dirty="0">
              <a:solidFill>
                <a:srgbClr val="FF0000"/>
              </a:solidFill>
              <a:latin typeface="Times New Roman" panose="02020603050405020304" pitchFamily="18" charset="0"/>
              <a:ea typeface="Times New Roman" panose="02020603050405020304" pitchFamily="18" charset="0"/>
            </a:endParaRPr>
          </a:p>
          <a:p>
            <a:pPr algn="just"/>
            <a:r>
              <a:rPr lang="en-US" dirty="0">
                <a:solidFill>
                  <a:srgbClr val="002060"/>
                </a:solidFill>
                <a:latin typeface="Times New Roman" panose="02020603050405020304" pitchFamily="18" charset="0"/>
                <a:ea typeface="Calibri" panose="020F0502020204030204" pitchFamily="34" charset="0"/>
                <a:hlinkClick r:id="rId3" tooltip="Daylighting"/>
              </a:rPr>
              <a:t>Daylight</a:t>
            </a:r>
            <a:r>
              <a:rPr lang="en-US" dirty="0">
                <a:solidFill>
                  <a:srgbClr val="002060"/>
                </a:solidFill>
                <a:latin typeface="Times New Roman" panose="02020603050405020304" pitchFamily="18" charset="0"/>
                <a:ea typeface="Calibri" panose="020F0502020204030204" pitchFamily="34" charset="0"/>
              </a:rPr>
              <a:t> is the light received from Sun. However, the </a:t>
            </a:r>
            <a:r>
              <a:rPr lang="en-US" dirty="0" err="1">
                <a:solidFill>
                  <a:srgbClr val="002060"/>
                </a:solidFill>
                <a:latin typeface="Times New Roman" panose="02020603050405020304" pitchFamily="18" charset="0"/>
                <a:ea typeface="Calibri" panose="020F0502020204030204" pitchFamily="34" charset="0"/>
                <a:hlinkClick r:id="rId4" tooltip="Illuminance"/>
              </a:rPr>
              <a:t>illuminance</a:t>
            </a:r>
            <a:r>
              <a:rPr lang="en-US" dirty="0">
                <a:solidFill>
                  <a:srgbClr val="002060"/>
                </a:solidFill>
                <a:latin typeface="Times New Roman" panose="02020603050405020304" pitchFamily="18" charset="0"/>
                <a:ea typeface="Calibri" panose="020F0502020204030204" pitchFamily="34" charset="0"/>
              </a:rPr>
              <a:t> (i.e., the amount of light reaching earth’s surface, measured in terms of lux) can vary from 1,00,000 </a:t>
            </a:r>
            <a:r>
              <a:rPr lang="en-US" dirty="0">
                <a:solidFill>
                  <a:srgbClr val="002060"/>
                </a:solidFill>
                <a:latin typeface="Times New Roman" panose="02020603050405020304" pitchFamily="18" charset="0"/>
                <a:ea typeface="Calibri" panose="020F0502020204030204" pitchFamily="34" charset="0"/>
                <a:hlinkClick r:id="rId5" tooltip="Lux"/>
              </a:rPr>
              <a:t>lux</a:t>
            </a:r>
            <a:r>
              <a:rPr lang="en-US" dirty="0">
                <a:solidFill>
                  <a:srgbClr val="002060"/>
                </a:solidFill>
                <a:latin typeface="Times New Roman" panose="02020603050405020304" pitchFamily="18" charset="0"/>
                <a:ea typeface="Calibri" panose="020F0502020204030204" pitchFamily="34" charset="0"/>
              </a:rPr>
              <a:t> for direct sunlight at </a:t>
            </a:r>
            <a:r>
              <a:rPr lang="en-US" dirty="0">
                <a:solidFill>
                  <a:srgbClr val="002060"/>
                </a:solidFill>
                <a:latin typeface="Times New Roman" panose="02020603050405020304" pitchFamily="18" charset="0"/>
                <a:ea typeface="Calibri" panose="020F0502020204030204" pitchFamily="34" charset="0"/>
                <a:hlinkClick r:id="rId6" tooltip="Noon"/>
              </a:rPr>
              <a:t>noon</a:t>
            </a:r>
            <a:r>
              <a:rPr lang="en-US" dirty="0">
                <a:solidFill>
                  <a:srgbClr val="002060"/>
                </a:solidFill>
                <a:latin typeface="Times New Roman" panose="02020603050405020304" pitchFamily="18" charset="0"/>
                <a:ea typeface="Calibri" panose="020F0502020204030204" pitchFamily="34" charset="0"/>
              </a:rPr>
              <a:t> in summer, to less than 5 </a:t>
            </a:r>
            <a:r>
              <a:rPr lang="en-US" dirty="0">
                <a:solidFill>
                  <a:srgbClr val="002060"/>
                </a:solidFill>
                <a:latin typeface="Times New Roman" panose="02020603050405020304" pitchFamily="18" charset="0"/>
                <a:ea typeface="Calibri" panose="020F0502020204030204" pitchFamily="34" charset="0"/>
                <a:hlinkClick r:id="rId5" tooltip="Lux"/>
              </a:rPr>
              <a:t>lux</a:t>
            </a:r>
            <a:r>
              <a:rPr lang="en-US" dirty="0">
                <a:solidFill>
                  <a:srgbClr val="002060"/>
                </a:solidFill>
                <a:latin typeface="Times New Roman" panose="02020603050405020304" pitchFamily="18" charset="0"/>
                <a:ea typeface="Calibri" panose="020F0502020204030204" pitchFamily="34" charset="0"/>
              </a:rPr>
              <a:t> for thick storm clouds with the sun at the horizon</a:t>
            </a:r>
            <a:r>
              <a:rPr lang="en-US" dirty="0" smtClean="0">
                <a:solidFill>
                  <a:srgbClr val="002060"/>
                </a:solidFill>
                <a:latin typeface="Times New Roman" panose="02020603050405020304" pitchFamily="18" charset="0"/>
                <a:ea typeface="Calibri" panose="020F0502020204030204" pitchFamily="34" charset="0"/>
              </a:rPr>
              <a:t>.</a:t>
            </a:r>
          </a:p>
          <a:p>
            <a:pPr algn="just"/>
            <a:endParaRPr lang="en-US" dirty="0">
              <a:solidFill>
                <a:srgbClr val="002060"/>
              </a:solidFill>
              <a:latin typeface="Times New Roman" panose="02020603050405020304" pitchFamily="18" charset="0"/>
            </a:endParaRPr>
          </a:p>
          <a:p>
            <a:pPr algn="just"/>
            <a:endParaRPr lang="en-US" dirty="0" smtClean="0">
              <a:solidFill>
                <a:srgbClr val="002060"/>
              </a:solidFill>
              <a:latin typeface="Times New Roman" panose="02020603050405020304" pitchFamily="18" charset="0"/>
            </a:endParaRPr>
          </a:p>
          <a:p>
            <a:pPr algn="just"/>
            <a:r>
              <a:rPr lang="en-US" dirty="0">
                <a:solidFill>
                  <a:srgbClr val="FF0000"/>
                </a:solidFill>
                <a:latin typeface="Times New Roman" panose="02020603050405020304" pitchFamily="18" charset="0"/>
                <a:ea typeface="Calibri" panose="020F0502020204030204" pitchFamily="34" charset="0"/>
              </a:rPr>
              <a:t>Artificial Lighting:</a:t>
            </a:r>
          </a:p>
          <a:p>
            <a:pPr algn="just"/>
            <a:r>
              <a:rPr lang="en-US" dirty="0">
                <a:solidFill>
                  <a:srgbClr val="002060"/>
                </a:solidFill>
                <a:latin typeface="Times New Roman" panose="02020603050405020304" pitchFamily="18" charset="0"/>
                <a:ea typeface="Calibri" panose="020F0502020204030204" pitchFamily="34" charset="0"/>
              </a:rPr>
              <a:t>Artificial Lighting is illuminating the facility or environment using electrical light sources. An </a:t>
            </a:r>
            <a:r>
              <a:rPr lang="en-US" dirty="0" err="1">
                <a:solidFill>
                  <a:srgbClr val="002060"/>
                </a:solidFill>
                <a:latin typeface="Times New Roman" panose="02020603050405020304" pitchFamily="18" charset="0"/>
                <a:ea typeface="Calibri" panose="020F0502020204030204" pitchFamily="34" charset="0"/>
              </a:rPr>
              <a:t>illuminance</a:t>
            </a:r>
            <a:r>
              <a:rPr lang="en-US" dirty="0">
                <a:solidFill>
                  <a:srgbClr val="002060"/>
                </a:solidFill>
                <a:latin typeface="Times New Roman" panose="02020603050405020304" pitchFamily="18" charset="0"/>
                <a:ea typeface="Calibri" panose="020F0502020204030204" pitchFamily="34" charset="0"/>
              </a:rPr>
              <a:t> level of 300 lux to 500 lux is expected for office lighting and classroom lighting.</a:t>
            </a:r>
          </a:p>
        </p:txBody>
      </p:sp>
    </p:spTree>
    <p:extLst>
      <p:ext uri="{BB962C8B-B14F-4D97-AF65-F5344CB8AC3E}">
        <p14:creationId xmlns:p14="http://schemas.microsoft.com/office/powerpoint/2010/main" val="370681232"/>
      </p:ext>
    </p:extLst>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Definitions</a:t>
            </a:r>
            <a:endParaRPr lang="en-IN" dirty="0"/>
          </a:p>
        </p:txBody>
      </p:sp>
      <p:sp>
        <p:nvSpPr>
          <p:cNvPr id="4" name="Date Placeholder 3"/>
          <p:cNvSpPr>
            <a:spLocks noGrp="1"/>
          </p:cNvSpPr>
          <p:nvPr>
            <p:ph type="dt" sz="half" idx="10"/>
          </p:nvPr>
        </p:nvSpPr>
        <p:spPr/>
        <p:txBody>
          <a:bodyPr/>
          <a:lstStyle/>
          <a:p>
            <a:fld id="{D96E6C59-759D-42D3-A1DA-B6D17B05F30A}" type="datetime2">
              <a:rPr lang="en-US" smtClean="0"/>
              <a:t>Monday, May 17, 2021</a:t>
            </a:fld>
            <a:endParaRPr lang="en-US" dirty="0"/>
          </a:p>
        </p:txBody>
      </p:sp>
      <p:sp>
        <p:nvSpPr>
          <p:cNvPr id="5" name="Footer Placeholder 4"/>
          <p:cNvSpPr>
            <a:spLocks noGrp="1"/>
          </p:cNvSpPr>
          <p:nvPr>
            <p:ph type="ftr" sz="quarter" idx="11"/>
          </p:nvPr>
        </p:nvSpPr>
        <p:spPr/>
        <p:txBody>
          <a:bodyPr/>
          <a:lstStyle/>
          <a:p>
            <a:r>
              <a:rPr lang="en-IN" smtClean="0"/>
              <a:t>Dept. of Electrical &amp; Electronics Engg., MIT - Manipal</a:t>
            </a:r>
            <a:endParaRPr lang="en-IN" dirty="0"/>
          </a:p>
        </p:txBody>
      </p:sp>
      <p:sp>
        <p:nvSpPr>
          <p:cNvPr id="6" name="Slide Number Placeholder 5"/>
          <p:cNvSpPr>
            <a:spLocks noGrp="1"/>
          </p:cNvSpPr>
          <p:nvPr>
            <p:ph type="sldNum" sz="quarter" idx="12"/>
          </p:nvPr>
        </p:nvSpPr>
        <p:spPr/>
        <p:txBody>
          <a:bodyPr/>
          <a:lstStyle/>
          <a:p>
            <a:fld id="{BD266BE7-899D-4075-917F-DBDE33B6B692}" type="slidenum">
              <a:rPr lang="en-IN" smtClean="0"/>
              <a:pPr/>
              <a:t>25</a:t>
            </a:fld>
            <a:endParaRPr lang="en-IN" dirty="0"/>
          </a:p>
        </p:txBody>
      </p:sp>
      <p:sp>
        <p:nvSpPr>
          <p:cNvPr id="3" name="Rectangle 2"/>
          <p:cNvSpPr/>
          <p:nvPr/>
        </p:nvSpPr>
        <p:spPr>
          <a:xfrm>
            <a:off x="133848" y="1206376"/>
            <a:ext cx="8837874" cy="5130635"/>
          </a:xfrm>
          <a:prstGeom prst="rect">
            <a:avLst/>
          </a:prstGeom>
        </p:spPr>
        <p:txBody>
          <a:bodyPr wrap="square">
            <a:spAutoFit/>
          </a:bodyPr>
          <a:lstStyle/>
          <a:p>
            <a:pPr marL="342900" marR="0" lvl="0" indent="-342900" algn="just">
              <a:lnSpc>
                <a:spcPct val="140000"/>
              </a:lnSpc>
              <a:spcBef>
                <a:spcPts val="0"/>
              </a:spcBef>
              <a:spcAft>
                <a:spcPts val="1000"/>
              </a:spcAft>
              <a:buFont typeface="+mj-lt"/>
              <a:buAutoNum type="arabicPeriod"/>
            </a:pPr>
            <a:r>
              <a:rPr lang="en-US" b="1" dirty="0">
                <a:solidFill>
                  <a:srgbClr val="FF0000"/>
                </a:solidFill>
                <a:latin typeface="Times New Roman" panose="02020603050405020304" pitchFamily="18" charset="0"/>
                <a:ea typeface="Calibri" panose="020F0502020204030204" pitchFamily="34" charset="0"/>
              </a:rPr>
              <a:t>Luminous Flux</a:t>
            </a:r>
            <a:r>
              <a:rPr lang="en-US" dirty="0">
                <a:solidFill>
                  <a:srgbClr val="FF0000"/>
                </a:solidFill>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It is the electromagnetic radiant energy which is human eye sensible, radiated per second in all possible directions by a luminous body. Its unit is lumen (lm). </a:t>
            </a:r>
            <a:r>
              <a:rPr lang="en-US" i="1" u="sng" dirty="0">
                <a:latin typeface="Times New Roman" panose="02020603050405020304" pitchFamily="18" charset="0"/>
                <a:ea typeface="Calibri" panose="020F0502020204030204" pitchFamily="34" charset="0"/>
              </a:rPr>
              <a:t>Example</a:t>
            </a:r>
            <a:r>
              <a:rPr lang="en-US" dirty="0">
                <a:latin typeface="Times New Roman" panose="02020603050405020304" pitchFamily="18" charset="0"/>
                <a:ea typeface="Calibri" panose="020F0502020204030204" pitchFamily="34" charset="0"/>
              </a:rPr>
              <a:t>: Luminous flux output of an incandescent lamp of 100 W is 1,200 lm to 1,300 lm </a:t>
            </a:r>
            <a:endParaRPr lang="en-US" dirty="0">
              <a:latin typeface="Times New Roman" panose="02020603050405020304" pitchFamily="18" charset="0"/>
              <a:ea typeface="Times New Roman" panose="02020603050405020304" pitchFamily="18" charset="0"/>
            </a:endParaRPr>
          </a:p>
          <a:p>
            <a:pPr marL="342900" marR="0" lvl="0" indent="-342900" algn="just">
              <a:lnSpc>
                <a:spcPct val="140000"/>
              </a:lnSpc>
              <a:spcBef>
                <a:spcPts val="0"/>
              </a:spcBef>
              <a:spcAft>
                <a:spcPts val="1000"/>
              </a:spcAft>
              <a:buFont typeface="+mj-lt"/>
              <a:buAutoNum type="arabicPeriod"/>
            </a:pPr>
            <a:r>
              <a:rPr lang="en-US" b="1" dirty="0">
                <a:solidFill>
                  <a:srgbClr val="FF0000"/>
                </a:solidFill>
                <a:ea typeface="Calibri" panose="020F0502020204030204" pitchFamily="34" charset="0"/>
              </a:rPr>
              <a:t>Luminous Efficacy:</a:t>
            </a:r>
            <a:r>
              <a:rPr lang="en-US" dirty="0">
                <a:solidFill>
                  <a:srgbClr val="FF0000"/>
                </a:solidFill>
                <a:ea typeface="Calibri" panose="020F0502020204030204" pitchFamily="34" charset="0"/>
              </a:rPr>
              <a:t> </a:t>
            </a:r>
            <a:r>
              <a:rPr lang="en-US" dirty="0">
                <a:ea typeface="Calibri" panose="020F0502020204030204" pitchFamily="34" charset="0"/>
              </a:rPr>
              <a:t>Energy efficiency of a light source is measured in terms of luminous efficacy. It is the ratio of lumen output per watt of input electrical power; of a light source. Its unit is lumen/watt.</a:t>
            </a:r>
            <a:endParaRPr lang="en-US" dirty="0"/>
          </a:p>
          <a:p>
            <a:pPr marL="342900" marR="0" lvl="0" indent="-342900" algn="just">
              <a:lnSpc>
                <a:spcPct val="140000"/>
              </a:lnSpc>
              <a:spcBef>
                <a:spcPts val="0"/>
              </a:spcBef>
              <a:spcAft>
                <a:spcPts val="1000"/>
              </a:spcAft>
              <a:buFont typeface="+mj-lt"/>
              <a:buAutoNum type="arabicPeriod"/>
            </a:pPr>
            <a:r>
              <a:rPr lang="en-US" b="1" dirty="0">
                <a:solidFill>
                  <a:srgbClr val="FF0000"/>
                </a:solidFill>
                <a:latin typeface="Times New Roman" panose="02020603050405020304" pitchFamily="18" charset="0"/>
                <a:ea typeface="Calibri" panose="020F0502020204030204" pitchFamily="34" charset="0"/>
              </a:rPr>
              <a:t>Average </a:t>
            </a:r>
            <a:r>
              <a:rPr lang="en-US" b="1" dirty="0" err="1">
                <a:solidFill>
                  <a:srgbClr val="FF0000"/>
                </a:solidFill>
                <a:latin typeface="Times New Roman" panose="02020603050405020304" pitchFamily="18" charset="0"/>
                <a:ea typeface="Calibri" panose="020F0502020204030204" pitchFamily="34" charset="0"/>
              </a:rPr>
              <a:t>illuminance</a:t>
            </a:r>
            <a:r>
              <a:rPr lang="en-US" b="1" dirty="0">
                <a:solidFill>
                  <a:srgbClr val="FF0000"/>
                </a:solidFill>
                <a:latin typeface="Times New Roman" panose="02020603050405020304" pitchFamily="18" charset="0"/>
                <a:ea typeface="Calibri" panose="020F0502020204030204" pitchFamily="34" charset="0"/>
              </a:rPr>
              <a:t>:</a:t>
            </a:r>
            <a:r>
              <a:rPr lang="en-US" dirty="0">
                <a:solidFill>
                  <a:srgbClr val="FF0000"/>
                </a:solidFill>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It is the amount of light reaching the unit surface area. Its unit is lm/m</a:t>
            </a:r>
            <a:r>
              <a:rPr lang="en-US" baseline="30000" dirty="0">
                <a:latin typeface="Times New Roman" panose="02020603050405020304" pitchFamily="18" charset="0"/>
                <a:ea typeface="Calibri" panose="020F0502020204030204" pitchFamily="34" charset="0"/>
              </a:rPr>
              <a:t>2</a:t>
            </a:r>
            <a:r>
              <a:rPr lang="en-US" dirty="0">
                <a:latin typeface="Times New Roman" panose="02020603050405020304" pitchFamily="18" charset="0"/>
                <a:ea typeface="Calibri" panose="020F0502020204030204" pitchFamily="34" charset="0"/>
              </a:rPr>
              <a:t> (Lux). </a:t>
            </a:r>
            <a:endParaRPr lang="en-US" dirty="0">
              <a:latin typeface="Times New Roman" panose="02020603050405020304" pitchFamily="18" charset="0"/>
              <a:ea typeface="Times New Roman" panose="02020603050405020304" pitchFamily="18" charset="0"/>
            </a:endParaRPr>
          </a:p>
          <a:p>
            <a:pPr marL="342900" marR="0" lvl="0" indent="-342900" algn="just">
              <a:lnSpc>
                <a:spcPct val="140000"/>
              </a:lnSpc>
              <a:spcBef>
                <a:spcPts val="0"/>
              </a:spcBef>
              <a:spcAft>
                <a:spcPts val="1000"/>
              </a:spcAft>
              <a:buFont typeface="+mj-lt"/>
              <a:buAutoNum type="arabicPeriod"/>
            </a:pPr>
            <a:r>
              <a:rPr lang="en-US" b="1" dirty="0" err="1">
                <a:solidFill>
                  <a:srgbClr val="FF0000"/>
                </a:solidFill>
                <a:latin typeface="Times New Roman" panose="02020603050405020304" pitchFamily="18" charset="0"/>
                <a:ea typeface="Calibri" panose="020F0502020204030204" pitchFamily="34" charset="0"/>
              </a:rPr>
              <a:t>Colour</a:t>
            </a:r>
            <a:r>
              <a:rPr lang="en-US" b="1" dirty="0">
                <a:solidFill>
                  <a:srgbClr val="FF0000"/>
                </a:solidFill>
                <a:latin typeface="Times New Roman" panose="02020603050405020304" pitchFamily="18" charset="0"/>
                <a:ea typeface="Calibri" panose="020F0502020204030204" pitchFamily="34" charset="0"/>
              </a:rPr>
              <a:t> Temperature:</a:t>
            </a:r>
            <a:r>
              <a:rPr lang="en-US" dirty="0">
                <a:solidFill>
                  <a:srgbClr val="FF0000"/>
                </a:solidFill>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Colour</a:t>
            </a:r>
            <a:r>
              <a:rPr lang="en-US" dirty="0">
                <a:latin typeface="Times New Roman" panose="02020603050405020304" pitchFamily="18" charset="0"/>
                <a:ea typeface="Calibri" panose="020F0502020204030204" pitchFamily="34" charset="0"/>
              </a:rPr>
              <a:t> temperature of a source is a temperature at which a Black Body Radiator must be operated in order to emit radiation evoking </a:t>
            </a:r>
            <a:r>
              <a:rPr lang="en-US" dirty="0" err="1">
                <a:latin typeface="Times New Roman" panose="02020603050405020304" pitchFamily="18" charset="0"/>
                <a:ea typeface="Calibri" panose="020F0502020204030204" pitchFamily="34" charset="0"/>
              </a:rPr>
              <a:t>colour</a:t>
            </a:r>
            <a:r>
              <a:rPr lang="en-US" dirty="0">
                <a:latin typeface="Times New Roman" panose="02020603050405020304" pitchFamily="18" charset="0"/>
                <a:ea typeface="Calibri" panose="020F0502020204030204" pitchFamily="34" charset="0"/>
              </a:rPr>
              <a:t> sensation exactly the same as that produced by radiant energy from the source in question. Unit is kelvin (K).  </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81237028"/>
      </p:ext>
    </p:extLst>
  </p:cSld>
  <p:clrMapOvr>
    <a:masterClrMapping/>
  </p:clrMapOvr>
  <p:transition spd="med">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Definitions:</a:t>
            </a:r>
            <a:endParaRPr lang="en-IN" dirty="0"/>
          </a:p>
        </p:txBody>
      </p:sp>
      <p:sp>
        <p:nvSpPr>
          <p:cNvPr id="4" name="Date Placeholder 3"/>
          <p:cNvSpPr>
            <a:spLocks noGrp="1"/>
          </p:cNvSpPr>
          <p:nvPr>
            <p:ph type="dt" sz="half" idx="10"/>
          </p:nvPr>
        </p:nvSpPr>
        <p:spPr/>
        <p:txBody>
          <a:bodyPr/>
          <a:lstStyle/>
          <a:p>
            <a:fld id="{D96E6C59-759D-42D3-A1DA-B6D17B05F30A}" type="datetime2">
              <a:rPr lang="en-US" smtClean="0"/>
              <a:t>Monday, May 17, 2021</a:t>
            </a:fld>
            <a:endParaRPr lang="en-US" dirty="0"/>
          </a:p>
        </p:txBody>
      </p:sp>
      <p:sp>
        <p:nvSpPr>
          <p:cNvPr id="5" name="Footer Placeholder 4"/>
          <p:cNvSpPr>
            <a:spLocks noGrp="1"/>
          </p:cNvSpPr>
          <p:nvPr>
            <p:ph type="ftr" sz="quarter" idx="11"/>
          </p:nvPr>
        </p:nvSpPr>
        <p:spPr/>
        <p:txBody>
          <a:bodyPr/>
          <a:lstStyle/>
          <a:p>
            <a:r>
              <a:rPr lang="en-IN" smtClean="0"/>
              <a:t>Dept. of Electrical &amp; Electronics Engg., MIT - Manipal</a:t>
            </a:r>
            <a:endParaRPr lang="en-IN" dirty="0"/>
          </a:p>
        </p:txBody>
      </p:sp>
      <p:sp>
        <p:nvSpPr>
          <p:cNvPr id="6" name="Slide Number Placeholder 5"/>
          <p:cNvSpPr>
            <a:spLocks noGrp="1"/>
          </p:cNvSpPr>
          <p:nvPr>
            <p:ph type="sldNum" sz="quarter" idx="12"/>
          </p:nvPr>
        </p:nvSpPr>
        <p:spPr/>
        <p:txBody>
          <a:bodyPr/>
          <a:lstStyle/>
          <a:p>
            <a:fld id="{BD266BE7-899D-4075-917F-DBDE33B6B692}" type="slidenum">
              <a:rPr lang="en-IN" smtClean="0"/>
              <a:pPr/>
              <a:t>26</a:t>
            </a:fld>
            <a:endParaRPr lang="en-IN" dirty="0"/>
          </a:p>
        </p:txBody>
      </p:sp>
      <p:sp>
        <p:nvSpPr>
          <p:cNvPr id="3" name="Rectangle 2"/>
          <p:cNvSpPr/>
          <p:nvPr/>
        </p:nvSpPr>
        <p:spPr>
          <a:xfrm>
            <a:off x="194997" y="1371600"/>
            <a:ext cx="8705352" cy="4469942"/>
          </a:xfrm>
          <a:prstGeom prst="rect">
            <a:avLst/>
          </a:prstGeom>
        </p:spPr>
        <p:txBody>
          <a:bodyPr wrap="square">
            <a:spAutoFit/>
          </a:bodyPr>
          <a:lstStyle/>
          <a:p>
            <a:pPr marR="0" lvl="0" algn="just">
              <a:lnSpc>
                <a:spcPct val="140000"/>
              </a:lnSpc>
              <a:spcBef>
                <a:spcPts val="0"/>
              </a:spcBef>
              <a:spcAft>
                <a:spcPts val="600"/>
              </a:spcAft>
            </a:pPr>
            <a:r>
              <a:rPr lang="en-US" b="1" dirty="0"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5. </a:t>
            </a:r>
            <a:r>
              <a:rPr lang="en-US" b="1" dirty="0" err="1"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Colour</a:t>
            </a:r>
            <a:r>
              <a:rPr lang="en-US" b="1" dirty="0"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Rendering Index (Ra):</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Colour</a:t>
            </a:r>
            <a:r>
              <a:rPr lang="en-US" dirty="0">
                <a:latin typeface="Times New Roman" panose="02020603050405020304" pitchFamily="18" charset="0"/>
                <a:ea typeface="Calibri" panose="020F0502020204030204" pitchFamily="34" charset="0"/>
                <a:cs typeface="Times New Roman" panose="02020603050405020304" pitchFamily="18" charset="0"/>
              </a:rPr>
              <a:t> appearance of a source depends on spectral energy distribution of the light emitted by it.  It is a measure of light source capability of faithful surface </a:t>
            </a:r>
            <a:r>
              <a:rPr lang="en-US" dirty="0" err="1">
                <a:latin typeface="Times New Roman" panose="02020603050405020304" pitchFamily="18" charset="0"/>
                <a:ea typeface="Calibri" panose="020F0502020204030204" pitchFamily="34" charset="0"/>
                <a:cs typeface="Times New Roman" panose="02020603050405020304" pitchFamily="18" charset="0"/>
              </a:rPr>
              <a:t>colour</a:t>
            </a:r>
            <a:r>
              <a:rPr lang="en-US" dirty="0">
                <a:latin typeface="Times New Roman" panose="02020603050405020304" pitchFamily="18" charset="0"/>
                <a:ea typeface="Calibri" panose="020F0502020204030204" pitchFamily="34" charset="0"/>
                <a:cs typeface="Times New Roman" panose="02020603050405020304" pitchFamily="18" charset="0"/>
              </a:rPr>
              <a:t> reproduction. True </a:t>
            </a:r>
            <a:r>
              <a:rPr lang="en-US" dirty="0" err="1">
                <a:latin typeface="Times New Roman" panose="02020603050405020304" pitchFamily="18" charset="0"/>
                <a:ea typeface="Calibri" panose="020F0502020204030204" pitchFamily="34" charset="0"/>
                <a:cs typeface="Times New Roman" panose="02020603050405020304" pitchFamily="18" charset="0"/>
              </a:rPr>
              <a:t>colour</a:t>
            </a:r>
            <a:r>
              <a:rPr lang="en-US" dirty="0">
                <a:latin typeface="Times New Roman" panose="02020603050405020304" pitchFamily="18" charset="0"/>
                <a:ea typeface="Calibri" panose="020F0502020204030204" pitchFamily="34" charset="0"/>
                <a:cs typeface="Times New Roman" panose="02020603050405020304" pitchFamily="18" charset="0"/>
              </a:rPr>
              <a:t> recognition is possible on by black body sources. Ideal Light Source is the Sun or an Incandescent lamp. CRI requirements differ by lighting application.</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lgn="just">
              <a:lnSpc>
                <a:spcPct val="140000"/>
              </a:lnSpc>
              <a:spcBef>
                <a:spcPts val="0"/>
              </a:spcBef>
              <a:spcAft>
                <a:spcPts val="1000"/>
              </a:spcAft>
              <a:buFont typeface="Wingdings" panose="05000000000000000000" pitchFamily="2"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CRI 90 - 100: Retail (merchandise, artwork) and work spaces (design) where faithful </a:t>
            </a:r>
            <a:r>
              <a:rPr lang="en-US" dirty="0" err="1">
                <a:latin typeface="Times New Roman" panose="02020603050405020304" pitchFamily="18" charset="0"/>
                <a:ea typeface="Calibri" panose="020F0502020204030204" pitchFamily="34" charset="0"/>
                <a:cs typeface="Times New Roman" panose="02020603050405020304" pitchFamily="18" charset="0"/>
              </a:rPr>
              <a:t>colour</a:t>
            </a:r>
            <a:r>
              <a:rPr lang="en-US" dirty="0">
                <a:latin typeface="Times New Roman" panose="02020603050405020304" pitchFamily="18" charset="0"/>
                <a:ea typeface="Calibri" panose="020F0502020204030204" pitchFamily="34" charset="0"/>
                <a:cs typeface="Times New Roman" panose="02020603050405020304" pitchFamily="18" charset="0"/>
              </a:rPr>
              <a:t> rendering is critical.</a:t>
            </a:r>
            <a:endParaRPr lang="en-US" dirty="0">
              <a:latin typeface="Times New Roman" panose="02020603050405020304" pitchFamily="18" charset="0"/>
              <a:cs typeface="Times New Roman" panose="02020603050405020304" pitchFamily="18" charset="0"/>
            </a:endParaRPr>
          </a:p>
          <a:p>
            <a:pPr marL="742950" marR="0" lvl="1" indent="-285750" algn="just">
              <a:lnSpc>
                <a:spcPct val="140000"/>
              </a:lnSpc>
              <a:spcBef>
                <a:spcPts val="0"/>
              </a:spcBef>
              <a:spcAft>
                <a:spcPts val="1000"/>
              </a:spcAft>
              <a:buFont typeface="Wingdings" panose="05000000000000000000" pitchFamily="2"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CRI 70 - 90: Most office, retail, school, educational, medical, and other work and residential spaces.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CRI as low as 50: Industrial, security and storage lighting where </a:t>
            </a:r>
            <a:r>
              <a:rPr lang="en-US" dirty="0" err="1">
                <a:latin typeface="Times New Roman" panose="02020603050405020304" pitchFamily="18" charset="0"/>
                <a:ea typeface="Calibri" panose="020F0502020204030204" pitchFamily="34" charset="0"/>
                <a:cs typeface="Times New Roman" panose="02020603050405020304" pitchFamily="18" charset="0"/>
              </a:rPr>
              <a:t>colour</a:t>
            </a:r>
            <a:r>
              <a:rPr lang="en-US" dirty="0">
                <a:latin typeface="Times New Roman" panose="02020603050405020304" pitchFamily="18" charset="0"/>
                <a:ea typeface="Calibri" panose="020F0502020204030204" pitchFamily="34" charset="0"/>
                <a:cs typeface="Times New Roman" panose="02020603050405020304" pitchFamily="18" charset="0"/>
              </a:rPr>
              <a:t> fidelity is not important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690165"/>
      </p:ext>
    </p:extLst>
  </p:cSld>
  <p:clrMapOvr>
    <a:masterClrMapping/>
  </p:clrMapOvr>
  <p:transition spd="med">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Definitions:</a:t>
            </a:r>
            <a:endParaRPr lang="en-IN" dirty="0"/>
          </a:p>
        </p:txBody>
      </p:sp>
      <p:sp>
        <p:nvSpPr>
          <p:cNvPr id="4" name="Date Placeholder 3"/>
          <p:cNvSpPr>
            <a:spLocks noGrp="1"/>
          </p:cNvSpPr>
          <p:nvPr>
            <p:ph type="dt" sz="half" idx="10"/>
          </p:nvPr>
        </p:nvSpPr>
        <p:spPr/>
        <p:txBody>
          <a:bodyPr/>
          <a:lstStyle/>
          <a:p>
            <a:fld id="{D96E6C59-759D-42D3-A1DA-B6D17B05F30A}" type="datetime2">
              <a:rPr lang="en-US" smtClean="0"/>
              <a:t>Monday, May 17, 2021</a:t>
            </a:fld>
            <a:endParaRPr lang="en-US" dirty="0"/>
          </a:p>
        </p:txBody>
      </p:sp>
      <p:sp>
        <p:nvSpPr>
          <p:cNvPr id="5" name="Footer Placeholder 4"/>
          <p:cNvSpPr>
            <a:spLocks noGrp="1"/>
          </p:cNvSpPr>
          <p:nvPr>
            <p:ph type="ftr" sz="quarter" idx="11"/>
          </p:nvPr>
        </p:nvSpPr>
        <p:spPr/>
        <p:txBody>
          <a:bodyPr/>
          <a:lstStyle/>
          <a:p>
            <a:r>
              <a:rPr lang="en-IN" smtClean="0"/>
              <a:t>Dept. of Electrical &amp; Electronics Engg., MIT - Manipal</a:t>
            </a:r>
            <a:endParaRPr lang="en-IN" dirty="0"/>
          </a:p>
        </p:txBody>
      </p:sp>
      <p:sp>
        <p:nvSpPr>
          <p:cNvPr id="6" name="Slide Number Placeholder 5"/>
          <p:cNvSpPr>
            <a:spLocks noGrp="1"/>
          </p:cNvSpPr>
          <p:nvPr>
            <p:ph type="sldNum" sz="quarter" idx="12"/>
          </p:nvPr>
        </p:nvSpPr>
        <p:spPr/>
        <p:txBody>
          <a:bodyPr/>
          <a:lstStyle/>
          <a:p>
            <a:fld id="{BD266BE7-899D-4075-917F-DBDE33B6B692}" type="slidenum">
              <a:rPr lang="en-IN" smtClean="0"/>
              <a:pPr/>
              <a:t>27</a:t>
            </a:fld>
            <a:endParaRPr lang="en-IN" dirty="0"/>
          </a:p>
        </p:txBody>
      </p:sp>
      <p:sp>
        <p:nvSpPr>
          <p:cNvPr id="3" name="Rectangle 2"/>
          <p:cNvSpPr/>
          <p:nvPr/>
        </p:nvSpPr>
        <p:spPr>
          <a:xfrm>
            <a:off x="133848" y="1159801"/>
            <a:ext cx="8763000" cy="4098558"/>
          </a:xfrm>
          <a:prstGeom prst="rect">
            <a:avLst/>
          </a:prstGeom>
        </p:spPr>
        <p:txBody>
          <a:bodyPr wrap="square">
            <a:spAutoFit/>
          </a:bodyPr>
          <a:lstStyle/>
          <a:p>
            <a:pPr marR="0" lvl="0" algn="just">
              <a:lnSpc>
                <a:spcPct val="140000"/>
              </a:lnSpc>
              <a:spcBef>
                <a:spcPts val="0"/>
              </a:spcBef>
              <a:spcAft>
                <a:spcPts val="1000"/>
              </a:spcAft>
            </a:pPr>
            <a:r>
              <a:rPr lang="en-US" b="1" dirty="0" smtClean="0">
                <a:solidFill>
                  <a:srgbClr val="FF0000"/>
                </a:solidFill>
                <a:ea typeface="Calibri" panose="020F0502020204030204" pitchFamily="34" charset="0"/>
              </a:rPr>
              <a:t>6. Incandescence</a:t>
            </a:r>
            <a:r>
              <a:rPr lang="en-US" b="1" dirty="0">
                <a:solidFill>
                  <a:srgbClr val="FF0000"/>
                </a:solidFill>
                <a:ea typeface="Calibri" panose="020F0502020204030204" pitchFamily="34" charset="0"/>
              </a:rPr>
              <a:t>: </a:t>
            </a:r>
            <a:r>
              <a:rPr lang="en-US" dirty="0">
                <a:ea typeface="Calibri" panose="020F0502020204030204" pitchFamily="34" charset="0"/>
              </a:rPr>
              <a:t>Certain bodies when heated to high temperature start producing light in visible range in continuous spectrum. The phenomenon of emitting radiation is called incandescence. Examples:  Red hot coal stove – red </a:t>
            </a:r>
            <a:r>
              <a:rPr lang="en-US" dirty="0" err="1">
                <a:ea typeface="Calibri" panose="020F0502020204030204" pitchFamily="34" charset="0"/>
              </a:rPr>
              <a:t>colour</a:t>
            </a:r>
            <a:r>
              <a:rPr lang="en-US" dirty="0">
                <a:ea typeface="Calibri" panose="020F0502020204030204" pitchFamily="34" charset="0"/>
              </a:rPr>
              <a:t> radiation - 800K, Burning candle – 2,000K,  Tungsten filament bulb – 2,800K, Halogen bulb – whitish yellow – 3,000K, Sun at noon with clear sky - white light – 5,500K</a:t>
            </a:r>
            <a:endParaRPr lang="en-US" dirty="0"/>
          </a:p>
          <a:p>
            <a:pPr marL="457200" algn="just">
              <a:lnSpc>
                <a:spcPct val="140000"/>
              </a:lnSpc>
            </a:pPr>
            <a:r>
              <a:rPr lang="en-US" dirty="0">
                <a:ea typeface="Calibri" panose="020F0502020204030204" pitchFamily="34" charset="0"/>
              </a:rPr>
              <a:t> </a:t>
            </a:r>
            <a:endParaRPr lang="en-US" dirty="0"/>
          </a:p>
          <a:p>
            <a:pPr marR="0" lvl="0" algn="just">
              <a:lnSpc>
                <a:spcPct val="140000"/>
              </a:lnSpc>
              <a:spcBef>
                <a:spcPts val="0"/>
              </a:spcBef>
              <a:spcAft>
                <a:spcPts val="1000"/>
              </a:spcAft>
            </a:pPr>
            <a:r>
              <a:rPr lang="en-US" b="1" dirty="0" smtClean="0">
                <a:solidFill>
                  <a:srgbClr val="FF0000"/>
                </a:solidFill>
                <a:ea typeface="Calibri" panose="020F0502020204030204" pitchFamily="34" charset="0"/>
              </a:rPr>
              <a:t>7. Luminescence</a:t>
            </a:r>
            <a:r>
              <a:rPr lang="en-US" b="1" dirty="0">
                <a:solidFill>
                  <a:srgbClr val="FF0000"/>
                </a:solidFill>
                <a:ea typeface="Calibri" panose="020F0502020204030204" pitchFamily="34" charset="0"/>
              </a:rPr>
              <a:t>:</a:t>
            </a:r>
            <a:r>
              <a:rPr lang="en-US" dirty="0">
                <a:solidFill>
                  <a:srgbClr val="FF0000"/>
                </a:solidFill>
                <a:ea typeface="Calibri" panose="020F0502020204030204" pitchFamily="34" charset="0"/>
              </a:rPr>
              <a:t> </a:t>
            </a:r>
            <a:r>
              <a:rPr lang="en-US" dirty="0">
                <a:ea typeface="Calibri" panose="020F0502020204030204" pitchFamily="34" charset="0"/>
              </a:rPr>
              <a:t>This is opposite of incandescence. The emission of light as a result of the excitation of atoms by energy other than heat. The emission of light that does not derive energy from the temperature of the emitting body. They are caused by chemical reactions, electrical energy, sub-atomic motions or stress on a crystal.</a:t>
            </a:r>
            <a:endParaRPr lang="en-US" dirty="0">
              <a:effectLst/>
            </a:endParaRPr>
          </a:p>
        </p:txBody>
      </p:sp>
    </p:spTree>
    <p:extLst>
      <p:ext uri="{BB962C8B-B14F-4D97-AF65-F5344CB8AC3E}">
        <p14:creationId xmlns:p14="http://schemas.microsoft.com/office/powerpoint/2010/main" val="3631353300"/>
      </p:ext>
    </p:extLst>
  </p:cSld>
  <p:clrMapOvr>
    <a:masterClrMapping/>
  </p:clrMapOvr>
  <p:transition spd="med">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
            </a:r>
            <a:br>
              <a:rPr lang="en-US" b="1" i="1" dirty="0" smtClean="0"/>
            </a:br>
            <a:r>
              <a:rPr lang="en-US" b="1" i="1" dirty="0"/>
              <a:t/>
            </a:r>
            <a:br>
              <a:rPr lang="en-US" b="1" i="1" dirty="0"/>
            </a:br>
            <a:r>
              <a:rPr lang="en-US" b="1" i="1" dirty="0" smtClean="0"/>
              <a:t/>
            </a:r>
            <a:br>
              <a:rPr lang="en-US" b="1" i="1" dirty="0" smtClean="0"/>
            </a:br>
            <a:r>
              <a:rPr lang="en-US" b="1" i="1" dirty="0"/>
              <a:t/>
            </a:r>
            <a:br>
              <a:rPr lang="en-US" b="1" i="1" dirty="0"/>
            </a:br>
            <a:r>
              <a:rPr lang="en-US" b="1" i="1" dirty="0" smtClean="0"/>
              <a:t/>
            </a:r>
            <a:br>
              <a:rPr lang="en-US" b="1" i="1" dirty="0" smtClean="0"/>
            </a:br>
            <a:r>
              <a:rPr lang="en-US" b="1" i="1" dirty="0"/>
              <a:t/>
            </a:r>
            <a:br>
              <a:rPr lang="en-US" b="1" i="1" dirty="0"/>
            </a:br>
            <a:r>
              <a:rPr lang="en-US" b="1" i="1" dirty="0" smtClean="0"/>
              <a:t/>
            </a:r>
            <a:br>
              <a:rPr lang="en-US" b="1" i="1" dirty="0" smtClean="0"/>
            </a:br>
            <a:r>
              <a:rPr lang="en-US" b="1" i="1" dirty="0"/>
              <a:t/>
            </a:r>
            <a:br>
              <a:rPr lang="en-US" b="1" i="1" dirty="0"/>
            </a:br>
            <a:r>
              <a:rPr lang="en-US" b="1" i="1" dirty="0" smtClean="0"/>
              <a:t/>
            </a:r>
            <a:br>
              <a:rPr lang="en-US" b="1" i="1" dirty="0" smtClean="0"/>
            </a:br>
            <a:r>
              <a:rPr lang="en-US" b="1" i="1" dirty="0"/>
              <a:t/>
            </a:r>
            <a:br>
              <a:rPr lang="en-US" b="1" i="1" dirty="0"/>
            </a:br>
            <a:r>
              <a:rPr lang="en-US" b="1" i="1" dirty="0" smtClean="0"/>
              <a:t/>
            </a:r>
            <a:br>
              <a:rPr lang="en-US" b="1" i="1" dirty="0" smtClean="0"/>
            </a:br>
            <a:r>
              <a:rPr lang="en-US" b="1" i="1" dirty="0"/>
              <a:t/>
            </a:r>
            <a:br>
              <a:rPr lang="en-US" b="1" i="1" dirty="0"/>
            </a:br>
            <a:r>
              <a:rPr lang="en-US" b="1" i="1" dirty="0" smtClean="0"/>
              <a:t/>
            </a:r>
            <a:br>
              <a:rPr lang="en-US" b="1" i="1" dirty="0" smtClean="0"/>
            </a:br>
            <a:r>
              <a:rPr lang="en-US" b="1" i="1" dirty="0"/>
              <a:t/>
            </a:r>
            <a:br>
              <a:rPr lang="en-US" b="1" i="1" dirty="0"/>
            </a:br>
            <a:r>
              <a:rPr lang="en-US" b="1" i="1" dirty="0" smtClean="0"/>
              <a:t/>
            </a:r>
            <a:br>
              <a:rPr lang="en-US" b="1" i="1" dirty="0" smtClean="0"/>
            </a:br>
            <a:r>
              <a:rPr lang="en-US" b="1" i="1" dirty="0"/>
              <a:t/>
            </a:r>
            <a:br>
              <a:rPr lang="en-US" b="1" i="1" dirty="0"/>
            </a:br>
            <a:r>
              <a:rPr lang="en-US" b="1" i="1" dirty="0" smtClean="0"/>
              <a:t/>
            </a:r>
            <a:br>
              <a:rPr lang="en-US" b="1" i="1" dirty="0" smtClean="0"/>
            </a:br>
            <a:r>
              <a:rPr lang="en-US" b="1" i="1" dirty="0"/>
              <a:t/>
            </a:r>
            <a:br>
              <a:rPr lang="en-US" b="1" i="1" dirty="0"/>
            </a:br>
            <a:r>
              <a:rPr lang="en-US" b="1" i="1" dirty="0" smtClean="0"/>
              <a:t/>
            </a:r>
            <a:br>
              <a:rPr lang="en-US" b="1" i="1" dirty="0" smtClean="0"/>
            </a:br>
            <a:r>
              <a:rPr lang="en-US" b="1" i="1" dirty="0"/>
              <a:t/>
            </a:r>
            <a:br>
              <a:rPr lang="en-US" b="1" i="1" dirty="0"/>
            </a:br>
            <a:r>
              <a:rPr lang="en-US" b="1" i="1" dirty="0" smtClean="0"/>
              <a:t/>
            </a:r>
            <a:br>
              <a:rPr lang="en-US" b="1" i="1" dirty="0" smtClean="0"/>
            </a:br>
            <a:r>
              <a:rPr lang="en-US" sz="2700" b="1" i="1" dirty="0" smtClean="0"/>
              <a:t>Performance </a:t>
            </a:r>
            <a:r>
              <a:rPr lang="en-US" sz="2700" b="1" i="1" dirty="0"/>
              <a:t>characteristics of different electrical light </a:t>
            </a:r>
            <a:r>
              <a:rPr lang="en-US" sz="2700" b="1" i="1" dirty="0" smtClean="0"/>
              <a:t>sources</a:t>
            </a:r>
            <a:endParaRPr lang="en-IN" sz="2700" dirty="0"/>
          </a:p>
        </p:txBody>
      </p:sp>
      <p:sp>
        <p:nvSpPr>
          <p:cNvPr id="4" name="Date Placeholder 3"/>
          <p:cNvSpPr>
            <a:spLocks noGrp="1"/>
          </p:cNvSpPr>
          <p:nvPr>
            <p:ph type="dt" sz="half" idx="10"/>
          </p:nvPr>
        </p:nvSpPr>
        <p:spPr/>
        <p:txBody>
          <a:bodyPr/>
          <a:lstStyle/>
          <a:p>
            <a:fld id="{D96E6C59-759D-42D3-A1DA-B6D17B05F30A}" type="datetime2">
              <a:rPr lang="en-US" smtClean="0"/>
              <a:t>Monday, May 17, 2021</a:t>
            </a:fld>
            <a:endParaRPr lang="en-US" dirty="0"/>
          </a:p>
        </p:txBody>
      </p:sp>
      <p:sp>
        <p:nvSpPr>
          <p:cNvPr id="5" name="Footer Placeholder 4"/>
          <p:cNvSpPr>
            <a:spLocks noGrp="1"/>
          </p:cNvSpPr>
          <p:nvPr>
            <p:ph type="ftr" sz="quarter" idx="11"/>
          </p:nvPr>
        </p:nvSpPr>
        <p:spPr/>
        <p:txBody>
          <a:bodyPr/>
          <a:lstStyle/>
          <a:p>
            <a:r>
              <a:rPr lang="en-IN" smtClean="0"/>
              <a:t>Dept. of Electrical &amp; Electronics Engg., MIT - Manipal</a:t>
            </a:r>
            <a:endParaRPr lang="en-IN" dirty="0"/>
          </a:p>
        </p:txBody>
      </p:sp>
      <p:sp>
        <p:nvSpPr>
          <p:cNvPr id="6" name="Slide Number Placeholder 5"/>
          <p:cNvSpPr>
            <a:spLocks noGrp="1"/>
          </p:cNvSpPr>
          <p:nvPr>
            <p:ph type="sldNum" sz="quarter" idx="12"/>
          </p:nvPr>
        </p:nvSpPr>
        <p:spPr/>
        <p:txBody>
          <a:bodyPr/>
          <a:lstStyle/>
          <a:p>
            <a:fld id="{BD266BE7-899D-4075-917F-DBDE33B6B692}" type="slidenum">
              <a:rPr lang="en-IN" smtClean="0"/>
              <a:pPr/>
              <a:t>28</a:t>
            </a:fld>
            <a:endParaRPr lang="en-IN" dirty="0"/>
          </a:p>
        </p:txBody>
      </p:sp>
      <p:pic>
        <p:nvPicPr>
          <p:cNvPr id="7" name="Picture 6"/>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rcRect/>
          <a:stretch>
            <a:fillRect/>
          </a:stretch>
        </p:blipFill>
        <p:spPr bwMode="auto">
          <a:xfrm rot="5400000">
            <a:off x="231865" y="1451783"/>
            <a:ext cx="8412480" cy="4846320"/>
          </a:xfrm>
          <a:prstGeom prst="rect">
            <a:avLst/>
          </a:prstGeom>
          <a:noFill/>
          <a:ln w="9525">
            <a:noFill/>
            <a:miter lim="800000"/>
            <a:headEnd/>
            <a:tailEnd/>
          </a:ln>
          <a:scene3d>
            <a:camera prst="orthographicFront">
              <a:rot lat="0" lon="0" rev="5400000"/>
            </a:camera>
            <a:lightRig rig="threePt" dir="t"/>
          </a:scene3d>
        </p:spPr>
      </p:pic>
    </p:spTree>
    <p:extLst>
      <p:ext uri="{BB962C8B-B14F-4D97-AF65-F5344CB8AC3E}">
        <p14:creationId xmlns:p14="http://schemas.microsoft.com/office/powerpoint/2010/main" val="3945674290"/>
      </p:ext>
    </p:extLst>
  </p:cSld>
  <p:clrMapOvr>
    <a:masterClrMapping/>
  </p:clrMapOvr>
  <p:transition spd="med">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96E6C59-759D-42D3-A1DA-B6D17B05F30A}" type="datetime2">
              <a:rPr lang="en-US" smtClean="0"/>
              <a:t>Monday, May 17, 2021</a:t>
            </a:fld>
            <a:endParaRPr lang="en-US" dirty="0"/>
          </a:p>
        </p:txBody>
      </p:sp>
      <p:sp>
        <p:nvSpPr>
          <p:cNvPr id="5" name="Footer Placeholder 4"/>
          <p:cNvSpPr>
            <a:spLocks noGrp="1"/>
          </p:cNvSpPr>
          <p:nvPr>
            <p:ph type="ftr" sz="quarter" idx="11"/>
          </p:nvPr>
        </p:nvSpPr>
        <p:spPr/>
        <p:txBody>
          <a:bodyPr/>
          <a:lstStyle/>
          <a:p>
            <a:r>
              <a:rPr lang="en-IN" smtClean="0"/>
              <a:t>Dept. of Electrical &amp; Electronics Engg., MIT - Manipal</a:t>
            </a:r>
            <a:endParaRPr lang="en-IN" dirty="0"/>
          </a:p>
        </p:txBody>
      </p:sp>
      <p:sp>
        <p:nvSpPr>
          <p:cNvPr id="6" name="Slide Number Placeholder 5"/>
          <p:cNvSpPr>
            <a:spLocks noGrp="1"/>
          </p:cNvSpPr>
          <p:nvPr>
            <p:ph type="sldNum" sz="quarter" idx="12"/>
          </p:nvPr>
        </p:nvSpPr>
        <p:spPr/>
        <p:txBody>
          <a:bodyPr/>
          <a:lstStyle/>
          <a:p>
            <a:fld id="{BD266BE7-899D-4075-917F-DBDE33B6B692}" type="slidenum">
              <a:rPr lang="en-IN" smtClean="0"/>
              <a:pPr/>
              <a:t>29</a:t>
            </a:fld>
            <a:endParaRPr lang="en-IN" dirty="0"/>
          </a:p>
        </p:txBody>
      </p:sp>
      <p:pic>
        <p:nvPicPr>
          <p:cNvPr id="7" name="Picture 6"/>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rcRect/>
          <a:stretch>
            <a:fillRect/>
          </a:stretch>
        </p:blipFill>
        <p:spPr bwMode="auto">
          <a:xfrm rot="5400000">
            <a:off x="224269" y="2468880"/>
            <a:ext cx="8412480" cy="3931920"/>
          </a:xfrm>
          <a:prstGeom prst="rect">
            <a:avLst/>
          </a:prstGeom>
          <a:noFill/>
          <a:ln w="9525">
            <a:noFill/>
            <a:miter lim="800000"/>
            <a:headEnd/>
            <a:tailEnd/>
          </a:ln>
          <a:scene3d>
            <a:camera prst="orthographicFront">
              <a:rot lat="0" lon="0" rev="5400000"/>
            </a:camera>
            <a:lightRig rig="threePt" dir="t"/>
          </a:scene3d>
        </p:spPr>
      </p:pic>
      <p:pic>
        <p:nvPicPr>
          <p:cNvPr id="3" name="Picture 2"/>
          <p:cNvPicPr>
            <a:picLocks noChangeAspect="1"/>
          </p:cNvPicPr>
          <p:nvPr/>
        </p:nvPicPr>
        <p:blipFill>
          <a:blip r:embed="rId5"/>
          <a:stretch>
            <a:fillRect/>
          </a:stretch>
        </p:blipFill>
        <p:spPr>
          <a:xfrm>
            <a:off x="242373" y="533400"/>
            <a:ext cx="8610599" cy="2082819"/>
          </a:xfrm>
          <a:prstGeom prst="rect">
            <a:avLst/>
          </a:prstGeom>
        </p:spPr>
      </p:pic>
    </p:spTree>
    <p:extLst>
      <p:ext uri="{BB962C8B-B14F-4D97-AF65-F5344CB8AC3E}">
        <p14:creationId xmlns:p14="http://schemas.microsoft.com/office/powerpoint/2010/main" val="3596097899"/>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9183"/>
            <a:ext cx="7886700" cy="818865"/>
          </a:xfrm>
        </p:spPr>
        <p:txBody>
          <a:bodyPr/>
          <a:lstStyle/>
          <a:p>
            <a:r>
              <a:rPr lang="en-IN" dirty="0" smtClean="0">
                <a:latin typeface="Times New Roman" panose="02020603050405020304" pitchFamily="18" charset="0"/>
                <a:cs typeface="Times New Roman" panose="02020603050405020304" pitchFamily="18" charset="0"/>
              </a:rPr>
              <a:t>Conducting labs on rotation</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56949" y="1623487"/>
            <a:ext cx="8830102" cy="1843043"/>
          </a:xfrm>
          <a:prstGeom prst="rect">
            <a:avLst/>
          </a:prstGeom>
        </p:spPr>
      </p:pic>
    </p:spTree>
    <p:extLst>
      <p:ext uri="{BB962C8B-B14F-4D97-AF65-F5344CB8AC3E}">
        <p14:creationId xmlns:p14="http://schemas.microsoft.com/office/powerpoint/2010/main" val="2935083196"/>
      </p:ext>
    </p:extLst>
  </p:cSld>
  <p:clrMapOvr>
    <a:masterClrMapping/>
  </p:clrMapOvr>
  <p:transition spd="med">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ctr"/>
            <a:endParaRPr lang="en-US" dirty="0" smtClean="0"/>
          </a:p>
          <a:p>
            <a:pPr algn="ctr"/>
            <a:endParaRPr lang="en-US" dirty="0"/>
          </a:p>
          <a:p>
            <a:pPr algn="ctr"/>
            <a:endParaRPr lang="en-US" dirty="0" smtClean="0"/>
          </a:p>
          <a:p>
            <a:pPr algn="ctr"/>
            <a:endParaRPr lang="en-US" dirty="0"/>
          </a:p>
          <a:p>
            <a:pPr algn="ctr"/>
            <a:r>
              <a:rPr lang="en-US" sz="4800" dirty="0" smtClean="0">
                <a:solidFill>
                  <a:srgbClr val="009900"/>
                </a:solidFill>
                <a:latin typeface="Bahnschrift SemiBold" panose="020B0502040204020203" pitchFamily="34" charset="0"/>
              </a:rPr>
              <a:t>THANK  YOU</a:t>
            </a:r>
            <a:endParaRPr lang="en-IN" sz="4800" dirty="0">
              <a:solidFill>
                <a:srgbClr val="009900"/>
              </a:solidFill>
              <a:latin typeface="Bahnschrift SemiBold" panose="020B0502040204020203" pitchFamily="34" charset="0"/>
            </a:endParaRPr>
          </a:p>
        </p:txBody>
      </p:sp>
      <p:sp>
        <p:nvSpPr>
          <p:cNvPr id="4" name="Date Placeholder 3"/>
          <p:cNvSpPr>
            <a:spLocks noGrp="1"/>
          </p:cNvSpPr>
          <p:nvPr>
            <p:ph type="dt" sz="half" idx="10"/>
          </p:nvPr>
        </p:nvSpPr>
        <p:spPr/>
        <p:txBody>
          <a:bodyPr/>
          <a:lstStyle/>
          <a:p>
            <a:fld id="{018C699D-308E-447C-8A5C-80CC114E7499}" type="datetime2">
              <a:rPr lang="en-US" smtClean="0"/>
              <a:t>Monday, May 17, 2021</a:t>
            </a:fld>
            <a:endParaRPr lang="en-US" dirty="0"/>
          </a:p>
        </p:txBody>
      </p:sp>
      <p:sp>
        <p:nvSpPr>
          <p:cNvPr id="5" name="Footer Placeholder 4"/>
          <p:cNvSpPr>
            <a:spLocks noGrp="1"/>
          </p:cNvSpPr>
          <p:nvPr>
            <p:ph type="ftr" sz="quarter" idx="11"/>
          </p:nvPr>
        </p:nvSpPr>
        <p:spPr/>
        <p:txBody>
          <a:bodyPr/>
          <a:lstStyle/>
          <a:p>
            <a:r>
              <a:rPr lang="en-IN" smtClean="0"/>
              <a:t>Dept. of Electrical &amp; Electronics Engg., MIT - Manipal</a:t>
            </a:r>
            <a:endParaRPr lang="en-IN" dirty="0"/>
          </a:p>
        </p:txBody>
      </p:sp>
      <p:sp>
        <p:nvSpPr>
          <p:cNvPr id="6" name="Slide Number Placeholder 5"/>
          <p:cNvSpPr>
            <a:spLocks noGrp="1"/>
          </p:cNvSpPr>
          <p:nvPr>
            <p:ph type="sldNum" sz="quarter" idx="12"/>
          </p:nvPr>
        </p:nvSpPr>
        <p:spPr/>
        <p:txBody>
          <a:bodyPr/>
          <a:lstStyle/>
          <a:p>
            <a:fld id="{BD266BE7-899D-4075-917F-DBDE33B6B692}" type="slidenum">
              <a:rPr lang="en-IN" smtClean="0"/>
              <a:pPr/>
              <a:t>30</a:t>
            </a:fld>
            <a:endParaRPr lang="en-IN" dirty="0"/>
          </a:p>
        </p:txBody>
      </p:sp>
    </p:spTree>
    <p:extLst>
      <p:ext uri="{BB962C8B-B14F-4D97-AF65-F5344CB8AC3E}">
        <p14:creationId xmlns:p14="http://schemas.microsoft.com/office/powerpoint/2010/main" val="2498076105"/>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ea typeface="Calibri" panose="020F0502020204030204" pitchFamily="34" charset="0"/>
              </a:rPr>
              <a:t>SAFETY PRECAUTIONS FOR E&amp;E </a:t>
            </a:r>
            <a:r>
              <a:rPr lang="en-US" sz="4000" b="1" dirty="0" smtClean="0">
                <a:latin typeface="Times New Roman" panose="02020603050405020304" pitchFamily="18" charset="0"/>
                <a:ea typeface="Calibri" panose="020F0502020204030204" pitchFamily="34" charset="0"/>
              </a:rPr>
              <a:t>MODULES</a:t>
            </a:r>
            <a:endParaRPr lang="en-IN" sz="4000" dirty="0"/>
          </a:p>
        </p:txBody>
      </p:sp>
      <p:sp>
        <p:nvSpPr>
          <p:cNvPr id="4" name="Date Placeholder 3"/>
          <p:cNvSpPr>
            <a:spLocks noGrp="1"/>
          </p:cNvSpPr>
          <p:nvPr>
            <p:ph type="dt" sz="half" idx="10"/>
          </p:nvPr>
        </p:nvSpPr>
        <p:spPr/>
        <p:txBody>
          <a:bodyPr/>
          <a:lstStyle/>
          <a:p>
            <a:fld id="{D96E6C59-759D-42D3-A1DA-B6D17B05F30A}" type="datetime2">
              <a:rPr lang="en-US" smtClean="0"/>
              <a:t>Monday, May 17, 2021</a:t>
            </a:fld>
            <a:endParaRPr lang="en-US" dirty="0"/>
          </a:p>
        </p:txBody>
      </p:sp>
      <p:sp>
        <p:nvSpPr>
          <p:cNvPr id="5" name="Footer Placeholder 4"/>
          <p:cNvSpPr>
            <a:spLocks noGrp="1"/>
          </p:cNvSpPr>
          <p:nvPr>
            <p:ph type="ftr" sz="quarter" idx="11"/>
          </p:nvPr>
        </p:nvSpPr>
        <p:spPr/>
        <p:txBody>
          <a:bodyPr/>
          <a:lstStyle/>
          <a:p>
            <a:r>
              <a:rPr lang="en-IN" smtClean="0"/>
              <a:t>Dept. of Electrical &amp; Electronics Engg., MIT - Manipal</a:t>
            </a:r>
            <a:endParaRPr lang="en-IN" dirty="0"/>
          </a:p>
        </p:txBody>
      </p:sp>
      <p:sp>
        <p:nvSpPr>
          <p:cNvPr id="6" name="Slide Number Placeholder 5"/>
          <p:cNvSpPr>
            <a:spLocks noGrp="1"/>
          </p:cNvSpPr>
          <p:nvPr>
            <p:ph type="sldNum" sz="quarter" idx="12"/>
          </p:nvPr>
        </p:nvSpPr>
        <p:spPr/>
        <p:txBody>
          <a:bodyPr/>
          <a:lstStyle/>
          <a:p>
            <a:fld id="{BD266BE7-899D-4075-917F-DBDE33B6B692}" type="slidenum">
              <a:rPr lang="en-IN" smtClean="0"/>
              <a:pPr/>
              <a:t>4</a:t>
            </a:fld>
            <a:endParaRPr lang="en-IN" dirty="0"/>
          </a:p>
        </p:txBody>
      </p:sp>
      <p:sp>
        <p:nvSpPr>
          <p:cNvPr id="3" name="Rectangle 2"/>
          <p:cNvSpPr/>
          <p:nvPr/>
        </p:nvSpPr>
        <p:spPr>
          <a:xfrm>
            <a:off x="133848" y="1371600"/>
            <a:ext cx="8590722" cy="4239622"/>
          </a:xfrm>
          <a:prstGeom prst="rect">
            <a:avLst/>
          </a:prstGeom>
        </p:spPr>
        <p:txBody>
          <a:bodyPr wrap="square">
            <a:spAutoFit/>
          </a:bodyPr>
          <a:lstStyle/>
          <a:p>
            <a:pPr marL="342900" marR="0" lvl="0" indent="-342900" algn="just">
              <a:spcBef>
                <a:spcPts val="600"/>
              </a:spcBef>
              <a:spcAft>
                <a:spcPts val="0"/>
              </a:spcAft>
              <a:buFont typeface="Symbol" panose="05050102010706020507" pitchFamily="18" charset="2"/>
              <a:buChar char=""/>
              <a:tabLst>
                <a:tab pos="180340" algn="l"/>
              </a:tabLst>
            </a:pPr>
            <a:r>
              <a:rPr lang="en-US" dirty="0" smtClean="0">
                <a:latin typeface="Times New Roman" panose="02020603050405020304" pitchFamily="18" charset="0"/>
                <a:ea typeface="Calibri" panose="020F0502020204030204" pitchFamily="34" charset="0"/>
                <a:cs typeface="Times New Roman" panose="02020603050405020304" pitchFamily="18" charset="0"/>
              </a:rPr>
              <a:t>Wearing </a:t>
            </a:r>
            <a:r>
              <a:rPr lang="en-US" dirty="0">
                <a:latin typeface="Times New Roman" panose="02020603050405020304" pitchFamily="18" charset="0"/>
                <a:ea typeface="Calibri" panose="020F0502020204030204" pitchFamily="34" charset="0"/>
                <a:cs typeface="Times New Roman" panose="02020603050405020304" pitchFamily="18" charset="0"/>
              </a:rPr>
              <a:t>a pair of shoes is MANDATORY.</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300"/>
              </a:spcBef>
              <a:spcAft>
                <a:spcPts val="0"/>
              </a:spcAft>
              <a:buFont typeface="Symbol" panose="05050102010706020507" pitchFamily="18" charset="2"/>
              <a:buChar char=""/>
              <a:tabLst>
                <a:tab pos="180340" algn="l"/>
              </a:tabLst>
            </a:pPr>
            <a:r>
              <a:rPr lang="en-US" dirty="0">
                <a:latin typeface="Times New Roman" panose="02020603050405020304" pitchFamily="18" charset="0"/>
                <a:ea typeface="Calibri" panose="020F0502020204030204" pitchFamily="34" charset="0"/>
                <a:cs typeface="Times New Roman" panose="02020603050405020304" pitchFamily="18" charset="0"/>
              </a:rPr>
              <a:t>All the wiring connections should be firm &amp; tight. No loose connections in circuits. No joints to be made between cables in open.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300"/>
              </a:spcBef>
              <a:spcAft>
                <a:spcPts val="0"/>
              </a:spcAft>
              <a:buFont typeface="Symbol" panose="05050102010706020507" pitchFamily="18" charset="2"/>
              <a:buChar char=""/>
              <a:tabLst>
                <a:tab pos="180340" algn="l"/>
              </a:tabLst>
            </a:pPr>
            <a:r>
              <a:rPr lang="en-US" dirty="0">
                <a:latin typeface="Times New Roman" panose="02020603050405020304" pitchFamily="18" charset="0"/>
                <a:ea typeface="Calibri" panose="020F0502020204030204" pitchFamily="34" charset="0"/>
                <a:cs typeface="Times New Roman" panose="02020603050405020304" pitchFamily="18" charset="0"/>
              </a:rPr>
              <a:t>Students are required to get their wiring connections checked by the Staff on duty before powering the mains supply ON.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300"/>
              </a:spcBef>
              <a:spcAft>
                <a:spcPts val="0"/>
              </a:spcAft>
              <a:buFont typeface="Symbol" panose="05050102010706020507" pitchFamily="18" charset="2"/>
              <a:buChar char=""/>
              <a:tabLst>
                <a:tab pos="180340" algn="l"/>
              </a:tabLst>
            </a:pPr>
            <a:r>
              <a:rPr lang="en-US" dirty="0">
                <a:latin typeface="Times New Roman" panose="02020603050405020304" pitchFamily="18" charset="0"/>
                <a:ea typeface="Calibri" panose="020F0502020204030204" pitchFamily="34" charset="0"/>
                <a:cs typeface="Times New Roman" panose="02020603050405020304" pitchFamily="18" charset="0"/>
              </a:rPr>
              <a:t>NEVER touch the electrically energized (“LIVE”) portions of the circuits when the experimental conduction is ongoing.</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300"/>
              </a:spcBef>
              <a:spcAft>
                <a:spcPts val="0"/>
              </a:spcAft>
              <a:buFont typeface="Symbol" panose="05050102010706020507" pitchFamily="18" charset="2"/>
              <a:buChar char=""/>
              <a:tabLst>
                <a:tab pos="180340" algn="l"/>
              </a:tabLst>
            </a:pPr>
            <a:r>
              <a:rPr lang="en-US" dirty="0">
                <a:latin typeface="Times New Roman" panose="02020603050405020304" pitchFamily="18" charset="0"/>
                <a:ea typeface="Calibri" panose="020F0502020204030204" pitchFamily="34" charset="0"/>
                <a:cs typeface="Times New Roman" panose="02020603050405020304" pitchFamily="18" charset="0"/>
              </a:rPr>
              <a:t>At the end of every conduction, mains MCB must be turned off. Any additions / modifications in the electrical circuits should be done only after this is ensured.</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300"/>
              </a:spcBef>
              <a:spcAft>
                <a:spcPts val="0"/>
              </a:spcAft>
              <a:buFont typeface="Symbol" panose="05050102010706020507" pitchFamily="18" charset="2"/>
              <a:buChar char=""/>
              <a:tabLst>
                <a:tab pos="180340" algn="l"/>
              </a:tabLst>
            </a:pPr>
            <a:r>
              <a:rPr lang="en-US" dirty="0">
                <a:latin typeface="Times New Roman" panose="02020603050405020304" pitchFamily="18" charset="0"/>
                <a:ea typeface="Calibri" panose="020F0502020204030204" pitchFamily="34" charset="0"/>
                <a:cs typeface="Times New Roman" panose="02020603050405020304" pitchFamily="18" charset="0"/>
              </a:rPr>
              <a:t>Keep away from the rotating shaft of the motor.</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300"/>
              </a:spcBef>
              <a:spcAft>
                <a:spcPts val="0"/>
              </a:spcAft>
              <a:buFont typeface="Symbol" panose="05050102010706020507" pitchFamily="18" charset="2"/>
              <a:buChar char=""/>
              <a:tabLst>
                <a:tab pos="180340" algn="l"/>
              </a:tabLst>
            </a:pPr>
            <a:r>
              <a:rPr lang="en-US" dirty="0">
                <a:latin typeface="Times New Roman" panose="02020603050405020304" pitchFamily="18" charset="0"/>
                <a:ea typeface="Calibri" panose="020F0502020204030204" pitchFamily="34" charset="0"/>
                <a:cs typeface="Times New Roman" panose="02020603050405020304" pitchFamily="18" charset="0"/>
              </a:rPr>
              <a:t>Do not touch a soldering iron (after powering it on) to avoid burns injury. When it is not in use, place it always in its stand.</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300"/>
              </a:spcBef>
              <a:spcAft>
                <a:spcPts val="0"/>
              </a:spcAft>
              <a:buFont typeface="Symbol" panose="05050102010706020507" pitchFamily="18" charset="2"/>
              <a:buChar char=""/>
              <a:tabLst>
                <a:tab pos="180340" algn="l"/>
              </a:tabLst>
            </a:pPr>
            <a:r>
              <a:rPr lang="en-US" dirty="0">
                <a:latin typeface="Times New Roman" panose="02020603050405020304" pitchFamily="18" charset="0"/>
                <a:ea typeface="Calibri" panose="020F0502020204030204" pitchFamily="34" charset="0"/>
                <a:cs typeface="Times New Roman" panose="02020603050405020304" pitchFamily="18" charset="0"/>
              </a:rPr>
              <a:t>Avoid accidental burning of the insulation of the soldering iron’s power cord by plugging it to a power socket away from its stand.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5893403"/>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837874" cy="1450757"/>
          </a:xfrm>
        </p:spPr>
        <p:txBody>
          <a:bodyPr>
            <a:normAutofit/>
          </a:bodyPr>
          <a:lstStyle/>
          <a:p>
            <a:pPr lvl="0"/>
            <a:r>
              <a:rPr lang="en-US" sz="4400" b="1" dirty="0"/>
              <a:t>ELECTRICAL WIRING PRACTICE-I </a:t>
            </a:r>
            <a:endParaRPr lang="en-IN" sz="4400" dirty="0"/>
          </a:p>
        </p:txBody>
      </p:sp>
      <p:sp>
        <p:nvSpPr>
          <p:cNvPr id="4" name="Date Placeholder 3"/>
          <p:cNvSpPr>
            <a:spLocks noGrp="1"/>
          </p:cNvSpPr>
          <p:nvPr>
            <p:ph type="dt" sz="half" idx="10"/>
          </p:nvPr>
        </p:nvSpPr>
        <p:spPr/>
        <p:txBody>
          <a:bodyPr/>
          <a:lstStyle/>
          <a:p>
            <a:fld id="{D96E6C59-759D-42D3-A1DA-B6D17B05F30A}" type="datetime2">
              <a:rPr lang="en-US" smtClean="0"/>
              <a:t>Monday, May 17, 2021</a:t>
            </a:fld>
            <a:endParaRPr lang="en-US" dirty="0"/>
          </a:p>
        </p:txBody>
      </p:sp>
      <p:sp>
        <p:nvSpPr>
          <p:cNvPr id="5" name="Footer Placeholder 4"/>
          <p:cNvSpPr>
            <a:spLocks noGrp="1"/>
          </p:cNvSpPr>
          <p:nvPr>
            <p:ph type="ftr" sz="quarter" idx="11"/>
          </p:nvPr>
        </p:nvSpPr>
        <p:spPr/>
        <p:txBody>
          <a:bodyPr/>
          <a:lstStyle/>
          <a:p>
            <a:r>
              <a:rPr lang="en-IN" smtClean="0"/>
              <a:t>Dept. of Electrical &amp; Electronics Engg., MIT - Manipal</a:t>
            </a:r>
            <a:endParaRPr lang="en-IN" dirty="0"/>
          </a:p>
        </p:txBody>
      </p:sp>
      <p:sp>
        <p:nvSpPr>
          <p:cNvPr id="6" name="Slide Number Placeholder 5"/>
          <p:cNvSpPr>
            <a:spLocks noGrp="1"/>
          </p:cNvSpPr>
          <p:nvPr>
            <p:ph type="sldNum" sz="quarter" idx="12"/>
          </p:nvPr>
        </p:nvSpPr>
        <p:spPr/>
        <p:txBody>
          <a:bodyPr/>
          <a:lstStyle/>
          <a:p>
            <a:fld id="{BD266BE7-899D-4075-917F-DBDE33B6B692}" type="slidenum">
              <a:rPr lang="en-IN" smtClean="0"/>
              <a:pPr/>
              <a:t>5</a:t>
            </a:fld>
            <a:endParaRPr lang="en-IN" dirty="0"/>
          </a:p>
        </p:txBody>
      </p:sp>
      <p:sp>
        <p:nvSpPr>
          <p:cNvPr id="3" name="Rectangle 2"/>
          <p:cNvSpPr/>
          <p:nvPr/>
        </p:nvSpPr>
        <p:spPr>
          <a:xfrm>
            <a:off x="227937" y="1343180"/>
            <a:ext cx="8382000" cy="1047979"/>
          </a:xfrm>
          <a:prstGeom prst="rect">
            <a:avLst/>
          </a:prstGeom>
        </p:spPr>
        <p:txBody>
          <a:bodyPr wrap="square">
            <a:spAutoFit/>
          </a:bodyPr>
          <a:lstStyle/>
          <a:p>
            <a:pPr>
              <a:lnSpc>
                <a:spcPct val="115000"/>
              </a:lnSpc>
              <a:tabLst>
                <a:tab pos="1419225" algn="l"/>
              </a:tabLst>
            </a:pPr>
            <a:r>
              <a:rPr lang="en-US" b="1" dirty="0">
                <a:solidFill>
                  <a:srgbClr val="FF0000"/>
                </a:solidFill>
                <a:latin typeface="Times New Roman" panose="02020603050405020304" pitchFamily="18" charset="0"/>
                <a:ea typeface="Calibri" panose="020F0502020204030204" pitchFamily="34" charset="0"/>
              </a:rPr>
              <a:t>Objective: </a:t>
            </a:r>
            <a:r>
              <a:rPr lang="en-US" b="1" dirty="0">
                <a:latin typeface="Times New Roman" panose="02020603050405020304" pitchFamily="18" charset="0"/>
                <a:ea typeface="Calibri" panose="020F0502020204030204" pitchFamily="34" charset="0"/>
              </a:rPr>
              <a:t>	</a:t>
            </a:r>
            <a:endParaRPr lang="en-US" dirty="0">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rPr>
              <a:t>To familiarize with the components and wiring of single-phase domestic appliances.</a:t>
            </a:r>
            <a:endParaRPr lang="en-US" dirty="0">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600"/>
              </a:spcAft>
              <a:buFont typeface="+mj-lt"/>
              <a:buAutoNum type="arabicPeriod"/>
            </a:pPr>
            <a:r>
              <a:rPr lang="en-US" dirty="0">
                <a:latin typeface="Times New Roman" panose="02020603050405020304" pitchFamily="18" charset="0"/>
                <a:ea typeface="Calibri" panose="020F0502020204030204" pitchFamily="34" charset="0"/>
              </a:rPr>
              <a:t>To estimate electrical energy charges.</a:t>
            </a:r>
            <a:endParaRPr lang="en-US" dirty="0">
              <a:effectLst/>
              <a:latin typeface="Times New Roman" panose="02020603050405020304" pitchFamily="18" charset="0"/>
              <a:ea typeface="Times New Roman" panose="02020603050405020304" pitchFamily="18" charset="0"/>
            </a:endParaRPr>
          </a:p>
        </p:txBody>
      </p:sp>
      <p:sp>
        <p:nvSpPr>
          <p:cNvPr id="7" name="Rectangle 6"/>
          <p:cNvSpPr/>
          <p:nvPr/>
        </p:nvSpPr>
        <p:spPr>
          <a:xfrm>
            <a:off x="195660" y="2571979"/>
            <a:ext cx="8704026" cy="2717667"/>
          </a:xfrm>
          <a:prstGeom prst="rect">
            <a:avLst/>
          </a:prstGeom>
        </p:spPr>
        <p:txBody>
          <a:bodyPr wrap="square">
            <a:spAutoFit/>
          </a:bodyPr>
          <a:lstStyle/>
          <a:p>
            <a:pPr algn="just">
              <a:lnSpc>
                <a:spcPct val="115000"/>
              </a:lnSpc>
            </a:pPr>
            <a:r>
              <a:rPr lang="en-US" b="1" dirty="0">
                <a:solidFill>
                  <a:srgbClr val="FF0000"/>
                </a:solidFill>
                <a:latin typeface="Times New Roman" panose="02020603050405020304" pitchFamily="18" charset="0"/>
                <a:ea typeface="Calibri" panose="020F0502020204030204" pitchFamily="34" charset="0"/>
              </a:rPr>
              <a:t>Components Required:</a:t>
            </a:r>
            <a:endParaRPr lang="en-US" dirty="0">
              <a:solidFill>
                <a:srgbClr val="FF0000"/>
              </a:solidFill>
              <a:latin typeface="Times New Roman" panose="02020603050405020304" pitchFamily="18" charset="0"/>
              <a:ea typeface="Times New Roman" panose="02020603050405020304" pitchFamily="18" charset="0"/>
            </a:endParaRPr>
          </a:p>
          <a:p>
            <a:pPr algn="just">
              <a:lnSpc>
                <a:spcPct val="115000"/>
              </a:lnSpc>
            </a:pPr>
            <a:r>
              <a:rPr lang="en-US" dirty="0">
                <a:latin typeface="Times New Roman" panose="02020603050405020304" pitchFamily="18" charset="0"/>
                <a:ea typeface="Calibri" panose="020F0502020204030204" pitchFamily="34" charset="0"/>
              </a:rPr>
              <a:t>1 Way Switches, Holder for Incandescent Lamp, Incandescent Lamp, Fan, Regulator, </a:t>
            </a:r>
            <a:br>
              <a:rPr lang="en-US" dirty="0">
                <a:latin typeface="Times New Roman" panose="02020603050405020304" pitchFamily="18" charset="0"/>
                <a:ea typeface="Calibri" panose="020F0502020204030204" pitchFamily="34" charset="0"/>
              </a:rPr>
            </a:br>
            <a:r>
              <a:rPr lang="en-US" dirty="0">
                <a:latin typeface="Times New Roman" panose="02020603050405020304" pitchFamily="18" charset="0"/>
                <a:ea typeface="Calibri" panose="020F0502020204030204" pitchFamily="34" charset="0"/>
              </a:rPr>
              <a:t>3-pin Socket, 2-Way Switches, Cables.</a:t>
            </a:r>
            <a:endParaRPr lang="en-US" dirty="0">
              <a:latin typeface="Times New Roman" panose="02020603050405020304" pitchFamily="18" charset="0"/>
              <a:ea typeface="Times New Roman" panose="02020603050405020304" pitchFamily="18" charset="0"/>
            </a:endParaRPr>
          </a:p>
          <a:p>
            <a:pPr algn="just">
              <a:lnSpc>
                <a:spcPct val="115000"/>
              </a:lnSpc>
              <a:spcBef>
                <a:spcPts val="600"/>
              </a:spcBef>
            </a:pPr>
            <a:r>
              <a:rPr lang="en-US" b="1" dirty="0">
                <a:solidFill>
                  <a:srgbClr val="FF0000"/>
                </a:solidFill>
                <a:latin typeface="Times New Roman" panose="02020603050405020304" pitchFamily="18" charset="0"/>
                <a:ea typeface="Calibri" panose="020F0502020204030204" pitchFamily="34" charset="0"/>
              </a:rPr>
              <a:t>Precautions:</a:t>
            </a:r>
            <a:endParaRPr lang="en-US" dirty="0">
              <a:solidFill>
                <a:srgbClr val="FF0000"/>
              </a:solidFill>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mj-lt"/>
              <a:buAutoNum type="arabicParenR"/>
            </a:pPr>
            <a:r>
              <a:rPr lang="en-US" dirty="0">
                <a:latin typeface="Times New Roman" panose="02020603050405020304" pitchFamily="18" charset="0"/>
                <a:ea typeface="Calibri" panose="020F0502020204030204" pitchFamily="34" charset="0"/>
              </a:rPr>
              <a:t>Power to the Experimental table must be OFF before making connections.</a:t>
            </a:r>
            <a:endParaRPr lang="en-US" dirty="0">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mj-lt"/>
              <a:buAutoNum type="arabicParenR"/>
            </a:pPr>
            <a:r>
              <a:rPr lang="en-US" dirty="0">
                <a:latin typeface="Times New Roman" panose="02020603050405020304" pitchFamily="18" charset="0"/>
                <a:ea typeface="Calibri" panose="020F0502020204030204" pitchFamily="34" charset="0"/>
              </a:rPr>
              <a:t>Ensure that the cables are terminated properly.</a:t>
            </a:r>
            <a:endParaRPr lang="en-US" dirty="0">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mj-lt"/>
              <a:buAutoNum type="arabicParenR"/>
            </a:pPr>
            <a:r>
              <a:rPr lang="en-US" dirty="0">
                <a:latin typeface="Times New Roman" panose="02020603050405020304" pitchFamily="18" charset="0"/>
                <a:ea typeface="Calibri" panose="020F0502020204030204" pitchFamily="34" charset="0"/>
              </a:rPr>
              <a:t>Do not to touch the terminals when the power is ON.</a:t>
            </a:r>
            <a:endParaRPr lang="en-US" dirty="0">
              <a:latin typeface="Times New Roman" panose="02020603050405020304" pitchFamily="18" charset="0"/>
              <a:ea typeface="Times New Roman" panose="02020603050405020304" pitchFamily="18" charset="0"/>
            </a:endParaRPr>
          </a:p>
          <a:p>
            <a:pPr marL="228600">
              <a:lnSpc>
                <a:spcPct val="115000"/>
              </a:lnSpc>
            </a:pPr>
            <a:r>
              <a:rPr lang="en-US" b="1" dirty="0">
                <a:ea typeface="Calibri" panose="020F0502020204030204" pitchFamily="34" charset="0"/>
              </a:rPr>
              <a:t> </a:t>
            </a:r>
            <a:endParaRPr lang="en-US" dirty="0"/>
          </a:p>
        </p:txBody>
      </p:sp>
    </p:spTree>
    <p:extLst>
      <p:ext uri="{BB962C8B-B14F-4D97-AF65-F5344CB8AC3E}">
        <p14:creationId xmlns:p14="http://schemas.microsoft.com/office/powerpoint/2010/main" val="1436857732"/>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Exercise-1</a:t>
            </a:r>
            <a:endParaRPr lang="en-IN" dirty="0"/>
          </a:p>
        </p:txBody>
      </p:sp>
      <p:sp>
        <p:nvSpPr>
          <p:cNvPr id="4" name="Date Placeholder 3"/>
          <p:cNvSpPr>
            <a:spLocks noGrp="1"/>
          </p:cNvSpPr>
          <p:nvPr>
            <p:ph type="dt" sz="half" idx="10"/>
          </p:nvPr>
        </p:nvSpPr>
        <p:spPr/>
        <p:txBody>
          <a:bodyPr/>
          <a:lstStyle/>
          <a:p>
            <a:fld id="{D96E6C59-759D-42D3-A1DA-B6D17B05F30A}" type="datetime2">
              <a:rPr lang="en-US" smtClean="0"/>
              <a:t>Monday, May 17, 2021</a:t>
            </a:fld>
            <a:endParaRPr lang="en-US" dirty="0"/>
          </a:p>
        </p:txBody>
      </p:sp>
      <p:sp>
        <p:nvSpPr>
          <p:cNvPr id="5" name="Footer Placeholder 4"/>
          <p:cNvSpPr>
            <a:spLocks noGrp="1"/>
          </p:cNvSpPr>
          <p:nvPr>
            <p:ph type="ftr" sz="quarter" idx="11"/>
          </p:nvPr>
        </p:nvSpPr>
        <p:spPr/>
        <p:txBody>
          <a:bodyPr/>
          <a:lstStyle/>
          <a:p>
            <a:r>
              <a:rPr lang="en-IN" smtClean="0"/>
              <a:t>Dept. of Electrical &amp; Electronics Engg., MIT - Manipal</a:t>
            </a:r>
            <a:endParaRPr lang="en-IN" dirty="0"/>
          </a:p>
        </p:txBody>
      </p:sp>
      <p:sp>
        <p:nvSpPr>
          <p:cNvPr id="6" name="Slide Number Placeholder 5"/>
          <p:cNvSpPr>
            <a:spLocks noGrp="1"/>
          </p:cNvSpPr>
          <p:nvPr>
            <p:ph type="sldNum" sz="quarter" idx="12"/>
          </p:nvPr>
        </p:nvSpPr>
        <p:spPr/>
        <p:txBody>
          <a:bodyPr/>
          <a:lstStyle/>
          <a:p>
            <a:fld id="{BD266BE7-899D-4075-917F-DBDE33B6B692}" type="slidenum">
              <a:rPr lang="en-IN" smtClean="0"/>
              <a:pPr/>
              <a:t>6</a:t>
            </a:fld>
            <a:endParaRPr lang="en-IN" dirty="0"/>
          </a:p>
        </p:txBody>
      </p:sp>
      <p:pic>
        <p:nvPicPr>
          <p:cNvPr id="7" name="Picture 6"/>
          <p:cNvPicPr/>
          <p:nvPr/>
        </p:nvPicPr>
        <p:blipFill>
          <a:blip r:embed="rId3"/>
          <a:stretch>
            <a:fillRect/>
          </a:stretch>
        </p:blipFill>
        <p:spPr>
          <a:xfrm>
            <a:off x="1118673" y="2780964"/>
            <a:ext cx="6858000" cy="3566160"/>
          </a:xfrm>
          <a:prstGeom prst="rect">
            <a:avLst/>
          </a:prstGeom>
        </p:spPr>
      </p:pic>
      <p:sp>
        <p:nvSpPr>
          <p:cNvPr id="3" name="Rectangle 2"/>
          <p:cNvSpPr/>
          <p:nvPr/>
        </p:nvSpPr>
        <p:spPr>
          <a:xfrm>
            <a:off x="457200" y="2370082"/>
            <a:ext cx="3743654" cy="385362"/>
          </a:xfrm>
          <a:prstGeom prst="rect">
            <a:avLst/>
          </a:prstGeom>
        </p:spPr>
        <p:txBody>
          <a:bodyPr wrap="none">
            <a:spAutoFit/>
          </a:bodyPr>
          <a:lstStyle/>
          <a:p>
            <a:pPr>
              <a:lnSpc>
                <a:spcPct val="115000"/>
              </a:lnSpc>
            </a:pPr>
            <a:r>
              <a:rPr lang="en-US" b="1" dirty="0">
                <a:solidFill>
                  <a:srgbClr val="FF0000"/>
                </a:solidFill>
                <a:latin typeface="Times New Roman" panose="02020603050405020304" pitchFamily="18" charset="0"/>
                <a:ea typeface="Calibri" panose="020F0502020204030204" pitchFamily="34" charset="0"/>
              </a:rPr>
              <a:t>Step-1: Wiring of the Lamp Circuit:</a:t>
            </a:r>
            <a:endParaRPr lang="en-US" dirty="0">
              <a:solidFill>
                <a:srgbClr val="FF0000"/>
              </a:solidFill>
              <a:effectLst/>
              <a:latin typeface="Times New Roman" panose="02020603050405020304" pitchFamily="18" charset="0"/>
              <a:ea typeface="Times New Roman" panose="02020603050405020304" pitchFamily="18" charset="0"/>
            </a:endParaRPr>
          </a:p>
        </p:txBody>
      </p:sp>
      <p:sp>
        <p:nvSpPr>
          <p:cNvPr id="8" name="Rectangle 7"/>
          <p:cNvSpPr/>
          <p:nvPr/>
        </p:nvSpPr>
        <p:spPr>
          <a:xfrm>
            <a:off x="328512" y="1165626"/>
            <a:ext cx="8438322" cy="1176219"/>
          </a:xfrm>
          <a:prstGeom prst="rect">
            <a:avLst/>
          </a:prstGeom>
        </p:spPr>
        <p:txBody>
          <a:bodyPr wrap="square">
            <a:spAutoFit/>
          </a:bodyPr>
          <a:lstStyle/>
          <a:p>
            <a:pPr marL="342900" marR="0" lvl="0" indent="-342900">
              <a:lnSpc>
                <a:spcPct val="115000"/>
              </a:lnSpc>
              <a:spcBef>
                <a:spcPts val="0"/>
              </a:spcBef>
              <a:spcAft>
                <a:spcPts val="1000"/>
              </a:spcAft>
              <a:buFont typeface="+mj-lt"/>
              <a:buAutoNum type="arabicPeriod"/>
            </a:pPr>
            <a:r>
              <a:rPr lang="en-US" b="1" dirty="0">
                <a:solidFill>
                  <a:srgbClr val="FF0000"/>
                </a:solidFill>
                <a:ea typeface="Calibri" panose="020F0502020204030204" pitchFamily="34" charset="0"/>
              </a:rPr>
              <a:t>Problem Statement:</a:t>
            </a:r>
            <a:endParaRPr lang="en-US" dirty="0">
              <a:solidFill>
                <a:srgbClr val="FF0000"/>
              </a:solidFill>
            </a:endParaRPr>
          </a:p>
          <a:p>
            <a:pPr marL="228600" marR="0" algn="just">
              <a:lnSpc>
                <a:spcPct val="115000"/>
              </a:lnSpc>
              <a:spcBef>
                <a:spcPts val="0"/>
              </a:spcBef>
              <a:spcAft>
                <a:spcPts val="0"/>
              </a:spcAft>
            </a:pPr>
            <a:r>
              <a:rPr lang="en-US" dirty="0">
                <a:latin typeface="Times New Roman" panose="02020603050405020304" pitchFamily="18" charset="0"/>
                <a:ea typeface="Calibri" panose="020F0502020204030204" pitchFamily="34" charset="0"/>
              </a:rPr>
              <a:t>To develop a single-phase wiring scheme to power loads consisting of an incandescent lamp, a Fan and a 3-pin Socket.</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12142925"/>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96E6C59-759D-42D3-A1DA-B6D17B05F30A}" type="datetime2">
              <a:rPr lang="en-US" smtClean="0"/>
              <a:t>Monday, May 17, 2021</a:t>
            </a:fld>
            <a:endParaRPr lang="en-US" dirty="0"/>
          </a:p>
        </p:txBody>
      </p:sp>
      <p:sp>
        <p:nvSpPr>
          <p:cNvPr id="5" name="Footer Placeholder 4"/>
          <p:cNvSpPr>
            <a:spLocks noGrp="1"/>
          </p:cNvSpPr>
          <p:nvPr>
            <p:ph type="ftr" sz="quarter" idx="11"/>
          </p:nvPr>
        </p:nvSpPr>
        <p:spPr/>
        <p:txBody>
          <a:bodyPr/>
          <a:lstStyle/>
          <a:p>
            <a:r>
              <a:rPr lang="en-IN" smtClean="0"/>
              <a:t>Dept. of Electrical &amp; Electronics Engg., MIT - Manipal</a:t>
            </a:r>
            <a:endParaRPr lang="en-IN" dirty="0"/>
          </a:p>
        </p:txBody>
      </p:sp>
      <p:sp>
        <p:nvSpPr>
          <p:cNvPr id="6" name="Slide Number Placeholder 5"/>
          <p:cNvSpPr>
            <a:spLocks noGrp="1"/>
          </p:cNvSpPr>
          <p:nvPr>
            <p:ph type="sldNum" sz="quarter" idx="12"/>
          </p:nvPr>
        </p:nvSpPr>
        <p:spPr/>
        <p:txBody>
          <a:bodyPr/>
          <a:lstStyle/>
          <a:p>
            <a:fld id="{BD266BE7-899D-4075-917F-DBDE33B6B692}" type="slidenum">
              <a:rPr lang="en-IN" smtClean="0"/>
              <a:pPr/>
              <a:t>7</a:t>
            </a:fld>
            <a:endParaRPr lang="en-IN" dirty="0"/>
          </a:p>
        </p:txBody>
      </p:sp>
      <p:pic>
        <p:nvPicPr>
          <p:cNvPr id="7" name="Picture 6"/>
          <p:cNvPicPr/>
          <p:nvPr/>
        </p:nvPicPr>
        <p:blipFill>
          <a:blip r:embed="rId3" cstate="print"/>
          <a:stretch>
            <a:fillRect/>
          </a:stretch>
        </p:blipFill>
        <p:spPr>
          <a:xfrm>
            <a:off x="1034055" y="2057400"/>
            <a:ext cx="6766560" cy="3474720"/>
          </a:xfrm>
          <a:prstGeom prst="rect">
            <a:avLst/>
          </a:prstGeom>
        </p:spPr>
      </p:pic>
      <p:sp>
        <p:nvSpPr>
          <p:cNvPr id="3" name="Rectangle 2"/>
          <p:cNvSpPr/>
          <p:nvPr/>
        </p:nvSpPr>
        <p:spPr>
          <a:xfrm>
            <a:off x="381000" y="1338912"/>
            <a:ext cx="5943600" cy="385362"/>
          </a:xfrm>
          <a:prstGeom prst="rect">
            <a:avLst/>
          </a:prstGeom>
        </p:spPr>
        <p:txBody>
          <a:bodyPr wrap="square">
            <a:spAutoFit/>
          </a:bodyPr>
          <a:lstStyle/>
          <a:p>
            <a:pPr>
              <a:lnSpc>
                <a:spcPct val="115000"/>
              </a:lnSpc>
            </a:pPr>
            <a:r>
              <a:rPr lang="en-US" b="1" dirty="0">
                <a:solidFill>
                  <a:srgbClr val="FF0000"/>
                </a:solidFill>
                <a:latin typeface="Times New Roman" panose="02020603050405020304" pitchFamily="18" charset="0"/>
                <a:ea typeface="Calibri" panose="020F0502020204030204" pitchFamily="34" charset="0"/>
              </a:rPr>
              <a:t>Step-2: Connecting the Fan with the Regulator:</a:t>
            </a:r>
            <a:endParaRPr lang="en-US"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54685743"/>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96E6C59-759D-42D3-A1DA-B6D17B05F30A}" type="datetime2">
              <a:rPr lang="en-US" smtClean="0"/>
              <a:t>Monday, May 17, 2021</a:t>
            </a:fld>
            <a:endParaRPr lang="en-US" dirty="0"/>
          </a:p>
        </p:txBody>
      </p:sp>
      <p:sp>
        <p:nvSpPr>
          <p:cNvPr id="5" name="Footer Placeholder 4"/>
          <p:cNvSpPr>
            <a:spLocks noGrp="1"/>
          </p:cNvSpPr>
          <p:nvPr>
            <p:ph type="ftr" sz="quarter" idx="11"/>
          </p:nvPr>
        </p:nvSpPr>
        <p:spPr/>
        <p:txBody>
          <a:bodyPr/>
          <a:lstStyle/>
          <a:p>
            <a:r>
              <a:rPr lang="en-IN" smtClean="0"/>
              <a:t>Dept. of Electrical &amp; Electronics Engg., MIT - Manipal</a:t>
            </a:r>
            <a:endParaRPr lang="en-IN" dirty="0"/>
          </a:p>
        </p:txBody>
      </p:sp>
      <p:sp>
        <p:nvSpPr>
          <p:cNvPr id="6" name="Slide Number Placeholder 5"/>
          <p:cNvSpPr>
            <a:spLocks noGrp="1"/>
          </p:cNvSpPr>
          <p:nvPr>
            <p:ph type="sldNum" sz="quarter" idx="12"/>
          </p:nvPr>
        </p:nvSpPr>
        <p:spPr/>
        <p:txBody>
          <a:bodyPr/>
          <a:lstStyle/>
          <a:p>
            <a:fld id="{BD266BE7-899D-4075-917F-DBDE33B6B692}" type="slidenum">
              <a:rPr lang="en-IN" smtClean="0"/>
              <a:pPr/>
              <a:t>8</a:t>
            </a:fld>
            <a:endParaRPr lang="en-IN" dirty="0"/>
          </a:p>
        </p:txBody>
      </p:sp>
      <p:pic>
        <p:nvPicPr>
          <p:cNvPr id="7" name="Picture 6"/>
          <p:cNvPicPr/>
          <p:nvPr/>
        </p:nvPicPr>
        <p:blipFill>
          <a:blip r:embed="rId3" cstate="print"/>
          <a:stretch>
            <a:fillRect/>
          </a:stretch>
        </p:blipFill>
        <p:spPr>
          <a:xfrm>
            <a:off x="550005" y="1981200"/>
            <a:ext cx="7863840" cy="4023360"/>
          </a:xfrm>
          <a:prstGeom prst="rect">
            <a:avLst/>
          </a:prstGeom>
        </p:spPr>
      </p:pic>
      <p:sp>
        <p:nvSpPr>
          <p:cNvPr id="3" name="Rectangle 2"/>
          <p:cNvSpPr/>
          <p:nvPr/>
        </p:nvSpPr>
        <p:spPr>
          <a:xfrm>
            <a:off x="457200" y="1295400"/>
            <a:ext cx="3801041" cy="385362"/>
          </a:xfrm>
          <a:prstGeom prst="rect">
            <a:avLst/>
          </a:prstGeom>
        </p:spPr>
        <p:txBody>
          <a:bodyPr wrap="none">
            <a:spAutoFit/>
          </a:bodyPr>
          <a:lstStyle/>
          <a:p>
            <a:pPr>
              <a:lnSpc>
                <a:spcPct val="115000"/>
              </a:lnSpc>
            </a:pPr>
            <a:r>
              <a:rPr lang="en-US" b="1" dirty="0">
                <a:solidFill>
                  <a:srgbClr val="FF0000"/>
                </a:solidFill>
                <a:latin typeface="Times New Roman" panose="02020603050405020304" pitchFamily="18" charset="0"/>
                <a:ea typeface="Calibri" panose="020F0502020204030204" pitchFamily="34" charset="0"/>
              </a:rPr>
              <a:t>Step-3: Connecting the 3-pin Socket:</a:t>
            </a:r>
            <a:endParaRPr lang="en-US"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3718204"/>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96E6C59-759D-42D3-A1DA-B6D17B05F30A}" type="datetime2">
              <a:rPr lang="en-US" smtClean="0"/>
              <a:t>Monday, May 17, 2021</a:t>
            </a:fld>
            <a:endParaRPr lang="en-US" dirty="0"/>
          </a:p>
        </p:txBody>
      </p:sp>
      <p:sp>
        <p:nvSpPr>
          <p:cNvPr id="5" name="Footer Placeholder 4"/>
          <p:cNvSpPr>
            <a:spLocks noGrp="1"/>
          </p:cNvSpPr>
          <p:nvPr>
            <p:ph type="ftr" sz="quarter" idx="11"/>
          </p:nvPr>
        </p:nvSpPr>
        <p:spPr/>
        <p:txBody>
          <a:bodyPr/>
          <a:lstStyle/>
          <a:p>
            <a:r>
              <a:rPr lang="en-IN" smtClean="0"/>
              <a:t>Dept. of Electrical &amp; Electronics Engg., MIT - Manipal</a:t>
            </a:r>
            <a:endParaRPr lang="en-IN" dirty="0"/>
          </a:p>
        </p:txBody>
      </p:sp>
      <p:sp>
        <p:nvSpPr>
          <p:cNvPr id="6" name="Slide Number Placeholder 5"/>
          <p:cNvSpPr>
            <a:spLocks noGrp="1"/>
          </p:cNvSpPr>
          <p:nvPr>
            <p:ph type="sldNum" sz="quarter" idx="12"/>
          </p:nvPr>
        </p:nvSpPr>
        <p:spPr/>
        <p:txBody>
          <a:bodyPr/>
          <a:lstStyle/>
          <a:p>
            <a:fld id="{BD266BE7-899D-4075-917F-DBDE33B6B692}" type="slidenum">
              <a:rPr lang="en-IN" smtClean="0"/>
              <a:pPr/>
              <a:t>9</a:t>
            </a:fld>
            <a:endParaRPr lang="en-IN" dirty="0"/>
          </a:p>
        </p:txBody>
      </p:sp>
      <p:sp>
        <p:nvSpPr>
          <p:cNvPr id="3" name="Rectangle 2"/>
          <p:cNvSpPr/>
          <p:nvPr/>
        </p:nvSpPr>
        <p:spPr>
          <a:xfrm>
            <a:off x="509073" y="1447800"/>
            <a:ext cx="8077200" cy="2439642"/>
          </a:xfrm>
          <a:prstGeom prst="rect">
            <a:avLst/>
          </a:prstGeom>
        </p:spPr>
        <p:txBody>
          <a:bodyPr wrap="square">
            <a:spAutoFit/>
          </a:bodyPr>
          <a:lstStyle/>
          <a:p>
            <a:pPr marR="0" lvl="0">
              <a:lnSpc>
                <a:spcPct val="115000"/>
              </a:lnSpc>
              <a:spcBef>
                <a:spcPts val="0"/>
              </a:spcBef>
              <a:spcAft>
                <a:spcPts val="1000"/>
              </a:spcAft>
            </a:pPr>
            <a:r>
              <a:rPr lang="en-US" b="1" dirty="0">
                <a:solidFill>
                  <a:srgbClr val="FF0000"/>
                </a:solidFill>
                <a:ea typeface="Calibri" panose="020F0502020204030204" pitchFamily="34" charset="0"/>
              </a:rPr>
              <a:t>Procedure:</a:t>
            </a:r>
            <a:endParaRPr lang="en-US" dirty="0">
              <a:solidFill>
                <a:srgbClr val="FF0000"/>
              </a:solidFill>
            </a:endParaRPr>
          </a:p>
          <a:p>
            <a:pPr marL="342900" marR="0" lvl="0" indent="-342900" algn="just">
              <a:lnSpc>
                <a:spcPct val="115000"/>
              </a:lnSpc>
              <a:spcBef>
                <a:spcPts val="0"/>
              </a:spcBef>
              <a:spcAft>
                <a:spcPts val="600"/>
              </a:spcAft>
              <a:buFont typeface="+mj-lt"/>
              <a:buAutoNum type="arabicParenR"/>
            </a:pPr>
            <a:r>
              <a:rPr lang="en-US" dirty="0">
                <a:latin typeface="Times New Roman" panose="02020603050405020304" pitchFamily="18" charset="0"/>
                <a:ea typeface="Calibri" panose="020F0502020204030204" pitchFamily="34" charset="0"/>
              </a:rPr>
              <a:t>Develop the connections step-by-step as shown above.</a:t>
            </a:r>
            <a:endParaRPr lang="en-US" dirty="0">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600"/>
              </a:spcAft>
              <a:buFont typeface="+mj-lt"/>
              <a:buAutoNum type="arabicParenR"/>
            </a:pPr>
            <a:r>
              <a:rPr lang="en-US" dirty="0">
                <a:latin typeface="Times New Roman" panose="02020603050405020304" pitchFamily="18" charset="0"/>
                <a:ea typeface="Calibri" panose="020F0502020204030204" pitchFamily="34" charset="0"/>
              </a:rPr>
              <a:t>Get the circuit checked by the Instructor.</a:t>
            </a:r>
            <a:endParaRPr lang="en-US" dirty="0">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600"/>
              </a:spcAft>
              <a:buFont typeface="+mj-lt"/>
              <a:buAutoNum type="arabicParenR"/>
            </a:pPr>
            <a:r>
              <a:rPr lang="en-US" dirty="0">
                <a:latin typeface="Times New Roman" panose="02020603050405020304" pitchFamily="18" charset="0"/>
                <a:ea typeface="Calibri" panose="020F0502020204030204" pitchFamily="34" charset="0"/>
              </a:rPr>
              <a:t>Power ON the supply and verify the functionality of the wiring scheme.</a:t>
            </a:r>
            <a:endParaRPr lang="en-US" dirty="0">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600"/>
              </a:spcAft>
              <a:buFont typeface="+mj-lt"/>
              <a:buAutoNum type="arabicParenR"/>
            </a:pPr>
            <a:r>
              <a:rPr lang="en-US" dirty="0">
                <a:latin typeface="Times New Roman" panose="02020603050405020304" pitchFamily="18" charset="0"/>
                <a:ea typeface="Calibri" panose="020F0502020204030204" pitchFamily="34" charset="0"/>
              </a:rPr>
              <a:t>Switch OFF the supply.</a:t>
            </a:r>
            <a:endParaRPr lang="en-US" dirty="0">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600"/>
              </a:spcAft>
              <a:buFont typeface="+mj-lt"/>
              <a:buAutoNum type="arabicParenR"/>
            </a:pPr>
            <a:r>
              <a:rPr lang="en-US" dirty="0">
                <a:latin typeface="Times New Roman" panose="02020603050405020304" pitchFamily="18" charset="0"/>
                <a:ea typeface="Calibri" panose="020F0502020204030204" pitchFamily="34" charset="0"/>
              </a:rPr>
              <a:t>Estimate the energy consumption for 30 minutes with the above loads.</a:t>
            </a:r>
            <a:endParaRPr lang="en-US" dirty="0">
              <a:effectLst/>
              <a:latin typeface="Times New Roman" panose="02020603050405020304" pitchFamily="18" charset="0"/>
              <a:ea typeface="Times New Roman" panose="02020603050405020304" pitchFamily="18" charset="0"/>
            </a:endParaRPr>
          </a:p>
        </p:txBody>
      </p:sp>
      <p:sp>
        <p:nvSpPr>
          <p:cNvPr id="7" name="Rectangle 6"/>
          <p:cNvSpPr/>
          <p:nvPr/>
        </p:nvSpPr>
        <p:spPr>
          <a:xfrm>
            <a:off x="486661" y="3962400"/>
            <a:ext cx="7922702" cy="1494768"/>
          </a:xfrm>
          <a:prstGeom prst="rect">
            <a:avLst/>
          </a:prstGeom>
        </p:spPr>
        <p:txBody>
          <a:bodyPr wrap="square">
            <a:spAutoFit/>
          </a:bodyPr>
          <a:lstStyle/>
          <a:p>
            <a:pPr marR="0" lvl="0" algn="just">
              <a:lnSpc>
                <a:spcPct val="115000"/>
              </a:lnSpc>
              <a:spcBef>
                <a:spcPts val="0"/>
              </a:spcBef>
              <a:spcAft>
                <a:spcPts val="1000"/>
              </a:spcAft>
            </a:pPr>
            <a:r>
              <a:rPr lang="en-US" b="1" dirty="0">
                <a:solidFill>
                  <a:srgbClr val="FF0000"/>
                </a:solidFill>
                <a:ea typeface="Calibri" panose="020F0502020204030204" pitchFamily="34" charset="0"/>
              </a:rPr>
              <a:t>Observations:</a:t>
            </a:r>
            <a:endParaRPr lang="en-US" dirty="0">
              <a:solidFill>
                <a:srgbClr val="FF0000"/>
              </a:solidFill>
            </a:endParaRPr>
          </a:p>
          <a:p>
            <a:pPr marL="228600" algn="just">
              <a:lnSpc>
                <a:spcPct val="115000"/>
              </a:lnSpc>
            </a:pPr>
            <a:r>
              <a:rPr lang="en-US" dirty="0">
                <a:ea typeface="Calibri" panose="020F0502020204030204" pitchFamily="34" charset="0"/>
              </a:rPr>
              <a:t>Estimated energy consumption for 30 minutes =  </a:t>
            </a:r>
            <a:r>
              <a:rPr lang="en-US" b="1" dirty="0" smtClean="0">
                <a:ea typeface="Calibri" panose="020F0502020204030204" pitchFamily="34" charset="0"/>
              </a:rPr>
              <a:t>Total energy consumed </a:t>
            </a:r>
            <a:r>
              <a:rPr lang="en-US" b="1" smtClean="0">
                <a:ea typeface="Calibri" panose="020F0502020204030204" pitchFamily="34" charset="0"/>
              </a:rPr>
              <a:t>by 					         all </a:t>
            </a:r>
            <a:r>
              <a:rPr lang="en-US" b="1" dirty="0" smtClean="0">
                <a:ea typeface="Calibri" panose="020F0502020204030204" pitchFamily="34" charset="0"/>
              </a:rPr>
              <a:t>loads* (30/60</a:t>
            </a:r>
            <a:r>
              <a:rPr lang="en-US" b="1" smtClean="0">
                <a:ea typeface="Calibri" panose="020F0502020204030204" pitchFamily="34" charset="0"/>
              </a:rPr>
              <a:t>) kWh.</a:t>
            </a:r>
            <a:endParaRPr lang="en-US" b="1" dirty="0"/>
          </a:p>
          <a:p>
            <a:pPr marL="228600" marR="0" algn="just">
              <a:lnSpc>
                <a:spcPct val="115000"/>
              </a:lnSpc>
              <a:spcBef>
                <a:spcPts val="0"/>
              </a:spcBef>
              <a:spcAft>
                <a:spcPts val="1000"/>
              </a:spcAft>
            </a:pPr>
            <a:r>
              <a:rPr lang="en-US" b="1" dirty="0">
                <a:ea typeface="Calibri" panose="020F0502020204030204" pitchFamily="34" charset="0"/>
              </a:rPr>
              <a:t> </a:t>
            </a:r>
            <a:endParaRPr lang="en-US" dirty="0">
              <a:effectLst/>
            </a:endParaRPr>
          </a:p>
        </p:txBody>
      </p:sp>
    </p:spTree>
    <p:extLst>
      <p:ext uri="{BB962C8B-B14F-4D97-AF65-F5344CB8AC3E}">
        <p14:creationId xmlns:p14="http://schemas.microsoft.com/office/powerpoint/2010/main" val="1553139666"/>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BET_VK">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Gill Sans MT">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iblet">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7145" cap="flat" cmpd="sng" algn="ctr">
          <a:solidFill>
            <a:schemeClr val="phClr"/>
          </a:solidFill>
          <a:prstDash val="solid"/>
        </a:ln>
        <a:ln w="58420" cap="flat" cmpd="thickThin" algn="ctr">
          <a:solidFill>
            <a:schemeClr val="phClr">
              <a:shade val="95000"/>
              <a:alpha val="50000"/>
              <a:satMod val="150000"/>
            </a:schemeClr>
          </a:solidFill>
          <a:prstDash val="solid"/>
        </a:ln>
      </a:lnStyleLst>
      <a:effectStyleLst>
        <a:effectStyle>
          <a:effectLst/>
        </a:effectStyle>
        <a:effectStyle>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a:effectStyle>
        <a:effectStyle>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BET_VK" id="{FF70F06E-87D6-44A5-89F1-F334496D2057}" vid="{188AF56A-B96C-402E-B5DB-B2FA540074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314A44F6CAE0438A1C93BC062BDF58" ma:contentTypeVersion="0" ma:contentTypeDescription="Create a new document." ma:contentTypeScope="" ma:versionID="490a0a367972e03dfd0ff04e886a8deb">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703C63E-53E9-446A-972C-0C7D339D0448}"/>
</file>

<file path=customXml/itemProps2.xml><?xml version="1.0" encoding="utf-8"?>
<ds:datastoreItem xmlns:ds="http://schemas.openxmlformats.org/officeDocument/2006/customXml" ds:itemID="{434F3247-C134-4C79-9249-3C9B40517E25}">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79BF607D-AE85-47B5-B64F-C152879FACB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ppt_Blue</Template>
  <TotalTime>13095</TotalTime>
  <Words>2029</Words>
  <Application>Microsoft Office PowerPoint</Application>
  <PresentationFormat>On-screen Show (4:3)</PresentationFormat>
  <Paragraphs>350</Paragraphs>
  <Slides>30</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Bahnschrift SemiBold</vt:lpstr>
      <vt:lpstr>Calibri</vt:lpstr>
      <vt:lpstr>Gill Sans MT</vt:lpstr>
      <vt:lpstr>Kristen ITC</vt:lpstr>
      <vt:lpstr>Segoe Print</vt:lpstr>
      <vt:lpstr>Symbol</vt:lpstr>
      <vt:lpstr>Times New Roman</vt:lpstr>
      <vt:lpstr>Wingdings</vt:lpstr>
      <vt:lpstr>BET_VK</vt:lpstr>
      <vt:lpstr>Workshop Practice-Electrical [MME 1061]</vt:lpstr>
      <vt:lpstr>PowerPoint Presentation</vt:lpstr>
      <vt:lpstr>Conducting labs on rotation</vt:lpstr>
      <vt:lpstr>SAFETY PRECAUTIONS FOR E&amp;E MODULES</vt:lpstr>
      <vt:lpstr>ELECTRICAL WIRING PRACTICE-I </vt:lpstr>
      <vt:lpstr>Exercise-1</vt:lpstr>
      <vt:lpstr>PowerPoint Presentation</vt:lpstr>
      <vt:lpstr>PowerPoint Presentation</vt:lpstr>
      <vt:lpstr>PowerPoint Presentation</vt:lpstr>
      <vt:lpstr>PowerPoint Presentation</vt:lpstr>
      <vt:lpstr>PowerPoint Presentation</vt:lpstr>
      <vt:lpstr>PowerPoint Presentation</vt:lpstr>
      <vt:lpstr>ANNEXURE-1</vt:lpstr>
      <vt:lpstr>Solution:</vt:lpstr>
      <vt:lpstr>Contd.</vt:lpstr>
      <vt:lpstr>ELECTRICAL WIRING PRACTICE-II</vt:lpstr>
      <vt:lpstr>PowerPoint Presentation</vt:lpstr>
      <vt:lpstr>PowerPoint Presentation</vt:lpstr>
      <vt:lpstr>PowerPoint Presentation</vt:lpstr>
      <vt:lpstr>Procedure:</vt:lpstr>
      <vt:lpstr>PowerPoint Presentation</vt:lpstr>
      <vt:lpstr>Workshop Practice-Electrical [MME 1061]</vt:lpstr>
      <vt:lpstr>Objective: </vt:lpstr>
      <vt:lpstr>Types of Lighting</vt:lpstr>
      <vt:lpstr>Definitions</vt:lpstr>
      <vt:lpstr>Definitions:</vt:lpstr>
      <vt:lpstr>Definitions:</vt:lpstr>
      <vt:lpstr>                     Performance characteristics of different electrical light sources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Vedavyas Kamath</dc:creator>
  <cp:lastModifiedBy>HP</cp:lastModifiedBy>
  <cp:revision>282</cp:revision>
  <dcterms:created xsi:type="dcterms:W3CDTF">2014-07-18T12:25:25Z</dcterms:created>
  <dcterms:modified xsi:type="dcterms:W3CDTF">2021-05-17T06:02:47Z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0x01010019314A44F6CAE0438A1C93BC062BDF58</vt:lpwstr>
  </property>
</Properties>
</file>