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handoutMasterIdLst>
    <p:handoutMasterId r:id="rId51"/>
  </p:handoutMasterIdLst>
  <p:sldIdLst>
    <p:sldId id="298" r:id="rId2"/>
    <p:sldId id="328" r:id="rId3"/>
    <p:sldId id="329" r:id="rId4"/>
    <p:sldId id="323" r:id="rId5"/>
    <p:sldId id="302" r:id="rId6"/>
    <p:sldId id="287" r:id="rId7"/>
    <p:sldId id="288" r:id="rId8"/>
    <p:sldId id="290" r:id="rId9"/>
    <p:sldId id="258" r:id="rId10"/>
    <p:sldId id="330" r:id="rId11"/>
    <p:sldId id="295" r:id="rId12"/>
    <p:sldId id="296" r:id="rId13"/>
    <p:sldId id="259" r:id="rId14"/>
    <p:sldId id="265" r:id="rId15"/>
    <p:sldId id="260" r:id="rId16"/>
    <p:sldId id="266" r:id="rId17"/>
    <p:sldId id="332" r:id="rId18"/>
    <p:sldId id="333" r:id="rId19"/>
    <p:sldId id="326" r:id="rId20"/>
    <p:sldId id="261" r:id="rId21"/>
    <p:sldId id="267" r:id="rId22"/>
    <p:sldId id="262" r:id="rId23"/>
    <p:sldId id="268" r:id="rId24"/>
    <p:sldId id="263" r:id="rId25"/>
    <p:sldId id="264" r:id="rId26"/>
    <p:sldId id="269" r:id="rId27"/>
    <p:sldId id="270" r:id="rId28"/>
    <p:sldId id="324" r:id="rId29"/>
    <p:sldId id="314" r:id="rId30"/>
    <p:sldId id="312" r:id="rId31"/>
    <p:sldId id="349" r:id="rId32"/>
    <p:sldId id="271" r:id="rId33"/>
    <p:sldId id="327" r:id="rId34"/>
    <p:sldId id="272" r:id="rId35"/>
    <p:sldId id="325" r:id="rId36"/>
    <p:sldId id="322" r:id="rId37"/>
    <p:sldId id="350" r:id="rId38"/>
    <p:sldId id="315" r:id="rId39"/>
    <p:sldId id="348" r:id="rId40"/>
    <p:sldId id="340" r:id="rId41"/>
    <p:sldId id="343" r:id="rId42"/>
    <p:sldId id="317" r:id="rId43"/>
    <p:sldId id="319" r:id="rId44"/>
    <p:sldId id="310" r:id="rId45"/>
    <p:sldId id="318" r:id="rId46"/>
    <p:sldId id="351" r:id="rId47"/>
    <p:sldId id="352" r:id="rId48"/>
    <p:sldId id="33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p:cViewPr varScale="1">
        <p:scale>
          <a:sx n="69" d="100"/>
          <a:sy n="69" d="100"/>
        </p:scale>
        <p:origin x="14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057CBA-BEDC-415C-BAD7-1930588BE65A}" type="datetimeFigureOut">
              <a:rPr lang="en-US" smtClean="0"/>
              <a:t>3/9/2023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5B674F-B7DB-4DA3-9410-D29F6FA0F946}" type="slidenum">
              <a:rPr lang="en-US" smtClean="0"/>
              <a:t>‹#›</a:t>
            </a:fld>
            <a:endParaRPr lang="en-US"/>
          </a:p>
        </p:txBody>
      </p:sp>
    </p:spTree>
    <p:extLst>
      <p:ext uri="{BB962C8B-B14F-4D97-AF65-F5344CB8AC3E}">
        <p14:creationId xmlns:p14="http://schemas.microsoft.com/office/powerpoint/2010/main" val="30129576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8-30T09:02:53.388"/>
    </inkml:context>
    <inkml:brush xml:id="br0">
      <inkml:brushProperty name="width" value="0.05292" units="cm"/>
      <inkml:brushProperty name="height" value="0.05292" units="cm"/>
      <inkml:brushProperty name="color" value="#FF0000"/>
    </inkml:brush>
  </inkml:definitions>
  <inkml:trace contextRef="#ctx0" brushRef="#br0">7269 15941 154 0,'-1'0'0'0,"1"-1"19"0,0 2 49 0,0-1-72 15,0 1 53-15,-3 0 13 0,-1 3 14 0,2 3-80 16,-3-1 64-16,-2 0-97 0,2 4 75 0,-4 0-70 15,-1 4 95-15,1 1-68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30T09:26:00.018"/>
    </inkml:context>
    <inkml:brush xml:id="br0">
      <inkml:brushProperty name="width" value="0.05292" units="cm"/>
      <inkml:brushProperty name="height" value="0.05292" units="cm"/>
      <inkml:brushProperty name="color" value="#FF0000"/>
    </inkml:brush>
  </inkml:definitions>
  <inkml:trace contextRef="#ctx0" brushRef="#br0">15404 14064 0</inkml:trace>
  <inkml:trace contextRef="#ctx0" brushRef="#br0" timeOffset="4087.9941">23639 15776 0</inkml:trace>
  <inkml:trace contextRef="#ctx0" brushRef="#br0" timeOffset="12056.2102">23342 16247 0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14T03:37:38.387"/>
    </inkml:context>
    <inkml:brush xml:id="br0">
      <inkml:brushProperty name="width" value="0.05292" units="cm"/>
      <inkml:brushProperty name="height" value="0.05292" units="cm"/>
      <inkml:brushProperty name="color" value="#FF0000"/>
    </inkml:brush>
  </inkml:definitions>
  <inkml:trace contextRef="#ctx0" brushRef="#br0">18479 8922 1 0,'0'0'6'0,"0"0"-3"16,0 0-2-16,0 0-4 0,0 0-1 0,0 0 1 15</inkml:trace>
  <inkml:trace contextRef="#ctx0" brushRef="#br0" timeOffset="90.0911">18465 8931 5 0,'17'0'3'0,"-17"0"-3"0,0 0-2 0,0 0 1 0,0 0-1 15</inkml:trace>
  <inkml:trace contextRef="#ctx0" brushRef="#br0" timeOffset="1723.3579">21749 9132 16 0,'12'0'53'0,"-1"3"-9"0,2-3 0 0,6 0-4 0,-6 0 0 0,6 2-7 16,0-1 3-16,2-1-4 0,9 0-4 15,0 2 2-15,-1 2-9 0,2-1 6 0,6-5-9 16,-1 2 4-16,2 3-8 0,2-3 5 0,-1 0-6 16,15 0-3-16,0-3-2 0,-1 3 3 0,-1-1 4 15,4-1-7-15,1-4 3 0,-1 2-7 0,3 0 3 16,-1-1-3-16,0-2 3 0,1 0 3 0,-1-1-5 0,4-1-2 15,-5 2 0-15,0-1-2 0,-3 3 9 0,3-2-9 16,-6 5-2-16,1-1 4 0,-13 3-13 0,-2-1-3 16,0 1 2-16,0 1 0 0,0 2 1 0,-2-3-3 15,-1 2-9-15,2 1-1 0,-4 2 6 0,1 0-3 16,-1-2-1-16,-2-2-6 0,0 6-1 0,-3-3 0 16,0 0-3-16,2 2-31 0,-8 1-65 0,-1-3 30 15</inkml:trace>
  <inkml:trace contextRef="#ctx0" brushRef="#br0" timeOffset="3948.9022">2008 9711 28 0,'0'0'31'0,"0"0"-10"0,13 3 9 0,-8-2-4 0,0 0-5 15,-5-1-3-15,8 2-5 0,-2 1 4 0,3-2 11 16,-1 1 1-16,2 0-9 0,3 0 6 0,1 2 6 0,5-1-3 16,1-2 4-16,9 2-10 0,0-2 2 15,3-1-3-15,1 3 5 0,0-3 3 0,2 0-5 16,2 2-1-16,1 1-9 0,-5 2-3 0,2-4 1 16,0 5 0-16,-2 0-2 0,0-1 1 0,-2-4 4 15,-2 5-18-15,-1 2 8 0,2-3-12 0,-1 0 16 16,0-2-4-16,-1 2-1 0,0-3-4 0,-6-2 1 15,0 2-2-15,-2-2-1 0,2 1 0 0,-5 0-1 0,3 2-6 16,-7-1-4-16,1-2 0 0,-1 2-5 0,-1-2-7 16,-1 1-10-16,-1-1-18 0,1 0-37 0,-4 0-95 15,1 0 43-15</inkml:trace>
  <inkml:trace contextRef="#ctx0" brushRef="#br0" timeOffset="4966.0882">6881 9928 7 0,'19'-4'27'16,"1"2"-5"-16,-1-1-2 0,0 1-1 0,2 2-5 0,-2-3-1 15,4 0 5-15,-1 2-8 0,0-2 0 0,-1 2-1 16,7-2 1-16,0 3-6 0,-1-4 5 0,3 4-1 0,-1-1-3 16,2-4 4-16,1 1 0 0,0 1-2 15,1-1 2-15,-3 0-1 0,2 2 4 0,7-2 4 16,-2 1 0-16,1-1-3 0,0 3 2 0,0-2-4 0,1 1 14 15,1 0-2-15,-2 1-1 0,-2-1-12 0,0 2 6 16,3 0 2-16,-6 0-6 0,5 1-8 16,-4 1 3-16,-2 0-7 0,0 0-3 0,-3-2 0 0,2 3-2 15,-4-2-1-15,-3 0-2 0,-1-1 2 0,-4 0-7 16,0 0-2-16,0 0-2 0,-6-1-8 0,-1 1-6 16,0 1-26-16,-2 1-60 0,-4-2 28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21T03:09:01.475"/>
    </inkml:context>
    <inkml:brush xml:id="br0">
      <inkml:brushProperty name="width" value="0.05292" units="cm"/>
      <inkml:brushProperty name="height" value="0.05292" units="cm"/>
      <inkml:brushProperty name="color" value="#FF0000"/>
    </inkml:brush>
  </inkml:definitions>
  <inkml:trace contextRef="#ctx0" brushRef="#br0">19104 13713 6 0,'0'0'19'16,"0"0"1"-16,0 0 1 0,0 0-6 0,0 0 2 0,0 0-2 0,0 0-2 0,0 0 1 0,0 0 0 0,0 0-3 0,0 0 7 0,0 0 1 0,0 0 1 16,0 0 0-16,0 0-1 0,0 0 2 0,0 0-4 15,0 0-1-15,0 0 4 0,0 0-6 16,0 0-2-16,0 0 4 0,0 0 1 0,0 0-1 16,0 0 7-16,0 0-10 0,0 0 11 0,0 0-9 0,0 0 3 15,0 0 4-15,0 0 2 0,0 0-10 0,0 0 5 16,0 0 1-16,0 0 1 0,0 0-11 0,0 0 13 15,0 0-2-15,0 0 11 0,0 0-6 0,0 0-5 16,0 0 5-16,0 0 2 0,0 0-1 0,0 0 3 16,0 0-2-16,0 0 0 0,0 0-8 0,0 0 9 15,0 0-10-15,0 0-2 0,0 0 5 0,0 0-13 16,0 0 9-16,0 0-3 0,0 0-1 0,0 0 3 16,0 0-4-16,0 0 1 0,0 0-7 0,0 0 7 0,0 0-3 15,0 0-3-15,0 0-2 0,0 0 3 0,0 0-6 16,0 0 2-16,0 0 2 0,0 0-2 15,0 0-3-15,0 0 1 0,0 0 1 0,0 0 3 0,0 0-4 16,0 0-7-16,0 0 6 0,18 5 0 0,-10-5-4 16,-8 0 2-16,10 0-4 0,-5-2-1 0,4 4 10 15,-3-2-4-15,2 0 5 0,1 0-4 0,-4 3-10 16,5-6 7-16,-2 3-2 0,0 0 0 0,-2-2 6 16,3 2-10-16,-3 0 1 0,2-2 9 15,-1 2-3-15,1-1-1 0,-1 1 4 0,-1-2-3 0,1 2-12 16,1-2 11-16,-2 1-5 0,-6 1 0 0,10-2 4 15,-5 2 0-15,-5 0-1 0,10-2 6 0,-5 2-7 16,-5 0 3-16,7-3 2 0,-7 3-4 0,6-1 6 0,-6 1-7 16,6 0-9-16,-6 0 13 0,8-1 1 15,-8 1-2-15,0 0 0 0,5-2 1 0,-5 2 0 0,0 0 4 16,8-1-3-16,-8 1 2 0,0 0-1 16,0 0-5-16,0 0 2 0,6-1 5 0,-6 1-6 15,0 0 3-15,0 0 1 0,0 0-3 0,0 0 3 0,9 2-15 16,-9-2 23-16,0 0-13 0,1 4-5 0,-1-4 5 15,0 3 6-15,3 1-6 0,-3-4-1 0,0 8-6 16,0-2 7-16,0 2 2 0,0-1-1 0,-3 3 5 16,3-1-5-16,-1 3-4 0,1 1 11 0,0-1-10 15,-1 2-1-15,1-3 8 0,-4 1-2 0,4 4 7 16,-1 2-12-16,-2 1 7 0,2-2 2 0,1 0-2 16,-5 1-5-16,5-1 5 0,0 1-2 0,0-1 3 15,-3 0 1-15,2 3 3 0,-1-2-4 0,0-1-2 16,0 4 5-16,-1-1-5 0,1-2 6 0,-4 0-6 15,4-3 2-15,-2 2-3 0,1-5 6 0,2-4-4 0,-3 4 5 16,2-5-7-16,1 2-10 0,-1-3 13 16,2 1 1-16,-2-2-1 0,0-1 1 0,1-1-13 15,1 2-6-15,0-5 7 0,-1 6-8 0,1-6 1 16,-1 3-13-16,1-3-9 0,0 0-17 0,0 0-35 16,0 0-64-16,0 0-165 0,0 0 73 0</inkml:trace>
  <inkml:trace contextRef="#ctx0" brushRef="#br0" timeOffset="1233.0617">19647 13718 32 0,'-5'-6'57'0,"5"5"1"0,0 1-18 16,-5-5-1-16,5 5 2 0,-6-2-7 0,6 2-6 15,-7 0-1-15,7 0 1 0,-9 0-5 0,9 0-3 16,-10 1-4-16,5 2-1 0,0-2 4 0,-3 3-1 16,7-1-5-16,-7-1-7 0,5 1 3 0,0 1 1 15,-3 1 0-15,0-2 0 0,5 1-3 0,-5 2 4 16,1 1-5-16,2-6-2 0,1 7 0 0,0-3 1 16,-2-1 1-16,3 2 3 0,2 1-1 0,1 2-5 15,0 0 8-15,2-3 9 0,-1 0-8 0,4 0 7 16,-2 2-5-16,4 0-3 0,0-1 1 0,4 0 0 15,-4 1-2-15,6 3-2 0,-3-2 4 0,3-1-4 16,-6-1-3-16,5 4 4 0,-4-1-4 0,1-3 2 16,-2 2-7-16,1 0 14 0,-3 1-4 0,0 1-1 15,-1-2 0-15,2 0-6 0,-3 0 5 0,-1 2 4 0,-2 0-7 16,1-1-2-16,1 0-6 0,-2-3 7 16,0 3-2-16,-2-3 10 0,0 0-8 0,0 2 2 0,2-4-3 15,-2 1 3-15,-4 0 2 0,4-1 3 0,-1-2-6 16,1 2 6-16,-1-1-10 0,1-4 5 0,-5 5 0 15,0-5-14-15,5 0 11 0,-10 0 7 0,10 0-7 16,-11-3 1-16,5-1 1 0,-2 2-6 0,-1-5 10 16,2 4-6-16,-3-3 10 0,3-1-9 0,-2 1-8 15,1-2 8-15,1 0-2 0,-2 2-5 0,1-2 8 16,0 1 0-16,3-1-5 0,-4 2 1 0,3 1 0 16,-1-2 2-16,5 3 0 0,-1-2 1 0,-2 1 1 0,4 0-2 15,-2 1 5-15,2-1-2 0,-3 2 1 16,8 0-6-16,-3-1 4 0,-1-1-6 0,4 2 3 15,4-1-6-15,-2 1 6 0,3-1-2 0,0-1-4 0,-1 3 8 16,1-2-17-16,1 0 7 0,0-1 5 16,1 0-12-16,1 1 4 0,-1 1 0 0,-1-2 2 0,0-2-3 15,0 5-2-15,-1-8 1 0,0 4 1 0,0-2-1 16,1 3 9-16,0-4-10 0,-2 1 7 0,-3-1 5 16,0-2-3-16,4 5 4 0,-5-4-5 0,1 0 2 15,-1 1-2-15,-3 1 3 0,3-2 0 0,0 1 3 16,-4 1-3-16,4-2 5 0,-7 2-10 0,3 0 7 15,-1 3 2-15,-2-3-2 0,1 1 4 0,-2 2-6 16,0-3 4-16,-1 3-10 0,-2-3 15 0,1 3-6 16,-1 0-2-16,0 1 8 0,3-1 3 0,-4 2-12 15,2 0 10-15,-1 1-6 0,-1-1-2 0,4 1 0 16,-3 0 3-16,7 2-9 0,-12 2 1 0,5 0-2 16,2 1-15-16,-1-1-9 0,4 3-10 0,-2-4-16 15,3 5-76-15,-2-1-142 0,2 1 62 0</inkml:trace>
  <inkml:trace contextRef="#ctx0" brushRef="#br0" timeOffset="2490.562">20119 13712 65 0,'2'-3'72'0,"-2"3"-7"0,4-4-10 15,-4 4-2-15,4-4-7 0,-4 4-1 0,0 0-2 0,5-4-14 16,-4 3 2-16,-1 1-6 0,0 0-1 0,0 0-6 15,0 0 5-15,0 0-9 0,0 0 4 0,0 0 2 16,6 9 6-16,-8-3-9 0,1-1 10 0,0 4-8 16,-1 1 13-16,1 2-9 0,-1 0-4 0,-1-2 1 15,3 7 3-15,-4-2-3 0,2 1-7 0,-2 1 3 16,4-1-1-16,-4 0-2 0,1-2 4 0,0 3-4 16,1-2-1-16,-2-1 1 0,2-4-4 15,-1 2-6-15,0 0 3 0,-1 3 5 0,0-6-6 0,0 3 4 16,-1-2-7-16,0 0 6 0,1-1-7 0,-1-1 6 15,1-1-1-15,0 3 1 0,2-6-15 0,-3 1 10 16,3 0 0-16,2-2 3 0,-1-1-1 0,1-2-6 16,-4 4 3-16,4-4 2 0,-4 2 1 0,4-2 1 15,0 0-7-15,0 0 8 0,-5 2-3 0,5-2 7 0,0 0-3 16,0 0-1-16,0 0-8 0,0 0 6 0,0 0 2 16,8-10 2-16,-6 7-13 0,4-2 2 15,1 3-2-15,2-3-4 0,-1 3 2 0,1-1-1 0,1-1 7 16,0 1-10-16,0 1-1 0,1-1-6 15,0 2-7-15,-1 0 10 0,1-2-2 0,1 1 1 16,-3-1-7-16,2-1 10 0,1 1-13 0,-7-1 5 16,7 1 6-16,-6-1-5 0,3-2 7 0,-5 1 3 0,5-1-2 15,-3-1-3-15,1 1 7 0,-6 0-2 0,4-2 2 16,-2-3 7-16,-2 5-7 0,3 1 8 0,-3-2 0 16,-1 0 3-16,0-1-4 0,3 3 11 0,-3-4-2 15,-3 4 1-15,6-3 3 0,-6 3-5 0,3 1 15 16,0-1-4-16,0 5 7 0,-1-7-4 0,1 2-1 15,-4 3 1-15,4 2-4 0,0 0 5 0,0 0-5 16,-4-2-5-16,4 2-12 0,0 0 7 0,0 0 2 16,0 0 6-16,0 0 8 0,0 16 1 0,-1-7 2 15,-2 4-10-15,2 3 2 0,-3-1-3 0,3 2 3 0,-2 0-4 16,2 1 6-16,-4-1-15 0,4 1 5 0,-3-2-2 16,0 0-3-16,2 1 7 0,-1 2-7 15,-1-2 4-15,0-1-1 0,4 1 0 0,-2-6-1 16,-2 0-4-16,2 1 3 0,0-2 1 0,-2 5-6 15,4-6 4-15,0 1-3 0,-4-1-8 0,3-1 1 16,-1-3 7-16,2 0 1 0,0 1-11 0,-2-2 8 16,2-1-2-16,0-3-4 0,0 6-14 0,0-6 6 0,-2 5 1 15,2-5-15-15,-2 3-11 0,2-3-6 0,0 0-12 16,0 0-14-16,0 0-97 0,0 0-181 0,0 0 80 16</inkml:trace>
  <inkml:trace contextRef="#ctx0" brushRef="#br0" timeOffset="3068.9741">20483 13743 16 0,'0'0'52'0,"-4"4"-2"0,0-1-6 0,-1-2-6 15,5-1-1-15,-4 8-1 0,3-3-11 0,-4-2 6 16,5 2-9-16,-1 2 9 0,-2-1-12 0,3-1 5 15,0 1-4-15,3 0 4 0,-3 0-4 0,1-1 3 16,5 3-9-16,-1-1 8 0,2-1-5 0,-2-1 1 16,2 1 2-16,1 0-1 0,0 4 2 0,0-3-7 15,2 0 7-15,-1-2-7 0,0 4-5 0,-1-1 9 16,3-1-3-16,-2 3-8 0,1-5 3 0,0 5-5 16,-1-3 4-16,2 5-1 0,-3-3 6 0,-1 0-14 15,-1 0 1-15,1 0-4 0,0-1 7 0,-2 1-3 16,-1 1 3-16,-2 0-2 0,1-2 4 0,-1-2-1 15,0 1 0-15,-2 1 1 0,0-2 12 0,0 0-13 16,0-1 8-16,-2-1-3 0,0 2-2 0,-1-2 9 16,-2 0-5-16,0 0 0 0,-1 1-4 0,1-1 11 15,-3 0 1-15,1-1-8 0,-3 0 4 0,3-1-8 0,-2-1 8 16,3 1-2-16,-7-2-4 0,5 0-3 0,-3 2 5 16,1-4-1-16,-2 2 7 0,1 0-7 15,2-2-6-15,-3 1 5 0,0-1-5 0,1 2 1 0,2-3-12 16,-1 1 0-16,6 1 1 0,-3-3-21 0,1 2-8 15,1-1-15-15,1-1-15 0,-1 1-23 0,4 0-54 16,-3-1-153-16,4-3 68 0</inkml:trace>
  <inkml:trace contextRef="#ctx0" brushRef="#br0" timeOffset="3276.4867">20446 13730 65 0,'4'-4'63'0,"6"-1"2"0,0 2 3 0,2-1-12 0,2 2 1 16,4-1-4-16,2-1-11 0,2 3-8 0,-3 1-3 16,7-3-11-16,-6 3-8 0,4 0-4 0,-4 0-11 15,1-1-11-15,2 0-19 0,-5 2-55 0,1 0-94 16,-2-1 41-16</inkml:trace>
  <inkml:trace contextRef="#ctx0" brushRef="#br0" timeOffset="3835.428">20952 13648 29 0,'-4'7'70'0,"-2"-2"-9"0,-2 3-8 16,2 2-7-16,-5 3 4 0,1 1-4 0,4 2-6 0,-6-3-1 15,4 3-4-15,-3 6 5 0,3-5 0 0,0-3 1 16,1 1-1-16,1 1-3 0,1 1-7 15,-1 0 0-15,3 2-4 0,-3-1 5 0,5-1-1 0,0 0-6 16,1 1 1-16,1-3-2 0,-1 0-8 0,1 2 7 16,5-5-5-16,-3 0-2 0,1-2-5 0,0 2 4 15,3-3 0-15,-1 1-13 0,4-4 8 0,-6 4 1 16,2-5 3-16,2 1-7 0,-4-1 6 0,4-1-4 16,-1-1-3-16,2-3-2 0,-1 0-1 0,-2 0 4 15,3 0-3-15,-2-3-2 0,-2 3 5 0,4-2-3 16,0-5-5-16,-3 1 3 0,3 1-5 0,-3-5 3 15,-2 2-7-15,0 0 9 0,-1-1-2 0,-1 1 4 16,1-1-12-16,-5-2 9 0,1 3-3 0,-1-2-1 16,0 1 0-16,0 1 1 0,-3-2 2 0,1 4 5 15,-1 1-7-15,-3 1 17 0,4-1-13 0,-5 1 4 16,-2 2 0-16,7-1-8 0,-4-1 3 0,-1 1-2 16,3 3 2-16,-2 0 2 0,8 0-1 0,-15 0-1 0,7 2 3 15,3-2 0-15,-3 3-4 0,3-1-2 0,1 1-5 16,-1-1 5-16,2 0 2 0,0 1-3 0,-1 0-8 15,4 4-1-15,-5-4-5 0,8 3 1 16,-3 0-9-16,2 0-14 0,0 0-3 0,0 0-14 0,4 4-11 16,2-3-59-16,-3 0-139 0,0-2 62 0</inkml:trace>
  <inkml:trace contextRef="#ctx0" brushRef="#br0" timeOffset="4245.0405">21191 13939 62 0,'0'0'73'0,"0"0"-11"0,0-4-6 0,0 4-7 15,0 0-8-15,0 0-4 0,0 0 4 0,0 0-15 16,0 0 5-16,0 0-3 0,0 0-2 0,0 0-6 0,-8 11 1 15,7-7-3-15,1-4-9 0,-1 7 7 16,1-3-5-16,0 1-2 0,0-1-5 0,2-1-2 16,-2-3-2-16,2 5-1 0,0-1-7 0,1-2 0 0,0 1 5 15,-3-3-6-15,7 3-2 0,-7-3-3 0,6 1 3 16,-6-1 3-16,0 0 1 0,7-4 2 16,-7 4 3-16,4-3 3 0,-4 3-2 0,1-6 14 0,-1 1-4 15,0 2 10-15,-1-4-2 0,-3 4 2 0,2-2-3 16,0 0 7-16,-2-1-1 0,0 0-3 0,0 2-2 15,-1-1 7-15,3 2 3 0,-5-1-4 0,2 1-7 16,0 1 4-16,0 1-1 0,0-1-4 0,5 2 1 16,-10-2-2-16,10 2-5 0,0 0-3 0,-11 2 0 15,11-2-18-15,-5 3-3 0,5 2-15 0,-1-1-22 16,1 1-27-16,-3 0-44 0,7 0-133 0,0 0 59 16</inkml:trace>
  <inkml:trace contextRef="#ctx0" brushRef="#br0" timeOffset="4954.9142">21457 13767 36 0,'0'0'58'0,"4"-3"-2"15,-1-2-9-15,1 2-16 0,1-1 6 0,-4 2 2 16,5 2-7-16,0-4 3 0,-1 1-3 0,2 0-11 16,-2 1-2-16,1-1 8 0,-6 3-5 0,13-2 1 15,-7 2-5-15,3-3-2 0,-4 3 2 0,4 0-14 16,0 3 10-16,-1-3-2 0,2 0-1 0,0 1 0 15,-1 2 0-15,-1-2-2 0,0 1-7 0,0 2 6 16,-1-1 1-16,0 1-2 0,0 4 6 0,-2-1 0 16,0-2-1-16,-2 3-5 0,3 3 10 0,-5 0 1 15,1 0-1-15,-1 5 4 0,-2-4 0 0,-1 5 5 16,1-2-6-16,0 3-6 0,-4-1 1 0,3 2 7 16,-1-4-4-16,-3 1-6 0,2 0 1 0,-3 0-6 15,2-1 0-15,-2-1-1 0,1 1 9 0,0-3-9 16,-2-2 5-16,-1 3 1 0,2-4-9 0,-1 0 7 15,-1 1-6-15,1-1-2 0,-4-3 3 0,3 1-1 16,2-2 0-16,-7 0 10 0,5-1-10 0,-2 0 7 16,-1-3-5-16,2-1 3 0,0 0-9 0,-2-1 1 15,2 1 9-15,1-4-7 0,-4-1 0 0,4 0 2 0,2 0-4 16,-2-4-2-16,4 1-2 0,-3-2 3 0,4 3 0 16,-4-4 4-16,2 1-8 0,5 0 10 0,-3 0-11 15,1-2 9-15,3 6 4 0,0-2-8 0,0 0-1 16,3 1 4-16,-2 1 5 0,6-2 0 0,0 0-7 15,1 2 7-15,1 2-8 0,4-2 0 0,-3 1-1 16,0 5 2-16,4-1-3 0,-2-1 1 0,2 2-4 16,-4 0 3-16,1 2-4 0,2-1-1 0,-1 3 10 15,0 3-8-15,0-4 4 0,-4 4 0 0,3 1 4 16,-5 1 0-16,2 1 0 0,0-2-11 0,-3 2 8 16,1 0 1-16,-2 1 9 0,3-2-9 0,-2 1-5 15,-1-2-1-15,-2 0 8 0,3 0-3 0,-1-2-6 16,0 3 12-16,1-4-9 0,0 0-2 0,0 1-11 15,-1-2-8-15,2 1 4 0,-1 0-5 0,2-2-9 16,2 1-12-16,-2-2-6 0,0 1 0 0,-1-1-15 16,0 0-64-16,1 0-139 0,-1-2 61 0</inkml:trace>
  <inkml:trace contextRef="#ctx0" brushRef="#br0" timeOffset="5596.41">21835 13855 38 0,'0'-5'54'0,"0"1"-3"16,1-3 0-16,2 1-10 0,-2 1-5 0,0-1 2 15,1 0-9-15,2-2 6 0,-1 2-5 0,0-2 7 16,-1 4-4-16,3-5 2 0,-1 4-4 0,-2-2-2 15,4 2-8-15,-2 0 9 0,-2 1 0 0,1 0 2 16,1 0-12-16,1 1 2 0,-1-2 2 0,-2 3-11 16,1-1 4-16,1 2-2 0,-4 1-2 0,6-3 4 15,-6 3-3-15,8 0 8 0,-1 0-7 0,-3 3-4 16,1-1 0-16,-2 2-8 0,2 3 3 0,0-3-1 0,3 5 4 16,-4-1-4-16,2 2 4 0,-4 3-11 0,1 0 2 15,2 1-1-15,-3 3 6 0,0-5-4 16,1 4 1-16,-1 0 7 0,-2 2-5 0,1-3 1 15,-2 1 2-15,1 3-1 0,-5-3-6 0,5 1 9 0,-5-2-6 16,1 0 7-16,0 0-4 0,-1-2-6 16,3 0 11-16,-4-4-8 0,-2 5 11 0,3-2-11 15,-3-3-6-15,1 2 5 0,-3-4 3 0,0 1 4 0,0 1-7 16,-2-4 3-16,2 1-10 0,0 0 13 0,0-3-6 16,-1-1 1-16,4 1-1 0,-2-6 0 15,1 3 6-15,-3-1-10 0,5-2 4 0,-1 0 0 0,-1-2-7 16,0-1 11-16,3-2-3 0,-2 2-5 0,4-3 6 15,-1 0-3-15,4-1 1 0,-4 2 9 0,3-3-19 16,1 5 12-16,1-6-11 0,2 3 9 0,-2 1 4 16,-1 1 8-16,4 1-10 0,-1 0 4 0,3 1 0 15,-2-1-3-15,1 0 7 0,-4 4-6 0,7-1-7 16,-3-2-4-16,1 4 16 0,0 1-14 0,1-1-2 16,-7 1 8-16,12 1-4 0,-2 0 7 0,-2 0-3 15,1 4 0-15,-2-1-4 0,0 1 0 0,-1 0-3 0,2 0 2 16,2 3 2-16,-5 1-1 0,3-2 4 15,-2 3-3-15,1-4-2 0,1 5-4 0,-1-4 14 16,1 5-6-16,-1-4-11 0,1 1-15 0,2-1 3 0,0 1-6 16,-1-1-20-16,0 0-23 0,0 0-7 15,1-1-70-15,-2 0-157 0,1-1 70 0</inkml:trace>
  <inkml:trace contextRef="#ctx0" brushRef="#br0" timeOffset="7332.6014">21836 13494 6 0,'0'0'44'16,"3"-4"1"-16,-3 4-3 0,0 0-2 0,2-4 2 16,-2 4-3-16,3-3-4 0,-3 3 1 0,4-2-2 15,-4 2 4-15,0 0-12 0,5-2-2 0,-5 2-2 16,7-2 3-16,-7 2-11 0,6 0 5 0,-6 0-4 16,10 2-1-16,-1 0-6 0,-3-1 4 0,1 1-7 15,-1 2 0-15,0-2 3 0,1-1-2 0,2 4 2 16,-2-2-4-16,-1 1 1 0,1 0-5 0,-1-1 5 15,6 0 1-15,-7 1-5 0,4 2-1 0,-3-2 3 16,2 1 6-16,0 0-9 0,-2 2 10 0,4-1-2 16,-2 2-4-16,0 0 0 0,-2 2 5 0,2-3-4 15,-1 3 1-15,0-2 1 0,1 3-3 0,0 3-3 16,3 0 2-16,-4-1 2 0,2-4-5 0,-1 2 1 16,0 0 1-16,-3 1-1 0,2-2 2 0,-1 5-1 15,1-6 4-15,-4 5-3 0,-1-6-2 0,4 4 1 16,-3 0-2-16,2-2 5 0,-1 2-5 0,-4 0 6 15,5-1 5-15,-3 0-8 0,0-1 0 0,-1 2 7 0,2 0 2 16,-2 0-16-16,1 2 15 0,0-2-12 0,-2 1 6 16,1-1 0-16,3 3-2 0,-4 2-2 0,4-1 1 15,-4-4 0-15,0 5 2 0,1-2 0 0,-1-1 5 16,-5 1-6-16,5-1 6 0,-1-5-6 0,-3 4 3 16,2-1-2-16,0 1-12 0,-2-2 7 15,-1 0 7-15,3-2-4 0,-3 3 0 0,0-2 3 16,1 0-1-16,-1 0-1 0,-1 1-3 0,1-2 0 0,-1 1 6 15,-2 0-7-15,-1 0 7 0,2 0-4 0,3 0 8 16,-6-3-2-16,3 2-3 0,0-2-2 0,1 2 0 16,-4-3 4-16,4 3-2 0,-2-3-1 0,3 1-5 15,-4 0 0-15,3 0 8 0,-2-2-9 0,0 0 3 16,3 2 1-16,-5-1 0 0,2 1 0 0,1 1 6 16,-3-3-3-16,0 3-7 0,4-1 4 0,-3 0 1 15,-1 3 6-15,2-5-6 0,-1 5 5 0,-1-3-5 16,1 2 4-16,2-3-4 0,-2 1-6 0,0-2 3 15,1 1-5-15,2-1-11 0,0-2-7 0,1 2-7 16,2-1-7-16,-1 0-17 0,0 0-23 0,0-2-46 0,0 3-132 16,-1-5 59-16</inkml:trace>
  <inkml:trace contextRef="#ctx0" brushRef="#br0" timeOffset="8744.7623">19280 13433 22 0,'0'0'47'0,"-2"-3"0"0,2 3-7 0,0 0-3 16,0 0-6-16,-4-4 2 0,4 4-6 0,0 0 2 15,0 0-2-15,-5-4-6 0,5 4 0 0,0 0 1 16,-6 0-7-16,6 0-3 0,0 0 5 0,-11 4-1 15,8-3-8-15,3-1 7 0,-11 3-6 0,6-3 7 16,-1 3 6-16,-2-2-5 0,1 2-1 0,0 0-9 16,1 1 4-16,-8 2 8 0,6-4-2 0,-1 5-2 0,0-2-1 15,-5 0-8-15,4 2-1 0,2-2 2 0,-6 2-2 16,5-1 9-16,-2 1 1 0,1 0-10 16,-1 1 0-16,0 1-1 0,2-1 4 0,0 1-4 0,-1 0 5 15,-1 3-4-15,4-3-1 0,-3 2 6 0,2-1-4 16,0-1-1-16,2 3 5 0,-3 1-8 15,1 0 8-15,3-4-3 0,-4 7-1 0,5-1 3 0,-2 0-8 16,-2-1 7-16,3 0-5 0,0-2-4 0,1 3 3 16,2 2 5-16,-2-3-5 0,0 1 7 15,0 2-5-15,0 0-3 0,1 0-2 0,-2-1 3 0,3-3 5 16,-1 1-4-16,2 2 0 0,-3 0 0 0,4-2 5 16,-3-2-8-16,0 0 5 0,2 0 2 0,0 0-2 15,-1 5 4-15,2-4-3 0,-2 2-2 0,2 1-4 16,0 1 9-16,0-2 1 0,2 1-3 0,-2-4-8 15,3 5-1-15,-2-2 3 0,2 2 7 0,0-5-4 16,1 0 3-16,-1 3-4 0,3-3-10 0,-2 0 8 16,1 1 5-16,4-3-8 0,-4 2 7 0,4 3 2 15,-4-5-9-15,3 0 0 0,-2 0 5 0,3 1-6 16,0-3 3-16,3 5-9 0,-6-4 6 0,3 0 2 16,0-1-4-16,6 5 4 0,-3-2-3 0,-1-4 4 0,2 4-8 15,1-3 4-15,0 2-1 0,-1-2 0 16,6 3-4-16,-4-4 6 0,2 1-6 0,-2 0 7 15,2 1-4-15,2-1-3 0,-1-2 7 0,0 1-7 0,1-1 0 16,-2 1-7-16,1 1 8 0,-2-2-12 0,1 1 1 16,-1-2 3-16,1 4-5 0,1-4-3 0,-4 1-4 15,1 0-2-15,2-1-7 0,0 3-15 0,-4-3 3 16,-1 0-41-16,2 3-97 0,-5-4 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F3C0C2-967E-47A5-A904-2AA6F241F5D0}" type="datetimeFigureOut">
              <a:rPr lang="en-IN" smtClean="0"/>
              <a:pPr/>
              <a:t>09-03-2023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2A486-5573-4172-907A-E46773D8B9E2}" type="slidenum">
              <a:rPr lang="en-IN" smtClean="0"/>
              <a:pPr/>
              <a:t>‹#›</a:t>
            </a:fld>
            <a:endParaRPr lang="en-IN"/>
          </a:p>
        </p:txBody>
      </p:sp>
    </p:spTree>
    <p:extLst>
      <p:ext uri="{BB962C8B-B14F-4D97-AF65-F5344CB8AC3E}">
        <p14:creationId xmlns:p14="http://schemas.microsoft.com/office/powerpoint/2010/main" val="12013802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DE62A486-5573-4172-907A-E46773D8B9E2}" type="slidenum">
              <a:rPr lang="en-IN" smtClean="0"/>
              <a:pPr/>
              <a:t>1</a:t>
            </a:fld>
            <a:endParaRPr lang="en-IN"/>
          </a:p>
        </p:txBody>
      </p:sp>
    </p:spTree>
    <p:extLst>
      <p:ext uri="{BB962C8B-B14F-4D97-AF65-F5344CB8AC3E}">
        <p14:creationId xmlns:p14="http://schemas.microsoft.com/office/powerpoint/2010/main" val="305285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DE62A486-5573-4172-907A-E46773D8B9E2}" type="slidenum">
              <a:rPr lang="en-IN" smtClean="0"/>
              <a:pPr/>
              <a:t>2</a:t>
            </a:fld>
            <a:endParaRPr lang="en-IN"/>
          </a:p>
        </p:txBody>
      </p:sp>
    </p:spTree>
    <p:extLst>
      <p:ext uri="{BB962C8B-B14F-4D97-AF65-F5344CB8AC3E}">
        <p14:creationId xmlns:p14="http://schemas.microsoft.com/office/powerpoint/2010/main" val="291678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2A486-5573-4172-907A-E46773D8B9E2}" type="slidenum">
              <a:rPr lang="en-IN" smtClean="0"/>
              <a:pPr/>
              <a:t>35</a:t>
            </a:fld>
            <a:endParaRPr lang="en-IN"/>
          </a:p>
        </p:txBody>
      </p:sp>
    </p:spTree>
    <p:extLst>
      <p:ext uri="{BB962C8B-B14F-4D97-AF65-F5344CB8AC3E}">
        <p14:creationId xmlns:p14="http://schemas.microsoft.com/office/powerpoint/2010/main" val="401839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1,3,5,6,8,10,11,13,15</a:t>
            </a:r>
            <a:endParaRPr lang="en-IN" dirty="0"/>
          </a:p>
        </p:txBody>
      </p:sp>
      <p:sp>
        <p:nvSpPr>
          <p:cNvPr id="4" name="Slide Number Placeholder 3"/>
          <p:cNvSpPr>
            <a:spLocks noGrp="1"/>
          </p:cNvSpPr>
          <p:nvPr>
            <p:ph type="sldNum" sz="quarter" idx="10"/>
          </p:nvPr>
        </p:nvSpPr>
        <p:spPr/>
        <p:txBody>
          <a:bodyPr/>
          <a:lstStyle/>
          <a:p>
            <a:fld id="{DE62A486-5573-4172-907A-E46773D8B9E2}" type="slidenum">
              <a:rPr lang="en-IN" smtClean="0"/>
              <a:pPr/>
              <a:t>37</a:t>
            </a:fld>
            <a:endParaRPr lang="en-IN"/>
          </a:p>
        </p:txBody>
      </p:sp>
    </p:spTree>
    <p:extLst>
      <p:ext uri="{BB962C8B-B14F-4D97-AF65-F5344CB8AC3E}">
        <p14:creationId xmlns:p14="http://schemas.microsoft.com/office/powerpoint/2010/main" val="90886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F9F57AC-5490-4524-B1EB-E59D0FF4F42C}"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191B2-97CE-47CE-ADA3-7A5D1C73B214}"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8B6D1-DC26-4B61-A20A-B8EB1E4097FF}"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DD6351F-F009-49BA-BAB5-3611B6CB2DF6}" type="datetime1">
              <a:rPr lang="en-US" altLang="en-US" smtClean="0"/>
              <a:t>3/9/2023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B4B5D290-0791-4350-9184-403EF06DDC66}" type="slidenum">
              <a:rPr lang="en-US" altLang="en-US"/>
              <a:pPr/>
              <a:t>‹#›</a:t>
            </a:fld>
            <a:endParaRPr lang="en-US" altLang="en-US"/>
          </a:p>
        </p:txBody>
      </p:sp>
    </p:spTree>
    <p:extLst>
      <p:ext uri="{BB962C8B-B14F-4D97-AF65-F5344CB8AC3E}">
        <p14:creationId xmlns:p14="http://schemas.microsoft.com/office/powerpoint/2010/main" val="85837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A18EFDA1-F038-4A4C-A480-E03F460D6CA1}" type="datetime1">
              <a:rPr lang="en-US" altLang="en-US" smtClean="0"/>
              <a:t>3/9/2023</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613C68A2-8212-41B9-8B70-8E0EE3D37726}" type="slidenum">
              <a:rPr lang="en-US" altLang="en-US"/>
              <a:pPr/>
              <a:t>‹#›</a:t>
            </a:fld>
            <a:endParaRPr lang="en-US" altLang="en-US"/>
          </a:p>
        </p:txBody>
      </p:sp>
    </p:spTree>
    <p:extLst>
      <p:ext uri="{BB962C8B-B14F-4D97-AF65-F5344CB8AC3E}">
        <p14:creationId xmlns:p14="http://schemas.microsoft.com/office/powerpoint/2010/main" val="218428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EAE05-55C3-4712-8928-DA28E4D67BC2}"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C45111C-3FAC-4D1E-8687-16D9F6E6F898}" type="datetime1">
              <a:rPr lang="en-US" smtClean="0"/>
              <a:t>3/9/2023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ED91DF-07FF-496F-8B75-0B1A225783AE}"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5CEA6C-73F5-40B1-88D5-F5E7ADED85DA}"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E6CCEB-0B52-4621-9604-79165B9BC305}"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D8A0254-8187-411E-B655-AD2176F00B64}"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60FC5-96C0-4544-AA77-25892559698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7DFE0538-5688-490D-861A-A8B4CABC8A85}" type="datetime1">
              <a:rPr lang="en-US" smtClean="0"/>
              <a:t>3/9/2023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995D427-AD5D-4CED-8FB4-3B3A5813FC27}" type="datetime1">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5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748" y="1607574"/>
            <a:ext cx="4943168" cy="5250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4" name="Rectangle 2"/>
          <p:cNvSpPr>
            <a:spLocks noGrp="1" noChangeArrowheads="1"/>
          </p:cNvSpPr>
          <p:nvPr>
            <p:ph type="title"/>
          </p:nvPr>
        </p:nvSpPr>
        <p:spPr/>
        <p:txBody>
          <a:bodyPr>
            <a:normAutofit fontScale="90000"/>
          </a:bodyPr>
          <a:lstStyle/>
          <a:p>
            <a:r>
              <a:rPr lang="en-US" dirty="0">
                <a:solidFill>
                  <a:schemeClr val="accent2"/>
                </a:solidFill>
              </a:rPr>
              <a:t/>
            </a:r>
            <a:br>
              <a:rPr lang="en-US" dirty="0">
                <a:solidFill>
                  <a:schemeClr val="accent2"/>
                </a:solidFill>
              </a:rPr>
            </a:br>
            <a:r>
              <a:rPr lang="en-US" dirty="0">
                <a:solidFill>
                  <a:schemeClr val="accent2"/>
                </a:solidFill>
              </a:rPr>
              <a:t>Chapter </a:t>
            </a:r>
            <a:r>
              <a:rPr lang="en-US" dirty="0" smtClean="0">
                <a:solidFill>
                  <a:schemeClr val="accent2"/>
                </a:solidFill>
              </a:rPr>
              <a:t>1</a:t>
            </a:r>
            <a:r>
              <a:rPr lang="en-US" dirty="0">
                <a:solidFill>
                  <a:schemeClr val="accent2"/>
                </a:solidFill>
              </a:rPr>
              <a:t/>
            </a:r>
            <a:br>
              <a:rPr lang="en-US" dirty="0">
                <a:solidFill>
                  <a:schemeClr val="accent2"/>
                </a:solidFill>
              </a:rPr>
            </a:br>
            <a:r>
              <a:rPr lang="en-US" dirty="0">
                <a:solidFill>
                  <a:schemeClr val="accent2"/>
                </a:solidFill>
              </a:rPr>
              <a:t>Time Value of Money</a:t>
            </a:r>
            <a:r>
              <a:rPr lang="en-US" sz="3400" dirty="0">
                <a:solidFill>
                  <a:schemeClr val="accent2"/>
                </a:solidFill>
              </a:rPr>
              <a:t/>
            </a:r>
            <a:br>
              <a:rPr lang="en-US" sz="3400" dirty="0">
                <a:solidFill>
                  <a:schemeClr val="accent2"/>
                </a:solidFill>
              </a:rPr>
            </a:br>
            <a:endParaRPr lang="en-US" sz="3400" dirty="0">
              <a:solidFill>
                <a:schemeClr val="accent2"/>
              </a:solidFill>
            </a:endParaRPr>
          </a:p>
        </p:txBody>
      </p:sp>
      <p:sp>
        <p:nvSpPr>
          <p:cNvPr id="3075" name="Rectangle 3"/>
          <p:cNvSpPr>
            <a:spLocks noGrp="1" noChangeArrowheads="1"/>
          </p:cNvSpPr>
          <p:nvPr>
            <p:ph type="body" sz="half" idx="1"/>
          </p:nvPr>
        </p:nvSpPr>
        <p:spPr>
          <a:xfrm>
            <a:off x="152400" y="2133600"/>
            <a:ext cx="4572000" cy="3661287"/>
          </a:xfrm>
        </p:spPr>
        <p:txBody>
          <a:bodyPr/>
          <a:lstStyle/>
          <a:p>
            <a:pPr indent="-342900">
              <a:lnSpc>
                <a:spcPct val="150000"/>
              </a:lnSpc>
              <a:spcBef>
                <a:spcPts val="0"/>
              </a:spcBef>
              <a:buClrTx/>
            </a:pPr>
            <a:r>
              <a:rPr lang="en-US" sz="2200" b="1" dirty="0">
                <a:solidFill>
                  <a:srgbClr val="FF0000"/>
                </a:solidFill>
              </a:rPr>
              <a:t>Interest: The Cost of Money</a:t>
            </a:r>
          </a:p>
          <a:p>
            <a:pPr indent="-342900">
              <a:lnSpc>
                <a:spcPct val="150000"/>
              </a:lnSpc>
              <a:spcBef>
                <a:spcPts val="0"/>
              </a:spcBef>
              <a:buClrTx/>
            </a:pPr>
            <a:r>
              <a:rPr lang="en-US" sz="2200" b="1" dirty="0">
                <a:solidFill>
                  <a:srgbClr val="FF0000"/>
                </a:solidFill>
              </a:rPr>
              <a:t>Economic Equivalence</a:t>
            </a:r>
          </a:p>
          <a:p>
            <a:pPr indent="-342900">
              <a:lnSpc>
                <a:spcPct val="150000"/>
              </a:lnSpc>
              <a:spcBef>
                <a:spcPts val="0"/>
              </a:spcBef>
              <a:buClrTx/>
            </a:pPr>
            <a:r>
              <a:rPr lang="en-US" sz="2200" b="1" dirty="0">
                <a:solidFill>
                  <a:srgbClr val="FF0000"/>
                </a:solidFill>
              </a:rPr>
              <a:t>Interest Formulas – Single Cash Flows</a:t>
            </a:r>
          </a:p>
          <a:p>
            <a:pPr indent="-342900">
              <a:lnSpc>
                <a:spcPct val="150000"/>
              </a:lnSpc>
              <a:spcBef>
                <a:spcPts val="0"/>
              </a:spcBef>
              <a:buClrTx/>
            </a:pPr>
            <a:r>
              <a:rPr lang="en-US" sz="2200" b="1" dirty="0">
                <a:solidFill>
                  <a:srgbClr val="FF0000"/>
                </a:solidFill>
              </a:rPr>
              <a:t>Equal-Payment Series</a:t>
            </a:r>
          </a:p>
          <a:p>
            <a:pPr indent="-342900">
              <a:lnSpc>
                <a:spcPct val="150000"/>
              </a:lnSpc>
              <a:spcBef>
                <a:spcPts val="0"/>
              </a:spcBef>
              <a:buClrTx/>
            </a:pPr>
            <a:r>
              <a:rPr lang="en-US" sz="2200" b="1" dirty="0">
                <a:solidFill>
                  <a:srgbClr val="FF0000"/>
                </a:solidFill>
              </a:rPr>
              <a:t>Dealing with Gradient Series</a:t>
            </a:r>
          </a:p>
          <a:p>
            <a:pPr indent="-342900">
              <a:lnSpc>
                <a:spcPct val="150000"/>
              </a:lnSpc>
              <a:spcBef>
                <a:spcPts val="0"/>
              </a:spcBef>
              <a:buClrTx/>
            </a:pPr>
            <a:r>
              <a:rPr lang="en-US" sz="2200" b="1" dirty="0">
                <a:solidFill>
                  <a:srgbClr val="FF0000"/>
                </a:solidFill>
              </a:rPr>
              <a:t>Composite Cash Flows. </a:t>
            </a:r>
          </a:p>
        </p:txBody>
      </p:sp>
      <p:sp>
        <p:nvSpPr>
          <p:cNvPr id="3" name="Slide Number Placeholder 2"/>
          <p:cNvSpPr>
            <a:spLocks noGrp="1"/>
          </p:cNvSpPr>
          <p:nvPr>
            <p:ph type="sldNum" sz="quarter" idx="12"/>
          </p:nvPr>
        </p:nvSpPr>
        <p:spPr/>
        <p:txBody>
          <a:bodyPr/>
          <a:lstStyle/>
          <a:p>
            <a:fld id="{B4B5D290-0791-4350-9184-403EF06DDC66}" type="slidenum">
              <a:rPr lang="en-US" altLang="en-US" smtClean="0"/>
              <a:pPr/>
              <a:t>1</a:t>
            </a:fld>
            <a:endParaRPr lang="en-US" altLang="en-US"/>
          </a:p>
        </p:txBody>
      </p:sp>
    </p:spTree>
    <p:extLst>
      <p:ext uri="{BB962C8B-B14F-4D97-AF65-F5344CB8AC3E}">
        <p14:creationId xmlns:p14="http://schemas.microsoft.com/office/powerpoint/2010/main" val="1022178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Title 1"/>
          <p:cNvSpPr>
            <a:spLocks noGrp="1"/>
          </p:cNvSpPr>
          <p:nvPr>
            <p:ph type="title" idx="4294967295"/>
          </p:nvPr>
        </p:nvSpPr>
        <p:spPr>
          <a:xfrm>
            <a:off x="0" y="274638"/>
            <a:ext cx="7467600" cy="639762"/>
          </a:xfrm>
        </p:spPr>
        <p:txBody>
          <a:bodyPr/>
          <a:lstStyle/>
          <a:p>
            <a:r>
              <a:rPr lang="en-US" dirty="0" smtClean="0"/>
              <a:t>Time value equivalence</a:t>
            </a:r>
            <a:endParaRPr lang="en-US" dirty="0"/>
          </a:p>
        </p:txBody>
      </p:sp>
      <p:sp>
        <p:nvSpPr>
          <p:cNvPr id="3" name="Content Placeholder 2"/>
          <p:cNvSpPr>
            <a:spLocks noGrp="1"/>
          </p:cNvSpPr>
          <p:nvPr>
            <p:ph idx="4294967295"/>
          </p:nvPr>
        </p:nvSpPr>
        <p:spPr>
          <a:xfrm>
            <a:off x="457200" y="1066800"/>
            <a:ext cx="8001000" cy="5483225"/>
          </a:xfrm>
        </p:spPr>
        <p:txBody>
          <a:bodyPr>
            <a:normAutofit fontScale="92500" lnSpcReduction="10000"/>
          </a:bodyPr>
          <a:lstStyle/>
          <a:p>
            <a:pPr algn="just">
              <a:lnSpc>
                <a:spcPct val="150000"/>
              </a:lnSpc>
              <a:spcBef>
                <a:spcPts val="0"/>
              </a:spcBef>
            </a:pPr>
            <a:r>
              <a:rPr lang="en-US" dirty="0" smtClean="0">
                <a:solidFill>
                  <a:srgbClr val="FF0000"/>
                </a:solidFill>
              </a:rPr>
              <a:t>From economic point of view in time value conversion the equivalent values of money are determined not on values with equivalent purchasing power.</a:t>
            </a:r>
          </a:p>
          <a:p>
            <a:pPr marL="0" indent="0" algn="just">
              <a:lnSpc>
                <a:spcPct val="150000"/>
              </a:lnSpc>
              <a:spcBef>
                <a:spcPts val="0"/>
              </a:spcBef>
              <a:buNone/>
            </a:pPr>
            <a:r>
              <a:rPr lang="en-US" b="1" i="1" dirty="0" smtClean="0"/>
              <a:t>This can be easily understood  with the following example.</a:t>
            </a:r>
          </a:p>
          <a:p>
            <a:pPr algn="just">
              <a:lnSpc>
                <a:spcPct val="150000"/>
              </a:lnSpc>
              <a:spcBef>
                <a:spcPts val="0"/>
              </a:spcBef>
            </a:pPr>
            <a:r>
              <a:rPr lang="en-US" dirty="0" smtClean="0">
                <a:solidFill>
                  <a:srgbClr val="0070C0"/>
                </a:solidFill>
              </a:rPr>
              <a:t>If 1000 is kept in a locker  for 2 years or as deposit in bank earning 10% annually.</a:t>
            </a:r>
          </a:p>
          <a:p>
            <a:pPr algn="just">
              <a:lnSpc>
                <a:spcPct val="150000"/>
              </a:lnSpc>
              <a:spcBef>
                <a:spcPts val="0"/>
              </a:spcBef>
            </a:pPr>
            <a:r>
              <a:rPr lang="en-US" dirty="0" smtClean="0">
                <a:solidFill>
                  <a:srgbClr val="002060"/>
                </a:solidFill>
              </a:rPr>
              <a:t>Also, earning power could have been used to pay two equal annual installments of Rs.500 each.</a:t>
            </a:r>
          </a:p>
          <a:p>
            <a:pPr marL="0" indent="0" algn="just">
              <a:lnSpc>
                <a:spcPct val="150000"/>
              </a:lnSpc>
              <a:spcBef>
                <a:spcPts val="0"/>
              </a:spcBef>
              <a:buNone/>
            </a:pPr>
            <a:r>
              <a:rPr lang="en-US" dirty="0" smtClean="0">
                <a:solidFill>
                  <a:srgbClr val="002060"/>
                </a:solidFill>
              </a:rPr>
              <a:t>(</a:t>
            </a:r>
            <a:r>
              <a:rPr lang="en-US" sz="1900" dirty="0" smtClean="0">
                <a:solidFill>
                  <a:srgbClr val="002060"/>
                </a:solidFill>
              </a:rPr>
              <a:t>or initial deposit could have been reduced to 868 to pay out the installments.)</a:t>
            </a:r>
          </a:p>
        </p:txBody>
      </p:sp>
    </p:spTree>
    <p:extLst>
      <p:ext uri="{BB962C8B-B14F-4D97-AF65-F5344CB8AC3E}">
        <p14:creationId xmlns:p14="http://schemas.microsoft.com/office/powerpoint/2010/main" val="320935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2" name="Title 1"/>
          <p:cNvSpPr>
            <a:spLocks noGrp="1"/>
          </p:cNvSpPr>
          <p:nvPr>
            <p:ph type="title" idx="4294967295"/>
          </p:nvPr>
        </p:nvSpPr>
        <p:spPr>
          <a:xfrm>
            <a:off x="0" y="274638"/>
            <a:ext cx="7467600" cy="792162"/>
          </a:xfrm>
        </p:spPr>
        <p:txBody>
          <a:bodyPr/>
          <a:lstStyle/>
          <a:p>
            <a:r>
              <a:rPr lang="en-US" dirty="0" smtClean="0"/>
              <a:t>Types of interest factor</a:t>
            </a:r>
            <a:endParaRPr lang="en-US" dirty="0"/>
          </a:p>
        </p:txBody>
      </p:sp>
      <p:sp>
        <p:nvSpPr>
          <p:cNvPr id="3" name="Content Placeholder 2"/>
          <p:cNvSpPr>
            <a:spLocks noGrp="1"/>
          </p:cNvSpPr>
          <p:nvPr>
            <p:ph idx="4294967295"/>
          </p:nvPr>
        </p:nvSpPr>
        <p:spPr>
          <a:xfrm>
            <a:off x="0" y="1143000"/>
            <a:ext cx="7467600" cy="1447800"/>
          </a:xfrm>
        </p:spPr>
        <p:txBody>
          <a:bodyPr>
            <a:normAutofit/>
          </a:bodyPr>
          <a:lstStyle/>
          <a:p>
            <a:pPr>
              <a:lnSpc>
                <a:spcPct val="160000"/>
              </a:lnSpc>
              <a:spcBef>
                <a:spcPts val="0"/>
              </a:spcBef>
            </a:pPr>
            <a:r>
              <a:rPr lang="en-US" b="1" dirty="0" smtClean="0"/>
              <a:t>Compound amount factor</a:t>
            </a:r>
          </a:p>
          <a:p>
            <a:pPr>
              <a:lnSpc>
                <a:spcPct val="160000"/>
              </a:lnSpc>
              <a:spcBef>
                <a:spcPts val="0"/>
              </a:spcBef>
            </a:pPr>
            <a:r>
              <a:rPr lang="en-US" b="1" dirty="0" smtClean="0"/>
              <a:t>Annuity factor </a:t>
            </a:r>
            <a:endParaRPr lang="en-US" b="1" dirty="0"/>
          </a:p>
        </p:txBody>
      </p:sp>
      <p:sp>
        <p:nvSpPr>
          <p:cNvPr id="5" name="TextBox 4"/>
          <p:cNvSpPr txBox="1"/>
          <p:nvPr/>
        </p:nvSpPr>
        <p:spPr>
          <a:xfrm>
            <a:off x="304800" y="2438400"/>
            <a:ext cx="8458200" cy="4247317"/>
          </a:xfrm>
          <a:prstGeom prst="rect">
            <a:avLst/>
          </a:prstGeom>
          <a:solidFill>
            <a:schemeClr val="bg1">
              <a:lumMod val="85000"/>
            </a:schemeClr>
          </a:solidFill>
        </p:spPr>
        <p:txBody>
          <a:bodyPr wrap="square" rtlCol="0">
            <a:spAutoFit/>
          </a:bodyPr>
          <a:lstStyle/>
          <a:p>
            <a:pPr>
              <a:lnSpc>
                <a:spcPct val="150000"/>
              </a:lnSpc>
            </a:pPr>
            <a:r>
              <a:rPr lang="en-US" u="sng" dirty="0" smtClean="0"/>
              <a:t>FOR EQUAL PAYMENT SERIES SINKING FUND</a:t>
            </a:r>
          </a:p>
          <a:p>
            <a:pPr>
              <a:lnSpc>
                <a:spcPct val="150000"/>
              </a:lnSpc>
            </a:pPr>
            <a:r>
              <a:rPr lang="en-US" dirty="0" smtClean="0"/>
              <a:t>Since the first payment occurs at the end of first period,    </a:t>
            </a:r>
            <a:r>
              <a:rPr lang="en-US" b="1" dirty="0" smtClean="0"/>
              <a:t>F= A( 1 + i)</a:t>
            </a:r>
            <a:r>
              <a:rPr lang="en-US" b="1" baseline="30000" dirty="0" smtClean="0"/>
              <a:t>N-1</a:t>
            </a:r>
          </a:p>
          <a:p>
            <a:pPr>
              <a:lnSpc>
                <a:spcPct val="150000"/>
              </a:lnSpc>
            </a:pPr>
            <a:r>
              <a:rPr lang="en-US" dirty="0" smtClean="0"/>
              <a:t>Similarly each payment treated in the same manner till the last payment N which receives no interest.</a:t>
            </a:r>
          </a:p>
          <a:p>
            <a:pPr>
              <a:lnSpc>
                <a:spcPct val="150000"/>
              </a:lnSpc>
            </a:pPr>
            <a:r>
              <a:rPr lang="en-US" dirty="0" smtClean="0"/>
              <a:t>Therefore,     </a:t>
            </a:r>
            <a:r>
              <a:rPr lang="en-US" b="1" dirty="0" smtClean="0"/>
              <a:t>F= A(1+i)</a:t>
            </a:r>
            <a:r>
              <a:rPr lang="en-US" b="1" baseline="30000" dirty="0" smtClean="0"/>
              <a:t>N-1</a:t>
            </a:r>
            <a:r>
              <a:rPr lang="en-US" b="1" dirty="0" smtClean="0"/>
              <a:t> + A(1+1)</a:t>
            </a:r>
            <a:r>
              <a:rPr lang="en-US" b="1" baseline="30000" dirty="0" smtClean="0"/>
              <a:t>N-2 </a:t>
            </a:r>
            <a:r>
              <a:rPr lang="en-US" b="1" dirty="0" smtClean="0"/>
              <a:t>+ ….+ A (1+i)</a:t>
            </a:r>
            <a:r>
              <a:rPr lang="en-US" b="1" baseline="30000" dirty="0" smtClean="0"/>
              <a:t>N-N</a:t>
            </a:r>
            <a:r>
              <a:rPr lang="en-US" b="1" dirty="0" smtClean="0"/>
              <a:t> </a:t>
            </a:r>
            <a:r>
              <a:rPr lang="en-US" dirty="0" smtClean="0"/>
              <a:t>----------</a:t>
            </a:r>
            <a:r>
              <a:rPr lang="en-US" b="1" dirty="0" smtClean="0"/>
              <a:t>1</a:t>
            </a:r>
          </a:p>
          <a:p>
            <a:pPr>
              <a:lnSpc>
                <a:spcPct val="150000"/>
              </a:lnSpc>
            </a:pPr>
            <a:r>
              <a:rPr lang="en-US" dirty="0" smtClean="0"/>
              <a:t>Factoring out A and multiplying through out by (1+i)</a:t>
            </a:r>
          </a:p>
          <a:p>
            <a:pPr algn="ctr">
              <a:lnSpc>
                <a:spcPct val="150000"/>
              </a:lnSpc>
            </a:pPr>
            <a:r>
              <a:rPr lang="en-US" b="1" dirty="0" smtClean="0"/>
              <a:t>F(1+i) = A[ (1+i)</a:t>
            </a:r>
            <a:r>
              <a:rPr lang="en-US" b="1" baseline="30000" dirty="0"/>
              <a:t>N </a:t>
            </a:r>
            <a:r>
              <a:rPr lang="en-US" b="1" dirty="0" smtClean="0"/>
              <a:t>+ (1+i)</a:t>
            </a:r>
            <a:r>
              <a:rPr lang="en-US" b="1" baseline="30000" dirty="0"/>
              <a:t>N-1</a:t>
            </a:r>
            <a:r>
              <a:rPr lang="en-US" b="1" dirty="0" smtClean="0"/>
              <a:t> + (1+i)</a:t>
            </a:r>
            <a:r>
              <a:rPr lang="en-US" b="1" baseline="30000" dirty="0"/>
              <a:t>N-2 </a:t>
            </a:r>
            <a:r>
              <a:rPr lang="en-US" b="1" dirty="0" smtClean="0"/>
              <a:t>+…+ (1+i)]</a:t>
            </a:r>
            <a:r>
              <a:rPr lang="en-US" dirty="0" smtClean="0"/>
              <a:t>------------------</a:t>
            </a:r>
            <a:r>
              <a:rPr lang="en-US" b="1" dirty="0" smtClean="0"/>
              <a:t>2</a:t>
            </a:r>
          </a:p>
          <a:p>
            <a:pPr>
              <a:lnSpc>
                <a:spcPct val="150000"/>
              </a:lnSpc>
            </a:pPr>
            <a:r>
              <a:rPr lang="en-US" dirty="0" smtClean="0"/>
              <a:t>Subtracting, 2-1 </a:t>
            </a:r>
          </a:p>
          <a:p>
            <a:pPr algn="ctr">
              <a:lnSpc>
                <a:spcPct val="150000"/>
              </a:lnSpc>
            </a:pPr>
            <a:r>
              <a:rPr lang="en-US" b="1" dirty="0" smtClean="0"/>
              <a:t>F(1+i-1) = A[(1+i)</a:t>
            </a:r>
            <a:r>
              <a:rPr lang="en-US" b="1" baseline="30000" dirty="0"/>
              <a:t>N</a:t>
            </a:r>
            <a:r>
              <a:rPr lang="en-US" b="1" dirty="0" smtClean="0"/>
              <a:t> – 1]</a:t>
            </a:r>
          </a:p>
          <a:p>
            <a:pPr algn="ctr">
              <a:lnSpc>
                <a:spcPct val="150000"/>
              </a:lnSpc>
            </a:pPr>
            <a:r>
              <a:rPr lang="en-US" b="1" dirty="0" smtClean="0"/>
              <a:t>A = F [ i / (1+i)</a:t>
            </a:r>
            <a:r>
              <a:rPr lang="en-US" b="1" baseline="30000" dirty="0"/>
              <a:t>N </a:t>
            </a:r>
            <a:r>
              <a:rPr lang="en-US" b="1" dirty="0" smtClean="0"/>
              <a:t>– 1]</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97040" y="5738400"/>
              <a:ext cx="20160" cy="27360"/>
            </p14:xfrm>
          </p:contentPart>
        </mc:Choice>
        <mc:Fallback xmlns="">
          <p:pic>
            <p:nvPicPr>
              <p:cNvPr id="4" name="Ink 3"/>
              <p:cNvPicPr/>
              <p:nvPr/>
            </p:nvPicPr>
            <p:blipFill>
              <a:blip r:embed="rId3"/>
              <a:stretch>
                <a:fillRect/>
              </a:stretch>
            </p:blipFill>
            <p:spPr>
              <a:xfrm>
                <a:off x="2593800" y="5735880"/>
                <a:ext cx="25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545440" y="5063040"/>
              <a:ext cx="2964960" cy="786240"/>
            </p14:xfrm>
          </p:contentPart>
        </mc:Choice>
        <mc:Fallback xmlns="">
          <p:pic>
            <p:nvPicPr>
              <p:cNvPr id="7" name="Ink 6"/>
              <p:cNvPicPr/>
              <p:nvPr/>
            </p:nvPicPr>
            <p:blipFill>
              <a:blip r:embed="rId5"/>
              <a:stretch>
                <a:fillRect/>
              </a:stretch>
            </p:blipFill>
            <p:spPr>
              <a:xfrm>
                <a:off x="5536080" y="5053680"/>
                <a:ext cx="2983680" cy="804960"/>
              </a:xfrm>
              <a:prstGeom prst="rect">
                <a:avLst/>
              </a:prstGeom>
            </p:spPr>
          </p:pic>
        </mc:Fallback>
      </mc:AlternateContent>
    </p:spTree>
    <p:extLst>
      <p:ext uri="{BB962C8B-B14F-4D97-AF65-F5344CB8AC3E}">
        <p14:creationId xmlns:p14="http://schemas.microsoft.com/office/powerpoint/2010/main" val="3564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fade">
                                      <p:cBhvr>
                                        <p:cTn id="58" dur="1000"/>
                                        <p:tgtEl>
                                          <p:spTgt spid="5">
                                            <p:txEl>
                                              <p:pRg st="7" end="7"/>
                                            </p:txEl>
                                          </p:spTgt>
                                        </p:tgtEl>
                                      </p:cBhvr>
                                    </p:animEffect>
                                    <p:anim calcmode="lin" valueType="num">
                                      <p:cBhvr>
                                        <p:cTn id="5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Notations used in interest formulae</a:t>
            </a:r>
            <a:endParaRPr lang="en-US" dirty="0"/>
          </a:p>
        </p:txBody>
      </p:sp>
      <p:sp>
        <p:nvSpPr>
          <p:cNvPr id="3" name="Content Placeholder 2"/>
          <p:cNvSpPr>
            <a:spLocks noGrp="1"/>
          </p:cNvSpPr>
          <p:nvPr>
            <p:ph idx="1"/>
          </p:nvPr>
        </p:nvSpPr>
        <p:spPr>
          <a:xfrm>
            <a:off x="457200" y="1600200"/>
            <a:ext cx="7848600" cy="4873752"/>
          </a:xfrm>
        </p:spPr>
        <p:txBody>
          <a:bodyPr>
            <a:normAutofit fontScale="92500" lnSpcReduction="10000"/>
          </a:bodyPr>
          <a:lstStyle/>
          <a:p>
            <a:pPr marL="0" indent="0" algn="just">
              <a:lnSpc>
                <a:spcPct val="150000"/>
              </a:lnSpc>
              <a:buNone/>
            </a:pPr>
            <a:r>
              <a:rPr lang="en-US" b="1" dirty="0" smtClean="0"/>
              <a:t>P</a:t>
            </a:r>
            <a:r>
              <a:rPr lang="en-US" dirty="0" smtClean="0"/>
              <a:t> – principal amount</a:t>
            </a:r>
          </a:p>
          <a:p>
            <a:pPr marL="0" indent="0" algn="just">
              <a:lnSpc>
                <a:spcPct val="150000"/>
              </a:lnSpc>
              <a:buNone/>
            </a:pPr>
            <a:r>
              <a:rPr lang="en-US" b="1" dirty="0" smtClean="0"/>
              <a:t>n</a:t>
            </a:r>
            <a:r>
              <a:rPr lang="en-US" dirty="0" smtClean="0"/>
              <a:t> – number of interest periods</a:t>
            </a:r>
          </a:p>
          <a:p>
            <a:pPr marL="0" indent="0" algn="just">
              <a:lnSpc>
                <a:spcPct val="150000"/>
              </a:lnSpc>
              <a:buNone/>
            </a:pPr>
            <a:r>
              <a:rPr lang="en-US" b="1" dirty="0" err="1" smtClean="0"/>
              <a:t>i</a:t>
            </a:r>
            <a:r>
              <a:rPr lang="en-US" dirty="0" smtClean="0"/>
              <a:t> – interest rate</a:t>
            </a:r>
          </a:p>
          <a:p>
            <a:pPr marL="0" indent="0" algn="just">
              <a:lnSpc>
                <a:spcPct val="150000"/>
              </a:lnSpc>
              <a:buNone/>
            </a:pPr>
            <a:r>
              <a:rPr lang="en-US" b="1" dirty="0" smtClean="0"/>
              <a:t>F</a:t>
            </a:r>
            <a:r>
              <a:rPr lang="en-US" dirty="0" smtClean="0"/>
              <a:t> – future amount at the end of year n</a:t>
            </a:r>
          </a:p>
          <a:p>
            <a:pPr marL="0" indent="0" algn="just">
              <a:lnSpc>
                <a:spcPct val="150000"/>
              </a:lnSpc>
              <a:buNone/>
            </a:pPr>
            <a:r>
              <a:rPr lang="en-US" b="1" dirty="0" smtClean="0"/>
              <a:t>A</a:t>
            </a:r>
            <a:r>
              <a:rPr lang="en-US" dirty="0" smtClean="0"/>
              <a:t> – equal amount deposited at the end of every interest period</a:t>
            </a:r>
          </a:p>
          <a:p>
            <a:pPr marL="0" indent="0" algn="just">
              <a:lnSpc>
                <a:spcPct val="150000"/>
              </a:lnSpc>
              <a:buNone/>
            </a:pPr>
            <a:r>
              <a:rPr lang="en-US" b="1" dirty="0" smtClean="0"/>
              <a:t>G</a:t>
            </a:r>
            <a:r>
              <a:rPr lang="en-US" dirty="0" smtClean="0"/>
              <a:t> – uniform amount which will be added/subtracted period after period to/from the amount of deposit A1 at the end of period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2467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Types of Compound Interest Formulas</a:t>
            </a:r>
            <a:endParaRPr lang="en-IN" dirty="0"/>
          </a:p>
        </p:txBody>
      </p:sp>
      <p:sp>
        <p:nvSpPr>
          <p:cNvPr id="3" name="Content Placeholder 2"/>
          <p:cNvSpPr>
            <a:spLocks noGrp="1"/>
          </p:cNvSpPr>
          <p:nvPr>
            <p:ph idx="1"/>
          </p:nvPr>
        </p:nvSpPr>
        <p:spPr>
          <a:xfrm>
            <a:off x="457200" y="1371600"/>
            <a:ext cx="8229600" cy="2362200"/>
          </a:xfrm>
        </p:spPr>
        <p:txBody>
          <a:bodyPr>
            <a:normAutofit/>
          </a:bodyPr>
          <a:lstStyle/>
          <a:p>
            <a:pPr marL="514350" indent="-514350" algn="just">
              <a:lnSpc>
                <a:spcPct val="150000"/>
              </a:lnSpc>
              <a:buFont typeface="+mj-lt"/>
              <a:buAutoNum type="arabicPeriod"/>
            </a:pPr>
            <a:r>
              <a:rPr lang="en-US" b="1" dirty="0" smtClean="0"/>
              <a:t>Single payment compound amount</a:t>
            </a:r>
          </a:p>
          <a:p>
            <a:pPr algn="just">
              <a:lnSpc>
                <a:spcPct val="150000"/>
              </a:lnSpc>
              <a:buNone/>
            </a:pPr>
            <a:r>
              <a:rPr lang="en-US" dirty="0" smtClean="0"/>
              <a:t>	Here the objective is to find the single future sum (F) of initial payment P after n period at interest rate i% compounded every period.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524000" y="3810000"/>
            <a:ext cx="5772150" cy="15430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90600" y="5486400"/>
            <a:ext cx="73056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2286000"/>
            <a:ext cx="8239125" cy="1143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p:cNvSpPr txBox="1"/>
          <p:nvPr/>
        </p:nvSpPr>
        <p:spPr>
          <a:xfrm>
            <a:off x="417871" y="2321020"/>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1:</a:t>
            </a:r>
            <a:endParaRPr lang="en-US" sz="2400" b="1" dirty="0">
              <a:latin typeface="Times New Roman" pitchFamily="18" charset="0"/>
              <a:cs typeface="Times New Roman" pitchFamily="18" charset="0"/>
            </a:endParaRPr>
          </a:p>
        </p:txBody>
      </p:sp>
      <p:sp>
        <p:nvSpPr>
          <p:cNvPr id="4" name="TextBox 3"/>
          <p:cNvSpPr txBox="1"/>
          <p:nvPr/>
        </p:nvSpPr>
        <p:spPr>
          <a:xfrm>
            <a:off x="533400" y="4270592"/>
            <a:ext cx="3015569" cy="369332"/>
          </a:xfrm>
          <a:prstGeom prst="rect">
            <a:avLst/>
          </a:prstGeom>
          <a:noFill/>
        </p:spPr>
        <p:txBody>
          <a:bodyPr wrap="none" rtlCol="0">
            <a:spAutoFit/>
          </a:bodyPr>
          <a:lstStyle/>
          <a:p>
            <a:r>
              <a:rPr lang="en-US" b="1" dirty="0" smtClean="0"/>
              <a:t>ANSWER:   F=  </a:t>
            </a:r>
            <a:r>
              <a:rPr lang="en-US" b="1" dirty="0" err="1" smtClean="0"/>
              <a:t>Rs</a:t>
            </a:r>
            <a:r>
              <a:rPr lang="en-US" b="1" dirty="0" smtClean="0"/>
              <a:t>. 1,04,680</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4294967295"/>
          </p:nvPr>
        </p:nvSpPr>
        <p:spPr>
          <a:xfrm>
            <a:off x="0" y="152400"/>
            <a:ext cx="8229600" cy="609600"/>
          </a:xfrm>
        </p:spPr>
        <p:txBody>
          <a:bodyPr/>
          <a:lstStyle/>
          <a:p>
            <a:pPr>
              <a:buNone/>
            </a:pPr>
            <a:r>
              <a:rPr lang="en-US" b="1" dirty="0" smtClean="0"/>
              <a:t>2.  Single Payment Present Worth Amount</a:t>
            </a:r>
          </a:p>
          <a:p>
            <a:endParaRPr lang="en-IN" b="1" dirty="0"/>
          </a:p>
        </p:txBody>
      </p:sp>
      <p:pic>
        <p:nvPicPr>
          <p:cNvPr id="3074" name="Picture 2"/>
          <p:cNvPicPr>
            <a:picLocks noChangeAspect="1" noChangeArrowheads="1"/>
          </p:cNvPicPr>
          <p:nvPr/>
        </p:nvPicPr>
        <p:blipFill>
          <a:blip r:embed="rId2" cstate="print"/>
          <a:srcRect/>
          <a:stretch>
            <a:fillRect/>
          </a:stretch>
        </p:blipFill>
        <p:spPr bwMode="auto">
          <a:xfrm>
            <a:off x="1828801" y="3048000"/>
            <a:ext cx="5105400" cy="1581319"/>
          </a:xfrm>
          <a:prstGeom prst="rect">
            <a:avLst/>
          </a:prstGeom>
          <a:noFill/>
          <a:ln w="9525">
            <a:noFill/>
            <a:miter lim="800000"/>
            <a:headEnd/>
            <a:tailEnd/>
          </a:ln>
        </p:spPr>
      </p:pic>
      <p:sp>
        <p:nvSpPr>
          <p:cNvPr id="6" name="TextBox 5"/>
          <p:cNvSpPr txBox="1"/>
          <p:nvPr/>
        </p:nvSpPr>
        <p:spPr>
          <a:xfrm>
            <a:off x="228600" y="609600"/>
            <a:ext cx="8686800" cy="2585323"/>
          </a:xfrm>
          <a:prstGeom prst="rect">
            <a:avLst/>
          </a:prstGeom>
          <a:noFill/>
        </p:spPr>
        <p:txBody>
          <a:bodyPr wrap="square" rtlCol="0">
            <a:spAutoFit/>
          </a:bodyPr>
          <a:lstStyle/>
          <a:p>
            <a:pPr algn="just">
              <a:lnSpc>
                <a:spcPct val="150000"/>
              </a:lnSpc>
            </a:pPr>
            <a:r>
              <a:rPr lang="en-US" sz="2700" dirty="0" smtClean="0"/>
              <a:t>Here the objective is to find the present worth amount (P) of a single future sum (F) which will be received after n periods at an interest rate of i% compounded at the end of every interest period.</a:t>
            </a:r>
            <a:endParaRPr lang="en-IN" sz="2700" dirty="0" smtClean="0"/>
          </a:p>
        </p:txBody>
      </p:sp>
      <p:pic>
        <p:nvPicPr>
          <p:cNvPr id="3076" name="Picture 4"/>
          <p:cNvPicPr>
            <a:picLocks noChangeAspect="1" noChangeArrowheads="1"/>
          </p:cNvPicPr>
          <p:nvPr/>
        </p:nvPicPr>
        <p:blipFill>
          <a:blip r:embed="rId3" cstate="print"/>
          <a:srcRect/>
          <a:stretch>
            <a:fillRect/>
          </a:stretch>
        </p:blipFill>
        <p:spPr bwMode="auto">
          <a:xfrm>
            <a:off x="1190625" y="4675546"/>
            <a:ext cx="676275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81000" y="1905000"/>
            <a:ext cx="8362950" cy="23622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4" name="TextBox 3"/>
          <p:cNvSpPr txBox="1"/>
          <p:nvPr/>
        </p:nvSpPr>
        <p:spPr>
          <a:xfrm>
            <a:off x="447368" y="205290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2:</a:t>
            </a:r>
            <a:endParaRPr lang="en-US" sz="2400" b="1" dirty="0">
              <a:latin typeface="Times New Roman" pitchFamily="18" charset="0"/>
              <a:cs typeface="Times New Roman" pitchFamily="18" charset="0"/>
            </a:endParaRPr>
          </a:p>
        </p:txBody>
      </p:sp>
      <p:sp>
        <p:nvSpPr>
          <p:cNvPr id="5" name="TextBox 4"/>
          <p:cNvSpPr txBox="1"/>
          <p:nvPr/>
        </p:nvSpPr>
        <p:spPr>
          <a:xfrm>
            <a:off x="447368" y="5105400"/>
            <a:ext cx="2712602" cy="369332"/>
          </a:xfrm>
          <a:prstGeom prst="rect">
            <a:avLst/>
          </a:prstGeom>
          <a:noFill/>
        </p:spPr>
        <p:txBody>
          <a:bodyPr wrap="none" rtlCol="0">
            <a:spAutoFit/>
          </a:bodyPr>
          <a:lstStyle/>
          <a:p>
            <a:r>
              <a:rPr lang="en-US" b="1" dirty="0" smtClean="0"/>
              <a:t>ANSWER: P=  </a:t>
            </a:r>
            <a:r>
              <a:rPr lang="en-US" b="1" dirty="0" err="1" smtClean="0"/>
              <a:t>Rs</a:t>
            </a:r>
            <a:r>
              <a:rPr lang="en-US" b="1" dirty="0" smtClean="0"/>
              <a:t>. 24,720</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sp>
        <p:nvSpPr>
          <p:cNvPr id="3" name="Content Placeholder 2"/>
          <p:cNvSpPr>
            <a:spLocks noGrp="1"/>
          </p:cNvSpPr>
          <p:nvPr>
            <p:ph idx="1"/>
          </p:nvPr>
        </p:nvSpPr>
        <p:spPr>
          <a:xfrm>
            <a:off x="426128" y="1733763"/>
            <a:ext cx="8229600" cy="4800600"/>
          </a:xfrm>
        </p:spPr>
        <p:txBody>
          <a:bodyPr>
            <a:normAutofit lnSpcReduction="10000"/>
          </a:bodyPr>
          <a:lstStyle/>
          <a:p>
            <a:pPr marL="114300" indent="0" algn="just">
              <a:lnSpc>
                <a:spcPct val="150000"/>
              </a:lnSpc>
              <a:spcBef>
                <a:spcPts val="0"/>
              </a:spcBef>
              <a:buNone/>
            </a:pPr>
            <a:r>
              <a:rPr lang="en-US" dirty="0"/>
              <a:t>Suppose you are offered the alternative of receiving either $3,000 at the end of </a:t>
            </a:r>
            <a:r>
              <a:rPr lang="en-US" dirty="0" smtClean="0"/>
              <a:t>five years </a:t>
            </a:r>
            <a:r>
              <a:rPr lang="en-US" dirty="0"/>
              <a:t>or P dollars today. There is no question that the $3,000 will be paid in full (</a:t>
            </a:r>
            <a:r>
              <a:rPr lang="en-US" dirty="0" smtClean="0"/>
              <a:t>no risk</a:t>
            </a:r>
            <a:r>
              <a:rPr lang="en-US" dirty="0"/>
              <a:t>). Because you have no current need for the money, you would deposit the P </a:t>
            </a:r>
            <a:r>
              <a:rPr lang="en-US" dirty="0" smtClean="0"/>
              <a:t>dollars in </a:t>
            </a:r>
            <a:r>
              <a:rPr lang="en-US" dirty="0"/>
              <a:t>an account that pays 8% interest. What value of P would make you indifferent </a:t>
            </a:r>
            <a:r>
              <a:rPr lang="en-US" dirty="0" smtClean="0"/>
              <a:t>to your </a:t>
            </a:r>
            <a:r>
              <a:rPr lang="en-US" dirty="0"/>
              <a:t>choice between P dollars today and the promise of $3,000 at the end of five years?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674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a:t>
            </a:r>
            <a:endParaRPr lang="en-US" dirty="0"/>
          </a:p>
        </p:txBody>
      </p:sp>
      <p:pic>
        <p:nvPicPr>
          <p:cNvPr id="5" name="Content Placeholder 4"/>
          <p:cNvPicPr>
            <a:picLocks noGrp="1" noChangeAspect="1"/>
          </p:cNvPicPr>
          <p:nvPr>
            <p:ph idx="1"/>
          </p:nvPr>
        </p:nvPicPr>
        <p:blipFill>
          <a:blip r:embed="rId2"/>
          <a:stretch>
            <a:fillRect/>
          </a:stretch>
        </p:blipFill>
        <p:spPr>
          <a:xfrm>
            <a:off x="609600" y="2133600"/>
            <a:ext cx="7709165" cy="292973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576618" y="5257800"/>
            <a:ext cx="7742147" cy="871585"/>
          </a:xfrm>
          <a:prstGeom prst="rect">
            <a:avLst/>
          </a:prstGeom>
        </p:spPr>
        <p:txBody>
          <a:bodyPr wrap="square">
            <a:spAutoFit/>
          </a:bodyPr>
          <a:lstStyle/>
          <a:p>
            <a:pPr>
              <a:lnSpc>
                <a:spcPct val="150000"/>
              </a:lnSpc>
            </a:pPr>
            <a:r>
              <a:rPr lang="en-US" b="1" dirty="0" smtClean="0">
                <a:latin typeface="Times-Roman"/>
              </a:rPr>
              <a:t>Figure 1: Various </a:t>
            </a:r>
            <a:r>
              <a:rPr lang="en-US" b="1" dirty="0">
                <a:latin typeface="Times-Roman"/>
              </a:rPr>
              <a:t>dollar amounts that will be economically equivalent to $</a:t>
            </a:r>
            <a:r>
              <a:rPr lang="en-US" b="1" dirty="0" smtClean="0">
                <a:latin typeface="Times-Roman"/>
              </a:rPr>
              <a:t>3,000 in </a:t>
            </a:r>
            <a:r>
              <a:rPr lang="en-US" b="1" dirty="0">
                <a:latin typeface="Times-Roman"/>
              </a:rPr>
              <a:t>five years, given an interest rate of 8%</a:t>
            </a:r>
            <a:endParaRPr lang="en-US" b="1" dirty="0"/>
          </a:p>
        </p:txBody>
      </p:sp>
    </p:spTree>
    <p:extLst>
      <p:ext uri="{BB962C8B-B14F-4D97-AF65-F5344CB8AC3E}">
        <p14:creationId xmlns:p14="http://schemas.microsoft.com/office/powerpoint/2010/main" val="11720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A person is planning to invest </a:t>
            </a:r>
            <a:r>
              <a:rPr lang="en-US" dirty="0" err="1" smtClean="0"/>
              <a:t>Rs</a:t>
            </a:r>
            <a:r>
              <a:rPr lang="en-US" dirty="0" smtClean="0"/>
              <a:t>. 10,000 now and also an amount of </a:t>
            </a:r>
            <a:r>
              <a:rPr lang="en-US" dirty="0" err="1" smtClean="0"/>
              <a:t>Rs</a:t>
            </a:r>
            <a:r>
              <a:rPr lang="en-US" dirty="0" smtClean="0"/>
              <a:t>. 5000 in the 3</a:t>
            </a:r>
            <a:r>
              <a:rPr lang="en-US" baseline="30000" dirty="0" smtClean="0"/>
              <a:t>rd</a:t>
            </a:r>
            <a:r>
              <a:rPr lang="en-US" dirty="0" smtClean="0"/>
              <a:t> year. He is expected to withdraw an amount of </a:t>
            </a:r>
            <a:r>
              <a:rPr lang="en-US" dirty="0" err="1" smtClean="0"/>
              <a:t>Rs</a:t>
            </a:r>
            <a:r>
              <a:rPr lang="en-US" dirty="0" smtClean="0"/>
              <a:t> 2000 for ever alternate years with first withdrawal starting from year 2. How much money will be left out in the account at the end of tenth year if the interest rate is 10%. (F balance= 20,502.5)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097688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900">
                <a:solidFill>
                  <a:schemeClr val="accent2"/>
                </a:solidFill>
              </a:rPr>
              <a:t>Decision Dilemma—Take a Lump Sum or Annual Installments </a:t>
            </a:r>
          </a:p>
        </p:txBody>
      </p:sp>
      <p:sp>
        <p:nvSpPr>
          <p:cNvPr id="4099" name="Rectangle 3"/>
          <p:cNvSpPr>
            <a:spLocks noGrp="1" noChangeArrowheads="1"/>
          </p:cNvSpPr>
          <p:nvPr>
            <p:ph type="body" sz="half" idx="1"/>
          </p:nvPr>
        </p:nvSpPr>
        <p:spPr>
          <a:xfrm>
            <a:off x="457200" y="1828800"/>
            <a:ext cx="4033838" cy="4530725"/>
          </a:xfrm>
        </p:spPr>
        <p:txBody>
          <a:bodyPr/>
          <a:lstStyle/>
          <a:p>
            <a:pPr>
              <a:lnSpc>
                <a:spcPct val="80000"/>
              </a:lnSpc>
              <a:buClr>
                <a:schemeClr val="tx1"/>
              </a:buClr>
              <a:buFont typeface="Wingdings" pitchFamily="2" charset="2"/>
              <a:buChar char="q"/>
            </a:pPr>
            <a:r>
              <a:rPr lang="en-US" sz="2200" dirty="0">
                <a:solidFill>
                  <a:schemeClr val="tx2"/>
                </a:solidFill>
              </a:rPr>
              <a:t>A suburban Chicago couple won the Power-ball. </a:t>
            </a:r>
          </a:p>
          <a:p>
            <a:pPr>
              <a:lnSpc>
                <a:spcPct val="80000"/>
              </a:lnSpc>
              <a:buClr>
                <a:schemeClr val="tx1"/>
              </a:buClr>
              <a:buFont typeface="Wingdings" pitchFamily="2" charset="2"/>
              <a:buChar char="q"/>
            </a:pPr>
            <a:r>
              <a:rPr lang="en-US" sz="2200" dirty="0">
                <a:solidFill>
                  <a:schemeClr val="tx2"/>
                </a:solidFill>
              </a:rPr>
              <a:t>They had to choose between </a:t>
            </a:r>
            <a:r>
              <a:rPr lang="en-US" sz="2200" dirty="0">
                <a:solidFill>
                  <a:srgbClr val="FF0000"/>
                </a:solidFill>
              </a:rPr>
              <a:t>a single lump sum $104 million</a:t>
            </a:r>
            <a:r>
              <a:rPr lang="en-US" sz="2200" dirty="0">
                <a:solidFill>
                  <a:schemeClr val="tx2"/>
                </a:solidFill>
              </a:rPr>
              <a:t>, or $198 million paid out over 25 years (or </a:t>
            </a:r>
            <a:r>
              <a:rPr lang="en-US" sz="2200" dirty="0">
                <a:solidFill>
                  <a:srgbClr val="FF0000"/>
                </a:solidFill>
              </a:rPr>
              <a:t>$7.92 million per year). </a:t>
            </a:r>
          </a:p>
          <a:p>
            <a:pPr>
              <a:lnSpc>
                <a:spcPct val="80000"/>
              </a:lnSpc>
              <a:buClr>
                <a:schemeClr val="tx1"/>
              </a:buClr>
              <a:buFont typeface="Wingdings" pitchFamily="2" charset="2"/>
              <a:buChar char="q"/>
            </a:pPr>
            <a:r>
              <a:rPr lang="en-US" sz="2200" dirty="0">
                <a:solidFill>
                  <a:schemeClr val="tx2"/>
                </a:solidFill>
              </a:rPr>
              <a:t>The winning couple opted for the lump sum.</a:t>
            </a:r>
          </a:p>
          <a:p>
            <a:pPr>
              <a:lnSpc>
                <a:spcPct val="80000"/>
              </a:lnSpc>
              <a:buClr>
                <a:schemeClr val="tx1"/>
              </a:buClr>
              <a:buFont typeface="Wingdings" pitchFamily="2" charset="2"/>
              <a:buChar char="q"/>
            </a:pPr>
            <a:r>
              <a:rPr lang="en-US" sz="2200" dirty="0">
                <a:solidFill>
                  <a:schemeClr val="tx2"/>
                </a:solidFill>
              </a:rPr>
              <a:t>Did they make the right choice? What basis do we make such an economic comparison? </a:t>
            </a:r>
          </a:p>
        </p:txBody>
      </p:sp>
      <p:pic>
        <p:nvPicPr>
          <p:cNvPr id="4100" name="Picture 4" descr="j0107596[1]"/>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5137150" y="1600200"/>
            <a:ext cx="3227388" cy="3860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613C68A2-8212-41B9-8B70-8E0EE3D37726}" type="slidenum">
              <a:rPr lang="en-US" altLang="en-US" smtClean="0"/>
              <a:pPr/>
              <a:t>2</a:t>
            </a:fld>
            <a:endParaRPr lang="en-US" altLang="en-US"/>
          </a:p>
        </p:txBody>
      </p:sp>
    </p:spTree>
    <p:extLst>
      <p:ext uri="{BB962C8B-B14F-4D97-AF65-F5344CB8AC3E}">
        <p14:creationId xmlns:p14="http://schemas.microsoft.com/office/powerpoint/2010/main" val="4143268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2"/>
          <p:cNvSpPr>
            <a:spLocks noGrp="1"/>
          </p:cNvSpPr>
          <p:nvPr>
            <p:ph idx="4294967295"/>
          </p:nvPr>
        </p:nvSpPr>
        <p:spPr>
          <a:xfrm>
            <a:off x="0" y="228600"/>
            <a:ext cx="8229600" cy="609600"/>
          </a:xfrm>
        </p:spPr>
        <p:txBody>
          <a:bodyPr/>
          <a:lstStyle/>
          <a:p>
            <a:pPr>
              <a:buNone/>
            </a:pPr>
            <a:r>
              <a:rPr lang="en-US" b="1" dirty="0" smtClean="0"/>
              <a:t>3.  Equal Payment Series Compound Amount</a:t>
            </a:r>
          </a:p>
          <a:p>
            <a:endParaRPr lang="en-IN" b="1" dirty="0"/>
          </a:p>
        </p:txBody>
      </p:sp>
      <p:sp>
        <p:nvSpPr>
          <p:cNvPr id="5" name="TextBox 4"/>
          <p:cNvSpPr txBox="1"/>
          <p:nvPr/>
        </p:nvSpPr>
        <p:spPr>
          <a:xfrm>
            <a:off x="228600" y="838200"/>
            <a:ext cx="8686800" cy="2308324"/>
          </a:xfrm>
          <a:prstGeom prst="rect">
            <a:avLst/>
          </a:prstGeom>
          <a:noFill/>
        </p:spPr>
        <p:txBody>
          <a:bodyPr wrap="square" rtlCol="0">
            <a:spAutoFit/>
          </a:bodyPr>
          <a:lstStyle/>
          <a:p>
            <a:pPr algn="just">
              <a:lnSpc>
                <a:spcPct val="150000"/>
              </a:lnSpc>
            </a:pPr>
            <a:r>
              <a:rPr lang="en-US" sz="2400" dirty="0" smtClean="0"/>
              <a:t>Here the objective is to find the future worth of n equal payments which are made at the end of every interest period till the end of n</a:t>
            </a:r>
            <a:r>
              <a:rPr lang="en-US" sz="2400" baseline="-25000" dirty="0" smtClean="0"/>
              <a:t>th</a:t>
            </a:r>
            <a:r>
              <a:rPr lang="en-US" sz="2400" dirty="0" smtClean="0"/>
              <a:t> interest period at an interest rate of i% compounded at the end of each interest period.</a:t>
            </a:r>
            <a:endParaRPr lang="en-IN" sz="2400" dirty="0" smtClean="0"/>
          </a:p>
        </p:txBody>
      </p:sp>
      <p:pic>
        <p:nvPicPr>
          <p:cNvPr id="4098" name="Picture 2"/>
          <p:cNvPicPr>
            <a:picLocks noChangeAspect="1" noChangeArrowheads="1"/>
          </p:cNvPicPr>
          <p:nvPr/>
        </p:nvPicPr>
        <p:blipFill>
          <a:blip r:embed="rId2" cstate="print"/>
          <a:srcRect/>
          <a:stretch>
            <a:fillRect/>
          </a:stretch>
        </p:blipFill>
        <p:spPr bwMode="auto">
          <a:xfrm>
            <a:off x="1752600" y="2971800"/>
            <a:ext cx="5943600" cy="17621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 y="4676775"/>
            <a:ext cx="8077200" cy="195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2243435"/>
            <a:ext cx="8186738" cy="2099965"/>
            <a:chOff x="457200" y="3124200"/>
            <a:chExt cx="8186738" cy="2057400"/>
          </a:xfrm>
        </p:grpSpPr>
        <p:pic>
          <p:nvPicPr>
            <p:cNvPr id="9218" name="Picture 2"/>
            <p:cNvPicPr>
              <a:picLocks noChangeAspect="1" noChangeArrowheads="1"/>
            </p:cNvPicPr>
            <p:nvPr/>
          </p:nvPicPr>
          <p:blipFill>
            <a:blip r:embed="rId2" cstate="print"/>
            <a:srcRect/>
            <a:stretch>
              <a:fillRect/>
            </a:stretch>
          </p:blipFill>
          <p:spPr bwMode="auto">
            <a:xfrm>
              <a:off x="500063" y="3124200"/>
              <a:ext cx="8143875" cy="8382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57200" y="3962400"/>
              <a:ext cx="8181975" cy="1219200"/>
            </a:xfrm>
            <a:prstGeom prst="rect">
              <a:avLst/>
            </a:prstGeom>
            <a:noFill/>
            <a:ln w="9525">
              <a:noFill/>
              <a:miter lim="800000"/>
              <a:headEnd/>
              <a:tailEnd/>
            </a:ln>
          </p:spPr>
        </p:pic>
      </p:gr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7" name="TextBox 6"/>
          <p:cNvSpPr txBox="1"/>
          <p:nvPr/>
        </p:nvSpPr>
        <p:spPr>
          <a:xfrm>
            <a:off x="500063" y="224343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3:</a:t>
            </a:r>
            <a:endParaRPr lang="en-US" sz="2400" b="1" dirty="0">
              <a:latin typeface="Times New Roman" pitchFamily="18" charset="0"/>
              <a:cs typeface="Times New Roman" pitchFamily="18" charset="0"/>
            </a:endParaRPr>
          </a:p>
        </p:txBody>
      </p:sp>
      <p:sp>
        <p:nvSpPr>
          <p:cNvPr id="8" name="TextBox 7"/>
          <p:cNvSpPr txBox="1"/>
          <p:nvPr/>
        </p:nvSpPr>
        <p:spPr>
          <a:xfrm>
            <a:off x="685800" y="5257800"/>
            <a:ext cx="3209533" cy="369332"/>
          </a:xfrm>
          <a:prstGeom prst="rect">
            <a:avLst/>
          </a:prstGeom>
          <a:noFill/>
        </p:spPr>
        <p:txBody>
          <a:bodyPr wrap="none" rtlCol="0">
            <a:spAutoFit/>
          </a:bodyPr>
          <a:lstStyle/>
          <a:p>
            <a:r>
              <a:rPr lang="en-US" b="1" dirty="0" smtClean="0"/>
              <a:t>ANSWER:   F=   </a:t>
            </a:r>
            <a:r>
              <a:rPr lang="en-US" b="1" dirty="0" err="1" smtClean="0"/>
              <a:t>Rs</a:t>
            </a:r>
            <a:r>
              <a:rPr lang="en-US" b="1" dirty="0" smtClean="0"/>
              <a:t>. 47,19,810</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2"/>
          <p:cNvSpPr>
            <a:spLocks noGrp="1"/>
          </p:cNvSpPr>
          <p:nvPr>
            <p:ph idx="4294967295"/>
          </p:nvPr>
        </p:nvSpPr>
        <p:spPr>
          <a:xfrm>
            <a:off x="0" y="228600"/>
            <a:ext cx="8229600" cy="609600"/>
          </a:xfrm>
        </p:spPr>
        <p:txBody>
          <a:bodyPr/>
          <a:lstStyle/>
          <a:p>
            <a:pPr>
              <a:buNone/>
            </a:pPr>
            <a:r>
              <a:rPr lang="en-US" b="1" dirty="0" smtClean="0"/>
              <a:t>4.  Equal Payment Series Sinking Fund</a:t>
            </a:r>
            <a:endParaRPr lang="en-IN" b="1" dirty="0"/>
          </a:p>
        </p:txBody>
      </p:sp>
      <p:sp>
        <p:nvSpPr>
          <p:cNvPr id="5" name="TextBox 4"/>
          <p:cNvSpPr txBox="1"/>
          <p:nvPr/>
        </p:nvSpPr>
        <p:spPr>
          <a:xfrm>
            <a:off x="304800" y="685800"/>
            <a:ext cx="8686800" cy="2308324"/>
          </a:xfrm>
          <a:prstGeom prst="rect">
            <a:avLst/>
          </a:prstGeom>
          <a:noFill/>
        </p:spPr>
        <p:txBody>
          <a:bodyPr wrap="square" rtlCol="0">
            <a:spAutoFit/>
          </a:bodyPr>
          <a:lstStyle/>
          <a:p>
            <a:pPr algn="just">
              <a:lnSpc>
                <a:spcPct val="150000"/>
              </a:lnSpc>
            </a:pPr>
            <a:r>
              <a:rPr lang="en-US" sz="2400" dirty="0" smtClean="0"/>
              <a:t>Here the objective is to find the equal amount (A) that should be deposited at the end of every interest period for n period to realize a  future sum (F) at the end of n</a:t>
            </a:r>
            <a:r>
              <a:rPr lang="en-US" sz="2400" baseline="-25000" dirty="0" smtClean="0"/>
              <a:t>th</a:t>
            </a:r>
            <a:r>
              <a:rPr lang="en-US" sz="2400" dirty="0" smtClean="0"/>
              <a:t> period at an interest rate of i%.</a:t>
            </a:r>
            <a:endParaRPr lang="en-IN" sz="2400" dirty="0" smtClean="0"/>
          </a:p>
        </p:txBody>
      </p:sp>
      <p:pic>
        <p:nvPicPr>
          <p:cNvPr id="5123" name="Picture 3"/>
          <p:cNvPicPr>
            <a:picLocks noChangeAspect="1" noChangeArrowheads="1"/>
          </p:cNvPicPr>
          <p:nvPr/>
        </p:nvPicPr>
        <p:blipFill>
          <a:blip r:embed="rId2" cstate="print"/>
          <a:srcRect/>
          <a:stretch>
            <a:fillRect/>
          </a:stretch>
        </p:blipFill>
        <p:spPr bwMode="auto">
          <a:xfrm>
            <a:off x="1624012" y="2805545"/>
            <a:ext cx="5753100" cy="2057400"/>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838200" y="4876800"/>
            <a:ext cx="7324725"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457200" y="2133600"/>
            <a:ext cx="8229600" cy="261850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4" name="TextBox 3"/>
          <p:cNvSpPr txBox="1"/>
          <p:nvPr/>
        </p:nvSpPr>
        <p:spPr>
          <a:xfrm>
            <a:off x="457200" y="226006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4:</a:t>
            </a:r>
            <a:endParaRPr lang="en-US" sz="2400" b="1" dirty="0">
              <a:latin typeface="Times New Roman" pitchFamily="18" charset="0"/>
              <a:cs typeface="Times New Roman" pitchFamily="18" charset="0"/>
            </a:endParaRPr>
          </a:p>
        </p:txBody>
      </p:sp>
      <p:sp>
        <p:nvSpPr>
          <p:cNvPr id="5" name="TextBox 4"/>
          <p:cNvSpPr txBox="1"/>
          <p:nvPr/>
        </p:nvSpPr>
        <p:spPr>
          <a:xfrm>
            <a:off x="457200" y="5334000"/>
            <a:ext cx="3698448" cy="369332"/>
          </a:xfrm>
          <a:prstGeom prst="rect">
            <a:avLst/>
          </a:prstGeom>
          <a:noFill/>
        </p:spPr>
        <p:txBody>
          <a:bodyPr wrap="none" rtlCol="0">
            <a:spAutoFit/>
          </a:bodyPr>
          <a:lstStyle/>
          <a:p>
            <a:r>
              <a:rPr lang="en-US" b="1" dirty="0" smtClean="0"/>
              <a:t>ANSWER: A=    </a:t>
            </a:r>
            <a:r>
              <a:rPr lang="en-US" b="1" dirty="0" err="1" smtClean="0"/>
              <a:t>Rs</a:t>
            </a:r>
            <a:r>
              <a:rPr lang="en-US" b="1" dirty="0" smtClean="0"/>
              <a:t>. 8200 per year</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2"/>
          <p:cNvSpPr>
            <a:spLocks noGrp="1"/>
          </p:cNvSpPr>
          <p:nvPr>
            <p:ph type="title" idx="4294967295"/>
          </p:nvPr>
        </p:nvSpPr>
        <p:spPr>
          <a:xfrm>
            <a:off x="609600" y="228600"/>
            <a:ext cx="8229600" cy="715962"/>
          </a:xfrm>
        </p:spPr>
        <p:txBody>
          <a:bodyPr>
            <a:normAutofit fontScale="90000"/>
          </a:bodyPr>
          <a:lstStyle/>
          <a:p>
            <a:pPr algn="l">
              <a:buNone/>
            </a:pPr>
            <a:r>
              <a:rPr lang="en-US" sz="3200" b="1" dirty="0" smtClean="0">
                <a:latin typeface="+mn-lt"/>
                <a:ea typeface="+mn-ea"/>
                <a:cs typeface="+mn-cs"/>
              </a:rPr>
              <a:t>5.  Equal Payment Series Present Worth</a:t>
            </a:r>
            <a:endParaRPr lang="en-IN" sz="3200" b="1" dirty="0" smtClean="0">
              <a:latin typeface="+mn-lt"/>
              <a:ea typeface="+mn-ea"/>
              <a:cs typeface="+mn-cs"/>
            </a:endParaRPr>
          </a:p>
        </p:txBody>
      </p:sp>
      <p:sp>
        <p:nvSpPr>
          <p:cNvPr id="3" name="Content Placeholder 2"/>
          <p:cNvSpPr>
            <a:spLocks noGrp="1"/>
          </p:cNvSpPr>
          <p:nvPr>
            <p:ph idx="4294967295"/>
          </p:nvPr>
        </p:nvSpPr>
        <p:spPr>
          <a:xfrm>
            <a:off x="0" y="1066800"/>
            <a:ext cx="8305800" cy="1295400"/>
          </a:xfrm>
        </p:spPr>
        <p:txBody>
          <a:bodyPr>
            <a:normAutofit fontScale="85000" lnSpcReduction="10000"/>
          </a:bodyPr>
          <a:lstStyle/>
          <a:p>
            <a:pPr algn="just">
              <a:lnSpc>
                <a:spcPct val="170000"/>
              </a:lnSpc>
              <a:buNone/>
            </a:pPr>
            <a:r>
              <a:rPr lang="en-US" dirty="0" smtClean="0"/>
              <a:t>	Objective is to find present the worth of an equal payment made at end of every interest period for n periods.</a:t>
            </a: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1600200" y="2286000"/>
            <a:ext cx="5800725" cy="22574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85824" y="4648200"/>
            <a:ext cx="7229475"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381000" y="2438400"/>
            <a:ext cx="8305800" cy="2438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4" name="TextBox 3"/>
          <p:cNvSpPr txBox="1"/>
          <p:nvPr/>
        </p:nvSpPr>
        <p:spPr>
          <a:xfrm>
            <a:off x="417871" y="2551852"/>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5:</a:t>
            </a:r>
            <a:endParaRPr lang="en-US" sz="2400" b="1" dirty="0">
              <a:latin typeface="Times New Roman" pitchFamily="18" charset="0"/>
              <a:cs typeface="Times New Roman" pitchFamily="18" charset="0"/>
            </a:endParaRPr>
          </a:p>
        </p:txBody>
      </p:sp>
      <p:sp>
        <p:nvSpPr>
          <p:cNvPr id="5" name="TextBox 4"/>
          <p:cNvSpPr txBox="1"/>
          <p:nvPr/>
        </p:nvSpPr>
        <p:spPr>
          <a:xfrm>
            <a:off x="774839" y="5410200"/>
            <a:ext cx="3100529" cy="369332"/>
          </a:xfrm>
          <a:prstGeom prst="rect">
            <a:avLst/>
          </a:prstGeom>
          <a:noFill/>
        </p:spPr>
        <p:txBody>
          <a:bodyPr wrap="none" rtlCol="0">
            <a:spAutoFit/>
          </a:bodyPr>
          <a:lstStyle/>
          <a:p>
            <a:r>
              <a:rPr lang="en-US" b="1" dirty="0" smtClean="0"/>
              <a:t>ANSWER:  P=  </a:t>
            </a:r>
            <a:r>
              <a:rPr lang="en-US" b="1" dirty="0" err="1" smtClean="0"/>
              <a:t>Rs</a:t>
            </a:r>
            <a:r>
              <a:rPr lang="en-US" b="1" dirty="0" smtClean="0"/>
              <a:t>. 62,59,300</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a:spLocks noGrp="1"/>
          </p:cNvSpPr>
          <p:nvPr>
            <p:ph type="title" idx="4294967295"/>
          </p:nvPr>
        </p:nvSpPr>
        <p:spPr>
          <a:xfrm>
            <a:off x="152400" y="274638"/>
            <a:ext cx="8991600" cy="868362"/>
          </a:xfrm>
        </p:spPr>
        <p:txBody>
          <a:bodyPr>
            <a:normAutofit fontScale="90000"/>
          </a:bodyPr>
          <a:lstStyle/>
          <a:p>
            <a:pPr>
              <a:buNone/>
            </a:pPr>
            <a:r>
              <a:rPr lang="en-US" sz="3200" b="1" dirty="0" smtClean="0">
                <a:latin typeface="+mn-lt"/>
                <a:ea typeface="+mn-ea"/>
                <a:cs typeface="+mn-cs"/>
              </a:rPr>
              <a:t>6.  Equal Payment Series Capital Recovery Amount</a:t>
            </a:r>
            <a:endParaRPr lang="en-IN" sz="3200" b="1" dirty="0" smtClean="0">
              <a:latin typeface="+mn-lt"/>
              <a:ea typeface="+mn-ea"/>
              <a:cs typeface="+mn-cs"/>
            </a:endParaRPr>
          </a:p>
        </p:txBody>
      </p:sp>
      <p:pic>
        <p:nvPicPr>
          <p:cNvPr id="12290" name="Picture 2"/>
          <p:cNvPicPr>
            <a:picLocks noGrp="1" noChangeAspect="1" noChangeArrowheads="1"/>
          </p:cNvPicPr>
          <p:nvPr>
            <p:ph idx="4294967295"/>
          </p:nvPr>
        </p:nvPicPr>
        <p:blipFill>
          <a:blip r:embed="rId2" cstate="print"/>
          <a:srcRect/>
          <a:stretch>
            <a:fillRect/>
          </a:stretch>
        </p:blipFill>
        <p:spPr bwMode="auto">
          <a:xfrm>
            <a:off x="1447800" y="3124200"/>
            <a:ext cx="5734050" cy="178117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681037" y="4991100"/>
            <a:ext cx="7553325" cy="1866900"/>
          </a:xfrm>
          <a:prstGeom prst="rect">
            <a:avLst/>
          </a:prstGeom>
          <a:noFill/>
          <a:ln w="9525">
            <a:noFill/>
            <a:miter lim="800000"/>
            <a:headEnd/>
            <a:tailEnd/>
          </a:ln>
        </p:spPr>
      </p:pic>
      <p:sp>
        <p:nvSpPr>
          <p:cNvPr id="8" name="Content Placeholder 2"/>
          <p:cNvSpPr txBox="1">
            <a:spLocks/>
          </p:cNvSpPr>
          <p:nvPr/>
        </p:nvSpPr>
        <p:spPr>
          <a:xfrm>
            <a:off x="0" y="990600"/>
            <a:ext cx="8915400" cy="25146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7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Objective of this mode of investment is to find the annual equivalent amount (A) which is to be recovered at the end of every interest period for n interest periods for a loan (P) which is sanctioned now at an interest rate i%  compounded every period.</a:t>
            </a:r>
            <a:endParaRPr lang="en-IN"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457200" y="2286000"/>
            <a:ext cx="8382000" cy="227484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p:cNvSpPr txBox="1"/>
          <p:nvPr/>
        </p:nvSpPr>
        <p:spPr>
          <a:xfrm>
            <a:off x="486695" y="2570946"/>
            <a:ext cx="1853381" cy="477054"/>
          </a:xfrm>
          <a:prstGeom prst="rect">
            <a:avLst/>
          </a:prstGeom>
          <a:solidFill>
            <a:schemeClr val="bg1"/>
          </a:solidFill>
        </p:spPr>
        <p:txBody>
          <a:bodyPr wrap="square" rtlCol="0">
            <a:spAutoFit/>
          </a:bodyPr>
          <a:lstStyle/>
          <a:p>
            <a:r>
              <a:rPr lang="en-US" sz="2500" b="1" dirty="0" smtClean="0">
                <a:latin typeface="Times New Roman" pitchFamily="18" charset="0"/>
                <a:cs typeface="Times New Roman" pitchFamily="18" charset="0"/>
              </a:rPr>
              <a:t>Example 6:</a:t>
            </a:r>
            <a:endParaRPr lang="en-US" sz="2500" b="1" dirty="0">
              <a:latin typeface="Times New Roman" pitchFamily="18" charset="0"/>
              <a:cs typeface="Times New Roman" pitchFamily="18" charset="0"/>
            </a:endParaRPr>
          </a:p>
        </p:txBody>
      </p:sp>
      <p:sp>
        <p:nvSpPr>
          <p:cNvPr id="5" name="TextBox 4"/>
          <p:cNvSpPr txBox="1"/>
          <p:nvPr/>
        </p:nvSpPr>
        <p:spPr>
          <a:xfrm>
            <a:off x="762000" y="5257800"/>
            <a:ext cx="4007828" cy="369332"/>
          </a:xfrm>
          <a:prstGeom prst="rect">
            <a:avLst/>
          </a:prstGeom>
          <a:noFill/>
        </p:spPr>
        <p:txBody>
          <a:bodyPr wrap="none" rtlCol="0">
            <a:spAutoFit/>
          </a:bodyPr>
          <a:lstStyle/>
          <a:p>
            <a:r>
              <a:rPr lang="en-US" b="1" dirty="0" smtClean="0"/>
              <a:t>ANSWER:  A=  </a:t>
            </a:r>
            <a:r>
              <a:rPr lang="en-US" b="1" dirty="0" err="1" smtClean="0"/>
              <a:t>Rs</a:t>
            </a:r>
            <a:r>
              <a:rPr lang="en-US" b="1" dirty="0" smtClean="0"/>
              <a:t>. 1,96,400 Per Year</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Subtitle 5"/>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dirty="0" smtClean="0"/>
              <a:t>Examples</a:t>
            </a:r>
            <a:endParaRPr lang="en-US" dirty="0"/>
          </a:p>
        </p:txBody>
      </p:sp>
    </p:spTree>
    <p:extLst>
      <p:ext uri="{BB962C8B-B14F-4D97-AF65-F5344CB8AC3E}">
        <p14:creationId xmlns:p14="http://schemas.microsoft.com/office/powerpoint/2010/main" val="1264698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1</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US" dirty="0" smtClean="0"/>
              <a:t>How much money will be accumulated in 25 years if </a:t>
            </a:r>
            <a:r>
              <a:rPr lang="en-US" dirty="0" err="1" smtClean="0"/>
              <a:t>Rs</a:t>
            </a:r>
            <a:r>
              <a:rPr lang="en-US" dirty="0" smtClean="0"/>
              <a:t>. 800 is deposited at the end of 2</a:t>
            </a:r>
            <a:r>
              <a:rPr lang="en-US" baseline="30000" dirty="0" smtClean="0"/>
              <a:t>nd</a:t>
            </a:r>
            <a:r>
              <a:rPr lang="en-US" dirty="0" smtClean="0"/>
              <a:t>  year from now, </a:t>
            </a:r>
            <a:r>
              <a:rPr lang="en-US" dirty="0" err="1" smtClean="0"/>
              <a:t>Rs</a:t>
            </a:r>
            <a:r>
              <a:rPr lang="en-US" dirty="0" smtClean="0"/>
              <a:t>. 2400 six years from now and </a:t>
            </a:r>
            <a:r>
              <a:rPr lang="en-US" dirty="0" err="1" smtClean="0"/>
              <a:t>Rs</a:t>
            </a:r>
            <a:r>
              <a:rPr lang="en-US" dirty="0" smtClean="0"/>
              <a:t>. 3300 eight years from now all at an interest rate of 18% per year. </a:t>
            </a:r>
            <a:r>
              <a:rPr lang="en-US" smtClean="0"/>
              <a:t>(146739.2)</a:t>
            </a:r>
            <a:endParaRPr lang="en-US" dirty="0" smtClean="0"/>
          </a:p>
          <a:p>
            <a:pPr algn="just">
              <a:lnSpc>
                <a:spcPct val="150000"/>
              </a:lnSpc>
              <a:spcBef>
                <a:spcPts val="0"/>
              </a:spcBef>
            </a:pPr>
            <a:r>
              <a:rPr lang="en-US" dirty="0" smtClean="0"/>
              <a:t>Also, find its equivalent annual worth (A) for this time period of 25 years.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75525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617220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40" name="Group 20"/>
          <p:cNvGraphicFramePr>
            <a:graphicFrameLocks noGrp="1"/>
          </p:cNvGraphicFramePr>
          <p:nvPr/>
        </p:nvGraphicFramePr>
        <p:xfrm>
          <a:off x="1524000" y="1600200"/>
          <a:ext cx="6456363" cy="4559808"/>
        </p:xfrm>
        <a:graphic>
          <a:graphicData uri="http://schemas.openxmlformats.org/drawingml/2006/table">
            <a:tbl>
              <a:tblPr/>
              <a:tblGrid>
                <a:gridCol w="1265238">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2740025">
                  <a:extLst>
                    <a:ext uri="{9D8B030D-6E8A-4147-A177-3AD203B41FA5}">
                      <a16:colId xmlns:a16="http://schemas.microsoft.com/office/drawing/2014/main" val="20002"/>
                    </a:ext>
                  </a:extLst>
                </a:gridCol>
              </a:tblGrid>
              <a:tr h="1219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Option A</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(Lump Sum)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Option B</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(Installment Plan)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200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3</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FF0066"/>
                          </a:solidFill>
                          <a:effectLst/>
                          <a:latin typeface="Arial" charset="0"/>
                        </a:rPr>
                        <a:t>$104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accent2"/>
                          </a:solidFill>
                          <a:effectLst/>
                          <a:latin typeface="Arial" charset="0"/>
                        </a:rPr>
                        <a:t>$7.92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37" name="Line 17"/>
          <p:cNvSpPr>
            <a:spLocks noChangeShapeType="1"/>
          </p:cNvSpPr>
          <p:nvPr/>
        </p:nvSpPr>
        <p:spPr bwMode="auto">
          <a:xfrm>
            <a:off x="1752600" y="5105400"/>
            <a:ext cx="0" cy="53340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Line 18"/>
          <p:cNvSpPr>
            <a:spLocks noChangeShapeType="1"/>
          </p:cNvSpPr>
          <p:nvPr/>
        </p:nvSpPr>
        <p:spPr bwMode="auto">
          <a:xfrm>
            <a:off x="5791200" y="5105400"/>
            <a:ext cx="0" cy="53340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54199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A person plans to have a retirement policy which will give him return when he reaches an age of 50. For this person whose age is 35 years now has to make annual premium payment of </a:t>
            </a:r>
            <a:r>
              <a:rPr lang="en-US" dirty="0" err="1"/>
              <a:t>R</a:t>
            </a:r>
            <a:r>
              <a:rPr lang="en-US" dirty="0" err="1" smtClean="0"/>
              <a:t>s</a:t>
            </a:r>
            <a:r>
              <a:rPr lang="en-US" dirty="0" smtClean="0"/>
              <a:t>. 19760 till he reaches an age of 49. if the interest rate is 8% compounded annually, what is the </a:t>
            </a:r>
            <a:r>
              <a:rPr lang="en-US" dirty="0" err="1" smtClean="0"/>
              <a:t>lumpsum</a:t>
            </a:r>
            <a:r>
              <a:rPr lang="en-US" dirty="0" smtClean="0"/>
              <a:t> he is getting an maturity for this policy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extBox 4"/>
          <p:cNvSpPr txBox="1"/>
          <p:nvPr/>
        </p:nvSpPr>
        <p:spPr>
          <a:xfrm>
            <a:off x="838200" y="6019800"/>
            <a:ext cx="3403496" cy="369332"/>
          </a:xfrm>
          <a:prstGeom prst="rect">
            <a:avLst/>
          </a:prstGeom>
          <a:noFill/>
        </p:spPr>
        <p:txBody>
          <a:bodyPr wrap="none" rtlCol="0">
            <a:spAutoFit/>
          </a:bodyPr>
          <a:lstStyle/>
          <a:p>
            <a:r>
              <a:rPr lang="en-US" b="1" dirty="0" smtClean="0"/>
              <a:t>ANSWER:   F=   </a:t>
            </a:r>
            <a:r>
              <a:rPr lang="en-US" b="1" dirty="0" err="1" smtClean="0"/>
              <a:t>Rs</a:t>
            </a:r>
            <a:r>
              <a:rPr lang="en-US" b="1" dirty="0" smtClean="0"/>
              <a:t>. 5,16,765.77</a:t>
            </a:r>
            <a:endParaRPr lang="en-US" b="1" dirty="0"/>
          </a:p>
        </p:txBody>
      </p:sp>
    </p:spTree>
    <p:extLst>
      <p:ext uri="{BB962C8B-B14F-4D97-AF65-F5344CB8AC3E}">
        <p14:creationId xmlns:p14="http://schemas.microsoft.com/office/powerpoint/2010/main" val="3766217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r>
              <a:rPr lang="en-US" dirty="0"/>
              <a:t>3</a:t>
            </a:r>
          </a:p>
        </p:txBody>
      </p:sp>
      <p:sp>
        <p:nvSpPr>
          <p:cNvPr id="3" name="Content Placeholder 2"/>
          <p:cNvSpPr>
            <a:spLocks noGrp="1"/>
          </p:cNvSpPr>
          <p:nvPr>
            <p:ph idx="1"/>
          </p:nvPr>
        </p:nvSpPr>
        <p:spPr>
          <a:xfrm>
            <a:off x="381000" y="1752600"/>
            <a:ext cx="8305800" cy="4724400"/>
          </a:xfrm>
        </p:spPr>
        <p:txBody>
          <a:bodyPr>
            <a:normAutofit fontScale="92500"/>
          </a:bodyPr>
          <a:lstStyle/>
          <a:p>
            <a:pPr lvl="0" algn="just"/>
            <a:r>
              <a:rPr lang="en-US" dirty="0"/>
              <a:t>A boy is now 11 years old. On his fifth birthday he received a gift of $5,000 from his grandparents, which was invested in a 10 year fixed deposit bearing an interest rate of 6% per year compounded </a:t>
            </a:r>
            <a:r>
              <a:rPr lang="en-US" dirty="0" smtClean="0"/>
              <a:t>annually. </a:t>
            </a:r>
            <a:r>
              <a:rPr lang="en-US" dirty="0"/>
              <a:t>His parents plan to have $6,000 available each year for the boy’s nineteenth to twenty second birthdays to help finance his college education. To assist the financing, the fixed deposit will be reinvested when it matures. If required how much equal amount should the parents deposit each year, beginning from his next birthday, so that one year after the last deposit they can start making payments to their son. All future investments will earn 6.5% per year compounded annually</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55245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p:txBody>
          <a:bodyPr>
            <a:normAutofit fontScale="90000"/>
          </a:bodyPr>
          <a:lstStyle/>
          <a:p>
            <a:pPr>
              <a:buNone/>
            </a:pPr>
            <a:r>
              <a:rPr lang="en-US" sz="3200" b="1" dirty="0" smtClean="0">
                <a:latin typeface="+mn-lt"/>
                <a:ea typeface="+mn-ea"/>
                <a:cs typeface="+mn-cs"/>
              </a:rPr>
              <a:t>7.  Uniform Gradient Series Annual Equivalent Amount</a:t>
            </a:r>
            <a:endParaRPr lang="en-IN" sz="3200" b="1" dirty="0" smtClean="0">
              <a:latin typeface="+mn-lt"/>
              <a:ea typeface="+mn-ea"/>
              <a:cs typeface="+mn-cs"/>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2514600" y="2819400"/>
            <a:ext cx="6248400" cy="16573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pic>
        <p:nvPicPr>
          <p:cNvPr id="14339" name="Picture 3"/>
          <p:cNvPicPr>
            <a:picLocks noChangeAspect="1" noChangeArrowheads="1"/>
          </p:cNvPicPr>
          <p:nvPr/>
        </p:nvPicPr>
        <p:blipFill>
          <a:blip r:embed="rId3" cstate="print"/>
          <a:srcRect/>
          <a:stretch>
            <a:fillRect/>
          </a:stretch>
        </p:blipFill>
        <p:spPr bwMode="auto">
          <a:xfrm>
            <a:off x="838200" y="4191000"/>
            <a:ext cx="6400800" cy="2329995"/>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srcRect/>
          <a:stretch>
            <a:fillRect/>
          </a:stretch>
        </p:blipFill>
        <p:spPr bwMode="auto">
          <a:xfrm>
            <a:off x="228600" y="1371600"/>
            <a:ext cx="82677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848436" y="533400"/>
            <a:ext cx="7848600" cy="5632311"/>
          </a:xfrm>
          <a:prstGeom prst="rect">
            <a:avLst/>
          </a:prstGeom>
          <a:noFill/>
        </p:spPr>
        <p:txBody>
          <a:bodyPr wrap="square" rtlCol="0">
            <a:spAutoFit/>
          </a:bodyPr>
          <a:lstStyle/>
          <a:p>
            <a:r>
              <a:rPr lang="en-US" dirty="0" smtClean="0"/>
              <a:t>F= G (1 +</a:t>
            </a:r>
            <a:r>
              <a:rPr lang="en-US" dirty="0" err="1" smtClean="0"/>
              <a:t>i</a:t>
            </a:r>
            <a:r>
              <a:rPr lang="en-US" dirty="0" smtClean="0"/>
              <a:t>)</a:t>
            </a:r>
            <a:r>
              <a:rPr lang="en-US" baseline="30000" dirty="0"/>
              <a:t>n-2 </a:t>
            </a:r>
            <a:r>
              <a:rPr lang="en-US" dirty="0" smtClean="0"/>
              <a:t> + 2G (1+1)</a:t>
            </a:r>
            <a:r>
              <a:rPr lang="en-US" baseline="30000" dirty="0"/>
              <a:t>n-3</a:t>
            </a:r>
            <a:r>
              <a:rPr lang="en-US" dirty="0" smtClean="0"/>
              <a:t> + 3g (1+i)</a:t>
            </a:r>
            <a:r>
              <a:rPr lang="en-US" baseline="30000" dirty="0" smtClean="0"/>
              <a:t>n-4</a:t>
            </a:r>
            <a:r>
              <a:rPr lang="en-US" dirty="0" smtClean="0"/>
              <a:t> +….+ (n-2) G (1+i) + (n-1)G-----</a:t>
            </a:r>
            <a:r>
              <a:rPr lang="en-US" b="1" dirty="0" smtClean="0"/>
              <a:t>1</a:t>
            </a:r>
          </a:p>
          <a:p>
            <a:endParaRPr lang="en-US" dirty="0"/>
          </a:p>
          <a:p>
            <a:r>
              <a:rPr lang="en-US" dirty="0" smtClean="0"/>
              <a:t>Multiply B.S. of </a:t>
            </a:r>
            <a:r>
              <a:rPr lang="en-US" dirty="0" err="1" smtClean="0"/>
              <a:t>eq</a:t>
            </a:r>
            <a:r>
              <a:rPr lang="en-US" dirty="0" smtClean="0"/>
              <a:t> 1 by (1+i)</a:t>
            </a:r>
          </a:p>
          <a:p>
            <a:endParaRPr lang="en-US" dirty="0"/>
          </a:p>
          <a:p>
            <a:r>
              <a:rPr lang="en-US" dirty="0" smtClean="0"/>
              <a:t>F(1+i) = G[</a:t>
            </a:r>
            <a:r>
              <a:rPr lang="en-US" dirty="0"/>
              <a:t>(1 +</a:t>
            </a:r>
            <a:r>
              <a:rPr lang="en-US" dirty="0" err="1" smtClean="0"/>
              <a:t>i</a:t>
            </a:r>
            <a:r>
              <a:rPr lang="en-US" dirty="0" smtClean="0"/>
              <a:t>)</a:t>
            </a:r>
            <a:r>
              <a:rPr lang="en-US" baseline="30000" dirty="0"/>
              <a:t>n-1</a:t>
            </a:r>
            <a:r>
              <a:rPr lang="en-US" dirty="0" smtClean="0"/>
              <a:t>  </a:t>
            </a:r>
            <a:r>
              <a:rPr lang="en-US" dirty="0"/>
              <a:t>+ </a:t>
            </a:r>
            <a:r>
              <a:rPr lang="en-US" dirty="0" smtClean="0"/>
              <a:t>(1+1)</a:t>
            </a:r>
            <a:r>
              <a:rPr lang="en-US" baseline="30000" dirty="0"/>
              <a:t>n-2</a:t>
            </a:r>
            <a:r>
              <a:rPr lang="en-US" dirty="0" smtClean="0"/>
              <a:t> </a:t>
            </a:r>
            <a:r>
              <a:rPr lang="en-US" dirty="0"/>
              <a:t>+ ….+ (n-2</a:t>
            </a:r>
            <a:r>
              <a:rPr lang="en-US" dirty="0" smtClean="0"/>
              <a:t>)(1+i)</a:t>
            </a:r>
            <a:r>
              <a:rPr lang="en-US" baseline="30000" dirty="0"/>
              <a:t>2</a:t>
            </a:r>
            <a:r>
              <a:rPr lang="en-US" dirty="0" smtClean="0"/>
              <a:t> </a:t>
            </a:r>
            <a:r>
              <a:rPr lang="en-US" dirty="0"/>
              <a:t>+ (n-1</a:t>
            </a:r>
            <a:r>
              <a:rPr lang="en-US" dirty="0" smtClean="0"/>
              <a:t>)(1+i)]--------</a:t>
            </a:r>
            <a:r>
              <a:rPr lang="en-US" b="1" dirty="0" smtClean="0"/>
              <a:t>2</a:t>
            </a:r>
          </a:p>
          <a:p>
            <a:endParaRPr lang="en-US" dirty="0"/>
          </a:p>
          <a:p>
            <a:r>
              <a:rPr lang="en-US" dirty="0" smtClean="0"/>
              <a:t>Eq. 2 -1</a:t>
            </a:r>
          </a:p>
          <a:p>
            <a:endParaRPr lang="en-US" dirty="0"/>
          </a:p>
          <a:p>
            <a:r>
              <a:rPr lang="en-US" dirty="0" smtClean="0"/>
              <a:t>Fi =  </a:t>
            </a:r>
            <a:r>
              <a:rPr lang="en-US" dirty="0"/>
              <a:t>G (1 +</a:t>
            </a:r>
            <a:r>
              <a:rPr lang="en-US" dirty="0" err="1"/>
              <a:t>i</a:t>
            </a:r>
            <a:r>
              <a:rPr lang="en-US" dirty="0"/>
              <a:t>)</a:t>
            </a:r>
            <a:r>
              <a:rPr lang="en-US" baseline="30000" dirty="0"/>
              <a:t>n-1</a:t>
            </a:r>
            <a:r>
              <a:rPr lang="en-US" dirty="0"/>
              <a:t> </a:t>
            </a:r>
            <a:r>
              <a:rPr lang="en-US" dirty="0" smtClean="0"/>
              <a:t>+ G (</a:t>
            </a:r>
            <a:r>
              <a:rPr lang="en-US" dirty="0"/>
              <a:t>1+1)</a:t>
            </a:r>
            <a:r>
              <a:rPr lang="en-US" baseline="30000" dirty="0"/>
              <a:t>n-2</a:t>
            </a:r>
            <a:r>
              <a:rPr lang="en-US" dirty="0"/>
              <a:t> </a:t>
            </a:r>
            <a:r>
              <a:rPr lang="en-US" dirty="0" smtClean="0"/>
              <a:t>+…………….. – (n-1)G</a:t>
            </a:r>
          </a:p>
          <a:p>
            <a:endParaRPr lang="en-US" dirty="0" smtClean="0"/>
          </a:p>
          <a:p>
            <a:r>
              <a:rPr lang="en-US" dirty="0" smtClean="0"/>
              <a:t>Fi = G[(</a:t>
            </a:r>
            <a:r>
              <a:rPr lang="en-US" dirty="0"/>
              <a:t>1 +</a:t>
            </a:r>
            <a:r>
              <a:rPr lang="en-US" dirty="0" err="1"/>
              <a:t>i</a:t>
            </a:r>
            <a:r>
              <a:rPr lang="en-US" dirty="0"/>
              <a:t>)</a:t>
            </a:r>
            <a:r>
              <a:rPr lang="en-US" baseline="30000" dirty="0"/>
              <a:t>n-1</a:t>
            </a:r>
            <a:r>
              <a:rPr lang="en-US" dirty="0"/>
              <a:t>  + (1+1)</a:t>
            </a:r>
            <a:r>
              <a:rPr lang="en-US" baseline="30000" dirty="0"/>
              <a:t>n-2</a:t>
            </a:r>
            <a:r>
              <a:rPr lang="en-US" dirty="0"/>
              <a:t> + ….+ </a:t>
            </a:r>
            <a:r>
              <a:rPr lang="en-US" dirty="0" smtClean="0"/>
              <a:t>(1+i)</a:t>
            </a:r>
            <a:r>
              <a:rPr lang="en-US" baseline="30000" dirty="0"/>
              <a:t>2</a:t>
            </a:r>
            <a:r>
              <a:rPr lang="en-US" dirty="0" smtClean="0"/>
              <a:t> </a:t>
            </a:r>
            <a:r>
              <a:rPr lang="en-US" dirty="0"/>
              <a:t>+ </a:t>
            </a:r>
            <a:r>
              <a:rPr lang="en-US" dirty="0" smtClean="0"/>
              <a:t>(1+i) +1] –</a:t>
            </a:r>
            <a:r>
              <a:rPr lang="en-US" dirty="0" err="1" smtClean="0"/>
              <a:t>nG</a:t>
            </a:r>
            <a:endParaRPr lang="en-US" dirty="0" smtClean="0"/>
          </a:p>
          <a:p>
            <a:endParaRPr lang="en-US" dirty="0"/>
          </a:p>
          <a:p>
            <a:r>
              <a:rPr lang="en-US" dirty="0" smtClean="0"/>
              <a:t>Fi= G (F/</a:t>
            </a:r>
            <a:r>
              <a:rPr lang="en-US" dirty="0" err="1" smtClean="0"/>
              <a:t>A,i,n</a:t>
            </a:r>
            <a:r>
              <a:rPr lang="en-US" dirty="0" smtClean="0"/>
              <a:t>) –</a:t>
            </a:r>
            <a:r>
              <a:rPr lang="en-US" dirty="0" err="1" smtClean="0"/>
              <a:t>nG</a:t>
            </a:r>
            <a:endParaRPr lang="en-US" dirty="0" smtClean="0"/>
          </a:p>
          <a:p>
            <a:endParaRPr lang="en-US" dirty="0"/>
          </a:p>
          <a:p>
            <a:r>
              <a:rPr lang="en-US" dirty="0" smtClean="0"/>
              <a:t>Multiply BS by (A/</a:t>
            </a:r>
            <a:r>
              <a:rPr lang="en-US" dirty="0" err="1" smtClean="0"/>
              <a:t>F,i,n</a:t>
            </a:r>
            <a:r>
              <a:rPr lang="en-US" dirty="0" smtClean="0"/>
              <a:t>)</a:t>
            </a:r>
          </a:p>
          <a:p>
            <a:endParaRPr lang="en-US" dirty="0"/>
          </a:p>
          <a:p>
            <a:r>
              <a:rPr lang="en-US" dirty="0" smtClean="0"/>
              <a:t>Fi (A/</a:t>
            </a:r>
            <a:r>
              <a:rPr lang="en-US" dirty="0" err="1" smtClean="0"/>
              <a:t>F,i,n</a:t>
            </a:r>
            <a:r>
              <a:rPr lang="en-US" dirty="0" smtClean="0"/>
              <a:t>) = G (F/</a:t>
            </a:r>
            <a:r>
              <a:rPr lang="en-US" dirty="0" err="1" smtClean="0"/>
              <a:t>A,i,n</a:t>
            </a:r>
            <a:r>
              <a:rPr lang="en-US" dirty="0" smtClean="0"/>
              <a:t>) (A/</a:t>
            </a:r>
            <a:r>
              <a:rPr lang="en-US" dirty="0" err="1" smtClean="0"/>
              <a:t>F,i,n</a:t>
            </a:r>
            <a:r>
              <a:rPr lang="en-US" dirty="0" smtClean="0"/>
              <a:t>) – </a:t>
            </a:r>
            <a:r>
              <a:rPr lang="en-US" dirty="0" err="1" smtClean="0"/>
              <a:t>nG</a:t>
            </a:r>
            <a:r>
              <a:rPr lang="en-US" dirty="0"/>
              <a:t> (A/</a:t>
            </a:r>
            <a:r>
              <a:rPr lang="en-US" dirty="0" err="1"/>
              <a:t>F,i,n</a:t>
            </a:r>
            <a:r>
              <a:rPr lang="en-US" dirty="0"/>
              <a:t>) </a:t>
            </a:r>
            <a:endParaRPr lang="en-US" dirty="0" smtClean="0"/>
          </a:p>
          <a:p>
            <a:endParaRPr lang="en-US" dirty="0"/>
          </a:p>
          <a:p>
            <a:r>
              <a:rPr lang="en-US" dirty="0" smtClean="0"/>
              <a:t>Ai = G – </a:t>
            </a:r>
            <a:r>
              <a:rPr lang="en-US" dirty="0" err="1" smtClean="0"/>
              <a:t>nG</a:t>
            </a:r>
            <a:r>
              <a:rPr lang="en-US" dirty="0" smtClean="0"/>
              <a:t> (A/</a:t>
            </a:r>
            <a:r>
              <a:rPr lang="en-US" dirty="0" err="1" smtClean="0"/>
              <a:t>F,i,n</a:t>
            </a:r>
            <a:r>
              <a:rPr lang="en-US" dirty="0" smtClean="0"/>
              <a:t>)</a:t>
            </a:r>
          </a:p>
          <a:p>
            <a:endParaRPr lang="en-US" dirty="0"/>
          </a:p>
        </p:txBody>
      </p:sp>
    </p:spTree>
    <p:extLst>
      <p:ext uri="{BB962C8B-B14F-4D97-AF65-F5344CB8AC3E}">
        <p14:creationId xmlns:p14="http://schemas.microsoft.com/office/powerpoint/2010/main" val="4238244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457200" y="2971800"/>
            <a:ext cx="8229600" cy="685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pic>
        <p:nvPicPr>
          <p:cNvPr id="15363" name="Picture 3"/>
          <p:cNvPicPr>
            <a:picLocks noChangeAspect="1" noChangeArrowheads="1"/>
          </p:cNvPicPr>
          <p:nvPr/>
        </p:nvPicPr>
        <p:blipFill>
          <a:blip r:embed="rId3" cstate="print"/>
          <a:srcRect/>
          <a:stretch>
            <a:fillRect/>
          </a:stretch>
        </p:blipFill>
        <p:spPr bwMode="auto">
          <a:xfrm>
            <a:off x="457200" y="3429000"/>
            <a:ext cx="8362950" cy="1895475"/>
          </a:xfrm>
          <a:prstGeom prst="rect">
            <a:avLst/>
          </a:prstGeom>
          <a:noFill/>
          <a:ln w="9525">
            <a:noFill/>
            <a:miter lim="800000"/>
            <a:headEnd/>
            <a:tailEnd/>
          </a:ln>
        </p:spPr>
      </p:pic>
      <p:sp>
        <p:nvSpPr>
          <p:cNvPr id="5" name="TextBox 4"/>
          <p:cNvSpPr txBox="1"/>
          <p:nvPr/>
        </p:nvSpPr>
        <p:spPr>
          <a:xfrm>
            <a:off x="533400" y="3043535"/>
            <a:ext cx="1676400" cy="461665"/>
          </a:xfrm>
          <a:prstGeom prst="rect">
            <a:avLst/>
          </a:prstGeom>
          <a:solidFill>
            <a:schemeClr val="bg1"/>
          </a:solidFill>
        </p:spPr>
        <p:txBody>
          <a:bodyPr wrap="square" rtlCol="0">
            <a:spAutoFit/>
          </a:bodyPr>
          <a:lstStyle/>
          <a:p>
            <a:r>
              <a:rPr lang="en-US" sz="2400" b="1" dirty="0" smtClean="0">
                <a:latin typeface="Times New Roman" pitchFamily="18" charset="0"/>
                <a:cs typeface="Times New Roman" pitchFamily="18" charset="0"/>
              </a:rPr>
              <a:t>Example 7:</a:t>
            </a:r>
            <a:endParaRPr lang="en-US" sz="2400" b="1" dirty="0">
              <a:latin typeface="Times New Roman" pitchFamily="18" charset="0"/>
              <a:cs typeface="Times New Roman" pitchFamily="18" charset="0"/>
            </a:endParaRPr>
          </a:p>
        </p:txBody>
      </p:sp>
      <p:sp>
        <p:nvSpPr>
          <p:cNvPr id="7" name="TextBox 6"/>
          <p:cNvSpPr txBox="1"/>
          <p:nvPr/>
        </p:nvSpPr>
        <p:spPr>
          <a:xfrm>
            <a:off x="484239" y="5715000"/>
            <a:ext cx="3943708" cy="923330"/>
          </a:xfrm>
          <a:prstGeom prst="rect">
            <a:avLst/>
          </a:prstGeom>
          <a:noFill/>
        </p:spPr>
        <p:txBody>
          <a:bodyPr wrap="none" rtlCol="0">
            <a:spAutoFit/>
          </a:bodyPr>
          <a:lstStyle/>
          <a:p>
            <a:r>
              <a:rPr lang="en-US" b="1" dirty="0" smtClean="0"/>
              <a:t>ANSWER:   A= </a:t>
            </a:r>
            <a:r>
              <a:rPr lang="en-US" b="1" dirty="0" err="1" smtClean="0"/>
              <a:t>Rs</a:t>
            </a:r>
            <a:r>
              <a:rPr lang="en-US" b="1" dirty="0" smtClean="0"/>
              <a:t>. 5691.60 Per Year</a:t>
            </a:r>
          </a:p>
          <a:p>
            <a:r>
              <a:rPr lang="en-US" b="1" dirty="0"/>
              <a:t>	</a:t>
            </a:r>
            <a:r>
              <a:rPr lang="en-US" b="1" dirty="0" smtClean="0"/>
              <a:t>	</a:t>
            </a:r>
          </a:p>
          <a:p>
            <a:r>
              <a:rPr lang="en-US" b="1" dirty="0" smtClean="0"/>
              <a:t>                  F=    </a:t>
            </a:r>
            <a:r>
              <a:rPr lang="en-US" b="1" dirty="0" err="1" smtClean="0"/>
              <a:t>Rs</a:t>
            </a:r>
            <a:r>
              <a:rPr lang="en-US" b="1" dirty="0" smtClean="0"/>
              <a:t>. 1,15,562.25</a:t>
            </a: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itle 4"/>
          <p:cNvSpPr>
            <a:spLocks noGrp="1"/>
          </p:cNvSpPr>
          <p:nvPr>
            <p:ph type="title"/>
          </p:nvPr>
        </p:nvSpPr>
        <p:spPr/>
        <p:txBody>
          <a:bodyPr/>
          <a:lstStyle/>
          <a:p>
            <a:r>
              <a:rPr lang="en-US" dirty="0" smtClean="0"/>
              <a:t>Example continued…</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727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1</a:t>
            </a:r>
            <a:endParaRPr lang="en-US" dirty="0"/>
          </a:p>
        </p:txBody>
      </p:sp>
      <p:sp>
        <p:nvSpPr>
          <p:cNvPr id="3" name="Content Placeholder 2"/>
          <p:cNvSpPr>
            <a:spLocks noGrp="1"/>
          </p:cNvSpPr>
          <p:nvPr>
            <p:ph idx="1"/>
          </p:nvPr>
        </p:nvSpPr>
        <p:spPr>
          <a:xfrm>
            <a:off x="457200" y="1752600"/>
            <a:ext cx="8229600" cy="4876800"/>
          </a:xfrm>
        </p:spPr>
        <p:txBody>
          <a:bodyPr>
            <a:normAutofit lnSpcReduction="10000"/>
          </a:bodyPr>
          <a:lstStyle/>
          <a:p>
            <a:pPr lvl="0" algn="just">
              <a:lnSpc>
                <a:spcPct val="150000"/>
              </a:lnSpc>
              <a:spcBef>
                <a:spcPts val="0"/>
              </a:spcBef>
            </a:pPr>
            <a:r>
              <a:rPr lang="en-US" dirty="0"/>
              <a:t>A couple would like to determine what amount they must deposit in a savings account bearing 12% interest rate so that they will get Rs.5000/- at the end of 10</a:t>
            </a:r>
            <a:r>
              <a:rPr lang="en-US" baseline="30000" dirty="0"/>
              <a:t>th</a:t>
            </a:r>
            <a:r>
              <a:rPr lang="en-US" dirty="0"/>
              <a:t> year and will get an increase of Rs.1000/- each year for the next 10 years. Draw the cash flow diagram. </a:t>
            </a:r>
          </a:p>
          <a:p>
            <a:pPr lvl="0" algn="just">
              <a:lnSpc>
                <a:spcPct val="150000"/>
              </a:lnSpc>
              <a:spcBef>
                <a:spcPts val="0"/>
              </a:spcBef>
            </a:pPr>
            <a:r>
              <a:rPr lang="en-US" dirty="0"/>
              <a:t>Determine the present amount.                                        </a:t>
            </a:r>
          </a:p>
          <a:p>
            <a:pPr lvl="0" algn="just">
              <a:lnSpc>
                <a:spcPct val="150000"/>
              </a:lnSpc>
              <a:spcBef>
                <a:spcPts val="0"/>
              </a:spcBef>
            </a:pPr>
            <a:r>
              <a:rPr lang="en-US" dirty="0"/>
              <a:t>If the interest rate is compounded quarterly what is the present amount?</a:t>
            </a:r>
          </a:p>
          <a:p>
            <a:pPr algn="just">
              <a:lnSpc>
                <a:spcPct val="150000"/>
              </a:lnSpc>
              <a:spcBef>
                <a:spcPts val="0"/>
              </a:spcBef>
            </a:pPr>
            <a:endParaRPr lang="en-US" dirty="0"/>
          </a:p>
          <a:p>
            <a:pPr algn="just">
              <a:lnSpc>
                <a:spcPct val="150000"/>
              </a:lnSpc>
              <a:spcBef>
                <a:spcPts val="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458840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smtClean="0"/>
              <a:t>2</a:t>
            </a:r>
            <a:endParaRPr lang="en-IN" dirty="0"/>
          </a:p>
        </p:txBody>
      </p:sp>
      <p:sp>
        <p:nvSpPr>
          <p:cNvPr id="3" name="Content Placeholder 2"/>
          <p:cNvSpPr>
            <a:spLocks noGrp="1"/>
          </p:cNvSpPr>
          <p:nvPr>
            <p:ph idx="1"/>
          </p:nvPr>
        </p:nvSpPr>
        <p:spPr/>
        <p:txBody>
          <a:bodyPr/>
          <a:lstStyle/>
          <a:p>
            <a:pPr marL="114300" indent="0">
              <a:buNone/>
            </a:pPr>
            <a:r>
              <a:rPr lang="en-US" dirty="0"/>
              <a:t>Reconstruct the Cash flow diagram whose Future worth equation is as follows (n=15, </a:t>
            </a:r>
            <a:r>
              <a:rPr lang="en-US" dirty="0" err="1"/>
              <a:t>i</a:t>
            </a:r>
            <a:r>
              <a:rPr lang="en-US" dirty="0"/>
              <a:t>= 12%)</a:t>
            </a:r>
            <a:endParaRPr lang="en-IN" dirty="0"/>
          </a:p>
          <a:p>
            <a:pPr marL="114300" indent="0">
              <a:buNone/>
            </a:pPr>
            <a:endParaRPr lang="en-US" dirty="0" smtClean="0"/>
          </a:p>
          <a:p>
            <a:pPr marL="114300" indent="0">
              <a:buNone/>
            </a:pPr>
            <a:r>
              <a:rPr lang="en-US" dirty="0" smtClean="0"/>
              <a:t>F=100(F/P,12</a:t>
            </a:r>
            <a:r>
              <a:rPr lang="en-US" dirty="0"/>
              <a:t>%,14)+250(F/P,12%,12)+350(F/P,12%,10</a:t>
            </a:r>
            <a:r>
              <a:rPr lang="en-US" dirty="0" smtClean="0"/>
              <a:t>)+</a:t>
            </a:r>
          </a:p>
          <a:p>
            <a:pPr marL="114300" indent="0">
              <a:buNone/>
            </a:pPr>
            <a:r>
              <a:rPr lang="en-US" dirty="0"/>
              <a:t> </a:t>
            </a:r>
            <a:r>
              <a:rPr lang="en-US" dirty="0" smtClean="0"/>
              <a:t>   450(F/P,12</a:t>
            </a:r>
            <a:r>
              <a:rPr lang="en-US" dirty="0"/>
              <a:t>%,9</a:t>
            </a:r>
            <a:r>
              <a:rPr lang="en-US" dirty="0" smtClean="0"/>
              <a:t>)+750(F/P,12</a:t>
            </a:r>
            <a:r>
              <a:rPr lang="en-US" dirty="0"/>
              <a:t>%,7)+1000(F/P,12%,5</a:t>
            </a:r>
            <a:r>
              <a:rPr lang="en-US" dirty="0" smtClean="0"/>
              <a:t>)+</a:t>
            </a:r>
          </a:p>
          <a:p>
            <a:pPr marL="114300" indent="0">
              <a:buNone/>
            </a:pPr>
            <a:r>
              <a:rPr lang="en-US" dirty="0" smtClean="0"/>
              <a:t>    1300(F/P,12</a:t>
            </a:r>
            <a:r>
              <a:rPr lang="en-US" dirty="0"/>
              <a:t>%,4)+1600(F/P,12%,2)+1700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335160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60672" cy="506028"/>
          </a:xfrm>
        </p:spPr>
        <p:txBody>
          <a:bodyPr>
            <a:normAutofit fontScale="90000"/>
          </a:bodyPr>
          <a:lstStyle/>
          <a:p>
            <a:r>
              <a:rPr lang="en-US" dirty="0" smtClean="0"/>
              <a:t>Numerical 1</a:t>
            </a:r>
            <a:endParaRPr lang="en-US" dirty="0"/>
          </a:p>
        </p:txBody>
      </p:sp>
      <p:sp>
        <p:nvSpPr>
          <p:cNvPr id="3" name="Content Placeholder 2"/>
          <p:cNvSpPr>
            <a:spLocks noGrp="1"/>
          </p:cNvSpPr>
          <p:nvPr>
            <p:ph idx="1"/>
          </p:nvPr>
        </p:nvSpPr>
        <p:spPr>
          <a:xfrm>
            <a:off x="152400" y="609599"/>
            <a:ext cx="8915400" cy="611187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85000" lnSpcReduction="10000"/>
          </a:bodyPr>
          <a:lstStyle/>
          <a:p>
            <a:pPr marL="114300" indent="0" algn="just">
              <a:lnSpc>
                <a:spcPct val="160000"/>
              </a:lnSpc>
              <a:spcBef>
                <a:spcPts val="0"/>
              </a:spcBef>
              <a:buNone/>
            </a:pPr>
            <a:r>
              <a:rPr lang="en-US" dirty="0">
                <a:solidFill>
                  <a:schemeClr val="tx1"/>
                </a:solidFill>
              </a:rPr>
              <a:t>Suppose that you have a savings plan covering the next ten years, according to which you put aside $600 today, </a:t>
            </a:r>
            <a:r>
              <a:rPr lang="en-US" dirty="0" smtClean="0">
                <a:solidFill>
                  <a:schemeClr val="tx1"/>
                </a:solidFill>
              </a:rPr>
              <a:t>$800 </a:t>
            </a:r>
            <a:r>
              <a:rPr lang="en-US" dirty="0">
                <a:solidFill>
                  <a:schemeClr val="tx1"/>
                </a:solidFill>
              </a:rPr>
              <a:t>at the end of every </a:t>
            </a:r>
            <a:r>
              <a:rPr lang="en-US" dirty="0" smtClean="0">
                <a:solidFill>
                  <a:schemeClr val="tx1"/>
                </a:solidFill>
              </a:rPr>
              <a:t>year </a:t>
            </a:r>
            <a:r>
              <a:rPr lang="en-US" dirty="0">
                <a:solidFill>
                  <a:schemeClr val="tx1"/>
                </a:solidFill>
              </a:rPr>
              <a:t>for the next five years, and </a:t>
            </a:r>
            <a:r>
              <a:rPr lang="en-US" dirty="0" smtClean="0">
                <a:solidFill>
                  <a:schemeClr val="tx1"/>
                </a:solidFill>
              </a:rPr>
              <a:t>$2000 </a:t>
            </a:r>
            <a:r>
              <a:rPr lang="en-US" dirty="0">
                <a:solidFill>
                  <a:schemeClr val="tx1"/>
                </a:solidFill>
              </a:rPr>
              <a:t>at the end of each year for the remaining five years. As part of this plan, you expect to withdraw $300 at the end of every year for the first 3 years, and $350 at the end of every </a:t>
            </a:r>
            <a:r>
              <a:rPr lang="en-US" dirty="0" smtClean="0">
                <a:solidFill>
                  <a:schemeClr val="tx1"/>
                </a:solidFill>
              </a:rPr>
              <a:t>year </a:t>
            </a:r>
            <a:r>
              <a:rPr lang="en-US" dirty="0">
                <a:solidFill>
                  <a:schemeClr val="tx1"/>
                </a:solidFill>
              </a:rPr>
              <a:t>thereafter till the 10</a:t>
            </a:r>
            <a:r>
              <a:rPr lang="en-US" baseline="30000" dirty="0">
                <a:solidFill>
                  <a:schemeClr val="tx1"/>
                </a:solidFill>
              </a:rPr>
              <a:t>th</a:t>
            </a:r>
            <a:r>
              <a:rPr lang="en-US" dirty="0">
                <a:solidFill>
                  <a:schemeClr val="tx1"/>
                </a:solidFill>
              </a:rPr>
              <a:t> </a:t>
            </a:r>
            <a:r>
              <a:rPr lang="en-US" dirty="0" smtClean="0">
                <a:solidFill>
                  <a:schemeClr val="tx1"/>
                </a:solidFill>
              </a:rPr>
              <a:t>year. In addition to this you are expected to withdraw an amount of $50 at the end of every 2 years till 15</a:t>
            </a:r>
            <a:r>
              <a:rPr lang="en-US" baseline="30000" dirty="0" smtClean="0">
                <a:solidFill>
                  <a:schemeClr val="tx1"/>
                </a:solidFill>
              </a:rPr>
              <a:t>th</a:t>
            </a:r>
            <a:r>
              <a:rPr lang="en-US" dirty="0" smtClean="0">
                <a:solidFill>
                  <a:schemeClr val="tx1"/>
                </a:solidFill>
              </a:rPr>
              <a:t> year.  </a:t>
            </a:r>
            <a:r>
              <a:rPr lang="en-US" dirty="0">
                <a:solidFill>
                  <a:schemeClr val="tx1"/>
                </a:solidFill>
              </a:rPr>
              <a:t>Assume interest to be 12%.</a:t>
            </a:r>
          </a:p>
          <a:p>
            <a:pPr marL="571500" lvl="0" indent="-457200">
              <a:lnSpc>
                <a:spcPct val="160000"/>
              </a:lnSpc>
              <a:spcBef>
                <a:spcPts val="0"/>
              </a:spcBef>
              <a:buFont typeface="+mj-lt"/>
              <a:buAutoNum type="arabicPeriod"/>
            </a:pPr>
            <a:r>
              <a:rPr lang="en-US" dirty="0">
                <a:solidFill>
                  <a:schemeClr val="tx1"/>
                </a:solidFill>
              </a:rPr>
              <a:t>Draw your cash flow diagram.</a:t>
            </a:r>
          </a:p>
          <a:p>
            <a:pPr marL="571500" lvl="0" indent="-457200">
              <a:lnSpc>
                <a:spcPct val="160000"/>
              </a:lnSpc>
              <a:spcBef>
                <a:spcPts val="0"/>
              </a:spcBef>
              <a:buFont typeface="+mj-lt"/>
              <a:buAutoNum type="arabicPeriod"/>
            </a:pPr>
            <a:r>
              <a:rPr lang="en-US" dirty="0">
                <a:solidFill>
                  <a:schemeClr val="tx1"/>
                </a:solidFill>
              </a:rPr>
              <a:t>Find the amount accumulated in the saving account at the end of 15</a:t>
            </a:r>
            <a:r>
              <a:rPr lang="en-US" baseline="30000" dirty="0">
                <a:solidFill>
                  <a:schemeClr val="tx1"/>
                </a:solidFill>
              </a:rPr>
              <a:t>th</a:t>
            </a:r>
            <a:r>
              <a:rPr lang="en-US" dirty="0">
                <a:solidFill>
                  <a:schemeClr val="tx1"/>
                </a:solidFill>
              </a:rPr>
              <a:t> year</a:t>
            </a:r>
            <a:r>
              <a:rPr lang="en-US" dirty="0" smtClean="0">
                <a:solidFill>
                  <a:schemeClr val="tx1"/>
                </a:solidFill>
              </a:rPr>
              <a:t>.</a:t>
            </a:r>
          </a:p>
          <a:p>
            <a:pPr marL="114300" lvl="0" indent="0">
              <a:lnSpc>
                <a:spcPct val="160000"/>
              </a:lnSpc>
              <a:spcBef>
                <a:spcPts val="0"/>
              </a:spcBef>
              <a:buNone/>
            </a:pPr>
            <a:r>
              <a:rPr lang="en-US" dirty="0" smtClean="0">
                <a:solidFill>
                  <a:schemeClr val="tx1"/>
                </a:solidFill>
              </a:rPr>
              <a:t>Answer- Amount in saving account is  30450</a:t>
            </a:r>
            <a:endParaRPr lang="en-US" dirty="0">
              <a:solidFill>
                <a:schemeClr val="tx1"/>
              </a:solidFill>
            </a:endParaRPr>
          </a:p>
          <a:p>
            <a:pPr>
              <a:lnSpc>
                <a:spcPct val="160000"/>
              </a:lnSpc>
              <a:spcBef>
                <a:spcPts val="0"/>
              </a:spcBef>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801236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50000"/>
              </a:lnSpc>
            </a:pPr>
            <a:r>
              <a:rPr lang="en-US" dirty="0"/>
              <a:t>Interest rate are normally calculated on an annual basis.</a:t>
            </a:r>
          </a:p>
          <a:p>
            <a:pPr algn="just">
              <a:lnSpc>
                <a:spcPct val="150000"/>
              </a:lnSpc>
            </a:pPr>
            <a:r>
              <a:rPr lang="en-US" dirty="0"/>
              <a:t>However interest may be compounded several times in an year quarterly, half yearly or monthly etc. this is nominal interest rate.</a:t>
            </a:r>
          </a:p>
          <a:p>
            <a:pPr algn="just">
              <a:lnSpc>
                <a:spcPct val="150000"/>
              </a:lnSpc>
            </a:pPr>
            <a:endParaRPr lang="en-US" dirty="0"/>
          </a:p>
          <a:p>
            <a:pPr marL="0" indent="0" algn="just">
              <a:lnSpc>
                <a:spcPct val="150000"/>
              </a:lnSpc>
              <a:buNone/>
            </a:pPr>
            <a:r>
              <a:rPr lang="en-US" dirty="0"/>
              <a:t>Example- 1000 earning an interest rate of 8% compounded quarterly.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Title 1"/>
          <p:cNvSpPr>
            <a:spLocks noGrp="1"/>
          </p:cNvSpPr>
          <p:nvPr>
            <p:ph type="title"/>
          </p:nvPr>
        </p:nvSpPr>
        <p:spPr/>
        <p:txBody>
          <a:bodyPr/>
          <a:lstStyle/>
          <a:p>
            <a:r>
              <a:rPr lang="en-US" dirty="0" smtClean="0"/>
              <a:t>Nominal Interest rates</a:t>
            </a:r>
            <a:endParaRPr lang="en-US" dirty="0"/>
          </a:p>
        </p:txBody>
      </p:sp>
    </p:spTree>
    <p:extLst>
      <p:ext uri="{BB962C8B-B14F-4D97-AF65-F5344CB8AC3E}">
        <p14:creationId xmlns:p14="http://schemas.microsoft.com/office/powerpoint/2010/main" val="4207271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half" idx="1"/>
          </p:nvPr>
        </p:nvSpPr>
        <p:spPr>
          <a:xfrm>
            <a:off x="105697" y="1981200"/>
            <a:ext cx="3505200" cy="4530725"/>
          </a:xfrm>
        </p:spPr>
        <p:txBody>
          <a:bodyPr/>
          <a:lstStyle/>
          <a:p>
            <a:r>
              <a:rPr lang="en-US" b="1" dirty="0" smtClean="0"/>
              <a:t>What is time value of money?</a:t>
            </a:r>
          </a:p>
          <a:p>
            <a:endParaRPr lang="en-US" b="1" dirty="0" smtClean="0"/>
          </a:p>
          <a:p>
            <a:r>
              <a:rPr lang="en-US" b="1" dirty="0" smtClean="0"/>
              <a:t>Why it is Important in Economics Analysis?</a:t>
            </a:r>
            <a:endParaRPr lang="en-US" b="1" dirty="0"/>
          </a:p>
        </p:txBody>
      </p:sp>
      <p:sp>
        <p:nvSpPr>
          <p:cNvPr id="4" name="ClipArt Placeholder 3"/>
          <p:cNvSpPr>
            <a:spLocks noGrp="1"/>
          </p:cNvSpPr>
          <p:nvPr>
            <p:ph type="clipArt" sz="half" idx="2"/>
          </p:nvPr>
        </p:nvSpPr>
        <p:spPr/>
      </p:sp>
      <p:sp>
        <p:nvSpPr>
          <p:cNvPr id="5" name="Slide Number Placeholder 4"/>
          <p:cNvSpPr>
            <a:spLocks noGrp="1"/>
          </p:cNvSpPr>
          <p:nvPr>
            <p:ph type="sldNum" sz="quarter" idx="12"/>
          </p:nvPr>
        </p:nvSpPr>
        <p:spPr/>
        <p:txBody>
          <a:bodyPr/>
          <a:lstStyle/>
          <a:p>
            <a:fld id="{B4B5D290-0791-4350-9184-403EF06DDC66}" type="slidenum">
              <a:rPr lang="en-US" altLang="en-US" smtClean="0"/>
              <a:pPr/>
              <a:t>4</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00981"/>
            <a:ext cx="5478236"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446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3" name="Title 1"/>
          <p:cNvSpPr txBox="1">
            <a:spLocks/>
          </p:cNvSpPr>
          <p:nvPr/>
        </p:nvSpPr>
        <p:spPr>
          <a:xfrm>
            <a:off x="0" y="304800"/>
            <a:ext cx="74676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mtClean="0"/>
              <a:t>Effective interest rates</a:t>
            </a:r>
            <a:endParaRPr lang="en-US" dirty="0"/>
          </a:p>
        </p:txBody>
      </p:sp>
      <p:sp>
        <p:nvSpPr>
          <p:cNvPr id="4" name="Content Placeholder 2"/>
          <p:cNvSpPr txBox="1">
            <a:spLocks/>
          </p:cNvSpPr>
          <p:nvPr/>
        </p:nvSpPr>
        <p:spPr>
          <a:xfrm>
            <a:off x="469900" y="1219200"/>
            <a:ext cx="7467600" cy="1981200"/>
          </a:xfrm>
          <a:prstGeom prst="rect">
            <a:avLst/>
          </a:prstGeom>
          <a:solidFill>
            <a:schemeClr val="bg1">
              <a:lumMod val="85000"/>
            </a:schemeClr>
          </a:solidFill>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just">
              <a:lnSpc>
                <a:spcPct val="150000"/>
              </a:lnSpc>
            </a:pPr>
            <a:r>
              <a:rPr lang="en-US" smtClean="0"/>
              <a:t>It is the ratio of interest charge for 1year to the principal,</a:t>
            </a:r>
          </a:p>
          <a:p>
            <a:pPr algn="just">
              <a:lnSpc>
                <a:spcPct val="150000"/>
              </a:lnSpc>
            </a:pPr>
            <a:r>
              <a:rPr lang="en-US" smtClean="0"/>
              <a:t>This term actually eliminates the confusion over actual interest earned.</a:t>
            </a:r>
            <a:endParaRPr lang="en-US" dirty="0" smtClean="0"/>
          </a:p>
        </p:txBody>
      </p:sp>
      <p:sp>
        <p:nvSpPr>
          <p:cNvPr id="5" name="TextBox 4"/>
          <p:cNvSpPr txBox="1"/>
          <p:nvPr/>
        </p:nvSpPr>
        <p:spPr>
          <a:xfrm>
            <a:off x="1481964" y="5412295"/>
            <a:ext cx="6061836" cy="1092607"/>
          </a:xfrm>
          <a:prstGeom prst="rect">
            <a:avLst/>
          </a:prstGeom>
          <a:noFill/>
        </p:spPr>
        <p:txBody>
          <a:bodyPr wrap="square" rtlCol="0">
            <a:spAutoFit/>
          </a:bodyPr>
          <a:lstStyle/>
          <a:p>
            <a:pPr>
              <a:spcAft>
                <a:spcPts val="600"/>
              </a:spcAft>
            </a:pPr>
            <a:r>
              <a:rPr lang="en-US" sz="2000" dirty="0" smtClean="0"/>
              <a:t>Effective interest rate is </a:t>
            </a:r>
            <a:r>
              <a:rPr lang="en-US" sz="2800" b="1" dirty="0" smtClean="0">
                <a:solidFill>
                  <a:srgbClr val="FF0000"/>
                </a:solidFill>
              </a:rPr>
              <a:t>(1 + r/m)</a:t>
            </a:r>
            <a:r>
              <a:rPr lang="en-US" sz="2800" b="1" baseline="30000" dirty="0" smtClean="0">
                <a:solidFill>
                  <a:srgbClr val="FF0000"/>
                </a:solidFill>
              </a:rPr>
              <a:t>n</a:t>
            </a:r>
            <a:r>
              <a:rPr lang="en-US" sz="2800" b="1" dirty="0" smtClean="0">
                <a:solidFill>
                  <a:srgbClr val="FF0000"/>
                </a:solidFill>
              </a:rPr>
              <a:t> – 1</a:t>
            </a:r>
          </a:p>
          <a:p>
            <a:r>
              <a:rPr lang="en-US" sz="1600" b="1" dirty="0" smtClean="0"/>
              <a:t>Where r- nominal interest rate</a:t>
            </a:r>
          </a:p>
          <a:p>
            <a:r>
              <a:rPr lang="en-US" sz="1600" b="1" dirty="0" smtClean="0"/>
              <a:t>             m- number of compounding periods per year</a:t>
            </a:r>
            <a:endParaRPr lang="en-US" sz="1600" b="1" dirty="0"/>
          </a:p>
        </p:txBody>
      </p:sp>
      <p:sp>
        <p:nvSpPr>
          <p:cNvPr id="6" name="TextBox 5"/>
          <p:cNvSpPr txBox="1"/>
          <p:nvPr/>
        </p:nvSpPr>
        <p:spPr>
          <a:xfrm>
            <a:off x="457200" y="3657600"/>
            <a:ext cx="7620000"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a:t>Consider the previous example of, 1year loan of Rs.1000 at a nominal interest rate of 8% compounded quarterly</a:t>
            </a:r>
            <a:r>
              <a:rPr lang="en-US" dirty="0" smtClean="0"/>
              <a:t>.</a:t>
            </a:r>
            <a:endParaRPr lang="en-US" dirty="0"/>
          </a:p>
        </p:txBody>
      </p:sp>
      <p:sp>
        <p:nvSpPr>
          <p:cNvPr id="7" name="TextBox 6"/>
          <p:cNvSpPr txBox="1"/>
          <p:nvPr/>
        </p:nvSpPr>
        <p:spPr>
          <a:xfrm>
            <a:off x="457200" y="4738469"/>
            <a:ext cx="7607300" cy="646331"/>
          </a:xfrm>
          <a:prstGeom prst="rect">
            <a:avLst/>
          </a:prstGeom>
          <a:gradFill>
            <a:gsLst>
              <a:gs pos="0">
                <a:srgbClr val="00B050"/>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If compounded biannually at 8%, effective interest becomes?</a:t>
            </a:r>
            <a:endParaRPr lang="en-US" dirty="0"/>
          </a:p>
          <a:p>
            <a:endParaRPr lang="en-US" dirty="0"/>
          </a:p>
        </p:txBody>
      </p:sp>
    </p:spTree>
    <p:extLst>
      <p:ext uri="{BB962C8B-B14F-4D97-AF65-F5344CB8AC3E}">
        <p14:creationId xmlns:p14="http://schemas.microsoft.com/office/powerpoint/2010/main" val="144384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Consider the following examples</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88086623"/>
              </p:ext>
            </p:extLst>
          </p:nvPr>
        </p:nvGraphicFramePr>
        <p:xfrm>
          <a:off x="426128" y="1905000"/>
          <a:ext cx="8260672" cy="4572000"/>
        </p:xfrm>
        <a:graphic>
          <a:graphicData uri="http://schemas.openxmlformats.org/drawingml/2006/table">
            <a:tbl>
              <a:tblPr firstRow="1" bandRow="1">
                <a:tableStyleId>{5C22544A-7EE6-4342-B048-85BDC9FD1C3A}</a:tableStyleId>
              </a:tblPr>
              <a:tblGrid>
                <a:gridCol w="3446070">
                  <a:extLst>
                    <a:ext uri="{9D8B030D-6E8A-4147-A177-3AD203B41FA5}">
                      <a16:colId xmlns:a16="http://schemas.microsoft.com/office/drawing/2014/main" val="82335293"/>
                    </a:ext>
                  </a:extLst>
                </a:gridCol>
                <a:gridCol w="2448522">
                  <a:extLst>
                    <a:ext uri="{9D8B030D-6E8A-4147-A177-3AD203B41FA5}">
                      <a16:colId xmlns:a16="http://schemas.microsoft.com/office/drawing/2014/main" val="4043604624"/>
                    </a:ext>
                  </a:extLst>
                </a:gridCol>
                <a:gridCol w="2366080">
                  <a:extLst>
                    <a:ext uri="{9D8B030D-6E8A-4147-A177-3AD203B41FA5}">
                      <a16:colId xmlns:a16="http://schemas.microsoft.com/office/drawing/2014/main" val="2001386715"/>
                    </a:ext>
                  </a:extLst>
                </a:gridCol>
              </a:tblGrid>
              <a:tr h="914400">
                <a:tc>
                  <a:txBody>
                    <a:bodyPr/>
                    <a:lstStyle/>
                    <a:p>
                      <a:pPr algn="ctr"/>
                      <a:r>
                        <a:rPr lang="en-US" dirty="0" smtClean="0"/>
                        <a:t>Given information</a:t>
                      </a:r>
                      <a:endParaRPr lang="en-IN" dirty="0"/>
                    </a:p>
                  </a:txBody>
                  <a:tcPr/>
                </a:tc>
                <a:tc>
                  <a:txBody>
                    <a:bodyPr/>
                    <a:lstStyle/>
                    <a:p>
                      <a:pPr algn="ctr"/>
                      <a:r>
                        <a:rPr lang="en-US" dirty="0" smtClean="0"/>
                        <a:t>Standard</a:t>
                      </a:r>
                      <a:r>
                        <a:rPr lang="en-US" baseline="0" dirty="0" smtClean="0"/>
                        <a:t> representation (Nominal rate, r)</a:t>
                      </a:r>
                      <a:endParaRPr lang="en-IN" dirty="0"/>
                    </a:p>
                  </a:txBody>
                  <a:tcPr/>
                </a:tc>
                <a:tc>
                  <a:txBody>
                    <a:bodyPr/>
                    <a:lstStyle/>
                    <a:p>
                      <a:pPr algn="ctr"/>
                      <a:r>
                        <a:rPr lang="en-US" dirty="0" smtClean="0"/>
                        <a:t>Effective interest rate (on yearly)</a:t>
                      </a:r>
                      <a:endParaRPr lang="en-IN" dirty="0"/>
                    </a:p>
                  </a:txBody>
                  <a:tcPr/>
                </a:tc>
                <a:extLst>
                  <a:ext uri="{0D108BD9-81ED-4DB2-BD59-A6C34878D82A}">
                    <a16:rowId xmlns:a16="http://schemas.microsoft.com/office/drawing/2014/main" val="2954885864"/>
                  </a:ext>
                </a:extLst>
              </a:tr>
              <a:tr h="659969">
                <a:tc>
                  <a:txBody>
                    <a:bodyPr/>
                    <a:lstStyle/>
                    <a:p>
                      <a:endParaRPr lang="en-US" b="1" dirty="0" smtClean="0"/>
                    </a:p>
                    <a:p>
                      <a:r>
                        <a:rPr lang="en-US" b="1" dirty="0" smtClean="0"/>
                        <a:t>0.5% per month</a:t>
                      </a:r>
                    </a:p>
                    <a:p>
                      <a:endParaRPr lang="en-IN" b="1"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51504962"/>
                  </a:ext>
                </a:extLst>
              </a:tr>
              <a:tr h="659969">
                <a:tc>
                  <a:txBody>
                    <a:bodyPr/>
                    <a:lstStyle/>
                    <a:p>
                      <a:endParaRPr lang="en-US" b="1" dirty="0" smtClean="0"/>
                    </a:p>
                    <a:p>
                      <a:r>
                        <a:rPr lang="en-US" b="1" dirty="0" smtClean="0"/>
                        <a:t>4.5% per semi-annual</a:t>
                      </a:r>
                      <a:endParaRPr lang="en-IN" b="1" dirty="0" smtClean="0"/>
                    </a:p>
                    <a:p>
                      <a:endParaRPr lang="en-IN" b="1"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00384501"/>
                  </a:ext>
                </a:extLst>
              </a:tr>
              <a:tr h="659969">
                <a:tc>
                  <a:txBody>
                    <a:bodyPr/>
                    <a:lstStyle/>
                    <a:p>
                      <a:endParaRPr lang="en-US" b="1" dirty="0" smtClean="0"/>
                    </a:p>
                    <a:p>
                      <a:r>
                        <a:rPr lang="en-US" b="1" dirty="0" smtClean="0"/>
                        <a:t>2% per quarter</a:t>
                      </a:r>
                      <a:endParaRPr lang="en-IN" b="1" dirty="0" smtClean="0"/>
                    </a:p>
                    <a:p>
                      <a:endParaRPr lang="en-IN" b="1"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3503136"/>
                  </a:ext>
                </a:extLst>
              </a:tr>
              <a:tr h="659969">
                <a:tc>
                  <a:txBody>
                    <a:bodyPr/>
                    <a:lstStyle/>
                    <a:p>
                      <a:endParaRPr lang="en-US" b="1" dirty="0" smtClean="0"/>
                    </a:p>
                    <a:p>
                      <a:r>
                        <a:rPr lang="en-US" b="1" dirty="0" smtClean="0"/>
                        <a:t>16% compounded quarterly</a:t>
                      </a:r>
                    </a:p>
                    <a:p>
                      <a:endParaRPr lang="en-IN" b="1"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35445949"/>
                  </a:ext>
                </a:extLst>
              </a:tr>
            </a:tbl>
          </a:graphicData>
        </a:graphic>
      </p:graphicFrame>
    </p:spTree>
    <p:extLst>
      <p:ext uri="{BB962C8B-B14F-4D97-AF65-F5344CB8AC3E}">
        <p14:creationId xmlns:p14="http://schemas.microsoft.com/office/powerpoint/2010/main" val="2011429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60672" cy="353627"/>
          </a:xfrm>
        </p:spPr>
        <p:txBody>
          <a:bodyPr>
            <a:normAutofit fontScale="90000"/>
          </a:bodyPr>
          <a:lstStyle/>
          <a:p>
            <a:r>
              <a:rPr lang="en-US" dirty="0" smtClean="0"/>
              <a:t>Example 1</a:t>
            </a:r>
            <a:endParaRPr lang="en-US" dirty="0"/>
          </a:p>
        </p:txBody>
      </p:sp>
      <p:sp>
        <p:nvSpPr>
          <p:cNvPr id="3" name="Content Placeholder 2"/>
          <p:cNvSpPr>
            <a:spLocks noGrp="1"/>
          </p:cNvSpPr>
          <p:nvPr>
            <p:ph idx="1"/>
          </p:nvPr>
        </p:nvSpPr>
        <p:spPr>
          <a:xfrm>
            <a:off x="12290" y="762000"/>
            <a:ext cx="9131710" cy="60960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2500" lnSpcReduction="20000"/>
          </a:bodyPr>
          <a:lstStyle/>
          <a:p>
            <a:pPr marL="114300" indent="0" algn="just">
              <a:buNone/>
            </a:pPr>
            <a:r>
              <a:rPr lang="en-IN" dirty="0"/>
              <a:t>Visteon, a spin-off company of Ford Motor Company, supplies major automobile components to auto manufacturers worldwide and is Ford's largest supplier. An engineer is on a Visteon committee to evaluate bids for new-generation coordinate-measuring machinery to be directly linked to the automated manufacturing of high-precision components. Three vendor bids include the interest rates. Visteon will make payments on a semi-annual basis only. The engineer is confused about the </a:t>
            </a:r>
            <a:r>
              <a:rPr lang="en-US" dirty="0"/>
              <a:t>effective interest rates. What they are annually and over the </a:t>
            </a:r>
            <a:r>
              <a:rPr lang="en-US" b="1" dirty="0"/>
              <a:t>payment </a:t>
            </a:r>
            <a:r>
              <a:rPr lang="en-US" b="1" dirty="0" smtClean="0"/>
              <a:t>period (PP) </a:t>
            </a:r>
            <a:r>
              <a:rPr lang="en-US" dirty="0"/>
              <a:t>of 6-months</a:t>
            </a:r>
            <a:r>
              <a:rPr lang="en-US" dirty="0" smtClean="0"/>
              <a:t>.</a:t>
            </a:r>
          </a:p>
          <a:p>
            <a:pPr marL="114300" indent="0" algn="just">
              <a:buNone/>
            </a:pPr>
            <a:endParaRPr lang="en-US" dirty="0"/>
          </a:p>
          <a:p>
            <a:pPr marL="114300" indent="0" algn="just">
              <a:buNone/>
            </a:pPr>
            <a:r>
              <a:rPr lang="en-US" b="1" dirty="0"/>
              <a:t>Bid 1: </a:t>
            </a:r>
            <a:r>
              <a:rPr lang="en-US" dirty="0"/>
              <a:t>9% per year, compounded quarterly</a:t>
            </a:r>
          </a:p>
          <a:p>
            <a:pPr marL="114300" indent="0" algn="just">
              <a:buNone/>
            </a:pPr>
            <a:r>
              <a:rPr lang="en-US" b="1" dirty="0"/>
              <a:t>Bid 2: </a:t>
            </a:r>
            <a:r>
              <a:rPr lang="en-US" dirty="0"/>
              <a:t>3% per quarter, compounded quarterly</a:t>
            </a:r>
          </a:p>
          <a:p>
            <a:pPr marL="114300" indent="0" algn="just">
              <a:buNone/>
            </a:pPr>
            <a:r>
              <a:rPr lang="en-US" b="1" dirty="0"/>
              <a:t>Bid 3: </a:t>
            </a:r>
            <a:r>
              <a:rPr lang="en-US" dirty="0"/>
              <a:t>8.8% per year, compounded monthly</a:t>
            </a:r>
          </a:p>
          <a:p>
            <a:pPr marL="628650" indent="-514350" algn="just">
              <a:buFont typeface="+mj-lt"/>
              <a:buAutoNum type="romanLcPeriod"/>
            </a:pPr>
            <a:r>
              <a:rPr lang="en-US" b="1" dirty="0" smtClean="0"/>
              <a:t>Determine </a:t>
            </a:r>
            <a:r>
              <a:rPr lang="en-US" b="1" dirty="0"/>
              <a:t>the effective rate for each bid on the basis of semi-annual payments, and construct cash flow diagrams for each bid rate.</a:t>
            </a:r>
          </a:p>
          <a:p>
            <a:pPr marL="628650" indent="-514350" algn="just">
              <a:buFont typeface="+mj-lt"/>
              <a:buAutoNum type="romanLcPeriod"/>
            </a:pPr>
            <a:r>
              <a:rPr lang="en-US" b="1" dirty="0" smtClean="0"/>
              <a:t>What </a:t>
            </a:r>
            <a:r>
              <a:rPr lang="en-US" b="1" dirty="0"/>
              <a:t>are the effective annual rates? These are to be a part of the final bid selection.</a:t>
            </a:r>
          </a:p>
          <a:p>
            <a:pPr marL="628650" indent="-514350" algn="just">
              <a:buFont typeface="+mj-lt"/>
              <a:buAutoNum type="romanLcPeriod"/>
            </a:pPr>
            <a:r>
              <a:rPr lang="en-US" b="1" dirty="0" smtClean="0"/>
              <a:t>Which </a:t>
            </a:r>
            <a:r>
              <a:rPr lang="en-US" b="1" dirty="0"/>
              <a:t>bid has the lowest effective annual rate?</a:t>
            </a:r>
          </a:p>
          <a:p>
            <a:pPr marL="114300" indent="0"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22880" y="3211920"/>
              <a:ext cx="7853760" cy="362520"/>
            </p14:xfrm>
          </p:contentPart>
        </mc:Choice>
        <mc:Fallback xmlns="">
          <p:pic>
            <p:nvPicPr>
              <p:cNvPr id="5" name="Ink 4"/>
              <p:cNvPicPr/>
              <p:nvPr/>
            </p:nvPicPr>
            <p:blipFill>
              <a:blip r:embed="rId3"/>
              <a:stretch>
                <a:fillRect/>
              </a:stretch>
            </p:blipFill>
            <p:spPr>
              <a:xfrm>
                <a:off x="720360" y="3209400"/>
                <a:ext cx="7858800" cy="367560"/>
              </a:xfrm>
              <a:prstGeom prst="rect">
                <a:avLst/>
              </a:prstGeom>
            </p:spPr>
          </p:pic>
        </mc:Fallback>
      </mc:AlternateContent>
    </p:spTree>
    <p:extLst>
      <p:ext uri="{BB962C8B-B14F-4D97-AF65-F5344CB8AC3E}">
        <p14:creationId xmlns:p14="http://schemas.microsoft.com/office/powerpoint/2010/main" val="1964527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1" y="2209800"/>
            <a:ext cx="8935874"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02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2</a:t>
            </a:r>
            <a:endParaRPr lang="en-US" dirty="0"/>
          </a:p>
        </p:txBody>
      </p:sp>
      <p:sp>
        <p:nvSpPr>
          <p:cNvPr id="3" name="Content Placeholder 2"/>
          <p:cNvSpPr>
            <a:spLocks noGrp="1"/>
          </p:cNvSpPr>
          <p:nvPr>
            <p:ph idx="1"/>
          </p:nvPr>
        </p:nvSpPr>
        <p:spPr/>
        <p:txBody>
          <a:bodyPr/>
          <a:lstStyle/>
          <a:p>
            <a:pPr marL="114300" indent="0" algn="just">
              <a:lnSpc>
                <a:spcPct val="150000"/>
              </a:lnSpc>
              <a:buNone/>
            </a:pPr>
            <a:r>
              <a:rPr lang="en-US" dirty="0" smtClean="0"/>
              <a:t>An amount of 1200 per year is to be paid into an account each for the next five years. Using a nominal interest rate of 12 % determine the total amount the account will have at the end of 5</a:t>
            </a:r>
            <a:r>
              <a:rPr lang="en-US" baseline="30000" dirty="0" smtClean="0"/>
              <a:t>th</a:t>
            </a:r>
            <a:r>
              <a:rPr lang="en-US" dirty="0" smtClean="0"/>
              <a:t> year.</a:t>
            </a:r>
          </a:p>
          <a:p>
            <a:pPr marL="114300" indent="0" algn="just">
              <a:lnSpc>
                <a:spcPct val="150000"/>
              </a:lnSpc>
              <a:buNone/>
            </a:pPr>
            <a:r>
              <a:rPr lang="en-US" dirty="0" smtClean="0"/>
              <a:t>Deposit made at the end of each year with interest compounded monthly. </a:t>
            </a:r>
          </a:p>
          <a:p>
            <a:pPr marL="114300" indent="0" algn="just">
              <a:lnSpc>
                <a:spcPct val="150000"/>
              </a:lnSpc>
              <a:buNone/>
            </a:pPr>
            <a:r>
              <a:rPr lang="en-US" dirty="0" smtClean="0"/>
              <a:t>(ans. Effective interest = 12.68%; F= </a:t>
            </a:r>
            <a:r>
              <a:rPr lang="en-US" dirty="0" err="1" smtClean="0"/>
              <a:t>Rs</a:t>
            </a:r>
            <a:r>
              <a:rPr lang="en-US" dirty="0" smtClean="0"/>
              <a:t>. 7727)</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900085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3</a:t>
            </a:r>
            <a:endParaRPr lang="en-US" dirty="0"/>
          </a:p>
        </p:txBody>
      </p:sp>
      <p:sp>
        <p:nvSpPr>
          <p:cNvPr id="3" name="Content Placeholder 2"/>
          <p:cNvSpPr>
            <a:spLocks noGrp="1"/>
          </p:cNvSpPr>
          <p:nvPr>
            <p:ph idx="1"/>
          </p:nvPr>
        </p:nvSpPr>
        <p:spPr>
          <a:xfrm>
            <a:off x="457200" y="1729148"/>
            <a:ext cx="8229600" cy="4373563"/>
          </a:xfrm>
        </p:spPr>
        <p:txBody>
          <a:bodyPr>
            <a:normAutofit fontScale="85000" lnSpcReduction="10000"/>
          </a:bodyPr>
          <a:lstStyle/>
          <a:p>
            <a:pPr marL="114300" indent="0">
              <a:lnSpc>
                <a:spcPct val="150000"/>
              </a:lnSpc>
              <a:spcBef>
                <a:spcPts val="0"/>
              </a:spcBef>
              <a:buNone/>
            </a:pPr>
            <a:r>
              <a:rPr lang="en-US" dirty="0" smtClean="0"/>
              <a:t>A company is planning to invest </a:t>
            </a:r>
            <a:r>
              <a:rPr lang="en-US" dirty="0" err="1" smtClean="0"/>
              <a:t>Rs</a:t>
            </a:r>
            <a:r>
              <a:rPr lang="en-US" dirty="0" smtClean="0"/>
              <a:t>. 6000 once in 6 months, the investment is made at the end of every  6</a:t>
            </a:r>
            <a:r>
              <a:rPr lang="en-US" baseline="30000" dirty="0" smtClean="0"/>
              <a:t>th</a:t>
            </a:r>
            <a:r>
              <a:rPr lang="en-US" dirty="0" smtClean="0"/>
              <a:t> month, for next 5 years. The company is planning to utilize this amount accumulated  at the end of 5</a:t>
            </a:r>
            <a:r>
              <a:rPr lang="en-US" baseline="30000" dirty="0" smtClean="0"/>
              <a:t>th</a:t>
            </a:r>
            <a:r>
              <a:rPr lang="en-US" dirty="0" smtClean="0"/>
              <a:t> year for buying an asset. Identify the amount accumulated at the end of 5</a:t>
            </a:r>
            <a:r>
              <a:rPr lang="en-US" baseline="30000" dirty="0" smtClean="0"/>
              <a:t>th</a:t>
            </a:r>
            <a:r>
              <a:rPr lang="en-US" dirty="0" smtClean="0"/>
              <a:t> year under following cases:</a:t>
            </a:r>
          </a:p>
          <a:p>
            <a:pPr marL="571500" indent="-457200">
              <a:lnSpc>
                <a:spcPct val="150000"/>
              </a:lnSpc>
              <a:spcBef>
                <a:spcPts val="0"/>
              </a:spcBef>
              <a:buFont typeface="+mj-lt"/>
              <a:buAutoNum type="alphaLcParenR"/>
            </a:pPr>
            <a:r>
              <a:rPr lang="en-US" dirty="0" smtClean="0"/>
              <a:t>If interest is 12% compounded semi-annually. (</a:t>
            </a:r>
            <a:r>
              <a:rPr lang="en-US" dirty="0" err="1" smtClean="0"/>
              <a:t>Ans</a:t>
            </a:r>
            <a:r>
              <a:rPr lang="en-US" dirty="0" smtClean="0"/>
              <a:t>- 79084.7)</a:t>
            </a:r>
          </a:p>
          <a:p>
            <a:pPr marL="571500" indent="-457200">
              <a:lnSpc>
                <a:spcPct val="150000"/>
              </a:lnSpc>
              <a:spcBef>
                <a:spcPts val="0"/>
              </a:spcBef>
              <a:buFont typeface="+mj-lt"/>
              <a:buAutoNum type="alphaLcParenR"/>
            </a:pPr>
            <a:r>
              <a:rPr lang="en-US" dirty="0" smtClean="0"/>
              <a:t>If interest is 12% compounded annually. (</a:t>
            </a:r>
            <a:r>
              <a:rPr lang="en-US" dirty="0" err="1" smtClean="0"/>
              <a:t>Ans</a:t>
            </a:r>
            <a:r>
              <a:rPr lang="en-US" dirty="0" smtClean="0"/>
              <a:t>- )</a:t>
            </a:r>
          </a:p>
          <a:p>
            <a:pPr marL="571500" indent="-457200">
              <a:lnSpc>
                <a:spcPct val="150000"/>
              </a:lnSpc>
              <a:spcBef>
                <a:spcPts val="0"/>
              </a:spcBef>
              <a:buFont typeface="+mj-lt"/>
              <a:buAutoNum type="alphaLcParenR"/>
            </a:pPr>
            <a:r>
              <a:rPr lang="en-US" dirty="0" smtClean="0"/>
              <a:t>If interest is 12% compounded quarterly. (</a:t>
            </a:r>
            <a:r>
              <a:rPr lang="en-US" dirty="0" err="1" smtClean="0"/>
              <a:t>Ans</a:t>
            </a:r>
            <a:r>
              <a:rPr lang="en-US" dirty="0" smtClean="0"/>
              <a:t>- 79419.83)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793920" y="4831920"/>
              <a:ext cx="1196640" cy="419760"/>
            </p14:xfrm>
          </p:contentPart>
        </mc:Choice>
        <mc:Fallback xmlns="">
          <p:pic>
            <p:nvPicPr>
              <p:cNvPr id="6" name="Ink 5"/>
              <p:cNvPicPr/>
              <p:nvPr/>
            </p:nvPicPr>
            <p:blipFill>
              <a:blip r:embed="rId5"/>
              <a:stretch>
                <a:fillRect/>
              </a:stretch>
            </p:blipFill>
            <p:spPr>
              <a:xfrm>
                <a:off x="6789960" y="4828680"/>
                <a:ext cx="1204560" cy="425520"/>
              </a:xfrm>
              <a:prstGeom prst="rect">
                <a:avLst/>
              </a:prstGeom>
            </p:spPr>
          </p:pic>
        </mc:Fallback>
      </mc:AlternateContent>
    </p:spTree>
    <p:extLst>
      <p:ext uri="{BB962C8B-B14F-4D97-AF65-F5344CB8AC3E}">
        <p14:creationId xmlns:p14="http://schemas.microsoft.com/office/powerpoint/2010/main" val="2723433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5</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lnSpc>
                <a:spcPct val="150000"/>
              </a:lnSpc>
              <a:buNone/>
            </a:pPr>
            <a:r>
              <a:rPr lang="en-US" dirty="0"/>
              <a:t>An entrepreneur intending to start a new business knows that the first few years are the most difficult. </a:t>
            </a:r>
          </a:p>
          <a:p>
            <a:pPr marL="0" indent="0" algn="just">
              <a:lnSpc>
                <a:spcPct val="150000"/>
              </a:lnSpc>
              <a:buNone/>
            </a:pPr>
            <a:r>
              <a:rPr lang="en-US" dirty="0"/>
              <a:t>To lessen the chance of failure, a loan plan for start up capital is proposed in which interest paid during the first two years will be at 3% and at 6% for the next two years of the 6 years loan. </a:t>
            </a:r>
          </a:p>
          <a:p>
            <a:pPr marL="0" indent="0" algn="just">
              <a:lnSpc>
                <a:spcPct val="150000"/>
              </a:lnSpc>
              <a:buNone/>
            </a:pPr>
            <a:r>
              <a:rPr lang="en-US" dirty="0"/>
              <a:t>How large a loan can be justified for proposed repayments at the end of years 2,4,and 6 respectively </a:t>
            </a:r>
            <a:r>
              <a:rPr lang="en-US" dirty="0" err="1"/>
              <a:t>Rs</a:t>
            </a:r>
            <a:r>
              <a:rPr lang="en-US" dirty="0"/>
              <a:t>. 20,000 , </a:t>
            </a:r>
            <a:r>
              <a:rPr lang="en-US" dirty="0" err="1"/>
              <a:t>Rs</a:t>
            </a:r>
            <a:r>
              <a:rPr lang="en-US" dirty="0"/>
              <a:t>. 30,000 and Rs.50,000?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972527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smtClean="0"/>
              <a:t>6</a:t>
            </a:r>
            <a:endParaRPr lang="en-IN"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algn="just">
              <a:lnSpc>
                <a:spcPct val="170000"/>
              </a:lnSpc>
              <a:spcBef>
                <a:spcPts val="0"/>
              </a:spcBef>
            </a:pPr>
            <a:r>
              <a:rPr lang="en-US" dirty="0" smtClean="0"/>
              <a:t>You will plan to retire 33 years from now, you expect that you will live 27 years after retiring. You want to have enough money upon reaching retirement age to withdraw 180,000 from the account at the beginning of each year. You expect to live , and yet still have 2,500,000 left in the account at the time of your expected death (60 years from now). You plan to accumulate  the retirement fund by making equal annual deposits at the end of each year for the next 33 years. You expect that you will be able to ear 12% per year on your deposits. However, you only expect to ear 6% per year on your investment after you retire, since you will choose to place the money in less risky investments.  What equal annual deposits you should make each year to achieve your retirement goal?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042102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Numerical </a:t>
            </a:r>
            <a:r>
              <a:rPr lang="en-US" smtClean="0"/>
              <a:t>7</a:t>
            </a:r>
            <a:endParaRPr lang="en-US" dirty="0"/>
          </a:p>
        </p:txBody>
      </p:sp>
      <p:sp>
        <p:nvSpPr>
          <p:cNvPr id="3" name="Content Placeholder 2"/>
          <p:cNvSpPr>
            <a:spLocks noGrp="1"/>
          </p:cNvSpPr>
          <p:nvPr>
            <p:ph idx="1"/>
          </p:nvPr>
        </p:nvSpPr>
        <p:spPr/>
        <p:txBody>
          <a:bodyPr>
            <a:normAutofit lnSpcReduction="10000"/>
          </a:bodyPr>
          <a:lstStyle/>
          <a:p>
            <a:pPr algn="just"/>
            <a:r>
              <a:rPr lang="en-IN" dirty="0"/>
              <a:t>A series of monthly cash flows is deposited into account that earns 12% nominal interest compounded monthly. Each monthly deposit is equal to $2100. The first monthly deposit occurred on June 1, 1998 and the last monthly deposit will be on January 1, 2005. The account (the series of monthly deposits, 12% nominal interest, and monthly compounding) also has equivalent quarterly withdrawals from it. The first quarterly withdrawal is equal to $5000 and occurred on October 1, 1998. The last $5000 withdrawal will occur on January 1, 2005. How much remains in the account after the last withdrawal?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12092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en-US">
                <a:solidFill>
                  <a:schemeClr val="accent2"/>
                </a:solidFill>
              </a:rPr>
              <a:t>Time Value of Money</a:t>
            </a:r>
          </a:p>
        </p:txBody>
      </p:sp>
      <p:sp>
        <p:nvSpPr>
          <p:cNvPr id="7171" name="Rectangle 3"/>
          <p:cNvSpPr>
            <a:spLocks noGrp="1" noChangeArrowheads="1"/>
          </p:cNvSpPr>
          <p:nvPr>
            <p:ph type="body" sz="half" idx="1"/>
          </p:nvPr>
        </p:nvSpPr>
        <p:spPr>
          <a:xfrm>
            <a:off x="304800" y="1752600"/>
            <a:ext cx="4033838" cy="4525963"/>
          </a:xfrm>
        </p:spPr>
        <p:txBody>
          <a:bodyPr>
            <a:normAutofit lnSpcReduction="10000"/>
          </a:bodyPr>
          <a:lstStyle/>
          <a:p>
            <a:pPr>
              <a:lnSpc>
                <a:spcPct val="90000"/>
              </a:lnSpc>
              <a:buClr>
                <a:schemeClr val="tx1"/>
              </a:buClr>
              <a:buFont typeface="Wingdings" pitchFamily="2" charset="2"/>
              <a:buChar char="q"/>
            </a:pPr>
            <a:r>
              <a:rPr lang="en-US" sz="2200" dirty="0"/>
              <a:t>Money has a time value because it can earn more money over time (</a:t>
            </a:r>
            <a:r>
              <a:rPr lang="en-US" sz="2200" dirty="0">
                <a:solidFill>
                  <a:srgbClr val="FF0066"/>
                </a:solidFill>
              </a:rPr>
              <a:t>earning power</a:t>
            </a:r>
            <a:r>
              <a:rPr lang="en-US" sz="2200" dirty="0"/>
              <a:t>).</a:t>
            </a:r>
          </a:p>
          <a:p>
            <a:pPr>
              <a:lnSpc>
                <a:spcPct val="90000"/>
              </a:lnSpc>
              <a:buClr>
                <a:schemeClr val="tx1"/>
              </a:buClr>
              <a:buFont typeface="Wingdings" pitchFamily="2" charset="2"/>
              <a:buChar char="q"/>
            </a:pPr>
            <a:r>
              <a:rPr lang="en-US" sz="2200" dirty="0"/>
              <a:t>Money has a time value because its purchasing power changes over time (</a:t>
            </a:r>
            <a:r>
              <a:rPr lang="en-US" sz="2200" dirty="0">
                <a:solidFill>
                  <a:srgbClr val="FF0000"/>
                </a:solidFill>
              </a:rPr>
              <a:t>inflation</a:t>
            </a:r>
            <a:r>
              <a:rPr lang="en-US" sz="2200" dirty="0"/>
              <a:t>).</a:t>
            </a:r>
          </a:p>
          <a:p>
            <a:pPr>
              <a:lnSpc>
                <a:spcPct val="90000"/>
              </a:lnSpc>
              <a:buClr>
                <a:schemeClr val="tx1"/>
              </a:buClr>
              <a:buFont typeface="Wingdings" pitchFamily="2" charset="2"/>
              <a:buChar char="q"/>
            </a:pPr>
            <a:r>
              <a:rPr lang="en-US" sz="2200" dirty="0"/>
              <a:t>Time value of money is measured in terms of </a:t>
            </a:r>
            <a:r>
              <a:rPr lang="en-US" sz="2200" dirty="0">
                <a:solidFill>
                  <a:srgbClr val="FF0066"/>
                </a:solidFill>
              </a:rPr>
              <a:t>interest rate</a:t>
            </a:r>
            <a:r>
              <a:rPr lang="en-US" sz="2200" dirty="0"/>
              <a:t>.</a:t>
            </a:r>
          </a:p>
          <a:p>
            <a:pPr>
              <a:lnSpc>
                <a:spcPct val="90000"/>
              </a:lnSpc>
              <a:buClr>
                <a:schemeClr val="tx1"/>
              </a:buClr>
              <a:buFont typeface="Wingdings" pitchFamily="2" charset="2"/>
              <a:buChar char="q"/>
            </a:pPr>
            <a:r>
              <a:rPr lang="en-US" sz="2200" dirty="0"/>
              <a:t>Interest is the cost of money—a </a:t>
            </a:r>
            <a:r>
              <a:rPr lang="en-US" sz="2200" dirty="0">
                <a:solidFill>
                  <a:srgbClr val="FF0066"/>
                </a:solidFill>
              </a:rPr>
              <a:t>cost</a:t>
            </a:r>
            <a:r>
              <a:rPr lang="en-US" sz="2200" dirty="0"/>
              <a:t> to the borrower and an </a:t>
            </a:r>
            <a:r>
              <a:rPr lang="en-US" sz="2200" dirty="0">
                <a:solidFill>
                  <a:srgbClr val="FF0066"/>
                </a:solidFill>
              </a:rPr>
              <a:t>earning</a:t>
            </a:r>
            <a:r>
              <a:rPr lang="en-US" sz="2200" dirty="0"/>
              <a:t> to the lender</a:t>
            </a:r>
          </a:p>
        </p:txBody>
      </p:sp>
      <p:pic>
        <p:nvPicPr>
          <p:cNvPr id="7172" name="Picture 4" descr="bd07232_"/>
          <p:cNvPicPr>
            <a:picLocks noGrp="1" noChangeAspect="1" noChangeArrowheads="1"/>
          </p:cNvPicPr>
          <p:nvPr>
            <p:ph type="clipArt" sz="half" idx="2"/>
          </p:nvPr>
        </p:nvPicPr>
        <p:blipFill>
          <a:blip r:embed="rId2" cstate="print">
            <a:extLst>
              <a:ext uri="{28A0092B-C50C-407E-A947-70E740481C1C}">
                <a14:useLocalDpi xmlns:a14="http://schemas.microsoft.com/office/drawing/2010/main" val="0"/>
              </a:ext>
            </a:extLst>
          </a:blip>
          <a:srcRect/>
          <a:stretch>
            <a:fillRect/>
          </a:stretch>
        </p:blipFill>
        <p:spPr>
          <a:xfrm>
            <a:off x="4652963" y="1684338"/>
            <a:ext cx="4033837" cy="3943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B4B5D290-0791-4350-9184-403EF06DDC66}" type="slidenum">
              <a:rPr lang="en-US" altLang="en-US" smtClean="0"/>
              <a:pPr/>
              <a:t>5</a:t>
            </a:fld>
            <a:endParaRPr lang="en-US" altLang="en-US"/>
          </a:p>
        </p:txBody>
      </p:sp>
    </p:spTree>
    <p:extLst>
      <p:ext uri="{BB962C8B-B14F-4D97-AF65-F5344CB8AC3E}">
        <p14:creationId xmlns:p14="http://schemas.microsoft.com/office/powerpoint/2010/main" val="147437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7467600" cy="3124200"/>
          </a:xfrm>
        </p:spPr>
        <p:txBody>
          <a:bodyPr/>
          <a:lstStyle/>
          <a:p>
            <a:pPr marL="0" indent="0">
              <a:lnSpc>
                <a:spcPct val="150000"/>
              </a:lnSpc>
              <a:buNone/>
            </a:pPr>
            <a:r>
              <a:rPr lang="en-US" b="1" dirty="0" smtClean="0"/>
              <a:t>Interest</a:t>
            </a:r>
            <a:endParaRPr lang="en-US" dirty="0" smtClean="0"/>
          </a:p>
          <a:p>
            <a:pPr>
              <a:lnSpc>
                <a:spcPct val="150000"/>
              </a:lnSpc>
            </a:pPr>
            <a:r>
              <a:rPr lang="en-US" dirty="0" smtClean="0"/>
              <a:t>Rental </a:t>
            </a:r>
            <a:r>
              <a:rPr lang="en-US" dirty="0"/>
              <a:t>value of money representing growth of capital per unit period</a:t>
            </a:r>
            <a:r>
              <a:rPr lang="en-US" dirty="0" smtClean="0"/>
              <a:t>.</a:t>
            </a:r>
          </a:p>
          <a:p>
            <a:pPr>
              <a:lnSpc>
                <a:spcPct val="150000"/>
              </a:lnSpc>
            </a:pPr>
            <a:r>
              <a:rPr lang="en-US" dirty="0" smtClean="0"/>
              <a:t>Interest represents earning power of money.</a:t>
            </a:r>
          </a:p>
          <a:p>
            <a:pPr>
              <a:lnSpc>
                <a:spcPct val="150000"/>
              </a:lnSpc>
            </a:pPr>
            <a:r>
              <a:rPr lang="en-US" dirty="0" smtClean="0"/>
              <a:t>It is the cost of using the capital.</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a:p>
          <a:p>
            <a:pPr>
              <a:lnSpc>
                <a:spcPct val="150000"/>
              </a:lnSpc>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grpSp>
        <p:nvGrpSpPr>
          <p:cNvPr id="10" name="Group 9"/>
          <p:cNvGrpSpPr/>
          <p:nvPr/>
        </p:nvGrpSpPr>
        <p:grpSpPr>
          <a:xfrm>
            <a:off x="373297" y="3519055"/>
            <a:ext cx="2889504" cy="2514600"/>
            <a:chOff x="152400" y="4076700"/>
            <a:chExt cx="2889504" cy="2514600"/>
          </a:xfrm>
        </p:grpSpPr>
        <p:sp>
          <p:nvSpPr>
            <p:cNvPr id="6" name="Isosceles Triangle 5"/>
            <p:cNvSpPr/>
            <p:nvPr/>
          </p:nvSpPr>
          <p:spPr>
            <a:xfrm>
              <a:off x="152400" y="4076700"/>
              <a:ext cx="2889504" cy="25146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rgbClr val="FFFF00"/>
                </a:solidFill>
              </a:endParaRPr>
            </a:p>
          </p:txBody>
        </p:sp>
        <p:sp>
          <p:nvSpPr>
            <p:cNvPr id="5" name="TextBox 4"/>
            <p:cNvSpPr txBox="1"/>
            <p:nvPr/>
          </p:nvSpPr>
          <p:spPr>
            <a:xfrm>
              <a:off x="373297" y="5905500"/>
              <a:ext cx="1912703" cy="677108"/>
            </a:xfrm>
            <a:prstGeom prst="rect">
              <a:avLst/>
            </a:prstGeom>
            <a:noFill/>
          </p:spPr>
          <p:txBody>
            <a:bodyPr wrap="none" rtlCol="0">
              <a:spAutoFit/>
            </a:bodyPr>
            <a:lstStyle/>
            <a:p>
              <a:pPr algn="ctr"/>
              <a:r>
                <a:rPr lang="en-US" b="1" dirty="0" smtClean="0">
                  <a:solidFill>
                    <a:srgbClr val="FFFF00"/>
                  </a:solidFill>
                </a:rPr>
                <a:t>Compensation</a:t>
              </a:r>
            </a:p>
            <a:p>
              <a:pPr algn="ctr"/>
              <a:r>
                <a:rPr lang="en-US" b="1" dirty="0" smtClean="0">
                  <a:solidFill>
                    <a:srgbClr val="FFFF00"/>
                  </a:solidFill>
                </a:rPr>
                <a:t> </a:t>
              </a:r>
              <a:r>
                <a:rPr lang="en-US" sz="2000" b="1" dirty="0" smtClean="0">
                  <a:solidFill>
                    <a:srgbClr val="FFFF00"/>
                  </a:solidFill>
                </a:rPr>
                <a:t>factors</a:t>
              </a:r>
              <a:endParaRPr lang="en-US" sz="2000" b="1" dirty="0">
                <a:solidFill>
                  <a:srgbClr val="FFFF00"/>
                </a:solidFill>
              </a:endParaRPr>
            </a:p>
          </p:txBody>
        </p:sp>
      </p:grpSp>
      <p:sp>
        <p:nvSpPr>
          <p:cNvPr id="7" name="Rectangle 6"/>
          <p:cNvSpPr/>
          <p:nvPr/>
        </p:nvSpPr>
        <p:spPr>
          <a:xfrm>
            <a:off x="2465333" y="5181600"/>
            <a:ext cx="5410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Administrative expense of making the loan</a:t>
            </a:r>
            <a:endParaRPr lang="en-US" b="1" dirty="0"/>
          </a:p>
        </p:txBody>
      </p:sp>
      <p:sp>
        <p:nvSpPr>
          <p:cNvPr id="8" name="Rectangle 7"/>
          <p:cNvSpPr/>
          <p:nvPr/>
        </p:nvSpPr>
        <p:spPr>
          <a:xfrm>
            <a:off x="1797267" y="4547755"/>
            <a:ext cx="6035548"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For the risk that the loan will not be paid</a:t>
            </a:r>
            <a:endParaRPr lang="en-US" b="1" dirty="0"/>
          </a:p>
        </p:txBody>
      </p:sp>
      <p:sp>
        <p:nvSpPr>
          <p:cNvPr id="9" name="Rectangle 8"/>
          <p:cNvSpPr/>
          <p:nvPr/>
        </p:nvSpPr>
        <p:spPr>
          <a:xfrm>
            <a:off x="1818049" y="3619500"/>
            <a:ext cx="6048248"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t>For loss of earnings which would have been if money would had been invested for productive purposes</a:t>
            </a:r>
            <a:endParaRPr lang="en-US" sz="1600" b="1" dirty="0"/>
          </a:p>
        </p:txBody>
      </p:sp>
    </p:spTree>
    <p:extLst>
      <p:ext uri="{BB962C8B-B14F-4D97-AF65-F5344CB8AC3E}">
        <p14:creationId xmlns:p14="http://schemas.microsoft.com/office/powerpoint/2010/main" val="2127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endParaRPr lang="en-US" dirty="0"/>
          </a:p>
        </p:txBody>
      </p:sp>
      <p:sp>
        <p:nvSpPr>
          <p:cNvPr id="3" name="Content Placeholder 2"/>
          <p:cNvSpPr>
            <a:spLocks noGrp="1"/>
          </p:cNvSpPr>
          <p:nvPr>
            <p:ph idx="1"/>
          </p:nvPr>
        </p:nvSpPr>
        <p:spPr>
          <a:xfrm>
            <a:off x="457200" y="1600200"/>
            <a:ext cx="8153400" cy="4873752"/>
          </a:xfrm>
        </p:spPr>
        <p:txBody>
          <a:bodyPr>
            <a:normAutofit fontScale="85000" lnSpcReduction="10000"/>
          </a:bodyPr>
          <a:lstStyle/>
          <a:p>
            <a:pPr marL="0" indent="0" algn="ctr">
              <a:lnSpc>
                <a:spcPct val="150000"/>
              </a:lnSpc>
              <a:spcBef>
                <a:spcPts val="0"/>
              </a:spcBef>
              <a:buNone/>
            </a:pPr>
            <a:r>
              <a:rPr lang="en-US" dirty="0" smtClean="0">
                <a:solidFill>
                  <a:srgbClr val="00B050"/>
                </a:solidFill>
              </a:rPr>
              <a:t>In this case interest earned is directly proportional to capital involved in the loan.</a:t>
            </a:r>
          </a:p>
          <a:p>
            <a:pPr marL="0" indent="0" algn="just">
              <a:lnSpc>
                <a:spcPct val="150000"/>
              </a:lnSpc>
              <a:spcBef>
                <a:spcPts val="0"/>
              </a:spcBef>
              <a:buNone/>
            </a:pPr>
            <a:r>
              <a:rPr lang="en-US" dirty="0" smtClean="0"/>
              <a:t>If, </a:t>
            </a:r>
            <a:r>
              <a:rPr lang="en-US" dirty="0" smtClean="0">
                <a:solidFill>
                  <a:srgbClr val="0070C0"/>
                </a:solidFill>
              </a:rPr>
              <a:t>I= interest earned through several time period.</a:t>
            </a:r>
          </a:p>
          <a:p>
            <a:pPr marL="0" indent="0" algn="ctr">
              <a:lnSpc>
                <a:spcPct val="150000"/>
              </a:lnSpc>
              <a:spcBef>
                <a:spcPts val="0"/>
              </a:spcBef>
              <a:buNone/>
            </a:pPr>
            <a:r>
              <a:rPr lang="en-US" dirty="0" smtClean="0">
                <a:solidFill>
                  <a:srgbClr val="0070C0"/>
                </a:solidFill>
              </a:rPr>
              <a:t>P= Principal amount</a:t>
            </a:r>
          </a:p>
          <a:p>
            <a:pPr marL="0" indent="0" algn="ctr">
              <a:lnSpc>
                <a:spcPct val="150000"/>
              </a:lnSpc>
              <a:spcBef>
                <a:spcPts val="0"/>
              </a:spcBef>
              <a:buNone/>
            </a:pPr>
            <a:r>
              <a:rPr lang="en-US" dirty="0" smtClean="0">
                <a:solidFill>
                  <a:srgbClr val="0070C0"/>
                </a:solidFill>
              </a:rPr>
              <a:t>i= rate of interest per period</a:t>
            </a:r>
          </a:p>
          <a:p>
            <a:pPr marL="0" indent="0" algn="ctr">
              <a:lnSpc>
                <a:spcPct val="150000"/>
              </a:lnSpc>
              <a:spcBef>
                <a:spcPts val="0"/>
              </a:spcBef>
              <a:buNone/>
            </a:pPr>
            <a:r>
              <a:rPr lang="en-US" dirty="0" smtClean="0">
                <a:solidFill>
                  <a:srgbClr val="0070C0"/>
                </a:solidFill>
              </a:rPr>
              <a:t>N= number of interest periods (usually years)</a:t>
            </a:r>
          </a:p>
          <a:p>
            <a:pPr marL="0" indent="0" algn="ctr">
              <a:lnSpc>
                <a:spcPct val="150000"/>
              </a:lnSpc>
              <a:spcBef>
                <a:spcPts val="0"/>
              </a:spcBef>
              <a:buNone/>
            </a:pPr>
            <a:endParaRPr lang="en-US" dirty="0" smtClean="0">
              <a:solidFill>
                <a:srgbClr val="0070C0"/>
              </a:solidFill>
            </a:endParaRPr>
          </a:p>
          <a:p>
            <a:pPr marL="0" indent="0" algn="ctr">
              <a:lnSpc>
                <a:spcPct val="150000"/>
              </a:lnSpc>
              <a:spcBef>
                <a:spcPts val="0"/>
              </a:spcBef>
              <a:buNone/>
            </a:pPr>
            <a:r>
              <a:rPr lang="en-US" dirty="0" smtClean="0"/>
              <a:t>Then,  </a:t>
            </a:r>
            <a:r>
              <a:rPr lang="en-US" b="1" dirty="0" smtClean="0"/>
              <a:t>     I= P * i *N</a:t>
            </a:r>
          </a:p>
          <a:p>
            <a:pPr marL="0" indent="0" algn="just">
              <a:lnSpc>
                <a:spcPct val="150000"/>
              </a:lnSpc>
              <a:spcBef>
                <a:spcPts val="0"/>
              </a:spcBef>
              <a:buNone/>
            </a:pPr>
            <a:r>
              <a:rPr lang="en-US" dirty="0" smtClean="0">
                <a:solidFill>
                  <a:schemeClr val="bg2">
                    <a:lumMod val="50000"/>
                  </a:schemeClr>
                </a:solidFill>
              </a:rPr>
              <a:t>The total amount the borrower is supposed to pay the lender,</a:t>
            </a:r>
          </a:p>
          <a:p>
            <a:pPr marL="0" indent="0" algn="just">
              <a:lnSpc>
                <a:spcPct val="150000"/>
              </a:lnSpc>
              <a:spcBef>
                <a:spcPts val="0"/>
              </a:spcBef>
              <a:buNone/>
            </a:pPr>
            <a:r>
              <a:rPr lang="en-US" dirty="0" smtClean="0"/>
              <a:t>	</a:t>
            </a:r>
            <a:r>
              <a:rPr lang="en-US" b="1" dirty="0" smtClean="0"/>
              <a:t>F= P + I   =&gt;  </a:t>
            </a:r>
            <a:r>
              <a:rPr lang="en-US" b="1" dirty="0" smtClean="0">
                <a:solidFill>
                  <a:srgbClr val="0070C0"/>
                </a:solidFill>
              </a:rPr>
              <a:t>P + </a:t>
            </a:r>
            <a:r>
              <a:rPr lang="en-US" b="1" dirty="0" err="1" smtClean="0">
                <a:solidFill>
                  <a:srgbClr val="0070C0"/>
                </a:solidFill>
              </a:rPr>
              <a:t>PiN</a:t>
            </a:r>
            <a:r>
              <a:rPr lang="en-US" b="1" dirty="0" smtClean="0">
                <a:solidFill>
                  <a:srgbClr val="0070C0"/>
                </a:solidFill>
              </a:rPr>
              <a:t>  </a:t>
            </a:r>
            <a:r>
              <a:rPr lang="en-US" b="1" dirty="0" smtClean="0"/>
              <a:t>=&gt;    P(1+ </a:t>
            </a:r>
            <a:r>
              <a:rPr lang="en-US" b="1" dirty="0" err="1" smtClean="0"/>
              <a:t>iN</a:t>
            </a:r>
            <a:r>
              <a:rPr lang="en-US" b="1" dirty="0" smtClean="0"/>
              <a:t>)</a:t>
            </a:r>
          </a:p>
          <a:p>
            <a:pPr algn="just">
              <a:lnSpc>
                <a:spcPct val="150000"/>
              </a:lnSpc>
              <a:spcBef>
                <a:spcPts val="0"/>
              </a:spcBef>
            </a:pPr>
            <a:endParaRPr lang="en-US" dirty="0" smtClean="0"/>
          </a:p>
          <a:p>
            <a:pPr algn="just">
              <a:lnSpc>
                <a:spcPct val="150000"/>
              </a:lnSpc>
              <a:spcBef>
                <a:spcPts val="0"/>
              </a:spcBef>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17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p:cNvSpPr>
            <a:spLocks noGrp="1"/>
          </p:cNvSpPr>
          <p:nvPr>
            <p:ph type="title" idx="4294967295"/>
          </p:nvPr>
        </p:nvSpPr>
        <p:spPr>
          <a:xfrm>
            <a:off x="304800" y="304800"/>
            <a:ext cx="7467600" cy="715962"/>
          </a:xfrm>
        </p:spPr>
        <p:txBody>
          <a:bodyPr/>
          <a:lstStyle/>
          <a:p>
            <a:r>
              <a:rPr lang="en-US" dirty="0" smtClean="0"/>
              <a:t>Compound interest</a:t>
            </a:r>
            <a:endParaRPr lang="en-US" dirty="0"/>
          </a:p>
        </p:txBody>
      </p:sp>
      <p:sp>
        <p:nvSpPr>
          <p:cNvPr id="3" name="Content Placeholder 2"/>
          <p:cNvSpPr>
            <a:spLocks noGrp="1"/>
          </p:cNvSpPr>
          <p:nvPr>
            <p:ph idx="4294967295"/>
          </p:nvPr>
        </p:nvSpPr>
        <p:spPr>
          <a:xfrm>
            <a:off x="457200" y="1219200"/>
            <a:ext cx="7924800" cy="1600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77500" lnSpcReduction="20000"/>
          </a:bodyPr>
          <a:lstStyle/>
          <a:p>
            <a:pPr algn="just">
              <a:lnSpc>
                <a:spcPct val="150000"/>
              </a:lnSpc>
            </a:pPr>
            <a:r>
              <a:rPr lang="en-US" dirty="0" smtClean="0"/>
              <a:t>This is the method of charging interest on the interest earned.</a:t>
            </a:r>
          </a:p>
          <a:p>
            <a:pPr algn="just">
              <a:lnSpc>
                <a:spcPct val="150000"/>
              </a:lnSpc>
            </a:pPr>
            <a:r>
              <a:rPr lang="en-US" dirty="0" smtClean="0"/>
              <a:t>Total amount to pay, varies drastically when compared to simple interest charged.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5988052"/>
              </p:ext>
            </p:extLst>
          </p:nvPr>
        </p:nvGraphicFramePr>
        <p:xfrm>
          <a:off x="1295400" y="2819400"/>
          <a:ext cx="6629400" cy="21640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533158">
                <a:tc>
                  <a:txBody>
                    <a:bodyPr/>
                    <a:lstStyle/>
                    <a:p>
                      <a:pPr algn="ctr"/>
                      <a:r>
                        <a:rPr lang="en-US" sz="1600" dirty="0" smtClean="0"/>
                        <a:t>Year end</a:t>
                      </a:r>
                      <a:endParaRPr lang="en-IN" sz="1600" dirty="0"/>
                    </a:p>
                  </a:txBody>
                  <a:tcPr/>
                </a:tc>
                <a:tc>
                  <a:txBody>
                    <a:bodyPr/>
                    <a:lstStyle/>
                    <a:p>
                      <a:r>
                        <a:rPr lang="en-US" sz="1600" dirty="0" smtClean="0"/>
                        <a:t>Interest Rupees (@15%)</a:t>
                      </a:r>
                      <a:endParaRPr lang="en-IN" sz="1600" dirty="0"/>
                    </a:p>
                  </a:txBody>
                  <a:tcPr/>
                </a:tc>
                <a:tc gridSpan="2">
                  <a:txBody>
                    <a:bodyPr/>
                    <a:lstStyle/>
                    <a:p>
                      <a:r>
                        <a:rPr lang="en-US" sz="1600" dirty="0" smtClean="0"/>
                        <a:t>Compound Amount</a:t>
                      </a:r>
                      <a:endParaRPr lang="en-IN" sz="1600" dirty="0"/>
                    </a:p>
                  </a:txBody>
                  <a:tcPr/>
                </a:tc>
                <a:tc hMerge="1">
                  <a:txBody>
                    <a:bodyPr/>
                    <a:lstStyle/>
                    <a:p>
                      <a:endParaRPr lang="en-US"/>
                    </a:p>
                  </a:txBody>
                  <a:tcPr/>
                </a:tc>
                <a:extLst>
                  <a:ext uri="{0D108BD9-81ED-4DB2-BD59-A6C34878D82A}">
                    <a16:rowId xmlns:a16="http://schemas.microsoft.com/office/drawing/2014/main" val="10000"/>
                  </a:ext>
                </a:extLst>
              </a:tr>
              <a:tr h="308670">
                <a:tc>
                  <a:txBody>
                    <a:bodyPr/>
                    <a:lstStyle/>
                    <a:p>
                      <a:pPr algn="ctr"/>
                      <a:r>
                        <a:rPr lang="en-US" sz="1600" dirty="0" smtClean="0"/>
                        <a:t>0</a:t>
                      </a:r>
                      <a:endParaRPr lang="en-IN" sz="1600" dirty="0"/>
                    </a:p>
                  </a:txBody>
                  <a:tcPr/>
                </a:tc>
                <a:tc>
                  <a:txBody>
                    <a:bodyPr/>
                    <a:lstStyle/>
                    <a:p>
                      <a:pPr algn="ctr"/>
                      <a:endParaRPr lang="en-IN" sz="1600" dirty="0"/>
                    </a:p>
                  </a:txBody>
                  <a:tcPr/>
                </a:tc>
                <a:tc>
                  <a:txBody>
                    <a:bodyPr/>
                    <a:lstStyle/>
                    <a:p>
                      <a:pPr algn="ctr"/>
                      <a:r>
                        <a:rPr lang="en-US" sz="1600" dirty="0" smtClean="0"/>
                        <a:t>100 </a:t>
                      </a:r>
                      <a:endParaRPr lang="en-IN" sz="1600" dirty="0"/>
                    </a:p>
                  </a:txBody>
                  <a:tcPr/>
                </a:tc>
                <a:tc>
                  <a:txBody>
                    <a:bodyPr/>
                    <a:lstStyle/>
                    <a:p>
                      <a:pPr algn="ctr"/>
                      <a:r>
                        <a:rPr lang="en-IN" sz="1600" b="1" dirty="0" smtClean="0"/>
                        <a:t>P</a:t>
                      </a:r>
                      <a:endParaRPr lang="en-IN" sz="1600" b="1" dirty="0"/>
                    </a:p>
                  </a:txBody>
                  <a:tcPr/>
                </a:tc>
                <a:extLst>
                  <a:ext uri="{0D108BD9-81ED-4DB2-BD59-A6C34878D82A}">
                    <a16:rowId xmlns:a16="http://schemas.microsoft.com/office/drawing/2014/main" val="10001"/>
                  </a:ext>
                </a:extLst>
              </a:tr>
              <a:tr h="308670">
                <a:tc>
                  <a:txBody>
                    <a:bodyPr/>
                    <a:lstStyle/>
                    <a:p>
                      <a:pPr algn="ctr"/>
                      <a:r>
                        <a:rPr lang="en-US" sz="1600" dirty="0" smtClean="0"/>
                        <a:t>1</a:t>
                      </a:r>
                      <a:endParaRPr lang="en-IN" sz="1600" dirty="0"/>
                    </a:p>
                  </a:txBody>
                  <a:tcPr/>
                </a:tc>
                <a:tc>
                  <a:txBody>
                    <a:bodyPr/>
                    <a:lstStyle/>
                    <a:p>
                      <a:pPr algn="ctr"/>
                      <a:r>
                        <a:rPr lang="en-US" sz="1600" dirty="0" smtClean="0"/>
                        <a:t>15</a:t>
                      </a:r>
                      <a:endParaRPr lang="en-IN" sz="1600" dirty="0"/>
                    </a:p>
                  </a:txBody>
                  <a:tcPr/>
                </a:tc>
                <a:tc>
                  <a:txBody>
                    <a:bodyPr/>
                    <a:lstStyle/>
                    <a:p>
                      <a:pPr algn="ctr"/>
                      <a:r>
                        <a:rPr lang="en-US" sz="1600" dirty="0" smtClean="0"/>
                        <a:t>115 </a:t>
                      </a:r>
                      <a:endParaRPr lang="en-IN" sz="1600" dirty="0"/>
                    </a:p>
                  </a:txBody>
                  <a:tcPr/>
                </a:tc>
                <a:tc>
                  <a:txBody>
                    <a:bodyPr/>
                    <a:lstStyle/>
                    <a:p>
                      <a:pPr algn="ctr"/>
                      <a:r>
                        <a:rPr lang="en-IN" sz="1600" b="1" dirty="0" smtClean="0"/>
                        <a:t>P</a:t>
                      </a:r>
                      <a:r>
                        <a:rPr lang="en-IN" sz="1600" b="1" baseline="-25000" dirty="0" smtClean="0"/>
                        <a:t>1</a:t>
                      </a:r>
                      <a:r>
                        <a:rPr lang="en-IN" sz="1600" b="1" dirty="0" smtClean="0"/>
                        <a:t>=</a:t>
                      </a:r>
                      <a:r>
                        <a:rPr lang="en-IN" sz="1600" b="1" baseline="0" dirty="0" smtClean="0"/>
                        <a:t> </a:t>
                      </a:r>
                      <a:r>
                        <a:rPr lang="en-IN" sz="1600" b="1" dirty="0" smtClean="0"/>
                        <a:t>P (1+i)</a:t>
                      </a:r>
                      <a:endParaRPr lang="en-IN" sz="1600" b="1" dirty="0"/>
                    </a:p>
                  </a:txBody>
                  <a:tcPr/>
                </a:tc>
                <a:extLst>
                  <a:ext uri="{0D108BD9-81ED-4DB2-BD59-A6C34878D82A}">
                    <a16:rowId xmlns:a16="http://schemas.microsoft.com/office/drawing/2014/main" val="10002"/>
                  </a:ext>
                </a:extLst>
              </a:tr>
              <a:tr h="308670">
                <a:tc>
                  <a:txBody>
                    <a:bodyPr/>
                    <a:lstStyle/>
                    <a:p>
                      <a:pPr algn="ctr"/>
                      <a:r>
                        <a:rPr lang="en-US" sz="1600" dirty="0" smtClean="0"/>
                        <a:t>2</a:t>
                      </a:r>
                      <a:endParaRPr lang="en-IN" sz="1600" dirty="0"/>
                    </a:p>
                  </a:txBody>
                  <a:tcPr/>
                </a:tc>
                <a:tc>
                  <a:txBody>
                    <a:bodyPr/>
                    <a:lstStyle/>
                    <a:p>
                      <a:pPr algn="ctr"/>
                      <a:r>
                        <a:rPr lang="en-US" sz="1600" dirty="0" smtClean="0"/>
                        <a:t>17.25</a:t>
                      </a:r>
                      <a:endParaRPr lang="en-IN" sz="1600" dirty="0"/>
                    </a:p>
                  </a:txBody>
                  <a:tcPr/>
                </a:tc>
                <a:tc>
                  <a:txBody>
                    <a:bodyPr/>
                    <a:lstStyle/>
                    <a:p>
                      <a:pPr algn="ctr"/>
                      <a:r>
                        <a:rPr lang="en-US" sz="1600" dirty="0" smtClean="0"/>
                        <a:t>132.25</a:t>
                      </a:r>
                      <a:endParaRPr lang="en-IN" sz="1600" dirty="0"/>
                    </a:p>
                  </a:txBody>
                  <a:tcPr/>
                </a:tc>
                <a:tc>
                  <a:txBody>
                    <a:bodyPr/>
                    <a:lstStyle/>
                    <a:p>
                      <a:pPr algn="ctr"/>
                      <a:r>
                        <a:rPr lang="en-IN" sz="1600" b="1" dirty="0" smtClean="0"/>
                        <a:t>P</a:t>
                      </a:r>
                      <a:r>
                        <a:rPr lang="en-IN" sz="1600" b="1" baseline="-25000" dirty="0" smtClean="0"/>
                        <a:t>2</a:t>
                      </a:r>
                      <a:r>
                        <a:rPr lang="en-IN" sz="1600" b="1" baseline="0" dirty="0" smtClean="0"/>
                        <a:t> = P</a:t>
                      </a:r>
                      <a:r>
                        <a:rPr lang="en-IN" sz="1600" b="1" kern="1200" baseline="-25000" dirty="0" smtClean="0">
                          <a:solidFill>
                            <a:schemeClr val="dk1"/>
                          </a:solidFill>
                          <a:latin typeface="+mn-lt"/>
                          <a:ea typeface="+mn-ea"/>
                          <a:cs typeface="+mn-cs"/>
                        </a:rPr>
                        <a:t>1</a:t>
                      </a:r>
                      <a:r>
                        <a:rPr lang="en-IN" sz="1600" b="1" baseline="0" dirty="0" smtClean="0"/>
                        <a:t> (1+i) = P (1+i)</a:t>
                      </a:r>
                      <a:r>
                        <a:rPr lang="en-IN" sz="1600" b="1" baseline="30000" dirty="0" smtClean="0"/>
                        <a:t>2</a:t>
                      </a:r>
                      <a:endParaRPr lang="en-IN" sz="1600" b="1" baseline="30000" dirty="0"/>
                    </a:p>
                  </a:txBody>
                  <a:tcPr/>
                </a:tc>
                <a:extLst>
                  <a:ext uri="{0D108BD9-81ED-4DB2-BD59-A6C34878D82A}">
                    <a16:rowId xmlns:a16="http://schemas.microsoft.com/office/drawing/2014/main" val="10003"/>
                  </a:ext>
                </a:extLst>
              </a:tr>
              <a:tr h="308670">
                <a:tc>
                  <a:txBody>
                    <a:bodyPr/>
                    <a:lstStyle/>
                    <a:p>
                      <a:pPr algn="ctr"/>
                      <a:r>
                        <a:rPr lang="en-US" sz="1600" dirty="0" smtClean="0"/>
                        <a:t>3</a:t>
                      </a:r>
                      <a:endParaRPr lang="en-IN" sz="1600" dirty="0"/>
                    </a:p>
                  </a:txBody>
                  <a:tcPr/>
                </a:tc>
                <a:tc>
                  <a:txBody>
                    <a:bodyPr/>
                    <a:lstStyle/>
                    <a:p>
                      <a:pPr algn="ctr"/>
                      <a:r>
                        <a:rPr lang="en-US" sz="1600" dirty="0" smtClean="0"/>
                        <a:t>19.84</a:t>
                      </a:r>
                      <a:endParaRPr lang="en-IN" sz="1600" dirty="0"/>
                    </a:p>
                  </a:txBody>
                  <a:tcPr/>
                </a:tc>
                <a:tc>
                  <a:txBody>
                    <a:bodyPr/>
                    <a:lstStyle/>
                    <a:p>
                      <a:pPr algn="ctr"/>
                      <a:r>
                        <a:rPr lang="en-US" sz="1600" dirty="0" smtClean="0"/>
                        <a:t>152.09</a:t>
                      </a:r>
                      <a:endParaRPr lang="en-IN" sz="1600" dirty="0"/>
                    </a:p>
                  </a:txBody>
                  <a:tcPr/>
                </a:tc>
                <a:tc>
                  <a:txBody>
                    <a:bodyPr/>
                    <a:lstStyle/>
                    <a:p>
                      <a:pPr marL="0" algn="ctr" defTabSz="914400" rtl="0" eaLnBrk="1" latinLnBrk="0" hangingPunct="1"/>
                      <a:r>
                        <a:rPr lang="en-IN" sz="1600" b="1" dirty="0" smtClean="0"/>
                        <a:t>P (1+i)</a:t>
                      </a:r>
                      <a:r>
                        <a:rPr lang="en-IN" sz="1600" b="1" kern="1200" baseline="30000" dirty="0" smtClean="0">
                          <a:solidFill>
                            <a:schemeClr val="dk1"/>
                          </a:solidFill>
                          <a:latin typeface="+mn-lt"/>
                          <a:ea typeface="+mn-ea"/>
                          <a:cs typeface="+mn-cs"/>
                        </a:rPr>
                        <a:t>3</a:t>
                      </a:r>
                      <a:endParaRPr lang="en-IN" sz="1600" b="1" kern="1200" baseline="300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2970799" y="4800600"/>
            <a:ext cx="2313454" cy="683264"/>
          </a:xfrm>
          <a:prstGeom prst="rect">
            <a:avLst/>
          </a:prstGeom>
        </p:spPr>
        <p:txBody>
          <a:bodyPr wrap="none">
            <a:spAutoFit/>
          </a:bodyPr>
          <a:lstStyle/>
          <a:p>
            <a:pPr algn="ctr">
              <a:lnSpc>
                <a:spcPct val="160000"/>
              </a:lnSpc>
              <a:buNone/>
            </a:pPr>
            <a:r>
              <a:rPr lang="en-US" sz="2400" b="1" dirty="0">
                <a:solidFill>
                  <a:srgbClr val="0070C0"/>
                </a:solidFill>
              </a:rPr>
              <a:t>F= P x (1 + i)</a:t>
            </a:r>
            <a:r>
              <a:rPr lang="en-US" sz="2400" b="1" baseline="30000" dirty="0">
                <a:solidFill>
                  <a:srgbClr val="0070C0"/>
                </a:solidFill>
              </a:rPr>
              <a:t>n</a:t>
            </a:r>
          </a:p>
        </p:txBody>
      </p:sp>
      <p:sp>
        <p:nvSpPr>
          <p:cNvPr id="7" name="TextBox 6"/>
          <p:cNvSpPr txBox="1"/>
          <p:nvPr/>
        </p:nvSpPr>
        <p:spPr>
          <a:xfrm>
            <a:off x="762000" y="5488295"/>
            <a:ext cx="7315200" cy="1126462"/>
          </a:xfrm>
          <a:prstGeom prst="rect">
            <a:avLst/>
          </a:prstGeom>
          <a:noFill/>
        </p:spPr>
        <p:txBody>
          <a:bodyPr wrap="square" rtlCol="0">
            <a:spAutoFit/>
          </a:bodyPr>
          <a:lstStyle/>
          <a:p>
            <a:pPr>
              <a:lnSpc>
                <a:spcPct val="160000"/>
              </a:lnSpc>
              <a:buNone/>
            </a:pPr>
            <a:r>
              <a:rPr lang="en-US" sz="1600" b="1" dirty="0" smtClean="0">
                <a:solidFill>
                  <a:srgbClr val="FF0000"/>
                </a:solidFill>
              </a:rPr>
              <a:t>P- </a:t>
            </a:r>
            <a:r>
              <a:rPr lang="en-US" sz="1600" dirty="0" smtClean="0">
                <a:solidFill>
                  <a:srgbClr val="FF0000"/>
                </a:solidFill>
              </a:rPr>
              <a:t>Principal Amount invested at time 0,</a:t>
            </a:r>
            <a:r>
              <a:rPr lang="en-US" sz="1600" b="1" dirty="0" smtClean="0">
                <a:solidFill>
                  <a:srgbClr val="FF0000"/>
                </a:solidFill>
              </a:rPr>
              <a:t>                      F- </a:t>
            </a:r>
            <a:r>
              <a:rPr lang="en-US" sz="1600" dirty="0" smtClean="0">
                <a:solidFill>
                  <a:srgbClr val="FF0000"/>
                </a:solidFill>
              </a:rPr>
              <a:t>Future amount, </a:t>
            </a:r>
          </a:p>
          <a:p>
            <a:pPr>
              <a:lnSpc>
                <a:spcPct val="160000"/>
              </a:lnSpc>
              <a:buNone/>
            </a:pPr>
            <a:r>
              <a:rPr lang="en-US" sz="1600" b="1" dirty="0" smtClean="0">
                <a:solidFill>
                  <a:srgbClr val="FF0000"/>
                </a:solidFill>
              </a:rPr>
              <a:t>i- </a:t>
            </a:r>
            <a:r>
              <a:rPr lang="en-US" sz="1600" dirty="0" smtClean="0">
                <a:solidFill>
                  <a:srgbClr val="FF0000"/>
                </a:solidFill>
              </a:rPr>
              <a:t>interest rate compounded annually</a:t>
            </a:r>
            <a:r>
              <a:rPr lang="en-US" sz="1600" b="1" dirty="0" smtClean="0">
                <a:solidFill>
                  <a:srgbClr val="FF0000"/>
                </a:solidFill>
              </a:rPr>
              <a:t>,                          n- </a:t>
            </a:r>
            <a:r>
              <a:rPr lang="en-US" sz="1600" dirty="0" smtClean="0">
                <a:solidFill>
                  <a:srgbClr val="FF0000"/>
                </a:solidFill>
              </a:rPr>
              <a:t>period of deposits</a:t>
            </a:r>
            <a:endParaRPr lang="en-IN" sz="1600" baseline="30000" dirty="0" smtClean="0">
              <a:solidFill>
                <a:srgbClr val="FF0000"/>
              </a:solidFill>
            </a:endParaRPr>
          </a:p>
          <a:p>
            <a:endParaRPr lang="en-IN" sz="1600" b="1" dirty="0">
              <a:solidFill>
                <a:srgbClr val="FF0000"/>
              </a:solidFill>
            </a:endParaRPr>
          </a:p>
        </p:txBody>
      </p:sp>
    </p:spTree>
    <p:extLst>
      <p:ext uri="{BB962C8B-B14F-4D97-AF65-F5344CB8AC3E}">
        <p14:creationId xmlns:p14="http://schemas.microsoft.com/office/powerpoint/2010/main" val="284284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762000" y="1066800"/>
            <a:ext cx="8382000" cy="1524000"/>
          </a:xfrm>
        </p:spPr>
        <p:txBody>
          <a:bodyPr>
            <a:normAutofit/>
          </a:bodyPr>
          <a:lstStyle/>
          <a:p>
            <a:pPr algn="just">
              <a:lnSpc>
                <a:spcPct val="150000"/>
              </a:lnSpc>
            </a:pPr>
            <a:r>
              <a:rPr lang="en-US" b="1" dirty="0" smtClean="0"/>
              <a:t>Alternatively</a:t>
            </a:r>
            <a:r>
              <a:rPr lang="en-US" dirty="0" smtClean="0"/>
              <a:t> if we want100 Rs at the end of n</a:t>
            </a:r>
            <a:r>
              <a:rPr lang="en-US" baseline="-25000" dirty="0" smtClean="0"/>
              <a:t>th</a:t>
            </a:r>
            <a:r>
              <a:rPr lang="en-US" dirty="0" smtClean="0"/>
              <a:t> year what should be the amount deposited now?</a:t>
            </a:r>
          </a:p>
          <a:p>
            <a:pPr algn="just">
              <a:lnSpc>
                <a:spcPct val="150000"/>
              </a:lnSpc>
            </a:pPr>
            <a:endParaRPr lang="en-IN" dirty="0"/>
          </a:p>
        </p:txBody>
      </p:sp>
      <p:pic>
        <p:nvPicPr>
          <p:cNvPr id="1029" name="Picture 5"/>
          <p:cNvPicPr>
            <a:picLocks noChangeAspect="1" noChangeArrowheads="1"/>
          </p:cNvPicPr>
          <p:nvPr/>
        </p:nvPicPr>
        <p:blipFill>
          <a:blip r:embed="rId2" cstate="print"/>
          <a:srcRect/>
          <a:stretch>
            <a:fillRect/>
          </a:stretch>
        </p:blipFill>
        <p:spPr bwMode="auto">
          <a:xfrm>
            <a:off x="2971800" y="2895600"/>
            <a:ext cx="2644239" cy="1219200"/>
          </a:xfrm>
          <a:prstGeom prst="rect">
            <a:avLst/>
          </a:prstGeom>
          <a:noFill/>
          <a:ln w="9525">
            <a:noFill/>
            <a:miter lim="800000"/>
            <a:headEnd/>
            <a:tailEnd/>
          </a:ln>
        </p:spPr>
      </p:pic>
      <p:sp>
        <p:nvSpPr>
          <p:cNvPr id="8" name="Content Placeholder 2"/>
          <p:cNvSpPr txBox="1">
            <a:spLocks/>
          </p:cNvSpPr>
          <p:nvPr/>
        </p:nvSpPr>
        <p:spPr>
          <a:xfrm>
            <a:off x="457200" y="4495800"/>
            <a:ext cx="8382000" cy="19812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Similarly there are</a:t>
            </a:r>
            <a:r>
              <a:rPr kumimoji="0" lang="en-US" sz="3200" b="0" i="0" u="none" strike="noStrike" kern="1200" cap="none" spc="0" normalizeH="0" noProof="0" dirty="0" smtClean="0">
                <a:ln>
                  <a:noFill/>
                </a:ln>
                <a:solidFill>
                  <a:schemeClr val="tx1"/>
                </a:solidFill>
                <a:effectLst/>
                <a:uLnTx/>
                <a:uFillTx/>
                <a:latin typeface="+mn-lt"/>
                <a:ea typeface="+mn-ea"/>
                <a:cs typeface="+mn-cs"/>
              </a:rPr>
              <a:t> different interest formulas which are very useful for making investment decisions.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4268</TotalTime>
  <Words>2872</Words>
  <Application>Microsoft Office PowerPoint</Application>
  <PresentationFormat>On-screen Show (4:3)</PresentationFormat>
  <Paragraphs>296</Paragraphs>
  <Slides>48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Book Antiqua</vt:lpstr>
      <vt:lpstr>Calibri</vt:lpstr>
      <vt:lpstr>Century Gothic</vt:lpstr>
      <vt:lpstr>Times New Roman</vt:lpstr>
      <vt:lpstr>Times-Roman</vt:lpstr>
      <vt:lpstr>Wingdings</vt:lpstr>
      <vt:lpstr>Apothecary</vt:lpstr>
      <vt:lpstr> Chapter 1 Time Value of Money </vt:lpstr>
      <vt:lpstr>Decision Dilemma—Take a Lump Sum or Annual Installments </vt:lpstr>
      <vt:lpstr>PowerPoint Presentation</vt:lpstr>
      <vt:lpstr>Introduction</vt:lpstr>
      <vt:lpstr>Time Value of Money</vt:lpstr>
      <vt:lpstr>PowerPoint Presentation</vt:lpstr>
      <vt:lpstr>Simple Interest</vt:lpstr>
      <vt:lpstr>Compound interest</vt:lpstr>
      <vt:lpstr>PowerPoint Presentation</vt:lpstr>
      <vt:lpstr>Time value equivalence</vt:lpstr>
      <vt:lpstr>Types of interest factor</vt:lpstr>
      <vt:lpstr>Notations used in interest formulae</vt:lpstr>
      <vt:lpstr>Types of Compound Interest Formulas</vt:lpstr>
      <vt:lpstr>PowerPoint Presentation</vt:lpstr>
      <vt:lpstr>PowerPoint Presentation</vt:lpstr>
      <vt:lpstr>PowerPoint Presentation</vt:lpstr>
      <vt:lpstr>numerical</vt:lpstr>
      <vt:lpstr>Equivalence</vt:lpstr>
      <vt:lpstr>Numerical</vt:lpstr>
      <vt:lpstr>PowerPoint Presentation</vt:lpstr>
      <vt:lpstr>PowerPoint Presentation</vt:lpstr>
      <vt:lpstr>PowerPoint Presentation</vt:lpstr>
      <vt:lpstr>PowerPoint Presentation</vt:lpstr>
      <vt:lpstr>5.  Equal Payment Series Present Worth</vt:lpstr>
      <vt:lpstr>PowerPoint Presentation</vt:lpstr>
      <vt:lpstr>6.  Equal Payment Series Capital Recovery Amount</vt:lpstr>
      <vt:lpstr>PowerPoint Presentation</vt:lpstr>
      <vt:lpstr>Examples</vt:lpstr>
      <vt:lpstr>Numerical 1</vt:lpstr>
      <vt:lpstr>Numerical 2</vt:lpstr>
      <vt:lpstr>Numerical 3</vt:lpstr>
      <vt:lpstr>7.  Uniform Gradient Series Annual Equivalent Amount</vt:lpstr>
      <vt:lpstr>PowerPoint Presentation</vt:lpstr>
      <vt:lpstr>PowerPoint Presentation</vt:lpstr>
      <vt:lpstr>Example continued…</vt:lpstr>
      <vt:lpstr>Numerical 1</vt:lpstr>
      <vt:lpstr>Numerical 2</vt:lpstr>
      <vt:lpstr>Numerical 1</vt:lpstr>
      <vt:lpstr>Nominal Interest rates</vt:lpstr>
      <vt:lpstr>PowerPoint Presentation</vt:lpstr>
      <vt:lpstr>Consider the following examples</vt:lpstr>
      <vt:lpstr>Example 1</vt:lpstr>
      <vt:lpstr>Answer</vt:lpstr>
      <vt:lpstr>NUMERICAL 2</vt:lpstr>
      <vt:lpstr>Numerical 3</vt:lpstr>
      <vt:lpstr>NUMERICAL 5</vt:lpstr>
      <vt:lpstr>NUMERICAL 6</vt:lpstr>
      <vt:lpstr>Numerical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for Comparison of Alternatives using BE Analysis</dc:title>
  <dc:creator>Sunith</dc:creator>
  <cp:lastModifiedBy>mahe</cp:lastModifiedBy>
  <cp:revision>289</cp:revision>
  <dcterms:created xsi:type="dcterms:W3CDTF">2006-08-16T00:00:00Z</dcterms:created>
  <dcterms:modified xsi:type="dcterms:W3CDTF">2023-03-09T04:54:48Z</dcterms:modified>
</cp:coreProperties>
</file>