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Capitalized Cost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CAPITALIZED COST CALCULATION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953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i="1" dirty="0"/>
              <a:t>Capitalized cost </a:t>
            </a:r>
            <a:r>
              <a:rPr lang="en-US" dirty="0"/>
              <a:t>(CC) is the present worth of an alternative that </a:t>
            </a:r>
            <a:r>
              <a:rPr lang="en-US" dirty="0" smtClean="0"/>
              <a:t>will </a:t>
            </a:r>
            <a:r>
              <a:rPr lang="en-US" dirty="0"/>
              <a:t>last "forever</a:t>
            </a:r>
            <a:r>
              <a:rPr lang="en-US" dirty="0" smtClean="0"/>
              <a:t>.“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algn="just">
              <a:lnSpc>
                <a:spcPts val="3100"/>
              </a:lnSpc>
              <a:spcBef>
                <a:spcPts val="0"/>
              </a:spcBef>
            </a:pPr>
            <a:r>
              <a:rPr lang="en-US" dirty="0"/>
              <a:t>Public sector projects such as bridges, dams, irrigation systems, and </a:t>
            </a:r>
            <a:r>
              <a:rPr lang="en-US" dirty="0" smtClean="0"/>
              <a:t>railroads fall </a:t>
            </a:r>
            <a:r>
              <a:rPr lang="en-US" dirty="0"/>
              <a:t>into this category. </a:t>
            </a:r>
            <a:endParaRPr lang="en-US" dirty="0" smtClean="0"/>
          </a:p>
          <a:p>
            <a:pPr algn="just">
              <a:lnSpc>
                <a:spcPts val="31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ts val="31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addition, permanent </a:t>
            </a:r>
            <a:r>
              <a:rPr lang="en-US" dirty="0" smtClean="0"/>
              <a:t>and charitable organization endowments </a:t>
            </a:r>
            <a:r>
              <a:rPr lang="en-US" dirty="0"/>
              <a:t>are evaluated using the capitalized cost methods</a:t>
            </a:r>
            <a:r>
              <a:rPr lang="en-US" dirty="0" smtClean="0"/>
              <a:t>.</a:t>
            </a:r>
          </a:p>
          <a:p>
            <a:pPr algn="just">
              <a:lnSpc>
                <a:spcPts val="31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Formula to calculate Capitalized Cost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983673"/>
                <a:ext cx="8229600" cy="838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latin typeface="Calibri Light" pitchFamily="34" charset="0"/>
                  </a:rPr>
                  <a:t>The </a:t>
                </a:r>
                <a:r>
                  <a:rPr lang="en-US" sz="3000" dirty="0" smtClean="0">
                    <a:latin typeface="Calibri Light" pitchFamily="34" charset="0"/>
                  </a:rPr>
                  <a:t>formula </a:t>
                </a:r>
                <a:r>
                  <a:rPr lang="en-US" sz="3000" dirty="0">
                    <a:latin typeface="Calibri Light" pitchFamily="34" charset="0"/>
                  </a:rPr>
                  <a:t>to calculate CC is derived from the relation </a:t>
                </a:r>
                <a:r>
                  <a:rPr lang="en-US" sz="3000" dirty="0" smtClean="0">
                    <a:latin typeface="Calibri Light" pitchFamily="34" charset="0"/>
                  </a:rPr>
                  <a:t>    </a:t>
                </a:r>
              </a:p>
              <a:p>
                <a:pPr marL="0" indent="0" algn="ctr">
                  <a:buNone/>
                </a:pPr>
                <a:r>
                  <a:rPr lang="en-US" sz="3000" b="1" i="1" dirty="0" smtClean="0">
                    <a:latin typeface="Calibri Light" pitchFamily="34" charset="0"/>
                  </a:rPr>
                  <a:t>P </a:t>
                </a:r>
                <a:r>
                  <a:rPr lang="en-US" sz="3000" b="1" dirty="0">
                    <a:latin typeface="Calibri Light" pitchFamily="34" charset="0"/>
                  </a:rPr>
                  <a:t>= </a:t>
                </a:r>
                <a:r>
                  <a:rPr lang="en-US" sz="3000" b="1" i="1" dirty="0">
                    <a:latin typeface="Calibri Light" pitchFamily="34" charset="0"/>
                  </a:rPr>
                  <a:t>A(P </a:t>
                </a:r>
                <a:r>
                  <a:rPr lang="en-US" sz="3000" b="1" dirty="0">
                    <a:latin typeface="Calibri Light" pitchFamily="34" charset="0"/>
                  </a:rPr>
                  <a:t>/ </a:t>
                </a:r>
                <a:r>
                  <a:rPr lang="en-US" sz="3000" b="1" i="1" dirty="0" smtClean="0">
                    <a:latin typeface="Calibri Light" pitchFamily="34" charset="0"/>
                  </a:rPr>
                  <a:t>A , </a:t>
                </a:r>
                <a:r>
                  <a:rPr lang="en-US" sz="3000" b="1" i="1" dirty="0" err="1" smtClean="0">
                    <a:latin typeface="Calibri Light" pitchFamily="34" charset="0"/>
                  </a:rPr>
                  <a:t>i</a:t>
                </a:r>
                <a:r>
                  <a:rPr lang="en-US" sz="3000" b="1" i="1" dirty="0" smtClean="0">
                    <a:latin typeface="Calibri Light" pitchFamily="34" charset="0"/>
                  </a:rPr>
                  <a:t> , n), </a:t>
                </a:r>
                <a:r>
                  <a:rPr lang="en-US" sz="3000" b="1" dirty="0" smtClean="0">
                    <a:latin typeface="Calibri Light" pitchFamily="34" charset="0"/>
                  </a:rPr>
                  <a:t>where </a:t>
                </a:r>
                <a:r>
                  <a:rPr lang="en-US" sz="3000" b="1" i="1" dirty="0">
                    <a:latin typeface="Calibri Light" pitchFamily="34" charset="0"/>
                  </a:rPr>
                  <a:t>n </a:t>
                </a:r>
                <a:r>
                  <a:rPr lang="en-US" sz="3000" b="1" dirty="0" smtClean="0">
                    <a:latin typeface="Calibri Light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3000" dirty="0" smtClean="0">
                    <a:latin typeface="Calibri Light" pitchFamily="34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983673"/>
                <a:ext cx="8229600" cy="838200"/>
              </a:xfrm>
              <a:blipFill rotWithShape="1">
                <a:blip r:embed="rId2"/>
                <a:stretch>
                  <a:fillRect l="-1333" t="-1449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3"/>
          <a:stretch/>
        </p:blipFill>
        <p:spPr bwMode="auto">
          <a:xfrm>
            <a:off x="457199" y="1981200"/>
            <a:ext cx="842969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9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229600" cy="34790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Mathematically, the </a:t>
            </a:r>
            <a:r>
              <a:rPr lang="en-US" dirty="0"/>
              <a:t>amount </a:t>
            </a:r>
            <a:r>
              <a:rPr lang="en-US" i="1" dirty="0"/>
              <a:t>A </a:t>
            </a:r>
            <a:r>
              <a:rPr lang="en-US" dirty="0"/>
              <a:t>of new money generated each consecutive </a:t>
            </a:r>
            <a:r>
              <a:rPr lang="en-US" dirty="0" smtClean="0"/>
              <a:t>interest period </a:t>
            </a:r>
            <a:r>
              <a:rPr lang="en-US" dirty="0"/>
              <a:t>for an infinite number of periods </a:t>
            </a:r>
            <a:r>
              <a:rPr lang="en-US" dirty="0" smtClean="0"/>
              <a:t>is,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i="1" dirty="0" smtClean="0"/>
              <a:t>A= </a:t>
            </a:r>
            <a:r>
              <a:rPr lang="en-US" dirty="0"/>
              <a:t>= </a:t>
            </a:r>
            <a:r>
              <a:rPr lang="en-US" i="1" dirty="0"/>
              <a:t>Pi </a:t>
            </a:r>
            <a:r>
              <a:rPr lang="en-US" dirty="0"/>
              <a:t>= </a:t>
            </a:r>
            <a:r>
              <a:rPr lang="en-US" i="1" dirty="0"/>
              <a:t>CC(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457200"/>
            <a:ext cx="246184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00" y="1918855"/>
            <a:ext cx="2508845" cy="124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1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6" y="304800"/>
            <a:ext cx="8908473" cy="6400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cash flows (costs or receipts) in </a:t>
            </a:r>
            <a:r>
              <a:rPr lang="en-US" dirty="0" smtClean="0"/>
              <a:t>a capitalized </a:t>
            </a:r>
            <a:r>
              <a:rPr lang="en-US" dirty="0"/>
              <a:t>cost calculation are </a:t>
            </a:r>
            <a:r>
              <a:rPr lang="en-US" dirty="0" smtClean="0"/>
              <a:t>usually of </a:t>
            </a:r>
            <a:r>
              <a:rPr lang="en-US" dirty="0"/>
              <a:t>two types: </a:t>
            </a:r>
            <a:r>
              <a:rPr lang="en-US" i="1" dirty="0"/>
              <a:t>recurring, </a:t>
            </a:r>
            <a:r>
              <a:rPr lang="en-US" dirty="0"/>
              <a:t>also called periodic, </a:t>
            </a:r>
            <a:r>
              <a:rPr lang="en-US" dirty="0" smtClean="0"/>
              <a:t>and </a:t>
            </a:r>
            <a:r>
              <a:rPr lang="en-US" i="1" dirty="0" smtClean="0"/>
              <a:t>nonrecurring.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/>
              <a:t>An annual </a:t>
            </a:r>
            <a:r>
              <a:rPr lang="en-US" dirty="0" smtClean="0"/>
              <a:t>operating cost </a:t>
            </a:r>
            <a:r>
              <a:rPr lang="en-US" dirty="0"/>
              <a:t>of $50,000 and </a:t>
            </a:r>
            <a:r>
              <a:rPr lang="en-US" dirty="0" smtClean="0"/>
              <a:t>a rework </a:t>
            </a:r>
            <a:r>
              <a:rPr lang="en-US" dirty="0"/>
              <a:t>cost estimated at $40,000 every 12 years </a:t>
            </a:r>
            <a:r>
              <a:rPr lang="en-US" dirty="0" smtClean="0"/>
              <a:t>are examples </a:t>
            </a:r>
            <a:r>
              <a:rPr lang="en-US" dirty="0"/>
              <a:t>of recurring cash flows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Examples of nonrecurring cash flows are </a:t>
            </a:r>
            <a:r>
              <a:rPr lang="en-US" dirty="0" smtClean="0"/>
              <a:t>the initial </a:t>
            </a:r>
            <a:r>
              <a:rPr lang="en-US" dirty="0"/>
              <a:t>investment amount in year 0 and one-time cash flow estimates at </a:t>
            </a:r>
            <a:r>
              <a:rPr lang="en-US" dirty="0" smtClean="0"/>
              <a:t>future times</a:t>
            </a:r>
            <a:r>
              <a:rPr lang="en-US" dirty="0"/>
              <a:t>, for example, $500,000 in royalty fees 2 years hence.</a:t>
            </a:r>
          </a:p>
        </p:txBody>
      </p:sp>
    </p:spTree>
    <p:extLst>
      <p:ext uri="{BB962C8B-B14F-4D97-AF65-F5344CB8AC3E}">
        <p14:creationId xmlns:p14="http://schemas.microsoft.com/office/powerpoint/2010/main" val="7409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Draw a cash flow diagram showing all nonrecurring (one-time) cash </a:t>
            </a:r>
            <a:r>
              <a:rPr lang="en-US" sz="2000" dirty="0" smtClean="0"/>
              <a:t>flows and </a:t>
            </a:r>
            <a:r>
              <a:rPr lang="en-US" sz="2000" dirty="0"/>
              <a:t>at least two cycles of all recurring (periodic) cash flows.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Find </a:t>
            </a:r>
            <a:r>
              <a:rPr lang="en-US" sz="2000" dirty="0"/>
              <a:t>the present worth of all nonrecurring amounts. This is their CC value.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Find </a:t>
            </a:r>
            <a:r>
              <a:rPr lang="en-US" sz="2000" dirty="0"/>
              <a:t>the equivalent uniform annual worth </a:t>
            </a:r>
            <a:r>
              <a:rPr lang="en-US" sz="2000" i="1" dirty="0"/>
              <a:t>(A </a:t>
            </a:r>
            <a:r>
              <a:rPr lang="en-US" sz="2000" dirty="0"/>
              <a:t>value) through </a:t>
            </a:r>
            <a:r>
              <a:rPr lang="en-US" sz="2000" i="1" dirty="0"/>
              <a:t>one life </a:t>
            </a:r>
            <a:r>
              <a:rPr lang="en-US" sz="2000" i="1" dirty="0" smtClean="0"/>
              <a:t>cycle </a:t>
            </a:r>
            <a:r>
              <a:rPr lang="en-US" sz="2000" dirty="0" smtClean="0"/>
              <a:t>of </a:t>
            </a:r>
            <a:r>
              <a:rPr lang="en-US" sz="2000" dirty="0"/>
              <a:t>all recurring amounts. This is the same value in all succeeding </a:t>
            </a:r>
            <a:r>
              <a:rPr lang="en-US" sz="2000" dirty="0" smtClean="0"/>
              <a:t>life cycles. </a:t>
            </a:r>
            <a:r>
              <a:rPr lang="en-US" sz="2000" dirty="0"/>
              <a:t>Add this to all other uniform </a:t>
            </a:r>
            <a:r>
              <a:rPr lang="en-US" sz="2000" dirty="0" smtClean="0"/>
              <a:t>amounts occurring in years 1 through infinity and the result is the total equivalent uniform </a:t>
            </a:r>
            <a:r>
              <a:rPr lang="en-US" sz="2000" dirty="0"/>
              <a:t>annual worth (AW).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Divide </a:t>
            </a:r>
            <a:r>
              <a:rPr lang="en-US" sz="2000" dirty="0"/>
              <a:t>the AW obtained in step 3 by the interest rate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to obtain a CC </a:t>
            </a:r>
            <a:r>
              <a:rPr lang="en-US" sz="2000" dirty="0" smtClean="0"/>
              <a:t>value.</a:t>
            </a:r>
            <a:endParaRPr lang="en-US" sz="2000" dirty="0"/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Add </a:t>
            </a:r>
            <a:r>
              <a:rPr lang="en-US" sz="2000" dirty="0"/>
              <a:t>the CC values obtained in steps 2 and 4.</a:t>
            </a:r>
          </a:p>
        </p:txBody>
      </p:sp>
    </p:spTree>
    <p:extLst>
      <p:ext uri="{BB962C8B-B14F-4D97-AF65-F5344CB8AC3E}">
        <p14:creationId xmlns:p14="http://schemas.microsoft.com/office/powerpoint/2010/main" val="7372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610600" cy="63246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Example 1: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property appraisal </a:t>
            </a:r>
            <a:r>
              <a:rPr lang="en-US" dirty="0" smtClean="0"/>
              <a:t>district </a:t>
            </a:r>
            <a:r>
              <a:rPr lang="en-US" dirty="0"/>
              <a:t>for Marin County has just installed new software to </a:t>
            </a:r>
            <a:r>
              <a:rPr lang="en-US" dirty="0" smtClean="0"/>
              <a:t>track residential </a:t>
            </a:r>
            <a:r>
              <a:rPr lang="en-US" dirty="0"/>
              <a:t>market values for property tax computations. The manager wants to know </a:t>
            </a:r>
            <a:r>
              <a:rPr lang="en-US" dirty="0" smtClean="0"/>
              <a:t>the total </a:t>
            </a:r>
            <a:r>
              <a:rPr lang="en-US" dirty="0"/>
              <a:t>equivalent cost of all future costs incurred when the three county judges agreed to </a:t>
            </a:r>
            <a:r>
              <a:rPr lang="en-US" dirty="0" smtClean="0"/>
              <a:t>purchase the </a:t>
            </a:r>
            <a:r>
              <a:rPr lang="en-US" dirty="0"/>
              <a:t>software system. If the new system will be used </a:t>
            </a:r>
            <a:r>
              <a:rPr lang="en-US" dirty="0" smtClean="0"/>
              <a:t>for </a:t>
            </a:r>
            <a:r>
              <a:rPr lang="en-US" dirty="0"/>
              <a:t>indefinite future, find </a:t>
            </a:r>
            <a:r>
              <a:rPr lang="en-US" dirty="0" smtClean="0"/>
              <a:t>the equivalent </a:t>
            </a:r>
            <a:r>
              <a:rPr lang="en-US" dirty="0"/>
              <a:t>value </a:t>
            </a:r>
            <a:r>
              <a:rPr lang="en-US" i="1" dirty="0"/>
              <a:t>(a) </a:t>
            </a:r>
            <a:r>
              <a:rPr lang="en-US" dirty="0"/>
              <a:t>now and </a:t>
            </a:r>
            <a:r>
              <a:rPr lang="en-US" i="1" dirty="0"/>
              <a:t>(b) </a:t>
            </a:r>
            <a:r>
              <a:rPr lang="en-US" dirty="0"/>
              <a:t>for each year </a:t>
            </a:r>
            <a:r>
              <a:rPr lang="en-US" dirty="0" smtClean="0"/>
              <a:t>hereafter. The </a:t>
            </a:r>
            <a:r>
              <a:rPr lang="en-US" dirty="0"/>
              <a:t>system has an installed cost of $150,000 and an additional cost of $50,000 after </a:t>
            </a:r>
            <a:r>
              <a:rPr lang="en-US" dirty="0" smtClean="0"/>
              <a:t>10 years</a:t>
            </a:r>
            <a:r>
              <a:rPr lang="en-US" dirty="0"/>
              <a:t>. The annual software maintenance contract cost is $5000 for the first 4 years </a:t>
            </a:r>
            <a:r>
              <a:rPr lang="en-US" dirty="0" smtClean="0"/>
              <a:t>and </a:t>
            </a:r>
            <a:r>
              <a:rPr lang="en-US" dirty="0"/>
              <a:t>$8000 thereafter. In addition, there is expected to be a recurring major upgrade cost </a:t>
            </a:r>
            <a:r>
              <a:rPr lang="en-US" dirty="0" smtClean="0"/>
              <a:t>of $15,000 </a:t>
            </a:r>
            <a:r>
              <a:rPr lang="en-US" dirty="0"/>
              <a:t>every 13 years. Assume that </a:t>
            </a:r>
            <a:r>
              <a:rPr lang="en-US" dirty="0" smtClean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5% per year for county funds.</a:t>
            </a:r>
          </a:p>
        </p:txBody>
      </p:sp>
    </p:spTree>
    <p:extLst>
      <p:ext uri="{BB962C8B-B14F-4D97-AF65-F5344CB8AC3E}">
        <p14:creationId xmlns:p14="http://schemas.microsoft.com/office/powerpoint/2010/main" val="30337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484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Capitalized Cost</vt:lpstr>
      <vt:lpstr>CAPITALIZED COST CALCULATION AND ANALYSIS</vt:lpstr>
      <vt:lpstr>Formula to calculate Capitalized Cost</vt:lpstr>
      <vt:lpstr>PowerPoint Presentation</vt:lpstr>
      <vt:lpstr>PowerPoint Presentation</vt:lpstr>
      <vt:lpstr>Procedure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Capitalized Cost &amp;  Internal Rate of Return</dc:title>
  <dc:creator>ACER</dc:creator>
  <cp:lastModifiedBy>mahe</cp:lastModifiedBy>
  <cp:revision>63</cp:revision>
  <dcterms:created xsi:type="dcterms:W3CDTF">2006-08-16T00:00:00Z</dcterms:created>
  <dcterms:modified xsi:type="dcterms:W3CDTF">2022-09-12T04:35:25Z</dcterms:modified>
</cp:coreProperties>
</file>