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2" r:id="rId7"/>
    <p:sldId id="270" r:id="rId8"/>
    <p:sldId id="264" r:id="rId9"/>
    <p:sldId id="265" r:id="rId10"/>
    <p:sldId id="271" r:id="rId11"/>
    <p:sldId id="268" r:id="rId12"/>
    <p:sldId id="272" r:id="rId13"/>
    <p:sldId id="273"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ANNUAL WORTH COMPARISON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08904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stretch>
            <a:fillRect/>
          </a:stretch>
        </p:blipFill>
        <p:spPr>
          <a:xfrm>
            <a:off x="1219200" y="228600"/>
            <a:ext cx="6710363" cy="3086100"/>
          </a:xfrm>
          <a:prstGeom prst="rect">
            <a:avLst/>
          </a:prstGeom>
        </p:spPr>
      </p:pic>
    </p:spTree>
    <p:extLst>
      <p:ext uri="{BB962C8B-B14F-4D97-AF65-F5344CB8AC3E}">
        <p14:creationId xmlns:p14="http://schemas.microsoft.com/office/powerpoint/2010/main" val="3207586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545" y="228600"/>
            <a:ext cx="8991600" cy="6629400"/>
          </a:xfrm>
        </p:spPr>
        <p:txBody>
          <a:bodyPr>
            <a:normAutofit fontScale="62500" lnSpcReduction="20000"/>
          </a:bodyPr>
          <a:lstStyle/>
          <a:p>
            <a:pPr marL="0" indent="0">
              <a:buNone/>
            </a:pPr>
            <a:r>
              <a:rPr lang="en-US" b="1" dirty="0" smtClean="0"/>
              <a:t>Case A:</a:t>
            </a:r>
          </a:p>
          <a:p>
            <a:pPr marL="0" indent="0" algn="just">
              <a:lnSpc>
                <a:spcPct val="170000"/>
              </a:lnSpc>
              <a:spcBef>
                <a:spcPts val="0"/>
              </a:spcBef>
              <a:buNone/>
            </a:pPr>
            <a:r>
              <a:rPr lang="en-US" dirty="0" smtClean="0"/>
              <a:t>Two machines models A and B perform the same function. Type A machine has a low initial cost of </a:t>
            </a:r>
            <a:r>
              <a:rPr lang="en-US" dirty="0" err="1" smtClean="0"/>
              <a:t>Rs</a:t>
            </a:r>
            <a:r>
              <a:rPr lang="en-US" dirty="0" smtClean="0"/>
              <a:t>. 95000, relatively high operating cost of Rs.19,000 per year more than those of type B machine, and a short life of 4 years. Type B machine costs </a:t>
            </a:r>
            <a:r>
              <a:rPr lang="en-US" dirty="0" err="1" smtClean="0"/>
              <a:t>Rs</a:t>
            </a:r>
            <a:r>
              <a:rPr lang="en-US" dirty="0" smtClean="0"/>
              <a:t>. 2,51,000 and can be used for 8 years. The scrap value from either machine at the end of the life will barely cover its removal cost. Which is preferred when the minimum attractive rate of return is 8%? [47680;43680]</a:t>
            </a:r>
          </a:p>
          <a:p>
            <a:pPr marL="0" indent="0" algn="just">
              <a:lnSpc>
                <a:spcPct val="170000"/>
              </a:lnSpc>
              <a:spcBef>
                <a:spcPts val="0"/>
              </a:spcBef>
              <a:buNone/>
            </a:pPr>
            <a:r>
              <a:rPr lang="en-US" b="1" dirty="0" smtClean="0"/>
              <a:t>Case B:</a:t>
            </a:r>
          </a:p>
          <a:p>
            <a:pPr marL="0" indent="0" algn="just">
              <a:lnSpc>
                <a:spcPct val="170000"/>
              </a:lnSpc>
              <a:spcBef>
                <a:spcPts val="0"/>
              </a:spcBef>
              <a:buNone/>
            </a:pPr>
            <a:r>
              <a:rPr lang="en-US" dirty="0" smtClean="0"/>
              <a:t>If machine A will produce refinements within 4 years with the availability of a modified one at a cost of </a:t>
            </a:r>
            <a:r>
              <a:rPr lang="en-US" dirty="0" err="1" smtClean="0"/>
              <a:t>Rs</a:t>
            </a:r>
            <a:r>
              <a:rPr lang="en-US" dirty="0" smtClean="0"/>
              <a:t>. 1,15,000 but reducing the operating costs to Rs.4000, then find the annual worth? [43890]</a:t>
            </a:r>
          </a:p>
          <a:p>
            <a:pPr marL="0" indent="0" algn="ctr">
              <a:lnSpc>
                <a:spcPct val="170000"/>
              </a:lnSpc>
              <a:spcBef>
                <a:spcPts val="0"/>
              </a:spcBef>
              <a:buNone/>
            </a:pPr>
            <a:r>
              <a:rPr lang="en-US" sz="2900" i="1" dirty="0" smtClean="0"/>
              <a:t>Note: if the future conditions can be estimated in confidence, excluding inflation then alternative has to be compared considering these</a:t>
            </a:r>
            <a:r>
              <a:rPr lang="en-US" sz="3100" dirty="0" smtClean="0"/>
              <a:t>.</a:t>
            </a:r>
            <a:endParaRPr lang="en-US" sz="3100" dirty="0"/>
          </a:p>
        </p:txBody>
      </p:sp>
    </p:spTree>
    <p:extLst>
      <p:ext uri="{BB962C8B-B14F-4D97-AF65-F5344CB8AC3E}">
        <p14:creationId xmlns:p14="http://schemas.microsoft.com/office/powerpoint/2010/main" val="948894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p:cNvPicPr>
            <a:picLocks noChangeAspect="1"/>
          </p:cNvPicPr>
          <p:nvPr/>
        </p:nvPicPr>
        <p:blipFill>
          <a:blip r:embed="rId2"/>
          <a:stretch>
            <a:fillRect/>
          </a:stretch>
        </p:blipFill>
        <p:spPr>
          <a:xfrm>
            <a:off x="5181600" y="985901"/>
            <a:ext cx="2800350" cy="2457450"/>
          </a:xfrm>
          <a:prstGeom prst="rect">
            <a:avLst/>
          </a:prstGeom>
        </p:spPr>
      </p:pic>
      <p:pic>
        <p:nvPicPr>
          <p:cNvPr id="48" name="Picture 47"/>
          <p:cNvPicPr>
            <a:picLocks noChangeAspect="1"/>
          </p:cNvPicPr>
          <p:nvPr/>
        </p:nvPicPr>
        <p:blipFill>
          <a:blip r:embed="rId3"/>
          <a:stretch>
            <a:fillRect/>
          </a:stretch>
        </p:blipFill>
        <p:spPr>
          <a:xfrm>
            <a:off x="428193" y="904194"/>
            <a:ext cx="3476625" cy="2304229"/>
          </a:xfrm>
          <a:prstGeom prst="rect">
            <a:avLst/>
          </a:prstGeom>
        </p:spPr>
      </p:pic>
      <p:sp>
        <p:nvSpPr>
          <p:cNvPr id="2" name="Title 1"/>
          <p:cNvSpPr>
            <a:spLocks noGrp="1"/>
          </p:cNvSpPr>
          <p:nvPr>
            <p:ph type="title"/>
          </p:nvPr>
        </p:nvSpPr>
        <p:spPr>
          <a:xfrm>
            <a:off x="114300" y="135027"/>
            <a:ext cx="1905000" cy="601577"/>
          </a:xfrm>
        </p:spPr>
        <p:txBody>
          <a:bodyPr>
            <a:normAutofit fontScale="90000"/>
          </a:bodyPr>
          <a:lstStyle/>
          <a:p>
            <a:r>
              <a:rPr lang="en-US" dirty="0" smtClean="0"/>
              <a:t>Case A</a:t>
            </a:r>
            <a:endParaRPr lang="en-IN" dirty="0"/>
          </a:p>
        </p:txBody>
      </p:sp>
      <p:sp>
        <p:nvSpPr>
          <p:cNvPr id="43" name="Title 1"/>
          <p:cNvSpPr txBox="1">
            <a:spLocks/>
          </p:cNvSpPr>
          <p:nvPr/>
        </p:nvSpPr>
        <p:spPr>
          <a:xfrm>
            <a:off x="90055" y="904194"/>
            <a:ext cx="1905000" cy="601577"/>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Type A</a:t>
            </a:r>
            <a:endParaRPr lang="en-IN" sz="2400" dirty="0"/>
          </a:p>
        </p:txBody>
      </p:sp>
      <p:sp>
        <p:nvSpPr>
          <p:cNvPr id="44" name="Title 1"/>
          <p:cNvSpPr txBox="1">
            <a:spLocks/>
          </p:cNvSpPr>
          <p:nvPr/>
        </p:nvSpPr>
        <p:spPr>
          <a:xfrm>
            <a:off x="4676775" y="435815"/>
            <a:ext cx="1905000" cy="601577"/>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Type B</a:t>
            </a:r>
            <a:endParaRPr lang="en-IN" sz="2400" dirty="0"/>
          </a:p>
        </p:txBody>
      </p:sp>
    </p:spTree>
    <p:extLst>
      <p:ext uri="{BB962C8B-B14F-4D97-AF65-F5344CB8AC3E}">
        <p14:creationId xmlns:p14="http://schemas.microsoft.com/office/powerpoint/2010/main" val="3005363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76200"/>
            <a:ext cx="2895600" cy="1143000"/>
          </a:xfrm>
        </p:spPr>
        <p:txBody>
          <a:bodyPr>
            <a:normAutofit/>
          </a:bodyPr>
          <a:lstStyle/>
          <a:p>
            <a:r>
              <a:rPr lang="en-US" dirty="0" smtClean="0"/>
              <a:t>Case B</a:t>
            </a:r>
            <a:endParaRPr lang="en-IN" dirty="0"/>
          </a:p>
        </p:txBody>
      </p:sp>
      <p:sp>
        <p:nvSpPr>
          <p:cNvPr id="5" name="Title 1"/>
          <p:cNvSpPr txBox="1">
            <a:spLocks/>
          </p:cNvSpPr>
          <p:nvPr/>
        </p:nvSpPr>
        <p:spPr>
          <a:xfrm>
            <a:off x="228600" y="1205345"/>
            <a:ext cx="1905000" cy="601577"/>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Type A</a:t>
            </a:r>
            <a:endParaRPr lang="en-IN" sz="2400" dirty="0"/>
          </a:p>
        </p:txBody>
      </p:sp>
      <p:pic>
        <p:nvPicPr>
          <p:cNvPr id="7" name="Picture 6"/>
          <p:cNvPicPr>
            <a:picLocks noChangeAspect="1"/>
          </p:cNvPicPr>
          <p:nvPr/>
        </p:nvPicPr>
        <p:blipFill>
          <a:blip r:embed="rId2"/>
          <a:stretch>
            <a:fillRect/>
          </a:stretch>
        </p:blipFill>
        <p:spPr>
          <a:xfrm>
            <a:off x="0" y="1779213"/>
            <a:ext cx="5562600" cy="2219325"/>
          </a:xfrm>
          <a:prstGeom prst="rect">
            <a:avLst/>
          </a:prstGeom>
        </p:spPr>
      </p:pic>
      <p:pic>
        <p:nvPicPr>
          <p:cNvPr id="8" name="Picture 7"/>
          <p:cNvPicPr>
            <a:picLocks noChangeAspect="1"/>
          </p:cNvPicPr>
          <p:nvPr/>
        </p:nvPicPr>
        <p:blipFill>
          <a:blip r:embed="rId3"/>
          <a:stretch>
            <a:fillRect/>
          </a:stretch>
        </p:blipFill>
        <p:spPr>
          <a:xfrm>
            <a:off x="6019800" y="1660150"/>
            <a:ext cx="2800350" cy="2457450"/>
          </a:xfrm>
          <a:prstGeom prst="rect">
            <a:avLst/>
          </a:prstGeom>
        </p:spPr>
      </p:pic>
      <p:sp>
        <p:nvSpPr>
          <p:cNvPr id="9" name="Title 1"/>
          <p:cNvSpPr txBox="1">
            <a:spLocks/>
          </p:cNvSpPr>
          <p:nvPr/>
        </p:nvSpPr>
        <p:spPr>
          <a:xfrm>
            <a:off x="5334000" y="1058573"/>
            <a:ext cx="1905000" cy="601577"/>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Type B</a:t>
            </a:r>
            <a:endParaRPr lang="en-IN" sz="2400" dirty="0"/>
          </a:p>
        </p:txBody>
      </p:sp>
    </p:spTree>
    <p:extLst>
      <p:ext uri="{BB962C8B-B14F-4D97-AF65-F5344CB8AC3E}">
        <p14:creationId xmlns:p14="http://schemas.microsoft.com/office/powerpoint/2010/main" val="4194730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Capital Recovery Method</a:t>
            </a:r>
            <a:endParaRPr lang="en-US" dirty="0">
              <a:solidFill>
                <a:srgbClr val="00B050"/>
              </a:solidFill>
            </a:endParaRPr>
          </a:p>
        </p:txBody>
      </p:sp>
      <p:sp>
        <p:nvSpPr>
          <p:cNvPr id="3" name="Content Placeholder 2"/>
          <p:cNvSpPr>
            <a:spLocks noGrp="1"/>
          </p:cNvSpPr>
          <p:nvPr>
            <p:ph idx="1"/>
          </p:nvPr>
        </p:nvSpPr>
        <p:spPr>
          <a:xfrm>
            <a:off x="495300" y="2667000"/>
            <a:ext cx="8153400" cy="3962400"/>
          </a:xfrm>
        </p:spPr>
        <p:txBody>
          <a:bodyPr>
            <a:normAutofit fontScale="92500" lnSpcReduction="10000"/>
          </a:bodyPr>
          <a:lstStyle/>
          <a:p>
            <a:pPr marL="0" indent="0" algn="just">
              <a:lnSpc>
                <a:spcPct val="170000"/>
              </a:lnSpc>
              <a:spcBef>
                <a:spcPts val="0"/>
              </a:spcBef>
              <a:buNone/>
            </a:pPr>
            <a:r>
              <a:rPr lang="en-US" sz="2400" dirty="0" smtClean="0"/>
              <a:t>Let</a:t>
            </a:r>
            <a:r>
              <a:rPr lang="en-US" sz="2400" dirty="0"/>
              <a:t>, </a:t>
            </a:r>
            <a:r>
              <a:rPr lang="en-US" sz="2400" b="1" dirty="0"/>
              <a:t>P=</a:t>
            </a:r>
            <a:r>
              <a:rPr lang="en-US" sz="2400" dirty="0"/>
              <a:t> first cost of the asset, </a:t>
            </a:r>
            <a:r>
              <a:rPr lang="en-US" sz="2400" b="1" dirty="0"/>
              <a:t>F= </a:t>
            </a:r>
            <a:r>
              <a:rPr lang="en-US" sz="2400" dirty="0"/>
              <a:t>estimated salvage value,</a:t>
            </a:r>
          </a:p>
          <a:p>
            <a:pPr algn="just">
              <a:lnSpc>
                <a:spcPct val="170000"/>
              </a:lnSpc>
              <a:spcBef>
                <a:spcPts val="0"/>
              </a:spcBef>
              <a:buNone/>
            </a:pPr>
            <a:r>
              <a:rPr lang="en-US" sz="2400" dirty="0"/>
              <a:t>    </a:t>
            </a:r>
            <a:r>
              <a:rPr lang="en-US" sz="2400" b="1" dirty="0"/>
              <a:t>n= </a:t>
            </a:r>
            <a:r>
              <a:rPr lang="en-US" sz="2400" dirty="0"/>
              <a:t>estimated service life in years,</a:t>
            </a:r>
            <a:r>
              <a:rPr lang="en-IN" sz="2400" dirty="0"/>
              <a:t> </a:t>
            </a:r>
            <a:r>
              <a:rPr lang="en-IN" sz="2400" b="1" dirty="0"/>
              <a:t>CR(</a:t>
            </a:r>
            <a:r>
              <a:rPr lang="en-IN" sz="2400" b="1" dirty="0" err="1"/>
              <a:t>i</a:t>
            </a:r>
            <a:r>
              <a:rPr lang="en-IN" sz="2400" b="1" dirty="0"/>
              <a:t>)= </a:t>
            </a:r>
            <a:r>
              <a:rPr lang="en-IN" sz="2400" dirty="0"/>
              <a:t>capital recovery with return.</a:t>
            </a:r>
          </a:p>
          <a:p>
            <a:pPr algn="ctr">
              <a:lnSpc>
                <a:spcPct val="170000"/>
              </a:lnSpc>
              <a:spcBef>
                <a:spcPts val="0"/>
              </a:spcBef>
              <a:buNone/>
            </a:pPr>
            <a:r>
              <a:rPr lang="en-US" sz="2400" dirty="0"/>
              <a:t>CR(</a:t>
            </a:r>
            <a:r>
              <a:rPr lang="en-US" sz="2400" dirty="0" err="1"/>
              <a:t>i</a:t>
            </a:r>
            <a:r>
              <a:rPr lang="en-US" sz="2400" dirty="0"/>
              <a:t>)= P(A/P, </a:t>
            </a:r>
            <a:r>
              <a:rPr lang="en-US" sz="2400" dirty="0" err="1"/>
              <a:t>i</a:t>
            </a:r>
            <a:r>
              <a:rPr lang="en-US" sz="2400" dirty="0"/>
              <a:t>, n) – F(A/F, </a:t>
            </a:r>
            <a:r>
              <a:rPr lang="en-US" sz="2400" dirty="0" err="1"/>
              <a:t>i</a:t>
            </a:r>
            <a:r>
              <a:rPr lang="en-US" sz="2400" dirty="0"/>
              <a:t>, n)</a:t>
            </a:r>
          </a:p>
          <a:p>
            <a:pPr algn="ctr">
              <a:lnSpc>
                <a:spcPct val="170000"/>
              </a:lnSpc>
              <a:spcBef>
                <a:spcPts val="0"/>
              </a:spcBef>
              <a:buNone/>
            </a:pPr>
            <a:r>
              <a:rPr lang="en-US" sz="2400" b="1" dirty="0"/>
              <a:t>But since, </a:t>
            </a:r>
            <a:r>
              <a:rPr lang="en-US" sz="2400" dirty="0"/>
              <a:t>(A/F, </a:t>
            </a:r>
            <a:r>
              <a:rPr lang="en-US" sz="2400" dirty="0" err="1"/>
              <a:t>i</a:t>
            </a:r>
            <a:r>
              <a:rPr lang="en-US" sz="2400" dirty="0"/>
              <a:t>, n)=(A/P, </a:t>
            </a:r>
            <a:r>
              <a:rPr lang="en-US" sz="2400" dirty="0" err="1"/>
              <a:t>i</a:t>
            </a:r>
            <a:r>
              <a:rPr lang="en-US" sz="2400" dirty="0"/>
              <a:t>, n) – </a:t>
            </a:r>
            <a:r>
              <a:rPr lang="en-US" sz="2400" dirty="0" err="1"/>
              <a:t>i</a:t>
            </a:r>
            <a:endParaRPr lang="en-US" sz="2400" dirty="0"/>
          </a:p>
          <a:p>
            <a:pPr algn="ctr">
              <a:lnSpc>
                <a:spcPct val="170000"/>
              </a:lnSpc>
              <a:spcBef>
                <a:spcPts val="0"/>
              </a:spcBef>
              <a:buNone/>
            </a:pPr>
            <a:r>
              <a:rPr lang="en-US" sz="2400" dirty="0"/>
              <a:t>CR(</a:t>
            </a:r>
            <a:r>
              <a:rPr lang="en-US" sz="2400" dirty="0" err="1"/>
              <a:t>i</a:t>
            </a:r>
            <a:r>
              <a:rPr lang="en-US" sz="2400" dirty="0"/>
              <a:t>)= P(A/P, </a:t>
            </a:r>
            <a:r>
              <a:rPr lang="en-US" sz="2400" dirty="0" err="1"/>
              <a:t>i</a:t>
            </a:r>
            <a:r>
              <a:rPr lang="en-US" sz="2400" dirty="0"/>
              <a:t>, n) – F[(A/P, </a:t>
            </a:r>
            <a:r>
              <a:rPr lang="en-US" sz="2400" dirty="0" err="1"/>
              <a:t>i</a:t>
            </a:r>
            <a:r>
              <a:rPr lang="en-US" sz="2400" dirty="0"/>
              <a:t>, n) – </a:t>
            </a:r>
            <a:r>
              <a:rPr lang="en-US" sz="2400" dirty="0" err="1"/>
              <a:t>i</a:t>
            </a:r>
            <a:r>
              <a:rPr lang="en-US" sz="2400" dirty="0"/>
              <a:t>]</a:t>
            </a:r>
          </a:p>
          <a:p>
            <a:pPr algn="ctr">
              <a:lnSpc>
                <a:spcPct val="170000"/>
              </a:lnSpc>
              <a:spcBef>
                <a:spcPts val="0"/>
              </a:spcBef>
              <a:buNone/>
            </a:pPr>
            <a:r>
              <a:rPr lang="en-US" sz="2400" dirty="0"/>
              <a:t>CR(</a:t>
            </a:r>
            <a:r>
              <a:rPr lang="en-US" sz="2400" dirty="0" err="1"/>
              <a:t>i</a:t>
            </a:r>
            <a:r>
              <a:rPr lang="en-US" sz="2400" dirty="0"/>
              <a:t>)= (P-F) (A/P, </a:t>
            </a:r>
            <a:r>
              <a:rPr lang="en-US" sz="2400" dirty="0" err="1"/>
              <a:t>i</a:t>
            </a:r>
            <a:r>
              <a:rPr lang="en-US" sz="2400" dirty="0"/>
              <a:t>, n) + </a:t>
            </a:r>
            <a:r>
              <a:rPr lang="en-US" sz="2400" dirty="0" err="1"/>
              <a:t>F.i</a:t>
            </a:r>
            <a:endParaRPr lang="en-US" sz="2400" dirty="0"/>
          </a:p>
          <a:p>
            <a:endParaRPr lang="en-US" sz="2400" dirty="0"/>
          </a:p>
        </p:txBody>
      </p:sp>
      <p:cxnSp>
        <p:nvCxnSpPr>
          <p:cNvPr id="5" name="Straight Connector 4"/>
          <p:cNvCxnSpPr/>
          <p:nvPr/>
        </p:nvCxnSpPr>
        <p:spPr>
          <a:xfrm>
            <a:off x="-1447800" y="0"/>
            <a:ext cx="34636" cy="13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90800" y="1676400"/>
            <a:ext cx="39624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590800" y="1676400"/>
            <a:ext cx="0" cy="990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553200" y="1219200"/>
            <a:ext cx="0" cy="457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04655" y="2408237"/>
            <a:ext cx="457200" cy="369332"/>
          </a:xfrm>
          <a:prstGeom prst="rect">
            <a:avLst/>
          </a:prstGeom>
          <a:noFill/>
        </p:spPr>
        <p:txBody>
          <a:bodyPr wrap="square" rtlCol="0">
            <a:spAutoFit/>
          </a:bodyPr>
          <a:lstStyle/>
          <a:p>
            <a:r>
              <a:rPr lang="en-US" b="1" dirty="0" smtClean="0"/>
              <a:t>P</a:t>
            </a:r>
            <a:endParaRPr lang="en-IN" b="1" dirty="0"/>
          </a:p>
        </p:txBody>
      </p:sp>
      <p:sp>
        <p:nvSpPr>
          <p:cNvPr id="14" name="TextBox 13"/>
          <p:cNvSpPr txBox="1"/>
          <p:nvPr/>
        </p:nvSpPr>
        <p:spPr>
          <a:xfrm>
            <a:off x="6705600" y="1177687"/>
            <a:ext cx="457200" cy="369332"/>
          </a:xfrm>
          <a:prstGeom prst="rect">
            <a:avLst/>
          </a:prstGeom>
          <a:noFill/>
        </p:spPr>
        <p:txBody>
          <a:bodyPr wrap="square" rtlCol="0">
            <a:spAutoFit/>
          </a:bodyPr>
          <a:lstStyle/>
          <a:p>
            <a:r>
              <a:rPr lang="en-US" b="1" dirty="0"/>
              <a:t>F</a:t>
            </a:r>
            <a:endParaRPr lang="en-IN" b="1" dirty="0"/>
          </a:p>
        </p:txBody>
      </p:sp>
      <p:sp>
        <p:nvSpPr>
          <p:cNvPr id="15" name="TextBox 14"/>
          <p:cNvSpPr txBox="1"/>
          <p:nvPr/>
        </p:nvSpPr>
        <p:spPr>
          <a:xfrm>
            <a:off x="2438401" y="1362353"/>
            <a:ext cx="457200" cy="369332"/>
          </a:xfrm>
          <a:prstGeom prst="rect">
            <a:avLst/>
          </a:prstGeom>
          <a:noFill/>
        </p:spPr>
        <p:txBody>
          <a:bodyPr wrap="square" rtlCol="0">
            <a:spAutoFit/>
          </a:bodyPr>
          <a:lstStyle/>
          <a:p>
            <a:r>
              <a:rPr lang="en-US" dirty="0" smtClean="0"/>
              <a:t>0</a:t>
            </a:r>
            <a:endParaRPr lang="en-IN" dirty="0"/>
          </a:p>
        </p:txBody>
      </p:sp>
      <p:sp>
        <p:nvSpPr>
          <p:cNvPr id="16" name="TextBox 15"/>
          <p:cNvSpPr txBox="1"/>
          <p:nvPr/>
        </p:nvSpPr>
        <p:spPr>
          <a:xfrm>
            <a:off x="6331527" y="1565831"/>
            <a:ext cx="457200" cy="369332"/>
          </a:xfrm>
          <a:prstGeom prst="rect">
            <a:avLst/>
          </a:prstGeom>
          <a:noFill/>
        </p:spPr>
        <p:txBody>
          <a:bodyPr wrap="square" rtlCol="0">
            <a:spAutoFit/>
          </a:bodyPr>
          <a:lstStyle/>
          <a:p>
            <a:r>
              <a:rPr lang="en-US" dirty="0" smtClean="0"/>
              <a:t>n</a:t>
            </a:r>
            <a:endParaRPr lang="en-IN" dirty="0"/>
          </a:p>
        </p:txBody>
      </p:sp>
      <p:sp>
        <p:nvSpPr>
          <p:cNvPr id="17" name="TextBox 16"/>
          <p:cNvSpPr txBox="1"/>
          <p:nvPr/>
        </p:nvSpPr>
        <p:spPr>
          <a:xfrm>
            <a:off x="4038599" y="1381165"/>
            <a:ext cx="768927" cy="369332"/>
          </a:xfrm>
          <a:prstGeom prst="rect">
            <a:avLst/>
          </a:prstGeom>
          <a:noFill/>
        </p:spPr>
        <p:txBody>
          <a:bodyPr wrap="square" rtlCol="0">
            <a:spAutoFit/>
          </a:bodyPr>
          <a:lstStyle/>
          <a:p>
            <a:r>
              <a:rPr lang="en-US" dirty="0" smtClean="0"/>
              <a:t>@</a:t>
            </a:r>
            <a:r>
              <a:rPr lang="en-US" dirty="0" err="1" smtClean="0"/>
              <a:t>i</a:t>
            </a:r>
            <a:r>
              <a:rPr lang="en-US" dirty="0" smtClean="0"/>
              <a:t>%</a:t>
            </a:r>
            <a:endParaRPr lang="en-IN" dirty="0"/>
          </a:p>
        </p:txBody>
      </p:sp>
    </p:spTree>
    <p:extLst>
      <p:ext uri="{BB962C8B-B14F-4D97-AF65-F5344CB8AC3E}">
        <p14:creationId xmlns:p14="http://schemas.microsoft.com/office/powerpoint/2010/main" val="600155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2" y="152400"/>
            <a:ext cx="8229600" cy="1143000"/>
          </a:xfrm>
        </p:spPr>
        <p:txBody>
          <a:bodyPr>
            <a:normAutofit/>
          </a:bodyPr>
          <a:lstStyle/>
          <a:p>
            <a:r>
              <a:rPr lang="en-US" dirty="0" smtClean="0"/>
              <a:t>Why Annual Worth Comparison?</a:t>
            </a:r>
            <a:endParaRPr lang="en-US" dirty="0"/>
          </a:p>
        </p:txBody>
      </p:sp>
      <p:sp>
        <p:nvSpPr>
          <p:cNvPr id="3" name="Content Placeholder 2"/>
          <p:cNvSpPr>
            <a:spLocks noGrp="1"/>
          </p:cNvSpPr>
          <p:nvPr>
            <p:ph idx="1"/>
          </p:nvPr>
        </p:nvSpPr>
        <p:spPr>
          <a:xfrm>
            <a:off x="477982" y="1143000"/>
            <a:ext cx="8229600" cy="3352800"/>
          </a:xfrm>
        </p:spPr>
        <p:txBody>
          <a:bodyPr>
            <a:normAutofit fontScale="85000" lnSpcReduction="20000"/>
          </a:bodyPr>
          <a:lstStyle/>
          <a:p>
            <a:pPr algn="just"/>
            <a:r>
              <a:rPr lang="en-US" dirty="0" smtClean="0"/>
              <a:t>Many economic decision are assisted by determining the costs, expenditures, and net worth on the basis of annual or periodic timings.</a:t>
            </a:r>
          </a:p>
          <a:p>
            <a:pPr algn="just"/>
            <a:endParaRPr lang="en-US" dirty="0" smtClean="0"/>
          </a:p>
          <a:p>
            <a:pPr algn="just"/>
            <a:r>
              <a:rPr lang="en-US" dirty="0" smtClean="0"/>
              <a:t>Manufacturing manager is often required to justify the operations on , monthly or annual basis.</a:t>
            </a:r>
          </a:p>
          <a:p>
            <a:pPr algn="just"/>
            <a:endParaRPr lang="en-US" dirty="0" smtClean="0"/>
          </a:p>
          <a:p>
            <a:pPr algn="just"/>
            <a:r>
              <a:rPr lang="en-US" dirty="0" smtClean="0"/>
              <a:t>Annual goals are frequently set.</a:t>
            </a:r>
            <a:endParaRPr lang="en-US" dirty="0"/>
          </a:p>
        </p:txBody>
      </p:sp>
    </p:spTree>
    <p:extLst>
      <p:ext uri="{BB962C8B-B14F-4D97-AF65-F5344CB8AC3E}">
        <p14:creationId xmlns:p14="http://schemas.microsoft.com/office/powerpoint/2010/main" val="3338430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solidFill>
                  <a:srgbClr val="92D050"/>
                </a:solidFill>
              </a:rPr>
              <a:t>Procedure</a:t>
            </a:r>
            <a:endParaRPr lang="en-US" b="1" i="1" u="sng" dirty="0">
              <a:solidFill>
                <a:srgbClr val="92D050"/>
              </a:solidFill>
            </a:endParaRPr>
          </a:p>
        </p:txBody>
      </p:sp>
      <p:sp>
        <p:nvSpPr>
          <p:cNvPr id="3" name="Content Placeholder 2"/>
          <p:cNvSpPr>
            <a:spLocks noGrp="1"/>
          </p:cNvSpPr>
          <p:nvPr>
            <p:ph idx="1"/>
          </p:nvPr>
        </p:nvSpPr>
        <p:spPr/>
        <p:txBody>
          <a:bodyPr>
            <a:normAutofit/>
          </a:bodyPr>
          <a:lstStyle/>
          <a:p>
            <a:pPr marL="0" indent="0" algn="ctr">
              <a:lnSpc>
                <a:spcPct val="150000"/>
              </a:lnSpc>
              <a:spcBef>
                <a:spcPts val="600"/>
              </a:spcBef>
              <a:buNone/>
            </a:pPr>
            <a:r>
              <a:rPr lang="en-US" sz="4800" b="1" dirty="0" smtClean="0">
                <a:solidFill>
                  <a:srgbClr val="0070C0"/>
                </a:solidFill>
                <a:latin typeface="Curlz MT" pitchFamily="82" charset="0"/>
              </a:rPr>
              <a:t>In this method all the receipts and disbursements  occurring over a period are converted to an equivalent uniform yearly amount.</a:t>
            </a:r>
          </a:p>
        </p:txBody>
      </p:sp>
    </p:spTree>
    <p:extLst>
      <p:ext uri="{BB962C8B-B14F-4D97-AF65-F5344CB8AC3E}">
        <p14:creationId xmlns:p14="http://schemas.microsoft.com/office/powerpoint/2010/main" val="799004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85000" lnSpcReduction="10000"/>
          </a:bodyPr>
          <a:lstStyle/>
          <a:p>
            <a:pPr algn="just">
              <a:lnSpc>
                <a:spcPct val="150000"/>
              </a:lnSpc>
            </a:pPr>
            <a:r>
              <a:rPr lang="en-US" dirty="0" smtClean="0"/>
              <a:t>It is possible to view an years gains and losses as a milestone for progress.</a:t>
            </a:r>
          </a:p>
          <a:p>
            <a:pPr algn="just">
              <a:lnSpc>
                <a:spcPct val="150000"/>
              </a:lnSpc>
            </a:pPr>
            <a:r>
              <a:rPr lang="en-US" dirty="0" smtClean="0"/>
              <a:t>Cost accounting procedures, depreciation expenses, tax calculations and other summary reports are annual.</a:t>
            </a:r>
          </a:p>
          <a:p>
            <a:pPr algn="just">
              <a:lnSpc>
                <a:spcPct val="150000"/>
              </a:lnSpc>
            </a:pPr>
            <a:r>
              <a:rPr lang="en-US" dirty="0" smtClean="0"/>
              <a:t>The major tool used in annual worth calculations is the capital recovery factor that converts a </a:t>
            </a:r>
            <a:r>
              <a:rPr lang="en-US" dirty="0" err="1" smtClean="0"/>
              <a:t>lumpsum</a:t>
            </a:r>
            <a:r>
              <a:rPr lang="en-US" dirty="0" smtClean="0"/>
              <a:t> into annuity.</a:t>
            </a:r>
          </a:p>
        </p:txBody>
      </p:sp>
    </p:spTree>
    <p:extLst>
      <p:ext uri="{BB962C8B-B14F-4D97-AF65-F5344CB8AC3E}">
        <p14:creationId xmlns:p14="http://schemas.microsoft.com/office/powerpoint/2010/main" val="2759810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839200" cy="5715000"/>
          </a:xfrm>
        </p:spPr>
        <p:txBody>
          <a:bodyPr>
            <a:normAutofit fontScale="77500" lnSpcReduction="20000"/>
          </a:bodyPr>
          <a:lstStyle/>
          <a:p>
            <a:pPr marL="0" indent="0" algn="just">
              <a:lnSpc>
                <a:spcPct val="170000"/>
              </a:lnSpc>
              <a:spcBef>
                <a:spcPts val="0"/>
              </a:spcBef>
              <a:buNone/>
            </a:pPr>
            <a:r>
              <a:rPr lang="en-US" dirty="0" smtClean="0"/>
              <a:t>A food beverage company is planning expansion of its cold storage facility. Three alternative site design proposals are being considered that uses an interest rate of 10%. Plan A and B require an expenditure of Rs.35,00,000 for land and which will retain its value in 10 years, while plan C requires Rs.45,00,000 for land, which will also retain its value in 10 years. The estimated income increase due to facility available is annualized at Rs.24,80,000 per year. the company requires that a life of 10 years be used for analysis. Data pertaining to the project are given below,</a:t>
            </a:r>
            <a:endParaRPr lang="en-US" dirty="0"/>
          </a:p>
        </p:txBody>
      </p:sp>
      <p:sp>
        <p:nvSpPr>
          <p:cNvPr id="4" name="TextBox 3"/>
          <p:cNvSpPr txBox="1"/>
          <p:nvPr/>
        </p:nvSpPr>
        <p:spPr>
          <a:xfrm>
            <a:off x="210979" y="411079"/>
            <a:ext cx="1628972" cy="461665"/>
          </a:xfrm>
          <a:prstGeom prst="rect">
            <a:avLst/>
          </a:prstGeom>
          <a:noFill/>
        </p:spPr>
        <p:txBody>
          <a:bodyPr wrap="none" rtlCol="0">
            <a:spAutoFit/>
          </a:bodyPr>
          <a:lstStyle/>
          <a:p>
            <a:r>
              <a:rPr lang="en-US" sz="2400" b="1" u="sng" dirty="0" smtClean="0"/>
              <a:t>EXAMPLE 1</a:t>
            </a:r>
            <a:endParaRPr lang="en-US" sz="2400" b="1" u="sng" dirty="0"/>
          </a:p>
        </p:txBody>
      </p:sp>
    </p:spTree>
    <p:extLst>
      <p:ext uri="{BB962C8B-B14F-4D97-AF65-F5344CB8AC3E}">
        <p14:creationId xmlns:p14="http://schemas.microsoft.com/office/powerpoint/2010/main" val="482997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99577817"/>
              </p:ext>
            </p:extLst>
          </p:nvPr>
        </p:nvGraphicFramePr>
        <p:xfrm>
          <a:off x="228600" y="1397000"/>
          <a:ext cx="8686800" cy="3931920"/>
        </p:xfrm>
        <a:graphic>
          <a:graphicData uri="http://schemas.openxmlformats.org/drawingml/2006/table">
            <a:tbl>
              <a:tblPr firstRow="1" bandRow="1">
                <a:tableStyleId>{5C22544A-7EE6-4342-B048-85BDC9FD1C3A}</a:tableStyleId>
              </a:tblPr>
              <a:tblGrid>
                <a:gridCol w="3403076">
                  <a:extLst>
                    <a:ext uri="{9D8B030D-6E8A-4147-A177-3AD203B41FA5}">
                      <a16:colId xmlns:a16="http://schemas.microsoft.com/office/drawing/2014/main" val="20000"/>
                    </a:ext>
                  </a:extLst>
                </a:gridCol>
                <a:gridCol w="1930924">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370840">
                <a:tc>
                  <a:txBody>
                    <a:bodyPr/>
                    <a:lstStyle/>
                    <a:p>
                      <a:pPr algn="r">
                        <a:lnSpc>
                          <a:spcPct val="150000"/>
                        </a:lnSpc>
                      </a:pPr>
                      <a:r>
                        <a:rPr lang="en-US" dirty="0" smtClean="0">
                          <a:solidFill>
                            <a:srgbClr val="C00000"/>
                          </a:solidFill>
                        </a:rPr>
                        <a:t>In </a:t>
                      </a:r>
                      <a:r>
                        <a:rPr lang="en-US" dirty="0" err="1" smtClean="0">
                          <a:solidFill>
                            <a:srgbClr val="C00000"/>
                          </a:solidFill>
                        </a:rPr>
                        <a:t>Rs</a:t>
                      </a:r>
                      <a:r>
                        <a:rPr lang="en-US" dirty="0" smtClean="0">
                          <a:solidFill>
                            <a:srgbClr val="C00000"/>
                          </a:solidFill>
                        </a:rPr>
                        <a:t>.</a:t>
                      </a:r>
                      <a:endParaRPr lang="en-US" dirty="0">
                        <a:solidFill>
                          <a:srgbClr val="C0000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lnSpc>
                          <a:spcPct val="150000"/>
                        </a:lnSpc>
                      </a:pPr>
                      <a:r>
                        <a:rPr lang="en-US" dirty="0" smtClean="0">
                          <a:solidFill>
                            <a:srgbClr val="C00000"/>
                          </a:solidFill>
                        </a:rPr>
                        <a:t>Proposal</a:t>
                      </a:r>
                      <a:r>
                        <a:rPr lang="en-US" baseline="0" dirty="0" smtClean="0">
                          <a:solidFill>
                            <a:srgbClr val="C00000"/>
                          </a:solidFill>
                        </a:rPr>
                        <a:t> A</a:t>
                      </a:r>
                      <a:endParaRPr lang="en-US" dirty="0">
                        <a:solidFill>
                          <a:srgbClr val="C0000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dirty="0" smtClean="0">
                          <a:solidFill>
                            <a:srgbClr val="C00000"/>
                          </a:solidFill>
                        </a:rPr>
                        <a:t>Proposal</a:t>
                      </a:r>
                      <a:r>
                        <a:rPr lang="en-US" baseline="0" dirty="0" smtClean="0">
                          <a:solidFill>
                            <a:srgbClr val="C00000"/>
                          </a:solidFill>
                        </a:rPr>
                        <a:t> B</a:t>
                      </a:r>
                      <a:endParaRPr lang="en-US" dirty="0">
                        <a:solidFill>
                          <a:srgbClr val="C0000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dirty="0" smtClean="0">
                          <a:solidFill>
                            <a:srgbClr val="C00000"/>
                          </a:solidFill>
                        </a:rPr>
                        <a:t>Proposal</a:t>
                      </a:r>
                      <a:r>
                        <a:rPr lang="en-US" baseline="0" dirty="0" smtClean="0">
                          <a:solidFill>
                            <a:srgbClr val="C00000"/>
                          </a:solidFill>
                        </a:rPr>
                        <a:t> C</a:t>
                      </a:r>
                      <a:endParaRPr lang="en-US" dirty="0">
                        <a:solidFill>
                          <a:srgbClr val="C0000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0"/>
                  </a:ext>
                </a:extLst>
              </a:tr>
              <a:tr h="370840">
                <a:tc>
                  <a:txBody>
                    <a:bodyPr/>
                    <a:lstStyle/>
                    <a:p>
                      <a:pPr>
                        <a:lnSpc>
                          <a:spcPct val="150000"/>
                        </a:lnSpc>
                      </a:pPr>
                      <a:r>
                        <a:rPr lang="en-US" dirty="0" smtClean="0"/>
                        <a:t>Building and installation</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60,00,000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70,00,000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40,00,000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1"/>
                  </a:ext>
                </a:extLst>
              </a:tr>
              <a:tr h="370840">
                <a:tc>
                  <a:txBody>
                    <a:bodyPr/>
                    <a:lstStyle/>
                    <a:p>
                      <a:pPr>
                        <a:lnSpc>
                          <a:spcPct val="150000"/>
                        </a:lnSpc>
                      </a:pPr>
                      <a:r>
                        <a:rPr lang="en-US" dirty="0" smtClean="0"/>
                        <a:t>Compressor</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10,00,000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13,50,000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8,50,000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2"/>
                  </a:ext>
                </a:extLst>
              </a:tr>
              <a:tr h="370840">
                <a:tc>
                  <a:txBody>
                    <a:bodyPr/>
                    <a:lstStyle/>
                    <a:p>
                      <a:pPr>
                        <a:lnSpc>
                          <a:spcPct val="150000"/>
                        </a:lnSpc>
                      </a:pPr>
                      <a:r>
                        <a:rPr lang="en-US" dirty="0" smtClean="0"/>
                        <a:t>Expected energy cost 1 year</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6,50,000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4,80,000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6,50,000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3"/>
                  </a:ext>
                </a:extLst>
              </a:tr>
              <a:tr h="370840">
                <a:tc>
                  <a:txBody>
                    <a:bodyPr/>
                    <a:lstStyle/>
                    <a:p>
                      <a:pPr>
                        <a:lnSpc>
                          <a:spcPct val="150000"/>
                        </a:lnSpc>
                      </a:pPr>
                      <a:r>
                        <a:rPr lang="en-US" dirty="0" smtClean="0"/>
                        <a:t>Energy cost</a:t>
                      </a:r>
                      <a:r>
                        <a:rPr lang="en-US" baseline="0" dirty="0" smtClean="0"/>
                        <a:t> increase for each additional year</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30,000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20,000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35,000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4"/>
                  </a:ext>
                </a:extLst>
              </a:tr>
              <a:tr h="370840">
                <a:tc>
                  <a:txBody>
                    <a:bodyPr/>
                    <a:lstStyle/>
                    <a:p>
                      <a:pPr>
                        <a:lnSpc>
                          <a:spcPct val="150000"/>
                        </a:lnSpc>
                      </a:pPr>
                      <a:r>
                        <a:rPr lang="en-US" dirty="0" smtClean="0"/>
                        <a:t>Annual maintenance</a:t>
                      </a:r>
                      <a:r>
                        <a:rPr lang="en-US" baseline="0" dirty="0" smtClean="0"/>
                        <a:t> cost</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2,00,000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1,50,000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5,00,000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5"/>
                  </a:ext>
                </a:extLst>
              </a:tr>
              <a:tr h="370840">
                <a:tc>
                  <a:txBody>
                    <a:bodyPr/>
                    <a:lstStyle/>
                    <a:p>
                      <a:pPr>
                        <a:lnSpc>
                          <a:spcPct val="150000"/>
                        </a:lnSpc>
                      </a:pPr>
                      <a:r>
                        <a:rPr lang="en-US" dirty="0" smtClean="0"/>
                        <a:t>Estimated salvage value</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3,50,000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4,30,000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1,80,000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6"/>
                  </a:ext>
                </a:extLst>
              </a:tr>
            </a:tbl>
          </a:graphicData>
        </a:graphic>
      </p:graphicFrame>
      <p:sp>
        <p:nvSpPr>
          <p:cNvPr id="2" name="TextBox 1"/>
          <p:cNvSpPr txBox="1"/>
          <p:nvPr/>
        </p:nvSpPr>
        <p:spPr>
          <a:xfrm>
            <a:off x="1143000" y="5715000"/>
            <a:ext cx="2247218" cy="923330"/>
          </a:xfrm>
          <a:prstGeom prst="rect">
            <a:avLst/>
          </a:prstGeom>
          <a:noFill/>
        </p:spPr>
        <p:txBody>
          <a:bodyPr wrap="none" rtlCol="0">
            <a:spAutoFit/>
          </a:bodyPr>
          <a:lstStyle/>
          <a:p>
            <a:r>
              <a:rPr lang="en-US" dirty="0" smtClean="0"/>
              <a:t>Proposal A: -168673.3</a:t>
            </a:r>
          </a:p>
          <a:p>
            <a:r>
              <a:rPr lang="en-US" dirty="0" smtClean="0"/>
              <a:t>Proposal B: -126114.2</a:t>
            </a:r>
          </a:p>
          <a:p>
            <a:r>
              <a:rPr lang="en-US" dirty="0" smtClean="0"/>
              <a:t>Proposal C: -310808.6</a:t>
            </a:r>
            <a:endParaRPr lang="en-US" dirty="0"/>
          </a:p>
        </p:txBody>
      </p:sp>
    </p:spTree>
    <p:extLst>
      <p:ext uri="{BB962C8B-B14F-4D97-AF65-F5344CB8AC3E}">
        <p14:creationId xmlns:p14="http://schemas.microsoft.com/office/powerpoint/2010/main" val="1862356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18" y="134464"/>
            <a:ext cx="4343400" cy="702289"/>
          </a:xfrm>
          <a:noFill/>
          <a:ln>
            <a:solidFill>
              <a:srgbClr val="FF0000"/>
            </a:solidFill>
          </a:ln>
        </p:spPr>
        <p:txBody>
          <a:bodyPr>
            <a:normAutofit fontScale="90000"/>
          </a:bodyPr>
          <a:lstStyle/>
          <a:p>
            <a:r>
              <a:rPr lang="en-US" dirty="0" smtClean="0"/>
              <a:t>Cash Flow Diagram</a:t>
            </a:r>
            <a:endParaRPr lang="en-IN" dirty="0"/>
          </a:p>
        </p:txBody>
      </p:sp>
      <p:cxnSp>
        <p:nvCxnSpPr>
          <p:cNvPr id="5" name="Straight Connector 4"/>
          <p:cNvCxnSpPr/>
          <p:nvPr/>
        </p:nvCxnSpPr>
        <p:spPr>
          <a:xfrm>
            <a:off x="1295400" y="3081234"/>
            <a:ext cx="66294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295400" y="3081234"/>
            <a:ext cx="0" cy="76200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295400" y="3961657"/>
            <a:ext cx="0" cy="944951"/>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295400" y="5029200"/>
            <a:ext cx="0" cy="533400"/>
          </a:xfrm>
          <a:prstGeom prst="straightConnector1">
            <a:avLst/>
          </a:prstGeom>
          <a:ln w="254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4300" y="3621561"/>
            <a:ext cx="1143000" cy="369332"/>
          </a:xfrm>
          <a:prstGeom prst="rect">
            <a:avLst/>
          </a:prstGeom>
          <a:noFill/>
        </p:spPr>
        <p:txBody>
          <a:bodyPr wrap="square" rtlCol="0">
            <a:spAutoFit/>
          </a:bodyPr>
          <a:lstStyle/>
          <a:p>
            <a:r>
              <a:rPr lang="en-US" dirty="0" smtClean="0"/>
              <a:t>35,00,000</a:t>
            </a:r>
            <a:endParaRPr lang="en-IN" dirty="0"/>
          </a:p>
        </p:txBody>
      </p:sp>
      <p:sp>
        <p:nvSpPr>
          <p:cNvPr id="13" name="TextBox 12"/>
          <p:cNvSpPr txBox="1"/>
          <p:nvPr/>
        </p:nvSpPr>
        <p:spPr>
          <a:xfrm>
            <a:off x="69273" y="4577834"/>
            <a:ext cx="1371600" cy="369332"/>
          </a:xfrm>
          <a:prstGeom prst="rect">
            <a:avLst/>
          </a:prstGeom>
          <a:noFill/>
        </p:spPr>
        <p:txBody>
          <a:bodyPr wrap="square" rtlCol="0">
            <a:spAutoFit/>
          </a:bodyPr>
          <a:lstStyle/>
          <a:p>
            <a:r>
              <a:rPr lang="en-US" dirty="0" smtClean="0"/>
              <a:t>60,00,000</a:t>
            </a:r>
            <a:endParaRPr lang="en-IN" dirty="0"/>
          </a:p>
        </p:txBody>
      </p:sp>
      <p:sp>
        <p:nvSpPr>
          <p:cNvPr id="14" name="TextBox 13"/>
          <p:cNvSpPr txBox="1"/>
          <p:nvPr/>
        </p:nvSpPr>
        <p:spPr>
          <a:xfrm>
            <a:off x="38100" y="5562600"/>
            <a:ext cx="1371600" cy="369332"/>
          </a:xfrm>
          <a:prstGeom prst="rect">
            <a:avLst/>
          </a:prstGeom>
          <a:noFill/>
        </p:spPr>
        <p:txBody>
          <a:bodyPr wrap="square" rtlCol="0">
            <a:spAutoFit/>
          </a:bodyPr>
          <a:lstStyle/>
          <a:p>
            <a:r>
              <a:rPr lang="en-US" dirty="0"/>
              <a:t>1</a:t>
            </a:r>
            <a:r>
              <a:rPr lang="en-US" dirty="0" smtClean="0"/>
              <a:t>0,00,000</a:t>
            </a:r>
            <a:endParaRPr lang="en-IN" dirty="0"/>
          </a:p>
        </p:txBody>
      </p:sp>
      <p:sp>
        <p:nvSpPr>
          <p:cNvPr id="16" name="TextBox 15"/>
          <p:cNvSpPr txBox="1"/>
          <p:nvPr/>
        </p:nvSpPr>
        <p:spPr>
          <a:xfrm>
            <a:off x="1052946" y="2671344"/>
            <a:ext cx="381000" cy="369332"/>
          </a:xfrm>
          <a:prstGeom prst="rect">
            <a:avLst/>
          </a:prstGeom>
          <a:noFill/>
        </p:spPr>
        <p:txBody>
          <a:bodyPr wrap="square" rtlCol="0">
            <a:spAutoFit/>
          </a:bodyPr>
          <a:lstStyle/>
          <a:p>
            <a:r>
              <a:rPr lang="en-US" dirty="0" smtClean="0"/>
              <a:t>0</a:t>
            </a:r>
            <a:endParaRPr lang="en-IN" dirty="0"/>
          </a:p>
        </p:txBody>
      </p:sp>
      <p:sp>
        <p:nvSpPr>
          <p:cNvPr id="17" name="TextBox 16"/>
          <p:cNvSpPr txBox="1"/>
          <p:nvPr/>
        </p:nvSpPr>
        <p:spPr>
          <a:xfrm>
            <a:off x="7924800" y="2823744"/>
            <a:ext cx="457200" cy="369332"/>
          </a:xfrm>
          <a:prstGeom prst="rect">
            <a:avLst/>
          </a:prstGeom>
          <a:noFill/>
        </p:spPr>
        <p:txBody>
          <a:bodyPr wrap="square" rtlCol="0">
            <a:spAutoFit/>
          </a:bodyPr>
          <a:lstStyle/>
          <a:p>
            <a:r>
              <a:rPr lang="en-US" dirty="0"/>
              <a:t>1</a:t>
            </a:r>
            <a:r>
              <a:rPr lang="en-US" dirty="0" smtClean="0"/>
              <a:t>0</a:t>
            </a:r>
            <a:endParaRPr lang="en-IN" dirty="0"/>
          </a:p>
        </p:txBody>
      </p:sp>
      <p:cxnSp>
        <p:nvCxnSpPr>
          <p:cNvPr id="19" name="Straight Arrow Connector 18"/>
          <p:cNvCxnSpPr/>
          <p:nvPr/>
        </p:nvCxnSpPr>
        <p:spPr>
          <a:xfrm flipV="1">
            <a:off x="1752600" y="1417638"/>
            <a:ext cx="0" cy="16635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924800" y="1417638"/>
            <a:ext cx="0" cy="16635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76400" y="1371600"/>
            <a:ext cx="6248400" cy="833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962400" y="1563868"/>
            <a:ext cx="2438400" cy="369332"/>
          </a:xfrm>
          <a:prstGeom prst="rect">
            <a:avLst/>
          </a:prstGeom>
          <a:noFill/>
        </p:spPr>
        <p:txBody>
          <a:bodyPr wrap="square" rtlCol="0">
            <a:spAutoFit/>
          </a:bodyPr>
          <a:lstStyle/>
          <a:p>
            <a:r>
              <a:rPr lang="en-US" b="1" i="1" dirty="0" smtClean="0"/>
              <a:t>A (Income)= 24,80,000</a:t>
            </a:r>
            <a:endParaRPr lang="en-IN" b="1" i="1" dirty="0"/>
          </a:p>
        </p:txBody>
      </p:sp>
      <p:sp>
        <p:nvSpPr>
          <p:cNvPr id="24" name="TextBox 23"/>
          <p:cNvSpPr txBox="1"/>
          <p:nvPr/>
        </p:nvSpPr>
        <p:spPr>
          <a:xfrm>
            <a:off x="1804555" y="2608284"/>
            <a:ext cx="381000" cy="369332"/>
          </a:xfrm>
          <a:prstGeom prst="rect">
            <a:avLst/>
          </a:prstGeom>
          <a:noFill/>
        </p:spPr>
        <p:txBody>
          <a:bodyPr wrap="square" rtlCol="0">
            <a:spAutoFit/>
          </a:bodyPr>
          <a:lstStyle/>
          <a:p>
            <a:r>
              <a:rPr lang="en-US" dirty="0" smtClean="0"/>
              <a:t>1</a:t>
            </a:r>
            <a:endParaRPr lang="en-IN" dirty="0"/>
          </a:p>
        </p:txBody>
      </p:sp>
      <p:cxnSp>
        <p:nvCxnSpPr>
          <p:cNvPr id="25" name="Straight Arrow Connector 24"/>
          <p:cNvCxnSpPr/>
          <p:nvPr/>
        </p:nvCxnSpPr>
        <p:spPr>
          <a:xfrm>
            <a:off x="1752600" y="3048000"/>
            <a:ext cx="6927" cy="36905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907482" y="3023045"/>
            <a:ext cx="6927" cy="40595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766455" y="3475457"/>
            <a:ext cx="1273" cy="70666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924800" y="3501210"/>
            <a:ext cx="0" cy="125773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898073" y="3402588"/>
            <a:ext cx="6248400" cy="833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055919" y="3370219"/>
            <a:ext cx="1600200" cy="369332"/>
          </a:xfrm>
          <a:prstGeom prst="rect">
            <a:avLst/>
          </a:prstGeom>
          <a:noFill/>
        </p:spPr>
        <p:txBody>
          <a:bodyPr wrap="square" rtlCol="0">
            <a:spAutoFit/>
          </a:bodyPr>
          <a:lstStyle/>
          <a:p>
            <a:r>
              <a:rPr lang="en-US" i="1" dirty="0" smtClean="0"/>
              <a:t>A= 2,00,000</a:t>
            </a:r>
            <a:endParaRPr lang="en-IN" i="1" dirty="0"/>
          </a:p>
        </p:txBody>
      </p:sp>
      <p:cxnSp>
        <p:nvCxnSpPr>
          <p:cNvPr id="34" name="Straight Connector 33"/>
          <p:cNvCxnSpPr/>
          <p:nvPr/>
        </p:nvCxnSpPr>
        <p:spPr>
          <a:xfrm>
            <a:off x="1766455" y="4152995"/>
            <a:ext cx="6158345" cy="645488"/>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728354" y="3828791"/>
            <a:ext cx="1143000" cy="369332"/>
          </a:xfrm>
          <a:prstGeom prst="rect">
            <a:avLst/>
          </a:prstGeom>
          <a:noFill/>
        </p:spPr>
        <p:txBody>
          <a:bodyPr wrap="square" rtlCol="0">
            <a:spAutoFit/>
          </a:bodyPr>
          <a:lstStyle/>
          <a:p>
            <a:r>
              <a:rPr lang="en-US" dirty="0"/>
              <a:t>6</a:t>
            </a:r>
            <a:r>
              <a:rPr lang="en-US" dirty="0" smtClean="0"/>
              <a:t>,50,000</a:t>
            </a:r>
            <a:endParaRPr lang="en-IN" dirty="0"/>
          </a:p>
        </p:txBody>
      </p:sp>
      <p:sp>
        <p:nvSpPr>
          <p:cNvPr id="37" name="TextBox 36"/>
          <p:cNvSpPr txBox="1"/>
          <p:nvPr/>
        </p:nvSpPr>
        <p:spPr>
          <a:xfrm>
            <a:off x="3879273" y="4537276"/>
            <a:ext cx="1143000" cy="369332"/>
          </a:xfrm>
          <a:prstGeom prst="rect">
            <a:avLst/>
          </a:prstGeom>
          <a:noFill/>
        </p:spPr>
        <p:txBody>
          <a:bodyPr wrap="square" rtlCol="0">
            <a:spAutoFit/>
          </a:bodyPr>
          <a:lstStyle/>
          <a:p>
            <a:r>
              <a:rPr lang="en-US" dirty="0" smtClean="0"/>
              <a:t>G= 30,000</a:t>
            </a:r>
            <a:endParaRPr lang="en-IN" dirty="0"/>
          </a:p>
        </p:txBody>
      </p:sp>
      <p:cxnSp>
        <p:nvCxnSpPr>
          <p:cNvPr id="38" name="Straight Arrow Connector 37"/>
          <p:cNvCxnSpPr/>
          <p:nvPr/>
        </p:nvCxnSpPr>
        <p:spPr>
          <a:xfrm flipV="1">
            <a:off x="7907482" y="876215"/>
            <a:ext cx="0" cy="3620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543800" y="476149"/>
            <a:ext cx="1143000" cy="369332"/>
          </a:xfrm>
          <a:prstGeom prst="rect">
            <a:avLst/>
          </a:prstGeom>
          <a:noFill/>
        </p:spPr>
        <p:txBody>
          <a:bodyPr wrap="square" rtlCol="0">
            <a:spAutoFit/>
          </a:bodyPr>
          <a:lstStyle/>
          <a:p>
            <a:r>
              <a:rPr lang="en-US" dirty="0" smtClean="0"/>
              <a:t>3,50,000</a:t>
            </a:r>
            <a:endParaRPr lang="en-IN" dirty="0"/>
          </a:p>
        </p:txBody>
      </p:sp>
    </p:spTree>
    <p:extLst>
      <p:ext uri="{BB962C8B-B14F-4D97-AF65-F5344CB8AC3E}">
        <p14:creationId xmlns:p14="http://schemas.microsoft.com/office/powerpoint/2010/main" val="233722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Situations for Equivalent Annual Worth Comparison</a:t>
            </a:r>
            <a:endParaRPr lang="en-US" dirty="0"/>
          </a:p>
        </p:txBody>
      </p:sp>
      <p:sp>
        <p:nvSpPr>
          <p:cNvPr id="3" name="Content Placeholder 2"/>
          <p:cNvSpPr>
            <a:spLocks noGrp="1"/>
          </p:cNvSpPr>
          <p:nvPr>
            <p:ph idx="1"/>
          </p:nvPr>
        </p:nvSpPr>
        <p:spPr>
          <a:xfrm>
            <a:off x="457200" y="2286000"/>
            <a:ext cx="8458200" cy="3001963"/>
          </a:xfrm>
        </p:spPr>
        <p:txBody>
          <a:bodyPr>
            <a:normAutofit lnSpcReduction="10000"/>
          </a:bodyPr>
          <a:lstStyle/>
          <a:p>
            <a:pPr marL="0" indent="0">
              <a:lnSpc>
                <a:spcPct val="150000"/>
              </a:lnSpc>
              <a:buNone/>
            </a:pPr>
            <a:r>
              <a:rPr lang="en-US" dirty="0" smtClean="0"/>
              <a:t>Negative cash flows that is costs or disbursements are more than receipts. But alternative should be selected.</a:t>
            </a:r>
          </a:p>
          <a:p>
            <a:pPr marL="0" indent="0">
              <a:lnSpc>
                <a:spcPct val="150000"/>
              </a:lnSpc>
              <a:buNone/>
            </a:pPr>
            <a:r>
              <a:rPr lang="en-US" dirty="0" smtClean="0"/>
              <a:t>Ex- safety measures</a:t>
            </a:r>
            <a:endParaRPr lang="en-US" dirty="0"/>
          </a:p>
        </p:txBody>
      </p:sp>
    </p:spTree>
    <p:extLst>
      <p:ext uri="{BB962C8B-B14F-4D97-AF65-F5344CB8AC3E}">
        <p14:creationId xmlns:p14="http://schemas.microsoft.com/office/powerpoint/2010/main" val="2529863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487362"/>
          </a:xfrm>
        </p:spPr>
        <p:txBody>
          <a:bodyPr>
            <a:normAutofit fontScale="90000"/>
          </a:bodyPr>
          <a:lstStyle/>
          <a:p>
            <a:r>
              <a:rPr lang="en-US" u="sng" dirty="0" smtClean="0"/>
              <a:t>Consolidation of cash flows</a:t>
            </a:r>
            <a:endParaRPr lang="en-US" u="sng" dirty="0"/>
          </a:p>
        </p:txBody>
      </p:sp>
      <p:sp>
        <p:nvSpPr>
          <p:cNvPr id="3" name="Content Placeholder 2"/>
          <p:cNvSpPr>
            <a:spLocks noGrp="1"/>
          </p:cNvSpPr>
          <p:nvPr>
            <p:ph idx="1"/>
          </p:nvPr>
        </p:nvSpPr>
        <p:spPr>
          <a:xfrm>
            <a:off x="152400" y="914400"/>
            <a:ext cx="8915400" cy="5943600"/>
          </a:xfrm>
        </p:spPr>
        <p:txBody>
          <a:bodyPr>
            <a:normAutofit fontScale="70000" lnSpcReduction="20000"/>
          </a:bodyPr>
          <a:lstStyle/>
          <a:p>
            <a:pPr marL="0" indent="0" algn="just">
              <a:lnSpc>
                <a:spcPct val="170000"/>
              </a:lnSpc>
              <a:spcBef>
                <a:spcPts val="0"/>
              </a:spcBef>
              <a:buNone/>
            </a:pPr>
            <a:r>
              <a:rPr lang="en-US" dirty="0" smtClean="0"/>
              <a:t>A consulting firm proposes to provide “self inspection” training for clerks who work with insurance claims. The program lasts one year, costs </a:t>
            </a:r>
            <a:r>
              <a:rPr lang="en-US" dirty="0" err="1" smtClean="0"/>
              <a:t>Rs</a:t>
            </a:r>
            <a:r>
              <a:rPr lang="en-US" dirty="0" smtClean="0"/>
              <a:t>. 20,000 per month, and professes to improve quality while reducing clerical time. A potential user of the program estimates that savings in the first month should amount to </a:t>
            </a:r>
            <a:r>
              <a:rPr lang="en-US" dirty="0" err="1" smtClean="0"/>
              <a:t>Rs</a:t>
            </a:r>
            <a:r>
              <a:rPr lang="en-US" dirty="0" smtClean="0"/>
              <a:t>. 8000 and should increase by  </a:t>
            </a:r>
            <a:r>
              <a:rPr lang="en-US" dirty="0" err="1"/>
              <a:t>R</a:t>
            </a:r>
            <a:r>
              <a:rPr lang="en-US" dirty="0" err="1" smtClean="0"/>
              <a:t>s</a:t>
            </a:r>
            <a:r>
              <a:rPr lang="en-US" dirty="0" smtClean="0"/>
              <a:t>. 4000 per month for the rest of the year. however . Operational confusion and work interference are expected to boost clerical costs by Rs.12,000 the first month but this amount should subsequently decline in equal increments at the rate of Rs.1000 per month. If the required rate of return on money is 12% compounded monthly and there is a stipulation that the program must pay for itself within 1 year, should the consultant be hired. [</a:t>
            </a:r>
            <a:r>
              <a:rPr lang="en-US" dirty="0" err="1" smtClean="0"/>
              <a:t>Ans</a:t>
            </a:r>
            <a:r>
              <a:rPr lang="en-US" dirty="0" smtClean="0"/>
              <a:t>- 2907.25]</a:t>
            </a:r>
            <a:endParaRPr lang="en-US" dirty="0"/>
          </a:p>
        </p:txBody>
      </p:sp>
    </p:spTree>
    <p:extLst>
      <p:ext uri="{BB962C8B-B14F-4D97-AF65-F5344CB8AC3E}">
        <p14:creationId xmlns:p14="http://schemas.microsoft.com/office/powerpoint/2010/main" val="1046521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TotalTime>
  <Words>794</Words>
  <Application>Microsoft Office PowerPoint</Application>
  <PresentationFormat>On-screen Show (4:3)</PresentationFormat>
  <Paragraphs>86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Curlz MT</vt:lpstr>
      <vt:lpstr>Office Theme</vt:lpstr>
      <vt:lpstr>ANNUAL WORTH COMPARISON</vt:lpstr>
      <vt:lpstr>Why Annual Worth Comparison?</vt:lpstr>
      <vt:lpstr>Procedure</vt:lpstr>
      <vt:lpstr>Advantages</vt:lpstr>
      <vt:lpstr>PowerPoint Presentation</vt:lpstr>
      <vt:lpstr>PowerPoint Presentation</vt:lpstr>
      <vt:lpstr>Cash Flow Diagram</vt:lpstr>
      <vt:lpstr>Situations for Equivalent Annual Worth Comparison</vt:lpstr>
      <vt:lpstr>Consolidation of cash flows</vt:lpstr>
      <vt:lpstr>PowerPoint Presentation</vt:lpstr>
      <vt:lpstr>PowerPoint Presentation</vt:lpstr>
      <vt:lpstr>Case A</vt:lpstr>
      <vt:lpstr>Case B</vt:lpstr>
      <vt:lpstr>Capital Recovery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WORTH COMPARISON</dc:title>
  <dc:creator>ACER</dc:creator>
  <cp:lastModifiedBy>mahe</cp:lastModifiedBy>
  <cp:revision>49</cp:revision>
  <dcterms:created xsi:type="dcterms:W3CDTF">2006-08-16T00:00:00Z</dcterms:created>
  <dcterms:modified xsi:type="dcterms:W3CDTF">2022-08-29T03:26:27Z</dcterms:modified>
</cp:coreProperties>
</file>