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3" r:id="rId6"/>
    <p:sldId id="264" r:id="rId7"/>
    <p:sldId id="265" r:id="rId8"/>
    <p:sldId id="287" r:id="rId9"/>
    <p:sldId id="266" r:id="rId10"/>
    <p:sldId id="267" r:id="rId11"/>
    <p:sldId id="268" r:id="rId12"/>
    <p:sldId id="285" r:id="rId13"/>
    <p:sldId id="277" r:id="rId14"/>
    <p:sldId id="278" r:id="rId15"/>
    <p:sldId id="282" r:id="rId16"/>
    <p:sldId id="283" r:id="rId17"/>
    <p:sldId id="28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83" autoAdjust="0"/>
    <p:restoredTop sz="94660"/>
  </p:normalViewPr>
  <p:slideViewPr>
    <p:cSldViewPr>
      <p:cViewPr varScale="1">
        <p:scale>
          <a:sx n="69" d="100"/>
          <a:sy n="69" d="100"/>
        </p:scale>
        <p:origin x="1230"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5E5835-441A-483E-AA29-418DD261FC3F}"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8FA5F46E-B448-44FC-9CE7-86AAD9946DB1}">
      <dgm:prSet phldrT="[Text]" custT="1"/>
      <dgm:spPr/>
      <dgm:t>
        <a:bodyPr/>
        <a:lstStyle/>
        <a:p>
          <a:r>
            <a:rPr lang="en-US" sz="2800" b="1" dirty="0" smtClean="0">
              <a:solidFill>
                <a:schemeClr val="tx1"/>
              </a:solidFill>
            </a:rPr>
            <a:t>Defender</a:t>
          </a:r>
          <a:endParaRPr lang="en-US" sz="2800" b="1" dirty="0">
            <a:solidFill>
              <a:schemeClr val="tx1"/>
            </a:solidFill>
          </a:endParaRPr>
        </a:p>
      </dgm:t>
    </dgm:pt>
    <dgm:pt modelId="{9D324AC8-BCB7-470E-9C5B-998FA469AC70}" type="parTrans" cxnId="{7F568A6C-4304-4B80-BD0B-FFA10BE9E1D8}">
      <dgm:prSet/>
      <dgm:spPr/>
      <dgm:t>
        <a:bodyPr/>
        <a:lstStyle/>
        <a:p>
          <a:endParaRPr lang="en-US"/>
        </a:p>
      </dgm:t>
    </dgm:pt>
    <dgm:pt modelId="{B6F6AF7B-9199-41AA-B2E0-2F1CC2665343}" type="sibTrans" cxnId="{7F568A6C-4304-4B80-BD0B-FFA10BE9E1D8}">
      <dgm:prSet/>
      <dgm:spPr/>
      <dgm:t>
        <a:bodyPr/>
        <a:lstStyle/>
        <a:p>
          <a:endParaRPr lang="en-US"/>
        </a:p>
      </dgm:t>
    </dgm:pt>
    <dgm:pt modelId="{0AB6CACC-F6D6-47C8-AF4E-182EBC4CDC51}">
      <dgm:prSet phldrT="[Text]"/>
      <dgm:spPr/>
      <dgm:t>
        <a:bodyPr/>
        <a:lstStyle/>
        <a:p>
          <a:r>
            <a:rPr lang="en-US" dirty="0" smtClean="0"/>
            <a:t>The existing old asset being considered as the asset to be replaced</a:t>
          </a:r>
          <a:endParaRPr lang="en-US" dirty="0"/>
        </a:p>
      </dgm:t>
    </dgm:pt>
    <dgm:pt modelId="{30133FF4-73E9-4511-A5E2-093197CC8AE4}" type="parTrans" cxnId="{D03B723A-A6AF-4BC5-9C02-B8F122E63ADD}">
      <dgm:prSet/>
      <dgm:spPr/>
      <dgm:t>
        <a:bodyPr/>
        <a:lstStyle/>
        <a:p>
          <a:endParaRPr lang="en-US"/>
        </a:p>
      </dgm:t>
    </dgm:pt>
    <dgm:pt modelId="{AED5078C-8A57-4EE8-8FF4-7B5102F07AA5}" type="sibTrans" cxnId="{D03B723A-A6AF-4BC5-9C02-B8F122E63ADD}">
      <dgm:prSet/>
      <dgm:spPr/>
      <dgm:t>
        <a:bodyPr/>
        <a:lstStyle/>
        <a:p>
          <a:endParaRPr lang="en-US"/>
        </a:p>
      </dgm:t>
    </dgm:pt>
    <dgm:pt modelId="{E6DEEF2F-BC58-4CA6-8B9F-BC300701A4D2}">
      <dgm:prSet phldrT="[Text]" custT="1"/>
      <dgm:spPr/>
      <dgm:t>
        <a:bodyPr/>
        <a:lstStyle/>
        <a:p>
          <a:r>
            <a:rPr lang="en-US" sz="2800" b="1" dirty="0" smtClean="0">
              <a:solidFill>
                <a:schemeClr val="tx1"/>
              </a:solidFill>
            </a:rPr>
            <a:t>Challenger</a:t>
          </a:r>
          <a:endParaRPr lang="en-US" sz="2800" b="1" dirty="0">
            <a:solidFill>
              <a:schemeClr val="tx1"/>
            </a:solidFill>
          </a:endParaRPr>
        </a:p>
      </dgm:t>
    </dgm:pt>
    <dgm:pt modelId="{CE84BEC0-9675-44A5-A665-E6BE09C8E97D}" type="parTrans" cxnId="{212D8316-C41D-412B-813A-13146A3183ED}">
      <dgm:prSet/>
      <dgm:spPr/>
      <dgm:t>
        <a:bodyPr/>
        <a:lstStyle/>
        <a:p>
          <a:endParaRPr lang="en-US"/>
        </a:p>
      </dgm:t>
    </dgm:pt>
    <dgm:pt modelId="{DFB8C2C3-07EC-493D-98C7-C104D884197D}" type="sibTrans" cxnId="{212D8316-C41D-412B-813A-13146A3183ED}">
      <dgm:prSet/>
      <dgm:spPr/>
      <dgm:t>
        <a:bodyPr/>
        <a:lstStyle/>
        <a:p>
          <a:endParaRPr lang="en-US"/>
        </a:p>
      </dgm:t>
    </dgm:pt>
    <dgm:pt modelId="{6C2D61DA-E08B-4772-924A-77BF9A620B74}">
      <dgm:prSet phldrT="[Text]"/>
      <dgm:spPr/>
      <dgm:t>
        <a:bodyPr/>
        <a:lstStyle/>
        <a:p>
          <a:r>
            <a:rPr lang="en-US" dirty="0" smtClean="0"/>
            <a:t>The asset proposed to be the replacement</a:t>
          </a:r>
          <a:endParaRPr lang="en-US" dirty="0"/>
        </a:p>
      </dgm:t>
    </dgm:pt>
    <dgm:pt modelId="{A082CC88-1BFC-40FD-AB81-23AE4972FB52}" type="parTrans" cxnId="{61FD3D41-E1B1-4646-A601-DCCED0915F5D}">
      <dgm:prSet/>
      <dgm:spPr/>
      <dgm:t>
        <a:bodyPr/>
        <a:lstStyle/>
        <a:p>
          <a:endParaRPr lang="en-US"/>
        </a:p>
      </dgm:t>
    </dgm:pt>
    <dgm:pt modelId="{F9FA1AE9-BE0C-4249-AD83-E78AEA0DBA71}" type="sibTrans" cxnId="{61FD3D41-E1B1-4646-A601-DCCED0915F5D}">
      <dgm:prSet/>
      <dgm:spPr/>
      <dgm:t>
        <a:bodyPr/>
        <a:lstStyle/>
        <a:p>
          <a:endParaRPr lang="en-US"/>
        </a:p>
      </dgm:t>
    </dgm:pt>
    <dgm:pt modelId="{4C526B79-4580-4F0E-8084-882392B372B8}" type="pres">
      <dgm:prSet presAssocID="{E65E5835-441A-483E-AA29-418DD261FC3F}" presName="linearFlow" presStyleCnt="0">
        <dgm:presLayoutVars>
          <dgm:dir/>
          <dgm:animLvl val="lvl"/>
          <dgm:resizeHandles val="exact"/>
        </dgm:presLayoutVars>
      </dgm:prSet>
      <dgm:spPr/>
      <dgm:t>
        <a:bodyPr/>
        <a:lstStyle/>
        <a:p>
          <a:endParaRPr lang="en-US"/>
        </a:p>
      </dgm:t>
    </dgm:pt>
    <dgm:pt modelId="{C6F9482D-3511-4C20-818A-31A6A05196DC}" type="pres">
      <dgm:prSet presAssocID="{8FA5F46E-B448-44FC-9CE7-86AAD9946DB1}" presName="composite" presStyleCnt="0"/>
      <dgm:spPr/>
    </dgm:pt>
    <dgm:pt modelId="{FD4C672F-B7A5-4D8D-9A50-95F5A073B45C}" type="pres">
      <dgm:prSet presAssocID="{8FA5F46E-B448-44FC-9CE7-86AAD9946DB1}" presName="parentText" presStyleLbl="alignNode1" presStyleIdx="0" presStyleCnt="2" custScaleX="226416" custLinFactNeighborX="0" custLinFactNeighborY="-25">
        <dgm:presLayoutVars>
          <dgm:chMax val="1"/>
          <dgm:bulletEnabled val="1"/>
        </dgm:presLayoutVars>
      </dgm:prSet>
      <dgm:spPr/>
      <dgm:t>
        <a:bodyPr/>
        <a:lstStyle/>
        <a:p>
          <a:endParaRPr lang="en-US"/>
        </a:p>
      </dgm:t>
    </dgm:pt>
    <dgm:pt modelId="{01ACC65A-698B-412E-B18D-7A5F11BF66D0}" type="pres">
      <dgm:prSet presAssocID="{8FA5F46E-B448-44FC-9CE7-86AAD9946DB1}" presName="descendantText" presStyleLbl="alignAcc1" presStyleIdx="0" presStyleCnt="2" custScaleX="87086" custLinFactNeighborX="44" custLinFactNeighborY="-174">
        <dgm:presLayoutVars>
          <dgm:bulletEnabled val="1"/>
        </dgm:presLayoutVars>
      </dgm:prSet>
      <dgm:spPr/>
      <dgm:t>
        <a:bodyPr/>
        <a:lstStyle/>
        <a:p>
          <a:endParaRPr lang="en-US"/>
        </a:p>
      </dgm:t>
    </dgm:pt>
    <dgm:pt modelId="{F33410BE-4307-4AF2-8A3C-F1BDA82A42E5}" type="pres">
      <dgm:prSet presAssocID="{B6F6AF7B-9199-41AA-B2E0-2F1CC2665343}" presName="sp" presStyleCnt="0"/>
      <dgm:spPr/>
    </dgm:pt>
    <dgm:pt modelId="{6E2F1FCB-80BF-4397-B489-8D5936B7C4F8}" type="pres">
      <dgm:prSet presAssocID="{E6DEEF2F-BC58-4CA6-8B9F-BC300701A4D2}" presName="composite" presStyleCnt="0"/>
      <dgm:spPr/>
    </dgm:pt>
    <dgm:pt modelId="{F30E8068-8C9C-4002-9BA9-790870D740EF}" type="pres">
      <dgm:prSet presAssocID="{E6DEEF2F-BC58-4CA6-8B9F-BC300701A4D2}" presName="parentText" presStyleLbl="alignNode1" presStyleIdx="1" presStyleCnt="2" custScaleX="197448">
        <dgm:presLayoutVars>
          <dgm:chMax val="1"/>
          <dgm:bulletEnabled val="1"/>
        </dgm:presLayoutVars>
      </dgm:prSet>
      <dgm:spPr/>
      <dgm:t>
        <a:bodyPr/>
        <a:lstStyle/>
        <a:p>
          <a:endParaRPr lang="en-US"/>
        </a:p>
      </dgm:t>
    </dgm:pt>
    <dgm:pt modelId="{D7FCF0E9-6173-4E5A-8D6D-82BBD247FC03}" type="pres">
      <dgm:prSet presAssocID="{E6DEEF2F-BC58-4CA6-8B9F-BC300701A4D2}" presName="descendantText" presStyleLbl="alignAcc1" presStyleIdx="1" presStyleCnt="2" custAng="0" custScaleX="84027" custScaleY="100000" custLinFactNeighborX="1607" custLinFactNeighborY="-4345">
        <dgm:presLayoutVars>
          <dgm:bulletEnabled val="1"/>
        </dgm:presLayoutVars>
      </dgm:prSet>
      <dgm:spPr/>
      <dgm:t>
        <a:bodyPr/>
        <a:lstStyle/>
        <a:p>
          <a:endParaRPr lang="en-US"/>
        </a:p>
      </dgm:t>
    </dgm:pt>
  </dgm:ptLst>
  <dgm:cxnLst>
    <dgm:cxn modelId="{E9F955A0-C4C9-4715-8116-F25EC8964C41}" type="presOf" srcId="{6C2D61DA-E08B-4772-924A-77BF9A620B74}" destId="{D7FCF0E9-6173-4E5A-8D6D-82BBD247FC03}" srcOrd="0" destOrd="0" presId="urn:microsoft.com/office/officeart/2005/8/layout/chevron2"/>
    <dgm:cxn modelId="{B576DAB9-48B3-42B4-88E7-1A907EDEA11A}" type="presOf" srcId="{E65E5835-441A-483E-AA29-418DD261FC3F}" destId="{4C526B79-4580-4F0E-8084-882392B372B8}" srcOrd="0" destOrd="0" presId="urn:microsoft.com/office/officeart/2005/8/layout/chevron2"/>
    <dgm:cxn modelId="{CF69C84C-C410-46C3-91D0-1B457064E0ED}" type="presOf" srcId="{0AB6CACC-F6D6-47C8-AF4E-182EBC4CDC51}" destId="{01ACC65A-698B-412E-B18D-7A5F11BF66D0}" srcOrd="0" destOrd="0" presId="urn:microsoft.com/office/officeart/2005/8/layout/chevron2"/>
    <dgm:cxn modelId="{D03B723A-A6AF-4BC5-9C02-B8F122E63ADD}" srcId="{8FA5F46E-B448-44FC-9CE7-86AAD9946DB1}" destId="{0AB6CACC-F6D6-47C8-AF4E-182EBC4CDC51}" srcOrd="0" destOrd="0" parTransId="{30133FF4-73E9-4511-A5E2-093197CC8AE4}" sibTransId="{AED5078C-8A57-4EE8-8FF4-7B5102F07AA5}"/>
    <dgm:cxn modelId="{7F568A6C-4304-4B80-BD0B-FFA10BE9E1D8}" srcId="{E65E5835-441A-483E-AA29-418DD261FC3F}" destId="{8FA5F46E-B448-44FC-9CE7-86AAD9946DB1}" srcOrd="0" destOrd="0" parTransId="{9D324AC8-BCB7-470E-9C5B-998FA469AC70}" sibTransId="{B6F6AF7B-9199-41AA-B2E0-2F1CC2665343}"/>
    <dgm:cxn modelId="{61FD3D41-E1B1-4646-A601-DCCED0915F5D}" srcId="{E6DEEF2F-BC58-4CA6-8B9F-BC300701A4D2}" destId="{6C2D61DA-E08B-4772-924A-77BF9A620B74}" srcOrd="0" destOrd="0" parTransId="{A082CC88-1BFC-40FD-AB81-23AE4972FB52}" sibTransId="{F9FA1AE9-BE0C-4249-AD83-E78AEA0DBA71}"/>
    <dgm:cxn modelId="{212D8316-C41D-412B-813A-13146A3183ED}" srcId="{E65E5835-441A-483E-AA29-418DD261FC3F}" destId="{E6DEEF2F-BC58-4CA6-8B9F-BC300701A4D2}" srcOrd="1" destOrd="0" parTransId="{CE84BEC0-9675-44A5-A665-E6BE09C8E97D}" sibTransId="{DFB8C2C3-07EC-493D-98C7-C104D884197D}"/>
    <dgm:cxn modelId="{863A6075-3628-4748-908A-A7DF6C2E46BF}" type="presOf" srcId="{E6DEEF2F-BC58-4CA6-8B9F-BC300701A4D2}" destId="{F30E8068-8C9C-4002-9BA9-790870D740EF}" srcOrd="0" destOrd="0" presId="urn:microsoft.com/office/officeart/2005/8/layout/chevron2"/>
    <dgm:cxn modelId="{16D96578-6E02-428E-80A7-455B4F5C169A}" type="presOf" srcId="{8FA5F46E-B448-44FC-9CE7-86AAD9946DB1}" destId="{FD4C672F-B7A5-4D8D-9A50-95F5A073B45C}" srcOrd="0" destOrd="0" presId="urn:microsoft.com/office/officeart/2005/8/layout/chevron2"/>
    <dgm:cxn modelId="{4B339C67-CE4E-4B6A-85F5-1A5D74C2B74B}" type="presParOf" srcId="{4C526B79-4580-4F0E-8084-882392B372B8}" destId="{C6F9482D-3511-4C20-818A-31A6A05196DC}" srcOrd="0" destOrd="0" presId="urn:microsoft.com/office/officeart/2005/8/layout/chevron2"/>
    <dgm:cxn modelId="{BB9AAEC4-5038-4E2D-8E27-AC9942900D70}" type="presParOf" srcId="{C6F9482D-3511-4C20-818A-31A6A05196DC}" destId="{FD4C672F-B7A5-4D8D-9A50-95F5A073B45C}" srcOrd="0" destOrd="0" presId="urn:microsoft.com/office/officeart/2005/8/layout/chevron2"/>
    <dgm:cxn modelId="{845527C1-1F66-44B8-B41F-FD21DCF391E9}" type="presParOf" srcId="{C6F9482D-3511-4C20-818A-31A6A05196DC}" destId="{01ACC65A-698B-412E-B18D-7A5F11BF66D0}" srcOrd="1" destOrd="0" presId="urn:microsoft.com/office/officeart/2005/8/layout/chevron2"/>
    <dgm:cxn modelId="{620D5C48-8BD8-432C-BDC9-FC49CCDF355C}" type="presParOf" srcId="{4C526B79-4580-4F0E-8084-882392B372B8}" destId="{F33410BE-4307-4AF2-8A3C-F1BDA82A42E5}" srcOrd="1" destOrd="0" presId="urn:microsoft.com/office/officeart/2005/8/layout/chevron2"/>
    <dgm:cxn modelId="{096636A1-14E0-452D-BDF1-5A899C87327B}" type="presParOf" srcId="{4C526B79-4580-4F0E-8084-882392B372B8}" destId="{6E2F1FCB-80BF-4397-B489-8D5936B7C4F8}" srcOrd="2" destOrd="0" presId="urn:microsoft.com/office/officeart/2005/8/layout/chevron2"/>
    <dgm:cxn modelId="{67F20AA1-0A9D-4D77-A0FB-FE6656CB0D92}" type="presParOf" srcId="{6E2F1FCB-80BF-4397-B489-8D5936B7C4F8}" destId="{F30E8068-8C9C-4002-9BA9-790870D740EF}" srcOrd="0" destOrd="0" presId="urn:microsoft.com/office/officeart/2005/8/layout/chevron2"/>
    <dgm:cxn modelId="{49F1F678-4D76-4380-8897-A44B35032784}" type="presParOf" srcId="{6E2F1FCB-80BF-4397-B489-8D5936B7C4F8}" destId="{D7FCF0E9-6173-4E5A-8D6D-82BBD247FC0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C672F-B7A5-4D8D-9A50-95F5A073B45C}">
      <dsp:nvSpPr>
        <dsp:cNvPr id="0" name=""/>
        <dsp:cNvSpPr/>
      </dsp:nvSpPr>
      <dsp:spPr>
        <a:xfrm rot="5400000">
          <a:off x="308166" y="-431678"/>
          <a:ext cx="1480508" cy="234647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b="1" kern="1200" dirty="0" smtClean="0">
              <a:solidFill>
                <a:schemeClr val="tx1"/>
              </a:solidFill>
            </a:rPr>
            <a:t>Defender</a:t>
          </a:r>
          <a:endParaRPr lang="en-US" sz="2800" b="1" kern="1200" dirty="0">
            <a:solidFill>
              <a:schemeClr val="tx1"/>
            </a:solidFill>
          </a:endParaRPr>
        </a:p>
      </dsp:txBody>
      <dsp:txXfrm rot="-5400000">
        <a:off x="-124818" y="1306"/>
        <a:ext cx="2346476" cy="1480508"/>
      </dsp:txXfrm>
    </dsp:sp>
    <dsp:sp modelId="{01ACC65A-698B-412E-B18D-7A5F11BF66D0}">
      <dsp:nvSpPr>
        <dsp:cNvPr id="0" name=""/>
        <dsp:cNvSpPr/>
      </dsp:nvSpPr>
      <dsp:spPr>
        <a:xfrm rot="5400000">
          <a:off x="4224602" y="-2252578"/>
          <a:ext cx="962836" cy="546799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The existing old asset being considered as the asset to be replaced</a:t>
          </a:r>
          <a:endParaRPr lang="en-US" sz="2000" kern="1200" dirty="0"/>
        </a:p>
      </dsp:txBody>
      <dsp:txXfrm rot="-5400000">
        <a:off x="1972024" y="47002"/>
        <a:ext cx="5420991" cy="868832"/>
      </dsp:txXfrm>
    </dsp:sp>
    <dsp:sp modelId="{F30E8068-8C9C-4002-9BA9-790870D740EF}">
      <dsp:nvSpPr>
        <dsp:cNvPr id="0" name=""/>
        <dsp:cNvSpPr/>
      </dsp:nvSpPr>
      <dsp:spPr>
        <a:xfrm rot="5400000">
          <a:off x="158060" y="901938"/>
          <a:ext cx="1480508" cy="204626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b="1" kern="1200" dirty="0" smtClean="0">
              <a:solidFill>
                <a:schemeClr val="tx1"/>
              </a:solidFill>
            </a:rPr>
            <a:t>Challenger</a:t>
          </a:r>
          <a:endParaRPr lang="en-US" sz="2800" b="1" kern="1200" dirty="0">
            <a:solidFill>
              <a:schemeClr val="tx1"/>
            </a:solidFill>
          </a:endParaRPr>
        </a:p>
      </dsp:txBody>
      <dsp:txXfrm rot="-5400000">
        <a:off x="-124818" y="1184816"/>
        <a:ext cx="2046264" cy="1480508"/>
      </dsp:txXfrm>
    </dsp:sp>
    <dsp:sp modelId="{D7FCF0E9-6173-4E5A-8D6D-82BBD247FC03}">
      <dsp:nvSpPr>
        <dsp:cNvPr id="0" name=""/>
        <dsp:cNvSpPr/>
      </dsp:nvSpPr>
      <dsp:spPr>
        <a:xfrm rot="5400000">
          <a:off x="4107477" y="-958293"/>
          <a:ext cx="962330" cy="516492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The asset proposed to be the replacement</a:t>
          </a:r>
          <a:endParaRPr lang="en-US" sz="2000" kern="1200" dirty="0"/>
        </a:p>
      </dsp:txBody>
      <dsp:txXfrm rot="-5400000">
        <a:off x="2006181" y="1189980"/>
        <a:ext cx="5117946" cy="86837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9/26/2022</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B6F15528-21DE-4FAA-801E-634DDDAF4B2B}"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9/26/2022</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pPr/>
              <a:t>9/26/2022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9/26/2022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pPr/>
              <a:t>9/26/2022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lstStyle/>
          <a:p>
            <a:r>
              <a:rPr lang="en-US" dirty="0" smtClean="0"/>
              <a:t>Replacement Analysis</a:t>
            </a:r>
            <a:endParaRPr lang="en-US" dirty="0"/>
          </a:p>
        </p:txBody>
      </p:sp>
    </p:spTree>
    <p:extLst>
      <p:ext uri="{BB962C8B-B14F-4D97-AF65-F5344CB8AC3E}">
        <p14:creationId xmlns:p14="http://schemas.microsoft.com/office/powerpoint/2010/main" val="12746783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HAPPENS FOR UNEQUAL LIFE?</a:t>
            </a:r>
            <a:endParaRPr lang="en-US" dirty="0"/>
          </a:p>
        </p:txBody>
      </p:sp>
      <p:sp>
        <p:nvSpPr>
          <p:cNvPr id="3" name="Content Placeholder 2"/>
          <p:cNvSpPr>
            <a:spLocks noGrp="1"/>
          </p:cNvSpPr>
          <p:nvPr>
            <p:ph idx="1"/>
          </p:nvPr>
        </p:nvSpPr>
        <p:spPr>
          <a:xfrm>
            <a:off x="152400" y="1143000"/>
            <a:ext cx="8839200" cy="5715000"/>
          </a:xfrm>
        </p:spPr>
        <p:txBody>
          <a:bodyPr>
            <a:normAutofit fontScale="77500" lnSpcReduction="20000"/>
          </a:bodyPr>
          <a:lstStyle/>
          <a:p>
            <a:pPr marL="114300" indent="0" algn="just">
              <a:lnSpc>
                <a:spcPct val="170000"/>
              </a:lnSpc>
              <a:buNone/>
            </a:pPr>
            <a:r>
              <a:rPr lang="en-US" b="1" dirty="0" smtClean="0">
                <a:solidFill>
                  <a:schemeClr val="tx1"/>
                </a:solidFill>
              </a:rPr>
              <a:t>IN THE ABOVE PROBLEM IF THE CHALLENGER HAS A LIFE OF 10 YEARS.</a:t>
            </a:r>
          </a:p>
          <a:p>
            <a:pPr marL="114300" indent="0" algn="just">
              <a:lnSpc>
                <a:spcPct val="170000"/>
              </a:lnSpc>
              <a:buNone/>
            </a:pPr>
            <a:r>
              <a:rPr lang="en-US" b="1" i="1" u="sng" dirty="0" smtClean="0">
                <a:solidFill>
                  <a:schemeClr val="tx1"/>
                </a:solidFill>
              </a:rPr>
              <a:t>CONCLUSION</a:t>
            </a:r>
          </a:p>
          <a:p>
            <a:pPr algn="just">
              <a:lnSpc>
                <a:spcPct val="170000"/>
              </a:lnSpc>
            </a:pPr>
            <a:r>
              <a:rPr lang="en-US" b="1" dirty="0" smtClean="0">
                <a:solidFill>
                  <a:srgbClr val="00B050"/>
                </a:solidFill>
              </a:rPr>
              <a:t>The annual saving of replacing m/c X by m/c Y considering the outsider’s point of view is Rs.1595.85/year.</a:t>
            </a:r>
          </a:p>
          <a:p>
            <a:pPr algn="just">
              <a:lnSpc>
                <a:spcPct val="170000"/>
              </a:lnSpc>
            </a:pPr>
            <a:r>
              <a:rPr lang="en-US" b="1" dirty="0" smtClean="0">
                <a:solidFill>
                  <a:srgbClr val="00B050"/>
                </a:solidFill>
              </a:rPr>
              <a:t>By cash flow approach there is a reduction of Rs.659.5/year (sometimes decision may be reverted)</a:t>
            </a:r>
          </a:p>
          <a:p>
            <a:pPr algn="just">
              <a:lnSpc>
                <a:spcPct val="170000"/>
              </a:lnSpc>
            </a:pPr>
            <a:r>
              <a:rPr lang="en-US" b="1" dirty="0" smtClean="0">
                <a:solidFill>
                  <a:srgbClr val="00B050"/>
                </a:solidFill>
              </a:rPr>
              <a:t>The error is due to the market value of m/c X is Rs.3500, which is annualized over a period of 10 years. Actually it is to be annualized for 5 years since its life is 5 years.</a:t>
            </a:r>
          </a:p>
          <a:p>
            <a:pPr marL="114300" indent="0" algn="ctr">
              <a:lnSpc>
                <a:spcPct val="170000"/>
              </a:lnSpc>
              <a:buNone/>
            </a:pPr>
            <a:r>
              <a:rPr lang="en-US" b="1" dirty="0" smtClean="0">
                <a:solidFill>
                  <a:schemeClr val="tx1"/>
                </a:solidFill>
              </a:rPr>
              <a:t>HENCE CASH FLOW APPROACH CANNOT BE USED WHEN THE DEFENDER AND CHALLENGER HAS UNEQUAL LIVES. ONLY OUTSIDER’S POINT OF VIEW IS TO BE USED.</a:t>
            </a:r>
          </a:p>
        </p:txBody>
      </p:sp>
    </p:spTree>
    <p:extLst>
      <p:ext uri="{BB962C8B-B14F-4D97-AF65-F5344CB8AC3E}">
        <p14:creationId xmlns:p14="http://schemas.microsoft.com/office/powerpoint/2010/main" val="76885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1000"/>
                                        <p:tgtEl>
                                          <p:spTgt spid="3">
                                            <p:txEl>
                                              <p:pRg st="5" end="5"/>
                                            </p:txEl>
                                          </p:spTgt>
                                        </p:tgtEl>
                                      </p:cBhvr>
                                    </p:animEffect>
                                    <p:anim calcmode="lin" valueType="num">
                                      <p:cBhvr>
                                        <p:cTn id="2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OF USING SUNK COST</a:t>
            </a:r>
            <a:endParaRPr lang="en-US" dirty="0"/>
          </a:p>
        </p:txBody>
      </p:sp>
      <p:sp>
        <p:nvSpPr>
          <p:cNvPr id="3" name="Content Placeholder 2"/>
          <p:cNvSpPr>
            <a:spLocks noGrp="1"/>
          </p:cNvSpPr>
          <p:nvPr>
            <p:ph idx="1"/>
          </p:nvPr>
        </p:nvSpPr>
        <p:spPr>
          <a:xfrm>
            <a:off x="457200" y="1752600"/>
            <a:ext cx="8458200" cy="4373563"/>
          </a:xfrm>
        </p:spPr>
        <p:txBody>
          <a:bodyPr>
            <a:normAutofit fontScale="85000" lnSpcReduction="20000"/>
          </a:bodyPr>
          <a:lstStyle/>
          <a:p>
            <a:pPr marL="114300" indent="0">
              <a:lnSpc>
                <a:spcPct val="150000"/>
              </a:lnSpc>
              <a:buNone/>
            </a:pPr>
            <a:r>
              <a:rPr lang="en-US" b="1" dirty="0" smtClean="0">
                <a:solidFill>
                  <a:srgbClr val="00B050"/>
                </a:solidFill>
              </a:rPr>
              <a:t>In spite of the fact that sunk cost cannot be reversed, charging the sunk cost of the defender to the cost of its contemplated replacement, can lead to erroneous conclusion. This is illustrated in example given below,</a:t>
            </a:r>
          </a:p>
          <a:p>
            <a:pPr>
              <a:lnSpc>
                <a:spcPct val="150000"/>
              </a:lnSpc>
            </a:pPr>
            <a:endParaRPr lang="en-US" b="1" dirty="0" smtClean="0">
              <a:solidFill>
                <a:schemeClr val="tx1"/>
              </a:solidFill>
            </a:endParaRPr>
          </a:p>
          <a:p>
            <a:pPr marL="114300" indent="0">
              <a:lnSpc>
                <a:spcPct val="150000"/>
              </a:lnSpc>
              <a:buNone/>
            </a:pPr>
            <a:r>
              <a:rPr lang="en-US" b="1" dirty="0" smtClean="0">
                <a:solidFill>
                  <a:schemeClr val="tx1"/>
                </a:solidFill>
              </a:rPr>
              <a:t>Consider Problem 2 extension of Problem 1</a:t>
            </a:r>
          </a:p>
          <a:p>
            <a:pPr marL="114300" indent="0" algn="just">
              <a:lnSpc>
                <a:spcPct val="150000"/>
              </a:lnSpc>
              <a:buNone/>
            </a:pPr>
            <a:r>
              <a:rPr lang="en-US" dirty="0" smtClean="0">
                <a:solidFill>
                  <a:schemeClr val="tx1"/>
                </a:solidFill>
              </a:rPr>
              <a:t>In problem 1, if the present book value of m/c X is Rs.7250 and if the company decides to recover the sunk cost it has incurred in m/c X by m/c Y, what error in equivalent annual costs will result  in making the comparison of financial desirability of the 2 machines?</a:t>
            </a:r>
            <a:endParaRPr lang="en-US" dirty="0">
              <a:solidFill>
                <a:schemeClr val="tx1"/>
              </a:solidFill>
            </a:endParaRPr>
          </a:p>
        </p:txBody>
      </p:sp>
    </p:spTree>
    <p:extLst>
      <p:ext uri="{BB962C8B-B14F-4D97-AF65-F5344CB8AC3E}">
        <p14:creationId xmlns:p14="http://schemas.microsoft.com/office/powerpoint/2010/main" val="218247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Capital Recovery COST</a:t>
            </a:r>
            <a:endParaRPr lang="en-US" dirty="0">
              <a:solidFill>
                <a:srgbClr val="00B050"/>
              </a:solidFill>
            </a:endParaRPr>
          </a:p>
        </p:txBody>
      </p:sp>
      <p:sp>
        <p:nvSpPr>
          <p:cNvPr id="3" name="Content Placeholder 2"/>
          <p:cNvSpPr>
            <a:spLocks noGrp="1"/>
          </p:cNvSpPr>
          <p:nvPr>
            <p:ph idx="1"/>
          </p:nvPr>
        </p:nvSpPr>
        <p:spPr>
          <a:xfrm>
            <a:off x="457200" y="1295400"/>
            <a:ext cx="8534400" cy="5334000"/>
          </a:xfrm>
        </p:spPr>
        <p:txBody>
          <a:bodyPr>
            <a:normAutofit/>
          </a:bodyPr>
          <a:lstStyle/>
          <a:p>
            <a:pPr marL="0" indent="0" algn="just">
              <a:lnSpc>
                <a:spcPct val="170000"/>
              </a:lnSpc>
              <a:spcBef>
                <a:spcPts val="0"/>
              </a:spcBef>
              <a:buNone/>
            </a:pPr>
            <a:r>
              <a:rPr lang="en-US" dirty="0" smtClean="0"/>
              <a:t>Let</a:t>
            </a:r>
            <a:r>
              <a:rPr lang="en-US" dirty="0"/>
              <a:t>, </a:t>
            </a:r>
            <a:r>
              <a:rPr lang="en-US" b="1" dirty="0"/>
              <a:t>P=</a:t>
            </a:r>
            <a:r>
              <a:rPr lang="en-US" dirty="0"/>
              <a:t> first cost of the asset, </a:t>
            </a:r>
            <a:r>
              <a:rPr lang="en-US" b="1" dirty="0"/>
              <a:t>F= </a:t>
            </a:r>
            <a:r>
              <a:rPr lang="en-US" dirty="0"/>
              <a:t>estimated salvage value,</a:t>
            </a:r>
          </a:p>
          <a:p>
            <a:pPr algn="just">
              <a:lnSpc>
                <a:spcPct val="170000"/>
              </a:lnSpc>
              <a:spcBef>
                <a:spcPts val="0"/>
              </a:spcBef>
              <a:buNone/>
            </a:pPr>
            <a:r>
              <a:rPr lang="en-US" dirty="0"/>
              <a:t>    </a:t>
            </a:r>
            <a:r>
              <a:rPr lang="en-US" b="1" dirty="0"/>
              <a:t>n= </a:t>
            </a:r>
            <a:r>
              <a:rPr lang="en-US" dirty="0"/>
              <a:t>estimated service life in years,</a:t>
            </a:r>
            <a:r>
              <a:rPr lang="en-IN" dirty="0"/>
              <a:t> </a:t>
            </a:r>
            <a:r>
              <a:rPr lang="en-IN" b="1" dirty="0"/>
              <a:t>CR(</a:t>
            </a:r>
            <a:r>
              <a:rPr lang="en-IN" b="1" dirty="0" err="1"/>
              <a:t>i</a:t>
            </a:r>
            <a:r>
              <a:rPr lang="en-IN" b="1" dirty="0"/>
              <a:t>)= </a:t>
            </a:r>
            <a:r>
              <a:rPr lang="en-IN" dirty="0"/>
              <a:t>capital recovery with return.</a:t>
            </a:r>
          </a:p>
          <a:p>
            <a:pPr algn="ctr">
              <a:lnSpc>
                <a:spcPct val="170000"/>
              </a:lnSpc>
              <a:spcBef>
                <a:spcPts val="0"/>
              </a:spcBef>
              <a:buNone/>
            </a:pPr>
            <a:r>
              <a:rPr lang="en-US" dirty="0"/>
              <a:t>CR(</a:t>
            </a:r>
            <a:r>
              <a:rPr lang="en-US" dirty="0" err="1"/>
              <a:t>i</a:t>
            </a:r>
            <a:r>
              <a:rPr lang="en-US" dirty="0"/>
              <a:t>)= P(A/P, </a:t>
            </a:r>
            <a:r>
              <a:rPr lang="en-US" dirty="0" err="1"/>
              <a:t>i</a:t>
            </a:r>
            <a:r>
              <a:rPr lang="en-US" dirty="0"/>
              <a:t>, n) – F(A/F, </a:t>
            </a:r>
            <a:r>
              <a:rPr lang="en-US" dirty="0" err="1"/>
              <a:t>i</a:t>
            </a:r>
            <a:r>
              <a:rPr lang="en-US" dirty="0"/>
              <a:t>, n)</a:t>
            </a:r>
          </a:p>
          <a:p>
            <a:pPr algn="ctr">
              <a:lnSpc>
                <a:spcPct val="170000"/>
              </a:lnSpc>
              <a:spcBef>
                <a:spcPts val="0"/>
              </a:spcBef>
              <a:buNone/>
            </a:pPr>
            <a:r>
              <a:rPr lang="en-US" b="1" dirty="0"/>
              <a:t>But since, </a:t>
            </a:r>
            <a:r>
              <a:rPr lang="en-US" dirty="0"/>
              <a:t>(A/F, </a:t>
            </a:r>
            <a:r>
              <a:rPr lang="en-US" dirty="0" err="1"/>
              <a:t>i</a:t>
            </a:r>
            <a:r>
              <a:rPr lang="en-US" dirty="0"/>
              <a:t>, n)=(A/P, </a:t>
            </a:r>
            <a:r>
              <a:rPr lang="en-US" dirty="0" err="1"/>
              <a:t>i</a:t>
            </a:r>
            <a:r>
              <a:rPr lang="en-US" dirty="0"/>
              <a:t>, n) – </a:t>
            </a:r>
            <a:r>
              <a:rPr lang="en-US" dirty="0" err="1"/>
              <a:t>i</a:t>
            </a:r>
            <a:endParaRPr lang="en-US" dirty="0"/>
          </a:p>
          <a:p>
            <a:pPr algn="ctr">
              <a:lnSpc>
                <a:spcPct val="170000"/>
              </a:lnSpc>
              <a:spcBef>
                <a:spcPts val="0"/>
              </a:spcBef>
              <a:buNone/>
            </a:pPr>
            <a:r>
              <a:rPr lang="en-US" dirty="0"/>
              <a:t>CR(</a:t>
            </a:r>
            <a:r>
              <a:rPr lang="en-US" dirty="0" err="1"/>
              <a:t>i</a:t>
            </a:r>
            <a:r>
              <a:rPr lang="en-US" dirty="0"/>
              <a:t>)= P(A/P, </a:t>
            </a:r>
            <a:r>
              <a:rPr lang="en-US" dirty="0" err="1"/>
              <a:t>i</a:t>
            </a:r>
            <a:r>
              <a:rPr lang="en-US" dirty="0"/>
              <a:t>, n) – F[(A/P, </a:t>
            </a:r>
            <a:r>
              <a:rPr lang="en-US" dirty="0" err="1"/>
              <a:t>i</a:t>
            </a:r>
            <a:r>
              <a:rPr lang="en-US" dirty="0"/>
              <a:t>, n) – </a:t>
            </a:r>
            <a:r>
              <a:rPr lang="en-US" dirty="0" err="1"/>
              <a:t>i</a:t>
            </a:r>
            <a:r>
              <a:rPr lang="en-US" dirty="0"/>
              <a:t>]</a:t>
            </a:r>
          </a:p>
          <a:p>
            <a:pPr algn="ctr">
              <a:lnSpc>
                <a:spcPct val="170000"/>
              </a:lnSpc>
              <a:spcBef>
                <a:spcPts val="0"/>
              </a:spcBef>
              <a:buNone/>
            </a:pPr>
            <a:r>
              <a:rPr lang="en-US" dirty="0"/>
              <a:t>CR(</a:t>
            </a:r>
            <a:r>
              <a:rPr lang="en-US" dirty="0" err="1"/>
              <a:t>i</a:t>
            </a:r>
            <a:r>
              <a:rPr lang="en-US" dirty="0"/>
              <a:t>)= (P-F) (A/P, </a:t>
            </a:r>
            <a:r>
              <a:rPr lang="en-US" dirty="0" err="1"/>
              <a:t>i</a:t>
            </a:r>
            <a:r>
              <a:rPr lang="en-US" dirty="0"/>
              <a:t>, n) + </a:t>
            </a:r>
            <a:r>
              <a:rPr lang="en-US" dirty="0" err="1"/>
              <a:t>F.i</a:t>
            </a:r>
            <a:endParaRPr lang="en-US" dirty="0"/>
          </a:p>
          <a:p>
            <a:endParaRPr lang="en-US" dirty="0"/>
          </a:p>
        </p:txBody>
      </p:sp>
    </p:spTree>
    <p:extLst>
      <p:ext uri="{BB962C8B-B14F-4D97-AF65-F5344CB8AC3E}">
        <p14:creationId xmlns:p14="http://schemas.microsoft.com/office/powerpoint/2010/main" val="19686717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Economic life of an asset</a:t>
            </a:r>
            <a:endParaRPr lang="en-US" dirty="0"/>
          </a:p>
        </p:txBody>
      </p:sp>
      <p:sp>
        <p:nvSpPr>
          <p:cNvPr id="3" name="Content Placeholder 2"/>
          <p:cNvSpPr>
            <a:spLocks noGrp="1"/>
          </p:cNvSpPr>
          <p:nvPr>
            <p:ph idx="1"/>
          </p:nvPr>
        </p:nvSpPr>
        <p:spPr>
          <a:xfrm>
            <a:off x="49306" y="1752600"/>
            <a:ext cx="9067800" cy="4373563"/>
          </a:xfrm>
        </p:spPr>
        <p:txBody>
          <a:bodyPr>
            <a:normAutofit/>
          </a:bodyPr>
          <a:lstStyle/>
          <a:p>
            <a:r>
              <a:rPr lang="en-US" sz="2800" dirty="0" smtClean="0"/>
              <a:t>Minimum cost life- optimum time for replacement</a:t>
            </a:r>
            <a:endParaRPr lang="en-US" sz="2800" dirty="0"/>
          </a:p>
          <a:p>
            <a:r>
              <a:rPr lang="en-US" sz="2800" dirty="0" smtClean="0"/>
              <a:t>Here the annual cost can be,</a:t>
            </a:r>
          </a:p>
          <a:p>
            <a:endParaRPr lang="en-US" dirty="0"/>
          </a:p>
          <a:p>
            <a:pPr lvl="4">
              <a:lnSpc>
                <a:spcPct val="150000"/>
              </a:lnSpc>
              <a:buFont typeface="Wingdings" pitchFamily="2" charset="2"/>
              <a:buChar char="ü"/>
            </a:pPr>
            <a:r>
              <a:rPr lang="en-US" sz="3200" dirty="0" smtClean="0"/>
              <a:t>Constant</a:t>
            </a:r>
          </a:p>
          <a:p>
            <a:pPr lvl="4">
              <a:lnSpc>
                <a:spcPct val="150000"/>
              </a:lnSpc>
              <a:buFont typeface="Wingdings" pitchFamily="2" charset="2"/>
              <a:buChar char="ü"/>
            </a:pPr>
            <a:r>
              <a:rPr lang="en-US" sz="3200" dirty="0" smtClean="0"/>
              <a:t>Constant Increasing</a:t>
            </a:r>
          </a:p>
          <a:p>
            <a:pPr lvl="4">
              <a:lnSpc>
                <a:spcPct val="150000"/>
              </a:lnSpc>
              <a:buFont typeface="Wingdings" pitchFamily="2" charset="2"/>
              <a:buChar char="ü"/>
            </a:pPr>
            <a:r>
              <a:rPr lang="en-US" sz="3200" dirty="0" smtClean="0"/>
              <a:t>Sporadic</a:t>
            </a:r>
          </a:p>
          <a:p>
            <a:pPr lvl="4">
              <a:lnSpc>
                <a:spcPct val="150000"/>
              </a:lnSpc>
            </a:pPr>
            <a:endParaRPr lang="en-US" sz="3200" dirty="0" smtClean="0"/>
          </a:p>
        </p:txBody>
      </p:sp>
    </p:spTree>
    <p:extLst>
      <p:ext uri="{BB962C8B-B14F-4D97-AF65-F5344CB8AC3E}">
        <p14:creationId xmlns:p14="http://schemas.microsoft.com/office/powerpoint/2010/main" val="36269487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524000"/>
            <a:ext cx="8229600" cy="3429000"/>
          </a:xfrm>
        </p:spPr>
        <p:txBody>
          <a:bodyPr/>
          <a:lstStyle/>
          <a:p>
            <a:pPr marL="114300" indent="0" algn="just">
              <a:buNone/>
            </a:pPr>
            <a:r>
              <a:rPr lang="en-US" dirty="0" smtClean="0"/>
              <a:t>An asset purchased 3 years ago is now challenged by a new piece of equipment. The present market value of the defender is Rs.130000. anticipated salvage values and Annual </a:t>
            </a:r>
            <a:r>
              <a:rPr lang="en-US" dirty="0"/>
              <a:t>O</a:t>
            </a:r>
            <a:r>
              <a:rPr lang="en-US" dirty="0" smtClean="0"/>
              <a:t>perating </a:t>
            </a:r>
            <a:r>
              <a:rPr lang="en-US" dirty="0"/>
              <a:t>C</a:t>
            </a:r>
            <a:r>
              <a:rPr lang="en-US" dirty="0" smtClean="0"/>
              <a:t>osts (AOC) for the next 5 years are given in the table. What is the minimum cost life to be used while comparing this defender with a challenger if a 10% year return is required.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86036609"/>
              </p:ext>
            </p:extLst>
          </p:nvPr>
        </p:nvGraphicFramePr>
        <p:xfrm>
          <a:off x="1828800" y="4495800"/>
          <a:ext cx="6096000" cy="222504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23876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n-US" dirty="0" smtClean="0"/>
                        <a:t>Life in years</a:t>
                      </a:r>
                      <a:endParaRPr lang="en-US" dirty="0"/>
                    </a:p>
                  </a:txBody>
                  <a:tcPr/>
                </a:tc>
                <a:tc>
                  <a:txBody>
                    <a:bodyPr/>
                    <a:lstStyle/>
                    <a:p>
                      <a:pPr algn="ctr"/>
                      <a:r>
                        <a:rPr lang="en-US" dirty="0" smtClean="0"/>
                        <a:t>Salvage value</a:t>
                      </a:r>
                      <a:endParaRPr lang="en-US" dirty="0"/>
                    </a:p>
                  </a:txBody>
                  <a:tcPr/>
                </a:tc>
                <a:tc>
                  <a:txBody>
                    <a:bodyPr/>
                    <a:lstStyle/>
                    <a:p>
                      <a:pPr algn="ctr"/>
                      <a:r>
                        <a:rPr lang="en-US" dirty="0" smtClean="0"/>
                        <a:t>AOC</a:t>
                      </a:r>
                      <a:endParaRPr lang="en-US" dirty="0"/>
                    </a:p>
                  </a:txBody>
                  <a:tcPr/>
                </a:tc>
                <a:extLst>
                  <a:ext uri="{0D108BD9-81ED-4DB2-BD59-A6C34878D82A}">
                    <a16:rowId xmlns:a16="http://schemas.microsoft.com/office/drawing/2014/main" val="10000"/>
                  </a:ext>
                </a:extLst>
              </a:tr>
              <a:tr h="370840">
                <a:tc>
                  <a:txBody>
                    <a:bodyPr/>
                    <a:lstStyle/>
                    <a:p>
                      <a:pPr algn="ctr"/>
                      <a:r>
                        <a:rPr lang="en-US" dirty="0" smtClean="0"/>
                        <a:t>1</a:t>
                      </a:r>
                      <a:endParaRPr lang="en-US" dirty="0"/>
                    </a:p>
                  </a:txBody>
                  <a:tcPr/>
                </a:tc>
                <a:tc>
                  <a:txBody>
                    <a:bodyPr/>
                    <a:lstStyle/>
                    <a:p>
                      <a:pPr algn="ctr"/>
                      <a:r>
                        <a:rPr lang="en-US" dirty="0" err="1" smtClean="0"/>
                        <a:t>Rs</a:t>
                      </a:r>
                      <a:r>
                        <a:rPr lang="en-US" dirty="0" smtClean="0"/>
                        <a:t> 90,000</a:t>
                      </a:r>
                      <a:endParaRPr lang="en-US" dirty="0"/>
                    </a:p>
                  </a:txBody>
                  <a:tcPr/>
                </a:tc>
                <a:tc>
                  <a:txBody>
                    <a:bodyPr/>
                    <a:lstStyle/>
                    <a:p>
                      <a:pPr algn="ctr"/>
                      <a:r>
                        <a:rPr lang="en-US" dirty="0" err="1" smtClean="0"/>
                        <a:t>Rs</a:t>
                      </a:r>
                      <a:r>
                        <a:rPr lang="en-US" baseline="0" dirty="0" smtClean="0"/>
                        <a:t> 25,000</a:t>
                      </a:r>
                      <a:endParaRPr lang="en-US" dirty="0"/>
                    </a:p>
                  </a:txBody>
                  <a:tcPr/>
                </a:tc>
                <a:extLst>
                  <a:ext uri="{0D108BD9-81ED-4DB2-BD59-A6C34878D82A}">
                    <a16:rowId xmlns:a16="http://schemas.microsoft.com/office/drawing/2014/main" val="10001"/>
                  </a:ext>
                </a:extLst>
              </a:tr>
              <a:tr h="370840">
                <a:tc>
                  <a:txBody>
                    <a:bodyPr/>
                    <a:lstStyle/>
                    <a:p>
                      <a:pPr algn="ctr"/>
                      <a:r>
                        <a:rPr lang="en-US" dirty="0" smtClean="0"/>
                        <a:t>2</a:t>
                      </a:r>
                      <a:endParaRPr lang="en-US" dirty="0"/>
                    </a:p>
                  </a:txBody>
                  <a:tcPr/>
                </a:tc>
                <a:tc>
                  <a:txBody>
                    <a:bodyPr/>
                    <a:lstStyle/>
                    <a:p>
                      <a:pPr algn="ctr"/>
                      <a:r>
                        <a:rPr lang="en-US" dirty="0" err="1" smtClean="0"/>
                        <a:t>Rs</a:t>
                      </a:r>
                      <a:r>
                        <a:rPr lang="en-US" dirty="0" smtClean="0"/>
                        <a:t> 80,000</a:t>
                      </a:r>
                      <a:endParaRPr lang="en-US" dirty="0"/>
                    </a:p>
                  </a:txBody>
                  <a:tcPr/>
                </a:tc>
                <a:tc>
                  <a:txBody>
                    <a:bodyPr/>
                    <a:lstStyle/>
                    <a:p>
                      <a:pPr algn="ctr"/>
                      <a:r>
                        <a:rPr lang="en-US" dirty="0" err="1" smtClean="0"/>
                        <a:t>Rs</a:t>
                      </a:r>
                      <a:r>
                        <a:rPr lang="en-US" baseline="0" dirty="0" smtClean="0"/>
                        <a:t> 27,000</a:t>
                      </a:r>
                      <a:endParaRPr lang="en-US" dirty="0"/>
                    </a:p>
                  </a:txBody>
                  <a:tcPr/>
                </a:tc>
                <a:extLst>
                  <a:ext uri="{0D108BD9-81ED-4DB2-BD59-A6C34878D82A}">
                    <a16:rowId xmlns:a16="http://schemas.microsoft.com/office/drawing/2014/main" val="10002"/>
                  </a:ext>
                </a:extLst>
              </a:tr>
              <a:tr h="370840">
                <a:tc>
                  <a:txBody>
                    <a:bodyPr/>
                    <a:lstStyle/>
                    <a:p>
                      <a:pPr algn="ctr"/>
                      <a:r>
                        <a:rPr lang="en-US" dirty="0" smtClean="0"/>
                        <a:t>3</a:t>
                      </a:r>
                      <a:endParaRPr lang="en-US" dirty="0"/>
                    </a:p>
                  </a:txBody>
                  <a:tcPr/>
                </a:tc>
                <a:tc>
                  <a:txBody>
                    <a:bodyPr/>
                    <a:lstStyle/>
                    <a:p>
                      <a:pPr algn="ctr"/>
                      <a:r>
                        <a:rPr lang="en-US" dirty="0" err="1" smtClean="0"/>
                        <a:t>Rs</a:t>
                      </a:r>
                      <a:r>
                        <a:rPr lang="en-US" dirty="0" smtClean="0"/>
                        <a:t> 60,000</a:t>
                      </a:r>
                      <a:endParaRPr lang="en-US" dirty="0"/>
                    </a:p>
                  </a:txBody>
                  <a:tcPr/>
                </a:tc>
                <a:tc>
                  <a:txBody>
                    <a:bodyPr/>
                    <a:lstStyle/>
                    <a:p>
                      <a:pPr algn="ctr"/>
                      <a:r>
                        <a:rPr lang="en-US" dirty="0" err="1" smtClean="0"/>
                        <a:t>Rs</a:t>
                      </a:r>
                      <a:r>
                        <a:rPr lang="en-US" dirty="0" smtClean="0"/>
                        <a:t> 30,000</a:t>
                      </a:r>
                      <a:endParaRPr lang="en-US" dirty="0"/>
                    </a:p>
                  </a:txBody>
                  <a:tcPr/>
                </a:tc>
                <a:extLst>
                  <a:ext uri="{0D108BD9-81ED-4DB2-BD59-A6C34878D82A}">
                    <a16:rowId xmlns:a16="http://schemas.microsoft.com/office/drawing/2014/main" val="10003"/>
                  </a:ext>
                </a:extLst>
              </a:tr>
              <a:tr h="370840">
                <a:tc>
                  <a:txBody>
                    <a:bodyPr/>
                    <a:lstStyle/>
                    <a:p>
                      <a:pPr algn="ctr"/>
                      <a:r>
                        <a:rPr lang="en-US" dirty="0" smtClean="0"/>
                        <a:t>4</a:t>
                      </a:r>
                      <a:endParaRPr lang="en-US" dirty="0"/>
                    </a:p>
                  </a:txBody>
                  <a:tcPr/>
                </a:tc>
                <a:tc>
                  <a:txBody>
                    <a:bodyPr/>
                    <a:lstStyle/>
                    <a:p>
                      <a:pPr algn="ctr"/>
                      <a:r>
                        <a:rPr lang="en-US" dirty="0" err="1" smtClean="0"/>
                        <a:t>Rs</a:t>
                      </a:r>
                      <a:r>
                        <a:rPr lang="en-US" dirty="0" smtClean="0"/>
                        <a:t> 20,000</a:t>
                      </a:r>
                      <a:endParaRPr lang="en-US" dirty="0"/>
                    </a:p>
                  </a:txBody>
                  <a:tcPr/>
                </a:tc>
                <a:tc>
                  <a:txBody>
                    <a:bodyPr/>
                    <a:lstStyle/>
                    <a:p>
                      <a:pPr algn="ctr"/>
                      <a:r>
                        <a:rPr lang="en-US" dirty="0" err="1" smtClean="0"/>
                        <a:t>Rs</a:t>
                      </a:r>
                      <a:r>
                        <a:rPr lang="en-US" dirty="0" smtClean="0"/>
                        <a:t> 35,000</a:t>
                      </a:r>
                      <a:endParaRPr lang="en-US" dirty="0"/>
                    </a:p>
                  </a:txBody>
                  <a:tcPr/>
                </a:tc>
                <a:extLst>
                  <a:ext uri="{0D108BD9-81ED-4DB2-BD59-A6C34878D82A}">
                    <a16:rowId xmlns:a16="http://schemas.microsoft.com/office/drawing/2014/main" val="10004"/>
                  </a:ext>
                </a:extLst>
              </a:tr>
              <a:tr h="370840">
                <a:tc>
                  <a:txBody>
                    <a:bodyPr/>
                    <a:lstStyle/>
                    <a:p>
                      <a:pPr algn="ctr"/>
                      <a:r>
                        <a:rPr lang="en-US" dirty="0" smtClean="0"/>
                        <a:t>5</a:t>
                      </a:r>
                      <a:endParaRPr lang="en-US" dirty="0"/>
                    </a:p>
                  </a:txBody>
                  <a:tcPr/>
                </a:tc>
                <a:tc>
                  <a:txBody>
                    <a:bodyPr/>
                    <a:lstStyle/>
                    <a:p>
                      <a:pPr algn="ctr"/>
                      <a:r>
                        <a:rPr lang="en-US" dirty="0" err="1" smtClean="0"/>
                        <a:t>Rs</a:t>
                      </a:r>
                      <a:r>
                        <a:rPr lang="en-US" dirty="0" smtClean="0"/>
                        <a:t> 0.00</a:t>
                      </a:r>
                      <a:endParaRPr lang="en-US" dirty="0"/>
                    </a:p>
                  </a:txBody>
                  <a:tcPr/>
                </a:tc>
                <a:tc>
                  <a:txBody>
                    <a:bodyPr/>
                    <a:lstStyle/>
                    <a:p>
                      <a:pPr algn="ctr"/>
                      <a:r>
                        <a:rPr lang="en-US" dirty="0" err="1" smtClean="0"/>
                        <a:t>Rs</a:t>
                      </a:r>
                      <a:r>
                        <a:rPr lang="en-US" dirty="0" smtClean="0"/>
                        <a:t> 45,000</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417969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4768" y="152400"/>
            <a:ext cx="8261350" cy="506412"/>
          </a:xfrm>
        </p:spPr>
        <p:txBody>
          <a:bodyPr>
            <a:normAutofit fontScale="90000"/>
          </a:bodyPr>
          <a:lstStyle/>
          <a:p>
            <a:r>
              <a:rPr lang="en-US" b="1" dirty="0" smtClean="0"/>
              <a:t>solution</a:t>
            </a:r>
            <a:endParaRPr lang="en-US" b="1" dirty="0"/>
          </a:p>
        </p:txBody>
      </p:sp>
      <p:sp>
        <p:nvSpPr>
          <p:cNvPr id="3" name="Content Placeholder 2"/>
          <p:cNvSpPr>
            <a:spLocks noGrp="1"/>
          </p:cNvSpPr>
          <p:nvPr>
            <p:ph idx="4294967295"/>
          </p:nvPr>
        </p:nvSpPr>
        <p:spPr>
          <a:xfrm>
            <a:off x="255494" y="676836"/>
            <a:ext cx="8682318" cy="5952564"/>
          </a:xfrm>
          <a:solidFill>
            <a:schemeClr val="accent1"/>
          </a:solidFill>
        </p:spPr>
        <p:txBody>
          <a:bodyPr>
            <a:normAutofit fontScale="77500" lnSpcReduction="20000"/>
          </a:bodyPr>
          <a:lstStyle/>
          <a:p>
            <a:pPr marL="114300" indent="0">
              <a:lnSpc>
                <a:spcPct val="150000"/>
              </a:lnSpc>
              <a:buNone/>
            </a:pPr>
            <a:r>
              <a:rPr lang="en-US" sz="3100" b="1" dirty="0" smtClean="0"/>
              <a:t>CR(</a:t>
            </a:r>
            <a:r>
              <a:rPr lang="en-US" sz="3100" b="1" dirty="0" err="1" smtClean="0"/>
              <a:t>i</a:t>
            </a:r>
            <a:r>
              <a:rPr lang="en-US" sz="3100" b="1" dirty="0" smtClean="0"/>
              <a:t>) = (P-F) (A/P, </a:t>
            </a:r>
            <a:r>
              <a:rPr lang="en-US" sz="3100" b="1" dirty="0" err="1" smtClean="0"/>
              <a:t>i</a:t>
            </a:r>
            <a:r>
              <a:rPr lang="en-US" sz="3100" b="1" dirty="0" smtClean="0"/>
              <a:t>, n) + Fi</a:t>
            </a:r>
          </a:p>
          <a:p>
            <a:pPr marL="114300" indent="0">
              <a:lnSpc>
                <a:spcPct val="150000"/>
              </a:lnSpc>
              <a:buNone/>
            </a:pPr>
            <a:r>
              <a:rPr lang="en-US" dirty="0" smtClean="0">
                <a:solidFill>
                  <a:schemeClr val="accent2">
                    <a:lumMod val="75000"/>
                  </a:schemeClr>
                </a:solidFill>
              </a:rPr>
              <a:t>Finding for n=1, 2, 3, 4, 5</a:t>
            </a:r>
          </a:p>
          <a:p>
            <a:pPr marL="114300" indent="0">
              <a:lnSpc>
                <a:spcPct val="150000"/>
              </a:lnSpc>
              <a:buNone/>
            </a:pPr>
            <a:r>
              <a:rPr lang="en-US" dirty="0" smtClean="0">
                <a:solidFill>
                  <a:schemeClr val="accent2">
                    <a:lumMod val="75000"/>
                  </a:schemeClr>
                </a:solidFill>
              </a:rPr>
              <a:t>n=1, </a:t>
            </a:r>
          </a:p>
          <a:p>
            <a:pPr marL="114300" indent="0">
              <a:lnSpc>
                <a:spcPct val="150000"/>
              </a:lnSpc>
              <a:buNone/>
            </a:pPr>
            <a:r>
              <a:rPr lang="en-US" dirty="0" smtClean="0">
                <a:solidFill>
                  <a:schemeClr val="accent2">
                    <a:lumMod val="75000"/>
                  </a:schemeClr>
                </a:solidFill>
              </a:rPr>
              <a:t>CR(</a:t>
            </a:r>
            <a:r>
              <a:rPr lang="en-US" dirty="0" err="1" smtClean="0">
                <a:solidFill>
                  <a:schemeClr val="accent2">
                    <a:lumMod val="75000"/>
                  </a:schemeClr>
                </a:solidFill>
              </a:rPr>
              <a:t>i</a:t>
            </a:r>
            <a:r>
              <a:rPr lang="en-US" dirty="0" smtClean="0">
                <a:solidFill>
                  <a:schemeClr val="accent2">
                    <a:lumMod val="75000"/>
                  </a:schemeClr>
                </a:solidFill>
              </a:rPr>
              <a:t>) = (1,30,000-90,000) (A/P, 10,1) + 90000 x 0.1= </a:t>
            </a:r>
            <a:r>
              <a:rPr lang="en-US" sz="2800" b="1" dirty="0" smtClean="0">
                <a:solidFill>
                  <a:schemeClr val="accent2">
                    <a:lumMod val="75000"/>
                  </a:schemeClr>
                </a:solidFill>
              </a:rPr>
              <a:t>53000</a:t>
            </a:r>
            <a:r>
              <a:rPr lang="en-US" sz="3100" b="1" dirty="0" smtClean="0">
                <a:solidFill>
                  <a:schemeClr val="accent2">
                    <a:lumMod val="75000"/>
                  </a:schemeClr>
                </a:solidFill>
              </a:rPr>
              <a:t> </a:t>
            </a:r>
          </a:p>
          <a:p>
            <a:pPr marL="114300" indent="0">
              <a:lnSpc>
                <a:spcPct val="150000"/>
              </a:lnSpc>
              <a:buNone/>
            </a:pPr>
            <a:r>
              <a:rPr lang="en-US" dirty="0" smtClean="0">
                <a:solidFill>
                  <a:schemeClr val="accent2">
                    <a:lumMod val="75000"/>
                  </a:schemeClr>
                </a:solidFill>
              </a:rPr>
              <a:t>n=2,</a:t>
            </a:r>
          </a:p>
          <a:p>
            <a:pPr marL="114300" indent="0">
              <a:lnSpc>
                <a:spcPct val="150000"/>
              </a:lnSpc>
              <a:buNone/>
            </a:pPr>
            <a:r>
              <a:rPr lang="en-US" dirty="0" smtClean="0">
                <a:solidFill>
                  <a:schemeClr val="accent2">
                    <a:lumMod val="75000"/>
                  </a:schemeClr>
                </a:solidFill>
              </a:rPr>
              <a:t>CR= </a:t>
            </a:r>
            <a:r>
              <a:rPr lang="en-US" dirty="0">
                <a:solidFill>
                  <a:schemeClr val="accent2">
                    <a:lumMod val="75000"/>
                  </a:schemeClr>
                </a:solidFill>
              </a:rPr>
              <a:t>(</a:t>
            </a:r>
            <a:r>
              <a:rPr lang="en-US" dirty="0" smtClean="0">
                <a:solidFill>
                  <a:schemeClr val="accent2">
                    <a:lumMod val="75000"/>
                  </a:schemeClr>
                </a:solidFill>
              </a:rPr>
              <a:t>1,30,000-80,000</a:t>
            </a:r>
            <a:r>
              <a:rPr lang="en-US" dirty="0">
                <a:solidFill>
                  <a:schemeClr val="accent2">
                    <a:lumMod val="75000"/>
                  </a:schemeClr>
                </a:solidFill>
              </a:rPr>
              <a:t>) (A/P, </a:t>
            </a:r>
            <a:r>
              <a:rPr lang="en-US" dirty="0" smtClean="0">
                <a:solidFill>
                  <a:schemeClr val="accent2">
                    <a:lumMod val="75000"/>
                  </a:schemeClr>
                </a:solidFill>
              </a:rPr>
              <a:t>10,2) </a:t>
            </a:r>
            <a:r>
              <a:rPr lang="en-US" dirty="0">
                <a:solidFill>
                  <a:schemeClr val="accent2">
                    <a:lumMod val="75000"/>
                  </a:schemeClr>
                </a:solidFill>
              </a:rPr>
              <a:t>+ </a:t>
            </a:r>
            <a:r>
              <a:rPr lang="en-US" dirty="0" smtClean="0">
                <a:solidFill>
                  <a:schemeClr val="accent2">
                    <a:lumMod val="75000"/>
                  </a:schemeClr>
                </a:solidFill>
              </a:rPr>
              <a:t>80000 </a:t>
            </a:r>
            <a:r>
              <a:rPr lang="en-US" dirty="0">
                <a:solidFill>
                  <a:schemeClr val="accent2">
                    <a:lumMod val="75000"/>
                  </a:schemeClr>
                </a:solidFill>
              </a:rPr>
              <a:t>x </a:t>
            </a:r>
            <a:r>
              <a:rPr lang="en-US" dirty="0" smtClean="0">
                <a:solidFill>
                  <a:schemeClr val="accent2">
                    <a:lumMod val="75000"/>
                  </a:schemeClr>
                </a:solidFill>
              </a:rPr>
              <a:t>0.1  = </a:t>
            </a:r>
            <a:r>
              <a:rPr lang="en-US" sz="2800" b="1" dirty="0" smtClean="0">
                <a:solidFill>
                  <a:schemeClr val="accent2">
                    <a:lumMod val="75000"/>
                  </a:schemeClr>
                </a:solidFill>
              </a:rPr>
              <a:t>36810</a:t>
            </a:r>
            <a:endParaRPr lang="en-US" sz="2800" b="1" dirty="0">
              <a:solidFill>
                <a:schemeClr val="accent2">
                  <a:lumMod val="75000"/>
                </a:schemeClr>
              </a:solidFill>
            </a:endParaRPr>
          </a:p>
          <a:p>
            <a:pPr marL="114300" indent="0">
              <a:lnSpc>
                <a:spcPct val="150000"/>
              </a:lnSpc>
              <a:buNone/>
            </a:pPr>
            <a:r>
              <a:rPr lang="en-US" sz="2800" dirty="0" smtClean="0">
                <a:solidFill>
                  <a:schemeClr val="accent2">
                    <a:lumMod val="75000"/>
                  </a:schemeClr>
                </a:solidFill>
              </a:rPr>
              <a:t>n=3,</a:t>
            </a:r>
            <a:endParaRPr lang="en-US" sz="2800" dirty="0">
              <a:solidFill>
                <a:schemeClr val="accent2">
                  <a:lumMod val="75000"/>
                </a:schemeClr>
              </a:solidFill>
            </a:endParaRPr>
          </a:p>
          <a:p>
            <a:pPr marL="114300" indent="0">
              <a:lnSpc>
                <a:spcPct val="150000"/>
              </a:lnSpc>
              <a:buNone/>
            </a:pPr>
            <a:r>
              <a:rPr lang="en-US" dirty="0" smtClean="0">
                <a:solidFill>
                  <a:schemeClr val="accent2">
                    <a:lumMod val="75000"/>
                  </a:schemeClr>
                </a:solidFill>
              </a:rPr>
              <a:t>CR= </a:t>
            </a:r>
            <a:r>
              <a:rPr lang="en-US" dirty="0">
                <a:solidFill>
                  <a:schemeClr val="accent2">
                    <a:lumMod val="75000"/>
                  </a:schemeClr>
                </a:solidFill>
              </a:rPr>
              <a:t>(</a:t>
            </a:r>
            <a:r>
              <a:rPr lang="en-US" dirty="0" smtClean="0">
                <a:solidFill>
                  <a:schemeClr val="accent2">
                    <a:lumMod val="75000"/>
                  </a:schemeClr>
                </a:solidFill>
              </a:rPr>
              <a:t>1,30,000-60,000</a:t>
            </a:r>
            <a:r>
              <a:rPr lang="en-US" dirty="0">
                <a:solidFill>
                  <a:schemeClr val="accent2">
                    <a:lumMod val="75000"/>
                  </a:schemeClr>
                </a:solidFill>
              </a:rPr>
              <a:t>) (A/P, </a:t>
            </a:r>
            <a:r>
              <a:rPr lang="en-US" dirty="0" smtClean="0">
                <a:solidFill>
                  <a:schemeClr val="accent2">
                    <a:lumMod val="75000"/>
                  </a:schemeClr>
                </a:solidFill>
              </a:rPr>
              <a:t>10,3) </a:t>
            </a:r>
            <a:r>
              <a:rPr lang="en-US" dirty="0">
                <a:solidFill>
                  <a:schemeClr val="accent2">
                    <a:lumMod val="75000"/>
                  </a:schemeClr>
                </a:solidFill>
              </a:rPr>
              <a:t>+ </a:t>
            </a:r>
            <a:r>
              <a:rPr lang="en-US" dirty="0" smtClean="0">
                <a:solidFill>
                  <a:schemeClr val="accent2">
                    <a:lumMod val="75000"/>
                  </a:schemeClr>
                </a:solidFill>
              </a:rPr>
              <a:t>60000 </a:t>
            </a:r>
            <a:r>
              <a:rPr lang="en-US" dirty="0">
                <a:solidFill>
                  <a:schemeClr val="accent2">
                    <a:lumMod val="75000"/>
                  </a:schemeClr>
                </a:solidFill>
              </a:rPr>
              <a:t>x </a:t>
            </a:r>
            <a:r>
              <a:rPr lang="en-US" dirty="0" smtClean="0">
                <a:solidFill>
                  <a:schemeClr val="accent2">
                    <a:lumMod val="75000"/>
                  </a:schemeClr>
                </a:solidFill>
              </a:rPr>
              <a:t>0.1  = </a:t>
            </a:r>
            <a:r>
              <a:rPr lang="en-US" sz="2800" b="1" dirty="0" smtClean="0">
                <a:solidFill>
                  <a:schemeClr val="accent2">
                    <a:lumMod val="75000"/>
                  </a:schemeClr>
                </a:solidFill>
              </a:rPr>
              <a:t>34147</a:t>
            </a:r>
          </a:p>
          <a:p>
            <a:pPr marL="114300" indent="0">
              <a:lnSpc>
                <a:spcPct val="150000"/>
              </a:lnSpc>
              <a:buNone/>
            </a:pPr>
            <a:r>
              <a:rPr lang="en-US" sz="2500" dirty="0">
                <a:solidFill>
                  <a:schemeClr val="accent2">
                    <a:lumMod val="75000"/>
                  </a:schemeClr>
                </a:solidFill>
              </a:rPr>
              <a:t>n=4,</a:t>
            </a:r>
          </a:p>
          <a:p>
            <a:pPr marL="114300" indent="0">
              <a:lnSpc>
                <a:spcPct val="150000"/>
              </a:lnSpc>
              <a:buNone/>
            </a:pPr>
            <a:r>
              <a:rPr lang="en-US" dirty="0" smtClean="0">
                <a:solidFill>
                  <a:schemeClr val="accent2">
                    <a:lumMod val="75000"/>
                  </a:schemeClr>
                </a:solidFill>
              </a:rPr>
              <a:t>CR= </a:t>
            </a:r>
            <a:r>
              <a:rPr lang="en-US" dirty="0">
                <a:solidFill>
                  <a:schemeClr val="accent2">
                    <a:lumMod val="75000"/>
                  </a:schemeClr>
                </a:solidFill>
              </a:rPr>
              <a:t>(</a:t>
            </a:r>
            <a:r>
              <a:rPr lang="en-US" dirty="0" smtClean="0">
                <a:solidFill>
                  <a:schemeClr val="accent2">
                    <a:lumMod val="75000"/>
                  </a:schemeClr>
                </a:solidFill>
              </a:rPr>
              <a:t>1,30,000-20,000</a:t>
            </a:r>
            <a:r>
              <a:rPr lang="en-US" dirty="0">
                <a:solidFill>
                  <a:schemeClr val="accent2">
                    <a:lumMod val="75000"/>
                  </a:schemeClr>
                </a:solidFill>
              </a:rPr>
              <a:t>) (A/P, </a:t>
            </a:r>
            <a:r>
              <a:rPr lang="en-US" dirty="0" smtClean="0">
                <a:solidFill>
                  <a:schemeClr val="accent2">
                    <a:lumMod val="75000"/>
                  </a:schemeClr>
                </a:solidFill>
              </a:rPr>
              <a:t>10,4) </a:t>
            </a:r>
            <a:r>
              <a:rPr lang="en-US" dirty="0">
                <a:solidFill>
                  <a:schemeClr val="accent2">
                    <a:lumMod val="75000"/>
                  </a:schemeClr>
                </a:solidFill>
              </a:rPr>
              <a:t>+ </a:t>
            </a:r>
            <a:r>
              <a:rPr lang="en-US" dirty="0" smtClean="0">
                <a:solidFill>
                  <a:schemeClr val="accent2">
                    <a:lumMod val="75000"/>
                  </a:schemeClr>
                </a:solidFill>
              </a:rPr>
              <a:t>20000 </a:t>
            </a:r>
            <a:r>
              <a:rPr lang="en-US" dirty="0">
                <a:solidFill>
                  <a:schemeClr val="accent2">
                    <a:lumMod val="75000"/>
                  </a:schemeClr>
                </a:solidFill>
              </a:rPr>
              <a:t>x </a:t>
            </a:r>
            <a:r>
              <a:rPr lang="en-US" dirty="0" smtClean="0">
                <a:solidFill>
                  <a:schemeClr val="accent2">
                    <a:lumMod val="75000"/>
                  </a:schemeClr>
                </a:solidFill>
              </a:rPr>
              <a:t>0.1  = </a:t>
            </a:r>
            <a:r>
              <a:rPr lang="en-US" sz="2800" b="1" dirty="0" smtClean="0">
                <a:solidFill>
                  <a:schemeClr val="accent2">
                    <a:lumMod val="75000"/>
                  </a:schemeClr>
                </a:solidFill>
              </a:rPr>
              <a:t>36705</a:t>
            </a:r>
          </a:p>
          <a:p>
            <a:pPr marL="114300" indent="0">
              <a:lnSpc>
                <a:spcPct val="150000"/>
              </a:lnSpc>
              <a:buNone/>
            </a:pPr>
            <a:r>
              <a:rPr lang="en-US" dirty="0" smtClean="0">
                <a:solidFill>
                  <a:schemeClr val="accent2">
                    <a:lumMod val="75000"/>
                  </a:schemeClr>
                </a:solidFill>
              </a:rPr>
              <a:t>n=5,</a:t>
            </a:r>
          </a:p>
          <a:p>
            <a:pPr marL="114300" indent="0">
              <a:lnSpc>
                <a:spcPct val="150000"/>
              </a:lnSpc>
              <a:buNone/>
            </a:pPr>
            <a:r>
              <a:rPr lang="en-US" dirty="0">
                <a:solidFill>
                  <a:schemeClr val="accent2">
                    <a:lumMod val="75000"/>
                  </a:schemeClr>
                </a:solidFill>
              </a:rPr>
              <a:t>CR= (</a:t>
            </a:r>
            <a:r>
              <a:rPr lang="en-US" dirty="0" smtClean="0">
                <a:solidFill>
                  <a:schemeClr val="accent2">
                    <a:lumMod val="75000"/>
                  </a:schemeClr>
                </a:solidFill>
              </a:rPr>
              <a:t>1,30,000-0</a:t>
            </a:r>
            <a:r>
              <a:rPr lang="en-US" dirty="0">
                <a:solidFill>
                  <a:schemeClr val="accent2">
                    <a:lumMod val="75000"/>
                  </a:schemeClr>
                </a:solidFill>
              </a:rPr>
              <a:t>) (A/P, </a:t>
            </a:r>
            <a:r>
              <a:rPr lang="en-US" dirty="0" smtClean="0">
                <a:solidFill>
                  <a:schemeClr val="accent2">
                    <a:lumMod val="75000"/>
                  </a:schemeClr>
                </a:solidFill>
              </a:rPr>
              <a:t>10,5) </a:t>
            </a:r>
            <a:r>
              <a:rPr lang="en-US" dirty="0">
                <a:solidFill>
                  <a:schemeClr val="accent2">
                    <a:lumMod val="75000"/>
                  </a:schemeClr>
                </a:solidFill>
              </a:rPr>
              <a:t>+ </a:t>
            </a:r>
            <a:r>
              <a:rPr lang="en-US" dirty="0" smtClean="0">
                <a:solidFill>
                  <a:schemeClr val="accent2">
                    <a:lumMod val="75000"/>
                  </a:schemeClr>
                </a:solidFill>
              </a:rPr>
              <a:t>0 =  </a:t>
            </a:r>
            <a:r>
              <a:rPr lang="en-US" sz="2800" b="1" dirty="0" smtClean="0">
                <a:solidFill>
                  <a:schemeClr val="accent2">
                    <a:lumMod val="75000"/>
                  </a:schemeClr>
                </a:solidFill>
              </a:rPr>
              <a:t>34294</a:t>
            </a:r>
            <a:endParaRPr lang="en-US" sz="2800" b="1" dirty="0">
              <a:solidFill>
                <a:schemeClr val="accent2">
                  <a:lumMod val="75000"/>
                </a:schemeClr>
              </a:solidFill>
            </a:endParaRPr>
          </a:p>
          <a:p>
            <a:pPr marL="114300" indent="0">
              <a:lnSpc>
                <a:spcPct val="150000"/>
              </a:lnSpc>
              <a:buNone/>
            </a:pPr>
            <a:endParaRPr lang="en-US" dirty="0"/>
          </a:p>
          <a:p>
            <a:pPr marL="114300" indent="0">
              <a:lnSpc>
                <a:spcPct val="150000"/>
              </a:lnSpc>
              <a:buNone/>
            </a:pPr>
            <a:endParaRPr lang="en-US" dirty="0"/>
          </a:p>
        </p:txBody>
      </p:sp>
      <p:sp>
        <p:nvSpPr>
          <p:cNvPr id="4" name="Oval 3"/>
          <p:cNvSpPr/>
          <p:nvPr/>
        </p:nvSpPr>
        <p:spPr>
          <a:xfrm>
            <a:off x="7678271" y="1676400"/>
            <a:ext cx="914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1.10</a:t>
            </a:r>
            <a:endParaRPr lang="en-US" dirty="0"/>
          </a:p>
        </p:txBody>
      </p:sp>
      <p:sp>
        <p:nvSpPr>
          <p:cNvPr id="5" name="Oval 4"/>
          <p:cNvSpPr/>
          <p:nvPr/>
        </p:nvSpPr>
        <p:spPr>
          <a:xfrm>
            <a:off x="7476565" y="2667001"/>
            <a:ext cx="1317812"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0.5762</a:t>
            </a:r>
            <a:endParaRPr lang="en-US" dirty="0"/>
          </a:p>
        </p:txBody>
      </p:sp>
      <p:sp>
        <p:nvSpPr>
          <p:cNvPr id="7" name="Oval 6"/>
          <p:cNvSpPr/>
          <p:nvPr/>
        </p:nvSpPr>
        <p:spPr>
          <a:xfrm>
            <a:off x="7476565" y="3603812"/>
            <a:ext cx="1317812"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0.4021</a:t>
            </a:r>
            <a:endParaRPr lang="en-US" dirty="0"/>
          </a:p>
        </p:txBody>
      </p:sp>
      <p:sp>
        <p:nvSpPr>
          <p:cNvPr id="8" name="Oval 7"/>
          <p:cNvSpPr/>
          <p:nvPr/>
        </p:nvSpPr>
        <p:spPr>
          <a:xfrm>
            <a:off x="7476565" y="4572000"/>
            <a:ext cx="1317812"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0.3155</a:t>
            </a:r>
            <a:endParaRPr lang="en-US" dirty="0"/>
          </a:p>
        </p:txBody>
      </p:sp>
      <p:sp>
        <p:nvSpPr>
          <p:cNvPr id="9" name="Oval 8"/>
          <p:cNvSpPr/>
          <p:nvPr/>
        </p:nvSpPr>
        <p:spPr>
          <a:xfrm>
            <a:off x="7476565" y="5593976"/>
            <a:ext cx="1317812"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0.2638</a:t>
            </a:r>
            <a:endParaRPr lang="en-US" dirty="0"/>
          </a:p>
        </p:txBody>
      </p:sp>
    </p:spTree>
    <p:extLst>
      <p:ext uri="{BB962C8B-B14F-4D97-AF65-F5344CB8AC3E}">
        <p14:creationId xmlns:p14="http://schemas.microsoft.com/office/powerpoint/2010/main" val="429111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additive="base">
                                        <p:cTn id="3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additive="base">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barn(inVertical)">
                                      <p:cBhvr>
                                        <p:cTn id="44" dur="5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 calcmode="lin" valueType="num">
                                      <p:cBhvr additive="base">
                                        <p:cTn id="5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barn(inVertical)">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3">
                                            <p:txEl>
                                              <p:pRg st="8" end="8"/>
                                            </p:txEl>
                                          </p:spTgt>
                                        </p:tgtEl>
                                        <p:attrNameLst>
                                          <p:attrName>style.visibility</p:attrName>
                                        </p:attrNameLst>
                                      </p:cBhvr>
                                      <p:to>
                                        <p:strVal val="visible"/>
                                      </p:to>
                                    </p:set>
                                    <p:anim calcmode="lin" valueType="num">
                                      <p:cBhvr additive="base">
                                        <p:cTn id="6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3">
                                            <p:txEl>
                                              <p:pRg st="8" end="8"/>
                                            </p:txEl>
                                          </p:spTgt>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3">
                                            <p:txEl>
                                              <p:pRg st="9" end="9"/>
                                            </p:txEl>
                                          </p:spTgt>
                                        </p:tgtEl>
                                        <p:attrNameLst>
                                          <p:attrName>style.visibility</p:attrName>
                                        </p:attrNameLst>
                                      </p:cBhvr>
                                      <p:to>
                                        <p:strVal val="visible"/>
                                      </p:to>
                                    </p:set>
                                    <p:anim calcmode="lin" valueType="num">
                                      <p:cBhvr additive="base">
                                        <p:cTn id="6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grpId="0" nodeType="clickEffect">
                                  <p:stCondLst>
                                    <p:cond delay="0"/>
                                  </p:stCondLst>
                                  <p:childTnLst>
                                    <p:set>
                                      <p:cBhvr>
                                        <p:cTn id="73" dur="1" fill="hold">
                                          <p:stCondLst>
                                            <p:cond delay="0"/>
                                          </p:stCondLst>
                                        </p:cTn>
                                        <p:tgtEl>
                                          <p:spTgt spid="8"/>
                                        </p:tgtEl>
                                        <p:attrNameLst>
                                          <p:attrName>style.visibility</p:attrName>
                                        </p:attrNameLst>
                                      </p:cBhvr>
                                      <p:to>
                                        <p:strVal val="visible"/>
                                      </p:to>
                                    </p:set>
                                    <p:animEffect transition="in" filter="barn(inVertical)">
                                      <p:cBhvr>
                                        <p:cTn id="74" dur="500"/>
                                        <p:tgtEl>
                                          <p:spTgt spid="8"/>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0" end="10"/>
                                            </p:txEl>
                                          </p:spTgt>
                                        </p:tgtEl>
                                        <p:attrNameLst>
                                          <p:attrName>style.visibility</p:attrName>
                                        </p:attrNameLst>
                                      </p:cBhvr>
                                      <p:to>
                                        <p:strVal val="visible"/>
                                      </p:to>
                                    </p:set>
                                    <p:anim calcmode="lin" valueType="num">
                                      <p:cBhvr additive="base">
                                        <p:cTn id="7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3">
                                            <p:txEl>
                                              <p:pRg st="11" end="11"/>
                                            </p:txEl>
                                          </p:spTgt>
                                        </p:tgtEl>
                                        <p:attrNameLst>
                                          <p:attrName>style.visibility</p:attrName>
                                        </p:attrNameLst>
                                      </p:cBhvr>
                                      <p:to>
                                        <p:strVal val="visible"/>
                                      </p:to>
                                    </p:set>
                                    <p:anim calcmode="lin" valueType="num">
                                      <p:cBhvr additive="base">
                                        <p:cTn id="8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16" presetClass="entr" presetSubtype="21" fill="hold" grpId="0" nodeType="clickEffect">
                                  <p:stCondLst>
                                    <p:cond delay="0"/>
                                  </p:stCondLst>
                                  <p:childTnLst>
                                    <p:set>
                                      <p:cBhvr>
                                        <p:cTn id="88" dur="1" fill="hold">
                                          <p:stCondLst>
                                            <p:cond delay="0"/>
                                          </p:stCondLst>
                                        </p:cTn>
                                        <p:tgtEl>
                                          <p:spTgt spid="9"/>
                                        </p:tgtEl>
                                        <p:attrNameLst>
                                          <p:attrName>style.visibility</p:attrName>
                                        </p:attrNameLst>
                                      </p:cBhvr>
                                      <p:to>
                                        <p:strVal val="visible"/>
                                      </p:to>
                                    </p:set>
                                    <p:animEffect transition="in" filter="barn(inVertical)">
                                      <p:cBhvr>
                                        <p:cTn id="8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228600"/>
            <a:ext cx="8915400" cy="6477000"/>
          </a:xfrm>
          <a:solidFill>
            <a:schemeClr val="accent1"/>
          </a:solidFill>
        </p:spPr>
        <p:txBody>
          <a:bodyPr>
            <a:normAutofit fontScale="70000" lnSpcReduction="20000"/>
          </a:bodyPr>
          <a:lstStyle/>
          <a:p>
            <a:pPr marL="114300" indent="0">
              <a:lnSpc>
                <a:spcPct val="150000"/>
              </a:lnSpc>
              <a:buNone/>
            </a:pPr>
            <a:r>
              <a:rPr lang="en-US" b="1" dirty="0" smtClean="0">
                <a:solidFill>
                  <a:schemeClr val="accent2">
                    <a:lumMod val="75000"/>
                  </a:schemeClr>
                </a:solidFill>
              </a:rPr>
              <a:t>Equivalent Annual Operating Costs for n= 1,2,3,4,5</a:t>
            </a:r>
          </a:p>
          <a:p>
            <a:pPr marL="114300" indent="0">
              <a:lnSpc>
                <a:spcPct val="150000"/>
              </a:lnSpc>
              <a:buNone/>
            </a:pPr>
            <a:r>
              <a:rPr lang="en-US" b="1" dirty="0" smtClean="0">
                <a:solidFill>
                  <a:schemeClr val="accent2">
                    <a:lumMod val="75000"/>
                  </a:schemeClr>
                </a:solidFill>
              </a:rPr>
              <a:t>n= 1,  </a:t>
            </a:r>
            <a:r>
              <a:rPr lang="en-US" dirty="0" smtClean="0">
                <a:solidFill>
                  <a:schemeClr val="accent2">
                    <a:lumMod val="75000"/>
                  </a:schemeClr>
                </a:solidFill>
              </a:rPr>
              <a:t>A= 25,000</a:t>
            </a:r>
          </a:p>
          <a:p>
            <a:pPr marL="114300" indent="0">
              <a:lnSpc>
                <a:spcPct val="150000"/>
              </a:lnSpc>
              <a:buNone/>
            </a:pPr>
            <a:r>
              <a:rPr lang="en-US" b="1" dirty="0" smtClean="0">
                <a:solidFill>
                  <a:schemeClr val="accent2">
                    <a:lumMod val="75000"/>
                  </a:schemeClr>
                </a:solidFill>
              </a:rPr>
              <a:t>n=2,</a:t>
            </a:r>
          </a:p>
          <a:p>
            <a:pPr marL="114300" indent="0">
              <a:lnSpc>
                <a:spcPct val="150000"/>
              </a:lnSpc>
              <a:buNone/>
            </a:pPr>
            <a:r>
              <a:rPr lang="en-US" dirty="0" smtClean="0">
                <a:solidFill>
                  <a:schemeClr val="accent2">
                    <a:lumMod val="75000"/>
                  </a:schemeClr>
                </a:solidFill>
              </a:rPr>
              <a:t>A= [25000 </a:t>
            </a:r>
            <a:r>
              <a:rPr lang="en-US" b="1" dirty="0" smtClean="0">
                <a:solidFill>
                  <a:schemeClr val="accent2">
                    <a:lumMod val="75000"/>
                  </a:schemeClr>
                </a:solidFill>
              </a:rPr>
              <a:t>(P/F,10,1) </a:t>
            </a:r>
            <a:r>
              <a:rPr lang="en-US" dirty="0" smtClean="0">
                <a:solidFill>
                  <a:schemeClr val="accent2">
                    <a:lumMod val="75000"/>
                  </a:schemeClr>
                </a:solidFill>
              </a:rPr>
              <a:t>+ 27000 </a:t>
            </a:r>
            <a:r>
              <a:rPr lang="en-US" b="1" dirty="0" smtClean="0">
                <a:solidFill>
                  <a:schemeClr val="accent2">
                    <a:lumMod val="75000"/>
                  </a:schemeClr>
                </a:solidFill>
              </a:rPr>
              <a:t>(P/F,10,2)</a:t>
            </a:r>
            <a:r>
              <a:rPr lang="en-US" dirty="0" smtClean="0">
                <a:solidFill>
                  <a:schemeClr val="accent2">
                    <a:lumMod val="75000"/>
                  </a:schemeClr>
                </a:solidFill>
              </a:rPr>
              <a:t>] x </a:t>
            </a:r>
            <a:r>
              <a:rPr lang="en-US" b="1" dirty="0" smtClean="0">
                <a:solidFill>
                  <a:schemeClr val="accent2">
                    <a:lumMod val="75000"/>
                  </a:schemeClr>
                </a:solidFill>
              </a:rPr>
              <a:t>(A/P, 10,2)</a:t>
            </a:r>
          </a:p>
          <a:p>
            <a:pPr marL="114300" indent="0">
              <a:lnSpc>
                <a:spcPct val="150000"/>
              </a:lnSpc>
              <a:buNone/>
            </a:pPr>
            <a:r>
              <a:rPr lang="en-US" dirty="0" smtClean="0">
                <a:solidFill>
                  <a:schemeClr val="accent2">
                    <a:lumMod val="75000"/>
                  </a:schemeClr>
                </a:solidFill>
              </a:rPr>
              <a:t>		= 25952</a:t>
            </a:r>
          </a:p>
          <a:p>
            <a:pPr marL="114300" indent="0">
              <a:lnSpc>
                <a:spcPct val="150000"/>
              </a:lnSpc>
              <a:buNone/>
            </a:pPr>
            <a:r>
              <a:rPr lang="en-US" b="1" dirty="0" smtClean="0">
                <a:solidFill>
                  <a:schemeClr val="accent2">
                    <a:lumMod val="75000"/>
                  </a:schemeClr>
                </a:solidFill>
              </a:rPr>
              <a:t>n=3,</a:t>
            </a:r>
          </a:p>
          <a:p>
            <a:pPr marL="114300" indent="0">
              <a:lnSpc>
                <a:spcPct val="150000"/>
              </a:lnSpc>
              <a:buNone/>
            </a:pPr>
            <a:r>
              <a:rPr lang="en-US" dirty="0">
                <a:solidFill>
                  <a:schemeClr val="accent2">
                    <a:lumMod val="75000"/>
                  </a:schemeClr>
                </a:solidFill>
              </a:rPr>
              <a:t>A= [</a:t>
            </a:r>
            <a:r>
              <a:rPr lang="en-US" dirty="0" smtClean="0">
                <a:solidFill>
                  <a:schemeClr val="accent2">
                    <a:lumMod val="75000"/>
                  </a:schemeClr>
                </a:solidFill>
              </a:rPr>
              <a:t>25000 </a:t>
            </a:r>
            <a:r>
              <a:rPr lang="en-US" b="1" dirty="0" smtClean="0">
                <a:solidFill>
                  <a:schemeClr val="accent2">
                    <a:lumMod val="75000"/>
                  </a:schemeClr>
                </a:solidFill>
              </a:rPr>
              <a:t>(</a:t>
            </a:r>
            <a:r>
              <a:rPr lang="en-US" b="1" dirty="0">
                <a:solidFill>
                  <a:schemeClr val="accent2">
                    <a:lumMod val="75000"/>
                  </a:schemeClr>
                </a:solidFill>
              </a:rPr>
              <a:t>P/F,10,1) </a:t>
            </a:r>
            <a:r>
              <a:rPr lang="en-US" dirty="0">
                <a:solidFill>
                  <a:schemeClr val="accent2">
                    <a:lumMod val="75000"/>
                  </a:schemeClr>
                </a:solidFill>
              </a:rPr>
              <a:t>+ </a:t>
            </a:r>
            <a:r>
              <a:rPr lang="en-US" dirty="0" smtClean="0">
                <a:solidFill>
                  <a:schemeClr val="accent2">
                    <a:lumMod val="75000"/>
                  </a:schemeClr>
                </a:solidFill>
              </a:rPr>
              <a:t>27000 </a:t>
            </a:r>
            <a:r>
              <a:rPr lang="en-US" b="1" dirty="0" smtClean="0">
                <a:solidFill>
                  <a:schemeClr val="accent2">
                    <a:lumMod val="75000"/>
                  </a:schemeClr>
                </a:solidFill>
              </a:rPr>
              <a:t>(</a:t>
            </a:r>
            <a:r>
              <a:rPr lang="en-US" b="1" dirty="0">
                <a:solidFill>
                  <a:schemeClr val="accent2">
                    <a:lumMod val="75000"/>
                  </a:schemeClr>
                </a:solidFill>
              </a:rPr>
              <a:t>P/F,10,2</a:t>
            </a:r>
            <a:r>
              <a:rPr lang="en-US" b="1" dirty="0" smtClean="0">
                <a:solidFill>
                  <a:schemeClr val="accent2">
                    <a:lumMod val="75000"/>
                  </a:schemeClr>
                </a:solidFill>
              </a:rPr>
              <a:t>)</a:t>
            </a:r>
            <a:r>
              <a:rPr lang="en-US" dirty="0" smtClean="0">
                <a:solidFill>
                  <a:schemeClr val="accent2">
                    <a:lumMod val="75000"/>
                  </a:schemeClr>
                </a:solidFill>
              </a:rPr>
              <a:t> + 30000 </a:t>
            </a:r>
            <a:r>
              <a:rPr lang="en-US" b="1" dirty="0" smtClean="0">
                <a:solidFill>
                  <a:schemeClr val="accent2">
                    <a:lumMod val="75000"/>
                  </a:schemeClr>
                </a:solidFill>
              </a:rPr>
              <a:t>(P/F, 10,3)</a:t>
            </a:r>
            <a:r>
              <a:rPr lang="en-US" dirty="0" smtClean="0">
                <a:solidFill>
                  <a:schemeClr val="accent2">
                    <a:lumMod val="75000"/>
                  </a:schemeClr>
                </a:solidFill>
              </a:rPr>
              <a:t>]</a:t>
            </a:r>
            <a:r>
              <a:rPr lang="en-US" b="1" dirty="0" smtClean="0">
                <a:solidFill>
                  <a:schemeClr val="accent2">
                    <a:lumMod val="75000"/>
                  </a:schemeClr>
                </a:solidFill>
              </a:rPr>
              <a:t> </a:t>
            </a:r>
            <a:r>
              <a:rPr lang="en-US" dirty="0">
                <a:solidFill>
                  <a:schemeClr val="accent2">
                    <a:lumMod val="75000"/>
                  </a:schemeClr>
                </a:solidFill>
              </a:rPr>
              <a:t>x </a:t>
            </a:r>
            <a:r>
              <a:rPr lang="en-US" b="1" dirty="0">
                <a:solidFill>
                  <a:schemeClr val="accent2">
                    <a:lumMod val="75000"/>
                  </a:schemeClr>
                </a:solidFill>
              </a:rPr>
              <a:t>(A/P, </a:t>
            </a:r>
            <a:r>
              <a:rPr lang="en-US" b="1" dirty="0" smtClean="0">
                <a:solidFill>
                  <a:schemeClr val="accent2">
                    <a:lumMod val="75000"/>
                  </a:schemeClr>
                </a:solidFill>
              </a:rPr>
              <a:t>10,3)</a:t>
            </a:r>
            <a:endParaRPr lang="en-US" b="1" dirty="0">
              <a:solidFill>
                <a:schemeClr val="accent2">
                  <a:lumMod val="75000"/>
                </a:schemeClr>
              </a:solidFill>
            </a:endParaRPr>
          </a:p>
          <a:p>
            <a:pPr marL="114300" indent="0">
              <a:lnSpc>
                <a:spcPct val="150000"/>
              </a:lnSpc>
              <a:buNone/>
            </a:pPr>
            <a:r>
              <a:rPr lang="en-US" dirty="0">
                <a:solidFill>
                  <a:schemeClr val="accent2">
                    <a:lumMod val="75000"/>
                  </a:schemeClr>
                </a:solidFill>
              </a:rPr>
              <a:t>		= </a:t>
            </a:r>
            <a:r>
              <a:rPr lang="en-US" dirty="0" smtClean="0">
                <a:solidFill>
                  <a:schemeClr val="accent2">
                    <a:lumMod val="75000"/>
                  </a:schemeClr>
                </a:solidFill>
              </a:rPr>
              <a:t>27174</a:t>
            </a:r>
          </a:p>
          <a:p>
            <a:pPr marL="114300" indent="0">
              <a:lnSpc>
                <a:spcPct val="150000"/>
              </a:lnSpc>
              <a:buNone/>
            </a:pPr>
            <a:r>
              <a:rPr lang="en-US" b="1" dirty="0" smtClean="0">
                <a:solidFill>
                  <a:schemeClr val="accent2">
                    <a:lumMod val="75000"/>
                  </a:schemeClr>
                </a:solidFill>
              </a:rPr>
              <a:t>n=4,</a:t>
            </a:r>
          </a:p>
          <a:p>
            <a:pPr marL="114300" indent="0">
              <a:lnSpc>
                <a:spcPct val="150000"/>
              </a:lnSpc>
              <a:buNone/>
            </a:pPr>
            <a:r>
              <a:rPr lang="en-US" dirty="0" smtClean="0">
                <a:solidFill>
                  <a:schemeClr val="accent2">
                    <a:lumMod val="75000"/>
                  </a:schemeClr>
                </a:solidFill>
              </a:rPr>
              <a:t>[25000 </a:t>
            </a:r>
            <a:r>
              <a:rPr lang="en-US" b="1" dirty="0" smtClean="0">
                <a:solidFill>
                  <a:schemeClr val="accent2">
                    <a:lumMod val="75000"/>
                  </a:schemeClr>
                </a:solidFill>
              </a:rPr>
              <a:t>(</a:t>
            </a:r>
            <a:r>
              <a:rPr lang="en-US" b="1" dirty="0">
                <a:solidFill>
                  <a:schemeClr val="accent2">
                    <a:lumMod val="75000"/>
                  </a:schemeClr>
                </a:solidFill>
              </a:rPr>
              <a:t>P/F,10,1) </a:t>
            </a:r>
            <a:r>
              <a:rPr lang="en-US" dirty="0" smtClean="0">
                <a:solidFill>
                  <a:schemeClr val="accent2">
                    <a:lumMod val="75000"/>
                  </a:schemeClr>
                </a:solidFill>
              </a:rPr>
              <a:t>+27000 </a:t>
            </a:r>
            <a:r>
              <a:rPr lang="en-US" b="1" dirty="0" smtClean="0">
                <a:solidFill>
                  <a:schemeClr val="accent2">
                    <a:lumMod val="75000"/>
                  </a:schemeClr>
                </a:solidFill>
              </a:rPr>
              <a:t>(</a:t>
            </a:r>
            <a:r>
              <a:rPr lang="en-US" b="1" dirty="0">
                <a:solidFill>
                  <a:schemeClr val="accent2">
                    <a:lumMod val="75000"/>
                  </a:schemeClr>
                </a:solidFill>
              </a:rPr>
              <a:t>P/F,10,2</a:t>
            </a:r>
            <a:r>
              <a:rPr lang="en-US" b="1" dirty="0" smtClean="0">
                <a:solidFill>
                  <a:schemeClr val="accent2">
                    <a:lumMod val="75000"/>
                  </a:schemeClr>
                </a:solidFill>
              </a:rPr>
              <a:t>) </a:t>
            </a:r>
            <a:r>
              <a:rPr lang="en-US" dirty="0" smtClean="0">
                <a:solidFill>
                  <a:schemeClr val="accent2">
                    <a:lumMod val="75000"/>
                  </a:schemeClr>
                </a:solidFill>
              </a:rPr>
              <a:t>+30000 </a:t>
            </a:r>
            <a:r>
              <a:rPr lang="en-US" b="1" dirty="0" smtClean="0">
                <a:solidFill>
                  <a:schemeClr val="accent2">
                    <a:lumMod val="75000"/>
                  </a:schemeClr>
                </a:solidFill>
              </a:rPr>
              <a:t>(P/F,10,3)</a:t>
            </a:r>
            <a:r>
              <a:rPr lang="en-US" dirty="0" smtClean="0">
                <a:solidFill>
                  <a:schemeClr val="accent2">
                    <a:lumMod val="75000"/>
                  </a:schemeClr>
                </a:solidFill>
              </a:rPr>
              <a:t> +35000 </a:t>
            </a:r>
            <a:r>
              <a:rPr lang="en-US" b="1" dirty="0" smtClean="0">
                <a:solidFill>
                  <a:schemeClr val="accent2">
                    <a:lumMod val="75000"/>
                  </a:schemeClr>
                </a:solidFill>
              </a:rPr>
              <a:t>(P/F, 10,4)</a:t>
            </a:r>
            <a:r>
              <a:rPr lang="en-US" dirty="0" smtClean="0">
                <a:solidFill>
                  <a:schemeClr val="accent2">
                    <a:lumMod val="75000"/>
                  </a:schemeClr>
                </a:solidFill>
              </a:rPr>
              <a:t>] </a:t>
            </a:r>
            <a:r>
              <a:rPr lang="en-US" dirty="0">
                <a:solidFill>
                  <a:schemeClr val="accent2">
                    <a:lumMod val="75000"/>
                  </a:schemeClr>
                </a:solidFill>
              </a:rPr>
              <a:t>x </a:t>
            </a:r>
            <a:r>
              <a:rPr lang="en-US" b="1" dirty="0">
                <a:solidFill>
                  <a:schemeClr val="accent2">
                    <a:lumMod val="75000"/>
                  </a:schemeClr>
                </a:solidFill>
              </a:rPr>
              <a:t>(A/P, </a:t>
            </a:r>
            <a:r>
              <a:rPr lang="en-US" b="1" dirty="0" smtClean="0">
                <a:solidFill>
                  <a:schemeClr val="accent2">
                    <a:lumMod val="75000"/>
                  </a:schemeClr>
                </a:solidFill>
              </a:rPr>
              <a:t>10,4)</a:t>
            </a:r>
            <a:endParaRPr lang="en-US" b="1" dirty="0">
              <a:solidFill>
                <a:schemeClr val="accent2">
                  <a:lumMod val="75000"/>
                </a:schemeClr>
              </a:solidFill>
            </a:endParaRPr>
          </a:p>
          <a:p>
            <a:pPr marL="114300" indent="0">
              <a:lnSpc>
                <a:spcPct val="170000"/>
              </a:lnSpc>
              <a:buNone/>
            </a:pPr>
            <a:r>
              <a:rPr lang="en-US" dirty="0">
                <a:solidFill>
                  <a:schemeClr val="accent2">
                    <a:lumMod val="75000"/>
                  </a:schemeClr>
                </a:solidFill>
              </a:rPr>
              <a:t>		= </a:t>
            </a:r>
            <a:r>
              <a:rPr lang="en-US" dirty="0" smtClean="0">
                <a:solidFill>
                  <a:schemeClr val="accent2">
                    <a:lumMod val="75000"/>
                  </a:schemeClr>
                </a:solidFill>
              </a:rPr>
              <a:t>28861</a:t>
            </a:r>
          </a:p>
          <a:p>
            <a:pPr marL="114300" indent="0">
              <a:buNone/>
            </a:pPr>
            <a:r>
              <a:rPr lang="en-US" b="1" dirty="0" smtClean="0">
                <a:solidFill>
                  <a:schemeClr val="accent2">
                    <a:lumMod val="75000"/>
                  </a:schemeClr>
                </a:solidFill>
              </a:rPr>
              <a:t>n=5</a:t>
            </a:r>
          </a:p>
          <a:p>
            <a:pPr marL="114300" indent="0">
              <a:lnSpc>
                <a:spcPct val="170000"/>
              </a:lnSpc>
              <a:buNone/>
            </a:pPr>
            <a:r>
              <a:rPr lang="en-US" dirty="0" smtClean="0">
                <a:solidFill>
                  <a:schemeClr val="accent2">
                    <a:lumMod val="75000"/>
                  </a:schemeClr>
                </a:solidFill>
              </a:rPr>
              <a:t>A</a:t>
            </a:r>
            <a:r>
              <a:rPr lang="en-US" dirty="0">
                <a:solidFill>
                  <a:schemeClr val="accent2">
                    <a:lumMod val="75000"/>
                  </a:schemeClr>
                </a:solidFill>
              </a:rPr>
              <a:t>= [</a:t>
            </a:r>
            <a:r>
              <a:rPr lang="en-US" dirty="0" smtClean="0">
                <a:solidFill>
                  <a:schemeClr val="accent2">
                    <a:lumMod val="75000"/>
                  </a:schemeClr>
                </a:solidFill>
              </a:rPr>
              <a:t>25000 </a:t>
            </a:r>
            <a:r>
              <a:rPr lang="en-US" b="1" dirty="0" smtClean="0">
                <a:solidFill>
                  <a:schemeClr val="accent2">
                    <a:lumMod val="75000"/>
                  </a:schemeClr>
                </a:solidFill>
              </a:rPr>
              <a:t>(</a:t>
            </a:r>
            <a:r>
              <a:rPr lang="en-US" b="1" dirty="0">
                <a:solidFill>
                  <a:schemeClr val="accent2">
                    <a:lumMod val="75000"/>
                  </a:schemeClr>
                </a:solidFill>
              </a:rPr>
              <a:t>P/F,10,1)</a:t>
            </a:r>
            <a:r>
              <a:rPr lang="en-US" dirty="0">
                <a:solidFill>
                  <a:schemeClr val="accent2">
                    <a:lumMod val="75000"/>
                  </a:schemeClr>
                </a:solidFill>
              </a:rPr>
              <a:t> + 27000</a:t>
            </a:r>
            <a:r>
              <a:rPr lang="en-US" b="1" dirty="0">
                <a:solidFill>
                  <a:schemeClr val="accent2">
                    <a:lumMod val="75000"/>
                  </a:schemeClr>
                </a:solidFill>
              </a:rPr>
              <a:t>(P/F,10,2) </a:t>
            </a:r>
            <a:r>
              <a:rPr lang="en-US" dirty="0">
                <a:solidFill>
                  <a:schemeClr val="accent2">
                    <a:lumMod val="75000"/>
                  </a:schemeClr>
                </a:solidFill>
              </a:rPr>
              <a:t>+ </a:t>
            </a:r>
            <a:r>
              <a:rPr lang="en-US" dirty="0" smtClean="0">
                <a:solidFill>
                  <a:schemeClr val="accent2">
                    <a:lumMod val="75000"/>
                  </a:schemeClr>
                </a:solidFill>
              </a:rPr>
              <a:t>30000 </a:t>
            </a:r>
            <a:r>
              <a:rPr lang="en-US" b="1" dirty="0" smtClean="0">
                <a:solidFill>
                  <a:schemeClr val="accent2">
                    <a:lumMod val="75000"/>
                  </a:schemeClr>
                </a:solidFill>
              </a:rPr>
              <a:t>(</a:t>
            </a:r>
            <a:r>
              <a:rPr lang="en-US" b="1" dirty="0">
                <a:solidFill>
                  <a:schemeClr val="accent2">
                    <a:lumMod val="75000"/>
                  </a:schemeClr>
                </a:solidFill>
              </a:rPr>
              <a:t>P/F,10,3) </a:t>
            </a:r>
            <a:r>
              <a:rPr lang="en-US" dirty="0" smtClean="0">
                <a:solidFill>
                  <a:schemeClr val="accent2">
                    <a:lumMod val="75000"/>
                  </a:schemeClr>
                </a:solidFill>
              </a:rPr>
              <a:t>+ 35000 </a:t>
            </a:r>
            <a:r>
              <a:rPr lang="en-US" b="1" dirty="0" smtClean="0">
                <a:solidFill>
                  <a:schemeClr val="accent2">
                    <a:lumMod val="75000"/>
                  </a:schemeClr>
                </a:solidFill>
              </a:rPr>
              <a:t>(P/F, 10,4) </a:t>
            </a:r>
            <a:r>
              <a:rPr lang="en-US" dirty="0" smtClean="0">
                <a:solidFill>
                  <a:schemeClr val="accent2">
                    <a:lumMod val="75000"/>
                  </a:schemeClr>
                </a:solidFill>
              </a:rPr>
              <a:t>+ </a:t>
            </a:r>
          </a:p>
          <a:p>
            <a:pPr marL="114300" indent="0">
              <a:lnSpc>
                <a:spcPct val="170000"/>
              </a:lnSpc>
              <a:buNone/>
            </a:pPr>
            <a:r>
              <a:rPr lang="en-US" dirty="0">
                <a:solidFill>
                  <a:schemeClr val="accent2">
                    <a:lumMod val="75000"/>
                  </a:schemeClr>
                </a:solidFill>
              </a:rPr>
              <a:t> </a:t>
            </a:r>
            <a:r>
              <a:rPr lang="en-US" dirty="0" smtClean="0">
                <a:solidFill>
                  <a:schemeClr val="accent2">
                    <a:lumMod val="75000"/>
                  </a:schemeClr>
                </a:solidFill>
              </a:rPr>
              <a:t>             45000 </a:t>
            </a:r>
            <a:r>
              <a:rPr lang="en-US" b="1" dirty="0" smtClean="0">
                <a:solidFill>
                  <a:schemeClr val="accent2">
                    <a:lumMod val="75000"/>
                  </a:schemeClr>
                </a:solidFill>
              </a:rPr>
              <a:t>(P/F,10,5)</a:t>
            </a:r>
            <a:r>
              <a:rPr lang="en-US" dirty="0" smtClean="0">
                <a:solidFill>
                  <a:schemeClr val="accent2">
                    <a:lumMod val="75000"/>
                  </a:schemeClr>
                </a:solidFill>
              </a:rPr>
              <a:t>] x </a:t>
            </a:r>
            <a:r>
              <a:rPr lang="en-US" b="1" dirty="0" smtClean="0">
                <a:solidFill>
                  <a:schemeClr val="accent2">
                    <a:lumMod val="75000"/>
                  </a:schemeClr>
                </a:solidFill>
              </a:rPr>
              <a:t>(A/P, 10,5)</a:t>
            </a:r>
          </a:p>
          <a:p>
            <a:pPr marL="114300" indent="0">
              <a:lnSpc>
                <a:spcPct val="170000"/>
              </a:lnSpc>
              <a:buNone/>
            </a:pPr>
            <a:r>
              <a:rPr lang="en-US" dirty="0">
                <a:solidFill>
                  <a:schemeClr val="accent2">
                    <a:lumMod val="75000"/>
                  </a:schemeClr>
                </a:solidFill>
              </a:rPr>
              <a:t>		= </a:t>
            </a:r>
            <a:r>
              <a:rPr lang="en-US" dirty="0" smtClean="0">
                <a:solidFill>
                  <a:schemeClr val="accent2">
                    <a:lumMod val="75000"/>
                  </a:schemeClr>
                </a:solidFill>
              </a:rPr>
              <a:t>31504</a:t>
            </a:r>
            <a:endParaRPr lang="en-US" dirty="0">
              <a:solidFill>
                <a:schemeClr val="accent2">
                  <a:lumMod val="75000"/>
                </a:schemeClr>
              </a:solidFill>
            </a:endParaRPr>
          </a:p>
          <a:p>
            <a:pPr marL="114300" indent="0">
              <a:buNone/>
            </a:pPr>
            <a:endParaRPr lang="en-US" dirty="0" smtClean="0">
              <a:solidFill>
                <a:schemeClr val="accent2">
                  <a:lumMod val="75000"/>
                </a:schemeClr>
              </a:solidFill>
            </a:endParaRPr>
          </a:p>
          <a:p>
            <a:pPr marL="114300" indent="0">
              <a:buNone/>
            </a:pPr>
            <a:endParaRPr lang="en-US" dirty="0">
              <a:solidFill>
                <a:schemeClr val="accent2">
                  <a:lumMod val="75000"/>
                </a:schemeClr>
              </a:solidFill>
            </a:endParaRPr>
          </a:p>
        </p:txBody>
      </p:sp>
    </p:spTree>
    <p:extLst>
      <p:ext uri="{BB962C8B-B14F-4D97-AF65-F5344CB8AC3E}">
        <p14:creationId xmlns:p14="http://schemas.microsoft.com/office/powerpoint/2010/main" val="224708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arn(inVertical)">
                                      <p:cBhvr>
                                        <p:cTn id="27" dur="500"/>
                                        <p:tgtEl>
                                          <p:spTgt spid="3">
                                            <p:txEl>
                                              <p:pRg st="6" end="6"/>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arn(inVertical)">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arn(inVertical)">
                                      <p:cBhvr>
                                        <p:cTn id="35" dur="500"/>
                                        <p:tgtEl>
                                          <p:spTgt spid="3">
                                            <p:txEl>
                                              <p:pRg st="8" end="8"/>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arn(inVertical)">
                                      <p:cBhvr>
                                        <p:cTn id="38" dur="500"/>
                                        <p:tgtEl>
                                          <p:spTgt spid="3">
                                            <p:txEl>
                                              <p:pRg st="9" end="9"/>
                                            </p:txEl>
                                          </p:spTgt>
                                        </p:tgtEl>
                                      </p:cBhvr>
                                    </p:animEffect>
                                  </p:childTnLst>
                                </p:cTn>
                              </p:par>
                              <p:par>
                                <p:cTn id="39" presetID="16" presetClass="entr" presetSubtype="21"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arn(inVertical)">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barn(inVertical)">
                                      <p:cBhvr>
                                        <p:cTn id="46" dur="500"/>
                                        <p:tgtEl>
                                          <p:spTgt spid="3">
                                            <p:txEl>
                                              <p:pRg st="11" end="11"/>
                                            </p:txEl>
                                          </p:spTgt>
                                        </p:tgtEl>
                                      </p:cBhvr>
                                    </p:animEffect>
                                  </p:childTnLst>
                                </p:cTn>
                              </p:par>
                              <p:par>
                                <p:cTn id="47" presetID="16" presetClass="entr" presetSubtype="21"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barn(inVertical)">
                                      <p:cBhvr>
                                        <p:cTn id="49" dur="500"/>
                                        <p:tgtEl>
                                          <p:spTgt spid="3">
                                            <p:txEl>
                                              <p:pRg st="12" end="12"/>
                                            </p:txEl>
                                          </p:spTgt>
                                        </p:tgtEl>
                                      </p:cBhvr>
                                    </p:animEffect>
                                  </p:childTnLst>
                                </p:cTn>
                              </p:par>
                              <p:par>
                                <p:cTn id="50" presetID="16" presetClass="entr" presetSubtype="21" fill="hold"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barn(inVertical)">
                                      <p:cBhvr>
                                        <p:cTn id="52" dur="500"/>
                                        <p:tgtEl>
                                          <p:spTgt spid="3">
                                            <p:txEl>
                                              <p:pRg st="13" end="13"/>
                                            </p:txEl>
                                          </p:spTgt>
                                        </p:tgtEl>
                                      </p:cBhvr>
                                    </p:animEffect>
                                  </p:childTnLst>
                                </p:cTn>
                              </p:par>
                              <p:par>
                                <p:cTn id="53" presetID="16" presetClass="entr" presetSubtype="21" fill="hold" nodeType="with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Effect transition="in" filter="barn(inVertical)">
                                      <p:cBhvr>
                                        <p:cTn id="55"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811327085"/>
              </p:ext>
            </p:extLst>
          </p:nvPr>
        </p:nvGraphicFramePr>
        <p:xfrm>
          <a:off x="1524000" y="1397000"/>
          <a:ext cx="6477000" cy="3175002"/>
        </p:xfrm>
        <a:graphic>
          <a:graphicData uri="http://schemas.openxmlformats.org/drawingml/2006/table">
            <a:tbl>
              <a:tblPr firstRow="1" bandRow="1">
                <a:tableStyleId>{5C22544A-7EE6-4342-B048-85BDC9FD1C3A}</a:tableStyleId>
              </a:tblPr>
              <a:tblGrid>
                <a:gridCol w="1619250">
                  <a:extLst>
                    <a:ext uri="{9D8B030D-6E8A-4147-A177-3AD203B41FA5}">
                      <a16:colId xmlns:a16="http://schemas.microsoft.com/office/drawing/2014/main" val="20000"/>
                    </a:ext>
                  </a:extLst>
                </a:gridCol>
                <a:gridCol w="1619250">
                  <a:extLst>
                    <a:ext uri="{9D8B030D-6E8A-4147-A177-3AD203B41FA5}">
                      <a16:colId xmlns:a16="http://schemas.microsoft.com/office/drawing/2014/main" val="20001"/>
                    </a:ext>
                  </a:extLst>
                </a:gridCol>
                <a:gridCol w="1619250">
                  <a:extLst>
                    <a:ext uri="{9D8B030D-6E8A-4147-A177-3AD203B41FA5}">
                      <a16:colId xmlns:a16="http://schemas.microsoft.com/office/drawing/2014/main" val="20002"/>
                    </a:ext>
                  </a:extLst>
                </a:gridCol>
                <a:gridCol w="1619250">
                  <a:extLst>
                    <a:ext uri="{9D8B030D-6E8A-4147-A177-3AD203B41FA5}">
                      <a16:colId xmlns:a16="http://schemas.microsoft.com/office/drawing/2014/main" val="20003"/>
                    </a:ext>
                  </a:extLst>
                </a:gridCol>
              </a:tblGrid>
              <a:tr h="529167">
                <a:tc>
                  <a:txBody>
                    <a:bodyPr/>
                    <a:lstStyle/>
                    <a:p>
                      <a:r>
                        <a:rPr lang="en-US" dirty="0" smtClean="0"/>
                        <a:t>Year</a:t>
                      </a:r>
                      <a:endParaRPr lang="en-US" dirty="0"/>
                    </a:p>
                  </a:txBody>
                  <a:tcPr/>
                </a:tc>
                <a:tc>
                  <a:txBody>
                    <a:bodyPr/>
                    <a:lstStyle/>
                    <a:p>
                      <a:r>
                        <a:rPr lang="en-US" dirty="0" smtClean="0"/>
                        <a:t>CR (</a:t>
                      </a:r>
                      <a:r>
                        <a:rPr lang="en-US" dirty="0" err="1" smtClean="0"/>
                        <a:t>i</a:t>
                      </a:r>
                      <a:r>
                        <a:rPr lang="en-US" dirty="0" smtClean="0"/>
                        <a:t>)</a:t>
                      </a:r>
                      <a:endParaRPr lang="en-US" dirty="0"/>
                    </a:p>
                  </a:txBody>
                  <a:tcPr/>
                </a:tc>
                <a:tc>
                  <a:txBody>
                    <a:bodyPr/>
                    <a:lstStyle/>
                    <a:p>
                      <a:r>
                        <a:rPr lang="en-US" dirty="0" smtClean="0"/>
                        <a:t>AOC</a:t>
                      </a:r>
                      <a:endParaRPr lang="en-US" dirty="0"/>
                    </a:p>
                  </a:txBody>
                  <a:tcPr/>
                </a:tc>
                <a:tc>
                  <a:txBody>
                    <a:bodyPr/>
                    <a:lstStyle/>
                    <a:p>
                      <a:r>
                        <a:rPr lang="en-US" dirty="0" smtClean="0"/>
                        <a:t>EUAC</a:t>
                      </a:r>
                      <a:endParaRPr lang="en-US" dirty="0"/>
                    </a:p>
                  </a:txBody>
                  <a:tcPr/>
                </a:tc>
                <a:extLst>
                  <a:ext uri="{0D108BD9-81ED-4DB2-BD59-A6C34878D82A}">
                    <a16:rowId xmlns:a16="http://schemas.microsoft.com/office/drawing/2014/main" val="10000"/>
                  </a:ext>
                </a:extLst>
              </a:tr>
              <a:tr h="529167">
                <a:tc>
                  <a:txBody>
                    <a:bodyPr/>
                    <a:lstStyle/>
                    <a:p>
                      <a:r>
                        <a:rPr lang="en-US" dirty="0" smtClean="0"/>
                        <a:t>1</a:t>
                      </a:r>
                      <a:endParaRPr lang="en-US" dirty="0"/>
                    </a:p>
                  </a:txBody>
                  <a:tcPr/>
                </a:tc>
                <a:tc>
                  <a:txBody>
                    <a:bodyPr/>
                    <a:lstStyle/>
                    <a:p>
                      <a:r>
                        <a:rPr lang="en-US" dirty="0" smtClean="0"/>
                        <a:t>53000</a:t>
                      </a:r>
                      <a:endParaRPr lang="en-US" dirty="0"/>
                    </a:p>
                  </a:txBody>
                  <a:tcPr/>
                </a:tc>
                <a:tc>
                  <a:txBody>
                    <a:bodyPr/>
                    <a:lstStyle/>
                    <a:p>
                      <a:r>
                        <a:rPr lang="en-US" dirty="0" smtClean="0"/>
                        <a:t>25000</a:t>
                      </a:r>
                      <a:endParaRPr lang="en-US" dirty="0"/>
                    </a:p>
                  </a:txBody>
                  <a:tcPr/>
                </a:tc>
                <a:tc>
                  <a:txBody>
                    <a:bodyPr/>
                    <a:lstStyle/>
                    <a:p>
                      <a:r>
                        <a:rPr lang="en-US" dirty="0" smtClean="0"/>
                        <a:t>78000</a:t>
                      </a:r>
                      <a:endParaRPr lang="en-US" dirty="0"/>
                    </a:p>
                  </a:txBody>
                  <a:tcPr/>
                </a:tc>
                <a:extLst>
                  <a:ext uri="{0D108BD9-81ED-4DB2-BD59-A6C34878D82A}">
                    <a16:rowId xmlns:a16="http://schemas.microsoft.com/office/drawing/2014/main" val="10001"/>
                  </a:ext>
                </a:extLst>
              </a:tr>
              <a:tr h="529167">
                <a:tc>
                  <a:txBody>
                    <a:bodyPr/>
                    <a:lstStyle/>
                    <a:p>
                      <a:r>
                        <a:rPr lang="en-US" dirty="0" smtClean="0"/>
                        <a:t>2</a:t>
                      </a:r>
                      <a:endParaRPr lang="en-US" dirty="0"/>
                    </a:p>
                  </a:txBody>
                  <a:tcPr/>
                </a:tc>
                <a:tc>
                  <a:txBody>
                    <a:bodyPr/>
                    <a:lstStyle/>
                    <a:p>
                      <a:r>
                        <a:rPr lang="en-US" dirty="0" smtClean="0"/>
                        <a:t>36810</a:t>
                      </a:r>
                      <a:endParaRPr lang="en-US" dirty="0"/>
                    </a:p>
                  </a:txBody>
                  <a:tcPr/>
                </a:tc>
                <a:tc>
                  <a:txBody>
                    <a:bodyPr/>
                    <a:lstStyle/>
                    <a:p>
                      <a:r>
                        <a:rPr lang="en-US" dirty="0" smtClean="0"/>
                        <a:t>25952</a:t>
                      </a:r>
                      <a:endParaRPr lang="en-US" dirty="0"/>
                    </a:p>
                  </a:txBody>
                  <a:tcPr/>
                </a:tc>
                <a:tc>
                  <a:txBody>
                    <a:bodyPr/>
                    <a:lstStyle/>
                    <a:p>
                      <a:r>
                        <a:rPr lang="en-US" smtClean="0"/>
                        <a:t>62762</a:t>
                      </a:r>
                      <a:endParaRPr lang="en-US" dirty="0"/>
                    </a:p>
                  </a:txBody>
                  <a:tcPr/>
                </a:tc>
                <a:extLst>
                  <a:ext uri="{0D108BD9-81ED-4DB2-BD59-A6C34878D82A}">
                    <a16:rowId xmlns:a16="http://schemas.microsoft.com/office/drawing/2014/main" val="10002"/>
                  </a:ext>
                </a:extLst>
              </a:tr>
              <a:tr h="529167">
                <a:tc>
                  <a:txBody>
                    <a:bodyPr/>
                    <a:lstStyle/>
                    <a:p>
                      <a:r>
                        <a:rPr lang="en-US" dirty="0" smtClean="0"/>
                        <a:t>3</a:t>
                      </a:r>
                      <a:endParaRPr lang="en-US" dirty="0"/>
                    </a:p>
                  </a:txBody>
                  <a:tcPr/>
                </a:tc>
                <a:tc>
                  <a:txBody>
                    <a:bodyPr/>
                    <a:lstStyle/>
                    <a:p>
                      <a:r>
                        <a:rPr lang="en-US" dirty="0" smtClean="0"/>
                        <a:t>34148</a:t>
                      </a:r>
                      <a:endParaRPr lang="en-US" dirty="0"/>
                    </a:p>
                  </a:txBody>
                  <a:tcPr/>
                </a:tc>
                <a:tc>
                  <a:txBody>
                    <a:bodyPr/>
                    <a:lstStyle/>
                    <a:p>
                      <a:r>
                        <a:rPr lang="en-US" dirty="0" smtClean="0"/>
                        <a:t>27174</a:t>
                      </a:r>
                      <a:endParaRPr lang="en-US" dirty="0"/>
                    </a:p>
                  </a:txBody>
                  <a:tcPr/>
                </a:tc>
                <a:tc>
                  <a:txBody>
                    <a:bodyPr/>
                    <a:lstStyle/>
                    <a:p>
                      <a:r>
                        <a:rPr lang="en-US" dirty="0" smtClean="0"/>
                        <a:t>61322</a:t>
                      </a:r>
                      <a:endParaRPr lang="en-US" dirty="0"/>
                    </a:p>
                  </a:txBody>
                  <a:tcPr/>
                </a:tc>
                <a:extLst>
                  <a:ext uri="{0D108BD9-81ED-4DB2-BD59-A6C34878D82A}">
                    <a16:rowId xmlns:a16="http://schemas.microsoft.com/office/drawing/2014/main" val="10003"/>
                  </a:ext>
                </a:extLst>
              </a:tr>
              <a:tr h="529167">
                <a:tc>
                  <a:txBody>
                    <a:bodyPr/>
                    <a:lstStyle/>
                    <a:p>
                      <a:r>
                        <a:rPr lang="en-US" dirty="0" smtClean="0"/>
                        <a:t>4</a:t>
                      </a:r>
                      <a:endParaRPr lang="en-US" dirty="0"/>
                    </a:p>
                  </a:txBody>
                  <a:tcPr/>
                </a:tc>
                <a:tc>
                  <a:txBody>
                    <a:bodyPr/>
                    <a:lstStyle/>
                    <a:p>
                      <a:r>
                        <a:rPr lang="en-US" dirty="0" smtClean="0"/>
                        <a:t>36702</a:t>
                      </a:r>
                      <a:endParaRPr lang="en-US" dirty="0"/>
                    </a:p>
                  </a:txBody>
                  <a:tcPr/>
                </a:tc>
                <a:tc>
                  <a:txBody>
                    <a:bodyPr/>
                    <a:lstStyle/>
                    <a:p>
                      <a:r>
                        <a:rPr lang="en-US" dirty="0" smtClean="0"/>
                        <a:t>28861</a:t>
                      </a:r>
                      <a:endParaRPr lang="en-US" dirty="0"/>
                    </a:p>
                  </a:txBody>
                  <a:tcPr/>
                </a:tc>
                <a:tc>
                  <a:txBody>
                    <a:bodyPr/>
                    <a:lstStyle/>
                    <a:p>
                      <a:r>
                        <a:rPr lang="en-US" dirty="0" smtClean="0"/>
                        <a:t>65563</a:t>
                      </a:r>
                      <a:endParaRPr lang="en-US" dirty="0"/>
                    </a:p>
                  </a:txBody>
                  <a:tcPr/>
                </a:tc>
                <a:extLst>
                  <a:ext uri="{0D108BD9-81ED-4DB2-BD59-A6C34878D82A}">
                    <a16:rowId xmlns:a16="http://schemas.microsoft.com/office/drawing/2014/main" val="10004"/>
                  </a:ext>
                </a:extLst>
              </a:tr>
              <a:tr h="529167">
                <a:tc>
                  <a:txBody>
                    <a:bodyPr/>
                    <a:lstStyle/>
                    <a:p>
                      <a:r>
                        <a:rPr lang="en-US" dirty="0" smtClean="0"/>
                        <a:t>5</a:t>
                      </a:r>
                      <a:endParaRPr lang="en-US" dirty="0"/>
                    </a:p>
                  </a:txBody>
                  <a:tcPr/>
                </a:tc>
                <a:tc>
                  <a:txBody>
                    <a:bodyPr/>
                    <a:lstStyle/>
                    <a:p>
                      <a:r>
                        <a:rPr lang="en-US" dirty="0" smtClean="0"/>
                        <a:t>34294</a:t>
                      </a:r>
                      <a:endParaRPr lang="en-US" dirty="0"/>
                    </a:p>
                  </a:txBody>
                  <a:tcPr/>
                </a:tc>
                <a:tc>
                  <a:txBody>
                    <a:bodyPr/>
                    <a:lstStyle/>
                    <a:p>
                      <a:r>
                        <a:rPr lang="en-US" dirty="0" smtClean="0"/>
                        <a:t>31504</a:t>
                      </a:r>
                      <a:endParaRPr lang="en-US" dirty="0"/>
                    </a:p>
                  </a:txBody>
                  <a:tcPr/>
                </a:tc>
                <a:tc>
                  <a:txBody>
                    <a:bodyPr/>
                    <a:lstStyle/>
                    <a:p>
                      <a:r>
                        <a:rPr lang="en-US" dirty="0" smtClean="0"/>
                        <a:t>65798</a:t>
                      </a:r>
                      <a:endParaRPr lang="en-US" dirty="0"/>
                    </a:p>
                  </a:txBody>
                  <a:tcPr/>
                </a:tc>
                <a:extLst>
                  <a:ext uri="{0D108BD9-81ED-4DB2-BD59-A6C34878D82A}">
                    <a16:rowId xmlns:a16="http://schemas.microsoft.com/office/drawing/2014/main" val="10005"/>
                  </a:ext>
                </a:extLst>
              </a:tr>
            </a:tbl>
          </a:graphicData>
        </a:graphic>
      </p:graphicFrame>
      <p:sp>
        <p:nvSpPr>
          <p:cNvPr id="3" name="TextBox 2"/>
          <p:cNvSpPr txBox="1"/>
          <p:nvPr/>
        </p:nvSpPr>
        <p:spPr>
          <a:xfrm>
            <a:off x="990600" y="762000"/>
            <a:ext cx="2141933" cy="461665"/>
          </a:xfrm>
          <a:prstGeom prst="rect">
            <a:avLst/>
          </a:prstGeom>
          <a:noFill/>
        </p:spPr>
        <p:txBody>
          <a:bodyPr wrap="none" rtlCol="0">
            <a:spAutoFit/>
          </a:bodyPr>
          <a:lstStyle/>
          <a:p>
            <a:r>
              <a:rPr lang="en-US" sz="2400" b="1" dirty="0" smtClean="0"/>
              <a:t>TABULATIONS</a:t>
            </a:r>
            <a:endParaRPr lang="en-US" sz="2400" b="1" dirty="0"/>
          </a:p>
        </p:txBody>
      </p:sp>
      <p:sp>
        <p:nvSpPr>
          <p:cNvPr id="4" name="TextBox 3"/>
          <p:cNvSpPr txBox="1"/>
          <p:nvPr/>
        </p:nvSpPr>
        <p:spPr>
          <a:xfrm>
            <a:off x="838200" y="4776604"/>
            <a:ext cx="7566495" cy="1303049"/>
          </a:xfrm>
          <a:prstGeom prst="rect">
            <a:avLst/>
          </a:prstGeom>
          <a:noFill/>
        </p:spPr>
        <p:txBody>
          <a:bodyPr wrap="none" rtlCol="0">
            <a:spAutoFit/>
          </a:bodyPr>
          <a:lstStyle/>
          <a:p>
            <a:pPr>
              <a:lnSpc>
                <a:spcPct val="150000"/>
              </a:lnSpc>
            </a:pPr>
            <a:r>
              <a:rPr lang="en-US" sz="2800" dirty="0" smtClean="0"/>
              <a:t>Minimum total EUAC occur at year 3.</a:t>
            </a:r>
          </a:p>
          <a:p>
            <a:pPr>
              <a:lnSpc>
                <a:spcPct val="150000"/>
              </a:lnSpc>
            </a:pPr>
            <a:r>
              <a:rPr lang="en-US" sz="2800" dirty="0" smtClean="0"/>
              <a:t>Hence economic life of the asset is 3 years</a:t>
            </a:r>
            <a:endParaRPr lang="en-US" sz="2800" dirty="0"/>
          </a:p>
        </p:txBody>
      </p:sp>
    </p:spTree>
    <p:extLst>
      <p:ext uri="{BB962C8B-B14F-4D97-AF65-F5344CB8AC3E}">
        <p14:creationId xmlns:p14="http://schemas.microsoft.com/office/powerpoint/2010/main" val="3075389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228600" y="1676400"/>
            <a:ext cx="8534400" cy="5029200"/>
          </a:xfrm>
        </p:spPr>
        <p:txBody>
          <a:bodyPr/>
          <a:lstStyle/>
          <a:p>
            <a:pPr algn="just">
              <a:lnSpc>
                <a:spcPct val="150000"/>
              </a:lnSpc>
            </a:pPr>
            <a:r>
              <a:rPr lang="en-US" b="1" dirty="0" smtClean="0"/>
              <a:t>Mass production has found to be the most economical method of satisfying human wants.</a:t>
            </a:r>
          </a:p>
          <a:p>
            <a:pPr marL="114300" indent="0" algn="just">
              <a:lnSpc>
                <a:spcPct val="150000"/>
              </a:lnSpc>
              <a:buNone/>
            </a:pPr>
            <a:endParaRPr lang="en-US" b="1" dirty="0" smtClean="0"/>
          </a:p>
          <a:p>
            <a:pPr algn="just">
              <a:lnSpc>
                <a:spcPct val="150000"/>
              </a:lnSpc>
            </a:pPr>
            <a:r>
              <a:rPr lang="en-US" b="1" dirty="0" smtClean="0"/>
              <a:t>Failure to continuously upgrading these assets can result in serious loss of operating efficiency.</a:t>
            </a:r>
          </a:p>
          <a:p>
            <a:pPr algn="just">
              <a:lnSpc>
                <a:spcPct val="150000"/>
              </a:lnSpc>
            </a:pPr>
            <a:endParaRPr lang="en-US" b="1" dirty="0" smtClean="0"/>
          </a:p>
          <a:p>
            <a:pPr algn="just">
              <a:lnSpc>
                <a:spcPct val="150000"/>
              </a:lnSpc>
            </a:pPr>
            <a:r>
              <a:rPr lang="en-US" b="1" dirty="0" smtClean="0"/>
              <a:t>A sound replacement analysis can ultimately effect the financial success of an enterprise.</a:t>
            </a:r>
            <a:endParaRPr lang="en-US" b="1" dirty="0"/>
          </a:p>
        </p:txBody>
      </p:sp>
    </p:spTree>
    <p:extLst>
      <p:ext uri="{BB962C8B-B14F-4D97-AF65-F5344CB8AC3E}">
        <p14:creationId xmlns:p14="http://schemas.microsoft.com/office/powerpoint/2010/main" val="4188978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Nature</a:t>
            </a:r>
            <a:endParaRPr lang="en-US" dirty="0"/>
          </a:p>
        </p:txBody>
      </p:sp>
      <p:sp>
        <p:nvSpPr>
          <p:cNvPr id="3" name="Content Placeholder 2"/>
          <p:cNvSpPr>
            <a:spLocks noGrp="1"/>
          </p:cNvSpPr>
          <p:nvPr>
            <p:ph idx="1"/>
          </p:nvPr>
        </p:nvSpPr>
        <p:spPr>
          <a:xfrm>
            <a:off x="457200" y="1600201"/>
            <a:ext cx="8229600" cy="609600"/>
          </a:xfrm>
        </p:spPr>
        <p:txBody>
          <a:bodyPr/>
          <a:lstStyle/>
          <a:p>
            <a:pPr marL="114300" indent="0">
              <a:buNone/>
            </a:pPr>
            <a:r>
              <a:rPr lang="en-US" b="1" dirty="0" smtClean="0"/>
              <a:t>Two important terms here in this analysis are,</a:t>
            </a:r>
            <a:endParaRPr lang="en-US" b="1" dirty="0"/>
          </a:p>
        </p:txBody>
      </p:sp>
      <p:graphicFrame>
        <p:nvGraphicFramePr>
          <p:cNvPr id="5" name="Diagram 4"/>
          <p:cNvGraphicFramePr/>
          <p:nvPr>
            <p:extLst>
              <p:ext uri="{D42A27DB-BD31-4B8C-83A1-F6EECF244321}">
                <p14:modId xmlns:p14="http://schemas.microsoft.com/office/powerpoint/2010/main" val="1877971154"/>
              </p:ext>
            </p:extLst>
          </p:nvPr>
        </p:nvGraphicFramePr>
        <p:xfrm>
          <a:off x="1447800" y="2819400"/>
          <a:ext cx="7315200" cy="266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10433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228600" y="1600200"/>
            <a:ext cx="8763000" cy="5257800"/>
          </a:xfrm>
        </p:spPr>
        <p:txBody>
          <a:bodyPr>
            <a:normAutofit/>
          </a:bodyPr>
          <a:lstStyle/>
          <a:p>
            <a:pPr algn="just">
              <a:lnSpc>
                <a:spcPct val="150000"/>
              </a:lnSpc>
            </a:pPr>
            <a:r>
              <a:rPr lang="en-US" dirty="0" smtClean="0">
                <a:solidFill>
                  <a:schemeClr val="tx1"/>
                </a:solidFill>
              </a:rPr>
              <a:t>Additional expenses incurred for the installation of a new machine before operation should be considered as part of initial cost.</a:t>
            </a:r>
          </a:p>
          <a:p>
            <a:pPr algn="just">
              <a:lnSpc>
                <a:spcPct val="150000"/>
              </a:lnSpc>
            </a:pPr>
            <a:endParaRPr lang="en-US" dirty="0" smtClean="0">
              <a:solidFill>
                <a:schemeClr val="tx1"/>
              </a:solidFill>
            </a:endParaRPr>
          </a:p>
          <a:p>
            <a:pPr algn="just">
              <a:lnSpc>
                <a:spcPct val="150000"/>
              </a:lnSpc>
            </a:pPr>
            <a:r>
              <a:rPr lang="en-US" dirty="0" smtClean="0">
                <a:solidFill>
                  <a:schemeClr val="tx1"/>
                </a:solidFill>
              </a:rPr>
              <a:t>When a old machine is replaced its removal may entail expenses which must be deducted from the amount received to arrive at net salvage value. </a:t>
            </a:r>
            <a:endParaRPr lang="en-US" dirty="0">
              <a:solidFill>
                <a:schemeClr val="tx1"/>
              </a:solidFill>
            </a:endParaRPr>
          </a:p>
        </p:txBody>
      </p:sp>
    </p:spTree>
    <p:extLst>
      <p:ext uri="{BB962C8B-B14F-4D97-AF65-F5344CB8AC3E}">
        <p14:creationId xmlns:p14="http://schemas.microsoft.com/office/powerpoint/2010/main" val="281752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Terminologies </a:t>
            </a:r>
            <a:endParaRPr lang="en-US" dirty="0"/>
          </a:p>
        </p:txBody>
      </p:sp>
      <p:sp>
        <p:nvSpPr>
          <p:cNvPr id="3" name="Content Placeholder 2"/>
          <p:cNvSpPr>
            <a:spLocks noGrp="1"/>
          </p:cNvSpPr>
          <p:nvPr>
            <p:ph idx="1"/>
          </p:nvPr>
        </p:nvSpPr>
        <p:spPr>
          <a:xfrm>
            <a:off x="381000" y="1676400"/>
            <a:ext cx="8534400" cy="4648199"/>
          </a:xfrm>
        </p:spPr>
        <p:txBody>
          <a:bodyPr>
            <a:normAutofit fontScale="85000" lnSpcReduction="10000"/>
          </a:bodyPr>
          <a:lstStyle/>
          <a:p>
            <a:pPr>
              <a:lnSpc>
                <a:spcPct val="150000"/>
              </a:lnSpc>
            </a:pPr>
            <a:r>
              <a:rPr lang="en-US" b="1" dirty="0" smtClean="0">
                <a:solidFill>
                  <a:srgbClr val="FF0000"/>
                </a:solidFill>
              </a:rPr>
              <a:t>Sunk cost  </a:t>
            </a:r>
          </a:p>
          <a:p>
            <a:pPr marL="114300" indent="0">
              <a:lnSpc>
                <a:spcPct val="150000"/>
              </a:lnSpc>
              <a:buNone/>
            </a:pPr>
            <a:r>
              <a:rPr lang="en-US" dirty="0" smtClean="0"/>
              <a:t>For </a:t>
            </a:r>
            <a:r>
              <a:rPr lang="en-US" dirty="0"/>
              <a:t>example, suppose a machine acquired for $50,000 three years ago has a </a:t>
            </a:r>
            <a:r>
              <a:rPr lang="en-US" dirty="0" smtClean="0"/>
              <a:t>book value of </a:t>
            </a:r>
            <a:r>
              <a:rPr lang="en-US" dirty="0"/>
              <a:t>$20,000. The $20,000 book value is a sunk cost that does not affect a future decision involving its replacement</a:t>
            </a:r>
            <a:r>
              <a:rPr lang="en-US" dirty="0" smtClean="0"/>
              <a:t>.</a:t>
            </a:r>
          </a:p>
          <a:p>
            <a:pPr marL="114300" indent="0">
              <a:lnSpc>
                <a:spcPct val="150000"/>
              </a:lnSpc>
              <a:buNone/>
            </a:pPr>
            <a:endParaRPr lang="en-US" b="1" dirty="0" smtClean="0">
              <a:solidFill>
                <a:schemeClr val="tx1"/>
              </a:solidFill>
            </a:endParaRPr>
          </a:p>
          <a:p>
            <a:pPr marL="114300" indent="0">
              <a:lnSpc>
                <a:spcPct val="150000"/>
              </a:lnSpc>
              <a:buNone/>
            </a:pPr>
            <a:endParaRPr lang="en-US" b="1" dirty="0" smtClean="0">
              <a:solidFill>
                <a:schemeClr val="tx1"/>
              </a:solidFill>
            </a:endParaRPr>
          </a:p>
          <a:p>
            <a:pPr>
              <a:lnSpc>
                <a:spcPct val="150000"/>
              </a:lnSpc>
            </a:pPr>
            <a:r>
              <a:rPr lang="en-US" b="1" dirty="0" smtClean="0">
                <a:solidFill>
                  <a:srgbClr val="FF0000"/>
                </a:solidFill>
              </a:rPr>
              <a:t>Economic life – </a:t>
            </a:r>
            <a:r>
              <a:rPr lang="en-US" sz="2100" b="1" dirty="0" smtClean="0">
                <a:solidFill>
                  <a:schemeClr val="tx1"/>
                </a:solidFill>
              </a:rPr>
              <a:t>Estimating economic life in any organization is very useful.</a:t>
            </a:r>
          </a:p>
          <a:p>
            <a:pPr>
              <a:lnSpc>
                <a:spcPct val="150000"/>
              </a:lnSpc>
            </a:pPr>
            <a:r>
              <a:rPr lang="en-US" b="1" dirty="0" smtClean="0">
                <a:solidFill>
                  <a:srgbClr val="FF0000"/>
                </a:solidFill>
              </a:rPr>
              <a:t>Unused </a:t>
            </a:r>
            <a:r>
              <a:rPr lang="en-US" b="1" smtClean="0">
                <a:solidFill>
                  <a:srgbClr val="FF0000"/>
                </a:solidFill>
              </a:rPr>
              <a:t>value </a:t>
            </a:r>
            <a:endParaRPr lang="en-US" b="1" dirty="0">
              <a:solidFill>
                <a:srgbClr val="FF0000"/>
              </a:solidFill>
            </a:endParaRPr>
          </a:p>
        </p:txBody>
      </p:sp>
      <p:sp>
        <p:nvSpPr>
          <p:cNvPr id="6" name="TextBox 5"/>
          <p:cNvSpPr txBox="1"/>
          <p:nvPr/>
        </p:nvSpPr>
        <p:spPr>
          <a:xfrm>
            <a:off x="733425" y="4045802"/>
            <a:ext cx="5410200" cy="830997"/>
          </a:xfrm>
          <a:prstGeom prst="rect">
            <a:avLst/>
          </a:prstGeom>
          <a:solidFill>
            <a:srgbClr val="92D050"/>
          </a:solidFill>
        </p:spPr>
        <p:txBody>
          <a:bodyPr wrap="square" rtlCol="0">
            <a:spAutoFit/>
          </a:bodyPr>
          <a:lstStyle/>
          <a:p>
            <a:r>
              <a:rPr lang="en-US" sz="2400" b="1" dirty="0" smtClean="0"/>
              <a:t>Present book value – </a:t>
            </a:r>
            <a:r>
              <a:rPr lang="en-US" sz="2400" b="1" dirty="0"/>
              <a:t>P</a:t>
            </a:r>
            <a:r>
              <a:rPr lang="en-US" sz="2400" b="1" dirty="0" smtClean="0"/>
              <a:t>resent  </a:t>
            </a:r>
          </a:p>
          <a:p>
            <a:r>
              <a:rPr lang="en-US" sz="2400" b="1" dirty="0"/>
              <a:t> </a:t>
            </a:r>
            <a:r>
              <a:rPr lang="en-US" sz="2400" b="1" dirty="0" smtClean="0"/>
              <a:t>                                    market value</a:t>
            </a:r>
            <a:endParaRPr lang="en-US" sz="2400" b="1" dirty="0"/>
          </a:p>
        </p:txBody>
      </p:sp>
    </p:spTree>
    <p:extLst>
      <p:ext uri="{BB962C8B-B14F-4D97-AF65-F5344CB8AC3E}">
        <p14:creationId xmlns:p14="http://schemas.microsoft.com/office/powerpoint/2010/main" val="2264874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additive="base">
                                        <p:cTn id="3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this chapter…</a:t>
            </a:r>
            <a:endParaRPr lang="en-US" dirty="0"/>
          </a:p>
        </p:txBody>
      </p:sp>
      <p:sp>
        <p:nvSpPr>
          <p:cNvPr id="3" name="Content Placeholder 2"/>
          <p:cNvSpPr>
            <a:spLocks noGrp="1"/>
          </p:cNvSpPr>
          <p:nvPr>
            <p:ph idx="1"/>
          </p:nvPr>
        </p:nvSpPr>
        <p:spPr/>
        <p:txBody>
          <a:bodyPr>
            <a:normAutofit/>
          </a:bodyPr>
          <a:lstStyle/>
          <a:p>
            <a:pPr marL="514350" indent="-514350" algn="just">
              <a:lnSpc>
                <a:spcPct val="150000"/>
              </a:lnSpc>
              <a:buClrTx/>
              <a:buFont typeface="+mj-lt"/>
              <a:buAutoNum type="arabicPeriod"/>
            </a:pPr>
            <a:r>
              <a:rPr lang="en-US" b="1" dirty="0" smtClean="0">
                <a:solidFill>
                  <a:schemeClr val="tx1"/>
                </a:solidFill>
              </a:rPr>
              <a:t>Outsider’s point of view</a:t>
            </a:r>
          </a:p>
          <a:p>
            <a:pPr marL="514350" indent="-514350" algn="just">
              <a:lnSpc>
                <a:spcPct val="150000"/>
              </a:lnSpc>
              <a:buClrTx/>
              <a:buFont typeface="+mj-lt"/>
              <a:buAutoNum type="arabicPeriod"/>
            </a:pPr>
            <a:r>
              <a:rPr lang="en-US" b="1" dirty="0" smtClean="0">
                <a:solidFill>
                  <a:schemeClr val="tx1"/>
                </a:solidFill>
              </a:rPr>
              <a:t>Cash flow approach- for equal life</a:t>
            </a:r>
          </a:p>
          <a:p>
            <a:pPr marL="514350" indent="-514350" algn="just">
              <a:lnSpc>
                <a:spcPct val="150000"/>
              </a:lnSpc>
              <a:buClrTx/>
              <a:buFont typeface="+mj-lt"/>
              <a:buAutoNum type="arabicPeriod"/>
            </a:pPr>
            <a:r>
              <a:rPr lang="en-US" b="1" dirty="0" smtClean="0">
                <a:solidFill>
                  <a:schemeClr val="tx1"/>
                </a:solidFill>
              </a:rPr>
              <a:t>Economic life of an asset</a:t>
            </a:r>
            <a:endParaRPr lang="en-US" b="1" dirty="0">
              <a:solidFill>
                <a:schemeClr val="tx1"/>
              </a:solidFill>
            </a:endParaRPr>
          </a:p>
        </p:txBody>
      </p:sp>
    </p:spTree>
    <p:extLst>
      <p:ext uri="{BB962C8B-B14F-4D97-AF65-F5344CB8AC3E}">
        <p14:creationId xmlns:p14="http://schemas.microsoft.com/office/powerpoint/2010/main" val="10686423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Outsider’s Point of View</a:t>
            </a:r>
            <a:endParaRPr lang="en-US" dirty="0"/>
          </a:p>
        </p:txBody>
      </p:sp>
      <p:sp>
        <p:nvSpPr>
          <p:cNvPr id="3" name="Content Placeholder 2"/>
          <p:cNvSpPr>
            <a:spLocks noGrp="1"/>
          </p:cNvSpPr>
          <p:nvPr>
            <p:ph idx="1"/>
          </p:nvPr>
        </p:nvSpPr>
        <p:spPr>
          <a:xfrm>
            <a:off x="0" y="1143000"/>
            <a:ext cx="9144000" cy="5715000"/>
          </a:xfrm>
        </p:spPr>
        <p:txBody>
          <a:bodyPr>
            <a:normAutofit fontScale="70000" lnSpcReduction="20000"/>
          </a:bodyPr>
          <a:lstStyle/>
          <a:p>
            <a:pPr marL="114300" indent="0">
              <a:lnSpc>
                <a:spcPct val="170000"/>
              </a:lnSpc>
              <a:buNone/>
            </a:pPr>
            <a:r>
              <a:rPr lang="en-US" b="1" dirty="0" smtClean="0">
                <a:solidFill>
                  <a:schemeClr val="tx1"/>
                </a:solidFill>
              </a:rPr>
              <a:t>   Problem 1:</a:t>
            </a:r>
          </a:p>
          <a:p>
            <a:pPr marL="114300" indent="0">
              <a:lnSpc>
                <a:spcPct val="170000"/>
              </a:lnSpc>
              <a:buNone/>
            </a:pPr>
            <a:r>
              <a:rPr lang="en-US" b="1" dirty="0" smtClean="0">
                <a:solidFill>
                  <a:schemeClr val="tx1"/>
                </a:solidFill>
              </a:rPr>
              <a:t>A company purchased machine X a year ago for Rs.8500 with the following characteristics,</a:t>
            </a:r>
          </a:p>
          <a:p>
            <a:pPr marL="114300" indent="0">
              <a:lnSpc>
                <a:spcPct val="120000"/>
              </a:lnSpc>
              <a:buNone/>
            </a:pPr>
            <a:r>
              <a:rPr lang="en-US" b="1" dirty="0" smtClean="0">
                <a:solidFill>
                  <a:schemeClr val="tx1"/>
                </a:solidFill>
              </a:rPr>
              <a:t>Estimated life- 6 years</a:t>
            </a:r>
          </a:p>
          <a:p>
            <a:pPr marL="114300" indent="0">
              <a:lnSpc>
                <a:spcPct val="120000"/>
              </a:lnSpc>
              <a:buNone/>
            </a:pPr>
            <a:r>
              <a:rPr lang="en-US" b="1" dirty="0" smtClean="0">
                <a:solidFill>
                  <a:schemeClr val="tx1"/>
                </a:solidFill>
              </a:rPr>
              <a:t>Salvage value- Rs.1000</a:t>
            </a:r>
          </a:p>
          <a:p>
            <a:pPr marL="114300" indent="0">
              <a:lnSpc>
                <a:spcPct val="120000"/>
              </a:lnSpc>
              <a:buNone/>
            </a:pPr>
            <a:r>
              <a:rPr lang="en-US" b="1" dirty="0" smtClean="0">
                <a:solidFill>
                  <a:schemeClr val="tx1"/>
                </a:solidFill>
              </a:rPr>
              <a:t>Operating expenses- Rs.8000/year</a:t>
            </a:r>
          </a:p>
          <a:p>
            <a:pPr marL="114300" indent="0">
              <a:lnSpc>
                <a:spcPct val="170000"/>
              </a:lnSpc>
              <a:buNone/>
            </a:pPr>
            <a:r>
              <a:rPr lang="en-US" b="1" dirty="0" smtClean="0">
                <a:solidFill>
                  <a:schemeClr val="tx1"/>
                </a:solidFill>
              </a:rPr>
              <a:t>At the end of 1</a:t>
            </a:r>
            <a:r>
              <a:rPr lang="en-US" b="1" baseline="30000" dirty="0" smtClean="0">
                <a:solidFill>
                  <a:schemeClr val="tx1"/>
                </a:solidFill>
              </a:rPr>
              <a:t>st</a:t>
            </a:r>
            <a:r>
              <a:rPr lang="en-US" b="1" dirty="0" smtClean="0">
                <a:solidFill>
                  <a:schemeClr val="tx1"/>
                </a:solidFill>
              </a:rPr>
              <a:t> year a salesman offers machine Y for Rs.11500 which has estimated life of 5 years, salvage value of Rs.1500 and an operation cost of only Rs.5500/year due to improvement. The salesman offers Rs.3500 for machine X, if machine Y is purchased.</a:t>
            </a:r>
          </a:p>
          <a:p>
            <a:pPr marL="114300" indent="0">
              <a:lnSpc>
                <a:spcPct val="170000"/>
              </a:lnSpc>
              <a:buNone/>
            </a:pPr>
            <a:r>
              <a:rPr lang="en-US" b="1" dirty="0" smtClean="0">
                <a:solidFill>
                  <a:schemeClr val="tx1"/>
                </a:solidFill>
              </a:rPr>
              <a:t>This appears low to the company but the best offer received elsewhere is only Rs.3000</a:t>
            </a:r>
          </a:p>
          <a:p>
            <a:pPr marL="114300" indent="0">
              <a:lnSpc>
                <a:spcPct val="170000"/>
              </a:lnSpc>
              <a:buNone/>
            </a:pPr>
            <a:r>
              <a:rPr lang="en-US" b="1" dirty="0" smtClean="0">
                <a:solidFill>
                  <a:schemeClr val="tx1"/>
                </a:solidFill>
              </a:rPr>
              <a:t>Assume an interest rate of 8% and determine the best course of action by taking outsider’s point of view? </a:t>
            </a:r>
            <a:endParaRPr lang="en-US" b="1" dirty="0">
              <a:solidFill>
                <a:schemeClr val="tx1"/>
              </a:solidFill>
            </a:endParaRPr>
          </a:p>
        </p:txBody>
      </p:sp>
    </p:spTree>
    <p:extLst>
      <p:ext uri="{BB962C8B-B14F-4D97-AF65-F5344CB8AC3E}">
        <p14:creationId xmlns:p14="http://schemas.microsoft.com/office/powerpoint/2010/main" val="39691324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Outsiders Point of View</a:t>
            </a:r>
            <a:endParaRPr lang="en-IN" dirty="0"/>
          </a:p>
        </p:txBody>
      </p:sp>
      <p:cxnSp>
        <p:nvCxnSpPr>
          <p:cNvPr id="5" name="Straight Connector 4"/>
          <p:cNvCxnSpPr/>
          <p:nvPr/>
        </p:nvCxnSpPr>
        <p:spPr>
          <a:xfrm>
            <a:off x="609600" y="2209800"/>
            <a:ext cx="2819400" cy="0"/>
          </a:xfrm>
          <a:prstGeom prst="line">
            <a:avLst/>
          </a:prstGeom>
          <a:ln w="25400"/>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1143000" y="2209800"/>
            <a:ext cx="0" cy="1219200"/>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52800" y="2209800"/>
            <a:ext cx="0" cy="1227208"/>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334000" y="2209800"/>
            <a:ext cx="2819400" cy="0"/>
          </a:xfrm>
          <a:prstGeom prst="line">
            <a:avLst/>
          </a:prstGeom>
          <a:ln w="25400"/>
        </p:spPr>
        <p:style>
          <a:lnRef idx="1">
            <a:schemeClr val="accent2"/>
          </a:lnRef>
          <a:fillRef idx="0">
            <a:schemeClr val="accent2"/>
          </a:fillRef>
          <a:effectRef idx="0">
            <a:schemeClr val="accent2"/>
          </a:effectRef>
          <a:fontRef idx="minor">
            <a:schemeClr val="tx1"/>
          </a:fontRef>
        </p:style>
      </p:cxnSp>
      <p:cxnSp>
        <p:nvCxnSpPr>
          <p:cNvPr id="11" name="Straight Arrow Connector 10"/>
          <p:cNvCxnSpPr/>
          <p:nvPr/>
        </p:nvCxnSpPr>
        <p:spPr>
          <a:xfrm>
            <a:off x="8132618" y="2209800"/>
            <a:ext cx="0" cy="762000"/>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943600" y="2209800"/>
            <a:ext cx="0" cy="762000"/>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334000" y="2209800"/>
            <a:ext cx="0" cy="1524000"/>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066800" y="3406692"/>
            <a:ext cx="2362200" cy="4227"/>
          </a:xfrm>
          <a:prstGeom prst="line">
            <a:avLst/>
          </a:prstGeom>
          <a:ln w="25400">
            <a:prstDash val="dash"/>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V="1">
            <a:off x="5943600" y="2969879"/>
            <a:ext cx="2209800" cy="3844"/>
          </a:xfrm>
          <a:prstGeom prst="line">
            <a:avLst/>
          </a:prstGeom>
          <a:ln w="25400">
            <a:prstDash val="dash"/>
          </a:ln>
        </p:spPr>
        <p:style>
          <a:lnRef idx="1">
            <a:schemeClr val="accent2"/>
          </a:lnRef>
          <a:fillRef idx="0">
            <a:schemeClr val="accent2"/>
          </a:fillRef>
          <a:effectRef idx="0">
            <a:schemeClr val="accent2"/>
          </a:effectRef>
          <a:fontRef idx="minor">
            <a:schemeClr val="tx1"/>
          </a:fontRef>
        </p:style>
      </p:cxnSp>
      <p:sp>
        <p:nvSpPr>
          <p:cNvPr id="20" name="TextBox 19"/>
          <p:cNvSpPr txBox="1"/>
          <p:nvPr/>
        </p:nvSpPr>
        <p:spPr>
          <a:xfrm>
            <a:off x="990600" y="1826686"/>
            <a:ext cx="304800" cy="369332"/>
          </a:xfrm>
          <a:prstGeom prst="rect">
            <a:avLst/>
          </a:prstGeom>
          <a:noFill/>
        </p:spPr>
        <p:txBody>
          <a:bodyPr wrap="square" rtlCol="0">
            <a:spAutoFit/>
          </a:bodyPr>
          <a:lstStyle/>
          <a:p>
            <a:r>
              <a:rPr lang="en-US" dirty="0" smtClean="0"/>
              <a:t>1</a:t>
            </a:r>
            <a:endParaRPr lang="en-IN" dirty="0"/>
          </a:p>
        </p:txBody>
      </p:sp>
      <p:sp>
        <p:nvSpPr>
          <p:cNvPr id="21" name="TextBox 20"/>
          <p:cNvSpPr txBox="1"/>
          <p:nvPr/>
        </p:nvSpPr>
        <p:spPr>
          <a:xfrm>
            <a:off x="3200400" y="1814379"/>
            <a:ext cx="304800" cy="369332"/>
          </a:xfrm>
          <a:prstGeom prst="rect">
            <a:avLst/>
          </a:prstGeom>
          <a:noFill/>
        </p:spPr>
        <p:txBody>
          <a:bodyPr wrap="square" rtlCol="0">
            <a:spAutoFit/>
          </a:bodyPr>
          <a:lstStyle/>
          <a:p>
            <a:r>
              <a:rPr lang="en-US" dirty="0" smtClean="0"/>
              <a:t>5</a:t>
            </a:r>
            <a:endParaRPr lang="en-IN" dirty="0"/>
          </a:p>
        </p:txBody>
      </p:sp>
      <p:sp>
        <p:nvSpPr>
          <p:cNvPr id="22" name="TextBox 21"/>
          <p:cNvSpPr txBox="1"/>
          <p:nvPr/>
        </p:nvSpPr>
        <p:spPr>
          <a:xfrm>
            <a:off x="7980218" y="1826686"/>
            <a:ext cx="304800" cy="369332"/>
          </a:xfrm>
          <a:prstGeom prst="rect">
            <a:avLst/>
          </a:prstGeom>
          <a:noFill/>
        </p:spPr>
        <p:txBody>
          <a:bodyPr wrap="square" rtlCol="0">
            <a:spAutoFit/>
          </a:bodyPr>
          <a:lstStyle/>
          <a:p>
            <a:r>
              <a:rPr lang="en-US" dirty="0" smtClean="0"/>
              <a:t>5</a:t>
            </a:r>
            <a:endParaRPr lang="en-IN" dirty="0"/>
          </a:p>
        </p:txBody>
      </p:sp>
      <p:sp>
        <p:nvSpPr>
          <p:cNvPr id="23" name="TextBox 22"/>
          <p:cNvSpPr txBox="1"/>
          <p:nvPr/>
        </p:nvSpPr>
        <p:spPr>
          <a:xfrm>
            <a:off x="5770418" y="1814379"/>
            <a:ext cx="304800" cy="369332"/>
          </a:xfrm>
          <a:prstGeom prst="rect">
            <a:avLst/>
          </a:prstGeom>
          <a:noFill/>
        </p:spPr>
        <p:txBody>
          <a:bodyPr wrap="square" rtlCol="0">
            <a:spAutoFit/>
          </a:bodyPr>
          <a:lstStyle/>
          <a:p>
            <a:r>
              <a:rPr lang="en-US" dirty="0" smtClean="0"/>
              <a:t>1</a:t>
            </a:r>
            <a:endParaRPr lang="en-IN" dirty="0"/>
          </a:p>
        </p:txBody>
      </p:sp>
      <p:sp>
        <p:nvSpPr>
          <p:cNvPr id="24" name="TextBox 23"/>
          <p:cNvSpPr txBox="1"/>
          <p:nvPr/>
        </p:nvSpPr>
        <p:spPr>
          <a:xfrm>
            <a:off x="401783" y="1840468"/>
            <a:ext cx="304800" cy="369332"/>
          </a:xfrm>
          <a:prstGeom prst="rect">
            <a:avLst/>
          </a:prstGeom>
          <a:noFill/>
        </p:spPr>
        <p:txBody>
          <a:bodyPr wrap="square" rtlCol="0">
            <a:spAutoFit/>
          </a:bodyPr>
          <a:lstStyle/>
          <a:p>
            <a:r>
              <a:rPr lang="en-US" dirty="0" smtClean="0"/>
              <a:t>0</a:t>
            </a:r>
            <a:endParaRPr lang="en-IN" dirty="0"/>
          </a:p>
        </p:txBody>
      </p:sp>
      <p:sp>
        <p:nvSpPr>
          <p:cNvPr id="25" name="TextBox 24"/>
          <p:cNvSpPr txBox="1"/>
          <p:nvPr/>
        </p:nvSpPr>
        <p:spPr>
          <a:xfrm>
            <a:off x="5209309" y="1872167"/>
            <a:ext cx="304800" cy="369332"/>
          </a:xfrm>
          <a:prstGeom prst="rect">
            <a:avLst/>
          </a:prstGeom>
          <a:noFill/>
        </p:spPr>
        <p:txBody>
          <a:bodyPr wrap="square" rtlCol="0">
            <a:spAutoFit/>
          </a:bodyPr>
          <a:lstStyle/>
          <a:p>
            <a:r>
              <a:rPr lang="en-US" dirty="0" smtClean="0"/>
              <a:t>0</a:t>
            </a:r>
            <a:endParaRPr lang="en-IN" dirty="0"/>
          </a:p>
        </p:txBody>
      </p:sp>
      <p:sp>
        <p:nvSpPr>
          <p:cNvPr id="26" name="TextBox 25"/>
          <p:cNvSpPr txBox="1"/>
          <p:nvPr/>
        </p:nvSpPr>
        <p:spPr>
          <a:xfrm>
            <a:off x="5181600" y="3761509"/>
            <a:ext cx="990600" cy="369332"/>
          </a:xfrm>
          <a:prstGeom prst="rect">
            <a:avLst/>
          </a:prstGeom>
          <a:noFill/>
        </p:spPr>
        <p:txBody>
          <a:bodyPr wrap="square" rtlCol="0">
            <a:spAutoFit/>
          </a:bodyPr>
          <a:lstStyle/>
          <a:p>
            <a:r>
              <a:rPr lang="en-US" dirty="0" smtClean="0"/>
              <a:t>11,500</a:t>
            </a:r>
            <a:endParaRPr lang="en-IN" dirty="0"/>
          </a:p>
        </p:txBody>
      </p:sp>
      <p:sp>
        <p:nvSpPr>
          <p:cNvPr id="27" name="TextBox 26"/>
          <p:cNvSpPr txBox="1"/>
          <p:nvPr/>
        </p:nvSpPr>
        <p:spPr>
          <a:xfrm>
            <a:off x="6553200" y="3074841"/>
            <a:ext cx="990600" cy="369332"/>
          </a:xfrm>
          <a:prstGeom prst="rect">
            <a:avLst/>
          </a:prstGeom>
          <a:noFill/>
        </p:spPr>
        <p:txBody>
          <a:bodyPr wrap="square" rtlCol="0">
            <a:spAutoFit/>
          </a:bodyPr>
          <a:lstStyle/>
          <a:p>
            <a:r>
              <a:rPr lang="en-US" dirty="0"/>
              <a:t>5</a:t>
            </a:r>
            <a:r>
              <a:rPr lang="en-US" dirty="0" smtClean="0"/>
              <a:t>,500</a:t>
            </a:r>
            <a:endParaRPr lang="en-IN" dirty="0"/>
          </a:p>
        </p:txBody>
      </p:sp>
      <p:sp>
        <p:nvSpPr>
          <p:cNvPr id="28" name="TextBox 27"/>
          <p:cNvSpPr txBox="1"/>
          <p:nvPr/>
        </p:nvSpPr>
        <p:spPr>
          <a:xfrm>
            <a:off x="1752600" y="3494585"/>
            <a:ext cx="990600" cy="369332"/>
          </a:xfrm>
          <a:prstGeom prst="rect">
            <a:avLst/>
          </a:prstGeom>
          <a:noFill/>
        </p:spPr>
        <p:txBody>
          <a:bodyPr wrap="square" rtlCol="0">
            <a:spAutoFit/>
          </a:bodyPr>
          <a:lstStyle/>
          <a:p>
            <a:r>
              <a:rPr lang="en-US" dirty="0" smtClean="0"/>
              <a:t>8,000</a:t>
            </a:r>
            <a:endParaRPr lang="en-IN" dirty="0"/>
          </a:p>
        </p:txBody>
      </p:sp>
      <p:cxnSp>
        <p:nvCxnSpPr>
          <p:cNvPr id="30" name="Straight Arrow Connector 29"/>
          <p:cNvCxnSpPr>
            <a:stCxn id="21" idx="2"/>
          </p:cNvCxnSpPr>
          <p:nvPr/>
        </p:nvCxnSpPr>
        <p:spPr>
          <a:xfrm flipV="1">
            <a:off x="3352800" y="1600200"/>
            <a:ext cx="0" cy="583511"/>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8132618" y="1600200"/>
            <a:ext cx="0" cy="641863"/>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789718" y="1230803"/>
            <a:ext cx="990600" cy="369332"/>
          </a:xfrm>
          <a:prstGeom prst="rect">
            <a:avLst/>
          </a:prstGeom>
          <a:noFill/>
        </p:spPr>
        <p:txBody>
          <a:bodyPr wrap="square" rtlCol="0">
            <a:spAutoFit/>
          </a:bodyPr>
          <a:lstStyle/>
          <a:p>
            <a:r>
              <a:rPr lang="en-US" dirty="0" smtClean="0"/>
              <a:t>1,500</a:t>
            </a:r>
            <a:endParaRPr lang="en-IN" dirty="0"/>
          </a:p>
        </p:txBody>
      </p:sp>
      <p:sp>
        <p:nvSpPr>
          <p:cNvPr id="33" name="TextBox 32"/>
          <p:cNvSpPr txBox="1"/>
          <p:nvPr/>
        </p:nvSpPr>
        <p:spPr>
          <a:xfrm>
            <a:off x="3283527" y="1415469"/>
            <a:ext cx="990600" cy="369332"/>
          </a:xfrm>
          <a:prstGeom prst="rect">
            <a:avLst/>
          </a:prstGeom>
          <a:noFill/>
        </p:spPr>
        <p:txBody>
          <a:bodyPr wrap="square" rtlCol="0">
            <a:spAutoFit/>
          </a:bodyPr>
          <a:lstStyle/>
          <a:p>
            <a:r>
              <a:rPr lang="en-US" dirty="0" smtClean="0"/>
              <a:t>1,000</a:t>
            </a:r>
            <a:endParaRPr lang="en-IN" dirty="0"/>
          </a:p>
        </p:txBody>
      </p:sp>
      <p:sp>
        <p:nvSpPr>
          <p:cNvPr id="34" name="TextBox 33"/>
          <p:cNvSpPr txBox="1"/>
          <p:nvPr/>
        </p:nvSpPr>
        <p:spPr>
          <a:xfrm>
            <a:off x="1651289" y="1546047"/>
            <a:ext cx="1601932" cy="369332"/>
          </a:xfrm>
          <a:prstGeom prst="rect">
            <a:avLst/>
          </a:prstGeom>
          <a:noFill/>
        </p:spPr>
        <p:txBody>
          <a:bodyPr wrap="square" rtlCol="0">
            <a:spAutoFit/>
          </a:bodyPr>
          <a:lstStyle/>
          <a:p>
            <a:r>
              <a:rPr lang="en-US" b="1" dirty="0" smtClean="0"/>
              <a:t>M/C X</a:t>
            </a:r>
            <a:endParaRPr lang="en-IN" b="1" dirty="0"/>
          </a:p>
        </p:txBody>
      </p:sp>
      <p:sp>
        <p:nvSpPr>
          <p:cNvPr id="35" name="TextBox 34"/>
          <p:cNvSpPr txBox="1"/>
          <p:nvPr/>
        </p:nvSpPr>
        <p:spPr>
          <a:xfrm>
            <a:off x="6237144" y="1531386"/>
            <a:ext cx="1601932" cy="369332"/>
          </a:xfrm>
          <a:prstGeom prst="rect">
            <a:avLst/>
          </a:prstGeom>
          <a:noFill/>
        </p:spPr>
        <p:txBody>
          <a:bodyPr wrap="square" rtlCol="0">
            <a:spAutoFit/>
          </a:bodyPr>
          <a:lstStyle/>
          <a:p>
            <a:r>
              <a:rPr lang="en-US" b="1" dirty="0" smtClean="0"/>
              <a:t>M/C Y</a:t>
            </a:r>
            <a:endParaRPr lang="en-IN" b="1" dirty="0"/>
          </a:p>
        </p:txBody>
      </p:sp>
      <p:sp>
        <p:nvSpPr>
          <p:cNvPr id="36" name="AutoShape 2" descr="Education Icons - Schoolboy - Clipart - Individual Person Icon - Free  Transparent PNG Clipart Images Downloa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7" name="Picture 36"/>
          <p:cNvPicPr>
            <a:picLocks noChangeAspect="1"/>
          </p:cNvPicPr>
          <p:nvPr/>
        </p:nvPicPr>
        <p:blipFill>
          <a:blip r:embed="rId2"/>
          <a:stretch>
            <a:fillRect/>
          </a:stretch>
        </p:blipFill>
        <p:spPr>
          <a:xfrm>
            <a:off x="2931968" y="5223730"/>
            <a:ext cx="3143250" cy="1457325"/>
          </a:xfrm>
          <a:prstGeom prst="rect">
            <a:avLst/>
          </a:prstGeom>
        </p:spPr>
      </p:pic>
      <p:sp>
        <p:nvSpPr>
          <p:cNvPr id="38" name="TextBox 37"/>
          <p:cNvSpPr txBox="1"/>
          <p:nvPr/>
        </p:nvSpPr>
        <p:spPr>
          <a:xfrm>
            <a:off x="4969452" y="5388551"/>
            <a:ext cx="1601932" cy="369332"/>
          </a:xfrm>
          <a:prstGeom prst="rect">
            <a:avLst/>
          </a:prstGeom>
          <a:noFill/>
        </p:spPr>
        <p:txBody>
          <a:bodyPr wrap="square" rtlCol="0">
            <a:spAutoFit/>
          </a:bodyPr>
          <a:lstStyle/>
          <a:p>
            <a:r>
              <a:rPr lang="en-US" b="1" dirty="0" smtClean="0"/>
              <a:t>Outsider</a:t>
            </a:r>
            <a:endParaRPr lang="en-IN" b="1" dirty="0"/>
          </a:p>
        </p:txBody>
      </p:sp>
      <p:sp>
        <p:nvSpPr>
          <p:cNvPr id="39" name="TextBox 38"/>
          <p:cNvSpPr txBox="1"/>
          <p:nvPr/>
        </p:nvSpPr>
        <p:spPr>
          <a:xfrm>
            <a:off x="3962400" y="2579765"/>
            <a:ext cx="1191492" cy="584775"/>
          </a:xfrm>
          <a:prstGeom prst="rect">
            <a:avLst/>
          </a:prstGeom>
          <a:noFill/>
        </p:spPr>
        <p:txBody>
          <a:bodyPr wrap="square" rtlCol="0">
            <a:spAutoFit/>
          </a:bodyPr>
          <a:lstStyle/>
          <a:p>
            <a:r>
              <a:rPr lang="en-US" sz="3200" b="1" dirty="0" smtClean="0"/>
              <a:t>YOU</a:t>
            </a:r>
            <a:endParaRPr lang="en-IN" sz="3200" b="1" dirty="0"/>
          </a:p>
        </p:txBody>
      </p:sp>
    </p:spTree>
    <p:extLst>
      <p:ext uri="{BB962C8B-B14F-4D97-AF65-F5344CB8AC3E}">
        <p14:creationId xmlns:p14="http://schemas.microsoft.com/office/powerpoint/2010/main" val="3416916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CASH FLOW APPROACH- FOR EQUAL LIFE</a:t>
            </a:r>
            <a:endParaRPr lang="en-US" dirty="0"/>
          </a:p>
        </p:txBody>
      </p:sp>
      <p:sp>
        <p:nvSpPr>
          <p:cNvPr id="3" name="Content Placeholder 2"/>
          <p:cNvSpPr>
            <a:spLocks noGrp="1"/>
          </p:cNvSpPr>
          <p:nvPr>
            <p:ph idx="1"/>
          </p:nvPr>
        </p:nvSpPr>
        <p:spPr>
          <a:xfrm>
            <a:off x="152400" y="1676400"/>
            <a:ext cx="8839200" cy="5029200"/>
          </a:xfrm>
        </p:spPr>
        <p:txBody>
          <a:bodyPr>
            <a:normAutofit fontScale="92500" lnSpcReduction="10000"/>
          </a:bodyPr>
          <a:lstStyle/>
          <a:p>
            <a:pPr algn="just">
              <a:lnSpc>
                <a:spcPct val="160000"/>
              </a:lnSpc>
            </a:pPr>
            <a:r>
              <a:rPr lang="en-US" dirty="0" smtClean="0">
                <a:solidFill>
                  <a:schemeClr val="tx1"/>
                </a:solidFill>
              </a:rPr>
              <a:t>This approach is based on the fact that-</a:t>
            </a:r>
          </a:p>
          <a:p>
            <a:pPr algn="just">
              <a:lnSpc>
                <a:spcPct val="160000"/>
              </a:lnSpc>
            </a:pPr>
            <a:r>
              <a:rPr lang="en-US" dirty="0" smtClean="0">
                <a:solidFill>
                  <a:schemeClr val="tx1"/>
                </a:solidFill>
              </a:rPr>
              <a:t>If the challenger is selected, the defender’s present market value is a cash inflow to the challenger.</a:t>
            </a:r>
          </a:p>
          <a:p>
            <a:pPr algn="just">
              <a:lnSpc>
                <a:spcPct val="160000"/>
              </a:lnSpc>
            </a:pPr>
            <a:r>
              <a:rPr lang="en-US" dirty="0" smtClean="0">
                <a:solidFill>
                  <a:schemeClr val="tx1"/>
                </a:solidFill>
              </a:rPr>
              <a:t>Alternatively, if the defender is selected there is no actual expenditure of cash for the organization.</a:t>
            </a:r>
          </a:p>
          <a:p>
            <a:pPr algn="just">
              <a:lnSpc>
                <a:spcPct val="160000"/>
              </a:lnSpc>
            </a:pPr>
            <a:r>
              <a:rPr lang="en-US" dirty="0" smtClean="0">
                <a:solidFill>
                  <a:schemeClr val="tx1"/>
                </a:solidFill>
              </a:rPr>
              <a:t>Hence defender’s first cost is taken as zero and the market value of the defender is subtracted from the challenger’s first cost.</a:t>
            </a:r>
          </a:p>
          <a:p>
            <a:pPr marL="114300" indent="0" algn="ctr">
              <a:lnSpc>
                <a:spcPct val="160000"/>
              </a:lnSpc>
              <a:buNone/>
            </a:pPr>
            <a:r>
              <a:rPr lang="en-US" b="1" dirty="0" smtClean="0">
                <a:solidFill>
                  <a:schemeClr val="tx1"/>
                </a:solidFill>
              </a:rPr>
              <a:t>SOLVING THE SAME PREVIOUS PROBLEM</a:t>
            </a:r>
            <a:endParaRPr lang="en-US" b="1" dirty="0">
              <a:solidFill>
                <a:schemeClr val="tx1"/>
              </a:solidFill>
            </a:endParaRPr>
          </a:p>
        </p:txBody>
      </p:sp>
    </p:spTree>
    <p:extLst>
      <p:ext uri="{BB962C8B-B14F-4D97-AF65-F5344CB8AC3E}">
        <p14:creationId xmlns:p14="http://schemas.microsoft.com/office/powerpoint/2010/main" val="297595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Vertical)">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arn(inVertical)">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1412</TotalTime>
  <Words>1093</Words>
  <Application>Microsoft Office PowerPoint</Application>
  <PresentationFormat>On-screen Show (4:3)</PresentationFormat>
  <Paragraphs>167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Book Antiqua</vt:lpstr>
      <vt:lpstr>Century Gothic</vt:lpstr>
      <vt:lpstr>Wingdings</vt:lpstr>
      <vt:lpstr>Apothecary</vt:lpstr>
      <vt:lpstr>Replacement Analysis</vt:lpstr>
      <vt:lpstr>Introduction</vt:lpstr>
      <vt:lpstr>General Nature</vt:lpstr>
      <vt:lpstr>Key Points</vt:lpstr>
      <vt:lpstr>Terminologies </vt:lpstr>
      <vt:lpstr>In this chapter…</vt:lpstr>
      <vt:lpstr>Outsider’s Point of View</vt:lpstr>
      <vt:lpstr>Outsiders Point of View</vt:lpstr>
      <vt:lpstr>CASH FLOW APPROACH- FOR EQUAL LIFE</vt:lpstr>
      <vt:lpstr>WHAT HAPPENS FOR UNEQUAL LIFE?</vt:lpstr>
      <vt:lpstr>POLICY OF USING SUNK COST</vt:lpstr>
      <vt:lpstr>Capital Recovery COST</vt:lpstr>
      <vt:lpstr>Economic life of an asset</vt:lpstr>
      <vt:lpstr>example</vt:lpstr>
      <vt:lpstr>solution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Replacement Analysis</dc:title>
  <dc:creator>ACER</dc:creator>
  <cp:lastModifiedBy>mahe</cp:lastModifiedBy>
  <cp:revision>135</cp:revision>
  <dcterms:created xsi:type="dcterms:W3CDTF">2006-08-16T00:00:00Z</dcterms:created>
  <dcterms:modified xsi:type="dcterms:W3CDTF">2022-09-26T04:36:38Z</dcterms:modified>
</cp:coreProperties>
</file>