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9" r:id="rId4"/>
    <p:sldId id="258" r:id="rId5"/>
    <p:sldId id="261" r:id="rId6"/>
    <p:sldId id="262" r:id="rId7"/>
    <p:sldId id="269" r:id="rId8"/>
    <p:sldId id="264" r:id="rId9"/>
    <p:sldId id="263" r:id="rId10"/>
    <p:sldId id="265" r:id="rId11"/>
    <p:sldId id="266" r:id="rId12"/>
    <p:sldId id="267" r:id="rId13"/>
    <p:sldId id="270" r:id="rId14"/>
    <p:sldId id="271"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531.16821" units="1/cm"/>
          <inkml:channelProperty channel="Y" name="resolution" value="2391.75171" units="1/cm"/>
          <inkml:channelProperty channel="F" name="resolution" value="0" units="1/dev"/>
          <inkml:channelProperty channel="T" name="resolution" value="1" units="1/dev"/>
        </inkml:channelProperties>
      </inkml:inkSource>
      <inkml:timestamp xml:id="ts0" timeString="2021-04-05T09:53:55.436"/>
    </inkml:context>
    <inkml:brush xml:id="br0">
      <inkml:brushProperty name="width" value="0.05292" units="cm"/>
      <inkml:brushProperty name="height" value="0.05292" units="cm"/>
      <inkml:brushProperty name="color" value="#FF0000"/>
    </inkml:brush>
  </inkml:definitions>
  <inkml:trace contextRef="#ctx0" brushRef="#br0">4795 7785 31 0,'12'0'0'0,"8"-4"0"16,15 2 0-16,15 8 0 15,3 16 1-15,7 4-2 16,2 9 1-16,-11 5 0 16,-9-2-1-16,6-1 1 15,-6-2-2-15,2 2 2 16,-4-8-2 0,0 2 2-16,-7-3-1 15,-2-6 0-15,0-1-3 16,0-2 0-16,1-5 0 15,-5-2 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531.16821" units="1/cm"/>
          <inkml:channelProperty channel="Y" name="resolution" value="2391.75171" units="1/cm"/>
          <inkml:channelProperty channel="F" name="resolution" value="0" units="1/dev"/>
          <inkml:channelProperty channel="T" name="resolution" value="1" units="1/dev"/>
        </inkml:channelProperties>
      </inkml:inkSource>
      <inkml:timestamp xml:id="ts0" timeString="2021-04-05T09:53:54.348"/>
    </inkml:context>
    <inkml:brush xml:id="br0">
      <inkml:brushProperty name="width" value="0.05292" units="cm"/>
      <inkml:brushProperty name="height" value="0.05292" units="cm"/>
      <inkml:brushProperty name="color" value="#FF0000"/>
    </inkml:brush>
  </inkml:definitions>
  <inkml:trace contextRef="#ctx0" brushRef="#br0">15878 9482 27 0,'-172'-117'2'0,"-56"-22"3"15,-75-22 1 1,-54-32-4-16,41 36 4 15,9 31-1-15,2-3 2 16,7 4 1-16</inkml:trace>
  <inkml:trace contextRef="#ctx0" brushRef="#br0" timeOffset="584.415">6985 6653 52 0,'0'12'-2'0,"-1"5"1"16,1 3 1-16,-7 6-1 16,-5-11 1-16,-8 4 0 15,-8-7-1-15,-13 0 1 16,-10 0-2-16,-1-1 1 16,0 4 3-16,18 10-1 15,11 4-2-15,40 5 2 16,26 12 0-1,39 11 1-15,24 2 1 16,17 4-1-16,-2-8 2 16,-8-2-2-16,-25-9 0 15,-21-6 0-15,-11-7 2 16,-38-1-1-16,-18-1-1 16,-23-4 0-16,-28 3-2 15,-24-5 1-15,-10 9 2 16,-17-7-2-1</inkml:trace>
  <inkml:trace contextRef="#ctx0" brushRef="#br0" timeOffset="14616.2711">16803 10955 20 0,'-57'-33'-1'16,"-17"0"2"-16,-18-16 2 16</inkml:trace>
  <inkml:trace contextRef="#ctx0" brushRef="#br0">16151 10967 21 0,'-8'5'-1'0,"-9"8"1"16,-15 7 1-16,-9 2 0 16,0-1 1-16,-12-2-3 15,-2-4 2-15,3-1 0 16,-13 2-1-16,-4-2 0 15,-8-5 3-15,1-4 0 16,-11-14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07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211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13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896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65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407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315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777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459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50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76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pPr/>
              <a:t>4/16/2022</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322885"/>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ANNUAL WORTH COMPARISON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8904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8645"/>
            <a:ext cx="8915400" cy="5943600"/>
          </a:xfrm>
        </p:spPr>
        <p:txBody>
          <a:bodyPr>
            <a:normAutofit/>
          </a:bodyPr>
          <a:lstStyle/>
          <a:p>
            <a:pPr marL="0" indent="0" algn="just">
              <a:lnSpc>
                <a:spcPct val="170000"/>
              </a:lnSpc>
              <a:spcBef>
                <a:spcPts val="0"/>
              </a:spcBef>
              <a:buNone/>
            </a:pPr>
            <a:r>
              <a:rPr lang="en-US" dirty="0" smtClean="0"/>
              <a:t>A consulting firm proposes to provide “self inspection” training for clerks who work with insurance claims. The program lasts one year, costs </a:t>
            </a:r>
            <a:r>
              <a:rPr lang="en-US" dirty="0" err="1" smtClean="0"/>
              <a:t>Rs</a:t>
            </a:r>
            <a:r>
              <a:rPr lang="en-US" dirty="0" smtClean="0"/>
              <a:t>. 20,000 per month, and professes to improve quality while reducing clerical time. A potential user of the program estimates that savings in the first month should amount to </a:t>
            </a:r>
            <a:r>
              <a:rPr lang="en-US" dirty="0" err="1" smtClean="0"/>
              <a:t>Rs</a:t>
            </a:r>
            <a:r>
              <a:rPr lang="en-US" dirty="0" smtClean="0"/>
              <a:t>. 8000 and should increase by  </a:t>
            </a:r>
            <a:r>
              <a:rPr lang="en-US" dirty="0" err="1"/>
              <a:t>R</a:t>
            </a:r>
            <a:r>
              <a:rPr lang="en-US" dirty="0" err="1" smtClean="0"/>
              <a:t>s</a:t>
            </a:r>
            <a:r>
              <a:rPr lang="en-US" dirty="0" smtClean="0"/>
              <a:t>. 4000 per month for the rest of the year. however . Operational confusion and work interference are expected to boost clerical costs by Rs.12,000 the first month but this amount should subsequently decline in equal increments at the rate of Rs.1000 per month. If the required rate of return on money is 12% compounded monthly and there is a stipulation that the program must pay for itself within 1 year, Calculate the Annual worth(AW) and comment on the feasibility. </a:t>
            </a:r>
            <a:endParaRPr lang="en-US" dirty="0"/>
          </a:p>
        </p:txBody>
      </p:sp>
    </p:spTree>
    <p:extLst>
      <p:ext uri="{BB962C8B-B14F-4D97-AF65-F5344CB8AC3E}">
        <p14:creationId xmlns:p14="http://schemas.microsoft.com/office/powerpoint/2010/main" val="1046521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Net cash flow comparison</a:t>
            </a:r>
            <a:endParaRPr lang="en-US" dirty="0"/>
          </a:p>
        </p:txBody>
      </p:sp>
      <p:sp>
        <p:nvSpPr>
          <p:cNvPr id="3" name="Content Placeholder 2"/>
          <p:cNvSpPr>
            <a:spLocks noGrp="1"/>
          </p:cNvSpPr>
          <p:nvPr>
            <p:ph idx="1"/>
          </p:nvPr>
        </p:nvSpPr>
        <p:spPr>
          <a:xfrm>
            <a:off x="152400" y="914400"/>
            <a:ext cx="8839200" cy="5943600"/>
          </a:xfrm>
        </p:spPr>
        <p:txBody>
          <a:bodyPr>
            <a:normAutofit/>
          </a:bodyPr>
          <a:lstStyle/>
          <a:p>
            <a:pPr marL="0" indent="0" algn="just">
              <a:lnSpc>
                <a:spcPct val="170000"/>
              </a:lnSpc>
              <a:spcBef>
                <a:spcPts val="0"/>
              </a:spcBef>
              <a:buNone/>
            </a:pPr>
            <a:r>
              <a:rPr lang="en-US" dirty="0" smtClean="0"/>
              <a:t>A company engaging in selling of laboratory equipment estimates that profit from sales is Rs.2,00,000 every  year if a mobile demonstration unit is built. A large unit with sleeping accommodation for the driver will cost </a:t>
            </a:r>
            <a:r>
              <a:rPr lang="en-US" dirty="0" err="1" smtClean="0"/>
              <a:t>Rs</a:t>
            </a:r>
            <a:r>
              <a:rPr lang="en-US" dirty="0" smtClean="0"/>
              <a:t>. 9,70,000 while a smaller unit without sleeping cabin will be </a:t>
            </a:r>
            <a:r>
              <a:rPr lang="en-US" dirty="0" err="1" smtClean="0"/>
              <a:t>Rs</a:t>
            </a:r>
            <a:r>
              <a:rPr lang="en-US" dirty="0" smtClean="0"/>
              <a:t>. 6,30,000. Salvage values for the large and small units after 5 years and 8 years will be, Rs.97,000 and Rs.35000 respectively. Lodging costs saved by the larger unit should amount </a:t>
            </a:r>
            <a:r>
              <a:rPr lang="en-US" dirty="0" err="1" smtClean="0"/>
              <a:t>Rs</a:t>
            </a:r>
            <a:r>
              <a:rPr lang="en-US" dirty="0" smtClean="0"/>
              <a:t>. 1,10,000 annually, but its transportation costs will exceed those of the smaller unit by 31,000 every year. With the money at 9% should a mobile demonstration unit be built? And if so which size is preferable?</a:t>
            </a:r>
            <a:endParaRPr lang="en-US" dirty="0"/>
          </a:p>
        </p:txBody>
      </p:sp>
    </p:spTree>
    <p:extLst>
      <p:ext uri="{BB962C8B-B14F-4D97-AF65-F5344CB8AC3E}">
        <p14:creationId xmlns:p14="http://schemas.microsoft.com/office/powerpoint/2010/main" val="4009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lgn="just">
              <a:lnSpc>
                <a:spcPct val="150000"/>
              </a:lnSpc>
              <a:spcBef>
                <a:spcPts val="0"/>
              </a:spcBef>
              <a:buNone/>
            </a:pPr>
            <a:r>
              <a:rPr lang="en-US" dirty="0" smtClean="0"/>
              <a:t>A conventional agricultural equipment has a service life of 6 years. A newly designed equipment is 50% costlier than the conventional one but has more advantages. The operating costs of both these equipment are almost same and salvage value is negligible. What will be the service life of the new equipment that makes its costs comparable to that of the conventional one at </a:t>
            </a:r>
            <a:r>
              <a:rPr lang="en-US" dirty="0" err="1" smtClean="0"/>
              <a:t>i</a:t>
            </a:r>
            <a:r>
              <a:rPr lang="en-US" dirty="0" smtClean="0"/>
              <a:t>=10%?</a:t>
            </a:r>
            <a:endParaRPr lang="en-US" dirty="0"/>
          </a:p>
        </p:txBody>
      </p:sp>
    </p:spTree>
    <p:extLst>
      <p:ext uri="{BB962C8B-B14F-4D97-AF65-F5344CB8AC3E}">
        <p14:creationId xmlns:p14="http://schemas.microsoft.com/office/powerpoint/2010/main" val="1075543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 standby electric power generator was purchased 6years ago for Rs.80,000. at that time it was expected that the equipment would be used for 15 years and would have a salvage value of 10% of the first cost. The generator is no longer needed and is to be sold for Rs.25,000. Using an interest rate of 15%, determine the difference between the anticipated and actual annual capital costs.</a:t>
            </a:r>
          </a:p>
        </p:txBody>
      </p:sp>
    </p:spTree>
    <p:extLst>
      <p:ext uri="{BB962C8B-B14F-4D97-AF65-F5344CB8AC3E}">
        <p14:creationId xmlns:p14="http://schemas.microsoft.com/office/powerpoint/2010/main" val="1655570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sheltered workshop requires a lift truck to handle pallets for a new contract. A lift truck can be purchased for Rs.2,70,000. Annual insurance costs are 3% of the purchase price, payable on the first of each year, an equivalent truck can be rented for Rs,15,000 per month payable at the end of each month. Operating costs are same for both the alternatives. For what minimum number of months must a purchased truck be used on the contract to make purchasing more attractive than leasing? Interest rate is 12% compounded monthly. Assume that the purchased truck has no salvage value.</a:t>
            </a:r>
          </a:p>
          <a:p>
            <a:endParaRPr lang="en-US" dirty="0"/>
          </a:p>
        </p:txBody>
      </p:sp>
    </p:spTree>
    <p:extLst>
      <p:ext uri="{BB962C8B-B14F-4D97-AF65-F5344CB8AC3E}">
        <p14:creationId xmlns:p14="http://schemas.microsoft.com/office/powerpoint/2010/main" val="2771819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lvl="0"/>
            <a:r>
              <a:rPr lang="en-US" dirty="0"/>
              <a:t>Two machines models A and B perform the same function. Type A machine has a low initial cost of </a:t>
            </a:r>
            <a:r>
              <a:rPr lang="en-US" dirty="0" err="1"/>
              <a:t>Rs</a:t>
            </a:r>
            <a:r>
              <a:rPr lang="en-US" dirty="0"/>
              <a:t>. 95000, relatively high operating cost of Rs.19,000 per year more than those of type B machine, and a short life of 4 years. Type B machine costs </a:t>
            </a:r>
            <a:r>
              <a:rPr lang="en-US" dirty="0" err="1"/>
              <a:t>Rs</a:t>
            </a:r>
            <a:r>
              <a:rPr lang="en-US" dirty="0"/>
              <a:t>. 2,51,000 and can be used for 8 years. The scarp value from either machine at the end of the life will barely cover its removal cost. Which is preferred when </a:t>
            </a:r>
            <a:r>
              <a:rPr lang="en-US" dirty="0" smtClean="0"/>
              <a:t>the rate </a:t>
            </a:r>
            <a:r>
              <a:rPr lang="en-US" dirty="0"/>
              <a:t>of return is 8%?</a:t>
            </a:r>
            <a:endParaRPr lang="en-IN" dirty="0"/>
          </a:p>
        </p:txBody>
      </p:sp>
    </p:spTree>
    <p:extLst>
      <p:ext uri="{BB962C8B-B14F-4D97-AF65-F5344CB8AC3E}">
        <p14:creationId xmlns:p14="http://schemas.microsoft.com/office/powerpoint/2010/main" val="1190684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Annual Worth Comparison?</a:t>
            </a:r>
            <a:endParaRPr lang="en-US" dirty="0"/>
          </a:p>
        </p:txBody>
      </p:sp>
      <p:sp>
        <p:nvSpPr>
          <p:cNvPr id="3" name="Content Placeholder 2"/>
          <p:cNvSpPr>
            <a:spLocks noGrp="1"/>
          </p:cNvSpPr>
          <p:nvPr>
            <p:ph idx="1"/>
          </p:nvPr>
        </p:nvSpPr>
        <p:spPr/>
        <p:txBody>
          <a:bodyPr/>
          <a:lstStyle/>
          <a:p>
            <a:r>
              <a:rPr lang="en-US" dirty="0" smtClean="0"/>
              <a:t>Many economic decision are assisted by determining the costs, expenditures, and net worth on the basis of annual or periodic timings.</a:t>
            </a:r>
          </a:p>
          <a:p>
            <a:r>
              <a:rPr lang="en-US" dirty="0" smtClean="0"/>
              <a:t>Manufacturing manager is often required to justify the operations on , monthly or annual basis.</a:t>
            </a:r>
          </a:p>
          <a:p>
            <a:r>
              <a:rPr lang="en-US" dirty="0" smtClean="0"/>
              <a:t>Annual goals are frequently set.</a:t>
            </a:r>
            <a:endParaRPr lang="en-US" dirty="0"/>
          </a:p>
        </p:txBody>
      </p:sp>
    </p:spTree>
    <p:extLst>
      <p:ext uri="{BB962C8B-B14F-4D97-AF65-F5344CB8AC3E}">
        <p14:creationId xmlns:p14="http://schemas.microsoft.com/office/powerpoint/2010/main" val="3338430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rgbClr val="92D050"/>
                </a:solidFill>
              </a:rPr>
              <a:t>Procedure</a:t>
            </a:r>
            <a:endParaRPr lang="en-US" b="1" i="1" u="sng" dirty="0">
              <a:solidFill>
                <a:srgbClr val="92D050"/>
              </a:solidFill>
            </a:endParaRPr>
          </a:p>
        </p:txBody>
      </p:sp>
      <p:sp>
        <p:nvSpPr>
          <p:cNvPr id="3" name="Content Placeholder 2"/>
          <p:cNvSpPr>
            <a:spLocks noGrp="1"/>
          </p:cNvSpPr>
          <p:nvPr>
            <p:ph idx="1"/>
          </p:nvPr>
        </p:nvSpPr>
        <p:spPr/>
        <p:txBody>
          <a:bodyPr>
            <a:normAutofit fontScale="85000" lnSpcReduction="10000"/>
          </a:bodyPr>
          <a:lstStyle/>
          <a:p>
            <a:pPr marL="0" indent="0" algn="ctr">
              <a:lnSpc>
                <a:spcPct val="150000"/>
              </a:lnSpc>
              <a:spcBef>
                <a:spcPts val="600"/>
              </a:spcBef>
              <a:buNone/>
            </a:pPr>
            <a:r>
              <a:rPr lang="en-US" sz="4800" b="1" dirty="0" smtClean="0">
                <a:solidFill>
                  <a:srgbClr val="0070C0"/>
                </a:solidFill>
                <a:latin typeface="Curlz MT" pitchFamily="82" charset="0"/>
              </a:rPr>
              <a:t>In this method all the receipts and disbursements  occurring over a period are converted to an equivalent uniform yearly amount.</a:t>
            </a:r>
          </a:p>
        </p:txBody>
      </p:sp>
    </p:spTree>
    <p:extLst>
      <p:ext uri="{BB962C8B-B14F-4D97-AF65-F5344CB8AC3E}">
        <p14:creationId xmlns:p14="http://schemas.microsoft.com/office/powerpoint/2010/main" val="799004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smtClean="0"/>
              <a:t>It is possible to view an years gains and losses as a milestone for progress.</a:t>
            </a:r>
          </a:p>
          <a:p>
            <a:pPr algn="just">
              <a:lnSpc>
                <a:spcPct val="150000"/>
              </a:lnSpc>
            </a:pPr>
            <a:r>
              <a:rPr lang="en-US" dirty="0" smtClean="0"/>
              <a:t>Cost accounting procedures, depreciation expenses, tax calculations and other summary reports are annual.</a:t>
            </a:r>
          </a:p>
          <a:p>
            <a:pPr algn="just">
              <a:lnSpc>
                <a:spcPct val="150000"/>
              </a:lnSpc>
            </a:pPr>
            <a:r>
              <a:rPr lang="en-US" dirty="0" smtClean="0"/>
              <a:t>The major tool used in annual worth calculations is the capital recovery factor that converts a </a:t>
            </a:r>
            <a:r>
              <a:rPr lang="en-US" dirty="0" err="1" smtClean="0"/>
              <a:t>lumpsum</a:t>
            </a:r>
            <a:r>
              <a:rPr lang="en-US" dirty="0" smtClean="0"/>
              <a:t> into annuity.</a:t>
            </a:r>
          </a:p>
        </p:txBody>
      </p:sp>
    </p:spTree>
    <p:extLst>
      <p:ext uri="{BB962C8B-B14F-4D97-AF65-F5344CB8AC3E}">
        <p14:creationId xmlns:p14="http://schemas.microsoft.com/office/powerpoint/2010/main" val="2759810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715000"/>
          </a:xfrm>
        </p:spPr>
        <p:txBody>
          <a:bodyPr>
            <a:normAutofit/>
          </a:bodyPr>
          <a:lstStyle/>
          <a:p>
            <a:pPr marL="0" indent="0" algn="just">
              <a:lnSpc>
                <a:spcPct val="170000"/>
              </a:lnSpc>
              <a:spcBef>
                <a:spcPts val="0"/>
              </a:spcBef>
              <a:buNone/>
            </a:pPr>
            <a:r>
              <a:rPr lang="en-US" dirty="0" smtClean="0"/>
              <a:t>A food beverage company is planning expansion of its cold storage facility. Three alternative site design proposals are being considered that uses an interest rate of 10%. Plan A and B require an expenditure of Rs.35,00,000 for land while plan C requires Rs.45,00,000 for land,. The estimated income due to facility available is annualized at Rs.24,80,000 per year. the company requires that a life of 10 years be used for analysis. Data pertaining to the project are given below,</a:t>
            </a:r>
            <a:endParaRPr lang="en-US" dirty="0"/>
          </a:p>
        </p:txBody>
      </p:sp>
      <p:sp>
        <p:nvSpPr>
          <p:cNvPr id="4" name="TextBox 3"/>
          <p:cNvSpPr txBox="1"/>
          <p:nvPr/>
        </p:nvSpPr>
        <p:spPr>
          <a:xfrm>
            <a:off x="210979" y="411079"/>
            <a:ext cx="1628972" cy="461665"/>
          </a:xfrm>
          <a:prstGeom prst="rect">
            <a:avLst/>
          </a:prstGeom>
          <a:noFill/>
        </p:spPr>
        <p:txBody>
          <a:bodyPr wrap="none" rtlCol="0">
            <a:spAutoFit/>
          </a:bodyPr>
          <a:lstStyle/>
          <a:p>
            <a:r>
              <a:rPr lang="en-US" sz="2400" b="1" u="sng" dirty="0" smtClean="0"/>
              <a:t>EXAMPLE 1</a:t>
            </a:r>
            <a:endParaRPr lang="en-US" sz="2400" b="1" u="sng" dirty="0"/>
          </a:p>
        </p:txBody>
      </p:sp>
    </p:spTree>
    <p:extLst>
      <p:ext uri="{BB962C8B-B14F-4D97-AF65-F5344CB8AC3E}">
        <p14:creationId xmlns:p14="http://schemas.microsoft.com/office/powerpoint/2010/main" val="482997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41102934"/>
              </p:ext>
            </p:extLst>
          </p:nvPr>
        </p:nvGraphicFramePr>
        <p:xfrm>
          <a:off x="228600" y="1397000"/>
          <a:ext cx="8686800" cy="3931920"/>
        </p:xfrm>
        <a:graphic>
          <a:graphicData uri="http://schemas.openxmlformats.org/drawingml/2006/table">
            <a:tbl>
              <a:tblPr firstRow="1" bandRow="1">
                <a:tableStyleId>{5C22544A-7EE6-4342-B048-85BDC9FD1C3A}</a:tableStyleId>
              </a:tblPr>
              <a:tblGrid>
                <a:gridCol w="3403076">
                  <a:extLst>
                    <a:ext uri="{9D8B030D-6E8A-4147-A177-3AD203B41FA5}">
                      <a16:colId xmlns:a16="http://schemas.microsoft.com/office/drawing/2014/main" val="20000"/>
                    </a:ext>
                  </a:extLst>
                </a:gridCol>
                <a:gridCol w="1930924">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70840">
                <a:tc>
                  <a:txBody>
                    <a:bodyPr/>
                    <a:lstStyle/>
                    <a:p>
                      <a:pPr algn="r">
                        <a:lnSpc>
                          <a:spcPct val="150000"/>
                        </a:lnSpc>
                      </a:pPr>
                      <a:r>
                        <a:rPr lang="en-US" dirty="0" smtClean="0">
                          <a:solidFill>
                            <a:srgbClr val="C00000"/>
                          </a:solidFill>
                        </a:rPr>
                        <a:t>In </a:t>
                      </a:r>
                      <a:r>
                        <a:rPr lang="en-US" dirty="0" err="1" smtClean="0">
                          <a:solidFill>
                            <a:srgbClr val="C00000"/>
                          </a:solidFill>
                        </a:rPr>
                        <a:t>Rs</a:t>
                      </a:r>
                      <a:r>
                        <a:rPr lang="en-US" dirty="0" smtClean="0">
                          <a:solidFill>
                            <a:srgbClr val="C00000"/>
                          </a:solidFill>
                        </a:rPr>
                        <a:t>.</a:t>
                      </a:r>
                      <a:endParaRPr lang="en-US"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lnSpc>
                          <a:spcPct val="150000"/>
                        </a:lnSpc>
                      </a:pPr>
                      <a:r>
                        <a:rPr lang="en-US" dirty="0" smtClean="0">
                          <a:solidFill>
                            <a:srgbClr val="C00000"/>
                          </a:solidFill>
                        </a:rPr>
                        <a:t>Proposal</a:t>
                      </a:r>
                      <a:r>
                        <a:rPr lang="en-US" baseline="0" dirty="0" smtClean="0">
                          <a:solidFill>
                            <a:srgbClr val="C00000"/>
                          </a:solidFill>
                        </a:rPr>
                        <a:t> A</a:t>
                      </a:r>
                      <a:endParaRPr lang="en-US"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dirty="0" smtClean="0">
                          <a:solidFill>
                            <a:srgbClr val="C00000"/>
                          </a:solidFill>
                        </a:rPr>
                        <a:t>Proposal</a:t>
                      </a:r>
                      <a:r>
                        <a:rPr lang="en-US" baseline="0" dirty="0" smtClean="0">
                          <a:solidFill>
                            <a:srgbClr val="C00000"/>
                          </a:solidFill>
                        </a:rPr>
                        <a:t> B</a:t>
                      </a:r>
                      <a:endParaRPr lang="en-US"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dirty="0" smtClean="0">
                          <a:solidFill>
                            <a:srgbClr val="C00000"/>
                          </a:solidFill>
                        </a:rPr>
                        <a:t>Proposal</a:t>
                      </a:r>
                      <a:r>
                        <a:rPr lang="en-US" baseline="0" dirty="0" smtClean="0">
                          <a:solidFill>
                            <a:srgbClr val="C00000"/>
                          </a:solidFill>
                        </a:rPr>
                        <a:t> C</a:t>
                      </a:r>
                      <a:endParaRPr lang="en-US" dirty="0">
                        <a:solidFill>
                          <a:srgbClr val="C00000"/>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0"/>
                  </a:ext>
                </a:extLst>
              </a:tr>
              <a:tr h="370840">
                <a:tc>
                  <a:txBody>
                    <a:bodyPr/>
                    <a:lstStyle/>
                    <a:p>
                      <a:pPr>
                        <a:lnSpc>
                          <a:spcPct val="150000"/>
                        </a:lnSpc>
                      </a:pPr>
                      <a:r>
                        <a:rPr lang="en-US" dirty="0" smtClean="0"/>
                        <a:t>Building and installation</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60,00,000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70,00,000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40,00,000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1"/>
                  </a:ext>
                </a:extLst>
              </a:tr>
              <a:tr h="370840">
                <a:tc>
                  <a:txBody>
                    <a:bodyPr/>
                    <a:lstStyle/>
                    <a:p>
                      <a:pPr>
                        <a:lnSpc>
                          <a:spcPct val="150000"/>
                        </a:lnSpc>
                      </a:pPr>
                      <a:r>
                        <a:rPr lang="en-US" dirty="0" smtClean="0"/>
                        <a:t>Compressor</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10,00,000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13,50,000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8,50,000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2"/>
                  </a:ext>
                </a:extLst>
              </a:tr>
              <a:tr h="370840">
                <a:tc>
                  <a:txBody>
                    <a:bodyPr/>
                    <a:lstStyle/>
                    <a:p>
                      <a:pPr>
                        <a:lnSpc>
                          <a:spcPct val="150000"/>
                        </a:lnSpc>
                      </a:pPr>
                      <a:r>
                        <a:rPr lang="en-US" dirty="0" smtClean="0"/>
                        <a:t>Expected energy cost for 1 year</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6,50,000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4,80,000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6,50,000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3"/>
                  </a:ext>
                </a:extLst>
              </a:tr>
              <a:tr h="370840">
                <a:tc>
                  <a:txBody>
                    <a:bodyPr/>
                    <a:lstStyle/>
                    <a:p>
                      <a:pPr>
                        <a:lnSpc>
                          <a:spcPct val="150000"/>
                        </a:lnSpc>
                      </a:pPr>
                      <a:r>
                        <a:rPr lang="en-US" dirty="0" smtClean="0"/>
                        <a:t>Energy cost</a:t>
                      </a:r>
                      <a:r>
                        <a:rPr lang="en-US" baseline="0" dirty="0" smtClean="0"/>
                        <a:t> increase for each additional year</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30,000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20,000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35,000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4"/>
                  </a:ext>
                </a:extLst>
              </a:tr>
              <a:tr h="370840">
                <a:tc>
                  <a:txBody>
                    <a:bodyPr/>
                    <a:lstStyle/>
                    <a:p>
                      <a:pPr>
                        <a:lnSpc>
                          <a:spcPct val="150000"/>
                        </a:lnSpc>
                      </a:pPr>
                      <a:r>
                        <a:rPr lang="en-US" dirty="0" smtClean="0"/>
                        <a:t>Annual maintenance</a:t>
                      </a:r>
                      <a:r>
                        <a:rPr lang="en-US" baseline="0" dirty="0" smtClean="0"/>
                        <a:t> cost</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2,00,000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1,50,000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5,00,000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5"/>
                  </a:ext>
                </a:extLst>
              </a:tr>
              <a:tr h="370840">
                <a:tc>
                  <a:txBody>
                    <a:bodyPr/>
                    <a:lstStyle/>
                    <a:p>
                      <a:pPr>
                        <a:lnSpc>
                          <a:spcPct val="150000"/>
                        </a:lnSpc>
                      </a:pPr>
                      <a:r>
                        <a:rPr lang="en-US" dirty="0" smtClean="0"/>
                        <a:t>Estimated salvage value</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3,50,000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4,30,000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nSpc>
                          <a:spcPct val="150000"/>
                        </a:lnSpc>
                      </a:pPr>
                      <a:r>
                        <a:rPr lang="en-US" dirty="0" smtClean="0"/>
                        <a:t>1,80,000</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6235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Consider a machine that costs Rs.20,000 and has a five-year useful life . At the end of 5 years, it can be sold for Rs.4000 after tax adjustment. The annual operating and maintenance costs are about Rs.500. if the firm could earn an after-tax revenue of Rs.5,000 per year with this machine, should it be purchased at an interest rate of 10%?</a:t>
            </a:r>
            <a:endParaRPr lang="en-US" dirty="0"/>
          </a:p>
        </p:txBody>
      </p:sp>
    </p:spTree>
    <p:extLst>
      <p:ext uri="{BB962C8B-B14F-4D97-AF65-F5344CB8AC3E}">
        <p14:creationId xmlns:p14="http://schemas.microsoft.com/office/powerpoint/2010/main" val="3422579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Situations for Equivalent Annual Worth Comparison</a:t>
            </a:r>
            <a:endParaRPr lang="en-US" dirty="0"/>
          </a:p>
        </p:txBody>
      </p:sp>
      <p:sp>
        <p:nvSpPr>
          <p:cNvPr id="3" name="Content Placeholder 2"/>
          <p:cNvSpPr>
            <a:spLocks noGrp="1"/>
          </p:cNvSpPr>
          <p:nvPr>
            <p:ph idx="1"/>
          </p:nvPr>
        </p:nvSpPr>
        <p:spPr>
          <a:xfrm>
            <a:off x="457200" y="2286000"/>
            <a:ext cx="8458200" cy="3001963"/>
          </a:xfrm>
        </p:spPr>
        <p:txBody>
          <a:bodyPr>
            <a:normAutofit/>
          </a:bodyPr>
          <a:lstStyle/>
          <a:p>
            <a:pPr marL="0" indent="0">
              <a:lnSpc>
                <a:spcPct val="150000"/>
              </a:lnSpc>
              <a:buNone/>
            </a:pPr>
            <a:r>
              <a:rPr lang="en-US" dirty="0" smtClean="0"/>
              <a:t>Negative cash flows that is costs or disbursements are more than receipts. But alternative should be selected.</a:t>
            </a:r>
          </a:p>
          <a:p>
            <a:pPr marL="0" indent="0">
              <a:lnSpc>
                <a:spcPct val="150000"/>
              </a:lnSpc>
              <a:buNone/>
            </a:pPr>
            <a:r>
              <a:rPr lang="en-US" dirty="0" smtClean="0"/>
              <a:t>Ex- safety measures</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26200" y="2800440"/>
              <a:ext cx="282600" cy="163080"/>
            </p14:xfrm>
          </p:contentPart>
        </mc:Choice>
        <mc:Fallback xmlns="">
          <p:pic>
            <p:nvPicPr>
              <p:cNvPr id="4" name="Ink 3"/>
              <p:cNvPicPr/>
              <p:nvPr/>
            </p:nvPicPr>
            <p:blipFill>
              <a:blip r:embed="rId3"/>
              <a:stretch>
                <a:fillRect/>
              </a:stretch>
            </p:blipFill>
            <p:spPr>
              <a:xfrm>
                <a:off x="1723680" y="2797920"/>
                <a:ext cx="287640" cy="168120"/>
              </a:xfrm>
              <a:prstGeom prst="rect">
                <a:avLst/>
              </a:prstGeom>
            </p:spPr>
          </p:pic>
        </mc:Fallback>
      </mc:AlternateContent>
    </p:spTree>
    <p:extLst>
      <p:ext uri="{BB962C8B-B14F-4D97-AF65-F5344CB8AC3E}">
        <p14:creationId xmlns:p14="http://schemas.microsoft.com/office/powerpoint/2010/main" val="2529863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1"/>
            <a:ext cx="8229600" cy="3200400"/>
          </a:xfrm>
        </p:spPr>
        <p:txBody>
          <a:bodyPr>
            <a:normAutofit/>
          </a:bodyPr>
          <a:lstStyle/>
          <a:p>
            <a:pPr algn="just">
              <a:lnSpc>
                <a:spcPct val="150000"/>
              </a:lnSpc>
              <a:spcBef>
                <a:spcPts val="0"/>
              </a:spcBef>
            </a:pPr>
            <a:r>
              <a:rPr lang="en-US" dirty="0" smtClean="0"/>
              <a:t>Two types of power converter Alpha and Beta are under consideration for a particular application. An economic comparison is to be made at an interest rate of 10%. Following cost estimation has been obtained. Determine the annual equivalent costs of the two systems.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35851415"/>
              </p:ext>
            </p:extLst>
          </p:nvPr>
        </p:nvGraphicFramePr>
        <p:xfrm>
          <a:off x="990600" y="3581400"/>
          <a:ext cx="6705600" cy="2286000"/>
        </p:xfrm>
        <a:graphic>
          <a:graphicData uri="http://schemas.openxmlformats.org/drawingml/2006/table">
            <a:tbl>
              <a:tblPr firstRow="1" bandRow="1">
                <a:tableStyleId>{5C22544A-7EE6-4342-B048-85BDC9FD1C3A}</a:tableStyleId>
              </a:tblPr>
              <a:tblGrid>
                <a:gridCol w="2849880">
                  <a:extLst>
                    <a:ext uri="{9D8B030D-6E8A-4147-A177-3AD203B41FA5}">
                      <a16:colId xmlns:a16="http://schemas.microsoft.com/office/drawing/2014/main" val="20000"/>
                    </a:ext>
                  </a:extLst>
                </a:gridCol>
                <a:gridCol w="1927860">
                  <a:extLst>
                    <a:ext uri="{9D8B030D-6E8A-4147-A177-3AD203B41FA5}">
                      <a16:colId xmlns:a16="http://schemas.microsoft.com/office/drawing/2014/main" val="20001"/>
                    </a:ext>
                  </a:extLst>
                </a:gridCol>
                <a:gridCol w="1927860">
                  <a:extLst>
                    <a:ext uri="{9D8B030D-6E8A-4147-A177-3AD203B41FA5}">
                      <a16:colId xmlns:a16="http://schemas.microsoft.com/office/drawing/2014/main" val="20002"/>
                    </a:ext>
                  </a:extLst>
                </a:gridCol>
              </a:tblGrid>
              <a:tr h="381000">
                <a:tc>
                  <a:txBody>
                    <a:bodyPr/>
                    <a:lstStyle/>
                    <a:p>
                      <a:pPr algn="ctr"/>
                      <a:r>
                        <a:rPr lang="en-US" sz="2000" dirty="0" smtClean="0"/>
                        <a:t>Cost Particular (in </a:t>
                      </a:r>
                      <a:r>
                        <a:rPr lang="en-US" sz="2000" dirty="0" err="1" smtClean="0"/>
                        <a:t>Rs</a:t>
                      </a:r>
                      <a:r>
                        <a:rPr lang="en-US" sz="2000" dirty="0" smtClean="0"/>
                        <a:t>.)</a:t>
                      </a:r>
                      <a:endParaRPr lang="en-US" sz="2000" dirty="0"/>
                    </a:p>
                  </a:txBody>
                  <a:tcPr/>
                </a:tc>
                <a:tc>
                  <a:txBody>
                    <a:bodyPr/>
                    <a:lstStyle/>
                    <a:p>
                      <a:pPr algn="ctr"/>
                      <a:r>
                        <a:rPr lang="en-US" sz="2400" dirty="0" smtClean="0"/>
                        <a:t>Alpha</a:t>
                      </a:r>
                      <a:endParaRPr lang="en-US" sz="2400" dirty="0"/>
                    </a:p>
                  </a:txBody>
                  <a:tcPr/>
                </a:tc>
                <a:tc>
                  <a:txBody>
                    <a:bodyPr/>
                    <a:lstStyle/>
                    <a:p>
                      <a:pPr algn="ctr"/>
                      <a:r>
                        <a:rPr lang="en-US" sz="2400" dirty="0" smtClean="0"/>
                        <a:t>Beta</a:t>
                      </a:r>
                      <a:endParaRPr lang="en-US" sz="2400" dirty="0"/>
                    </a:p>
                  </a:txBody>
                  <a:tcPr/>
                </a:tc>
                <a:extLst>
                  <a:ext uri="{0D108BD9-81ED-4DB2-BD59-A6C34878D82A}">
                    <a16:rowId xmlns:a16="http://schemas.microsoft.com/office/drawing/2014/main" val="10000"/>
                  </a:ext>
                </a:extLst>
              </a:tr>
              <a:tr h="441960">
                <a:tc>
                  <a:txBody>
                    <a:bodyPr/>
                    <a:lstStyle/>
                    <a:p>
                      <a:r>
                        <a:rPr lang="en-US" sz="2000" b="1" dirty="0" smtClean="0"/>
                        <a:t>Purchase price</a:t>
                      </a:r>
                      <a:endParaRPr lang="en-US" sz="2000" b="1" dirty="0"/>
                    </a:p>
                  </a:txBody>
                  <a:tcPr/>
                </a:tc>
                <a:tc>
                  <a:txBody>
                    <a:bodyPr/>
                    <a:lstStyle/>
                    <a:p>
                      <a:pPr algn="ctr"/>
                      <a:r>
                        <a:rPr lang="en-US" sz="2400" dirty="0" smtClean="0"/>
                        <a:t>10,000</a:t>
                      </a:r>
                      <a:endParaRPr lang="en-US" sz="2400" dirty="0"/>
                    </a:p>
                  </a:txBody>
                  <a:tcPr/>
                </a:tc>
                <a:tc>
                  <a:txBody>
                    <a:bodyPr/>
                    <a:lstStyle/>
                    <a:p>
                      <a:pPr algn="ctr"/>
                      <a:r>
                        <a:rPr lang="en-US" sz="2400" dirty="0" smtClean="0"/>
                        <a:t>25,000</a:t>
                      </a:r>
                      <a:endParaRPr lang="en-US" sz="2400" dirty="0"/>
                    </a:p>
                  </a:txBody>
                  <a:tcPr/>
                </a:tc>
                <a:extLst>
                  <a:ext uri="{0D108BD9-81ED-4DB2-BD59-A6C34878D82A}">
                    <a16:rowId xmlns:a16="http://schemas.microsoft.com/office/drawing/2014/main" val="10001"/>
                  </a:ext>
                </a:extLst>
              </a:tr>
              <a:tr h="441960">
                <a:tc>
                  <a:txBody>
                    <a:bodyPr/>
                    <a:lstStyle/>
                    <a:p>
                      <a:r>
                        <a:rPr lang="en-US" sz="2000" b="1" dirty="0" smtClean="0"/>
                        <a:t>Estimated service life</a:t>
                      </a:r>
                      <a:endParaRPr lang="en-US" sz="2000" b="1" dirty="0"/>
                    </a:p>
                  </a:txBody>
                  <a:tcPr/>
                </a:tc>
                <a:tc>
                  <a:txBody>
                    <a:bodyPr/>
                    <a:lstStyle/>
                    <a:p>
                      <a:pPr algn="ctr"/>
                      <a:r>
                        <a:rPr lang="en-US" sz="2400" dirty="0" smtClean="0"/>
                        <a:t>5 years</a:t>
                      </a:r>
                      <a:endParaRPr lang="en-US" sz="2400" dirty="0"/>
                    </a:p>
                  </a:txBody>
                  <a:tcPr/>
                </a:tc>
                <a:tc>
                  <a:txBody>
                    <a:bodyPr/>
                    <a:lstStyle/>
                    <a:p>
                      <a:pPr algn="ctr"/>
                      <a:r>
                        <a:rPr lang="en-US" sz="2400" dirty="0" smtClean="0"/>
                        <a:t>9 years</a:t>
                      </a:r>
                      <a:endParaRPr lang="en-US" sz="2400" dirty="0"/>
                    </a:p>
                  </a:txBody>
                  <a:tcPr/>
                </a:tc>
                <a:extLst>
                  <a:ext uri="{0D108BD9-81ED-4DB2-BD59-A6C34878D82A}">
                    <a16:rowId xmlns:a16="http://schemas.microsoft.com/office/drawing/2014/main" val="10002"/>
                  </a:ext>
                </a:extLst>
              </a:tr>
              <a:tr h="441960">
                <a:tc>
                  <a:txBody>
                    <a:bodyPr/>
                    <a:lstStyle/>
                    <a:p>
                      <a:r>
                        <a:rPr lang="en-US" sz="2000" b="1" dirty="0" smtClean="0"/>
                        <a:t>Salvage value</a:t>
                      </a:r>
                      <a:endParaRPr lang="en-US" sz="2000" b="1" dirty="0"/>
                    </a:p>
                  </a:txBody>
                  <a:tcPr/>
                </a:tc>
                <a:tc>
                  <a:txBody>
                    <a:bodyPr/>
                    <a:lstStyle/>
                    <a:p>
                      <a:pPr algn="ctr"/>
                      <a:r>
                        <a:rPr lang="en-US" sz="2400" dirty="0" smtClean="0"/>
                        <a:t>3,000</a:t>
                      </a:r>
                      <a:endParaRPr lang="en-US" sz="2400" dirty="0"/>
                    </a:p>
                  </a:txBody>
                  <a:tcPr/>
                </a:tc>
                <a:tc>
                  <a:txBody>
                    <a:bodyPr/>
                    <a:lstStyle/>
                    <a:p>
                      <a:pPr algn="ctr"/>
                      <a:r>
                        <a:rPr lang="en-US" sz="2400" dirty="0" smtClean="0"/>
                        <a:t>5,000</a:t>
                      </a:r>
                      <a:endParaRPr lang="en-US" sz="2400" dirty="0"/>
                    </a:p>
                  </a:txBody>
                  <a:tcPr/>
                </a:tc>
                <a:extLst>
                  <a:ext uri="{0D108BD9-81ED-4DB2-BD59-A6C34878D82A}">
                    <a16:rowId xmlns:a16="http://schemas.microsoft.com/office/drawing/2014/main" val="10003"/>
                  </a:ext>
                </a:extLst>
              </a:tr>
              <a:tr h="441960">
                <a:tc>
                  <a:txBody>
                    <a:bodyPr/>
                    <a:lstStyle/>
                    <a:p>
                      <a:r>
                        <a:rPr lang="en-US" sz="2000" b="1" dirty="0" smtClean="0"/>
                        <a:t>Annual operating costs</a:t>
                      </a:r>
                      <a:endParaRPr lang="en-US" sz="2000" b="1" dirty="0"/>
                    </a:p>
                  </a:txBody>
                  <a:tcPr/>
                </a:tc>
                <a:tc>
                  <a:txBody>
                    <a:bodyPr/>
                    <a:lstStyle/>
                    <a:p>
                      <a:pPr algn="ctr"/>
                      <a:r>
                        <a:rPr lang="en-US" sz="2400" dirty="0" smtClean="0"/>
                        <a:t>2,500</a:t>
                      </a:r>
                      <a:endParaRPr lang="en-US" sz="2400" dirty="0"/>
                    </a:p>
                  </a:txBody>
                  <a:tcPr/>
                </a:tc>
                <a:tc>
                  <a:txBody>
                    <a:bodyPr/>
                    <a:lstStyle/>
                    <a:p>
                      <a:pPr algn="ctr"/>
                      <a:r>
                        <a:rPr lang="en-US" sz="2400" dirty="0" smtClean="0"/>
                        <a:t>1,200</a:t>
                      </a:r>
                      <a:endParaRPr lang="en-US" sz="2400" dirty="0"/>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399040" y="2395080"/>
              <a:ext cx="3650400" cy="1615680"/>
            </p14:xfrm>
          </p:contentPart>
        </mc:Choice>
        <mc:Fallback xmlns="">
          <p:pic>
            <p:nvPicPr>
              <p:cNvPr id="4" name="Ink 3"/>
              <p:cNvPicPr/>
              <p:nvPr/>
            </p:nvPicPr>
            <p:blipFill>
              <a:blip r:embed="rId3"/>
              <a:stretch>
                <a:fillRect/>
              </a:stretch>
            </p:blipFill>
            <p:spPr>
              <a:xfrm>
                <a:off x="2396520" y="2392560"/>
                <a:ext cx="3655440" cy="1620720"/>
              </a:xfrm>
              <a:prstGeom prst="rect">
                <a:avLst/>
              </a:prstGeom>
            </p:spPr>
          </p:pic>
        </mc:Fallback>
      </mc:AlternateContent>
    </p:spTree>
    <p:extLst>
      <p:ext uri="{BB962C8B-B14F-4D97-AF65-F5344CB8AC3E}">
        <p14:creationId xmlns:p14="http://schemas.microsoft.com/office/powerpoint/2010/main" val="1015526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10208</TotalTime>
  <Words>1066</Words>
  <Application>Microsoft Office PowerPoint</Application>
  <PresentationFormat>On-screen Show (4:3)</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Curlz MT</vt:lpstr>
      <vt:lpstr>Tw Cen MT</vt:lpstr>
      <vt:lpstr>Tw Cen MT Condensed</vt:lpstr>
      <vt:lpstr>Wingdings 3</vt:lpstr>
      <vt:lpstr>Integral</vt:lpstr>
      <vt:lpstr>ANNUAL WORTH COMPARISON</vt:lpstr>
      <vt:lpstr>Why Annual Worth Comparison?</vt:lpstr>
      <vt:lpstr>Procedure</vt:lpstr>
      <vt:lpstr>Advantages</vt:lpstr>
      <vt:lpstr>PowerPoint Presentation</vt:lpstr>
      <vt:lpstr>PowerPoint Presentation</vt:lpstr>
      <vt:lpstr>PowerPoint Presentation</vt:lpstr>
      <vt:lpstr>Situations for Equivalent Annual Worth Comparison</vt:lpstr>
      <vt:lpstr>PowerPoint Presentation</vt:lpstr>
      <vt:lpstr>PowerPoint Presentation</vt:lpstr>
      <vt:lpstr>Net cash flow comparison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WORTH COMPARISON</dc:title>
  <dc:creator>ACER</dc:creator>
  <cp:lastModifiedBy>MAHE</cp:lastModifiedBy>
  <cp:revision>55</cp:revision>
  <dcterms:created xsi:type="dcterms:W3CDTF">2006-08-16T00:00:00Z</dcterms:created>
  <dcterms:modified xsi:type="dcterms:W3CDTF">2022-04-16T05:53:12Z</dcterms:modified>
</cp:coreProperties>
</file>