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13"/>
  </p:notesMasterIdLst>
  <p:sldIdLst>
    <p:sldId id="256" r:id="rId2"/>
    <p:sldId id="257" r:id="rId3"/>
    <p:sldId id="258" r:id="rId4"/>
    <p:sldId id="262" r:id="rId5"/>
    <p:sldId id="259" r:id="rId6"/>
    <p:sldId id="260" r:id="rId7"/>
    <p:sldId id="291" r:id="rId8"/>
    <p:sldId id="261" r:id="rId9"/>
    <p:sldId id="288" r:id="rId10"/>
    <p:sldId id="289" r:id="rId11"/>
    <p:sldId id="29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5" d="100"/>
          <a:sy n="65" d="100"/>
        </p:scale>
        <p:origin x="14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531.16821" units="1/cm"/>
          <inkml:channelProperty channel="Y" name="resolution" value="2391.75171" units="1/cm"/>
          <inkml:channelProperty channel="F" name="resolution" value="0" units="1/dev"/>
          <inkml:channelProperty channel="T" name="resolution" value="1" units="1/dev"/>
        </inkml:channelProperties>
      </inkml:inkSource>
      <inkml:timestamp xml:id="ts0" timeString="2022-03-03T09:19:50.799"/>
    </inkml:context>
    <inkml:brush xml:id="br0">
      <inkml:brushProperty name="width" value="0.05292" units="cm"/>
      <inkml:brushProperty name="height" value="0.05292" units="cm"/>
      <inkml:brushProperty name="color" value="#FF0000"/>
    </inkml:brush>
  </inkml:definitions>
  <inkml:trace contextRef="#ctx0" brushRef="#br0">12020 14786 92 0,'-3'26'9'0,"-4"5"10"16,4 1 7 0,-1 5 5-16,1-10 0 15,0-13-10-15,-2-5-66 16,-7 5 0-16,-1-11 0 15,1-6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5EAF4-6491-4CE2-882E-B6E61A022B77}" type="datetimeFigureOut">
              <a:rPr lang="en-US" smtClean="0"/>
              <a:t>3/28/2023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DD2E1-DBE4-4123-9872-5D354C7BF94B}" type="slidenum">
              <a:rPr lang="en-US" smtClean="0"/>
              <a:t>‹#›</a:t>
            </a:fld>
            <a:endParaRPr lang="en-US"/>
          </a:p>
        </p:txBody>
      </p:sp>
    </p:spTree>
    <p:extLst>
      <p:ext uri="{BB962C8B-B14F-4D97-AF65-F5344CB8AC3E}">
        <p14:creationId xmlns:p14="http://schemas.microsoft.com/office/powerpoint/2010/main" val="61176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23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34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434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0489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7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889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693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566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3/28/2023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816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5291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6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3/28/2023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380741"/>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lumMod val="50000"/>
                  </a:schemeClr>
                </a:solidFill>
              </a:rPr>
              <a:t>Capitalized Cost</a:t>
            </a:r>
            <a:endParaRPr lang="en-US" b="1" dirty="0">
              <a:solidFill>
                <a:schemeClr val="accent2">
                  <a:lumMod val="50000"/>
                </a:schemeClr>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11437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3. A newly constructed bridge costs $15,00,000. the same bridge is estimated to need renovation every 15years at a cost of $3,00,000. annual repair and maintenance cost are estimated to be $ 1,00,000 per year.  If the interest rate is 5%, determine the CC of the bridge.</a:t>
            </a:r>
          </a:p>
        </p:txBody>
      </p:sp>
    </p:spTree>
    <p:extLst>
      <p:ext uri="{BB962C8B-B14F-4D97-AF65-F5344CB8AC3E}">
        <p14:creationId xmlns:p14="http://schemas.microsoft.com/office/powerpoint/2010/main" val="2316727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2400" dirty="0" smtClean="0"/>
              <a:t> </a:t>
            </a:r>
            <a:r>
              <a:rPr lang="en-IN" sz="2400" dirty="0"/>
              <a:t>Two large-scale conduits are under consideration by a large municipal utility district (MUD). The first involves construction of a steel pipeline at a cost of $225 million. Portions of the pipeline will have to be replaced every 40 years at a cost of $50 million. The pumping and other operating costs are expected to be $10 million per year. Alternatively, a gravity flow canal can be constructed at a cost of $350 million. The M&amp;O costs for the canal are expected to be $0.5 million per year. If both conduits are expected to last forever, which should be built at an interest rate of 10% per year?  </a:t>
            </a:r>
          </a:p>
        </p:txBody>
      </p:sp>
    </p:spTree>
    <p:extLst>
      <p:ext uri="{BB962C8B-B14F-4D97-AF65-F5344CB8AC3E}">
        <p14:creationId xmlns:p14="http://schemas.microsoft.com/office/powerpoint/2010/main" val="2079167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CAPITALIZED COST CALCULATION AND ANALYSIS</a:t>
            </a:r>
            <a:endParaRPr lang="en-US" dirty="0"/>
          </a:p>
        </p:txBody>
      </p:sp>
      <p:sp>
        <p:nvSpPr>
          <p:cNvPr id="3" name="Content Placeholder 2"/>
          <p:cNvSpPr>
            <a:spLocks noGrp="1"/>
          </p:cNvSpPr>
          <p:nvPr>
            <p:ph idx="1"/>
          </p:nvPr>
        </p:nvSpPr>
        <p:spPr>
          <a:xfrm>
            <a:off x="152400" y="1600200"/>
            <a:ext cx="8839200" cy="4953000"/>
          </a:xfrm>
        </p:spPr>
        <p:txBody>
          <a:bodyPr>
            <a:normAutofit/>
          </a:bodyPr>
          <a:lstStyle/>
          <a:p>
            <a:pPr algn="just">
              <a:lnSpc>
                <a:spcPct val="150000"/>
              </a:lnSpc>
              <a:spcBef>
                <a:spcPts val="0"/>
              </a:spcBef>
            </a:pPr>
            <a:r>
              <a:rPr lang="en-US" i="1" dirty="0"/>
              <a:t>Capitalized cost </a:t>
            </a:r>
            <a:r>
              <a:rPr lang="en-US" dirty="0"/>
              <a:t>(CC) is the present worth of an alternative that </a:t>
            </a:r>
            <a:r>
              <a:rPr lang="en-US" dirty="0" smtClean="0"/>
              <a:t>will </a:t>
            </a:r>
            <a:r>
              <a:rPr lang="en-US" dirty="0"/>
              <a:t>last "forever</a:t>
            </a:r>
            <a:r>
              <a:rPr lang="en-US" dirty="0" smtClean="0"/>
              <a:t>.“</a:t>
            </a:r>
          </a:p>
          <a:p>
            <a:pPr marL="0" indent="0" algn="just">
              <a:lnSpc>
                <a:spcPct val="150000"/>
              </a:lnSpc>
              <a:spcBef>
                <a:spcPts val="0"/>
              </a:spcBef>
              <a:buNone/>
            </a:pPr>
            <a:endParaRPr lang="en-US" dirty="0" smtClean="0"/>
          </a:p>
          <a:p>
            <a:pPr algn="just">
              <a:lnSpc>
                <a:spcPts val="3100"/>
              </a:lnSpc>
              <a:spcBef>
                <a:spcPts val="0"/>
              </a:spcBef>
            </a:pPr>
            <a:r>
              <a:rPr lang="en-US" dirty="0"/>
              <a:t>Public sector projects such as bridges, dams, irrigation systems, and </a:t>
            </a:r>
            <a:r>
              <a:rPr lang="en-US" dirty="0" smtClean="0"/>
              <a:t>railroads fall </a:t>
            </a:r>
            <a:r>
              <a:rPr lang="en-US" dirty="0"/>
              <a:t>into this category. </a:t>
            </a:r>
            <a:endParaRPr lang="en-US" dirty="0" smtClean="0"/>
          </a:p>
          <a:p>
            <a:pPr algn="just">
              <a:lnSpc>
                <a:spcPts val="3100"/>
              </a:lnSpc>
              <a:spcBef>
                <a:spcPts val="0"/>
              </a:spcBef>
            </a:pPr>
            <a:endParaRPr lang="en-US" dirty="0" smtClean="0"/>
          </a:p>
        </p:txBody>
      </p:sp>
    </p:spTree>
    <p:extLst>
      <p:ext uri="{BB962C8B-B14F-4D97-AF65-F5344CB8AC3E}">
        <p14:creationId xmlns:p14="http://schemas.microsoft.com/office/powerpoint/2010/main" val="1137473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u="sng" dirty="0" smtClean="0"/>
              <a:t>Formula to calculate Capitalized Cost</a:t>
            </a:r>
            <a:endParaRPr lang="en-US" u="sn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983673"/>
                <a:ext cx="8229600" cy="838200"/>
              </a:xfrm>
            </p:spPr>
            <p:txBody>
              <a:bodyPr>
                <a:normAutofit fontScale="77500" lnSpcReduction="20000"/>
              </a:bodyPr>
              <a:lstStyle/>
              <a:p>
                <a:pPr marL="0" indent="0" algn="just">
                  <a:buNone/>
                </a:pPr>
                <a:r>
                  <a:rPr lang="en-US" sz="3000" dirty="0">
                    <a:latin typeface="Calibri Light" pitchFamily="34" charset="0"/>
                  </a:rPr>
                  <a:t>The </a:t>
                </a:r>
                <a:r>
                  <a:rPr lang="en-US" sz="3000" dirty="0" smtClean="0">
                    <a:latin typeface="Calibri Light" pitchFamily="34" charset="0"/>
                  </a:rPr>
                  <a:t>formula </a:t>
                </a:r>
                <a:r>
                  <a:rPr lang="en-US" sz="3000" dirty="0">
                    <a:latin typeface="Calibri Light" pitchFamily="34" charset="0"/>
                  </a:rPr>
                  <a:t>to calculate CC is derived from the relation </a:t>
                </a:r>
                <a:r>
                  <a:rPr lang="en-US" sz="3000" dirty="0" smtClean="0">
                    <a:latin typeface="Calibri Light" pitchFamily="34" charset="0"/>
                  </a:rPr>
                  <a:t>    </a:t>
                </a:r>
              </a:p>
              <a:p>
                <a:pPr marL="0" indent="0" algn="ctr">
                  <a:buNone/>
                </a:pPr>
                <a:r>
                  <a:rPr lang="en-US" sz="3000" b="1" i="1" dirty="0" smtClean="0">
                    <a:latin typeface="Calibri Light" pitchFamily="34" charset="0"/>
                  </a:rPr>
                  <a:t>P </a:t>
                </a:r>
                <a:r>
                  <a:rPr lang="en-US" sz="3000" b="1" dirty="0">
                    <a:latin typeface="Calibri Light" pitchFamily="34" charset="0"/>
                  </a:rPr>
                  <a:t>= </a:t>
                </a:r>
                <a:r>
                  <a:rPr lang="en-US" sz="3000" b="1" i="1" dirty="0">
                    <a:latin typeface="Calibri Light" pitchFamily="34" charset="0"/>
                  </a:rPr>
                  <a:t>A(P </a:t>
                </a:r>
                <a:r>
                  <a:rPr lang="en-US" sz="3000" b="1" dirty="0">
                    <a:latin typeface="Calibri Light" pitchFamily="34" charset="0"/>
                  </a:rPr>
                  <a:t>/ </a:t>
                </a:r>
                <a:r>
                  <a:rPr lang="en-US" sz="3000" b="1" i="1" dirty="0" smtClean="0">
                    <a:latin typeface="Calibri Light" pitchFamily="34" charset="0"/>
                  </a:rPr>
                  <a:t>A , </a:t>
                </a:r>
                <a:r>
                  <a:rPr lang="en-US" sz="3000" b="1" i="1" dirty="0" err="1" smtClean="0">
                    <a:latin typeface="Calibri Light" pitchFamily="34" charset="0"/>
                  </a:rPr>
                  <a:t>i</a:t>
                </a:r>
                <a:r>
                  <a:rPr lang="en-US" sz="3000" b="1" i="1" dirty="0" smtClean="0">
                    <a:latin typeface="Calibri Light" pitchFamily="34" charset="0"/>
                  </a:rPr>
                  <a:t> , n), </a:t>
                </a:r>
                <a:r>
                  <a:rPr lang="en-US" sz="3000" b="1" dirty="0" smtClean="0">
                    <a:latin typeface="Calibri Light" pitchFamily="34" charset="0"/>
                  </a:rPr>
                  <a:t>where </a:t>
                </a:r>
                <a:r>
                  <a:rPr lang="en-US" sz="3000" b="1" i="1" dirty="0">
                    <a:latin typeface="Calibri Light" pitchFamily="34" charset="0"/>
                  </a:rPr>
                  <a:t>n </a:t>
                </a:r>
                <a:r>
                  <a:rPr lang="en-US" sz="3000" b="1" dirty="0" smtClean="0">
                    <a:latin typeface="Calibri Light" pitchFamily="34" charset="0"/>
                  </a:rPr>
                  <a:t>= </a:t>
                </a:r>
                <a14:m>
                  <m:oMath xmlns:m="http://schemas.openxmlformats.org/officeDocument/2006/math">
                    <m:r>
                      <a:rPr lang="en-US" sz="3000" b="1" i="1" smtClean="0">
                        <a:latin typeface="Cambria Math"/>
                        <a:ea typeface="Cambria Math"/>
                      </a:rPr>
                      <m:t>∞</m:t>
                    </m:r>
                  </m:oMath>
                </a14:m>
                <a:r>
                  <a:rPr lang="en-US" sz="3000" dirty="0" smtClean="0">
                    <a:latin typeface="Calibri Light" pitchFamily="34" charset="0"/>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983673"/>
                <a:ext cx="8229600" cy="838200"/>
              </a:xfrm>
              <a:blipFill rotWithShape="0">
                <a:blip r:embed="rId2"/>
                <a:stretch>
                  <a:fillRect l="-2222" t="-15942" b="-8696"/>
                </a:stretch>
              </a:blipFill>
            </p:spPr>
            <p:txBody>
              <a:bodyPr/>
              <a:lstStyle/>
              <a:p>
                <a:r>
                  <a:rPr lang="en-US">
                    <a:noFill/>
                  </a:rPr>
                  <a:t> </a:t>
                </a:r>
              </a:p>
            </p:txBody>
          </p:sp>
        </mc:Fallback>
      </mc:AlternateContent>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0473"/>
          <a:stretch/>
        </p:blipFill>
        <p:spPr bwMode="auto">
          <a:xfrm>
            <a:off x="457199" y="1981200"/>
            <a:ext cx="8429693"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984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124200"/>
            <a:ext cx="8534400" cy="3479079"/>
          </a:xfrm>
        </p:spPr>
        <p:txBody>
          <a:bodyPr>
            <a:normAutofit/>
          </a:bodyPr>
          <a:lstStyle/>
          <a:p>
            <a:pPr marL="0" indent="0" algn="just">
              <a:lnSpc>
                <a:spcPct val="150000"/>
              </a:lnSpc>
              <a:buNone/>
            </a:pPr>
            <a:r>
              <a:rPr lang="en-US" dirty="0" smtClean="0"/>
              <a:t>Mathematically, the </a:t>
            </a:r>
            <a:r>
              <a:rPr lang="en-US" dirty="0"/>
              <a:t>amount </a:t>
            </a:r>
            <a:r>
              <a:rPr lang="en-US" i="1" dirty="0"/>
              <a:t>A </a:t>
            </a:r>
            <a:r>
              <a:rPr lang="en-US" dirty="0"/>
              <a:t>of new money generated each consecutive </a:t>
            </a:r>
            <a:r>
              <a:rPr lang="en-US" dirty="0" smtClean="0"/>
              <a:t>interest period </a:t>
            </a:r>
            <a:r>
              <a:rPr lang="en-US" dirty="0"/>
              <a:t>for an infinite number of periods </a:t>
            </a:r>
            <a:r>
              <a:rPr lang="en-US" dirty="0" smtClean="0"/>
              <a:t>is,</a:t>
            </a:r>
          </a:p>
          <a:p>
            <a:pPr marL="0" indent="0" algn="ctr">
              <a:lnSpc>
                <a:spcPct val="150000"/>
              </a:lnSpc>
              <a:buNone/>
            </a:pPr>
            <a:r>
              <a:rPr lang="en-US" dirty="0" smtClean="0"/>
              <a:t> </a:t>
            </a:r>
            <a:r>
              <a:rPr lang="en-US" i="1" dirty="0" smtClean="0"/>
              <a:t>A= Pi </a:t>
            </a:r>
            <a:r>
              <a:rPr lang="en-US" dirty="0"/>
              <a:t>= </a:t>
            </a:r>
            <a:r>
              <a:rPr lang="en-US" i="1" dirty="0"/>
              <a:t>CC(</a:t>
            </a:r>
            <a:r>
              <a:rPr lang="en-US" i="1" dirty="0" err="1"/>
              <a:t>i</a:t>
            </a:r>
            <a:r>
              <a:rPr lang="en-US" i="1" dirty="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99" y="457200"/>
            <a:ext cx="2461846"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400" y="1918855"/>
            <a:ext cx="2508845" cy="1247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303800" y="5322960"/>
              <a:ext cx="23760" cy="69840"/>
            </p14:xfrm>
          </p:contentPart>
        </mc:Choice>
        <mc:Fallback xmlns="">
          <p:pic>
            <p:nvPicPr>
              <p:cNvPr id="2" name="Ink 1"/>
              <p:cNvPicPr/>
              <p:nvPr/>
            </p:nvPicPr>
            <p:blipFill>
              <a:blip r:embed="rId5"/>
              <a:stretch>
                <a:fillRect/>
              </a:stretch>
            </p:blipFill>
            <p:spPr>
              <a:xfrm>
                <a:off x="4301280" y="5320440"/>
                <a:ext cx="28800" cy="74880"/>
              </a:xfrm>
              <a:prstGeom prst="rect">
                <a:avLst/>
              </a:prstGeom>
            </p:spPr>
          </p:pic>
        </mc:Fallback>
      </mc:AlternateContent>
    </p:spTree>
    <p:extLst>
      <p:ext uri="{BB962C8B-B14F-4D97-AF65-F5344CB8AC3E}">
        <p14:creationId xmlns:p14="http://schemas.microsoft.com/office/powerpoint/2010/main" val="1247141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 y="304800"/>
            <a:ext cx="8908473" cy="6400800"/>
          </a:xfrm>
        </p:spPr>
        <p:txBody>
          <a:bodyPr>
            <a:normAutofit/>
          </a:bodyPr>
          <a:lstStyle/>
          <a:p>
            <a:pPr algn="just"/>
            <a:r>
              <a:rPr lang="en-US" dirty="0"/>
              <a:t>The cash flows (costs or receipts) in </a:t>
            </a:r>
            <a:r>
              <a:rPr lang="en-US" dirty="0" smtClean="0"/>
              <a:t>a capitalized </a:t>
            </a:r>
            <a:r>
              <a:rPr lang="en-US" dirty="0"/>
              <a:t>cost calculation are </a:t>
            </a:r>
            <a:r>
              <a:rPr lang="en-US" dirty="0" smtClean="0"/>
              <a:t>usually of </a:t>
            </a:r>
            <a:r>
              <a:rPr lang="en-US" dirty="0"/>
              <a:t>two types: </a:t>
            </a:r>
            <a:r>
              <a:rPr lang="en-US" i="1" dirty="0">
                <a:solidFill>
                  <a:srgbClr val="FF0000"/>
                </a:solidFill>
              </a:rPr>
              <a:t>recurring, </a:t>
            </a:r>
            <a:r>
              <a:rPr lang="en-US" dirty="0"/>
              <a:t>also called periodic, </a:t>
            </a:r>
            <a:r>
              <a:rPr lang="en-US" dirty="0" smtClean="0"/>
              <a:t>and </a:t>
            </a:r>
            <a:r>
              <a:rPr lang="en-US" i="1" dirty="0" smtClean="0">
                <a:solidFill>
                  <a:srgbClr val="FF0000"/>
                </a:solidFill>
              </a:rPr>
              <a:t>nonrecurring.</a:t>
            </a:r>
          </a:p>
          <a:p>
            <a:pPr algn="just"/>
            <a:endParaRPr lang="en-US" i="1" dirty="0" smtClean="0"/>
          </a:p>
          <a:p>
            <a:pPr algn="just"/>
            <a:r>
              <a:rPr lang="en-US" dirty="0"/>
              <a:t>An annual </a:t>
            </a:r>
            <a:r>
              <a:rPr lang="en-US" dirty="0" smtClean="0"/>
              <a:t>operating cost </a:t>
            </a:r>
            <a:r>
              <a:rPr lang="en-US" dirty="0"/>
              <a:t>of $50,000 and </a:t>
            </a:r>
            <a:r>
              <a:rPr lang="en-US" dirty="0" smtClean="0"/>
              <a:t>a rework </a:t>
            </a:r>
            <a:r>
              <a:rPr lang="en-US" dirty="0"/>
              <a:t>cost estimated at $40,000 every 12 years </a:t>
            </a:r>
            <a:r>
              <a:rPr lang="en-US" dirty="0" smtClean="0"/>
              <a:t>are examples </a:t>
            </a:r>
            <a:r>
              <a:rPr lang="en-US" dirty="0"/>
              <a:t>of recurring cash flows</a:t>
            </a:r>
            <a:r>
              <a:rPr lang="en-US" dirty="0" smtClean="0"/>
              <a:t>.</a:t>
            </a:r>
          </a:p>
          <a:p>
            <a:pPr algn="just"/>
            <a:endParaRPr lang="en-US" dirty="0" smtClean="0"/>
          </a:p>
          <a:p>
            <a:pPr algn="just"/>
            <a:r>
              <a:rPr lang="en-US" dirty="0"/>
              <a:t>Examples of nonrecurring cash flows are </a:t>
            </a:r>
            <a:r>
              <a:rPr lang="en-US" dirty="0" smtClean="0"/>
              <a:t>the initial </a:t>
            </a:r>
            <a:r>
              <a:rPr lang="en-US" dirty="0"/>
              <a:t>investment amount in year 0 and one-time cash flow estimates at </a:t>
            </a:r>
            <a:r>
              <a:rPr lang="en-US" dirty="0" smtClean="0"/>
              <a:t>future times</a:t>
            </a:r>
            <a:r>
              <a:rPr lang="en-US" dirty="0"/>
              <a:t>, for example, $500,000 in </a:t>
            </a:r>
            <a:r>
              <a:rPr lang="en-US" dirty="0" smtClean="0"/>
              <a:t>technology calibration and upgradation.</a:t>
            </a:r>
            <a:endParaRPr lang="en-US" dirty="0"/>
          </a:p>
        </p:txBody>
      </p:sp>
    </p:spTree>
    <p:extLst>
      <p:ext uri="{BB962C8B-B14F-4D97-AF65-F5344CB8AC3E}">
        <p14:creationId xmlns:p14="http://schemas.microsoft.com/office/powerpoint/2010/main" val="74093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Procedure </a:t>
            </a:r>
            <a:endParaRPr lang="en-US" dirty="0"/>
          </a:p>
        </p:txBody>
      </p:sp>
      <p:sp>
        <p:nvSpPr>
          <p:cNvPr id="3" name="Content Placeholder 2"/>
          <p:cNvSpPr>
            <a:spLocks noGrp="1"/>
          </p:cNvSpPr>
          <p:nvPr>
            <p:ph idx="1"/>
          </p:nvPr>
        </p:nvSpPr>
        <p:spPr>
          <a:xfrm>
            <a:off x="152400" y="762000"/>
            <a:ext cx="8915400" cy="5943600"/>
          </a:xfrm>
        </p:spPr>
        <p:txBody>
          <a:bodyPr>
            <a:noAutofit/>
          </a:bodyPr>
          <a:lstStyle/>
          <a:p>
            <a:pPr marL="514350" indent="-514350" algn="just">
              <a:lnSpc>
                <a:spcPct val="170000"/>
              </a:lnSpc>
              <a:spcBef>
                <a:spcPts val="0"/>
              </a:spcBef>
              <a:buFont typeface="+mj-lt"/>
              <a:buAutoNum type="arabicPeriod"/>
            </a:pPr>
            <a:r>
              <a:rPr lang="en-US" sz="2000" dirty="0"/>
              <a:t>Draw a cash flow diagram showing all nonrecurring (one-time) cash </a:t>
            </a:r>
            <a:r>
              <a:rPr lang="en-US" sz="2000" dirty="0" smtClean="0"/>
              <a:t>flows and </a:t>
            </a:r>
            <a:r>
              <a:rPr lang="en-US" sz="2000" dirty="0"/>
              <a:t>at least two cycles of all recurring (periodic) cash </a:t>
            </a:r>
            <a:r>
              <a:rPr lang="en-US" sz="2000" dirty="0" smtClean="0"/>
              <a:t>flows.</a:t>
            </a:r>
          </a:p>
          <a:p>
            <a:pPr marL="514350" indent="-514350" algn="just">
              <a:lnSpc>
                <a:spcPct val="170000"/>
              </a:lnSpc>
              <a:spcBef>
                <a:spcPts val="0"/>
              </a:spcBef>
              <a:buFont typeface="+mj-lt"/>
              <a:buAutoNum type="arabicPeriod"/>
            </a:pPr>
            <a:r>
              <a:rPr lang="en-US" sz="2000" dirty="0" smtClean="0"/>
              <a:t>Find </a:t>
            </a:r>
            <a:r>
              <a:rPr lang="en-US" sz="2000" dirty="0"/>
              <a:t>the present worth of all nonrecurring amounts. This is their CC </a:t>
            </a:r>
            <a:r>
              <a:rPr lang="en-US" sz="2000" dirty="0" smtClean="0"/>
              <a:t>value.</a:t>
            </a:r>
          </a:p>
          <a:p>
            <a:pPr marL="514350" indent="-514350" algn="just">
              <a:lnSpc>
                <a:spcPct val="170000"/>
              </a:lnSpc>
              <a:spcBef>
                <a:spcPts val="0"/>
              </a:spcBef>
              <a:buFont typeface="+mj-lt"/>
              <a:buAutoNum type="arabicPeriod"/>
            </a:pPr>
            <a:r>
              <a:rPr lang="en-US" sz="2000" dirty="0" smtClean="0"/>
              <a:t>Find </a:t>
            </a:r>
            <a:r>
              <a:rPr lang="en-US" sz="2000" dirty="0"/>
              <a:t>the equivalent uniform annual worth </a:t>
            </a:r>
            <a:r>
              <a:rPr lang="en-US" sz="2000" i="1" dirty="0"/>
              <a:t>(A </a:t>
            </a:r>
            <a:r>
              <a:rPr lang="en-US" sz="2000" dirty="0"/>
              <a:t>value) through </a:t>
            </a:r>
            <a:r>
              <a:rPr lang="en-US" sz="2000" i="1" dirty="0"/>
              <a:t>one life </a:t>
            </a:r>
            <a:r>
              <a:rPr lang="en-US" sz="2000" i="1" dirty="0" smtClean="0"/>
              <a:t>cycle </a:t>
            </a:r>
            <a:r>
              <a:rPr lang="en-US" sz="2000" dirty="0" smtClean="0"/>
              <a:t>of </a:t>
            </a:r>
            <a:r>
              <a:rPr lang="en-US" sz="2000" dirty="0"/>
              <a:t>all recurring amounts. This is the same value in all succeeding </a:t>
            </a:r>
            <a:r>
              <a:rPr lang="en-US" sz="2000" dirty="0" smtClean="0"/>
              <a:t>life cycles. </a:t>
            </a:r>
          </a:p>
          <a:p>
            <a:pPr marL="514350" indent="-514350" algn="just">
              <a:lnSpc>
                <a:spcPct val="170000"/>
              </a:lnSpc>
              <a:spcBef>
                <a:spcPts val="0"/>
              </a:spcBef>
              <a:buFont typeface="+mj-lt"/>
              <a:buAutoNum type="arabicPeriod"/>
            </a:pPr>
            <a:r>
              <a:rPr lang="en-US" sz="2000" dirty="0" smtClean="0"/>
              <a:t>Add </a:t>
            </a:r>
            <a:r>
              <a:rPr lang="en-US" sz="2000" dirty="0"/>
              <a:t>this to all other uniform </a:t>
            </a:r>
            <a:r>
              <a:rPr lang="en-US" sz="2000" dirty="0" smtClean="0"/>
              <a:t>amounts occurring in years 1 through infinity and the result is the total equivalent uniform </a:t>
            </a:r>
            <a:r>
              <a:rPr lang="en-US" sz="2000" dirty="0"/>
              <a:t>annual worth (AW</a:t>
            </a:r>
            <a:r>
              <a:rPr lang="en-US" sz="2000" dirty="0" smtClean="0"/>
              <a:t>).</a:t>
            </a:r>
          </a:p>
          <a:p>
            <a:pPr marL="514350" indent="-514350" algn="just">
              <a:lnSpc>
                <a:spcPct val="170000"/>
              </a:lnSpc>
              <a:spcBef>
                <a:spcPts val="0"/>
              </a:spcBef>
              <a:buFont typeface="+mj-lt"/>
              <a:buAutoNum type="arabicPeriod"/>
            </a:pPr>
            <a:r>
              <a:rPr lang="en-US" sz="2000" dirty="0" smtClean="0"/>
              <a:t>Divide </a:t>
            </a:r>
            <a:r>
              <a:rPr lang="en-US" sz="2000" dirty="0"/>
              <a:t>the AW obtained in step </a:t>
            </a:r>
            <a:r>
              <a:rPr lang="en-US" sz="2000" dirty="0" smtClean="0"/>
              <a:t>4 </a:t>
            </a:r>
            <a:r>
              <a:rPr lang="en-US" sz="2000" dirty="0"/>
              <a:t>by the interest rate </a:t>
            </a:r>
            <a:r>
              <a:rPr lang="en-US" sz="2000" i="1" dirty="0"/>
              <a:t>i </a:t>
            </a:r>
            <a:r>
              <a:rPr lang="en-US" sz="2000" dirty="0"/>
              <a:t>to obtain a CC </a:t>
            </a:r>
            <a:r>
              <a:rPr lang="en-US" sz="2000" dirty="0" smtClean="0"/>
              <a:t>value.</a:t>
            </a:r>
          </a:p>
          <a:p>
            <a:pPr marL="514350" indent="-514350" algn="just">
              <a:lnSpc>
                <a:spcPct val="170000"/>
              </a:lnSpc>
              <a:spcBef>
                <a:spcPts val="0"/>
              </a:spcBef>
              <a:buFont typeface="+mj-lt"/>
              <a:buAutoNum type="arabicPeriod"/>
            </a:pPr>
            <a:r>
              <a:rPr lang="en-US" sz="2000" dirty="0" smtClean="0"/>
              <a:t>Add </a:t>
            </a:r>
            <a:r>
              <a:rPr lang="en-US" sz="2000" dirty="0"/>
              <a:t>the CC values obtained in steps 2 and </a:t>
            </a:r>
            <a:r>
              <a:rPr lang="en-US" sz="2000" dirty="0" smtClean="0"/>
              <a:t>5.</a:t>
            </a:r>
            <a:endParaRPr lang="en-US" sz="2000" dirty="0"/>
          </a:p>
        </p:txBody>
      </p:sp>
    </p:spTree>
    <p:extLst>
      <p:ext uri="{BB962C8B-B14F-4D97-AF65-F5344CB8AC3E}">
        <p14:creationId xmlns:p14="http://schemas.microsoft.com/office/powerpoint/2010/main" val="73721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57200" y="441326"/>
            <a:ext cx="8382000" cy="569913"/>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240"/>
          </a:p>
        </p:txBody>
      </p:sp>
      <p:sp>
        <p:nvSpPr>
          <p:cNvPr id="3" name="Title 1"/>
          <p:cNvSpPr txBox="1">
            <a:spLocks/>
          </p:cNvSpPr>
          <p:nvPr/>
        </p:nvSpPr>
        <p:spPr>
          <a:xfrm>
            <a:off x="720726" y="411164"/>
            <a:ext cx="7737475" cy="427037"/>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defRPr/>
            </a:pPr>
            <a:r>
              <a:rPr lang="en-US" sz="3200" b="1" dirty="0">
                <a:solidFill>
                  <a:schemeClr val="bg1"/>
                </a:solidFill>
              </a:rPr>
              <a:t>Solved Problems </a:t>
            </a:r>
            <a:endParaRPr lang="en-US" sz="2613" b="1" dirty="0">
              <a:solidFill>
                <a:schemeClr val="bg1"/>
              </a:solidFill>
            </a:endParaRPr>
          </a:p>
        </p:txBody>
      </p:sp>
      <p:sp>
        <p:nvSpPr>
          <p:cNvPr id="4" name="Rectangle 3"/>
          <p:cNvSpPr txBox="1">
            <a:spLocks noChangeArrowheads="1"/>
          </p:cNvSpPr>
          <p:nvPr/>
        </p:nvSpPr>
        <p:spPr bwMode="auto">
          <a:xfrm>
            <a:off x="304800" y="990600"/>
            <a:ext cx="8763000" cy="5410200"/>
          </a:xfrm>
          <a:prstGeom prst="rect">
            <a:avLst/>
          </a:prstGeom>
          <a:noFill/>
          <a:ln w="9525">
            <a:noFill/>
            <a:miter lim="800000"/>
            <a:headEnd/>
            <a:tailEnd/>
          </a:ln>
        </p:spPr>
        <p:txBody>
          <a:bodyPr/>
          <a:lstStyle/>
          <a:p>
            <a:pPr marL="457200" indent="-457200" algn="just">
              <a:spcAft>
                <a:spcPts val="600"/>
              </a:spcAft>
              <a:buFontTx/>
              <a:buAutoNum type="arabicPeriod"/>
              <a:defRPr/>
            </a:pPr>
            <a:r>
              <a:rPr lang="en-US" sz="2200" dirty="0"/>
              <a:t>An engineering school has just completed a new engineering complex worth $50 million. A campaign targeting alumni is planned to raise funds for future maintenance costs, which are estimated at $2 million per year. Any unforeseen costs above $2 million per year would be obtained by raising tuition. Assuming that the school can create a trust fund that earns 8% interest annually, how much has to be raised now to cover the perpetual string of $2 million in annual costs?</a:t>
            </a:r>
          </a:p>
          <a:p>
            <a:pPr marL="457200" indent="-457200" algn="just">
              <a:spcAft>
                <a:spcPts val="600"/>
              </a:spcAft>
              <a:defRPr/>
            </a:pPr>
            <a:r>
              <a:rPr lang="en-US" sz="2200" dirty="0" err="1"/>
              <a:t>Soln</a:t>
            </a:r>
            <a:r>
              <a:rPr lang="en-US" sz="2200" dirty="0"/>
              <a:t>:</a:t>
            </a:r>
          </a:p>
          <a:p>
            <a:pPr marL="457200" indent="-457200" algn="just">
              <a:spcAft>
                <a:spcPts val="600"/>
              </a:spcAft>
              <a:defRPr/>
            </a:pPr>
            <a:r>
              <a:rPr lang="en-US" sz="2200" dirty="0"/>
              <a:t>        Given A= $ 2 million , i= 8%  and N = </a:t>
            </a:r>
            <a:r>
              <a:rPr lang="pt-BR" sz="2000" dirty="0">
                <a:sym typeface="Wingdings" pitchFamily="2" charset="2"/>
              </a:rPr>
              <a:t>∞</a:t>
            </a:r>
          </a:p>
          <a:p>
            <a:pPr marL="457200" indent="-457200" algn="just">
              <a:spcAft>
                <a:spcPts val="600"/>
              </a:spcAft>
              <a:defRPr/>
            </a:pPr>
            <a:r>
              <a:rPr lang="pt-BR" sz="2000" dirty="0">
                <a:sym typeface="Wingdings" pitchFamily="2" charset="2"/>
              </a:rPr>
              <a:t>         Find :   CE (8%)</a:t>
            </a:r>
          </a:p>
          <a:p>
            <a:pPr marL="457200" indent="-457200" algn="just">
              <a:spcAft>
                <a:spcPts val="600"/>
              </a:spcAft>
              <a:defRPr/>
            </a:pPr>
            <a:r>
              <a:rPr lang="pt-BR" sz="2000" dirty="0">
                <a:sym typeface="Wingdings" pitchFamily="2" charset="2"/>
              </a:rPr>
              <a:t>         The Capitalized cost equation is </a:t>
            </a:r>
          </a:p>
          <a:p>
            <a:pPr marL="457200" indent="-457200" algn="just">
              <a:spcAft>
                <a:spcPts val="600"/>
              </a:spcAft>
              <a:defRPr/>
            </a:pPr>
            <a:endParaRPr lang="pt-BR" sz="2000" dirty="0">
              <a:sym typeface="Wingdings" pitchFamily="2" charset="2"/>
            </a:endParaRPr>
          </a:p>
          <a:p>
            <a:pPr marL="457200" indent="-457200" algn="just">
              <a:spcAft>
                <a:spcPts val="600"/>
              </a:spcAft>
              <a:defRPr/>
            </a:pPr>
            <a:r>
              <a:rPr lang="pt-BR" sz="2000" dirty="0">
                <a:sym typeface="Wingdings" pitchFamily="2" charset="2"/>
              </a:rPr>
              <a:t>                    CE (i) =  </a:t>
            </a:r>
            <a:r>
              <a:rPr lang="pt-BR" sz="2000" dirty="0" smtClean="0">
                <a:sym typeface="Wingdings" pitchFamily="2" charset="2"/>
              </a:rPr>
              <a:t>A/i               </a:t>
            </a:r>
            <a:r>
              <a:rPr lang="pt-BR" sz="2000" dirty="0">
                <a:sym typeface="Wingdings" pitchFamily="2" charset="2"/>
              </a:rPr>
              <a:t>CE(8%) =  $ 2,000,000 / 0.08 =  $ 25,000,000  </a:t>
            </a:r>
          </a:p>
          <a:p>
            <a:pPr marL="457200" indent="-457200" algn="just">
              <a:spcAft>
                <a:spcPts val="600"/>
              </a:spcAft>
              <a:defRPr/>
            </a:pPr>
            <a:r>
              <a:rPr lang="pt-BR" sz="2000" dirty="0">
                <a:sym typeface="Wingdings" pitchFamily="2" charset="2"/>
              </a:rPr>
              <a:t>	</a:t>
            </a:r>
            <a:endParaRPr lang="en-US" sz="2200" dirty="0"/>
          </a:p>
          <a:p>
            <a:pPr marL="457200" indent="-457200" algn="just">
              <a:spcAft>
                <a:spcPts val="600"/>
              </a:spcAft>
              <a:defRPr/>
            </a:pPr>
            <a:endParaRPr lang="en-US" sz="2200" dirty="0"/>
          </a:p>
          <a:p>
            <a:pPr algn="just">
              <a:spcAft>
                <a:spcPts val="600"/>
              </a:spcAft>
              <a:defRPr/>
            </a:pPr>
            <a:endParaRPr lang="en-US" sz="2200" dirty="0"/>
          </a:p>
          <a:p>
            <a:pPr>
              <a:defRPr/>
            </a:pPr>
            <a:r>
              <a:rPr lang="en-US" dirty="0"/>
              <a:t>	</a:t>
            </a:r>
          </a:p>
          <a:p>
            <a:pPr>
              <a:defRPr/>
            </a:pPr>
            <a:endParaRPr lang="en-US" dirty="0"/>
          </a:p>
          <a:p>
            <a:pPr>
              <a:defRPr/>
            </a:pPr>
            <a:endParaRPr lang="en-US" dirty="0"/>
          </a:p>
          <a:p>
            <a:pPr>
              <a:defRPr/>
            </a:pPr>
            <a:endParaRPr lang="en-US" dirty="0">
              <a:latin typeface="+mj-lt"/>
            </a:endParaRPr>
          </a:p>
        </p:txBody>
      </p:sp>
    </p:spTree>
    <p:extLst>
      <p:ext uri="{BB962C8B-B14F-4D97-AF65-F5344CB8AC3E}">
        <p14:creationId xmlns:p14="http://schemas.microsoft.com/office/powerpoint/2010/main" val="42232812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animEffect transition="in" filter="circle(in)">
                                      <p:cBhvr>
                                        <p:cTn id="7" dur="2000"/>
                                        <p:tgtEl>
                                          <p:spTgt spid="4">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circle(in)">
                                      <p:cBhvr>
                                        <p:cTn id="17" dur="2000"/>
                                        <p:tgtEl>
                                          <p:spTgt spid="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circle(in)">
                                      <p:cBhvr>
                                        <p:cTn id="22" dur="2000"/>
                                        <p:tgtEl>
                                          <p:spTgt spid="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circle(in)">
                                      <p:cBhvr>
                                        <p:cTn id="27" dur="2000"/>
                                        <p:tgtEl>
                                          <p:spTgt spid="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circle(in)">
                                      <p:cBhvr>
                                        <p:cTn id="32" dur="2000"/>
                                        <p:tgtEl>
                                          <p:spTgt spid="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circle(in)">
                                      <p:cBhvr>
                                        <p:cTn id="37" dur="2000"/>
                                        <p:tgtEl>
                                          <p:spTgt spid="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circle(in)">
                                      <p:cBhvr>
                                        <p:cTn id="4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5400"/>
            <a:ext cx="8610600" cy="6324600"/>
          </a:xfrm>
        </p:spPr>
        <p:txBody>
          <a:bodyPr>
            <a:normAutofit fontScale="92500" lnSpcReduction="20000"/>
          </a:bodyPr>
          <a:lstStyle/>
          <a:p>
            <a:pPr marL="0" indent="0" algn="just">
              <a:lnSpc>
                <a:spcPct val="170000"/>
              </a:lnSpc>
              <a:spcBef>
                <a:spcPts val="0"/>
              </a:spcBef>
              <a:buNone/>
            </a:pPr>
            <a:r>
              <a:rPr lang="en-US" b="1" dirty="0" smtClean="0"/>
              <a:t>Example 1:</a:t>
            </a:r>
          </a:p>
          <a:p>
            <a:pPr marL="0" indent="0" algn="just">
              <a:lnSpc>
                <a:spcPct val="170000"/>
              </a:lnSpc>
              <a:spcBef>
                <a:spcPts val="0"/>
              </a:spcBef>
              <a:buNone/>
            </a:pPr>
            <a:r>
              <a:rPr lang="en-US" sz="2400" dirty="0"/>
              <a:t>The property appraisal district for Marin County has just installed new software to track residential market values for property tax computations. The manager wants to know the total equivalent cost of all future costs incurred when the three county judges agreed to purchase the software system. If the new system will be used for indefinite future, find the equivalent value (a) now and (b) for each year hereafter. The system has an installed cost of $150,000 and an additional cost of $50,000 after 10 years. The annual software maintenance contract cost is $5000 for the first 4 years and $8000 thereafter. In addition, there is expected to be a recurring major upgrade cost of $15,000 every 13 years. Assume </a:t>
            </a:r>
            <a:r>
              <a:rPr lang="en-US" sz="2400" dirty="0" smtClean="0"/>
              <a:t>that </a:t>
            </a:r>
            <a:r>
              <a:rPr lang="en-US" sz="2400" dirty="0" err="1" smtClean="0"/>
              <a:t>i</a:t>
            </a:r>
            <a:r>
              <a:rPr lang="en-US" sz="2400" dirty="0" smtClean="0"/>
              <a:t> </a:t>
            </a:r>
            <a:r>
              <a:rPr lang="en-US" sz="2400" dirty="0"/>
              <a:t>= 5% per year for county funds.</a:t>
            </a:r>
          </a:p>
        </p:txBody>
      </p:sp>
    </p:spTree>
    <p:extLst>
      <p:ext uri="{BB962C8B-B14F-4D97-AF65-F5344CB8AC3E}">
        <p14:creationId xmlns:p14="http://schemas.microsoft.com/office/powerpoint/2010/main" val="3033746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15950" y="1905000"/>
            <a:ext cx="7886700" cy="4351338"/>
          </a:xfrm>
        </p:spPr>
        <p:txBody>
          <a:bodyPr>
            <a:normAutofit/>
          </a:bodyPr>
          <a:lstStyle/>
          <a:p>
            <a:r>
              <a:rPr lang="en-US" sz="2400" dirty="0" smtClean="0"/>
              <a:t>2. To decrease the costs of operating a lock in a large river, a new system of operation is proposed. The system will cost $8,30,000 to design and build. It is estimated that it will have to be reworked every 20years at a cost of $1,20,000. </a:t>
            </a:r>
            <a:r>
              <a:rPr lang="en-US" sz="2400" dirty="0"/>
              <a:t>I</a:t>
            </a:r>
            <a:r>
              <a:rPr lang="en-US" sz="2400" dirty="0" smtClean="0"/>
              <a:t>n addition, an expenditure of $80,000 will have to be made at the end of the fifth year from now for a new type of gear that will not be available until then. Annual operating costs are expected to be $70,000 for the first 15 years and $1,00,000  every year thereafter. Compute the capitalized cost at </a:t>
            </a:r>
            <a:r>
              <a:rPr lang="en-US" sz="2400" dirty="0" err="1" smtClean="0"/>
              <a:t>i</a:t>
            </a:r>
            <a:r>
              <a:rPr lang="en-US" sz="2400" dirty="0" smtClean="0"/>
              <a:t>=7%.</a:t>
            </a:r>
            <a:endParaRPr lang="en-US" sz="2400" dirty="0"/>
          </a:p>
        </p:txBody>
      </p:sp>
    </p:spTree>
    <p:extLst>
      <p:ext uri="{BB962C8B-B14F-4D97-AF65-F5344CB8AC3E}">
        <p14:creationId xmlns:p14="http://schemas.microsoft.com/office/powerpoint/2010/main" val="2819904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6301</TotalTime>
  <Words>905</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Cambria Math</vt:lpstr>
      <vt:lpstr>Wingdings</vt:lpstr>
      <vt:lpstr>Retrospect</vt:lpstr>
      <vt:lpstr>Capitalized Cost</vt:lpstr>
      <vt:lpstr>CAPITALIZED COST CALCULATION AND ANALYSIS</vt:lpstr>
      <vt:lpstr>Formula to calculate Capitalized Cost</vt:lpstr>
      <vt:lpstr>PowerPoint Presentation</vt:lpstr>
      <vt:lpstr>PowerPoint Presentation</vt:lpstr>
      <vt:lpstr>Procedure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Capitalized Cost &amp;  Internal Rate of Return</dc:title>
  <dc:creator>ACER</dc:creator>
  <cp:lastModifiedBy>MAHE</cp:lastModifiedBy>
  <cp:revision>121</cp:revision>
  <dcterms:created xsi:type="dcterms:W3CDTF">2006-08-16T00:00:00Z</dcterms:created>
  <dcterms:modified xsi:type="dcterms:W3CDTF">2023-03-28T07:11:41Z</dcterms:modified>
</cp:coreProperties>
</file>