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5"/>
  </p:notesMasterIdLst>
  <p:sldIdLst>
    <p:sldId id="256" r:id="rId2"/>
    <p:sldId id="257" r:id="rId3"/>
    <p:sldId id="258" r:id="rId4"/>
    <p:sldId id="260" r:id="rId5"/>
    <p:sldId id="261" r:id="rId6"/>
    <p:sldId id="262" r:id="rId7"/>
    <p:sldId id="263" r:id="rId8"/>
    <p:sldId id="264" r:id="rId9"/>
    <p:sldId id="291" r:id="rId10"/>
    <p:sldId id="292" r:id="rId11"/>
    <p:sldId id="293" r:id="rId12"/>
    <p:sldId id="294" r:id="rId13"/>
    <p:sldId id="309" r:id="rId14"/>
    <p:sldId id="265" r:id="rId15"/>
    <p:sldId id="266" r:id="rId16"/>
    <p:sldId id="267" r:id="rId17"/>
    <p:sldId id="268" r:id="rId18"/>
    <p:sldId id="271" r:id="rId19"/>
    <p:sldId id="269" r:id="rId20"/>
    <p:sldId id="270" r:id="rId21"/>
    <p:sldId id="272" r:id="rId22"/>
    <p:sldId id="277" r:id="rId23"/>
    <p:sldId id="278" r:id="rId24"/>
    <p:sldId id="282" r:id="rId25"/>
    <p:sldId id="283" r:id="rId26"/>
    <p:sldId id="284" r:id="rId27"/>
    <p:sldId id="285" r:id="rId28"/>
    <p:sldId id="286" r:id="rId29"/>
    <p:sldId id="287" r:id="rId30"/>
    <p:sldId id="288" r:id="rId31"/>
    <p:sldId id="289" r:id="rId32"/>
    <p:sldId id="290" r:id="rId33"/>
    <p:sldId id="308" r:id="rId3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3" autoAdjust="0"/>
    <p:restoredTop sz="94660"/>
  </p:normalViewPr>
  <p:slideViewPr>
    <p:cSldViewPr>
      <p:cViewPr varScale="1">
        <p:scale>
          <a:sx n="65" d="100"/>
          <a:sy n="65" d="100"/>
        </p:scale>
        <p:origin x="1266"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E5835-441A-483E-AA29-418DD261FC3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FA5F46E-B448-44FC-9CE7-86AAD9946DB1}">
      <dgm:prSet phldrT="[Text]" custT="1"/>
      <dgm:spPr/>
      <dgm:t>
        <a:bodyPr/>
        <a:lstStyle/>
        <a:p>
          <a:r>
            <a:rPr lang="en-US" sz="2800" b="1" dirty="0" smtClean="0">
              <a:solidFill>
                <a:schemeClr val="tx1"/>
              </a:solidFill>
            </a:rPr>
            <a:t>Defender</a:t>
          </a:r>
          <a:endParaRPr lang="en-US" sz="2800" b="1" dirty="0">
            <a:solidFill>
              <a:schemeClr val="tx1"/>
            </a:solidFill>
          </a:endParaRPr>
        </a:p>
      </dgm:t>
    </dgm:pt>
    <dgm:pt modelId="{9D324AC8-BCB7-470E-9C5B-998FA469AC70}" type="parTrans" cxnId="{7F568A6C-4304-4B80-BD0B-FFA10BE9E1D8}">
      <dgm:prSet/>
      <dgm:spPr/>
      <dgm:t>
        <a:bodyPr/>
        <a:lstStyle/>
        <a:p>
          <a:endParaRPr lang="en-US"/>
        </a:p>
      </dgm:t>
    </dgm:pt>
    <dgm:pt modelId="{B6F6AF7B-9199-41AA-B2E0-2F1CC2665343}" type="sibTrans" cxnId="{7F568A6C-4304-4B80-BD0B-FFA10BE9E1D8}">
      <dgm:prSet/>
      <dgm:spPr/>
      <dgm:t>
        <a:bodyPr/>
        <a:lstStyle/>
        <a:p>
          <a:endParaRPr lang="en-US"/>
        </a:p>
      </dgm:t>
    </dgm:pt>
    <dgm:pt modelId="{0AB6CACC-F6D6-47C8-AF4E-182EBC4CDC51}">
      <dgm:prSet phldrT="[Text]"/>
      <dgm:spPr/>
      <dgm:t>
        <a:bodyPr/>
        <a:lstStyle/>
        <a:p>
          <a:r>
            <a:rPr lang="en-US" dirty="0" smtClean="0"/>
            <a:t>The existing old asset being considered as the asset to be replaced</a:t>
          </a:r>
          <a:endParaRPr lang="en-US" dirty="0"/>
        </a:p>
      </dgm:t>
    </dgm:pt>
    <dgm:pt modelId="{30133FF4-73E9-4511-A5E2-093197CC8AE4}" type="parTrans" cxnId="{D03B723A-A6AF-4BC5-9C02-B8F122E63ADD}">
      <dgm:prSet/>
      <dgm:spPr/>
      <dgm:t>
        <a:bodyPr/>
        <a:lstStyle/>
        <a:p>
          <a:endParaRPr lang="en-US"/>
        </a:p>
      </dgm:t>
    </dgm:pt>
    <dgm:pt modelId="{AED5078C-8A57-4EE8-8FF4-7B5102F07AA5}" type="sibTrans" cxnId="{D03B723A-A6AF-4BC5-9C02-B8F122E63ADD}">
      <dgm:prSet/>
      <dgm:spPr/>
      <dgm:t>
        <a:bodyPr/>
        <a:lstStyle/>
        <a:p>
          <a:endParaRPr lang="en-US"/>
        </a:p>
      </dgm:t>
    </dgm:pt>
    <dgm:pt modelId="{E6DEEF2F-BC58-4CA6-8B9F-BC300701A4D2}">
      <dgm:prSet phldrT="[Text]" custT="1"/>
      <dgm:spPr/>
      <dgm:t>
        <a:bodyPr/>
        <a:lstStyle/>
        <a:p>
          <a:r>
            <a:rPr lang="en-US" sz="2800" b="1" dirty="0" smtClean="0">
              <a:solidFill>
                <a:schemeClr val="tx1"/>
              </a:solidFill>
            </a:rPr>
            <a:t>Challenger</a:t>
          </a:r>
          <a:endParaRPr lang="en-US" sz="2800" b="1" dirty="0">
            <a:solidFill>
              <a:schemeClr val="tx1"/>
            </a:solidFill>
          </a:endParaRPr>
        </a:p>
      </dgm:t>
    </dgm:pt>
    <dgm:pt modelId="{CE84BEC0-9675-44A5-A665-E6BE09C8E97D}" type="parTrans" cxnId="{212D8316-C41D-412B-813A-13146A3183ED}">
      <dgm:prSet/>
      <dgm:spPr/>
      <dgm:t>
        <a:bodyPr/>
        <a:lstStyle/>
        <a:p>
          <a:endParaRPr lang="en-US"/>
        </a:p>
      </dgm:t>
    </dgm:pt>
    <dgm:pt modelId="{DFB8C2C3-07EC-493D-98C7-C104D884197D}" type="sibTrans" cxnId="{212D8316-C41D-412B-813A-13146A3183ED}">
      <dgm:prSet/>
      <dgm:spPr/>
      <dgm:t>
        <a:bodyPr/>
        <a:lstStyle/>
        <a:p>
          <a:endParaRPr lang="en-US"/>
        </a:p>
      </dgm:t>
    </dgm:pt>
    <dgm:pt modelId="{6C2D61DA-E08B-4772-924A-77BF9A620B74}">
      <dgm:prSet phldrT="[Text]"/>
      <dgm:spPr/>
      <dgm:t>
        <a:bodyPr/>
        <a:lstStyle/>
        <a:p>
          <a:r>
            <a:rPr lang="en-US" dirty="0" smtClean="0"/>
            <a:t>The asset proposed to be the replacement</a:t>
          </a:r>
          <a:endParaRPr lang="en-US" dirty="0"/>
        </a:p>
      </dgm:t>
    </dgm:pt>
    <dgm:pt modelId="{A082CC88-1BFC-40FD-AB81-23AE4972FB52}" type="parTrans" cxnId="{61FD3D41-E1B1-4646-A601-DCCED0915F5D}">
      <dgm:prSet/>
      <dgm:spPr/>
      <dgm:t>
        <a:bodyPr/>
        <a:lstStyle/>
        <a:p>
          <a:endParaRPr lang="en-US"/>
        </a:p>
      </dgm:t>
    </dgm:pt>
    <dgm:pt modelId="{F9FA1AE9-BE0C-4249-AD83-E78AEA0DBA71}" type="sibTrans" cxnId="{61FD3D41-E1B1-4646-A601-DCCED0915F5D}">
      <dgm:prSet/>
      <dgm:spPr/>
      <dgm:t>
        <a:bodyPr/>
        <a:lstStyle/>
        <a:p>
          <a:endParaRPr lang="en-US"/>
        </a:p>
      </dgm:t>
    </dgm:pt>
    <dgm:pt modelId="{4C526B79-4580-4F0E-8084-882392B372B8}" type="pres">
      <dgm:prSet presAssocID="{E65E5835-441A-483E-AA29-418DD261FC3F}" presName="linearFlow" presStyleCnt="0">
        <dgm:presLayoutVars>
          <dgm:dir/>
          <dgm:animLvl val="lvl"/>
          <dgm:resizeHandles val="exact"/>
        </dgm:presLayoutVars>
      </dgm:prSet>
      <dgm:spPr/>
      <dgm:t>
        <a:bodyPr/>
        <a:lstStyle/>
        <a:p>
          <a:endParaRPr lang="en-US"/>
        </a:p>
      </dgm:t>
    </dgm:pt>
    <dgm:pt modelId="{C6F9482D-3511-4C20-818A-31A6A05196DC}" type="pres">
      <dgm:prSet presAssocID="{8FA5F46E-B448-44FC-9CE7-86AAD9946DB1}" presName="composite" presStyleCnt="0"/>
      <dgm:spPr/>
    </dgm:pt>
    <dgm:pt modelId="{FD4C672F-B7A5-4D8D-9A50-95F5A073B45C}" type="pres">
      <dgm:prSet presAssocID="{8FA5F46E-B448-44FC-9CE7-86AAD9946DB1}" presName="parentText" presStyleLbl="alignNode1" presStyleIdx="0" presStyleCnt="2" custScaleX="226416" custLinFactNeighborX="0" custLinFactNeighborY="-25">
        <dgm:presLayoutVars>
          <dgm:chMax val="1"/>
          <dgm:bulletEnabled val="1"/>
        </dgm:presLayoutVars>
      </dgm:prSet>
      <dgm:spPr/>
      <dgm:t>
        <a:bodyPr/>
        <a:lstStyle/>
        <a:p>
          <a:endParaRPr lang="en-US"/>
        </a:p>
      </dgm:t>
    </dgm:pt>
    <dgm:pt modelId="{01ACC65A-698B-412E-B18D-7A5F11BF66D0}" type="pres">
      <dgm:prSet presAssocID="{8FA5F46E-B448-44FC-9CE7-86AAD9946DB1}" presName="descendantText" presStyleLbl="alignAcc1" presStyleIdx="0" presStyleCnt="2" custScaleX="87086" custLinFactNeighborX="44" custLinFactNeighborY="-174">
        <dgm:presLayoutVars>
          <dgm:bulletEnabled val="1"/>
        </dgm:presLayoutVars>
      </dgm:prSet>
      <dgm:spPr/>
      <dgm:t>
        <a:bodyPr/>
        <a:lstStyle/>
        <a:p>
          <a:endParaRPr lang="en-US"/>
        </a:p>
      </dgm:t>
    </dgm:pt>
    <dgm:pt modelId="{F33410BE-4307-4AF2-8A3C-F1BDA82A42E5}" type="pres">
      <dgm:prSet presAssocID="{B6F6AF7B-9199-41AA-B2E0-2F1CC2665343}" presName="sp" presStyleCnt="0"/>
      <dgm:spPr/>
    </dgm:pt>
    <dgm:pt modelId="{6E2F1FCB-80BF-4397-B489-8D5936B7C4F8}" type="pres">
      <dgm:prSet presAssocID="{E6DEEF2F-BC58-4CA6-8B9F-BC300701A4D2}" presName="composite" presStyleCnt="0"/>
      <dgm:spPr/>
    </dgm:pt>
    <dgm:pt modelId="{F30E8068-8C9C-4002-9BA9-790870D740EF}" type="pres">
      <dgm:prSet presAssocID="{E6DEEF2F-BC58-4CA6-8B9F-BC300701A4D2}" presName="parentText" presStyleLbl="alignNode1" presStyleIdx="1" presStyleCnt="2" custScaleX="197448">
        <dgm:presLayoutVars>
          <dgm:chMax val="1"/>
          <dgm:bulletEnabled val="1"/>
        </dgm:presLayoutVars>
      </dgm:prSet>
      <dgm:spPr/>
      <dgm:t>
        <a:bodyPr/>
        <a:lstStyle/>
        <a:p>
          <a:endParaRPr lang="en-US"/>
        </a:p>
      </dgm:t>
    </dgm:pt>
    <dgm:pt modelId="{D7FCF0E9-6173-4E5A-8D6D-82BBD247FC03}" type="pres">
      <dgm:prSet presAssocID="{E6DEEF2F-BC58-4CA6-8B9F-BC300701A4D2}" presName="descendantText" presStyleLbl="alignAcc1" presStyleIdx="1" presStyleCnt="2" custAng="0" custScaleX="84027" custScaleY="100000" custLinFactNeighborX="1607" custLinFactNeighborY="-4345">
        <dgm:presLayoutVars>
          <dgm:bulletEnabled val="1"/>
        </dgm:presLayoutVars>
      </dgm:prSet>
      <dgm:spPr/>
      <dgm:t>
        <a:bodyPr/>
        <a:lstStyle/>
        <a:p>
          <a:endParaRPr lang="en-US"/>
        </a:p>
      </dgm:t>
    </dgm:pt>
  </dgm:ptLst>
  <dgm:cxnLst>
    <dgm:cxn modelId="{E9F955A0-C4C9-4715-8116-F25EC8964C41}" type="presOf" srcId="{6C2D61DA-E08B-4772-924A-77BF9A620B74}" destId="{D7FCF0E9-6173-4E5A-8D6D-82BBD247FC03}" srcOrd="0" destOrd="0" presId="urn:microsoft.com/office/officeart/2005/8/layout/chevron2"/>
    <dgm:cxn modelId="{B576DAB9-48B3-42B4-88E7-1A907EDEA11A}" type="presOf" srcId="{E65E5835-441A-483E-AA29-418DD261FC3F}" destId="{4C526B79-4580-4F0E-8084-882392B372B8}" srcOrd="0" destOrd="0" presId="urn:microsoft.com/office/officeart/2005/8/layout/chevron2"/>
    <dgm:cxn modelId="{CF69C84C-C410-46C3-91D0-1B457064E0ED}" type="presOf" srcId="{0AB6CACC-F6D6-47C8-AF4E-182EBC4CDC51}" destId="{01ACC65A-698B-412E-B18D-7A5F11BF66D0}" srcOrd="0" destOrd="0" presId="urn:microsoft.com/office/officeart/2005/8/layout/chevron2"/>
    <dgm:cxn modelId="{D03B723A-A6AF-4BC5-9C02-B8F122E63ADD}" srcId="{8FA5F46E-B448-44FC-9CE7-86AAD9946DB1}" destId="{0AB6CACC-F6D6-47C8-AF4E-182EBC4CDC51}" srcOrd="0" destOrd="0" parTransId="{30133FF4-73E9-4511-A5E2-093197CC8AE4}" sibTransId="{AED5078C-8A57-4EE8-8FF4-7B5102F07AA5}"/>
    <dgm:cxn modelId="{7F568A6C-4304-4B80-BD0B-FFA10BE9E1D8}" srcId="{E65E5835-441A-483E-AA29-418DD261FC3F}" destId="{8FA5F46E-B448-44FC-9CE7-86AAD9946DB1}" srcOrd="0" destOrd="0" parTransId="{9D324AC8-BCB7-470E-9C5B-998FA469AC70}" sibTransId="{B6F6AF7B-9199-41AA-B2E0-2F1CC2665343}"/>
    <dgm:cxn modelId="{61FD3D41-E1B1-4646-A601-DCCED0915F5D}" srcId="{E6DEEF2F-BC58-4CA6-8B9F-BC300701A4D2}" destId="{6C2D61DA-E08B-4772-924A-77BF9A620B74}" srcOrd="0" destOrd="0" parTransId="{A082CC88-1BFC-40FD-AB81-23AE4972FB52}" sibTransId="{F9FA1AE9-BE0C-4249-AD83-E78AEA0DBA71}"/>
    <dgm:cxn modelId="{212D8316-C41D-412B-813A-13146A3183ED}" srcId="{E65E5835-441A-483E-AA29-418DD261FC3F}" destId="{E6DEEF2F-BC58-4CA6-8B9F-BC300701A4D2}" srcOrd="1" destOrd="0" parTransId="{CE84BEC0-9675-44A5-A665-E6BE09C8E97D}" sibTransId="{DFB8C2C3-07EC-493D-98C7-C104D884197D}"/>
    <dgm:cxn modelId="{863A6075-3628-4748-908A-A7DF6C2E46BF}" type="presOf" srcId="{E6DEEF2F-BC58-4CA6-8B9F-BC300701A4D2}" destId="{F30E8068-8C9C-4002-9BA9-790870D740EF}" srcOrd="0" destOrd="0" presId="urn:microsoft.com/office/officeart/2005/8/layout/chevron2"/>
    <dgm:cxn modelId="{16D96578-6E02-428E-80A7-455B4F5C169A}" type="presOf" srcId="{8FA5F46E-B448-44FC-9CE7-86AAD9946DB1}" destId="{FD4C672F-B7A5-4D8D-9A50-95F5A073B45C}" srcOrd="0" destOrd="0" presId="urn:microsoft.com/office/officeart/2005/8/layout/chevron2"/>
    <dgm:cxn modelId="{4B339C67-CE4E-4B6A-85F5-1A5D74C2B74B}" type="presParOf" srcId="{4C526B79-4580-4F0E-8084-882392B372B8}" destId="{C6F9482D-3511-4C20-818A-31A6A05196DC}" srcOrd="0" destOrd="0" presId="urn:microsoft.com/office/officeart/2005/8/layout/chevron2"/>
    <dgm:cxn modelId="{BB9AAEC4-5038-4E2D-8E27-AC9942900D70}" type="presParOf" srcId="{C6F9482D-3511-4C20-818A-31A6A05196DC}" destId="{FD4C672F-B7A5-4D8D-9A50-95F5A073B45C}" srcOrd="0" destOrd="0" presId="urn:microsoft.com/office/officeart/2005/8/layout/chevron2"/>
    <dgm:cxn modelId="{845527C1-1F66-44B8-B41F-FD21DCF391E9}" type="presParOf" srcId="{C6F9482D-3511-4C20-818A-31A6A05196DC}" destId="{01ACC65A-698B-412E-B18D-7A5F11BF66D0}" srcOrd="1" destOrd="0" presId="urn:microsoft.com/office/officeart/2005/8/layout/chevron2"/>
    <dgm:cxn modelId="{620D5C48-8BD8-432C-BDC9-FC49CCDF355C}" type="presParOf" srcId="{4C526B79-4580-4F0E-8084-882392B372B8}" destId="{F33410BE-4307-4AF2-8A3C-F1BDA82A42E5}" srcOrd="1" destOrd="0" presId="urn:microsoft.com/office/officeart/2005/8/layout/chevron2"/>
    <dgm:cxn modelId="{096636A1-14E0-452D-BDF1-5A899C87327B}" type="presParOf" srcId="{4C526B79-4580-4F0E-8084-882392B372B8}" destId="{6E2F1FCB-80BF-4397-B489-8D5936B7C4F8}" srcOrd="2" destOrd="0" presId="urn:microsoft.com/office/officeart/2005/8/layout/chevron2"/>
    <dgm:cxn modelId="{67F20AA1-0A9D-4D77-A0FB-FE6656CB0D92}" type="presParOf" srcId="{6E2F1FCB-80BF-4397-B489-8D5936B7C4F8}" destId="{F30E8068-8C9C-4002-9BA9-790870D740EF}" srcOrd="0" destOrd="0" presId="urn:microsoft.com/office/officeart/2005/8/layout/chevron2"/>
    <dgm:cxn modelId="{49F1F678-4D76-4380-8897-A44B35032784}" type="presParOf" srcId="{6E2F1FCB-80BF-4397-B489-8D5936B7C4F8}" destId="{D7FCF0E9-6173-4E5A-8D6D-82BBD247FC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C672F-B7A5-4D8D-9A50-95F5A073B45C}">
      <dsp:nvSpPr>
        <dsp:cNvPr id="0" name=""/>
        <dsp:cNvSpPr/>
      </dsp:nvSpPr>
      <dsp:spPr>
        <a:xfrm rot="5400000">
          <a:off x="308166" y="-431678"/>
          <a:ext cx="1480508" cy="234647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Defender</a:t>
          </a:r>
          <a:endParaRPr lang="en-US" sz="2800" b="1" kern="1200" dirty="0">
            <a:solidFill>
              <a:schemeClr val="tx1"/>
            </a:solidFill>
          </a:endParaRPr>
        </a:p>
      </dsp:txBody>
      <dsp:txXfrm rot="-5400000">
        <a:off x="-124818" y="1306"/>
        <a:ext cx="2346476" cy="1480508"/>
      </dsp:txXfrm>
    </dsp:sp>
    <dsp:sp modelId="{01ACC65A-698B-412E-B18D-7A5F11BF66D0}">
      <dsp:nvSpPr>
        <dsp:cNvPr id="0" name=""/>
        <dsp:cNvSpPr/>
      </dsp:nvSpPr>
      <dsp:spPr>
        <a:xfrm rot="5400000">
          <a:off x="4224602" y="-2252578"/>
          <a:ext cx="962836" cy="546799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The existing old asset being considered as the asset to be replaced</a:t>
          </a:r>
          <a:endParaRPr lang="en-US" sz="2500" kern="1200" dirty="0"/>
        </a:p>
      </dsp:txBody>
      <dsp:txXfrm rot="-5400000">
        <a:off x="1972024" y="47002"/>
        <a:ext cx="5420991" cy="868832"/>
      </dsp:txXfrm>
    </dsp:sp>
    <dsp:sp modelId="{F30E8068-8C9C-4002-9BA9-790870D740EF}">
      <dsp:nvSpPr>
        <dsp:cNvPr id="0" name=""/>
        <dsp:cNvSpPr/>
      </dsp:nvSpPr>
      <dsp:spPr>
        <a:xfrm rot="5400000">
          <a:off x="158060" y="901938"/>
          <a:ext cx="1480508" cy="204626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Challenger</a:t>
          </a:r>
          <a:endParaRPr lang="en-US" sz="2800" b="1" kern="1200" dirty="0">
            <a:solidFill>
              <a:schemeClr val="tx1"/>
            </a:solidFill>
          </a:endParaRPr>
        </a:p>
      </dsp:txBody>
      <dsp:txXfrm rot="-5400000">
        <a:off x="-124818" y="1184816"/>
        <a:ext cx="2046264" cy="1480508"/>
      </dsp:txXfrm>
    </dsp:sp>
    <dsp:sp modelId="{D7FCF0E9-6173-4E5A-8D6D-82BBD247FC03}">
      <dsp:nvSpPr>
        <dsp:cNvPr id="0" name=""/>
        <dsp:cNvSpPr/>
      </dsp:nvSpPr>
      <dsp:spPr>
        <a:xfrm rot="5400000">
          <a:off x="4107477" y="-958293"/>
          <a:ext cx="962330" cy="516492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The asset proposed to be the replacement</a:t>
          </a:r>
          <a:endParaRPr lang="en-US" sz="2500" kern="1200" dirty="0"/>
        </a:p>
      </dsp:txBody>
      <dsp:txXfrm rot="-5400000">
        <a:off x="2006181" y="1189980"/>
        <a:ext cx="5117946" cy="8683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94EED8E-2861-439F-A92C-D774B64FA111}" type="datetimeFigureOut">
              <a:rPr lang="en-US" smtClean="0"/>
              <a:t>5/5/2023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E228805-B5F6-48FA-B343-D7C69F55C9C8}" type="slidenum">
              <a:rPr lang="en-US" smtClean="0"/>
              <a:t>‹#›</a:t>
            </a:fld>
            <a:endParaRPr lang="en-US"/>
          </a:p>
        </p:txBody>
      </p:sp>
    </p:spTree>
    <p:extLst>
      <p:ext uri="{BB962C8B-B14F-4D97-AF65-F5344CB8AC3E}">
        <p14:creationId xmlns:p14="http://schemas.microsoft.com/office/powerpoint/2010/main" val="226869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E228805-B5F6-48FA-B343-D7C69F55C9C8}" type="slidenum">
              <a:rPr lang="en-US" smtClean="0"/>
              <a:t>1</a:t>
            </a:fld>
            <a:endParaRPr lang="en-US"/>
          </a:p>
        </p:txBody>
      </p:sp>
    </p:spTree>
    <p:extLst>
      <p:ext uri="{BB962C8B-B14F-4D97-AF65-F5344CB8AC3E}">
        <p14:creationId xmlns:p14="http://schemas.microsoft.com/office/powerpoint/2010/main" val="37419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228805-B5F6-48FA-B343-D7C69F55C9C8}" type="slidenum">
              <a:rPr lang="en-US" smtClean="0"/>
              <a:t>10</a:t>
            </a:fld>
            <a:endParaRPr lang="en-US"/>
          </a:p>
        </p:txBody>
      </p:sp>
    </p:spTree>
    <p:extLst>
      <p:ext uri="{BB962C8B-B14F-4D97-AF65-F5344CB8AC3E}">
        <p14:creationId xmlns:p14="http://schemas.microsoft.com/office/powerpoint/2010/main" val="19362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0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585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711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712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87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51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99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19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987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711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5/5/2023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89858875"/>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67929"/>
            <a:ext cx="7543800" cy="3489960"/>
          </a:xfrm>
        </p:spPr>
        <p:txBody>
          <a:bodyPr/>
          <a:lstStyle/>
          <a:p>
            <a:r>
              <a:rPr lang="en-US" b="1" u="sng" dirty="0" smtClean="0"/>
              <a:t>Replacement Analysis</a:t>
            </a:r>
            <a:endParaRPr lang="en-US" b="1" u="sng" dirty="0"/>
          </a:p>
        </p:txBody>
      </p:sp>
      <p:sp>
        <p:nvSpPr>
          <p:cNvPr id="3" name="Subtitle 2"/>
          <p:cNvSpPr>
            <a:spLocks noGrp="1"/>
          </p:cNvSpPr>
          <p:nvPr>
            <p:ph type="subTitle" idx="1"/>
          </p:nvPr>
        </p:nvSpPr>
        <p:spPr>
          <a:xfrm>
            <a:off x="1921934" y="3794760"/>
            <a:ext cx="5308866" cy="1181218"/>
          </a:xfrm>
        </p:spPr>
        <p:txBody>
          <a:bodyPr/>
          <a:lstStyle/>
          <a:p>
            <a:endParaRPr lang="en-US" dirty="0"/>
          </a:p>
        </p:txBody>
      </p:sp>
    </p:spTree>
    <p:extLst>
      <p:ext uri="{BB962C8B-B14F-4D97-AF65-F5344CB8AC3E}">
        <p14:creationId xmlns:p14="http://schemas.microsoft.com/office/powerpoint/2010/main" val="127467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nSpc>
                <a:spcPct val="160000"/>
              </a:lnSpc>
            </a:pPr>
            <a:r>
              <a:rPr lang="en-US" dirty="0">
                <a:latin typeface="Times New Roman" panose="02020603050405020304" pitchFamily="18" charset="0"/>
                <a:cs typeface="Times New Roman" panose="02020603050405020304" pitchFamily="18" charset="0"/>
              </a:rPr>
              <a:t>The company has been offered a chance to purchase another printing machine for $</a:t>
            </a:r>
            <a:r>
              <a:rPr lang="en-US" dirty="0" smtClean="0">
                <a:latin typeface="Times New Roman" panose="02020603050405020304" pitchFamily="18" charset="0"/>
                <a:cs typeface="Times New Roman" panose="02020603050405020304" pitchFamily="18" charset="0"/>
              </a:rPr>
              <a:t>15,000, over </a:t>
            </a:r>
            <a:r>
              <a:rPr lang="en-US" dirty="0">
                <a:latin typeface="Times New Roman" panose="02020603050405020304" pitchFamily="18" charset="0"/>
                <a:cs typeface="Times New Roman" panose="02020603050405020304" pitchFamily="18" charset="0"/>
              </a:rPr>
              <a:t>its 3</a:t>
            </a:r>
            <a:r>
              <a:rPr lang="en-US" dirty="0" smtClean="0">
                <a:latin typeface="Times New Roman" panose="02020603050405020304" pitchFamily="18" charset="0"/>
                <a:cs typeface="Times New Roman" panose="02020603050405020304" pitchFamily="18" charset="0"/>
              </a:rPr>
              <a:t>- year </a:t>
            </a:r>
            <a:r>
              <a:rPr lang="en-US" dirty="0">
                <a:latin typeface="Times New Roman" panose="02020603050405020304" pitchFamily="18" charset="0"/>
                <a:cs typeface="Times New Roman" panose="02020603050405020304" pitchFamily="18" charset="0"/>
              </a:rPr>
              <a:t>useful life, the machine will reduce the usage of the labor and raw materials sufficiently to cut operating costs from $8,000 to $6,000.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estimated that the new machine can be sold for $5,500 at the end of year 3</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nSpc>
                <a:spcPct val="160000"/>
              </a:lnSpc>
            </a:pPr>
            <a:r>
              <a:rPr lang="en-US" b="1" i="1" dirty="0">
                <a:solidFill>
                  <a:schemeClr val="tx1"/>
                </a:solidFill>
                <a:latin typeface="Times New Roman" panose="02020603050405020304" pitchFamily="18" charset="0"/>
                <a:cs typeface="Times New Roman" panose="02020603050405020304" pitchFamily="18" charset="0"/>
              </a:rPr>
              <a:t>Assuming that the firm’s interest rate is 12%, decide whether the replacement is justified now.</a:t>
            </a:r>
          </a:p>
          <a:p>
            <a:endParaRPr lang="en-US" dirty="0"/>
          </a:p>
        </p:txBody>
      </p:sp>
    </p:spTree>
    <p:extLst>
      <p:ext uri="{BB962C8B-B14F-4D97-AF65-F5344CB8AC3E}">
        <p14:creationId xmlns:p14="http://schemas.microsoft.com/office/powerpoint/2010/main" val="2760126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543801" cy="5410200"/>
          </a:xfrm>
        </p:spPr>
        <p:txBody>
          <a:bodyPr>
            <a:noAutofit/>
          </a:bodyPr>
          <a:lstStyle/>
          <a:p>
            <a:pPr marL="0" indent="0">
              <a:buNone/>
            </a:pPr>
            <a:endParaRPr lang="en-US" sz="2400" dirty="0"/>
          </a:p>
          <a:p>
            <a:pPr marL="0" indent="0">
              <a:buFont typeface="Wingdings" panose="05000000000000000000" pitchFamily="2" charset="2"/>
              <a:buChar char="§"/>
            </a:pPr>
            <a:r>
              <a:rPr lang="en-US" sz="2400" dirty="0" smtClean="0"/>
              <a:t> </a:t>
            </a:r>
            <a:r>
              <a:rPr lang="en-US" sz="2400" dirty="0" smtClean="0">
                <a:solidFill>
                  <a:schemeClr val="tx1"/>
                </a:solidFill>
                <a:latin typeface="Times New Roman" panose="02020603050405020304" pitchFamily="18" charset="0"/>
                <a:cs typeface="Times New Roman" panose="02020603050405020304" pitchFamily="18" charset="0"/>
              </a:rPr>
              <a:t>Air Links, a commuter airline company, is considering replacing one of its baggage-handling machines with a newer and more efficient one. The current book value of the old machine is $50,000 and it has a remaining useful life of 5years. The salvage value expected at the end of 5years is 0, but the company can sell the machine now to another firm in the industry for $10,000. </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The new baggage-handling machine has a purchase price of $120,000 and an estimated useful life of 7years. It has an estimated salvage value of $30,000 and is expected to realize economic savings on electric power usage, labor, and repair costs and also to reduce the amount of damaged luggage. In total, an annual savings of $50,000 will be realized if the new machine is installed. The firm uses a 15% MARR. Should the machine be replaced now? What is the sunk cost? Use opportunity cost or outsider’s point </a:t>
            </a:r>
            <a:r>
              <a:rPr lang="en-US" sz="2400" smtClean="0">
                <a:solidFill>
                  <a:schemeClr val="tx1"/>
                </a:solidFill>
                <a:latin typeface="Times New Roman" panose="02020603050405020304" pitchFamily="18" charset="0"/>
                <a:cs typeface="Times New Roman" panose="02020603050405020304" pitchFamily="18" charset="0"/>
              </a:rPr>
              <a:t>of view approach</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057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4106"/>
            <a:ext cx="8168641" cy="5564294"/>
          </a:xfrm>
        </p:spPr>
        <p:txBody>
          <a:bodyPr>
            <a:normAutofit fontScale="85000" lnSpcReduction="10000"/>
          </a:bodyPr>
          <a:lstStyle/>
          <a:p>
            <a:pPr marL="749808" lvl="1" indent="-342900" algn="just">
              <a:lnSpc>
                <a:spcPct val="170000"/>
              </a:lnSpc>
            </a:pPr>
            <a:r>
              <a:rPr lang="en-US" sz="2400" b="1" dirty="0" smtClean="0">
                <a:solidFill>
                  <a:schemeClr val="tx1"/>
                </a:solidFill>
                <a:latin typeface="Times New Roman" panose="02020603050405020304" pitchFamily="18" charset="0"/>
                <a:cs typeface="Times New Roman" panose="02020603050405020304" pitchFamily="18" charset="0"/>
              </a:rPr>
              <a:t> A </a:t>
            </a:r>
            <a:r>
              <a:rPr lang="en-US" sz="2400" b="1" dirty="0">
                <a:solidFill>
                  <a:schemeClr val="tx1"/>
                </a:solidFill>
                <a:latin typeface="Times New Roman" panose="02020603050405020304" pitchFamily="18" charset="0"/>
                <a:cs typeface="Times New Roman" panose="02020603050405020304" pitchFamily="18" charset="0"/>
              </a:rPr>
              <a:t>company purchased machine X a year ago for Rs.8500 with the following characteristics,</a:t>
            </a:r>
          </a:p>
          <a:p>
            <a:pPr marL="406908" lvl="1" indent="0" algn="just">
              <a:lnSpc>
                <a:spcPct val="120000"/>
              </a:lnSpc>
              <a:buNone/>
            </a:pPr>
            <a:r>
              <a:rPr lang="en-US" sz="2400" b="1" dirty="0" smtClean="0">
                <a:solidFill>
                  <a:schemeClr val="tx1"/>
                </a:solidFill>
                <a:latin typeface="Times New Roman" panose="02020603050405020304" pitchFamily="18" charset="0"/>
                <a:cs typeface="Times New Roman" panose="02020603050405020304" pitchFamily="18" charset="0"/>
              </a:rPr>
              <a:t>Remaining  service life-</a:t>
            </a:r>
            <a:r>
              <a:rPr lang="en-US" sz="2400" b="1" dirty="0">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 5years</a:t>
            </a:r>
            <a:endParaRPr lang="en-US" sz="2400" b="1" dirty="0">
              <a:solidFill>
                <a:schemeClr val="tx1"/>
              </a:solidFill>
              <a:latin typeface="Times New Roman" panose="02020603050405020304" pitchFamily="18" charset="0"/>
              <a:cs typeface="Times New Roman" panose="02020603050405020304" pitchFamily="18" charset="0"/>
            </a:endParaRPr>
          </a:p>
          <a:p>
            <a:pPr marL="406908" lvl="1" indent="0" algn="just">
              <a:lnSpc>
                <a:spcPct val="120000"/>
              </a:lnSpc>
              <a:buNone/>
            </a:pPr>
            <a:r>
              <a:rPr lang="en-US" sz="2400" b="1" dirty="0">
                <a:solidFill>
                  <a:schemeClr val="tx1"/>
                </a:solidFill>
                <a:latin typeface="Times New Roman" panose="02020603050405020304" pitchFamily="18" charset="0"/>
                <a:cs typeface="Times New Roman" panose="02020603050405020304" pitchFamily="18" charset="0"/>
              </a:rPr>
              <a:t>Salvage value- Rs.1000</a:t>
            </a:r>
          </a:p>
          <a:p>
            <a:pPr marL="406908" lvl="1" indent="0" algn="just">
              <a:lnSpc>
                <a:spcPct val="120000"/>
              </a:lnSpc>
              <a:buNone/>
            </a:pPr>
            <a:r>
              <a:rPr lang="en-US" sz="2400" b="1" dirty="0">
                <a:solidFill>
                  <a:schemeClr val="tx1"/>
                </a:solidFill>
                <a:latin typeface="Times New Roman" panose="02020603050405020304" pitchFamily="18" charset="0"/>
                <a:cs typeface="Times New Roman" panose="02020603050405020304" pitchFamily="18" charset="0"/>
              </a:rPr>
              <a:t>Operating expenses- Rs.8000/year</a:t>
            </a:r>
          </a:p>
          <a:p>
            <a:pPr marL="406908" lvl="1" indent="0" algn="just">
              <a:lnSpc>
                <a:spcPct val="170000"/>
              </a:lnSpc>
              <a:buNone/>
            </a:pPr>
            <a:r>
              <a:rPr lang="en-US" sz="2400" b="1" dirty="0">
                <a:solidFill>
                  <a:schemeClr val="tx1"/>
                </a:solidFill>
                <a:latin typeface="Times New Roman" panose="02020603050405020304" pitchFamily="18" charset="0"/>
                <a:cs typeface="Times New Roman" panose="02020603050405020304" pitchFamily="18" charset="0"/>
              </a:rPr>
              <a:t>At the end of 1</a:t>
            </a:r>
            <a:r>
              <a:rPr lang="en-US" sz="2400" b="1" baseline="30000" dirty="0">
                <a:solidFill>
                  <a:schemeClr val="tx1"/>
                </a:solidFill>
                <a:latin typeface="Times New Roman" panose="02020603050405020304" pitchFamily="18" charset="0"/>
                <a:cs typeface="Times New Roman" panose="02020603050405020304" pitchFamily="18" charset="0"/>
              </a:rPr>
              <a:t>st</a:t>
            </a:r>
            <a:r>
              <a:rPr lang="en-US" sz="2400" b="1" dirty="0">
                <a:solidFill>
                  <a:schemeClr val="tx1"/>
                </a:solidFill>
                <a:latin typeface="Times New Roman" panose="02020603050405020304" pitchFamily="18" charset="0"/>
                <a:cs typeface="Times New Roman" panose="02020603050405020304" pitchFamily="18" charset="0"/>
              </a:rPr>
              <a:t> year a salesman offers machine Y for Rs.11500 which has estimated life of 5 years, salvage value of Rs.1500 and an operation cost of Rs.5500/year due to improvement. </a:t>
            </a:r>
            <a:r>
              <a:rPr lang="en-US" sz="2400" b="1" dirty="0" smtClean="0">
                <a:solidFill>
                  <a:schemeClr val="tx1"/>
                </a:solidFill>
                <a:latin typeface="Times New Roman" panose="02020603050405020304" pitchFamily="18" charset="0"/>
                <a:cs typeface="Times New Roman" panose="02020603050405020304" pitchFamily="18" charset="0"/>
              </a:rPr>
              <a:t>The salesman offers Rs.3500 for machine X, if machine Y is purchased. Assume </a:t>
            </a:r>
            <a:r>
              <a:rPr lang="en-US" sz="2400" b="1" dirty="0">
                <a:solidFill>
                  <a:schemeClr val="tx1"/>
                </a:solidFill>
                <a:latin typeface="Times New Roman" panose="02020603050405020304" pitchFamily="18" charset="0"/>
                <a:cs typeface="Times New Roman" panose="02020603050405020304" pitchFamily="18" charset="0"/>
              </a:rPr>
              <a:t>an interest rate of 8% and determine the best course of action </a:t>
            </a:r>
            <a:r>
              <a:rPr lang="en-US" sz="2400" b="1" dirty="0" smtClean="0">
                <a:solidFill>
                  <a:schemeClr val="tx1"/>
                </a:solidFill>
                <a:latin typeface="Times New Roman" panose="02020603050405020304" pitchFamily="18" charset="0"/>
                <a:cs typeface="Times New Roman" panose="02020603050405020304" pitchFamily="18" charset="0"/>
              </a:rPr>
              <a:t>by using Outsider’s point of view and Cash flow approach.</a:t>
            </a:r>
            <a:r>
              <a:rPr lang="en-US" b="1" dirty="0" smtClean="0">
                <a:solidFill>
                  <a:schemeClr val="tx1"/>
                </a:solidFill>
              </a:rPr>
              <a:t>		</a:t>
            </a:r>
            <a:endParaRPr lang="en-US" b="1" dirty="0">
              <a:solidFill>
                <a:schemeClr val="tx1"/>
              </a:solidFill>
            </a:endParaRPr>
          </a:p>
          <a:p>
            <a:endParaRPr lang="en-US" b="1" dirty="0"/>
          </a:p>
        </p:txBody>
      </p:sp>
    </p:spTree>
    <p:extLst>
      <p:ext uri="{BB962C8B-B14F-4D97-AF65-F5344CB8AC3E}">
        <p14:creationId xmlns:p14="http://schemas.microsoft.com/office/powerpoint/2010/main" val="779592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CASH FLOW APPROACH </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48363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228600"/>
            <a:ext cx="7543800" cy="746761"/>
          </a:xfrm>
        </p:spPr>
        <p:txBody>
          <a:bodyPr>
            <a:normAutofit/>
          </a:bodyPr>
          <a:lstStyle/>
          <a:p>
            <a:r>
              <a:rPr lang="en-US" dirty="0" smtClean="0"/>
              <a:t>Cash flow approach</a:t>
            </a:r>
            <a:endParaRPr lang="en-US" dirty="0"/>
          </a:p>
        </p:txBody>
      </p:sp>
      <p:sp>
        <p:nvSpPr>
          <p:cNvPr id="3" name="Content Placeholder 2"/>
          <p:cNvSpPr>
            <a:spLocks noGrp="1"/>
          </p:cNvSpPr>
          <p:nvPr>
            <p:ph idx="1"/>
          </p:nvPr>
        </p:nvSpPr>
        <p:spPr>
          <a:xfrm>
            <a:off x="25400" y="975361"/>
            <a:ext cx="9144000" cy="5715000"/>
          </a:xfrm>
        </p:spPr>
        <p:txBody>
          <a:bodyPr>
            <a:normAutofit lnSpcReduction="10000"/>
          </a:bodyPr>
          <a:lstStyle/>
          <a:p>
            <a:pPr marL="114300" indent="0" algn="just">
              <a:lnSpc>
                <a:spcPct val="170000"/>
              </a:lnSpc>
              <a:buNone/>
            </a:pPr>
            <a:r>
              <a:rPr lang="en-US" b="1" dirty="0" smtClean="0">
                <a:solidFill>
                  <a:schemeClr val="tx1"/>
                </a:solidFill>
              </a:rPr>
              <a:t>   Problem 1:</a:t>
            </a:r>
          </a:p>
          <a:p>
            <a:pPr marL="114300" indent="0" algn="just">
              <a:lnSpc>
                <a:spcPct val="170000"/>
              </a:lnSpc>
              <a:buNone/>
            </a:pPr>
            <a:r>
              <a:rPr lang="en-US" b="1" dirty="0" smtClean="0">
                <a:solidFill>
                  <a:schemeClr val="tx1"/>
                </a:solidFill>
              </a:rPr>
              <a:t>A company purchased machine X a year ago for Rs.8500 with the following characteristics,</a:t>
            </a:r>
          </a:p>
          <a:p>
            <a:pPr marL="114300" indent="0" algn="just">
              <a:lnSpc>
                <a:spcPct val="120000"/>
              </a:lnSpc>
              <a:buNone/>
            </a:pPr>
            <a:r>
              <a:rPr lang="en-US" b="1" dirty="0" smtClean="0">
                <a:solidFill>
                  <a:schemeClr val="tx1"/>
                </a:solidFill>
              </a:rPr>
              <a:t>Remaining service life from now- 5 years</a:t>
            </a:r>
          </a:p>
          <a:p>
            <a:pPr marL="114300" indent="0" algn="just">
              <a:lnSpc>
                <a:spcPct val="120000"/>
              </a:lnSpc>
              <a:buNone/>
            </a:pPr>
            <a:r>
              <a:rPr lang="en-US" b="1" dirty="0" smtClean="0">
                <a:solidFill>
                  <a:schemeClr val="tx1"/>
                </a:solidFill>
              </a:rPr>
              <a:t>Salvage value- Rs.1000</a:t>
            </a:r>
          </a:p>
          <a:p>
            <a:pPr marL="114300" indent="0" algn="just">
              <a:lnSpc>
                <a:spcPct val="120000"/>
              </a:lnSpc>
              <a:buNone/>
            </a:pPr>
            <a:r>
              <a:rPr lang="en-US" b="1" dirty="0" smtClean="0">
                <a:solidFill>
                  <a:schemeClr val="tx1"/>
                </a:solidFill>
              </a:rPr>
              <a:t>Operating expenses- Rs.8000/year</a:t>
            </a:r>
          </a:p>
          <a:p>
            <a:pPr marL="114300" indent="0" algn="just">
              <a:lnSpc>
                <a:spcPct val="170000"/>
              </a:lnSpc>
              <a:buNone/>
            </a:pPr>
            <a:r>
              <a:rPr lang="en-US" b="1" dirty="0"/>
              <a:t>A</a:t>
            </a:r>
            <a:r>
              <a:rPr lang="en-US" b="1" dirty="0" smtClean="0">
                <a:solidFill>
                  <a:schemeClr val="tx1"/>
                </a:solidFill>
              </a:rPr>
              <a:t> salesman offers machine Y for Rs.11500 which has estimated life of 5 years, salvage value of Rs.1500 and an operation cost of Rs.5500/year due to improvement. The salesman offers Rs.3500 for machine X, if machine Y is purchased. Assume an interest rate of 8% and determine the best course of action by cash flow approach? </a:t>
            </a:r>
            <a:endParaRPr lang="en-US" b="1" dirty="0">
              <a:solidFill>
                <a:schemeClr val="tx1"/>
              </a:solidFill>
            </a:endParaRPr>
          </a:p>
        </p:txBody>
      </p:sp>
    </p:spTree>
    <p:extLst>
      <p:ext uri="{BB962C8B-B14F-4D97-AF65-F5344CB8AC3E}">
        <p14:creationId xmlns:p14="http://schemas.microsoft.com/office/powerpoint/2010/main" val="3969132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CASH FLOW APPROACH- FOR EQUAL LIFE</a:t>
            </a:r>
            <a:endParaRPr lang="en-US" dirty="0"/>
          </a:p>
        </p:txBody>
      </p:sp>
      <p:sp>
        <p:nvSpPr>
          <p:cNvPr id="3" name="Content Placeholder 2"/>
          <p:cNvSpPr>
            <a:spLocks noGrp="1"/>
          </p:cNvSpPr>
          <p:nvPr>
            <p:ph idx="1"/>
          </p:nvPr>
        </p:nvSpPr>
        <p:spPr>
          <a:xfrm>
            <a:off x="152400" y="1676400"/>
            <a:ext cx="8839200" cy="5029200"/>
          </a:xfrm>
        </p:spPr>
        <p:txBody>
          <a:bodyPr>
            <a:normAutofit/>
          </a:bodyPr>
          <a:lstStyle/>
          <a:p>
            <a:pPr algn="just">
              <a:lnSpc>
                <a:spcPct val="160000"/>
              </a:lnSpc>
            </a:pPr>
            <a:r>
              <a:rPr lang="en-US" dirty="0" smtClean="0">
                <a:solidFill>
                  <a:schemeClr val="tx1"/>
                </a:solidFill>
              </a:rPr>
              <a:t>This approach is based on the fact that-</a:t>
            </a:r>
          </a:p>
          <a:p>
            <a:pPr algn="just">
              <a:lnSpc>
                <a:spcPct val="160000"/>
              </a:lnSpc>
            </a:pPr>
            <a:r>
              <a:rPr lang="en-US" dirty="0" smtClean="0">
                <a:solidFill>
                  <a:schemeClr val="tx1"/>
                </a:solidFill>
              </a:rPr>
              <a:t>If the challenger is selected, the defender’s present market value is a cash inflow to the challenger.</a:t>
            </a:r>
          </a:p>
          <a:p>
            <a:pPr algn="just">
              <a:lnSpc>
                <a:spcPct val="160000"/>
              </a:lnSpc>
            </a:pPr>
            <a:r>
              <a:rPr lang="en-US" dirty="0" smtClean="0">
                <a:solidFill>
                  <a:schemeClr val="tx1"/>
                </a:solidFill>
              </a:rPr>
              <a:t>Alternatively, if the defender is selected there is no actual expenditure of cash for the organization.</a:t>
            </a:r>
          </a:p>
          <a:p>
            <a:pPr algn="just">
              <a:lnSpc>
                <a:spcPct val="160000"/>
              </a:lnSpc>
            </a:pPr>
            <a:r>
              <a:rPr lang="en-US" dirty="0" smtClean="0">
                <a:solidFill>
                  <a:schemeClr val="tx1"/>
                </a:solidFill>
              </a:rPr>
              <a:t>Hence defender’s first cost is taken as zero and the market value of the defender is subtracted from the challenger’s first cost.</a:t>
            </a:r>
          </a:p>
        </p:txBody>
      </p:sp>
      <p:sp>
        <p:nvSpPr>
          <p:cNvPr id="4" name="Rectangle 3"/>
          <p:cNvSpPr/>
          <p:nvPr/>
        </p:nvSpPr>
        <p:spPr>
          <a:xfrm>
            <a:off x="152400" y="4572000"/>
            <a:ext cx="86868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95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543800" cy="1450757"/>
          </a:xfrm>
        </p:spPr>
        <p:txBody>
          <a:bodyPr>
            <a:normAutofit/>
          </a:bodyPr>
          <a:lstStyle/>
          <a:p>
            <a:r>
              <a:rPr lang="en-US" dirty="0" smtClean="0"/>
              <a:t>WHAT HAPPENS FOR UNEQUAL LIFE?</a:t>
            </a:r>
            <a:endParaRPr lang="en-US" dirty="0"/>
          </a:p>
        </p:txBody>
      </p:sp>
      <p:sp>
        <p:nvSpPr>
          <p:cNvPr id="3" name="Content Placeholder 2"/>
          <p:cNvSpPr>
            <a:spLocks noGrp="1"/>
          </p:cNvSpPr>
          <p:nvPr>
            <p:ph idx="1"/>
          </p:nvPr>
        </p:nvSpPr>
        <p:spPr>
          <a:xfrm>
            <a:off x="152400" y="1143000"/>
            <a:ext cx="8839200" cy="5715000"/>
          </a:xfrm>
        </p:spPr>
        <p:txBody>
          <a:bodyPr>
            <a:normAutofit fontScale="92500"/>
          </a:bodyPr>
          <a:lstStyle/>
          <a:p>
            <a:pPr marL="114300" indent="0" algn="just">
              <a:lnSpc>
                <a:spcPct val="170000"/>
              </a:lnSpc>
              <a:buNone/>
            </a:pPr>
            <a:r>
              <a:rPr lang="en-US" b="1" dirty="0" smtClean="0">
                <a:solidFill>
                  <a:schemeClr val="tx1"/>
                </a:solidFill>
              </a:rPr>
              <a:t>IN THE ABOVE PROBLEM IF THE CHALLENGER HAS A LIFE OF 10 YEARS.</a:t>
            </a:r>
          </a:p>
          <a:p>
            <a:pPr marL="114300" indent="0" algn="just">
              <a:lnSpc>
                <a:spcPct val="170000"/>
              </a:lnSpc>
              <a:buNone/>
            </a:pPr>
            <a:r>
              <a:rPr lang="en-US" b="1" i="1" u="sng" dirty="0" smtClean="0">
                <a:solidFill>
                  <a:schemeClr val="tx1"/>
                </a:solidFill>
              </a:rPr>
              <a:t>CONCLUSION</a:t>
            </a:r>
          </a:p>
          <a:p>
            <a:pPr algn="just">
              <a:lnSpc>
                <a:spcPct val="170000"/>
              </a:lnSpc>
            </a:pPr>
            <a:r>
              <a:rPr lang="en-US" b="1" dirty="0" smtClean="0">
                <a:solidFill>
                  <a:srgbClr val="00B050"/>
                </a:solidFill>
              </a:rPr>
              <a:t>The annual saving of replacing m/c </a:t>
            </a:r>
            <a:r>
              <a:rPr lang="en-US" b="1" dirty="0">
                <a:solidFill>
                  <a:srgbClr val="00B050"/>
                </a:solidFill>
              </a:rPr>
              <a:t>A</a:t>
            </a:r>
            <a:r>
              <a:rPr lang="en-US" b="1" dirty="0" smtClean="0">
                <a:solidFill>
                  <a:srgbClr val="00B050"/>
                </a:solidFill>
              </a:rPr>
              <a:t> by m/c B considering the outsider’s point of view is Rs.1595.85/year.</a:t>
            </a:r>
          </a:p>
          <a:p>
            <a:pPr algn="just">
              <a:lnSpc>
                <a:spcPct val="170000"/>
              </a:lnSpc>
            </a:pPr>
            <a:r>
              <a:rPr lang="en-US" b="1" dirty="0" smtClean="0">
                <a:solidFill>
                  <a:srgbClr val="00B050"/>
                </a:solidFill>
              </a:rPr>
              <a:t>By cash flow approach is Rs.1240.84/year (sometimes decision may be reverted)</a:t>
            </a:r>
          </a:p>
          <a:p>
            <a:pPr algn="just">
              <a:lnSpc>
                <a:spcPct val="170000"/>
              </a:lnSpc>
            </a:pPr>
            <a:r>
              <a:rPr lang="en-US" b="1" dirty="0" smtClean="0">
                <a:solidFill>
                  <a:srgbClr val="00B050"/>
                </a:solidFill>
              </a:rPr>
              <a:t>The error is due to the market value of m/c A is Rs.3500, which is annualized over a period of 10 years. Actually it is to be annualized for 5 years since its life is 5 years.</a:t>
            </a:r>
          </a:p>
          <a:p>
            <a:pPr marL="114300" indent="0" algn="ctr">
              <a:lnSpc>
                <a:spcPct val="170000"/>
              </a:lnSpc>
              <a:buNone/>
            </a:pPr>
            <a:r>
              <a:rPr lang="en-US" b="1" dirty="0" smtClean="0">
                <a:solidFill>
                  <a:schemeClr val="tx1"/>
                </a:solidFill>
              </a:rPr>
              <a:t>HENCE CASH FLOW APPROACH CANNOT BE USED WHEN THE DEFENDER AND CHALLENGER HAS UNEQUAL LIVES. ONLY OUTSIDER’S POINT OF VIEW IS TO BE USED.</a:t>
            </a:r>
          </a:p>
        </p:txBody>
      </p:sp>
    </p:spTree>
    <p:extLst>
      <p:ext uri="{BB962C8B-B14F-4D97-AF65-F5344CB8AC3E}">
        <p14:creationId xmlns:p14="http://schemas.microsoft.com/office/powerpoint/2010/main" val="76885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POLICY OF USING SUNK COST</a:t>
            </a:r>
            <a:endParaRPr lang="en-US" dirty="0"/>
          </a:p>
        </p:txBody>
      </p:sp>
      <p:sp>
        <p:nvSpPr>
          <p:cNvPr id="3" name="Content Placeholder 2"/>
          <p:cNvSpPr>
            <a:spLocks noGrp="1"/>
          </p:cNvSpPr>
          <p:nvPr>
            <p:ph idx="1"/>
          </p:nvPr>
        </p:nvSpPr>
        <p:spPr>
          <a:xfrm>
            <a:off x="457200" y="1752600"/>
            <a:ext cx="8458200" cy="4373563"/>
          </a:xfrm>
        </p:spPr>
        <p:txBody>
          <a:bodyPr>
            <a:normAutofit/>
          </a:bodyPr>
          <a:lstStyle/>
          <a:p>
            <a:pPr>
              <a:lnSpc>
                <a:spcPct val="150000"/>
              </a:lnSpc>
            </a:pPr>
            <a:endParaRPr lang="en-US" b="1" dirty="0" smtClean="0">
              <a:solidFill>
                <a:schemeClr val="tx1"/>
              </a:solidFill>
            </a:endParaRPr>
          </a:p>
          <a:p>
            <a:pPr marL="114300" indent="0" algn="just">
              <a:lnSpc>
                <a:spcPct val="150000"/>
              </a:lnSpc>
              <a:buNone/>
            </a:pPr>
            <a:r>
              <a:rPr lang="en-US" dirty="0" smtClean="0">
                <a:solidFill>
                  <a:schemeClr val="tx1"/>
                </a:solidFill>
              </a:rPr>
              <a:t>In problem 1, if the present book value of m/c X is Rs.7250 and if the company decides to recover the sunk cost it has incurred in m/c x by m/c y, what error in equivalent annual costs will result  in making the comparison of financial desirability of the 2 machines?</a:t>
            </a:r>
            <a:endParaRPr lang="en-US" dirty="0">
              <a:solidFill>
                <a:schemeClr val="tx1"/>
              </a:solidFill>
            </a:endParaRPr>
          </a:p>
        </p:txBody>
      </p:sp>
    </p:spTree>
    <p:extLst>
      <p:ext uri="{BB962C8B-B14F-4D97-AF65-F5344CB8AC3E}">
        <p14:creationId xmlns:p14="http://schemas.microsoft.com/office/powerpoint/2010/main" val="21824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a:t>
            </a:r>
            <a:endParaRPr lang="en-US" dirty="0"/>
          </a:p>
        </p:txBody>
      </p:sp>
      <p:sp>
        <p:nvSpPr>
          <p:cNvPr id="3" name="Content Placeholder 2"/>
          <p:cNvSpPr>
            <a:spLocks noGrp="1"/>
          </p:cNvSpPr>
          <p:nvPr>
            <p:ph idx="1"/>
          </p:nvPr>
        </p:nvSpPr>
        <p:spPr>
          <a:xfrm>
            <a:off x="369570" y="1600200"/>
            <a:ext cx="8382000" cy="1524000"/>
          </a:xfrm>
        </p:spPr>
        <p:txBody>
          <a:bodyPr>
            <a:normAutofit fontScale="92500"/>
          </a:bodyPr>
          <a:lstStyle/>
          <a:p>
            <a:pPr marL="114300" indent="0" algn="just">
              <a:lnSpc>
                <a:spcPct val="150000"/>
              </a:lnSpc>
              <a:buNone/>
            </a:pPr>
            <a:r>
              <a:rPr lang="en-US" dirty="0" smtClean="0">
                <a:solidFill>
                  <a:schemeClr val="tx1"/>
                </a:solidFill>
              </a:rPr>
              <a:t>An 8 year old asset may be replaced with either of the two new assets. Current data for each alternative are given below, using the cash flow approach and interest rate of 18% per year. Determine the best course of action.</a:t>
            </a: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91183174"/>
              </p:ext>
            </p:extLst>
          </p:nvPr>
        </p:nvGraphicFramePr>
        <p:xfrm>
          <a:off x="457200" y="3124201"/>
          <a:ext cx="8077200" cy="320783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714110">
                <a:tc>
                  <a:txBody>
                    <a:bodyPr/>
                    <a:lstStyle/>
                    <a:p>
                      <a:pPr algn="ctr"/>
                      <a:r>
                        <a:rPr lang="en-US" dirty="0" smtClean="0"/>
                        <a:t>Course</a:t>
                      </a:r>
                      <a:r>
                        <a:rPr lang="en-US" baseline="0" dirty="0" smtClean="0"/>
                        <a:t> of action</a:t>
                      </a:r>
                      <a:endParaRPr lang="en-US" dirty="0"/>
                    </a:p>
                  </a:txBody>
                  <a:tcPr/>
                </a:tc>
                <a:tc>
                  <a:txBody>
                    <a:bodyPr/>
                    <a:lstStyle/>
                    <a:p>
                      <a:pPr algn="ctr"/>
                      <a:r>
                        <a:rPr lang="en-US" dirty="0" smtClean="0"/>
                        <a:t>Current asset (</a:t>
                      </a:r>
                      <a:r>
                        <a:rPr lang="en-US" dirty="0" err="1" smtClean="0"/>
                        <a:t>Rs</a:t>
                      </a:r>
                      <a:r>
                        <a:rPr lang="en-US" dirty="0" smtClean="0"/>
                        <a:t>)</a:t>
                      </a:r>
                      <a:endParaRPr lang="en-US" dirty="0"/>
                    </a:p>
                  </a:txBody>
                  <a:tcPr/>
                </a:tc>
                <a:tc>
                  <a:txBody>
                    <a:bodyPr/>
                    <a:lstStyle/>
                    <a:p>
                      <a:pPr algn="ctr"/>
                      <a:r>
                        <a:rPr lang="en-US" dirty="0" smtClean="0"/>
                        <a:t>Challenger 1 (</a:t>
                      </a:r>
                      <a:r>
                        <a:rPr lang="en-US" dirty="0" err="1" smtClean="0"/>
                        <a:t>Rs</a:t>
                      </a:r>
                      <a:r>
                        <a:rPr lang="en-US" dirty="0" smtClean="0"/>
                        <a:t>)</a:t>
                      </a:r>
                      <a:endParaRPr lang="en-US" dirty="0"/>
                    </a:p>
                  </a:txBody>
                  <a:tcPr/>
                </a:tc>
                <a:tc>
                  <a:txBody>
                    <a:bodyPr/>
                    <a:lstStyle/>
                    <a:p>
                      <a:pPr algn="ctr"/>
                      <a:r>
                        <a:rPr lang="en-US" dirty="0" smtClean="0"/>
                        <a:t>Challenger 2  (</a:t>
                      </a:r>
                      <a:r>
                        <a:rPr lang="en-US" dirty="0" err="1" smtClean="0"/>
                        <a:t>Rs</a:t>
                      </a:r>
                      <a:r>
                        <a:rPr lang="en-US" dirty="0" smtClean="0"/>
                        <a:t>)</a:t>
                      </a:r>
                      <a:endParaRPr lang="en-US" dirty="0"/>
                    </a:p>
                  </a:txBody>
                  <a:tcPr/>
                </a:tc>
                <a:extLst>
                  <a:ext uri="{0D108BD9-81ED-4DB2-BD59-A6C34878D82A}">
                    <a16:rowId xmlns:a16="http://schemas.microsoft.com/office/drawing/2014/main" val="10000"/>
                  </a:ext>
                </a:extLst>
              </a:tr>
              <a:tr h="498744">
                <a:tc>
                  <a:txBody>
                    <a:bodyPr/>
                    <a:lstStyle/>
                    <a:p>
                      <a:pPr algn="ctr"/>
                      <a:r>
                        <a:rPr lang="en-US" dirty="0" smtClean="0"/>
                        <a:t>First cost</a:t>
                      </a:r>
                      <a:endParaRPr lang="en-US" dirty="0"/>
                    </a:p>
                  </a:txBody>
                  <a:tcPr/>
                </a:tc>
                <a:tc>
                  <a:txBody>
                    <a:bodyPr/>
                    <a:lstStyle/>
                    <a:p>
                      <a:pPr algn="ctr"/>
                      <a:r>
                        <a:rPr lang="en-US" dirty="0" smtClean="0"/>
                        <a:t>-</a:t>
                      </a:r>
                      <a:endParaRPr lang="en-US" dirty="0"/>
                    </a:p>
                  </a:txBody>
                  <a:tcPr/>
                </a:tc>
                <a:tc>
                  <a:txBody>
                    <a:bodyPr/>
                    <a:lstStyle/>
                    <a:p>
                      <a:pPr algn="ctr"/>
                      <a:r>
                        <a:rPr lang="en-US" dirty="0" smtClean="0"/>
                        <a:t>30,000</a:t>
                      </a:r>
                      <a:endParaRPr lang="en-US" dirty="0"/>
                    </a:p>
                  </a:txBody>
                  <a:tcPr/>
                </a:tc>
                <a:tc>
                  <a:txBody>
                    <a:bodyPr/>
                    <a:lstStyle/>
                    <a:p>
                      <a:pPr algn="ctr"/>
                      <a:r>
                        <a:rPr lang="en-US" dirty="0" smtClean="0"/>
                        <a:t>54,000</a:t>
                      </a:r>
                      <a:endParaRPr lang="en-US" dirty="0"/>
                    </a:p>
                  </a:txBody>
                  <a:tcPr/>
                </a:tc>
                <a:extLst>
                  <a:ext uri="{0D108BD9-81ED-4DB2-BD59-A6C34878D82A}">
                    <a16:rowId xmlns:a16="http://schemas.microsoft.com/office/drawing/2014/main" val="10001"/>
                  </a:ext>
                </a:extLst>
              </a:tr>
              <a:tr h="498744">
                <a:tc>
                  <a:txBody>
                    <a:bodyPr/>
                    <a:lstStyle/>
                    <a:p>
                      <a:pPr algn="ctr"/>
                      <a:r>
                        <a:rPr lang="en-US" dirty="0" smtClean="0"/>
                        <a:t>Defender trade</a:t>
                      </a:r>
                      <a:endParaRPr lang="en-US" dirty="0"/>
                    </a:p>
                  </a:txBody>
                  <a:tcPr/>
                </a:tc>
                <a:tc>
                  <a:txBody>
                    <a:bodyPr/>
                    <a:lstStyle/>
                    <a:p>
                      <a:pPr algn="ctr"/>
                      <a:r>
                        <a:rPr lang="en-US" dirty="0" smtClean="0"/>
                        <a:t>-</a:t>
                      </a:r>
                      <a:endParaRPr lang="en-US" dirty="0"/>
                    </a:p>
                  </a:txBody>
                  <a:tcPr/>
                </a:tc>
                <a:tc>
                  <a:txBody>
                    <a:bodyPr/>
                    <a:lstStyle/>
                    <a:p>
                      <a:pPr algn="ctr"/>
                      <a:r>
                        <a:rPr lang="en-US" dirty="0" smtClean="0"/>
                        <a:t>10,500</a:t>
                      </a:r>
                      <a:endParaRPr lang="en-US" dirty="0"/>
                    </a:p>
                  </a:txBody>
                  <a:tcPr/>
                </a:tc>
                <a:tc>
                  <a:txBody>
                    <a:bodyPr/>
                    <a:lstStyle/>
                    <a:p>
                      <a:pPr algn="ctr"/>
                      <a:r>
                        <a:rPr lang="en-US" dirty="0" smtClean="0"/>
                        <a:t>7,500</a:t>
                      </a:r>
                      <a:endParaRPr lang="en-US" dirty="0"/>
                    </a:p>
                  </a:txBody>
                  <a:tcPr/>
                </a:tc>
                <a:extLst>
                  <a:ext uri="{0D108BD9-81ED-4DB2-BD59-A6C34878D82A}">
                    <a16:rowId xmlns:a16="http://schemas.microsoft.com/office/drawing/2014/main" val="10002"/>
                  </a:ext>
                </a:extLst>
              </a:tr>
              <a:tr h="498744">
                <a:tc>
                  <a:txBody>
                    <a:bodyPr/>
                    <a:lstStyle/>
                    <a:p>
                      <a:pPr algn="ctr"/>
                      <a:r>
                        <a:rPr lang="en-US" dirty="0" smtClean="0"/>
                        <a:t>Annual cost</a:t>
                      </a:r>
                      <a:endParaRPr lang="en-US" dirty="0"/>
                    </a:p>
                  </a:txBody>
                  <a:tcPr/>
                </a:tc>
                <a:tc>
                  <a:txBody>
                    <a:bodyPr/>
                    <a:lstStyle/>
                    <a:p>
                      <a:pPr algn="ctr"/>
                      <a:r>
                        <a:rPr lang="en-US" dirty="0" smtClean="0"/>
                        <a:t>9,000</a:t>
                      </a:r>
                      <a:endParaRPr lang="en-US" dirty="0"/>
                    </a:p>
                  </a:txBody>
                  <a:tcPr/>
                </a:tc>
                <a:tc>
                  <a:txBody>
                    <a:bodyPr/>
                    <a:lstStyle/>
                    <a:p>
                      <a:pPr algn="ctr"/>
                      <a:r>
                        <a:rPr lang="en-US" dirty="0" smtClean="0"/>
                        <a:t>4,500</a:t>
                      </a:r>
                      <a:endParaRPr lang="en-US" dirty="0"/>
                    </a:p>
                  </a:txBody>
                  <a:tcPr/>
                </a:tc>
                <a:tc>
                  <a:txBody>
                    <a:bodyPr/>
                    <a:lstStyle/>
                    <a:p>
                      <a:pPr algn="ctr"/>
                      <a:r>
                        <a:rPr lang="en-US" dirty="0" smtClean="0"/>
                        <a:t>3,600</a:t>
                      </a:r>
                      <a:endParaRPr lang="en-US" dirty="0"/>
                    </a:p>
                  </a:txBody>
                  <a:tcPr/>
                </a:tc>
                <a:extLst>
                  <a:ext uri="{0D108BD9-81ED-4DB2-BD59-A6C34878D82A}">
                    <a16:rowId xmlns:a16="http://schemas.microsoft.com/office/drawing/2014/main" val="10003"/>
                  </a:ext>
                </a:extLst>
              </a:tr>
              <a:tr h="498744">
                <a:tc>
                  <a:txBody>
                    <a:bodyPr/>
                    <a:lstStyle/>
                    <a:p>
                      <a:pPr algn="ctr"/>
                      <a:r>
                        <a:rPr lang="en-US" dirty="0" smtClean="0"/>
                        <a:t>Salvage value</a:t>
                      </a:r>
                      <a:endParaRPr lang="en-US" dirty="0"/>
                    </a:p>
                  </a:txBody>
                  <a:tcPr/>
                </a:tc>
                <a:tc>
                  <a:txBody>
                    <a:bodyPr/>
                    <a:lstStyle/>
                    <a:p>
                      <a:pPr algn="ctr"/>
                      <a:r>
                        <a:rPr lang="en-US" dirty="0" smtClean="0"/>
                        <a:t>1,500</a:t>
                      </a:r>
                      <a:endParaRPr lang="en-US" dirty="0"/>
                    </a:p>
                  </a:txBody>
                  <a:tcPr/>
                </a:tc>
                <a:tc>
                  <a:txBody>
                    <a:bodyPr/>
                    <a:lstStyle/>
                    <a:p>
                      <a:pPr algn="ctr"/>
                      <a:r>
                        <a:rPr lang="en-US" dirty="0" smtClean="0"/>
                        <a:t>3,000</a:t>
                      </a:r>
                      <a:endParaRPr lang="en-US" dirty="0"/>
                    </a:p>
                  </a:txBody>
                  <a:tcPr/>
                </a:tc>
                <a:tc>
                  <a:txBody>
                    <a:bodyPr/>
                    <a:lstStyle/>
                    <a:p>
                      <a:pPr algn="ctr"/>
                      <a:r>
                        <a:rPr lang="en-US" dirty="0" smtClean="0"/>
                        <a:t>1,500</a:t>
                      </a:r>
                      <a:endParaRPr lang="en-US" dirty="0"/>
                    </a:p>
                  </a:txBody>
                  <a:tcPr/>
                </a:tc>
                <a:extLst>
                  <a:ext uri="{0D108BD9-81ED-4DB2-BD59-A6C34878D82A}">
                    <a16:rowId xmlns:a16="http://schemas.microsoft.com/office/drawing/2014/main" val="10004"/>
                  </a:ext>
                </a:extLst>
              </a:tr>
              <a:tr h="498744">
                <a:tc>
                  <a:txBody>
                    <a:bodyPr/>
                    <a:lstStyle/>
                    <a:p>
                      <a:pPr algn="ctr"/>
                      <a:r>
                        <a:rPr lang="en-US" dirty="0" smtClean="0"/>
                        <a:t>Life, years</a:t>
                      </a:r>
                      <a:endParaRPr lang="en-US" dirty="0"/>
                    </a:p>
                  </a:txBody>
                  <a:tcPr/>
                </a:tc>
                <a:tc>
                  <a:txBody>
                    <a:bodyPr/>
                    <a:lstStyle/>
                    <a:p>
                      <a:pPr algn="ctr"/>
                      <a:r>
                        <a:rPr lang="en-US" dirty="0" smtClean="0"/>
                        <a:t>5 </a:t>
                      </a:r>
                      <a:endParaRPr lang="en-US" dirty="0"/>
                    </a:p>
                  </a:txBody>
                  <a:tcPr/>
                </a:tc>
                <a:tc>
                  <a:txBody>
                    <a:bodyPr/>
                    <a:lstStyle/>
                    <a:p>
                      <a:pPr algn="ctr"/>
                      <a:r>
                        <a:rPr lang="en-US" dirty="0" smtClean="0"/>
                        <a:t>5 </a:t>
                      </a:r>
                      <a:endParaRPr lang="en-US" dirty="0"/>
                    </a:p>
                  </a:txBody>
                  <a:tcPr/>
                </a:tc>
                <a:tc>
                  <a:txBody>
                    <a:bodyPr/>
                    <a:lstStyle/>
                    <a:p>
                      <a:pPr algn="ctr"/>
                      <a:r>
                        <a:rPr lang="en-US" dirty="0" smtClean="0"/>
                        <a:t>5 </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5702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t>
            </a:r>
            <a:endParaRPr lang="en-US" b="1" dirty="0"/>
          </a:p>
        </p:txBody>
      </p:sp>
      <p:sp>
        <p:nvSpPr>
          <p:cNvPr id="3" name="Content Placeholder 2"/>
          <p:cNvSpPr>
            <a:spLocks noGrp="1"/>
          </p:cNvSpPr>
          <p:nvPr>
            <p:ph idx="1"/>
          </p:nvPr>
        </p:nvSpPr>
        <p:spPr/>
        <p:txBody>
          <a:bodyPr>
            <a:normAutofit/>
          </a:bodyPr>
          <a:lstStyle/>
          <a:p>
            <a:pPr algn="just">
              <a:lnSpc>
                <a:spcPct val="150000"/>
              </a:lnSpc>
            </a:pPr>
            <a:r>
              <a:rPr lang="en-US" b="1" dirty="0" smtClean="0">
                <a:solidFill>
                  <a:srgbClr val="00B050"/>
                </a:solidFill>
              </a:rPr>
              <a:t>It can be seen that the decision has reversed  when the sunk cost is added to the challenger’s first cost.</a:t>
            </a:r>
          </a:p>
          <a:p>
            <a:pPr algn="just">
              <a:lnSpc>
                <a:spcPct val="150000"/>
              </a:lnSpc>
            </a:pPr>
            <a:r>
              <a:rPr lang="en-US" b="1" dirty="0" smtClean="0">
                <a:solidFill>
                  <a:srgbClr val="00B050"/>
                </a:solidFill>
              </a:rPr>
              <a:t>By adding the sunk cost to the first cost of the challenger an attempt has been made to cover up the mistakes of past estimation, and this in turn penalize the challenger.</a:t>
            </a:r>
          </a:p>
          <a:p>
            <a:pPr marL="114300" indent="0" algn="ctr">
              <a:lnSpc>
                <a:spcPct val="150000"/>
              </a:lnSpc>
              <a:buNone/>
            </a:pPr>
            <a:r>
              <a:rPr lang="en-US" b="1" dirty="0" smtClean="0">
                <a:solidFill>
                  <a:schemeClr val="tx1"/>
                </a:solidFill>
              </a:rPr>
              <a:t>Hence using outsider’s point of view, which seems to be a economically a sound decision.</a:t>
            </a:r>
            <a:endParaRPr lang="en-US" b="1" dirty="0">
              <a:solidFill>
                <a:schemeClr val="tx1"/>
              </a:solidFill>
            </a:endParaRPr>
          </a:p>
        </p:txBody>
      </p:sp>
    </p:spTree>
    <p:extLst>
      <p:ext uri="{BB962C8B-B14F-4D97-AF65-F5344CB8AC3E}">
        <p14:creationId xmlns:p14="http://schemas.microsoft.com/office/powerpoint/2010/main" val="116722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8600" y="1676400"/>
            <a:ext cx="8534400" cy="5029200"/>
          </a:xfrm>
        </p:spPr>
        <p:txBody>
          <a:bodyPr/>
          <a:lstStyle/>
          <a:p>
            <a:pPr algn="just">
              <a:lnSpc>
                <a:spcPct val="150000"/>
              </a:lnSpc>
            </a:pPr>
            <a:r>
              <a:rPr lang="en-US" b="1" dirty="0" smtClean="0"/>
              <a:t>Failure to continuously upgrading these assets can result in serious loss of operating efficiency.</a:t>
            </a:r>
          </a:p>
          <a:p>
            <a:pPr algn="just">
              <a:lnSpc>
                <a:spcPct val="150000"/>
              </a:lnSpc>
            </a:pPr>
            <a:endParaRPr lang="en-US" b="1" dirty="0" smtClean="0"/>
          </a:p>
          <a:p>
            <a:pPr algn="just">
              <a:lnSpc>
                <a:spcPct val="150000"/>
              </a:lnSpc>
            </a:pPr>
            <a:r>
              <a:rPr lang="en-US" b="1" dirty="0" smtClean="0"/>
              <a:t>A sound replacement analysis can ultimately effect the financial success of an enterprise.</a:t>
            </a:r>
            <a:endParaRPr lang="en-US" b="1" dirty="0"/>
          </a:p>
        </p:txBody>
      </p:sp>
    </p:spTree>
    <p:extLst>
      <p:ext uri="{BB962C8B-B14F-4D97-AF65-F5344CB8AC3E}">
        <p14:creationId xmlns:p14="http://schemas.microsoft.com/office/powerpoint/2010/main" val="4188978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Comparative Use Value of </a:t>
            </a:r>
            <a:r>
              <a:rPr lang="en-US" dirty="0"/>
              <a:t>t</a:t>
            </a:r>
            <a:r>
              <a:rPr lang="en-US" dirty="0" smtClean="0"/>
              <a:t>he Asset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200" dirty="0" smtClean="0"/>
              <a:t>Use value of the old asset is the balance of the investment remaining in it, at a point of time when it is compared with the new asset.</a:t>
            </a:r>
          </a:p>
          <a:p>
            <a:pPr algn="just">
              <a:lnSpc>
                <a:spcPct val="150000"/>
              </a:lnSpc>
            </a:pPr>
            <a:r>
              <a:rPr lang="en-US" sz="2200" dirty="0" smtClean="0"/>
              <a:t>That is, </a:t>
            </a:r>
            <a:r>
              <a:rPr lang="en-US" sz="2200" b="1" dirty="0" smtClean="0"/>
              <a:t>calculating the present value </a:t>
            </a:r>
            <a:r>
              <a:rPr lang="en-US" sz="2200" dirty="0" smtClean="0"/>
              <a:t>of the  machine to be replaced </a:t>
            </a:r>
            <a:r>
              <a:rPr lang="en-US" sz="2200" b="1" dirty="0" smtClean="0"/>
              <a:t>(X) </a:t>
            </a:r>
            <a:r>
              <a:rPr lang="en-US" sz="2200" dirty="0" smtClean="0"/>
              <a:t>which will result in </a:t>
            </a:r>
            <a:r>
              <a:rPr lang="en-US" sz="2200" b="1" dirty="0" smtClean="0"/>
              <a:t>annual cost equal</a:t>
            </a:r>
            <a:r>
              <a:rPr lang="en-US" sz="2200" dirty="0" smtClean="0"/>
              <a:t> to annual cost of replacement (</a:t>
            </a:r>
            <a:r>
              <a:rPr lang="en-US" sz="2200" b="1" dirty="0" smtClean="0"/>
              <a:t>challenger).</a:t>
            </a:r>
          </a:p>
          <a:p>
            <a:pPr marL="114300" indent="0" algn="ctr">
              <a:lnSpc>
                <a:spcPct val="150000"/>
              </a:lnSpc>
              <a:buNone/>
            </a:pPr>
            <a:r>
              <a:rPr lang="en-US" sz="2200" b="1" dirty="0" err="1" smtClean="0"/>
              <a:t>EUAC</a:t>
            </a:r>
            <a:r>
              <a:rPr lang="en-US" sz="2200" b="1" baseline="-25000" dirty="0" err="1" smtClean="0"/>
              <a:t>defende</a:t>
            </a:r>
            <a:r>
              <a:rPr lang="en-US" sz="2200" b="1" baseline="-25000" dirty="0" err="1"/>
              <a:t>r</a:t>
            </a:r>
            <a:r>
              <a:rPr lang="en-US" sz="2200" b="1" dirty="0" smtClean="0"/>
              <a:t> = </a:t>
            </a:r>
            <a:r>
              <a:rPr lang="en-US" sz="2200" b="1" dirty="0" err="1" smtClean="0"/>
              <a:t>EUAC</a:t>
            </a:r>
            <a:r>
              <a:rPr lang="en-US" sz="2200" b="1" baseline="-25000" dirty="0" err="1" smtClean="0"/>
              <a:t>challenger</a:t>
            </a:r>
            <a:endParaRPr lang="en-US" sz="2200" b="1" baseline="-25000" dirty="0" smtClean="0"/>
          </a:p>
        </p:txBody>
      </p:sp>
    </p:spTree>
    <p:extLst>
      <p:ext uri="{BB962C8B-B14F-4D97-AF65-F5344CB8AC3E}">
        <p14:creationId xmlns:p14="http://schemas.microsoft.com/office/powerpoint/2010/main" val="2660054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506028"/>
          </a:xfrm>
        </p:spPr>
        <p:txBody>
          <a:bodyPr>
            <a:normAutofit fontScale="90000"/>
          </a:bodyPr>
          <a:lstStyle/>
          <a:p>
            <a:pPr algn="l"/>
            <a:r>
              <a:rPr lang="en-US" dirty="0" smtClean="0"/>
              <a:t>3</a:t>
            </a:r>
            <a:endParaRPr lang="en-US" dirty="0"/>
          </a:p>
        </p:txBody>
      </p:sp>
      <p:sp>
        <p:nvSpPr>
          <p:cNvPr id="3" name="Content Placeholder 2"/>
          <p:cNvSpPr>
            <a:spLocks noGrp="1"/>
          </p:cNvSpPr>
          <p:nvPr>
            <p:ph idx="1"/>
          </p:nvPr>
        </p:nvSpPr>
        <p:spPr>
          <a:xfrm>
            <a:off x="0" y="914400"/>
            <a:ext cx="9144000" cy="56388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a:normAutofit/>
          </a:bodyPr>
          <a:lstStyle/>
          <a:p>
            <a:pPr algn="just">
              <a:lnSpc>
                <a:spcPct val="170000"/>
              </a:lnSpc>
              <a:spcBef>
                <a:spcPts val="1200"/>
              </a:spcBef>
            </a:pPr>
            <a:r>
              <a:rPr lang="en-US" dirty="0" smtClean="0">
                <a:solidFill>
                  <a:schemeClr val="tx1"/>
                </a:solidFill>
              </a:rPr>
              <a:t>A soft drink bottler purchased a bottling machine 2years ago for $16800. at that time it was estimated to have a service life of 7 years with no salvage value. Annual operating cost of the machine amounted to $4000.</a:t>
            </a:r>
          </a:p>
          <a:p>
            <a:pPr algn="just">
              <a:lnSpc>
                <a:spcPct val="170000"/>
              </a:lnSpc>
              <a:spcBef>
                <a:spcPts val="1200"/>
              </a:spcBef>
            </a:pPr>
            <a:r>
              <a:rPr lang="en-US" dirty="0" smtClean="0">
                <a:solidFill>
                  <a:schemeClr val="tx1"/>
                </a:solidFill>
              </a:rPr>
              <a:t>A new bottling machine is being considered which would cost $20000 but would match the output of the old machine for an annual operating cost of $1800. The new machine serviceable life is 5years with no salvage value. Current market price is $ 5,000 for the old machine. The interest rate is 10%.</a:t>
            </a:r>
          </a:p>
          <a:p>
            <a:pPr marL="571500" indent="-457200" algn="just">
              <a:lnSpc>
                <a:spcPct val="170000"/>
              </a:lnSpc>
              <a:spcBef>
                <a:spcPts val="1200"/>
              </a:spcBef>
              <a:buClr>
                <a:schemeClr val="accent2"/>
              </a:buClr>
              <a:buFont typeface="+mj-lt"/>
              <a:buAutoNum type="alphaLcPeriod"/>
            </a:pPr>
            <a:r>
              <a:rPr lang="en-US" dirty="0" smtClean="0">
                <a:solidFill>
                  <a:schemeClr val="tx1"/>
                </a:solidFill>
              </a:rPr>
              <a:t>Using outsiders point of view and cash </a:t>
            </a:r>
            <a:r>
              <a:rPr lang="en-US" smtClean="0">
                <a:solidFill>
                  <a:schemeClr val="tx1"/>
                </a:solidFill>
              </a:rPr>
              <a:t>flow approach </a:t>
            </a:r>
            <a:r>
              <a:rPr lang="en-US" dirty="0" smtClean="0">
                <a:solidFill>
                  <a:schemeClr val="tx1"/>
                </a:solidFill>
              </a:rPr>
              <a:t>evaluate the best choice.</a:t>
            </a:r>
          </a:p>
        </p:txBody>
      </p:sp>
    </p:spTree>
    <p:extLst>
      <p:ext uri="{BB962C8B-B14F-4D97-AF65-F5344CB8AC3E}">
        <p14:creationId xmlns:p14="http://schemas.microsoft.com/office/powerpoint/2010/main" val="2330866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life of an asset</a:t>
            </a:r>
            <a:endParaRPr lang="en-US" dirty="0"/>
          </a:p>
        </p:txBody>
      </p:sp>
      <p:sp>
        <p:nvSpPr>
          <p:cNvPr id="3" name="Content Placeholder 2"/>
          <p:cNvSpPr>
            <a:spLocks noGrp="1"/>
          </p:cNvSpPr>
          <p:nvPr>
            <p:ph idx="1"/>
          </p:nvPr>
        </p:nvSpPr>
        <p:spPr>
          <a:xfrm>
            <a:off x="49306" y="2286000"/>
            <a:ext cx="9067800" cy="3840163"/>
          </a:xfrm>
        </p:spPr>
        <p:txBody>
          <a:bodyPr>
            <a:normAutofit/>
          </a:bodyPr>
          <a:lstStyle/>
          <a:p>
            <a:r>
              <a:rPr lang="en-US" sz="2800" dirty="0" smtClean="0"/>
              <a:t>Minimum cost life- optimum time for replacement</a:t>
            </a:r>
          </a:p>
          <a:p>
            <a:r>
              <a:rPr lang="en-US" sz="2800" dirty="0" smtClean="0"/>
              <a:t>EUAC = Capital Recovery + AOC </a:t>
            </a:r>
            <a:r>
              <a:rPr lang="en-US" sz="2000" dirty="0" smtClean="0"/>
              <a:t>with interest</a:t>
            </a:r>
          </a:p>
          <a:p>
            <a:pPr marL="0" lvl="0" indent="0">
              <a:buClr>
                <a:srgbClr val="93A299"/>
              </a:buClr>
              <a:buNone/>
            </a:pPr>
            <a:r>
              <a:rPr lang="en-US" sz="2800" b="1" dirty="0" smtClean="0"/>
              <a:t>EUAC = [</a:t>
            </a:r>
            <a:r>
              <a:rPr lang="pt-BR" sz="2800" b="1" dirty="0" smtClean="0"/>
              <a:t>(P-F) [(A/P, i, n)] + Fi+AOC</a:t>
            </a:r>
            <a:r>
              <a:rPr lang="en-US" sz="2000" b="1" dirty="0">
                <a:solidFill>
                  <a:srgbClr val="564B3C"/>
                </a:solidFill>
              </a:rPr>
              <a:t>with interest</a:t>
            </a:r>
          </a:p>
          <a:p>
            <a:endParaRPr lang="en-US" sz="2800" dirty="0" smtClean="0"/>
          </a:p>
          <a:p>
            <a:endParaRPr lang="en-US" sz="2800" dirty="0" smtClean="0"/>
          </a:p>
          <a:p>
            <a:pPr marL="114300" indent="0">
              <a:buNone/>
            </a:pPr>
            <a:endParaRPr lang="en-US" sz="2800" dirty="0" smtClean="0"/>
          </a:p>
        </p:txBody>
      </p:sp>
      <p:cxnSp>
        <p:nvCxnSpPr>
          <p:cNvPr id="5" name="Straight Connector 4"/>
          <p:cNvCxnSpPr/>
          <p:nvPr/>
        </p:nvCxnSpPr>
        <p:spPr>
          <a:xfrm>
            <a:off x="2448232" y="3541619"/>
            <a:ext cx="0" cy="2667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209800" y="6172200"/>
            <a:ext cx="403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rot="10800000">
            <a:off x="2819400" y="3124200"/>
            <a:ext cx="4191000" cy="243840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8124619">
            <a:off x="2128953" y="3212188"/>
            <a:ext cx="4436356" cy="137160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990600" y="3897988"/>
            <a:ext cx="1295401" cy="369332"/>
          </a:xfrm>
          <a:prstGeom prst="rect">
            <a:avLst/>
          </a:prstGeom>
          <a:noFill/>
        </p:spPr>
        <p:txBody>
          <a:bodyPr wrap="square" rtlCol="0">
            <a:spAutoFit/>
          </a:bodyPr>
          <a:lstStyle/>
          <a:p>
            <a:pPr algn="r"/>
            <a:r>
              <a:rPr lang="en-US" dirty="0" smtClean="0"/>
              <a:t>Cost</a:t>
            </a:r>
            <a:endParaRPr lang="en-US" dirty="0"/>
          </a:p>
        </p:txBody>
      </p:sp>
      <p:sp>
        <p:nvSpPr>
          <p:cNvPr id="13" name="TextBox 12"/>
          <p:cNvSpPr txBox="1"/>
          <p:nvPr/>
        </p:nvSpPr>
        <p:spPr>
          <a:xfrm>
            <a:off x="4952999" y="6260068"/>
            <a:ext cx="1295401" cy="369332"/>
          </a:xfrm>
          <a:prstGeom prst="rect">
            <a:avLst/>
          </a:prstGeom>
          <a:noFill/>
        </p:spPr>
        <p:txBody>
          <a:bodyPr wrap="square" rtlCol="0">
            <a:spAutoFit/>
          </a:bodyPr>
          <a:lstStyle/>
          <a:p>
            <a:pPr algn="ctr"/>
            <a:r>
              <a:rPr lang="en-US" dirty="0" smtClean="0"/>
              <a:t>Life</a:t>
            </a:r>
            <a:endParaRPr lang="en-US" dirty="0"/>
          </a:p>
        </p:txBody>
      </p:sp>
      <p:sp>
        <p:nvSpPr>
          <p:cNvPr id="14" name="Arc 13"/>
          <p:cNvSpPr/>
          <p:nvPr/>
        </p:nvSpPr>
        <p:spPr>
          <a:xfrm rot="7254657">
            <a:off x="2319748" y="1570202"/>
            <a:ext cx="1732537" cy="3384658"/>
          </a:xfrm>
          <a:prstGeom prst="arc">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6" name="Straight Connector 15"/>
          <p:cNvCxnSpPr/>
          <p:nvPr/>
        </p:nvCxnSpPr>
        <p:spPr>
          <a:xfrm>
            <a:off x="3810000" y="4431268"/>
            <a:ext cx="0" cy="1828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14600" y="3962400"/>
            <a:ext cx="1996889" cy="307777"/>
          </a:xfrm>
          <a:prstGeom prst="rect">
            <a:avLst/>
          </a:prstGeom>
          <a:noFill/>
        </p:spPr>
        <p:txBody>
          <a:bodyPr wrap="square" rtlCol="0">
            <a:spAutoFit/>
          </a:bodyPr>
          <a:lstStyle/>
          <a:p>
            <a:pPr algn="r"/>
            <a:r>
              <a:rPr lang="en-US" sz="1400" dirty="0"/>
              <a:t>Min Cost point</a:t>
            </a:r>
          </a:p>
        </p:txBody>
      </p:sp>
      <p:sp>
        <p:nvSpPr>
          <p:cNvPr id="15" name="TextBox 14"/>
          <p:cNvSpPr txBox="1"/>
          <p:nvPr/>
        </p:nvSpPr>
        <p:spPr>
          <a:xfrm>
            <a:off x="4267200" y="4648200"/>
            <a:ext cx="1295401" cy="307777"/>
          </a:xfrm>
          <a:prstGeom prst="rect">
            <a:avLst/>
          </a:prstGeom>
          <a:noFill/>
        </p:spPr>
        <p:txBody>
          <a:bodyPr wrap="square" rtlCol="0">
            <a:spAutoFit/>
          </a:bodyPr>
          <a:lstStyle/>
          <a:p>
            <a:pPr algn="ctr"/>
            <a:r>
              <a:rPr lang="en-US" sz="1400" dirty="0" smtClean="0"/>
              <a:t>AOC</a:t>
            </a:r>
            <a:endParaRPr lang="en-US" sz="1400" dirty="0"/>
          </a:p>
        </p:txBody>
      </p:sp>
      <p:sp>
        <p:nvSpPr>
          <p:cNvPr id="18" name="TextBox 17"/>
          <p:cNvSpPr txBox="1"/>
          <p:nvPr/>
        </p:nvSpPr>
        <p:spPr>
          <a:xfrm>
            <a:off x="4114800" y="5562600"/>
            <a:ext cx="1295401" cy="307777"/>
          </a:xfrm>
          <a:prstGeom prst="rect">
            <a:avLst/>
          </a:prstGeom>
          <a:noFill/>
        </p:spPr>
        <p:txBody>
          <a:bodyPr wrap="square" rtlCol="0">
            <a:spAutoFit/>
          </a:bodyPr>
          <a:lstStyle/>
          <a:p>
            <a:pPr algn="ctr"/>
            <a:r>
              <a:rPr lang="en-US" sz="1400" dirty="0" smtClean="0"/>
              <a:t>CR</a:t>
            </a:r>
            <a:endParaRPr lang="en-US" sz="1400" dirty="0"/>
          </a:p>
        </p:txBody>
      </p:sp>
    </p:spTree>
    <p:extLst>
      <p:ext uri="{BB962C8B-B14F-4D97-AF65-F5344CB8AC3E}">
        <p14:creationId xmlns:p14="http://schemas.microsoft.com/office/powerpoint/2010/main" val="3626948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800" y="1219200"/>
            <a:ext cx="8229600" cy="3429000"/>
          </a:xfrm>
        </p:spPr>
        <p:txBody>
          <a:bodyPr/>
          <a:lstStyle/>
          <a:p>
            <a:pPr marL="114300" indent="0" algn="just">
              <a:buNone/>
            </a:pPr>
            <a:endParaRPr lang="en-US" dirty="0" smtClean="0"/>
          </a:p>
          <a:p>
            <a:pPr marL="114300" indent="0" algn="just">
              <a:buNone/>
            </a:pPr>
            <a:r>
              <a:rPr lang="en-US" dirty="0" smtClean="0">
                <a:solidFill>
                  <a:schemeClr val="tx1"/>
                </a:solidFill>
              </a:rPr>
              <a:t>An asset purchased 3 years ago is now challenged by a new piece of equipment. The present market value of the defender is Rs.130000. anticipated salvage values and Annual </a:t>
            </a:r>
            <a:r>
              <a:rPr lang="en-US" dirty="0">
                <a:solidFill>
                  <a:schemeClr val="tx1"/>
                </a:solidFill>
              </a:rPr>
              <a:t>O</a:t>
            </a:r>
            <a:r>
              <a:rPr lang="en-US" dirty="0" smtClean="0">
                <a:solidFill>
                  <a:schemeClr val="tx1"/>
                </a:solidFill>
              </a:rPr>
              <a:t>perating </a:t>
            </a:r>
            <a:r>
              <a:rPr lang="en-US" dirty="0">
                <a:solidFill>
                  <a:schemeClr val="tx1"/>
                </a:solidFill>
              </a:rPr>
              <a:t>C</a:t>
            </a:r>
            <a:r>
              <a:rPr lang="en-US" dirty="0" smtClean="0">
                <a:solidFill>
                  <a:schemeClr val="tx1"/>
                </a:solidFill>
              </a:rPr>
              <a:t>osts (AOC) for the next 5 years are given in the table. What is the minimum cost life to be used while comparing this defender with a challenger if a 10% year return is required</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0071368"/>
              </p:ext>
            </p:extLst>
          </p:nvPr>
        </p:nvGraphicFramePr>
        <p:xfrm>
          <a:off x="1449006" y="3429000"/>
          <a:ext cx="6096000" cy="28346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72440">
                <a:tc>
                  <a:txBody>
                    <a:bodyPr/>
                    <a:lstStyle/>
                    <a:p>
                      <a:pPr algn="ctr"/>
                      <a:r>
                        <a:rPr lang="en-US" dirty="0" smtClean="0"/>
                        <a:t>Life in years</a:t>
                      </a:r>
                      <a:endParaRPr lang="en-US" dirty="0"/>
                    </a:p>
                  </a:txBody>
                  <a:tcPr/>
                </a:tc>
                <a:tc>
                  <a:txBody>
                    <a:bodyPr/>
                    <a:lstStyle/>
                    <a:p>
                      <a:pPr algn="ctr"/>
                      <a:r>
                        <a:rPr lang="en-US" dirty="0" smtClean="0"/>
                        <a:t>Salvage value</a:t>
                      </a:r>
                      <a:endParaRPr lang="en-US" dirty="0"/>
                    </a:p>
                  </a:txBody>
                  <a:tcPr/>
                </a:tc>
                <a:tc>
                  <a:txBody>
                    <a:bodyPr/>
                    <a:lstStyle/>
                    <a:p>
                      <a:pPr algn="ctr"/>
                      <a:r>
                        <a:rPr lang="en-US" dirty="0" smtClean="0"/>
                        <a:t>OC</a:t>
                      </a:r>
                      <a:endParaRPr lang="en-US" dirty="0"/>
                    </a:p>
                  </a:txBody>
                  <a:tcPr/>
                </a:tc>
                <a:extLst>
                  <a:ext uri="{0D108BD9-81ED-4DB2-BD59-A6C34878D82A}">
                    <a16:rowId xmlns:a16="http://schemas.microsoft.com/office/drawing/2014/main" val="10000"/>
                  </a:ext>
                </a:extLst>
              </a:tr>
              <a:tr h="472440">
                <a:tc>
                  <a:txBody>
                    <a:bodyPr/>
                    <a:lstStyle/>
                    <a:p>
                      <a:pPr algn="ctr"/>
                      <a:r>
                        <a:rPr lang="en-US" sz="2000" dirty="0" smtClean="0"/>
                        <a:t>1</a:t>
                      </a:r>
                      <a:endParaRPr lang="en-US" sz="2000" dirty="0"/>
                    </a:p>
                  </a:txBody>
                  <a:tcPr/>
                </a:tc>
                <a:tc>
                  <a:txBody>
                    <a:bodyPr/>
                    <a:lstStyle/>
                    <a:p>
                      <a:pPr algn="ctr"/>
                      <a:r>
                        <a:rPr lang="en-US" sz="2000" dirty="0" err="1" smtClean="0"/>
                        <a:t>Rs</a:t>
                      </a:r>
                      <a:r>
                        <a:rPr lang="en-US" sz="2000" dirty="0" smtClean="0"/>
                        <a:t> 90,000</a:t>
                      </a:r>
                      <a:endParaRPr lang="en-US" sz="2000" dirty="0"/>
                    </a:p>
                  </a:txBody>
                  <a:tcPr/>
                </a:tc>
                <a:tc>
                  <a:txBody>
                    <a:bodyPr/>
                    <a:lstStyle/>
                    <a:p>
                      <a:pPr algn="ctr"/>
                      <a:r>
                        <a:rPr lang="en-US" sz="2000" dirty="0" err="1" smtClean="0"/>
                        <a:t>Rs</a:t>
                      </a:r>
                      <a:r>
                        <a:rPr lang="en-US" sz="2000" baseline="0" dirty="0" smtClean="0"/>
                        <a:t> 25,000</a:t>
                      </a:r>
                      <a:endParaRPr lang="en-US" sz="2000" dirty="0"/>
                    </a:p>
                  </a:txBody>
                  <a:tcPr/>
                </a:tc>
                <a:extLst>
                  <a:ext uri="{0D108BD9-81ED-4DB2-BD59-A6C34878D82A}">
                    <a16:rowId xmlns:a16="http://schemas.microsoft.com/office/drawing/2014/main" val="10001"/>
                  </a:ext>
                </a:extLst>
              </a:tr>
              <a:tr h="472440">
                <a:tc>
                  <a:txBody>
                    <a:bodyPr/>
                    <a:lstStyle/>
                    <a:p>
                      <a:pPr algn="ctr"/>
                      <a:r>
                        <a:rPr lang="en-US" sz="2000" dirty="0" smtClean="0"/>
                        <a:t>2</a:t>
                      </a:r>
                      <a:endParaRPr lang="en-US" sz="2000" dirty="0"/>
                    </a:p>
                  </a:txBody>
                  <a:tcPr/>
                </a:tc>
                <a:tc>
                  <a:txBody>
                    <a:bodyPr/>
                    <a:lstStyle/>
                    <a:p>
                      <a:pPr algn="ctr"/>
                      <a:r>
                        <a:rPr lang="en-US" sz="2000" dirty="0" err="1" smtClean="0"/>
                        <a:t>Rs</a:t>
                      </a:r>
                      <a:r>
                        <a:rPr lang="en-US" sz="2000" dirty="0" smtClean="0"/>
                        <a:t> 80,000</a:t>
                      </a:r>
                      <a:endParaRPr lang="en-US" sz="2000" dirty="0"/>
                    </a:p>
                  </a:txBody>
                  <a:tcPr/>
                </a:tc>
                <a:tc>
                  <a:txBody>
                    <a:bodyPr/>
                    <a:lstStyle/>
                    <a:p>
                      <a:pPr algn="ctr"/>
                      <a:r>
                        <a:rPr lang="en-US" sz="2000" dirty="0" err="1" smtClean="0"/>
                        <a:t>Rs</a:t>
                      </a:r>
                      <a:r>
                        <a:rPr lang="en-US" sz="2000" baseline="0" dirty="0" smtClean="0"/>
                        <a:t> 27,000</a:t>
                      </a:r>
                      <a:endParaRPr lang="en-US" sz="2000" dirty="0"/>
                    </a:p>
                  </a:txBody>
                  <a:tcPr/>
                </a:tc>
                <a:extLst>
                  <a:ext uri="{0D108BD9-81ED-4DB2-BD59-A6C34878D82A}">
                    <a16:rowId xmlns:a16="http://schemas.microsoft.com/office/drawing/2014/main" val="10002"/>
                  </a:ext>
                </a:extLst>
              </a:tr>
              <a:tr h="472440">
                <a:tc>
                  <a:txBody>
                    <a:bodyPr/>
                    <a:lstStyle/>
                    <a:p>
                      <a:pPr algn="ctr"/>
                      <a:r>
                        <a:rPr lang="en-US" sz="2000" dirty="0" smtClean="0"/>
                        <a:t>3</a:t>
                      </a:r>
                      <a:endParaRPr lang="en-US" sz="2000" dirty="0"/>
                    </a:p>
                  </a:txBody>
                  <a:tcPr/>
                </a:tc>
                <a:tc>
                  <a:txBody>
                    <a:bodyPr/>
                    <a:lstStyle/>
                    <a:p>
                      <a:pPr algn="ctr"/>
                      <a:r>
                        <a:rPr lang="en-US" sz="2000" dirty="0" err="1" smtClean="0"/>
                        <a:t>Rs</a:t>
                      </a:r>
                      <a:r>
                        <a:rPr lang="en-US" sz="2000" dirty="0" smtClean="0"/>
                        <a:t> 60,000</a:t>
                      </a:r>
                      <a:endParaRPr lang="en-US" sz="2000" dirty="0"/>
                    </a:p>
                  </a:txBody>
                  <a:tcPr/>
                </a:tc>
                <a:tc>
                  <a:txBody>
                    <a:bodyPr/>
                    <a:lstStyle/>
                    <a:p>
                      <a:pPr algn="ctr"/>
                      <a:r>
                        <a:rPr lang="en-US" sz="2000" dirty="0" err="1" smtClean="0"/>
                        <a:t>Rs</a:t>
                      </a:r>
                      <a:r>
                        <a:rPr lang="en-US" sz="2000" dirty="0" smtClean="0"/>
                        <a:t> 30,000</a:t>
                      </a:r>
                      <a:endParaRPr lang="en-US" sz="2000" dirty="0"/>
                    </a:p>
                  </a:txBody>
                  <a:tcPr/>
                </a:tc>
                <a:extLst>
                  <a:ext uri="{0D108BD9-81ED-4DB2-BD59-A6C34878D82A}">
                    <a16:rowId xmlns:a16="http://schemas.microsoft.com/office/drawing/2014/main" val="10003"/>
                  </a:ext>
                </a:extLst>
              </a:tr>
              <a:tr h="472440">
                <a:tc>
                  <a:txBody>
                    <a:bodyPr/>
                    <a:lstStyle/>
                    <a:p>
                      <a:pPr algn="ctr"/>
                      <a:r>
                        <a:rPr lang="en-US" sz="2000" dirty="0" smtClean="0"/>
                        <a:t>4</a:t>
                      </a:r>
                      <a:endParaRPr lang="en-US" sz="2000" dirty="0"/>
                    </a:p>
                  </a:txBody>
                  <a:tcPr/>
                </a:tc>
                <a:tc>
                  <a:txBody>
                    <a:bodyPr/>
                    <a:lstStyle/>
                    <a:p>
                      <a:pPr algn="ctr"/>
                      <a:r>
                        <a:rPr lang="en-US" sz="2000" dirty="0" err="1" smtClean="0"/>
                        <a:t>Rs</a:t>
                      </a:r>
                      <a:r>
                        <a:rPr lang="en-US" sz="2000" dirty="0" smtClean="0"/>
                        <a:t> 20,000</a:t>
                      </a:r>
                      <a:endParaRPr lang="en-US" sz="2000" dirty="0"/>
                    </a:p>
                  </a:txBody>
                  <a:tcPr/>
                </a:tc>
                <a:tc>
                  <a:txBody>
                    <a:bodyPr/>
                    <a:lstStyle/>
                    <a:p>
                      <a:pPr algn="ctr"/>
                      <a:r>
                        <a:rPr lang="en-US" sz="2000" dirty="0" err="1" smtClean="0"/>
                        <a:t>Rs</a:t>
                      </a:r>
                      <a:r>
                        <a:rPr lang="en-US" sz="2000" dirty="0" smtClean="0"/>
                        <a:t> 35,000</a:t>
                      </a:r>
                      <a:endParaRPr lang="en-US" sz="2000" dirty="0"/>
                    </a:p>
                  </a:txBody>
                  <a:tcPr/>
                </a:tc>
                <a:extLst>
                  <a:ext uri="{0D108BD9-81ED-4DB2-BD59-A6C34878D82A}">
                    <a16:rowId xmlns:a16="http://schemas.microsoft.com/office/drawing/2014/main" val="10004"/>
                  </a:ext>
                </a:extLst>
              </a:tr>
              <a:tr h="472440">
                <a:tc>
                  <a:txBody>
                    <a:bodyPr/>
                    <a:lstStyle/>
                    <a:p>
                      <a:pPr algn="ctr"/>
                      <a:r>
                        <a:rPr lang="en-US" sz="2000" dirty="0" smtClean="0"/>
                        <a:t>5</a:t>
                      </a:r>
                      <a:endParaRPr lang="en-US" sz="2000" dirty="0"/>
                    </a:p>
                  </a:txBody>
                  <a:tcPr/>
                </a:tc>
                <a:tc>
                  <a:txBody>
                    <a:bodyPr/>
                    <a:lstStyle/>
                    <a:p>
                      <a:pPr algn="ctr"/>
                      <a:r>
                        <a:rPr lang="en-US" sz="2000" dirty="0" err="1" smtClean="0"/>
                        <a:t>Rs</a:t>
                      </a:r>
                      <a:r>
                        <a:rPr lang="en-US" sz="2000" dirty="0" smtClean="0"/>
                        <a:t> 0.00</a:t>
                      </a:r>
                      <a:endParaRPr lang="en-US" sz="2000" dirty="0"/>
                    </a:p>
                  </a:txBody>
                  <a:tcPr/>
                </a:tc>
                <a:tc>
                  <a:txBody>
                    <a:bodyPr/>
                    <a:lstStyle/>
                    <a:p>
                      <a:pPr algn="ctr"/>
                      <a:r>
                        <a:rPr lang="en-US" sz="2000" dirty="0" err="1" smtClean="0"/>
                        <a:t>Rs</a:t>
                      </a:r>
                      <a:r>
                        <a:rPr lang="en-US" sz="2000" dirty="0" smtClean="0"/>
                        <a:t> 45,000</a:t>
                      </a:r>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41796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8261350" cy="506413"/>
          </a:xfrm>
        </p:spPr>
        <p:txBody>
          <a:bodyPr>
            <a:normAutofit fontScale="90000"/>
          </a:bodyPr>
          <a:lstStyle/>
          <a:p>
            <a:r>
              <a:rPr lang="en-US" b="1" dirty="0" smtClean="0"/>
              <a:t>solution</a:t>
            </a:r>
            <a:endParaRPr lang="en-US" b="1" dirty="0"/>
          </a:p>
        </p:txBody>
      </p:sp>
      <p:sp>
        <p:nvSpPr>
          <p:cNvPr id="3" name="Content Placeholder 2"/>
          <p:cNvSpPr>
            <a:spLocks noGrp="1"/>
          </p:cNvSpPr>
          <p:nvPr>
            <p:ph idx="4294967295"/>
          </p:nvPr>
        </p:nvSpPr>
        <p:spPr>
          <a:xfrm>
            <a:off x="461963" y="676275"/>
            <a:ext cx="8682037" cy="5953125"/>
          </a:xfrm>
          <a:solidFill>
            <a:schemeClr val="bg1"/>
          </a:solidFill>
        </p:spPr>
        <p:txBody>
          <a:bodyPr>
            <a:normAutofit fontScale="62500" lnSpcReduction="20000"/>
          </a:bodyPr>
          <a:lstStyle/>
          <a:p>
            <a:pPr marL="114300" indent="0">
              <a:lnSpc>
                <a:spcPct val="150000"/>
              </a:lnSpc>
              <a:buNone/>
            </a:pPr>
            <a:r>
              <a:rPr lang="en-US" sz="3100" b="1" dirty="0" smtClean="0">
                <a:solidFill>
                  <a:schemeClr val="tx1"/>
                </a:solidFill>
              </a:rPr>
              <a:t>CR(</a:t>
            </a:r>
            <a:r>
              <a:rPr lang="en-US" sz="3100" b="1" dirty="0" err="1" smtClean="0">
                <a:solidFill>
                  <a:schemeClr val="tx1"/>
                </a:solidFill>
              </a:rPr>
              <a:t>i</a:t>
            </a:r>
            <a:r>
              <a:rPr lang="en-US" sz="3100" b="1" dirty="0" smtClean="0">
                <a:solidFill>
                  <a:schemeClr val="tx1"/>
                </a:solidFill>
              </a:rPr>
              <a:t>) = (P-F) (A/P, </a:t>
            </a:r>
            <a:r>
              <a:rPr lang="en-US" sz="3100" b="1" dirty="0" err="1" smtClean="0">
                <a:solidFill>
                  <a:schemeClr val="tx1"/>
                </a:solidFill>
              </a:rPr>
              <a:t>i</a:t>
            </a:r>
            <a:r>
              <a:rPr lang="en-US" sz="3100" b="1" dirty="0" smtClean="0">
                <a:solidFill>
                  <a:schemeClr val="tx1"/>
                </a:solidFill>
              </a:rPr>
              <a:t>, n) + Fi</a:t>
            </a: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Finding for n=1, 2, 3, 4, 5</a:t>
            </a: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n=1, </a:t>
            </a: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CR(</a:t>
            </a:r>
            <a:r>
              <a:rPr lang="en-US" sz="2900" dirty="0" err="1" smtClean="0">
                <a:solidFill>
                  <a:schemeClr val="tx1"/>
                </a:solidFill>
                <a:latin typeface="Times New Roman" panose="02020603050405020304" pitchFamily="18" charset="0"/>
                <a:cs typeface="Times New Roman" panose="02020603050405020304" pitchFamily="18" charset="0"/>
              </a:rPr>
              <a:t>i</a:t>
            </a:r>
            <a:r>
              <a:rPr lang="en-US" sz="2900" dirty="0" smtClean="0">
                <a:solidFill>
                  <a:schemeClr val="tx1"/>
                </a:solidFill>
                <a:latin typeface="Times New Roman" panose="02020603050405020304" pitchFamily="18" charset="0"/>
                <a:cs typeface="Times New Roman" panose="02020603050405020304" pitchFamily="18" charset="0"/>
              </a:rPr>
              <a:t>) = </a:t>
            </a:r>
            <a:r>
              <a:rPr lang="en-US" sz="2900" b="1" dirty="0" smtClean="0">
                <a:solidFill>
                  <a:schemeClr val="tx1"/>
                </a:solidFill>
                <a:latin typeface="Times New Roman" panose="02020603050405020304" pitchFamily="18" charset="0"/>
                <a:cs typeface="Times New Roman" panose="02020603050405020304" pitchFamily="18" charset="0"/>
              </a:rPr>
              <a:t>(1,30,000-90,000) (A/P, 10,1)</a:t>
            </a:r>
            <a:r>
              <a:rPr lang="en-US" sz="2900" dirty="0" smtClean="0">
                <a:solidFill>
                  <a:schemeClr val="tx1"/>
                </a:solidFill>
                <a:latin typeface="Times New Roman" panose="02020603050405020304" pitchFamily="18" charset="0"/>
                <a:cs typeface="Times New Roman" panose="02020603050405020304" pitchFamily="18" charset="0"/>
              </a:rPr>
              <a:t> + 90000 x 0.1= </a:t>
            </a:r>
            <a:r>
              <a:rPr lang="en-US" sz="2900" b="1" dirty="0" smtClean="0">
                <a:solidFill>
                  <a:schemeClr val="tx1"/>
                </a:solidFill>
                <a:latin typeface="Times New Roman" panose="02020603050405020304" pitchFamily="18" charset="0"/>
                <a:cs typeface="Times New Roman" panose="02020603050405020304" pitchFamily="18" charset="0"/>
              </a:rPr>
              <a:t>53000 </a:t>
            </a: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n=2,</a:t>
            </a: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CR= </a:t>
            </a:r>
            <a:r>
              <a:rPr lang="en-US" sz="2900" b="1" dirty="0">
                <a:solidFill>
                  <a:schemeClr val="tx1"/>
                </a:solidFill>
                <a:latin typeface="Times New Roman" panose="02020603050405020304" pitchFamily="18" charset="0"/>
                <a:cs typeface="Times New Roman" panose="02020603050405020304" pitchFamily="18" charset="0"/>
              </a:rPr>
              <a:t>(1,30,000-80,000) (A/P, 10,2) </a:t>
            </a:r>
            <a:r>
              <a:rPr lang="en-US" sz="2900" dirty="0">
                <a:solidFill>
                  <a:schemeClr val="tx1"/>
                </a:solidFill>
                <a:latin typeface="Times New Roman" panose="02020603050405020304" pitchFamily="18" charset="0"/>
                <a:cs typeface="Times New Roman" panose="02020603050405020304" pitchFamily="18" charset="0"/>
              </a:rPr>
              <a:t>+ </a:t>
            </a:r>
            <a:r>
              <a:rPr lang="en-US" sz="2900" dirty="0" smtClean="0">
                <a:solidFill>
                  <a:schemeClr val="tx1"/>
                </a:solidFill>
                <a:latin typeface="Times New Roman" panose="02020603050405020304" pitchFamily="18" charset="0"/>
                <a:cs typeface="Times New Roman" panose="02020603050405020304" pitchFamily="18" charset="0"/>
              </a:rPr>
              <a:t>80000 </a:t>
            </a:r>
            <a:r>
              <a:rPr lang="en-US" sz="2900" dirty="0">
                <a:solidFill>
                  <a:schemeClr val="tx1"/>
                </a:solidFill>
                <a:latin typeface="Times New Roman" panose="02020603050405020304" pitchFamily="18" charset="0"/>
                <a:cs typeface="Times New Roman" panose="02020603050405020304" pitchFamily="18" charset="0"/>
              </a:rPr>
              <a:t>x </a:t>
            </a:r>
            <a:r>
              <a:rPr lang="en-US" sz="2900" dirty="0" smtClean="0">
                <a:solidFill>
                  <a:schemeClr val="tx1"/>
                </a:solidFill>
                <a:latin typeface="Times New Roman" panose="02020603050405020304" pitchFamily="18" charset="0"/>
                <a:cs typeface="Times New Roman" panose="02020603050405020304" pitchFamily="18" charset="0"/>
              </a:rPr>
              <a:t>0.1  = </a:t>
            </a:r>
            <a:r>
              <a:rPr lang="en-US" sz="2900" b="1" dirty="0" smtClean="0">
                <a:solidFill>
                  <a:schemeClr val="tx1"/>
                </a:solidFill>
                <a:latin typeface="Times New Roman" panose="02020603050405020304" pitchFamily="18" charset="0"/>
                <a:cs typeface="Times New Roman" panose="02020603050405020304" pitchFamily="18" charset="0"/>
              </a:rPr>
              <a:t>36810</a:t>
            </a:r>
            <a:endParaRPr lang="en-US" sz="2900" b="1"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n=3,</a:t>
            </a:r>
            <a:endParaRPr lang="en-US" sz="2900"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CR= </a:t>
            </a:r>
            <a:r>
              <a:rPr lang="en-US" sz="2900" dirty="0">
                <a:solidFill>
                  <a:schemeClr val="tx1"/>
                </a:solidFill>
                <a:latin typeface="Times New Roman" panose="02020603050405020304" pitchFamily="18" charset="0"/>
                <a:cs typeface="Times New Roman" panose="02020603050405020304" pitchFamily="18" charset="0"/>
              </a:rPr>
              <a:t>(</a:t>
            </a:r>
            <a:r>
              <a:rPr lang="en-US" sz="2900" dirty="0" smtClean="0">
                <a:solidFill>
                  <a:schemeClr val="tx1"/>
                </a:solidFill>
                <a:latin typeface="Times New Roman" panose="02020603050405020304" pitchFamily="18" charset="0"/>
                <a:cs typeface="Times New Roman" panose="02020603050405020304" pitchFamily="18" charset="0"/>
              </a:rPr>
              <a:t>1,30,000-60,000</a:t>
            </a:r>
            <a:r>
              <a:rPr lang="en-US" sz="2900" dirty="0">
                <a:solidFill>
                  <a:schemeClr val="tx1"/>
                </a:solidFill>
                <a:latin typeface="Times New Roman" panose="02020603050405020304" pitchFamily="18" charset="0"/>
                <a:cs typeface="Times New Roman" panose="02020603050405020304" pitchFamily="18" charset="0"/>
              </a:rPr>
              <a:t>) (A/P, </a:t>
            </a:r>
            <a:r>
              <a:rPr lang="en-US" sz="2900" dirty="0" smtClean="0">
                <a:solidFill>
                  <a:schemeClr val="tx1"/>
                </a:solidFill>
                <a:latin typeface="Times New Roman" panose="02020603050405020304" pitchFamily="18" charset="0"/>
                <a:cs typeface="Times New Roman" panose="02020603050405020304" pitchFamily="18" charset="0"/>
              </a:rPr>
              <a:t>10,3) </a:t>
            </a:r>
            <a:r>
              <a:rPr lang="en-US" sz="2900" dirty="0">
                <a:solidFill>
                  <a:schemeClr val="tx1"/>
                </a:solidFill>
                <a:latin typeface="Times New Roman" panose="02020603050405020304" pitchFamily="18" charset="0"/>
                <a:cs typeface="Times New Roman" panose="02020603050405020304" pitchFamily="18" charset="0"/>
              </a:rPr>
              <a:t>+ </a:t>
            </a:r>
            <a:r>
              <a:rPr lang="en-US" sz="2900" dirty="0" smtClean="0">
                <a:solidFill>
                  <a:schemeClr val="tx1"/>
                </a:solidFill>
                <a:latin typeface="Times New Roman" panose="02020603050405020304" pitchFamily="18" charset="0"/>
                <a:cs typeface="Times New Roman" panose="02020603050405020304" pitchFamily="18" charset="0"/>
              </a:rPr>
              <a:t>60000 </a:t>
            </a:r>
            <a:r>
              <a:rPr lang="en-US" sz="2900" dirty="0">
                <a:solidFill>
                  <a:schemeClr val="tx1"/>
                </a:solidFill>
                <a:latin typeface="Times New Roman" panose="02020603050405020304" pitchFamily="18" charset="0"/>
                <a:cs typeface="Times New Roman" panose="02020603050405020304" pitchFamily="18" charset="0"/>
              </a:rPr>
              <a:t>x </a:t>
            </a:r>
            <a:r>
              <a:rPr lang="en-US" sz="2900" dirty="0" smtClean="0">
                <a:solidFill>
                  <a:schemeClr val="tx1"/>
                </a:solidFill>
                <a:latin typeface="Times New Roman" panose="02020603050405020304" pitchFamily="18" charset="0"/>
                <a:cs typeface="Times New Roman" panose="02020603050405020304" pitchFamily="18" charset="0"/>
              </a:rPr>
              <a:t>0.1  = </a:t>
            </a:r>
            <a:r>
              <a:rPr lang="en-US" sz="2900" b="1" dirty="0" smtClean="0">
                <a:solidFill>
                  <a:schemeClr val="tx1"/>
                </a:solidFill>
                <a:latin typeface="Times New Roman" panose="02020603050405020304" pitchFamily="18" charset="0"/>
                <a:cs typeface="Times New Roman" panose="02020603050405020304" pitchFamily="18" charset="0"/>
              </a:rPr>
              <a:t>34147</a:t>
            </a:r>
          </a:p>
          <a:p>
            <a:pPr marL="114300" indent="0">
              <a:lnSpc>
                <a:spcPct val="150000"/>
              </a:lnSpc>
              <a:buNone/>
            </a:pPr>
            <a:r>
              <a:rPr lang="en-US" sz="2900" dirty="0">
                <a:solidFill>
                  <a:schemeClr val="tx1"/>
                </a:solidFill>
                <a:latin typeface="Times New Roman" panose="02020603050405020304" pitchFamily="18" charset="0"/>
                <a:cs typeface="Times New Roman" panose="02020603050405020304" pitchFamily="18" charset="0"/>
              </a:rPr>
              <a:t>n=4,</a:t>
            </a: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CR= </a:t>
            </a:r>
            <a:r>
              <a:rPr lang="en-US" sz="2900" dirty="0">
                <a:solidFill>
                  <a:schemeClr val="tx1"/>
                </a:solidFill>
                <a:latin typeface="Times New Roman" panose="02020603050405020304" pitchFamily="18" charset="0"/>
                <a:cs typeface="Times New Roman" panose="02020603050405020304" pitchFamily="18" charset="0"/>
              </a:rPr>
              <a:t>(</a:t>
            </a:r>
            <a:r>
              <a:rPr lang="en-US" sz="2900" dirty="0" smtClean="0">
                <a:solidFill>
                  <a:schemeClr val="tx1"/>
                </a:solidFill>
                <a:latin typeface="Times New Roman" panose="02020603050405020304" pitchFamily="18" charset="0"/>
                <a:cs typeface="Times New Roman" panose="02020603050405020304" pitchFamily="18" charset="0"/>
              </a:rPr>
              <a:t>1,30,000-20,000</a:t>
            </a:r>
            <a:r>
              <a:rPr lang="en-US" sz="2900" dirty="0">
                <a:solidFill>
                  <a:schemeClr val="tx1"/>
                </a:solidFill>
                <a:latin typeface="Times New Roman" panose="02020603050405020304" pitchFamily="18" charset="0"/>
                <a:cs typeface="Times New Roman" panose="02020603050405020304" pitchFamily="18" charset="0"/>
              </a:rPr>
              <a:t>) (A/P, </a:t>
            </a:r>
            <a:r>
              <a:rPr lang="en-US" sz="2900" dirty="0" smtClean="0">
                <a:solidFill>
                  <a:schemeClr val="tx1"/>
                </a:solidFill>
                <a:latin typeface="Times New Roman" panose="02020603050405020304" pitchFamily="18" charset="0"/>
                <a:cs typeface="Times New Roman" panose="02020603050405020304" pitchFamily="18" charset="0"/>
              </a:rPr>
              <a:t>10,4) </a:t>
            </a:r>
            <a:r>
              <a:rPr lang="en-US" sz="2900" dirty="0">
                <a:solidFill>
                  <a:schemeClr val="tx1"/>
                </a:solidFill>
                <a:latin typeface="Times New Roman" panose="02020603050405020304" pitchFamily="18" charset="0"/>
                <a:cs typeface="Times New Roman" panose="02020603050405020304" pitchFamily="18" charset="0"/>
              </a:rPr>
              <a:t>+ </a:t>
            </a:r>
            <a:r>
              <a:rPr lang="en-US" sz="2900" dirty="0" smtClean="0">
                <a:solidFill>
                  <a:schemeClr val="tx1"/>
                </a:solidFill>
                <a:latin typeface="Times New Roman" panose="02020603050405020304" pitchFamily="18" charset="0"/>
                <a:cs typeface="Times New Roman" panose="02020603050405020304" pitchFamily="18" charset="0"/>
              </a:rPr>
              <a:t>20000 </a:t>
            </a:r>
            <a:r>
              <a:rPr lang="en-US" sz="2900" dirty="0">
                <a:solidFill>
                  <a:schemeClr val="tx1"/>
                </a:solidFill>
                <a:latin typeface="Times New Roman" panose="02020603050405020304" pitchFamily="18" charset="0"/>
                <a:cs typeface="Times New Roman" panose="02020603050405020304" pitchFamily="18" charset="0"/>
              </a:rPr>
              <a:t>x </a:t>
            </a:r>
            <a:r>
              <a:rPr lang="en-US" sz="2900" dirty="0" smtClean="0">
                <a:solidFill>
                  <a:schemeClr val="tx1"/>
                </a:solidFill>
                <a:latin typeface="Times New Roman" panose="02020603050405020304" pitchFamily="18" charset="0"/>
                <a:cs typeface="Times New Roman" panose="02020603050405020304" pitchFamily="18" charset="0"/>
              </a:rPr>
              <a:t>0.1  = </a:t>
            </a:r>
            <a:r>
              <a:rPr lang="en-US" sz="2900" b="1" dirty="0" smtClean="0">
                <a:solidFill>
                  <a:schemeClr val="tx1"/>
                </a:solidFill>
                <a:latin typeface="Times New Roman" panose="02020603050405020304" pitchFamily="18" charset="0"/>
                <a:cs typeface="Times New Roman" panose="02020603050405020304" pitchFamily="18" charset="0"/>
              </a:rPr>
              <a:t>36705</a:t>
            </a:r>
          </a:p>
          <a:p>
            <a:pPr marL="114300" indent="0">
              <a:lnSpc>
                <a:spcPct val="150000"/>
              </a:lnSpc>
              <a:buNone/>
            </a:pPr>
            <a:r>
              <a:rPr lang="en-US" sz="2900" dirty="0" smtClean="0">
                <a:solidFill>
                  <a:schemeClr val="tx1"/>
                </a:solidFill>
                <a:latin typeface="Times New Roman" panose="02020603050405020304" pitchFamily="18" charset="0"/>
                <a:cs typeface="Times New Roman" panose="02020603050405020304" pitchFamily="18" charset="0"/>
              </a:rPr>
              <a:t>n=5,</a:t>
            </a:r>
          </a:p>
          <a:p>
            <a:pPr marL="114300" indent="0">
              <a:lnSpc>
                <a:spcPct val="150000"/>
              </a:lnSpc>
              <a:buNone/>
            </a:pPr>
            <a:r>
              <a:rPr lang="en-US" sz="2900" dirty="0">
                <a:solidFill>
                  <a:schemeClr val="tx1"/>
                </a:solidFill>
                <a:latin typeface="Times New Roman" panose="02020603050405020304" pitchFamily="18" charset="0"/>
                <a:cs typeface="Times New Roman" panose="02020603050405020304" pitchFamily="18" charset="0"/>
              </a:rPr>
              <a:t>CR= (</a:t>
            </a:r>
            <a:r>
              <a:rPr lang="en-US" sz="2900" dirty="0" smtClean="0">
                <a:solidFill>
                  <a:schemeClr val="tx1"/>
                </a:solidFill>
                <a:latin typeface="Times New Roman" panose="02020603050405020304" pitchFamily="18" charset="0"/>
                <a:cs typeface="Times New Roman" panose="02020603050405020304" pitchFamily="18" charset="0"/>
              </a:rPr>
              <a:t>1,30,000-0</a:t>
            </a:r>
            <a:r>
              <a:rPr lang="en-US" sz="2900" dirty="0">
                <a:solidFill>
                  <a:schemeClr val="tx1"/>
                </a:solidFill>
                <a:latin typeface="Times New Roman" panose="02020603050405020304" pitchFamily="18" charset="0"/>
                <a:cs typeface="Times New Roman" panose="02020603050405020304" pitchFamily="18" charset="0"/>
              </a:rPr>
              <a:t>) (A/P, </a:t>
            </a:r>
            <a:r>
              <a:rPr lang="en-US" sz="2900" dirty="0" smtClean="0">
                <a:solidFill>
                  <a:schemeClr val="tx1"/>
                </a:solidFill>
                <a:latin typeface="Times New Roman" panose="02020603050405020304" pitchFamily="18" charset="0"/>
                <a:cs typeface="Times New Roman" panose="02020603050405020304" pitchFamily="18" charset="0"/>
              </a:rPr>
              <a:t>10,5) </a:t>
            </a:r>
            <a:r>
              <a:rPr lang="en-US" sz="2900" dirty="0">
                <a:solidFill>
                  <a:schemeClr val="tx1"/>
                </a:solidFill>
                <a:latin typeface="Times New Roman" panose="02020603050405020304" pitchFamily="18" charset="0"/>
                <a:cs typeface="Times New Roman" panose="02020603050405020304" pitchFamily="18" charset="0"/>
              </a:rPr>
              <a:t>+ </a:t>
            </a:r>
            <a:r>
              <a:rPr lang="en-US" sz="2900" dirty="0" smtClean="0">
                <a:solidFill>
                  <a:schemeClr val="tx1"/>
                </a:solidFill>
                <a:latin typeface="Times New Roman" panose="02020603050405020304" pitchFamily="18" charset="0"/>
                <a:cs typeface="Times New Roman" panose="02020603050405020304" pitchFamily="18" charset="0"/>
              </a:rPr>
              <a:t>0 =  </a:t>
            </a:r>
            <a:r>
              <a:rPr lang="en-US" sz="2900" b="1" dirty="0" smtClean="0">
                <a:solidFill>
                  <a:schemeClr val="tx1"/>
                </a:solidFill>
                <a:latin typeface="Times New Roman" panose="02020603050405020304" pitchFamily="18" charset="0"/>
                <a:cs typeface="Times New Roman" panose="02020603050405020304" pitchFamily="18" charset="0"/>
              </a:rPr>
              <a:t>34294</a:t>
            </a:r>
            <a:endParaRPr lang="en-US" sz="2900" b="1"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endParaRPr lang="en-US" sz="2900" dirty="0">
              <a:latin typeface="Times New Roman" panose="02020603050405020304" pitchFamily="18" charset="0"/>
              <a:cs typeface="Times New Roman" panose="02020603050405020304" pitchFamily="18" charset="0"/>
            </a:endParaRPr>
          </a:p>
          <a:p>
            <a:pPr marL="114300" indent="0">
              <a:lnSpc>
                <a:spcPct val="150000"/>
              </a:lnSpc>
              <a:buNone/>
            </a:pPr>
            <a:endParaRPr lang="en-US" dirty="0"/>
          </a:p>
        </p:txBody>
      </p:sp>
      <p:sp>
        <p:nvSpPr>
          <p:cNvPr id="4" name="Oval 3"/>
          <p:cNvSpPr/>
          <p:nvPr/>
        </p:nvSpPr>
        <p:spPr>
          <a:xfrm>
            <a:off x="7678271" y="16764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1.10</a:t>
            </a:r>
            <a:endParaRPr lang="en-US" dirty="0"/>
          </a:p>
        </p:txBody>
      </p:sp>
      <p:sp>
        <p:nvSpPr>
          <p:cNvPr id="5" name="Oval 4"/>
          <p:cNvSpPr/>
          <p:nvPr/>
        </p:nvSpPr>
        <p:spPr>
          <a:xfrm>
            <a:off x="7476565" y="2667001"/>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0.5762</a:t>
            </a:r>
            <a:endParaRPr lang="en-US" dirty="0"/>
          </a:p>
        </p:txBody>
      </p:sp>
      <p:sp>
        <p:nvSpPr>
          <p:cNvPr id="7" name="Oval 6"/>
          <p:cNvSpPr/>
          <p:nvPr/>
        </p:nvSpPr>
        <p:spPr>
          <a:xfrm>
            <a:off x="7476565" y="3603812"/>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0.4021</a:t>
            </a:r>
            <a:endParaRPr lang="en-US" dirty="0"/>
          </a:p>
        </p:txBody>
      </p:sp>
      <p:sp>
        <p:nvSpPr>
          <p:cNvPr id="8" name="Oval 7"/>
          <p:cNvSpPr/>
          <p:nvPr/>
        </p:nvSpPr>
        <p:spPr>
          <a:xfrm>
            <a:off x="7476565" y="4572000"/>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0.3155</a:t>
            </a:r>
            <a:endParaRPr lang="en-US" dirty="0"/>
          </a:p>
        </p:txBody>
      </p:sp>
      <p:sp>
        <p:nvSpPr>
          <p:cNvPr id="9" name="Oval 8"/>
          <p:cNvSpPr/>
          <p:nvPr/>
        </p:nvSpPr>
        <p:spPr>
          <a:xfrm>
            <a:off x="7476565" y="5593976"/>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0.2638</a:t>
            </a:r>
            <a:endParaRPr lang="en-US" dirty="0"/>
          </a:p>
        </p:txBody>
      </p:sp>
    </p:spTree>
    <p:extLst>
      <p:ext uri="{BB962C8B-B14F-4D97-AF65-F5344CB8AC3E}">
        <p14:creationId xmlns:p14="http://schemas.microsoft.com/office/powerpoint/2010/main" val="429111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inVertical)">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arn(inVertic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additive="base">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barn(inVertical)">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additive="base">
                                        <p:cTn id="7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11" end="11"/>
                                            </p:txEl>
                                          </p:spTgt>
                                        </p:tgtEl>
                                        <p:attrNameLst>
                                          <p:attrName>style.visibility</p:attrName>
                                        </p:attrNameLst>
                                      </p:cBhvr>
                                      <p:to>
                                        <p:strVal val="visible"/>
                                      </p:to>
                                    </p:set>
                                    <p:anim calcmode="lin" valueType="num">
                                      <p:cBhvr additive="base">
                                        <p:cTn id="8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barn(inVertical)">
                                      <p:cBhvr>
                                        <p:cTn id="8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915400" cy="6477000"/>
          </a:xfrm>
          <a:solidFill>
            <a:schemeClr val="bg1"/>
          </a:solidFill>
        </p:spPr>
        <p:txBody>
          <a:bodyPr>
            <a:noAutofit/>
          </a:bodyPr>
          <a:lstStyle/>
          <a:p>
            <a:pPr marL="11430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Equivalent Annual Operating Costs for n= 1,2,3,4,5</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n= 1,  A= 25,000</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n=2,</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A= [25000 (P/F,10,1) + 27000 (P/F,10,2)] x (A/P, 10,2</a:t>
            </a:r>
            <a:r>
              <a:rPr lang="en-US" sz="1400" dirty="0" smtClean="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		= 25952</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n=3,</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A= [25000 (P/F,10,1) + 27000 (P/F,10,2) + 30000 (P/F, 10,3)] x (A/P, 10,3)</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		= 27174</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n=4,</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[25000 (P/F,10,1) +27000 (P/F,10,2) +30000 (P/F,10,3) +35000 (P/F, 10,4)] x (A/P, 10,4)</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		= </a:t>
            </a:r>
            <a:r>
              <a:rPr lang="en-US" sz="1400" dirty="0" smtClean="0">
                <a:solidFill>
                  <a:schemeClr val="tx1"/>
                </a:solidFill>
                <a:latin typeface="Times New Roman" panose="02020603050405020304" pitchFamily="18" charset="0"/>
                <a:cs typeface="Times New Roman" panose="02020603050405020304" pitchFamily="18" charset="0"/>
              </a:rPr>
              <a:t>28861</a:t>
            </a:r>
          </a:p>
          <a:p>
            <a:pPr marL="114300" indent="0">
              <a:lnSpc>
                <a:spcPct val="150000"/>
              </a:lnSpc>
              <a:buNone/>
            </a:pPr>
            <a:r>
              <a:rPr lang="en-US" sz="1400" smtClean="0">
                <a:solidFill>
                  <a:schemeClr val="tx1"/>
                </a:solidFill>
                <a:latin typeface="Times New Roman" panose="02020603050405020304" pitchFamily="18" charset="0"/>
                <a:cs typeface="Times New Roman" panose="02020603050405020304" pitchFamily="18" charset="0"/>
              </a:rPr>
              <a:t>n=5      A</a:t>
            </a:r>
            <a:r>
              <a:rPr lang="en-US" sz="1400" dirty="0">
                <a:solidFill>
                  <a:schemeClr val="tx1"/>
                </a:solidFill>
                <a:latin typeface="Times New Roman" panose="02020603050405020304" pitchFamily="18" charset="0"/>
                <a:cs typeface="Times New Roman" panose="02020603050405020304" pitchFamily="18" charset="0"/>
              </a:rPr>
              <a:t>= [25000 (P/F,10,1) + 27000(P/F,10,2) + 30000 (P/F,10,3) + 35000 (P/F, 10,4) + </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              45000 (P/F,10,5)] x (A/P, 10,5)</a:t>
            </a:r>
          </a:p>
          <a:p>
            <a:pPr marL="1143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		= 31504</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600" dirty="0" smtClean="0">
              <a:solidFill>
                <a:schemeClr val="tx1"/>
              </a:solidFill>
            </a:endParaRPr>
          </a:p>
          <a:p>
            <a:pPr marL="114300" indent="0">
              <a:buNone/>
            </a:pPr>
            <a:endParaRPr lang="en-US" sz="600" dirty="0">
              <a:solidFill>
                <a:schemeClr val="tx1"/>
              </a:solidFill>
            </a:endParaRPr>
          </a:p>
        </p:txBody>
      </p:sp>
    </p:spTree>
    <p:extLst>
      <p:ext uri="{BB962C8B-B14F-4D97-AF65-F5344CB8AC3E}">
        <p14:creationId xmlns:p14="http://schemas.microsoft.com/office/powerpoint/2010/main" val="22470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arn(inVertical)">
                                      <p:cBhvr>
                                        <p:cTn id="44" dur="500"/>
                                        <p:tgtEl>
                                          <p:spTgt spid="3">
                                            <p:txEl>
                                              <p:pRg st="11" end="1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arn(inVertical)">
                                      <p:cBhvr>
                                        <p:cTn id="47" dur="500"/>
                                        <p:tgtEl>
                                          <p:spTgt spid="3">
                                            <p:txEl>
                                              <p:pRg st="12" end="12"/>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barn(inVertical)">
                                      <p:cBhvr>
                                        <p:cTn id="5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8776438"/>
              </p:ext>
            </p:extLst>
          </p:nvPr>
        </p:nvGraphicFramePr>
        <p:xfrm>
          <a:off x="1524000" y="1397000"/>
          <a:ext cx="6477000" cy="3175002"/>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529167">
                <a:tc>
                  <a:txBody>
                    <a:bodyPr/>
                    <a:lstStyle/>
                    <a:p>
                      <a:r>
                        <a:rPr lang="en-US" dirty="0" smtClean="0"/>
                        <a:t>Year</a:t>
                      </a:r>
                      <a:endParaRPr lang="en-US" dirty="0"/>
                    </a:p>
                  </a:txBody>
                  <a:tcPr/>
                </a:tc>
                <a:tc>
                  <a:txBody>
                    <a:bodyPr/>
                    <a:lstStyle/>
                    <a:p>
                      <a:r>
                        <a:rPr lang="en-US" dirty="0" smtClean="0"/>
                        <a:t>CR (</a:t>
                      </a:r>
                      <a:r>
                        <a:rPr lang="en-US" dirty="0" err="1" smtClean="0"/>
                        <a:t>i</a:t>
                      </a:r>
                      <a:r>
                        <a:rPr lang="en-US" dirty="0" smtClean="0"/>
                        <a:t>)</a:t>
                      </a:r>
                      <a:endParaRPr lang="en-US" dirty="0"/>
                    </a:p>
                  </a:txBody>
                  <a:tcPr/>
                </a:tc>
                <a:tc>
                  <a:txBody>
                    <a:bodyPr/>
                    <a:lstStyle/>
                    <a:p>
                      <a:r>
                        <a:rPr lang="en-US" dirty="0" smtClean="0"/>
                        <a:t>AOC</a:t>
                      </a:r>
                      <a:endParaRPr lang="en-US" dirty="0"/>
                    </a:p>
                  </a:txBody>
                  <a:tcPr/>
                </a:tc>
                <a:tc>
                  <a:txBody>
                    <a:bodyPr/>
                    <a:lstStyle/>
                    <a:p>
                      <a:r>
                        <a:rPr lang="en-US" dirty="0" smtClean="0"/>
                        <a:t>EUAC</a:t>
                      </a:r>
                      <a:endParaRPr lang="en-US" dirty="0"/>
                    </a:p>
                  </a:txBody>
                  <a:tcPr/>
                </a:tc>
                <a:extLst>
                  <a:ext uri="{0D108BD9-81ED-4DB2-BD59-A6C34878D82A}">
                    <a16:rowId xmlns:a16="http://schemas.microsoft.com/office/drawing/2014/main" val="10000"/>
                  </a:ext>
                </a:extLst>
              </a:tr>
              <a:tr h="529167">
                <a:tc>
                  <a:txBody>
                    <a:bodyPr/>
                    <a:lstStyle/>
                    <a:p>
                      <a:r>
                        <a:rPr lang="en-US" dirty="0" smtClean="0"/>
                        <a:t>1</a:t>
                      </a:r>
                      <a:endParaRPr lang="en-US" dirty="0"/>
                    </a:p>
                  </a:txBody>
                  <a:tcPr/>
                </a:tc>
                <a:tc>
                  <a:txBody>
                    <a:bodyPr/>
                    <a:lstStyle/>
                    <a:p>
                      <a:r>
                        <a:rPr lang="en-US" dirty="0" smtClean="0"/>
                        <a:t>53000</a:t>
                      </a:r>
                      <a:endParaRPr lang="en-US" dirty="0"/>
                    </a:p>
                  </a:txBody>
                  <a:tcPr/>
                </a:tc>
                <a:tc>
                  <a:txBody>
                    <a:bodyPr/>
                    <a:lstStyle/>
                    <a:p>
                      <a:r>
                        <a:rPr lang="en-US" dirty="0" smtClean="0"/>
                        <a:t>25000</a:t>
                      </a:r>
                      <a:endParaRPr lang="en-US" dirty="0"/>
                    </a:p>
                  </a:txBody>
                  <a:tcPr/>
                </a:tc>
                <a:tc>
                  <a:txBody>
                    <a:bodyPr/>
                    <a:lstStyle/>
                    <a:p>
                      <a:r>
                        <a:rPr lang="en-US" dirty="0" smtClean="0"/>
                        <a:t>78000</a:t>
                      </a:r>
                      <a:endParaRPr lang="en-US" dirty="0"/>
                    </a:p>
                  </a:txBody>
                  <a:tcPr/>
                </a:tc>
                <a:extLst>
                  <a:ext uri="{0D108BD9-81ED-4DB2-BD59-A6C34878D82A}">
                    <a16:rowId xmlns:a16="http://schemas.microsoft.com/office/drawing/2014/main" val="10001"/>
                  </a:ext>
                </a:extLst>
              </a:tr>
              <a:tr h="529167">
                <a:tc>
                  <a:txBody>
                    <a:bodyPr/>
                    <a:lstStyle/>
                    <a:p>
                      <a:r>
                        <a:rPr lang="en-US" dirty="0" smtClean="0"/>
                        <a:t>2</a:t>
                      </a:r>
                      <a:endParaRPr lang="en-US" dirty="0"/>
                    </a:p>
                  </a:txBody>
                  <a:tcPr/>
                </a:tc>
                <a:tc>
                  <a:txBody>
                    <a:bodyPr/>
                    <a:lstStyle/>
                    <a:p>
                      <a:r>
                        <a:rPr lang="en-US" dirty="0" smtClean="0"/>
                        <a:t>36810</a:t>
                      </a:r>
                      <a:endParaRPr lang="en-US" dirty="0"/>
                    </a:p>
                  </a:txBody>
                  <a:tcPr/>
                </a:tc>
                <a:tc>
                  <a:txBody>
                    <a:bodyPr/>
                    <a:lstStyle/>
                    <a:p>
                      <a:r>
                        <a:rPr lang="en-US" dirty="0" smtClean="0"/>
                        <a:t>25952</a:t>
                      </a:r>
                      <a:endParaRPr lang="en-US" dirty="0"/>
                    </a:p>
                  </a:txBody>
                  <a:tcPr/>
                </a:tc>
                <a:tc>
                  <a:txBody>
                    <a:bodyPr/>
                    <a:lstStyle/>
                    <a:p>
                      <a:r>
                        <a:rPr lang="en-US" dirty="0" smtClean="0"/>
                        <a:t>62762</a:t>
                      </a:r>
                    </a:p>
                  </a:txBody>
                  <a:tcPr/>
                </a:tc>
                <a:extLst>
                  <a:ext uri="{0D108BD9-81ED-4DB2-BD59-A6C34878D82A}">
                    <a16:rowId xmlns:a16="http://schemas.microsoft.com/office/drawing/2014/main" val="10002"/>
                  </a:ext>
                </a:extLst>
              </a:tr>
              <a:tr h="529167">
                <a:tc>
                  <a:txBody>
                    <a:bodyPr/>
                    <a:lstStyle/>
                    <a:p>
                      <a:r>
                        <a:rPr lang="en-US" dirty="0" smtClean="0"/>
                        <a:t>3</a:t>
                      </a:r>
                      <a:endParaRPr lang="en-US" dirty="0"/>
                    </a:p>
                  </a:txBody>
                  <a:tcPr/>
                </a:tc>
                <a:tc>
                  <a:txBody>
                    <a:bodyPr/>
                    <a:lstStyle/>
                    <a:p>
                      <a:r>
                        <a:rPr lang="en-US" dirty="0" smtClean="0"/>
                        <a:t>34148</a:t>
                      </a:r>
                      <a:endParaRPr lang="en-US" dirty="0"/>
                    </a:p>
                  </a:txBody>
                  <a:tcPr/>
                </a:tc>
                <a:tc>
                  <a:txBody>
                    <a:bodyPr/>
                    <a:lstStyle/>
                    <a:p>
                      <a:r>
                        <a:rPr lang="en-US" dirty="0" smtClean="0"/>
                        <a:t>27174</a:t>
                      </a:r>
                      <a:endParaRPr lang="en-US" dirty="0"/>
                    </a:p>
                  </a:txBody>
                  <a:tcPr/>
                </a:tc>
                <a:tc>
                  <a:txBody>
                    <a:bodyPr/>
                    <a:lstStyle/>
                    <a:p>
                      <a:r>
                        <a:rPr lang="en-US" dirty="0" smtClean="0"/>
                        <a:t>61322</a:t>
                      </a:r>
                      <a:endParaRPr lang="en-US" dirty="0"/>
                    </a:p>
                  </a:txBody>
                  <a:tcPr/>
                </a:tc>
                <a:extLst>
                  <a:ext uri="{0D108BD9-81ED-4DB2-BD59-A6C34878D82A}">
                    <a16:rowId xmlns:a16="http://schemas.microsoft.com/office/drawing/2014/main" val="10003"/>
                  </a:ext>
                </a:extLst>
              </a:tr>
              <a:tr h="529167">
                <a:tc>
                  <a:txBody>
                    <a:bodyPr/>
                    <a:lstStyle/>
                    <a:p>
                      <a:r>
                        <a:rPr lang="en-US" dirty="0" smtClean="0"/>
                        <a:t>4</a:t>
                      </a:r>
                      <a:endParaRPr lang="en-US" dirty="0"/>
                    </a:p>
                  </a:txBody>
                  <a:tcPr/>
                </a:tc>
                <a:tc>
                  <a:txBody>
                    <a:bodyPr/>
                    <a:lstStyle/>
                    <a:p>
                      <a:r>
                        <a:rPr lang="en-US" dirty="0" smtClean="0"/>
                        <a:t>36702</a:t>
                      </a:r>
                      <a:endParaRPr lang="en-US" dirty="0"/>
                    </a:p>
                  </a:txBody>
                  <a:tcPr/>
                </a:tc>
                <a:tc>
                  <a:txBody>
                    <a:bodyPr/>
                    <a:lstStyle/>
                    <a:p>
                      <a:r>
                        <a:rPr lang="en-US" dirty="0" smtClean="0"/>
                        <a:t>28861</a:t>
                      </a:r>
                      <a:endParaRPr lang="en-US" dirty="0"/>
                    </a:p>
                  </a:txBody>
                  <a:tcPr/>
                </a:tc>
                <a:tc>
                  <a:txBody>
                    <a:bodyPr/>
                    <a:lstStyle/>
                    <a:p>
                      <a:r>
                        <a:rPr lang="en-US" dirty="0" smtClean="0"/>
                        <a:t>65563</a:t>
                      </a:r>
                      <a:endParaRPr lang="en-US" dirty="0"/>
                    </a:p>
                  </a:txBody>
                  <a:tcPr/>
                </a:tc>
                <a:extLst>
                  <a:ext uri="{0D108BD9-81ED-4DB2-BD59-A6C34878D82A}">
                    <a16:rowId xmlns:a16="http://schemas.microsoft.com/office/drawing/2014/main" val="10004"/>
                  </a:ext>
                </a:extLst>
              </a:tr>
              <a:tr h="529167">
                <a:tc>
                  <a:txBody>
                    <a:bodyPr/>
                    <a:lstStyle/>
                    <a:p>
                      <a:r>
                        <a:rPr lang="en-US" dirty="0" smtClean="0"/>
                        <a:t>5</a:t>
                      </a:r>
                      <a:endParaRPr lang="en-US" dirty="0"/>
                    </a:p>
                  </a:txBody>
                  <a:tcPr/>
                </a:tc>
                <a:tc>
                  <a:txBody>
                    <a:bodyPr/>
                    <a:lstStyle/>
                    <a:p>
                      <a:r>
                        <a:rPr lang="en-US" dirty="0" smtClean="0"/>
                        <a:t>34294</a:t>
                      </a:r>
                      <a:endParaRPr lang="en-US" dirty="0"/>
                    </a:p>
                  </a:txBody>
                  <a:tcPr/>
                </a:tc>
                <a:tc>
                  <a:txBody>
                    <a:bodyPr/>
                    <a:lstStyle/>
                    <a:p>
                      <a:r>
                        <a:rPr lang="en-US" dirty="0" smtClean="0"/>
                        <a:t>31504</a:t>
                      </a:r>
                      <a:endParaRPr lang="en-US" dirty="0"/>
                    </a:p>
                  </a:txBody>
                  <a:tcPr/>
                </a:tc>
                <a:tc>
                  <a:txBody>
                    <a:bodyPr/>
                    <a:lstStyle/>
                    <a:p>
                      <a:r>
                        <a:rPr lang="en-US" dirty="0" smtClean="0"/>
                        <a:t>65798</a:t>
                      </a:r>
                      <a:endParaRPr lang="en-US" dirty="0"/>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990600" y="762000"/>
            <a:ext cx="2141933" cy="461665"/>
          </a:xfrm>
          <a:prstGeom prst="rect">
            <a:avLst/>
          </a:prstGeom>
          <a:noFill/>
        </p:spPr>
        <p:txBody>
          <a:bodyPr wrap="none" rtlCol="0">
            <a:spAutoFit/>
          </a:bodyPr>
          <a:lstStyle/>
          <a:p>
            <a:r>
              <a:rPr lang="en-US" sz="2400" b="1" dirty="0" smtClean="0"/>
              <a:t>TABULATIONS</a:t>
            </a:r>
            <a:endParaRPr lang="en-US" sz="2400" b="1" dirty="0"/>
          </a:p>
        </p:txBody>
      </p:sp>
      <p:sp>
        <p:nvSpPr>
          <p:cNvPr id="4" name="TextBox 3"/>
          <p:cNvSpPr txBox="1"/>
          <p:nvPr/>
        </p:nvSpPr>
        <p:spPr>
          <a:xfrm>
            <a:off x="838200" y="4776604"/>
            <a:ext cx="7566495" cy="1303049"/>
          </a:xfrm>
          <a:prstGeom prst="rect">
            <a:avLst/>
          </a:prstGeom>
          <a:noFill/>
        </p:spPr>
        <p:txBody>
          <a:bodyPr wrap="none" rtlCol="0">
            <a:spAutoFit/>
          </a:bodyPr>
          <a:lstStyle/>
          <a:p>
            <a:pPr>
              <a:lnSpc>
                <a:spcPct val="150000"/>
              </a:lnSpc>
            </a:pPr>
            <a:r>
              <a:rPr lang="en-US" sz="2800" dirty="0" smtClean="0"/>
              <a:t>Minimum total EUAC occur at year 3.</a:t>
            </a:r>
          </a:p>
          <a:p>
            <a:pPr>
              <a:lnSpc>
                <a:spcPct val="150000"/>
              </a:lnSpc>
            </a:pPr>
            <a:r>
              <a:rPr lang="en-US" sz="2800" dirty="0" smtClean="0"/>
              <a:t>Hence economic life of the asset is 3 years</a:t>
            </a:r>
            <a:endParaRPr lang="en-US" sz="2800" dirty="0"/>
          </a:p>
        </p:txBody>
      </p:sp>
    </p:spTree>
    <p:extLst>
      <p:ext uri="{BB962C8B-B14F-4D97-AF65-F5344CB8AC3E}">
        <p14:creationId xmlns:p14="http://schemas.microsoft.com/office/powerpoint/2010/main" val="3075389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07988"/>
            <a:ext cx="8261350" cy="811212"/>
          </a:xfrm>
        </p:spPr>
        <p:txBody>
          <a:bodyPr>
            <a:normAutofit fontScale="90000"/>
          </a:bodyPr>
          <a:lstStyle/>
          <a:p>
            <a:r>
              <a:rPr lang="en-US" b="1" i="1" dirty="0" smtClean="0"/>
              <a:t>Replacement analysis using economic life</a:t>
            </a:r>
            <a:endParaRPr lang="en-US" b="1" i="1" dirty="0"/>
          </a:p>
        </p:txBody>
      </p:sp>
      <p:sp>
        <p:nvSpPr>
          <p:cNvPr id="3" name="Content Placeholder 2"/>
          <p:cNvSpPr>
            <a:spLocks noGrp="1"/>
          </p:cNvSpPr>
          <p:nvPr>
            <p:ph idx="4294967295"/>
          </p:nvPr>
        </p:nvSpPr>
        <p:spPr>
          <a:xfrm>
            <a:off x="0" y="1371600"/>
            <a:ext cx="8839200" cy="5486400"/>
          </a:xfrm>
        </p:spPr>
        <p:txBody>
          <a:bodyPr>
            <a:normAutofit/>
          </a:bodyPr>
          <a:lstStyle/>
          <a:p>
            <a:pPr algn="just">
              <a:lnSpc>
                <a:spcPct val="150000"/>
              </a:lnSpc>
            </a:pPr>
            <a:r>
              <a:rPr lang="en-US" dirty="0" smtClean="0"/>
              <a:t>Three years ago a chemical  processing plant installed a system at a cost of $ 20,000 to remove pollutants from waste water that is discharged into a nearby river. The present system has </a:t>
            </a:r>
            <a:r>
              <a:rPr lang="en-US" b="1" dirty="0" smtClean="0"/>
              <a:t>no present salvage value </a:t>
            </a:r>
            <a:r>
              <a:rPr lang="en-US" dirty="0" smtClean="0"/>
              <a:t>and  will cost </a:t>
            </a:r>
            <a:r>
              <a:rPr lang="en-US" b="1" dirty="0" smtClean="0"/>
              <a:t>$14500 to operate next year</a:t>
            </a:r>
            <a:r>
              <a:rPr lang="en-US" dirty="0" smtClean="0"/>
              <a:t>, with the operating cost expected </a:t>
            </a:r>
            <a:r>
              <a:rPr lang="en-US" b="1" dirty="0" smtClean="0"/>
              <a:t>to increase at the rate of  $500 per year </a:t>
            </a:r>
            <a:r>
              <a:rPr lang="en-US" dirty="0" smtClean="0"/>
              <a:t>thereafter. </a:t>
            </a:r>
          </a:p>
          <a:p>
            <a:pPr algn="just">
              <a:lnSpc>
                <a:spcPct val="150000"/>
              </a:lnSpc>
            </a:pPr>
            <a:r>
              <a:rPr lang="en-US" dirty="0" smtClean="0"/>
              <a:t>A new system has been designed </a:t>
            </a:r>
            <a:r>
              <a:rPr lang="en-US" b="1" dirty="0" smtClean="0"/>
              <a:t>to replace </a:t>
            </a:r>
            <a:r>
              <a:rPr lang="en-US" dirty="0" smtClean="0"/>
              <a:t>the existing system </a:t>
            </a:r>
            <a:r>
              <a:rPr lang="en-US" b="1" dirty="0" smtClean="0"/>
              <a:t>at a cost of $10000</a:t>
            </a:r>
            <a:r>
              <a:rPr lang="en-US" dirty="0" smtClean="0"/>
              <a:t>. The new system is expected to have </a:t>
            </a:r>
            <a:r>
              <a:rPr lang="en-US" b="1" dirty="0" smtClean="0"/>
              <a:t>first year operating of $9000</a:t>
            </a:r>
            <a:r>
              <a:rPr lang="en-US" dirty="0" smtClean="0"/>
              <a:t> with these costs </a:t>
            </a:r>
            <a:r>
              <a:rPr lang="en-US" b="1" dirty="0" smtClean="0"/>
              <a:t>increasing at the rate of $1000 per year.</a:t>
            </a:r>
            <a:r>
              <a:rPr lang="en-US" dirty="0" smtClean="0"/>
              <a:t> The new system is estimated to have a useful life of 12years. The salvage values of </a:t>
            </a:r>
            <a:r>
              <a:rPr lang="en-US" b="1" dirty="0" smtClean="0"/>
              <a:t>both </a:t>
            </a:r>
            <a:r>
              <a:rPr lang="en-US" dirty="0" smtClean="0"/>
              <a:t>the </a:t>
            </a:r>
            <a:r>
              <a:rPr lang="en-US" b="1" dirty="0" smtClean="0"/>
              <a:t>system</a:t>
            </a:r>
            <a:r>
              <a:rPr lang="en-US" dirty="0" smtClean="0"/>
              <a:t> </a:t>
            </a:r>
            <a:r>
              <a:rPr lang="en-US" b="1" dirty="0" smtClean="0"/>
              <a:t>at any future time </a:t>
            </a:r>
            <a:r>
              <a:rPr lang="en-US" dirty="0" smtClean="0"/>
              <a:t>are expected to </a:t>
            </a:r>
            <a:r>
              <a:rPr lang="en-US" b="1" dirty="0" smtClean="0"/>
              <a:t>be zero</a:t>
            </a:r>
            <a:r>
              <a:rPr lang="en-US" dirty="0" smtClean="0"/>
              <a:t>. If the interest rate is 12% conduct replacement analysis based on the economic life of the asset.</a:t>
            </a:r>
            <a:endParaRPr lang="en-US" dirty="0"/>
          </a:p>
        </p:txBody>
      </p:sp>
    </p:spTree>
    <p:extLst>
      <p:ext uri="{BB962C8B-B14F-4D97-AF65-F5344CB8AC3E}">
        <p14:creationId xmlns:p14="http://schemas.microsoft.com/office/powerpoint/2010/main" val="391225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38780"/>
            <a:ext cx="1879041" cy="523220"/>
          </a:xfrm>
          <a:prstGeom prst="rect">
            <a:avLst/>
          </a:prstGeom>
          <a:noFill/>
        </p:spPr>
        <p:txBody>
          <a:bodyPr wrap="none" rtlCol="0">
            <a:spAutoFit/>
          </a:bodyPr>
          <a:lstStyle/>
          <a:p>
            <a:r>
              <a:rPr lang="en-US" sz="2800" b="1" u="sng" dirty="0" smtClean="0"/>
              <a:t>SOLUTION</a:t>
            </a:r>
            <a:endParaRPr lang="en-US" sz="2800" b="1" u="sng" dirty="0"/>
          </a:p>
        </p:txBody>
      </p:sp>
      <p:sp>
        <p:nvSpPr>
          <p:cNvPr id="3" name="TextBox 2"/>
          <p:cNvSpPr txBox="1"/>
          <p:nvPr/>
        </p:nvSpPr>
        <p:spPr>
          <a:xfrm>
            <a:off x="152400" y="773668"/>
            <a:ext cx="8991600" cy="1200329"/>
          </a:xfrm>
          <a:prstGeom prst="rect">
            <a:avLst/>
          </a:prstGeom>
          <a:noFill/>
        </p:spPr>
        <p:txBody>
          <a:bodyPr wrap="square" rtlCol="0">
            <a:spAutoFit/>
          </a:bodyPr>
          <a:lstStyle/>
          <a:p>
            <a:pPr>
              <a:lnSpc>
                <a:spcPct val="150000"/>
              </a:lnSpc>
            </a:pPr>
            <a:r>
              <a:rPr lang="en-US" sz="2400" dirty="0" smtClean="0"/>
              <a:t>The equation for finding the total equivalent annual cost (EUAC) for the existing  system can be written as,</a:t>
            </a:r>
            <a:endParaRPr lang="en-US" sz="2400" dirty="0"/>
          </a:p>
        </p:txBody>
      </p:sp>
      <p:sp>
        <p:nvSpPr>
          <p:cNvPr id="4" name="TextBox 3"/>
          <p:cNvSpPr txBox="1"/>
          <p:nvPr/>
        </p:nvSpPr>
        <p:spPr>
          <a:xfrm>
            <a:off x="796023" y="2158663"/>
            <a:ext cx="7704353" cy="400110"/>
          </a:xfrm>
          <a:prstGeom prst="rect">
            <a:avLst/>
          </a:prstGeom>
          <a:noFill/>
        </p:spPr>
        <p:txBody>
          <a:bodyPr wrap="none" rtlCol="0">
            <a:spAutoFit/>
          </a:bodyPr>
          <a:lstStyle/>
          <a:p>
            <a:r>
              <a:rPr lang="en-US" sz="2000" b="1" dirty="0" smtClean="0"/>
              <a:t>EUAC= CR (</a:t>
            </a:r>
            <a:r>
              <a:rPr lang="en-US" sz="2000" b="1" dirty="0" err="1" smtClean="0"/>
              <a:t>i</a:t>
            </a:r>
            <a:r>
              <a:rPr lang="en-US" sz="2000" b="1" dirty="0" smtClean="0"/>
              <a:t>) + Equivalent Annual Operating Costs (Eq. AOC)</a:t>
            </a:r>
            <a:endParaRPr lang="en-US" sz="2000" b="1" dirty="0"/>
          </a:p>
        </p:txBody>
      </p:sp>
      <p:sp>
        <p:nvSpPr>
          <p:cNvPr id="5" name="TextBox 4"/>
          <p:cNvSpPr txBox="1"/>
          <p:nvPr/>
        </p:nvSpPr>
        <p:spPr>
          <a:xfrm>
            <a:off x="152400" y="2765612"/>
            <a:ext cx="8576387" cy="923330"/>
          </a:xfrm>
          <a:prstGeom prst="rect">
            <a:avLst/>
          </a:prstGeom>
          <a:noFill/>
        </p:spPr>
        <p:txBody>
          <a:bodyPr wrap="none" rtlCol="0">
            <a:spAutoFit/>
          </a:bodyPr>
          <a:lstStyle/>
          <a:p>
            <a:pPr>
              <a:lnSpc>
                <a:spcPct val="150000"/>
              </a:lnSpc>
            </a:pPr>
            <a:r>
              <a:rPr lang="en-US" b="1" dirty="0" smtClean="0">
                <a:solidFill>
                  <a:srgbClr val="00B050"/>
                </a:solidFill>
              </a:rPr>
              <a:t>Since the present system has no salvage value at present or in future, P=F=0</a:t>
            </a:r>
          </a:p>
          <a:p>
            <a:pPr algn="ctr">
              <a:lnSpc>
                <a:spcPct val="150000"/>
              </a:lnSpc>
            </a:pPr>
            <a:r>
              <a:rPr lang="en-US" b="1" dirty="0" smtClean="0"/>
              <a:t>Therefore, EUAC= 14500 + 500 (A/G, </a:t>
            </a:r>
            <a:r>
              <a:rPr lang="en-US" b="1" dirty="0" err="1" smtClean="0"/>
              <a:t>i</a:t>
            </a:r>
            <a:r>
              <a:rPr lang="en-US" b="1" dirty="0" smtClean="0"/>
              <a:t>, n)</a:t>
            </a:r>
            <a:endParaRPr lang="en-US" b="1" dirty="0"/>
          </a:p>
        </p:txBody>
      </p:sp>
      <p:sp>
        <p:nvSpPr>
          <p:cNvPr id="6" name="TextBox 5"/>
          <p:cNvSpPr txBox="1"/>
          <p:nvPr/>
        </p:nvSpPr>
        <p:spPr>
          <a:xfrm>
            <a:off x="179294" y="3810000"/>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n=1,</a:t>
            </a:r>
          </a:p>
          <a:p>
            <a:pPr algn="ctr">
              <a:lnSpc>
                <a:spcPct val="150000"/>
              </a:lnSpc>
            </a:pPr>
            <a:r>
              <a:rPr lang="en-US" b="1" dirty="0" smtClean="0"/>
              <a:t>EUAC= 14500 + 500 (A/G, </a:t>
            </a:r>
            <a:r>
              <a:rPr lang="en-US" b="1" dirty="0" err="1" smtClean="0"/>
              <a:t>i</a:t>
            </a:r>
            <a:r>
              <a:rPr lang="en-US" b="1" dirty="0" smtClean="0"/>
              <a:t>, n) → EUAC</a:t>
            </a:r>
            <a:r>
              <a:rPr lang="en-US" b="1" dirty="0"/>
              <a:t>= 14500 + 500 (A/G, </a:t>
            </a:r>
            <a:r>
              <a:rPr lang="en-US" b="1" dirty="0" smtClean="0"/>
              <a:t>12, 1)</a:t>
            </a:r>
          </a:p>
          <a:p>
            <a:pPr algn="ctr">
              <a:lnSpc>
                <a:spcPct val="150000"/>
              </a:lnSpc>
            </a:pPr>
            <a:r>
              <a:rPr lang="en-US" b="1" dirty="0" smtClean="0"/>
              <a:t>=14500/- $/</a:t>
            </a:r>
            <a:r>
              <a:rPr lang="en-US" b="1" dirty="0" err="1" smtClean="0"/>
              <a:t>yr</a:t>
            </a:r>
            <a:endParaRPr lang="en-US" b="1" dirty="0"/>
          </a:p>
        </p:txBody>
      </p:sp>
      <p:sp>
        <p:nvSpPr>
          <p:cNvPr id="8" name="TextBox 7"/>
          <p:cNvSpPr txBox="1"/>
          <p:nvPr/>
        </p:nvSpPr>
        <p:spPr>
          <a:xfrm>
            <a:off x="336176" y="5286386"/>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n=2,</a:t>
            </a:r>
          </a:p>
          <a:p>
            <a:pPr algn="ctr">
              <a:lnSpc>
                <a:spcPct val="150000"/>
              </a:lnSpc>
            </a:pPr>
            <a:r>
              <a:rPr lang="en-US" b="1" dirty="0" smtClean="0"/>
              <a:t>EUAC= 14500 + 500 (A/G, </a:t>
            </a:r>
            <a:r>
              <a:rPr lang="en-US" b="1" dirty="0" err="1" smtClean="0"/>
              <a:t>i</a:t>
            </a:r>
            <a:r>
              <a:rPr lang="en-US" b="1" dirty="0" smtClean="0"/>
              <a:t>, n) → EUAC</a:t>
            </a:r>
            <a:r>
              <a:rPr lang="en-US" b="1" dirty="0"/>
              <a:t>= 14500 + 500 (A/G, </a:t>
            </a:r>
            <a:r>
              <a:rPr lang="en-US" b="1" dirty="0" smtClean="0"/>
              <a:t>12, 2)</a:t>
            </a:r>
          </a:p>
          <a:p>
            <a:pPr algn="ctr">
              <a:lnSpc>
                <a:spcPct val="150000"/>
              </a:lnSpc>
            </a:pPr>
            <a:r>
              <a:rPr lang="en-US" b="1" dirty="0" smtClean="0"/>
              <a:t>=14736/- $/</a:t>
            </a:r>
            <a:r>
              <a:rPr lang="en-US" b="1" dirty="0" err="1" smtClean="0"/>
              <a:t>yr</a:t>
            </a:r>
            <a:endParaRPr lang="en-US" b="1" dirty="0"/>
          </a:p>
        </p:txBody>
      </p:sp>
    </p:spTree>
    <p:extLst>
      <p:ext uri="{BB962C8B-B14F-4D97-AF65-F5344CB8AC3E}">
        <p14:creationId xmlns:p14="http://schemas.microsoft.com/office/powerpoint/2010/main" val="212177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188" y="457200"/>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n=3,</a:t>
            </a:r>
          </a:p>
          <a:p>
            <a:pPr algn="ctr">
              <a:lnSpc>
                <a:spcPct val="150000"/>
              </a:lnSpc>
            </a:pPr>
            <a:r>
              <a:rPr lang="en-US" b="1" dirty="0" smtClean="0"/>
              <a:t>EUAC= 14500 + 500 (A/G, </a:t>
            </a:r>
            <a:r>
              <a:rPr lang="en-US" b="1" dirty="0" err="1" smtClean="0"/>
              <a:t>i</a:t>
            </a:r>
            <a:r>
              <a:rPr lang="en-US" b="1" dirty="0" smtClean="0"/>
              <a:t>, n) → EUAC</a:t>
            </a:r>
            <a:r>
              <a:rPr lang="en-US" b="1" dirty="0"/>
              <a:t>= 14500 + 500 (A/G, </a:t>
            </a:r>
            <a:r>
              <a:rPr lang="en-US" b="1" dirty="0" smtClean="0"/>
              <a:t>12, 3)</a:t>
            </a:r>
          </a:p>
          <a:p>
            <a:pPr algn="ctr">
              <a:lnSpc>
                <a:spcPct val="150000"/>
              </a:lnSpc>
            </a:pPr>
            <a:r>
              <a:rPr lang="en-US" b="1" dirty="0" smtClean="0"/>
              <a:t>=14962/- $/</a:t>
            </a:r>
            <a:r>
              <a:rPr lang="en-US" b="1" dirty="0" err="1" smtClean="0"/>
              <a:t>yr</a:t>
            </a:r>
            <a:endParaRPr lang="en-US" b="1" dirty="0"/>
          </a:p>
        </p:txBody>
      </p:sp>
      <p:sp>
        <p:nvSpPr>
          <p:cNvPr id="3" name="TextBox 2"/>
          <p:cNvSpPr txBox="1"/>
          <p:nvPr/>
        </p:nvSpPr>
        <p:spPr>
          <a:xfrm>
            <a:off x="206188" y="2286000"/>
            <a:ext cx="8709211" cy="3416320"/>
          </a:xfrm>
          <a:prstGeom prst="rect">
            <a:avLst/>
          </a:prstGeom>
          <a:noFill/>
        </p:spPr>
        <p:txBody>
          <a:bodyPr wrap="square" rtlCol="0">
            <a:spAutoFit/>
          </a:bodyPr>
          <a:lstStyle/>
          <a:p>
            <a:pPr marL="342900" indent="-342900">
              <a:lnSpc>
                <a:spcPct val="150000"/>
              </a:lnSpc>
              <a:buFont typeface="Arial" pitchFamily="34" charset="0"/>
              <a:buChar char="•"/>
            </a:pPr>
            <a:r>
              <a:rPr lang="en-US" sz="2400" b="1" dirty="0" smtClean="0">
                <a:solidFill>
                  <a:srgbClr val="0070C0"/>
                </a:solidFill>
              </a:rPr>
              <a:t>It can be seen that since the present system has no present and future salvage value its equivalent annual costs consists of only Eq. AOC.</a:t>
            </a:r>
          </a:p>
          <a:p>
            <a:pPr marL="342900" indent="-342900">
              <a:lnSpc>
                <a:spcPct val="150000"/>
              </a:lnSpc>
              <a:buFont typeface="Arial" pitchFamily="34" charset="0"/>
              <a:buChar char="•"/>
            </a:pPr>
            <a:r>
              <a:rPr lang="en-US" sz="2400" b="1" dirty="0" smtClean="0">
                <a:solidFill>
                  <a:srgbClr val="0070C0"/>
                </a:solidFill>
              </a:rPr>
              <a:t>Hence the EUAC will increasing every year.</a:t>
            </a:r>
          </a:p>
          <a:p>
            <a:pPr marL="342900" indent="-342900">
              <a:lnSpc>
                <a:spcPct val="150000"/>
              </a:lnSpc>
              <a:buFont typeface="Arial" pitchFamily="34" charset="0"/>
              <a:buChar char="•"/>
            </a:pPr>
            <a:r>
              <a:rPr lang="en-US" sz="2400" b="1" dirty="0" smtClean="0">
                <a:solidFill>
                  <a:srgbClr val="0070C0"/>
                </a:solidFill>
              </a:rPr>
              <a:t>Therefore the economic life of this is </a:t>
            </a:r>
            <a:r>
              <a:rPr lang="en-US" sz="2400" b="1" u="sng" dirty="0" smtClean="0">
                <a:solidFill>
                  <a:srgbClr val="0070C0"/>
                </a:solidFill>
              </a:rPr>
              <a:t>ONE year </a:t>
            </a:r>
            <a:r>
              <a:rPr lang="en-US" sz="2400" b="1" dirty="0" smtClean="0">
                <a:solidFill>
                  <a:srgbClr val="0070C0"/>
                </a:solidFill>
              </a:rPr>
              <a:t>with</a:t>
            </a:r>
          </a:p>
          <a:p>
            <a:pPr>
              <a:lnSpc>
                <a:spcPct val="150000"/>
              </a:lnSpc>
            </a:pPr>
            <a:r>
              <a:rPr lang="en-US" sz="2400" b="1" dirty="0" smtClean="0">
                <a:solidFill>
                  <a:srgbClr val="0070C0"/>
                </a:solidFill>
              </a:rPr>
              <a:t>     </a:t>
            </a:r>
            <a:r>
              <a:rPr lang="en-US" sz="2400" b="1" u="sng" dirty="0" smtClean="0">
                <a:solidFill>
                  <a:srgbClr val="0070C0"/>
                </a:solidFill>
              </a:rPr>
              <a:t>EUAC = 14500  </a:t>
            </a:r>
            <a:endParaRPr lang="en-US" sz="2400" b="1" u="sng" dirty="0">
              <a:solidFill>
                <a:srgbClr val="0070C0"/>
              </a:solidFill>
            </a:endParaRPr>
          </a:p>
        </p:txBody>
      </p:sp>
    </p:spTree>
    <p:extLst>
      <p:ext uri="{BB962C8B-B14F-4D97-AF65-F5344CB8AC3E}">
        <p14:creationId xmlns:p14="http://schemas.microsoft.com/office/powerpoint/2010/main" val="15611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Nature</a:t>
            </a:r>
            <a:endParaRPr lang="en-US" dirty="0"/>
          </a:p>
        </p:txBody>
      </p:sp>
      <p:sp>
        <p:nvSpPr>
          <p:cNvPr id="3" name="Content Placeholder 2"/>
          <p:cNvSpPr>
            <a:spLocks noGrp="1"/>
          </p:cNvSpPr>
          <p:nvPr>
            <p:ph idx="1"/>
          </p:nvPr>
        </p:nvSpPr>
        <p:spPr>
          <a:xfrm>
            <a:off x="457200" y="1600201"/>
            <a:ext cx="8229600" cy="609600"/>
          </a:xfrm>
        </p:spPr>
        <p:txBody>
          <a:bodyPr/>
          <a:lstStyle/>
          <a:p>
            <a:pPr marL="114300" indent="0">
              <a:buNone/>
            </a:pPr>
            <a:r>
              <a:rPr lang="en-US" b="1" dirty="0" smtClean="0"/>
              <a:t>Two important terms here in this analysis are,</a:t>
            </a:r>
            <a:endParaRPr lang="en-US" b="1" dirty="0"/>
          </a:p>
        </p:txBody>
      </p:sp>
      <p:graphicFrame>
        <p:nvGraphicFramePr>
          <p:cNvPr id="5" name="Diagram 4"/>
          <p:cNvGraphicFramePr/>
          <p:nvPr>
            <p:extLst>
              <p:ext uri="{D42A27DB-BD31-4B8C-83A1-F6EECF244321}">
                <p14:modId xmlns:p14="http://schemas.microsoft.com/office/powerpoint/2010/main" val="1877971154"/>
              </p:ext>
            </p:extLst>
          </p:nvPr>
        </p:nvGraphicFramePr>
        <p:xfrm>
          <a:off x="1447800" y="2819400"/>
          <a:ext cx="73152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1043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73668"/>
            <a:ext cx="8991600" cy="1130118"/>
          </a:xfrm>
          <a:prstGeom prst="rect">
            <a:avLst/>
          </a:prstGeom>
          <a:noFill/>
        </p:spPr>
        <p:txBody>
          <a:bodyPr wrap="square" rtlCol="0">
            <a:spAutoFit/>
          </a:bodyPr>
          <a:lstStyle/>
          <a:p>
            <a:pPr>
              <a:lnSpc>
                <a:spcPct val="150000"/>
              </a:lnSpc>
            </a:pPr>
            <a:r>
              <a:rPr lang="en-US" sz="2400" dirty="0" smtClean="0"/>
              <a:t>The equation for finding the total equivalent annual cost (EUAC) for the new system can be written as,</a:t>
            </a:r>
            <a:endParaRPr lang="en-US" sz="2400" dirty="0"/>
          </a:p>
        </p:txBody>
      </p:sp>
      <p:sp>
        <p:nvSpPr>
          <p:cNvPr id="3" name="TextBox 2"/>
          <p:cNvSpPr txBox="1"/>
          <p:nvPr/>
        </p:nvSpPr>
        <p:spPr>
          <a:xfrm>
            <a:off x="796023" y="2158663"/>
            <a:ext cx="7704353" cy="400110"/>
          </a:xfrm>
          <a:prstGeom prst="rect">
            <a:avLst/>
          </a:prstGeom>
          <a:noFill/>
        </p:spPr>
        <p:txBody>
          <a:bodyPr wrap="none" rtlCol="0">
            <a:spAutoFit/>
          </a:bodyPr>
          <a:lstStyle/>
          <a:p>
            <a:r>
              <a:rPr lang="en-US" sz="2000" b="1" dirty="0" smtClean="0"/>
              <a:t>EUAC= CR (</a:t>
            </a:r>
            <a:r>
              <a:rPr lang="en-US" sz="2000" b="1" dirty="0" err="1" smtClean="0"/>
              <a:t>i</a:t>
            </a:r>
            <a:r>
              <a:rPr lang="en-US" sz="2000" b="1" dirty="0" smtClean="0"/>
              <a:t>) + Equivalent Annual Operating Costs (Eq. AOC)</a:t>
            </a:r>
            <a:endParaRPr lang="en-US" sz="2000" b="1" dirty="0"/>
          </a:p>
        </p:txBody>
      </p:sp>
      <p:sp>
        <p:nvSpPr>
          <p:cNvPr id="4" name="TextBox 3"/>
          <p:cNvSpPr txBox="1"/>
          <p:nvPr/>
        </p:nvSpPr>
        <p:spPr>
          <a:xfrm>
            <a:off x="331694" y="2776408"/>
            <a:ext cx="7499169" cy="1015663"/>
          </a:xfrm>
          <a:prstGeom prst="rect">
            <a:avLst/>
          </a:prstGeom>
          <a:noFill/>
        </p:spPr>
        <p:txBody>
          <a:bodyPr wrap="none" rtlCol="0">
            <a:spAutoFit/>
          </a:bodyPr>
          <a:lstStyle/>
          <a:p>
            <a:pPr algn="ctr">
              <a:lnSpc>
                <a:spcPct val="150000"/>
              </a:lnSpc>
            </a:pPr>
            <a:r>
              <a:rPr lang="en-US" b="1" dirty="0" smtClean="0"/>
              <a:t>Therefore, </a:t>
            </a:r>
            <a:r>
              <a:rPr lang="en-US" sz="2000" b="1" dirty="0" smtClean="0"/>
              <a:t>EUAC= (P-F) (A/P, </a:t>
            </a:r>
            <a:r>
              <a:rPr lang="en-US" sz="2000" b="1" dirty="0" err="1" smtClean="0"/>
              <a:t>i</a:t>
            </a:r>
            <a:r>
              <a:rPr lang="en-US" sz="2000" b="1" dirty="0" smtClean="0"/>
              <a:t>, n) + Fi + 9000 + 1000 (A/G, </a:t>
            </a:r>
            <a:r>
              <a:rPr lang="en-US" sz="2000" b="1" dirty="0" err="1" smtClean="0"/>
              <a:t>i</a:t>
            </a:r>
            <a:r>
              <a:rPr lang="en-US" sz="2000" b="1" dirty="0" smtClean="0"/>
              <a:t>, n</a:t>
            </a:r>
            <a:r>
              <a:rPr lang="en-US" b="1" dirty="0" smtClean="0"/>
              <a:t>)</a:t>
            </a:r>
          </a:p>
          <a:p>
            <a:pPr>
              <a:lnSpc>
                <a:spcPct val="150000"/>
              </a:lnSpc>
            </a:pPr>
            <a:r>
              <a:rPr lang="en-US" sz="2000" b="1" dirty="0">
                <a:solidFill>
                  <a:srgbClr val="FF0000"/>
                </a:solidFill>
              </a:rPr>
              <a:t>P= 10,000; </a:t>
            </a:r>
            <a:r>
              <a:rPr lang="en-US" sz="2000" b="1" dirty="0" smtClean="0">
                <a:solidFill>
                  <a:srgbClr val="FF0000"/>
                </a:solidFill>
              </a:rPr>
              <a:t> F</a:t>
            </a:r>
            <a:r>
              <a:rPr lang="en-US" sz="2000" b="1" dirty="0">
                <a:solidFill>
                  <a:srgbClr val="FF0000"/>
                </a:solidFill>
              </a:rPr>
              <a:t>= 0; </a:t>
            </a:r>
            <a:r>
              <a:rPr lang="en-US" sz="2000" b="1" dirty="0" smtClean="0">
                <a:solidFill>
                  <a:srgbClr val="FF0000"/>
                </a:solidFill>
              </a:rPr>
              <a:t>  </a:t>
            </a:r>
            <a:r>
              <a:rPr lang="en-US" sz="2000" b="1" dirty="0" err="1" smtClean="0">
                <a:solidFill>
                  <a:srgbClr val="FF0000"/>
                </a:solidFill>
              </a:rPr>
              <a:t>i</a:t>
            </a:r>
            <a:r>
              <a:rPr lang="en-US" sz="2000" b="1" dirty="0">
                <a:solidFill>
                  <a:srgbClr val="FF0000"/>
                </a:solidFill>
              </a:rPr>
              <a:t>= 12%</a:t>
            </a:r>
          </a:p>
        </p:txBody>
      </p:sp>
      <p:sp>
        <p:nvSpPr>
          <p:cNvPr id="5" name="TextBox 4"/>
          <p:cNvSpPr txBox="1"/>
          <p:nvPr/>
        </p:nvSpPr>
        <p:spPr>
          <a:xfrm>
            <a:off x="179294" y="3810000"/>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n=1,</a:t>
            </a:r>
          </a:p>
          <a:p>
            <a:pPr algn="ctr">
              <a:lnSpc>
                <a:spcPct val="150000"/>
              </a:lnSpc>
            </a:pPr>
            <a:r>
              <a:rPr lang="en-US" b="1" dirty="0" smtClean="0"/>
              <a:t>EUAC= 10,000 (A/P, 12, </a:t>
            </a:r>
            <a:r>
              <a:rPr lang="en-US" b="1" dirty="0"/>
              <a:t>1</a:t>
            </a:r>
            <a:r>
              <a:rPr lang="en-US" b="1" dirty="0" smtClean="0"/>
              <a:t>) +9000 + 1000 (A/G, 12, </a:t>
            </a:r>
            <a:r>
              <a:rPr lang="en-US" b="1" dirty="0"/>
              <a:t>1</a:t>
            </a:r>
            <a:r>
              <a:rPr lang="en-US" b="1" dirty="0" smtClean="0"/>
              <a:t>) </a:t>
            </a:r>
          </a:p>
          <a:p>
            <a:pPr algn="ctr">
              <a:lnSpc>
                <a:spcPct val="150000"/>
              </a:lnSpc>
            </a:pPr>
            <a:r>
              <a:rPr lang="en-US" b="1" dirty="0" smtClean="0">
                <a:solidFill>
                  <a:srgbClr val="00B050"/>
                </a:solidFill>
              </a:rPr>
              <a:t>=20,200/- $/</a:t>
            </a:r>
            <a:r>
              <a:rPr lang="en-US" b="1" dirty="0" err="1" smtClean="0">
                <a:solidFill>
                  <a:srgbClr val="00B050"/>
                </a:solidFill>
              </a:rPr>
              <a:t>yr</a:t>
            </a:r>
            <a:endParaRPr lang="en-US" b="1" dirty="0">
              <a:solidFill>
                <a:srgbClr val="00B050"/>
              </a:solidFill>
            </a:endParaRPr>
          </a:p>
        </p:txBody>
      </p:sp>
      <p:sp>
        <p:nvSpPr>
          <p:cNvPr id="6" name="TextBox 5"/>
          <p:cNvSpPr txBox="1"/>
          <p:nvPr/>
        </p:nvSpPr>
        <p:spPr>
          <a:xfrm>
            <a:off x="331694" y="5251923"/>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n=2,</a:t>
            </a:r>
          </a:p>
          <a:p>
            <a:pPr algn="ctr">
              <a:lnSpc>
                <a:spcPct val="150000"/>
              </a:lnSpc>
            </a:pPr>
            <a:r>
              <a:rPr lang="en-US" b="1" dirty="0" smtClean="0"/>
              <a:t>EUAC= 10,000 (A/P, 12, 2) +9000 + 1000 (A/G, 12, 2) </a:t>
            </a:r>
          </a:p>
          <a:p>
            <a:pPr algn="ctr">
              <a:lnSpc>
                <a:spcPct val="150000"/>
              </a:lnSpc>
            </a:pPr>
            <a:r>
              <a:rPr lang="en-US" b="1" dirty="0" smtClean="0">
                <a:solidFill>
                  <a:srgbClr val="00B050"/>
                </a:solidFill>
              </a:rPr>
              <a:t>=15,389/- $/</a:t>
            </a:r>
            <a:r>
              <a:rPr lang="en-US" b="1" dirty="0" err="1" smtClean="0">
                <a:solidFill>
                  <a:srgbClr val="00B050"/>
                </a:solidFill>
              </a:rPr>
              <a:t>yr</a:t>
            </a:r>
            <a:endParaRPr lang="en-US" b="1" dirty="0">
              <a:solidFill>
                <a:srgbClr val="00B050"/>
              </a:solidFill>
            </a:endParaRPr>
          </a:p>
        </p:txBody>
      </p:sp>
    </p:spTree>
    <p:extLst>
      <p:ext uri="{BB962C8B-B14F-4D97-AF65-F5344CB8AC3E}">
        <p14:creationId xmlns:p14="http://schemas.microsoft.com/office/powerpoint/2010/main" val="263200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153" y="152400"/>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n=3,</a:t>
            </a:r>
          </a:p>
          <a:p>
            <a:pPr algn="ctr">
              <a:lnSpc>
                <a:spcPct val="150000"/>
              </a:lnSpc>
            </a:pPr>
            <a:r>
              <a:rPr lang="en-US" b="1" dirty="0" smtClean="0"/>
              <a:t>EUAC= 10,000 (A/P, 12, 3) +9000 + 1000 (A/G, 12, 3) </a:t>
            </a:r>
          </a:p>
          <a:p>
            <a:pPr algn="ctr">
              <a:lnSpc>
                <a:spcPct val="150000"/>
              </a:lnSpc>
            </a:pPr>
            <a:r>
              <a:rPr lang="en-US" b="1" dirty="0" smtClean="0">
                <a:solidFill>
                  <a:srgbClr val="00B050"/>
                </a:solidFill>
              </a:rPr>
              <a:t>=14,089/- $/</a:t>
            </a:r>
            <a:r>
              <a:rPr lang="en-US" b="1" dirty="0" err="1" smtClean="0">
                <a:solidFill>
                  <a:srgbClr val="00B050"/>
                </a:solidFill>
              </a:rPr>
              <a:t>yr</a:t>
            </a:r>
            <a:endParaRPr lang="en-US" b="1" dirty="0">
              <a:solidFill>
                <a:srgbClr val="00B050"/>
              </a:solidFill>
            </a:endParaRPr>
          </a:p>
        </p:txBody>
      </p:sp>
      <p:sp>
        <p:nvSpPr>
          <p:cNvPr id="3" name="TextBox 2"/>
          <p:cNvSpPr txBox="1"/>
          <p:nvPr/>
        </p:nvSpPr>
        <p:spPr>
          <a:xfrm>
            <a:off x="259976" y="1295400"/>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n=4,</a:t>
            </a:r>
          </a:p>
          <a:p>
            <a:pPr algn="ctr">
              <a:lnSpc>
                <a:spcPct val="150000"/>
              </a:lnSpc>
            </a:pPr>
            <a:r>
              <a:rPr lang="en-US" b="1" dirty="0" smtClean="0"/>
              <a:t>EUAC= 10,000 (A/P, 12, 4) +9000 + 1000 (A/G, 12, 4) </a:t>
            </a:r>
          </a:p>
          <a:p>
            <a:pPr algn="ctr">
              <a:lnSpc>
                <a:spcPct val="150000"/>
              </a:lnSpc>
            </a:pPr>
            <a:r>
              <a:rPr lang="en-US" b="1" dirty="0" smtClean="0"/>
              <a:t>=</a:t>
            </a:r>
            <a:r>
              <a:rPr lang="en-US" b="1" dirty="0" smtClean="0">
                <a:solidFill>
                  <a:srgbClr val="00B050"/>
                </a:solidFill>
              </a:rPr>
              <a:t>13,651/- $/</a:t>
            </a:r>
            <a:r>
              <a:rPr lang="en-US" b="1" dirty="0" err="1" smtClean="0">
                <a:solidFill>
                  <a:srgbClr val="00B050"/>
                </a:solidFill>
              </a:rPr>
              <a:t>yr</a:t>
            </a:r>
            <a:endParaRPr lang="en-US" b="1" dirty="0">
              <a:solidFill>
                <a:srgbClr val="00B050"/>
              </a:solidFill>
            </a:endParaRPr>
          </a:p>
        </p:txBody>
      </p:sp>
      <p:sp>
        <p:nvSpPr>
          <p:cNvPr id="4" name="TextBox 3"/>
          <p:cNvSpPr txBox="1"/>
          <p:nvPr/>
        </p:nvSpPr>
        <p:spPr>
          <a:xfrm>
            <a:off x="233082" y="2514600"/>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n=5,</a:t>
            </a:r>
          </a:p>
          <a:p>
            <a:pPr algn="ctr">
              <a:lnSpc>
                <a:spcPct val="150000"/>
              </a:lnSpc>
            </a:pPr>
            <a:r>
              <a:rPr lang="en-US" b="1" dirty="0" smtClean="0"/>
              <a:t>EUAC= 10,000 (A/P, 12, 5) +9000 + 1000 (A/G, 12, 5) </a:t>
            </a:r>
          </a:p>
          <a:p>
            <a:pPr algn="ctr">
              <a:lnSpc>
                <a:spcPct val="150000"/>
              </a:lnSpc>
            </a:pPr>
            <a:r>
              <a:rPr lang="en-US" b="1" dirty="0" smtClean="0">
                <a:solidFill>
                  <a:srgbClr val="00B050"/>
                </a:solidFill>
              </a:rPr>
              <a:t>=13,549/- $/</a:t>
            </a:r>
            <a:r>
              <a:rPr lang="en-US" b="1" dirty="0" err="1" smtClean="0">
                <a:solidFill>
                  <a:srgbClr val="00B050"/>
                </a:solidFill>
              </a:rPr>
              <a:t>yr</a:t>
            </a:r>
            <a:endParaRPr lang="en-US" b="1" dirty="0">
              <a:solidFill>
                <a:srgbClr val="00B050"/>
              </a:solidFill>
            </a:endParaRPr>
          </a:p>
        </p:txBody>
      </p:sp>
      <p:sp>
        <p:nvSpPr>
          <p:cNvPr id="5" name="TextBox 4"/>
          <p:cNvSpPr txBox="1"/>
          <p:nvPr/>
        </p:nvSpPr>
        <p:spPr>
          <a:xfrm>
            <a:off x="345141" y="3862393"/>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n=6,</a:t>
            </a:r>
          </a:p>
          <a:p>
            <a:pPr algn="ctr">
              <a:lnSpc>
                <a:spcPct val="150000"/>
              </a:lnSpc>
            </a:pPr>
            <a:r>
              <a:rPr lang="en-US" b="1" dirty="0" smtClean="0"/>
              <a:t>EUAC= 10,000 (A/P, 12, 6) +9000 + 1000 (A/G, 12, 6) </a:t>
            </a:r>
          </a:p>
          <a:p>
            <a:pPr algn="ctr">
              <a:lnSpc>
                <a:spcPct val="150000"/>
              </a:lnSpc>
            </a:pPr>
            <a:r>
              <a:rPr lang="en-US" b="1" dirty="0" smtClean="0"/>
              <a:t>=</a:t>
            </a:r>
            <a:r>
              <a:rPr lang="en-US" b="1" dirty="0" smtClean="0">
                <a:solidFill>
                  <a:srgbClr val="00B050"/>
                </a:solidFill>
              </a:rPr>
              <a:t>13,604/- $/</a:t>
            </a:r>
            <a:r>
              <a:rPr lang="en-US" b="1" dirty="0" err="1" smtClean="0">
                <a:solidFill>
                  <a:srgbClr val="00B050"/>
                </a:solidFill>
              </a:rPr>
              <a:t>yr</a:t>
            </a:r>
            <a:endParaRPr lang="en-US" b="1" dirty="0">
              <a:solidFill>
                <a:srgbClr val="00B050"/>
              </a:solidFill>
            </a:endParaRPr>
          </a:p>
        </p:txBody>
      </p:sp>
      <p:sp>
        <p:nvSpPr>
          <p:cNvPr id="6" name="TextBox 5"/>
          <p:cNvSpPr txBox="1"/>
          <p:nvPr/>
        </p:nvSpPr>
        <p:spPr>
          <a:xfrm>
            <a:off x="345141" y="5063114"/>
            <a:ext cx="7669306" cy="1338828"/>
          </a:xfrm>
          <a:prstGeom prst="rect">
            <a:avLst/>
          </a:prstGeom>
          <a:noFill/>
        </p:spPr>
        <p:txBody>
          <a:bodyPr wrap="square" rtlCol="0">
            <a:spAutoFit/>
          </a:bodyPr>
          <a:lstStyle/>
          <a:p>
            <a:pPr>
              <a:lnSpc>
                <a:spcPct val="150000"/>
              </a:lnSpc>
            </a:pPr>
            <a:r>
              <a:rPr lang="en-US" b="1" dirty="0" smtClean="0">
                <a:solidFill>
                  <a:srgbClr val="00B050"/>
                </a:solidFill>
              </a:rPr>
              <a:t>For n=7,</a:t>
            </a:r>
          </a:p>
          <a:p>
            <a:pPr algn="ctr">
              <a:lnSpc>
                <a:spcPct val="150000"/>
              </a:lnSpc>
            </a:pPr>
            <a:r>
              <a:rPr lang="en-US" b="1" dirty="0" smtClean="0"/>
              <a:t>EUAC= 10,000 (A/P, 12, 7) +9000 + 1000 (A/G, 12, 7) </a:t>
            </a:r>
          </a:p>
          <a:p>
            <a:pPr algn="ctr">
              <a:lnSpc>
                <a:spcPct val="150000"/>
              </a:lnSpc>
            </a:pPr>
            <a:r>
              <a:rPr lang="en-US" b="1" dirty="0" smtClean="0">
                <a:solidFill>
                  <a:srgbClr val="00B050"/>
                </a:solidFill>
              </a:rPr>
              <a:t>=13,742/- $/</a:t>
            </a:r>
            <a:r>
              <a:rPr lang="en-US" b="1" dirty="0" err="1" smtClean="0">
                <a:solidFill>
                  <a:srgbClr val="00B050"/>
                </a:solidFill>
              </a:rPr>
              <a:t>yr</a:t>
            </a:r>
            <a:endParaRPr lang="en-US" b="1" dirty="0">
              <a:solidFill>
                <a:srgbClr val="00B050"/>
              </a:solidFill>
            </a:endParaRPr>
          </a:p>
        </p:txBody>
      </p:sp>
    </p:spTree>
    <p:extLst>
      <p:ext uri="{BB962C8B-B14F-4D97-AF65-F5344CB8AC3E}">
        <p14:creationId xmlns:p14="http://schemas.microsoft.com/office/powerpoint/2010/main" val="27055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03411"/>
            <a:ext cx="8610600" cy="1785104"/>
          </a:xfrm>
          <a:prstGeom prst="rect">
            <a:avLst/>
          </a:prstGeom>
          <a:noFill/>
        </p:spPr>
        <p:txBody>
          <a:bodyPr wrap="square" rtlCol="0">
            <a:spAutoFit/>
          </a:bodyPr>
          <a:lstStyle/>
          <a:p>
            <a:pPr>
              <a:lnSpc>
                <a:spcPct val="150000"/>
              </a:lnSpc>
            </a:pPr>
            <a:r>
              <a:rPr lang="en-US" sz="2000" b="1" dirty="0" smtClean="0">
                <a:solidFill>
                  <a:srgbClr val="0070C0"/>
                </a:solidFill>
              </a:rPr>
              <a:t>The </a:t>
            </a:r>
            <a:r>
              <a:rPr lang="en-US" sz="2000" b="1" dirty="0">
                <a:solidFill>
                  <a:srgbClr val="0070C0"/>
                </a:solidFill>
              </a:rPr>
              <a:t>economic life of </a:t>
            </a:r>
            <a:r>
              <a:rPr lang="en-US" sz="2000" b="1" dirty="0" smtClean="0">
                <a:solidFill>
                  <a:srgbClr val="0070C0"/>
                </a:solidFill>
              </a:rPr>
              <a:t>the new system </a:t>
            </a:r>
            <a:r>
              <a:rPr lang="en-US" sz="2000" b="1" dirty="0">
                <a:solidFill>
                  <a:srgbClr val="0070C0"/>
                </a:solidFill>
              </a:rPr>
              <a:t>is </a:t>
            </a:r>
            <a:r>
              <a:rPr lang="en-US" sz="2000" b="1" u="sng" dirty="0" smtClean="0">
                <a:solidFill>
                  <a:srgbClr val="0070C0"/>
                </a:solidFill>
              </a:rPr>
              <a:t>FIVE years </a:t>
            </a:r>
            <a:r>
              <a:rPr lang="en-US" sz="2000" b="1" dirty="0" smtClean="0">
                <a:solidFill>
                  <a:srgbClr val="0070C0"/>
                </a:solidFill>
              </a:rPr>
              <a:t>with </a:t>
            </a:r>
            <a:r>
              <a:rPr lang="en-US" sz="2000" b="1" u="sng" dirty="0" smtClean="0">
                <a:solidFill>
                  <a:srgbClr val="0070C0"/>
                </a:solidFill>
              </a:rPr>
              <a:t>EUAC = 13549</a:t>
            </a:r>
          </a:p>
          <a:p>
            <a:pPr>
              <a:lnSpc>
                <a:spcPct val="150000"/>
              </a:lnSpc>
            </a:pPr>
            <a:endParaRPr lang="en-US" sz="2000" b="1" u="sng" dirty="0">
              <a:solidFill>
                <a:srgbClr val="0070C0"/>
              </a:solidFill>
            </a:endParaRPr>
          </a:p>
          <a:p>
            <a:pPr>
              <a:lnSpc>
                <a:spcPct val="150000"/>
              </a:lnSpc>
            </a:pPr>
            <a:r>
              <a:rPr lang="en-US" sz="2000" b="1" u="sng" dirty="0" smtClean="0">
                <a:solidFill>
                  <a:srgbClr val="0070C0"/>
                </a:solidFill>
              </a:rPr>
              <a:t>The Results can be tabulated as follows </a:t>
            </a:r>
          </a:p>
          <a:p>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070920239"/>
              </p:ext>
            </p:extLst>
          </p:nvPr>
        </p:nvGraphicFramePr>
        <p:xfrm>
          <a:off x="1066800" y="2161621"/>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smtClean="0"/>
                        <a:t>Present System</a:t>
                      </a:r>
                      <a:endParaRPr lang="en-US" dirty="0"/>
                    </a:p>
                  </a:txBody>
                  <a:tcPr/>
                </a:tc>
                <a:tc>
                  <a:txBody>
                    <a:bodyPr/>
                    <a:lstStyle/>
                    <a:p>
                      <a:r>
                        <a:rPr lang="en-US" dirty="0" smtClean="0"/>
                        <a:t>New system</a:t>
                      </a:r>
                      <a:endParaRPr lang="en-US" dirty="0"/>
                    </a:p>
                  </a:txBody>
                  <a:tcPr/>
                </a:tc>
                <a:extLst>
                  <a:ext uri="{0D108BD9-81ED-4DB2-BD59-A6C34878D82A}">
                    <a16:rowId xmlns:a16="http://schemas.microsoft.com/office/drawing/2014/main" val="10000"/>
                  </a:ext>
                </a:extLst>
              </a:tr>
              <a:tr h="370840">
                <a:tc>
                  <a:txBody>
                    <a:bodyPr/>
                    <a:lstStyle/>
                    <a:p>
                      <a:r>
                        <a:rPr lang="en-US" dirty="0" smtClean="0"/>
                        <a:t>Economic</a:t>
                      </a:r>
                      <a:r>
                        <a:rPr lang="en-US" baseline="0" dirty="0" smtClean="0"/>
                        <a:t> Life</a:t>
                      </a:r>
                      <a:endParaRPr lang="en-US" dirty="0"/>
                    </a:p>
                  </a:txBody>
                  <a:tcPr/>
                </a:tc>
                <a:tc>
                  <a:txBody>
                    <a:bodyPr/>
                    <a:lstStyle/>
                    <a:p>
                      <a:r>
                        <a:rPr lang="en-US" dirty="0" smtClean="0"/>
                        <a:t>n=1</a:t>
                      </a:r>
                      <a:endParaRPr lang="en-US" dirty="0"/>
                    </a:p>
                  </a:txBody>
                  <a:tcPr/>
                </a:tc>
                <a:tc>
                  <a:txBody>
                    <a:bodyPr/>
                    <a:lstStyle/>
                    <a:p>
                      <a:r>
                        <a:rPr lang="en-US" dirty="0" smtClean="0"/>
                        <a:t>n= 5</a:t>
                      </a:r>
                      <a:endParaRPr lang="en-US" dirty="0"/>
                    </a:p>
                  </a:txBody>
                  <a:tcPr/>
                </a:tc>
                <a:extLst>
                  <a:ext uri="{0D108BD9-81ED-4DB2-BD59-A6C34878D82A}">
                    <a16:rowId xmlns:a16="http://schemas.microsoft.com/office/drawing/2014/main" val="10001"/>
                  </a:ext>
                </a:extLst>
              </a:tr>
              <a:tr h="370840">
                <a:tc>
                  <a:txBody>
                    <a:bodyPr/>
                    <a:lstStyle/>
                    <a:p>
                      <a:r>
                        <a:rPr lang="en-US" dirty="0" smtClean="0"/>
                        <a:t>EUAC</a:t>
                      </a:r>
                      <a:endParaRPr lang="en-US" dirty="0"/>
                    </a:p>
                  </a:txBody>
                  <a:tcPr/>
                </a:tc>
                <a:tc>
                  <a:txBody>
                    <a:bodyPr/>
                    <a:lstStyle/>
                    <a:p>
                      <a:r>
                        <a:rPr lang="en-US" dirty="0" smtClean="0"/>
                        <a:t>14500</a:t>
                      </a:r>
                      <a:endParaRPr lang="en-US" dirty="0"/>
                    </a:p>
                  </a:txBody>
                  <a:tcPr/>
                </a:tc>
                <a:tc>
                  <a:txBody>
                    <a:bodyPr/>
                    <a:lstStyle/>
                    <a:p>
                      <a:r>
                        <a:rPr lang="en-US" dirty="0" smtClean="0"/>
                        <a:t>13549</a:t>
                      </a:r>
                      <a:endParaRPr lang="en-US" dirty="0"/>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152400" y="4191000"/>
            <a:ext cx="8763000" cy="1200329"/>
          </a:xfrm>
          <a:prstGeom prst="rect">
            <a:avLst/>
          </a:prstGeom>
          <a:noFill/>
        </p:spPr>
        <p:txBody>
          <a:bodyPr wrap="square" rtlCol="0">
            <a:spAutoFit/>
          </a:bodyPr>
          <a:lstStyle/>
          <a:p>
            <a:pPr algn="ctr">
              <a:lnSpc>
                <a:spcPct val="150000"/>
              </a:lnSpc>
            </a:pPr>
            <a:r>
              <a:rPr lang="en-US" sz="2400" b="1" i="1" dirty="0" smtClean="0">
                <a:solidFill>
                  <a:srgbClr val="00B050"/>
                </a:solidFill>
              </a:rPr>
              <a:t>Conclusion: From the economic life and EUAC the existing system should be replaced by new system</a:t>
            </a:r>
            <a:endParaRPr lang="en-US" sz="2400" b="1" i="1" dirty="0">
              <a:solidFill>
                <a:srgbClr val="00B050"/>
              </a:solidFill>
            </a:endParaRPr>
          </a:p>
        </p:txBody>
      </p:sp>
    </p:spTree>
    <p:extLst>
      <p:ext uri="{BB962C8B-B14F-4D97-AF65-F5344CB8AC3E}">
        <p14:creationId xmlns:p14="http://schemas.microsoft.com/office/powerpoint/2010/main" val="7329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049199"/>
            <a:ext cx="7086600" cy="1870512"/>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An asset with a first cost of $250,000 is expected to have a maximum useful life of 10 years and a market value that decreases $25,000 each year. The annual operating cost is expected to be constant at $25,000 per year for first 5 years and to increase at a substantial rate of 25% per year thereafter. The interest rate is 4% per year. Calculate the Economic Service Life of the asset. </a:t>
            </a:r>
          </a:p>
        </p:txBody>
      </p:sp>
    </p:spTree>
    <p:extLst>
      <p:ext uri="{BB962C8B-B14F-4D97-AF65-F5344CB8AC3E}">
        <p14:creationId xmlns:p14="http://schemas.microsoft.com/office/powerpoint/2010/main" val="1582555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457200" y="1752600"/>
            <a:ext cx="8534400" cy="4876800"/>
          </a:xfrm>
        </p:spPr>
        <p:txBody>
          <a:bodyPr>
            <a:normAutofit/>
          </a:bodyPr>
          <a:lstStyle/>
          <a:p>
            <a:pPr>
              <a:lnSpc>
                <a:spcPct val="150000"/>
              </a:lnSpc>
            </a:pPr>
            <a:r>
              <a:rPr lang="en-US" dirty="0" smtClean="0">
                <a:solidFill>
                  <a:schemeClr val="tx1"/>
                </a:solidFill>
              </a:rPr>
              <a:t>The economic characteristics of the two alternatives are usually dissimilar.</a:t>
            </a:r>
          </a:p>
          <a:p>
            <a:pPr>
              <a:lnSpc>
                <a:spcPct val="150000"/>
              </a:lnSpc>
            </a:pPr>
            <a:r>
              <a:rPr lang="en-US" dirty="0" smtClean="0">
                <a:solidFill>
                  <a:schemeClr val="tx1"/>
                </a:solidFill>
              </a:rPr>
              <a:t>Duration of cash flows for both assets will be different.</a:t>
            </a:r>
          </a:p>
          <a:p>
            <a:pPr>
              <a:lnSpc>
                <a:spcPct val="150000"/>
              </a:lnSpc>
            </a:pPr>
            <a:r>
              <a:rPr lang="en-US" dirty="0" smtClean="0">
                <a:solidFill>
                  <a:schemeClr val="tx1"/>
                </a:solidFill>
              </a:rPr>
              <a:t>Also, the remaining life of an asset being considered for replacement is usually short and its future can be estimated with relative certainty.</a:t>
            </a:r>
          </a:p>
        </p:txBody>
      </p:sp>
    </p:spTree>
    <p:extLst>
      <p:ext uri="{BB962C8B-B14F-4D97-AF65-F5344CB8AC3E}">
        <p14:creationId xmlns:p14="http://schemas.microsoft.com/office/powerpoint/2010/main" val="314194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reasons for Replacement</a:t>
            </a:r>
            <a:endParaRPr lang="en-US" dirty="0"/>
          </a:p>
        </p:txBody>
      </p:sp>
      <p:sp>
        <p:nvSpPr>
          <p:cNvPr id="6" name="Oval 5"/>
          <p:cNvSpPr/>
          <p:nvPr/>
        </p:nvSpPr>
        <p:spPr>
          <a:xfrm>
            <a:off x="3199607" y="1600200"/>
            <a:ext cx="2590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Reduced Performance</a:t>
            </a:r>
            <a:endParaRPr lang="en-US" dirty="0">
              <a:solidFill>
                <a:schemeClr val="tx1"/>
              </a:solidFill>
            </a:endParaRPr>
          </a:p>
        </p:txBody>
      </p:sp>
      <p:sp>
        <p:nvSpPr>
          <p:cNvPr id="8" name="Oval 7"/>
          <p:cNvSpPr/>
          <p:nvPr/>
        </p:nvSpPr>
        <p:spPr>
          <a:xfrm>
            <a:off x="3008710" y="3623397"/>
            <a:ext cx="2934889" cy="9126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OBSOLESCENCE</a:t>
            </a:r>
            <a:endParaRPr lang="en-US" dirty="0">
              <a:solidFill>
                <a:schemeClr val="tx1"/>
              </a:solidFill>
            </a:endParaRPr>
          </a:p>
        </p:txBody>
      </p:sp>
      <p:sp>
        <p:nvSpPr>
          <p:cNvPr id="9" name="Rounded Rectangle 8"/>
          <p:cNvSpPr/>
          <p:nvPr/>
        </p:nvSpPr>
        <p:spPr>
          <a:xfrm>
            <a:off x="6525490" y="3280497"/>
            <a:ext cx="1934235"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a:t>
            </a:r>
            <a:endParaRPr lang="en-US" dirty="0">
              <a:solidFill>
                <a:schemeClr val="tx1"/>
              </a:solidFill>
            </a:endParaRPr>
          </a:p>
        </p:txBody>
      </p:sp>
      <p:sp>
        <p:nvSpPr>
          <p:cNvPr id="10" name="Rounded Rectangle 9"/>
          <p:cNvSpPr/>
          <p:nvPr/>
        </p:nvSpPr>
        <p:spPr>
          <a:xfrm>
            <a:off x="6553200" y="4343400"/>
            <a:ext cx="1906526" cy="6788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ECONOMICAL</a:t>
            </a:r>
            <a:endParaRPr lang="en-US" dirty="0">
              <a:solidFill>
                <a:schemeClr val="tx1"/>
              </a:solidFill>
            </a:endParaRPr>
          </a:p>
        </p:txBody>
      </p:sp>
      <p:cxnSp>
        <p:nvCxnSpPr>
          <p:cNvPr id="12" name="Straight Arrow Connector 11"/>
          <p:cNvCxnSpPr>
            <a:stCxn id="8" idx="6"/>
            <a:endCxn id="9" idx="1"/>
          </p:cNvCxnSpPr>
          <p:nvPr/>
        </p:nvCxnSpPr>
        <p:spPr>
          <a:xfrm flipV="1">
            <a:off x="5943599" y="3623397"/>
            <a:ext cx="581891" cy="4563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6"/>
            <a:endCxn id="10" idx="1"/>
          </p:cNvCxnSpPr>
          <p:nvPr/>
        </p:nvCxnSpPr>
        <p:spPr>
          <a:xfrm>
            <a:off x="5943599" y="4079731"/>
            <a:ext cx="609601" cy="6031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228600" y="2438400"/>
            <a:ext cx="3622964" cy="1257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EPLACEMENT</a:t>
            </a:r>
            <a:endParaRPr lang="en-US" dirty="0"/>
          </a:p>
        </p:txBody>
      </p:sp>
      <p:cxnSp>
        <p:nvCxnSpPr>
          <p:cNvPr id="26" name="Straight Arrow Connector 25"/>
          <p:cNvCxnSpPr>
            <a:endCxn id="6" idx="3"/>
          </p:cNvCxnSpPr>
          <p:nvPr/>
        </p:nvCxnSpPr>
        <p:spPr>
          <a:xfrm flipV="1">
            <a:off x="2438400" y="2315648"/>
            <a:ext cx="1140621" cy="5799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1"/>
          </p:cNvCxnSpPr>
          <p:nvPr/>
        </p:nvCxnSpPr>
        <p:spPr>
          <a:xfrm>
            <a:off x="2840975" y="3396095"/>
            <a:ext cx="597540" cy="3609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35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01843"/>
            <a:ext cx="7543800" cy="1450757"/>
          </a:xfrm>
        </p:spPr>
        <p:txBody>
          <a:bodyPr/>
          <a:lstStyle/>
          <a:p>
            <a:r>
              <a:rPr lang="en-US" dirty="0" smtClean="0"/>
              <a:t>Key Points</a:t>
            </a:r>
            <a:endParaRPr lang="en-US" dirty="0"/>
          </a:p>
        </p:txBody>
      </p:sp>
      <p:sp>
        <p:nvSpPr>
          <p:cNvPr id="3" name="Content Placeholder 2"/>
          <p:cNvSpPr>
            <a:spLocks noGrp="1"/>
          </p:cNvSpPr>
          <p:nvPr>
            <p:ph idx="1"/>
          </p:nvPr>
        </p:nvSpPr>
        <p:spPr>
          <a:xfrm>
            <a:off x="228600" y="1600200"/>
            <a:ext cx="8763000" cy="5257800"/>
          </a:xfrm>
        </p:spPr>
        <p:txBody>
          <a:bodyPr>
            <a:normAutofit/>
          </a:bodyPr>
          <a:lstStyle/>
          <a:p>
            <a:pPr algn="just">
              <a:lnSpc>
                <a:spcPct val="150000"/>
              </a:lnSpc>
            </a:pPr>
            <a:r>
              <a:rPr lang="en-US" dirty="0" smtClean="0">
                <a:solidFill>
                  <a:schemeClr val="tx1"/>
                </a:solidFill>
              </a:rPr>
              <a:t>The economy of scrapping an efficient old machines lies in the conservation of effort, energy, material and time.</a:t>
            </a:r>
          </a:p>
          <a:p>
            <a:pPr algn="just">
              <a:lnSpc>
                <a:spcPct val="150000"/>
              </a:lnSpc>
            </a:pPr>
            <a:r>
              <a:rPr lang="en-US" dirty="0" smtClean="0">
                <a:solidFill>
                  <a:schemeClr val="tx1"/>
                </a:solidFill>
              </a:rPr>
              <a:t>Additional expenses incurred for the installation of a new machine before operation should be considered as part of initial cost.</a:t>
            </a:r>
          </a:p>
          <a:p>
            <a:pPr algn="just">
              <a:lnSpc>
                <a:spcPct val="150000"/>
              </a:lnSpc>
            </a:pPr>
            <a:r>
              <a:rPr lang="en-US" dirty="0" smtClean="0">
                <a:solidFill>
                  <a:schemeClr val="tx1"/>
                </a:solidFill>
              </a:rPr>
              <a:t>When a old machine is replaced its removal may entail expenses which must be deducted from the amount received to arrive at net salvage value. </a:t>
            </a:r>
            <a:endParaRPr lang="en-US" dirty="0">
              <a:solidFill>
                <a:schemeClr val="tx1"/>
              </a:solidFill>
            </a:endParaRPr>
          </a:p>
        </p:txBody>
      </p:sp>
    </p:spTree>
    <p:extLst>
      <p:ext uri="{BB962C8B-B14F-4D97-AF65-F5344CB8AC3E}">
        <p14:creationId xmlns:p14="http://schemas.microsoft.com/office/powerpoint/2010/main" val="2817528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 </a:t>
            </a:r>
            <a:endParaRPr lang="en-US" dirty="0"/>
          </a:p>
        </p:txBody>
      </p:sp>
      <p:sp>
        <p:nvSpPr>
          <p:cNvPr id="3" name="Content Placeholder 2"/>
          <p:cNvSpPr>
            <a:spLocks noGrp="1"/>
          </p:cNvSpPr>
          <p:nvPr>
            <p:ph idx="1"/>
          </p:nvPr>
        </p:nvSpPr>
        <p:spPr>
          <a:xfrm>
            <a:off x="381000" y="1676400"/>
            <a:ext cx="8534400" cy="4648199"/>
          </a:xfrm>
        </p:spPr>
        <p:txBody>
          <a:bodyPr>
            <a:normAutofit/>
          </a:bodyPr>
          <a:lstStyle/>
          <a:p>
            <a:pPr>
              <a:lnSpc>
                <a:spcPct val="150000"/>
              </a:lnSpc>
            </a:pPr>
            <a:r>
              <a:rPr lang="en-US" b="1" dirty="0" smtClean="0">
                <a:solidFill>
                  <a:srgbClr val="FF0000"/>
                </a:solidFill>
              </a:rPr>
              <a:t>Sunk cost  </a:t>
            </a:r>
          </a:p>
          <a:p>
            <a:pPr marL="114300" indent="0">
              <a:lnSpc>
                <a:spcPct val="150000"/>
              </a:lnSpc>
              <a:buNone/>
            </a:pPr>
            <a:r>
              <a:rPr lang="en-US" dirty="0" smtClean="0"/>
              <a:t>For </a:t>
            </a:r>
            <a:r>
              <a:rPr lang="en-US" dirty="0"/>
              <a:t>example, suppose a machine acquired for $50,000 three years ago has a </a:t>
            </a:r>
            <a:r>
              <a:rPr lang="en-US" dirty="0" smtClean="0"/>
              <a:t>book value of </a:t>
            </a:r>
            <a:r>
              <a:rPr lang="en-US" dirty="0"/>
              <a:t>$20,000. The </a:t>
            </a:r>
            <a:r>
              <a:rPr lang="en-US" dirty="0" smtClean="0"/>
              <a:t>$30,000 </a:t>
            </a:r>
            <a:r>
              <a:rPr lang="en-US" dirty="0"/>
              <a:t>is a sunk cost that does not affect a future decision involving its replacement</a:t>
            </a:r>
            <a:r>
              <a:rPr lang="en-US" dirty="0" smtClean="0"/>
              <a:t>.</a:t>
            </a:r>
          </a:p>
          <a:p>
            <a:pPr marL="114300" indent="0">
              <a:lnSpc>
                <a:spcPct val="150000"/>
              </a:lnSpc>
              <a:buNone/>
            </a:pPr>
            <a:endParaRPr lang="en-US" b="1" dirty="0" smtClean="0">
              <a:solidFill>
                <a:schemeClr val="tx1"/>
              </a:solidFill>
            </a:endParaRPr>
          </a:p>
          <a:p>
            <a:pPr marL="114300" indent="0">
              <a:lnSpc>
                <a:spcPct val="150000"/>
              </a:lnSpc>
              <a:buNone/>
            </a:pPr>
            <a:endParaRPr lang="en-US" b="1" dirty="0" smtClean="0">
              <a:solidFill>
                <a:schemeClr val="tx1"/>
              </a:solidFill>
            </a:endParaRPr>
          </a:p>
          <a:p>
            <a:pPr>
              <a:lnSpc>
                <a:spcPct val="150000"/>
              </a:lnSpc>
            </a:pPr>
            <a:r>
              <a:rPr lang="en-US" b="1" dirty="0" smtClean="0">
                <a:solidFill>
                  <a:srgbClr val="FF0000"/>
                </a:solidFill>
              </a:rPr>
              <a:t>Economic life – </a:t>
            </a:r>
            <a:r>
              <a:rPr lang="en-US" sz="2100" b="1" dirty="0" smtClean="0">
                <a:solidFill>
                  <a:schemeClr val="tx1"/>
                </a:solidFill>
              </a:rPr>
              <a:t>Estimating economic life in any organization is very useful.</a:t>
            </a:r>
          </a:p>
        </p:txBody>
      </p:sp>
      <p:sp>
        <p:nvSpPr>
          <p:cNvPr id="6" name="TextBox 5"/>
          <p:cNvSpPr txBox="1"/>
          <p:nvPr/>
        </p:nvSpPr>
        <p:spPr>
          <a:xfrm>
            <a:off x="733425" y="4045802"/>
            <a:ext cx="6734176" cy="461665"/>
          </a:xfrm>
          <a:prstGeom prst="rect">
            <a:avLst/>
          </a:prstGeom>
          <a:solidFill>
            <a:srgbClr val="92D050"/>
          </a:solidFill>
        </p:spPr>
        <p:txBody>
          <a:bodyPr wrap="square" rtlCol="0">
            <a:spAutoFit/>
          </a:bodyPr>
          <a:lstStyle/>
          <a:p>
            <a:r>
              <a:rPr lang="en-US" sz="2400" b="1" dirty="0" smtClean="0"/>
              <a:t>Present book value – </a:t>
            </a:r>
            <a:r>
              <a:rPr lang="en-US" sz="2400" b="1" dirty="0"/>
              <a:t>P</a:t>
            </a:r>
            <a:r>
              <a:rPr lang="en-US" sz="2400" b="1" dirty="0" smtClean="0"/>
              <a:t>resent market value</a:t>
            </a:r>
            <a:endParaRPr lang="en-US" sz="2400" b="1" dirty="0"/>
          </a:p>
        </p:txBody>
      </p:sp>
    </p:spTree>
    <p:extLst>
      <p:ext uri="{BB962C8B-B14F-4D97-AF65-F5344CB8AC3E}">
        <p14:creationId xmlns:p14="http://schemas.microsoft.com/office/powerpoint/2010/main" val="226487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pPr marL="514350" indent="-514350" algn="just">
              <a:lnSpc>
                <a:spcPct val="150000"/>
              </a:lnSpc>
              <a:buClrTx/>
              <a:buFont typeface="+mj-lt"/>
              <a:buAutoNum type="arabicPeriod"/>
            </a:pPr>
            <a:r>
              <a:rPr lang="en-US" b="1" dirty="0" smtClean="0">
                <a:solidFill>
                  <a:schemeClr val="tx1"/>
                </a:solidFill>
              </a:rPr>
              <a:t>Outsider’s point of view/Opportunity cost approach </a:t>
            </a:r>
          </a:p>
          <a:p>
            <a:pPr marL="514350" indent="-514350" algn="just">
              <a:lnSpc>
                <a:spcPct val="150000"/>
              </a:lnSpc>
              <a:buClrTx/>
              <a:buFont typeface="+mj-lt"/>
              <a:buAutoNum type="arabicPeriod"/>
            </a:pPr>
            <a:r>
              <a:rPr lang="en-US" b="1" dirty="0" smtClean="0">
                <a:solidFill>
                  <a:schemeClr val="tx1"/>
                </a:solidFill>
              </a:rPr>
              <a:t>Cash flow approach- </a:t>
            </a:r>
            <a:r>
              <a:rPr lang="en-US" b="1" dirty="0" smtClean="0">
                <a:solidFill>
                  <a:srgbClr val="FF0000"/>
                </a:solidFill>
              </a:rPr>
              <a:t>ONLY for equal life</a:t>
            </a:r>
          </a:p>
          <a:p>
            <a:pPr marL="514350" indent="-514350" algn="just">
              <a:lnSpc>
                <a:spcPct val="150000"/>
              </a:lnSpc>
              <a:buClrTx/>
              <a:buFont typeface="+mj-lt"/>
              <a:buAutoNum type="arabicPeriod"/>
            </a:pPr>
            <a:r>
              <a:rPr lang="en-US" b="1" dirty="0" smtClean="0">
                <a:solidFill>
                  <a:schemeClr val="tx1"/>
                </a:solidFill>
              </a:rPr>
              <a:t>Economic life of an asset</a:t>
            </a:r>
            <a:endParaRPr lang="en-US" b="1" dirty="0">
              <a:solidFill>
                <a:schemeClr val="tx1"/>
              </a:solidFill>
            </a:endParaRPr>
          </a:p>
        </p:txBody>
      </p:sp>
    </p:spTree>
    <p:extLst>
      <p:ext uri="{BB962C8B-B14F-4D97-AF65-F5344CB8AC3E}">
        <p14:creationId xmlns:p14="http://schemas.microsoft.com/office/powerpoint/2010/main" val="1068642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38200"/>
            <a:ext cx="7543800" cy="703996"/>
          </a:xfrm>
        </p:spPr>
        <p:txBody>
          <a:bodyPr>
            <a:normAutofit/>
          </a:bodyPr>
          <a:lstStyle/>
          <a:p>
            <a:r>
              <a:rPr lang="en-US" sz="3600" dirty="0" smtClean="0"/>
              <a:t>Numerical</a:t>
            </a:r>
            <a:endParaRPr lang="en-US" sz="3600" dirty="0"/>
          </a:p>
        </p:txBody>
      </p:sp>
      <p:sp>
        <p:nvSpPr>
          <p:cNvPr id="3" name="Content Placeholder 2"/>
          <p:cNvSpPr>
            <a:spLocks noGrp="1"/>
          </p:cNvSpPr>
          <p:nvPr>
            <p:ph idx="1"/>
          </p:nvPr>
        </p:nvSpPr>
        <p:spPr/>
        <p:txBody>
          <a:bodyPr>
            <a:noAutofit/>
          </a:bodyPr>
          <a:lstStyle/>
          <a:p>
            <a:pPr>
              <a:lnSpc>
                <a:spcPct val="16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Macintosh Printing, Inc. purchased a $20,000 printing machine 2 years ago. The </a:t>
            </a:r>
            <a:r>
              <a:rPr lang="en-US" smtClean="0">
                <a:latin typeface="Times New Roman" panose="02020603050405020304" pitchFamily="18" charset="0"/>
                <a:cs typeface="Times New Roman" panose="02020603050405020304" pitchFamily="18" charset="0"/>
              </a:rPr>
              <a:t>company expects </a:t>
            </a:r>
            <a:r>
              <a:rPr lang="en-US" dirty="0" smtClean="0">
                <a:latin typeface="Times New Roman" panose="02020603050405020304" pitchFamily="18" charset="0"/>
                <a:cs typeface="Times New Roman" panose="02020603050405020304" pitchFamily="18" charset="0"/>
              </a:rPr>
              <a:t>this machine </a:t>
            </a:r>
            <a:r>
              <a:rPr lang="en-US" smtClean="0">
                <a:latin typeface="Times New Roman" panose="02020603050405020304" pitchFamily="18" charset="0"/>
                <a:cs typeface="Times New Roman" panose="02020603050405020304" pitchFamily="18" charset="0"/>
              </a:rPr>
              <a:t>to have 3more years of useful </a:t>
            </a:r>
            <a:r>
              <a:rPr lang="en-US" dirty="0" smtClean="0">
                <a:latin typeface="Times New Roman" panose="02020603050405020304" pitchFamily="18" charset="0"/>
                <a:cs typeface="Times New Roman" panose="02020603050405020304" pitchFamily="18" charset="0"/>
              </a:rPr>
              <a:t>life and a salvage value of $5,000. The company spent $5,000 last year on repairs, and current operating costs are running at the rate of $8,000/year. The anticipated salvage value of the machine has been reduced to $2,500 at the end of its remaining service life. </a:t>
            </a:r>
            <a:r>
              <a:rPr lang="en-US" b="1" i="1" dirty="0" smtClean="0">
                <a:latin typeface="Times New Roman" panose="02020603050405020304" pitchFamily="18" charset="0"/>
                <a:cs typeface="Times New Roman" panose="02020603050405020304" pitchFamily="18" charset="0"/>
              </a:rPr>
              <a:t>The company has found that the current market value of the machine is $10,000</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545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29809</TotalTime>
  <Words>2692</Words>
  <Application>Microsoft Office PowerPoint</Application>
  <PresentationFormat>On-screen Show (4:3)</PresentationFormat>
  <Paragraphs>261</Paragraphs>
  <Slides>33</Slides>
  <Notes>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Times New Roman</vt:lpstr>
      <vt:lpstr>Wingdings</vt:lpstr>
      <vt:lpstr>Basis</vt:lpstr>
      <vt:lpstr>Replacement Analysis</vt:lpstr>
      <vt:lpstr>Introduction</vt:lpstr>
      <vt:lpstr>General Nature</vt:lpstr>
      <vt:lpstr>Features</vt:lpstr>
      <vt:lpstr>Basic reasons for Replacement</vt:lpstr>
      <vt:lpstr>Key Points</vt:lpstr>
      <vt:lpstr>Terminologies </vt:lpstr>
      <vt:lpstr>Methods</vt:lpstr>
      <vt:lpstr>Numerical</vt:lpstr>
      <vt:lpstr>Cont’d</vt:lpstr>
      <vt:lpstr>PowerPoint Presentation</vt:lpstr>
      <vt:lpstr>PowerPoint Presentation</vt:lpstr>
      <vt:lpstr>CASH FLOW APPROACH </vt:lpstr>
      <vt:lpstr>Cash flow approach</vt:lpstr>
      <vt:lpstr>CASH FLOW APPROACH- FOR EQUAL LIFE</vt:lpstr>
      <vt:lpstr>WHAT HAPPENS FOR UNEQUAL LIFE?</vt:lpstr>
      <vt:lpstr>POLICY OF USING SUNK COST</vt:lpstr>
      <vt:lpstr>2</vt:lpstr>
      <vt:lpstr>Conclusion </vt:lpstr>
      <vt:lpstr>Comparative Use Value of the Asset</vt:lpstr>
      <vt:lpstr>3</vt:lpstr>
      <vt:lpstr>Economic life of an asset</vt:lpstr>
      <vt:lpstr>example</vt:lpstr>
      <vt:lpstr>solution</vt:lpstr>
      <vt:lpstr>PowerPoint Presentation</vt:lpstr>
      <vt:lpstr>PowerPoint Presentation</vt:lpstr>
      <vt:lpstr>Replacement analysis using economic life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Replacement Analysis</dc:title>
  <dc:creator>ACER</dc:creator>
  <cp:lastModifiedBy>Maitri Manjunath [MAHE-MIT]</cp:lastModifiedBy>
  <cp:revision>242</cp:revision>
  <cp:lastPrinted>2015-11-16T03:34:53Z</cp:lastPrinted>
  <dcterms:created xsi:type="dcterms:W3CDTF">2006-08-16T00:00:00Z</dcterms:created>
  <dcterms:modified xsi:type="dcterms:W3CDTF">2023-05-05T09:11:35Z</dcterms:modified>
</cp:coreProperties>
</file>