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6" r:id="rId2"/>
    <p:sldId id="257" r:id="rId3"/>
    <p:sldId id="258" r:id="rId4"/>
    <p:sldId id="259" r:id="rId5"/>
    <p:sldId id="260" r:id="rId6"/>
    <p:sldId id="261" r:id="rId7"/>
    <p:sldId id="262" r:id="rId8"/>
    <p:sldId id="263" r:id="rId9"/>
    <p:sldId id="264" r:id="rId10"/>
    <p:sldId id="265" r:id="rId11"/>
    <p:sldId id="267" r:id="rId12"/>
    <p:sldId id="268"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8764A-9AE0-4134-A80B-DBA5ECFB01E4}" type="datetimeFigureOut">
              <a:rPr lang="en-US" smtClean="0"/>
              <a:t>10/15/2022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AC788-4AD2-4D69-B8AF-9E17401D245F}" type="slidenum">
              <a:rPr lang="en-US" smtClean="0"/>
              <a:t>‹#›</a:t>
            </a:fld>
            <a:endParaRPr lang="en-US"/>
          </a:p>
        </p:txBody>
      </p:sp>
    </p:spTree>
    <p:extLst>
      <p:ext uri="{BB962C8B-B14F-4D97-AF65-F5344CB8AC3E}">
        <p14:creationId xmlns:p14="http://schemas.microsoft.com/office/powerpoint/2010/main" val="341586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decision-making technique used in business to determine the true cost difference between alternatives. </a:t>
            </a:r>
            <a:endParaRPr lang="en-US" dirty="0"/>
          </a:p>
        </p:txBody>
      </p:sp>
      <p:sp>
        <p:nvSpPr>
          <p:cNvPr id="4" name="Slide Number Placeholder 3"/>
          <p:cNvSpPr>
            <a:spLocks noGrp="1"/>
          </p:cNvSpPr>
          <p:nvPr>
            <p:ph type="sldNum" sz="quarter" idx="10"/>
          </p:nvPr>
        </p:nvSpPr>
        <p:spPr/>
        <p:txBody>
          <a:bodyPr/>
          <a:lstStyle/>
          <a:p>
            <a:fld id="{A57DD2E1-DBE4-4123-9872-5D354C7BF94B}" type="slidenum">
              <a:rPr lang="en-US" smtClean="0"/>
              <a:t>3</a:t>
            </a:fld>
            <a:endParaRPr lang="en-US"/>
          </a:p>
        </p:txBody>
      </p:sp>
    </p:spTree>
    <p:extLst>
      <p:ext uri="{BB962C8B-B14F-4D97-AF65-F5344CB8AC3E}">
        <p14:creationId xmlns:p14="http://schemas.microsoft.com/office/powerpoint/2010/main" val="2682362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When two or more mutually exclusive alternatives are evaluated, engineering economy can identify the one alternative that is the best economically.</a:t>
            </a:r>
            <a:endParaRPr lang="en-US" dirty="0"/>
          </a:p>
        </p:txBody>
      </p:sp>
      <p:sp>
        <p:nvSpPr>
          <p:cNvPr id="4" name="Slide Number Placeholder 3"/>
          <p:cNvSpPr>
            <a:spLocks noGrp="1"/>
          </p:cNvSpPr>
          <p:nvPr>
            <p:ph type="sldNum" sz="quarter" idx="10"/>
          </p:nvPr>
        </p:nvSpPr>
        <p:spPr/>
        <p:txBody>
          <a:bodyPr/>
          <a:lstStyle/>
          <a:p>
            <a:fld id="{A57DD2E1-DBE4-4123-9872-5D354C7BF94B}" type="slidenum">
              <a:rPr lang="en-US" smtClean="0"/>
              <a:t>5</a:t>
            </a:fld>
            <a:endParaRPr lang="en-US"/>
          </a:p>
        </p:txBody>
      </p:sp>
    </p:spTree>
    <p:extLst>
      <p:ext uri="{BB962C8B-B14F-4D97-AF65-F5344CB8AC3E}">
        <p14:creationId xmlns:p14="http://schemas.microsoft.com/office/powerpoint/2010/main" val="810020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40F224-7AEC-4189-A419-693698BF09E6}"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B8B7E-D731-4C03-B138-B59B678C68D1}" type="slidenum">
              <a:rPr lang="en-US" smtClean="0"/>
              <a:t>‹#›</a:t>
            </a:fld>
            <a:endParaRPr lang="en-US"/>
          </a:p>
        </p:txBody>
      </p:sp>
    </p:spTree>
    <p:extLst>
      <p:ext uri="{BB962C8B-B14F-4D97-AF65-F5344CB8AC3E}">
        <p14:creationId xmlns:p14="http://schemas.microsoft.com/office/powerpoint/2010/main" val="361743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40F224-7AEC-4189-A419-693698BF09E6}"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B8B7E-D731-4C03-B138-B59B678C68D1}" type="slidenum">
              <a:rPr lang="en-US" smtClean="0"/>
              <a:t>‹#›</a:t>
            </a:fld>
            <a:endParaRPr lang="en-US"/>
          </a:p>
        </p:txBody>
      </p:sp>
    </p:spTree>
    <p:extLst>
      <p:ext uri="{BB962C8B-B14F-4D97-AF65-F5344CB8AC3E}">
        <p14:creationId xmlns:p14="http://schemas.microsoft.com/office/powerpoint/2010/main" val="188882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40F224-7AEC-4189-A419-693698BF09E6}"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B8B7E-D731-4C03-B138-B59B678C68D1}" type="slidenum">
              <a:rPr lang="en-US" smtClean="0"/>
              <a:t>‹#›</a:t>
            </a:fld>
            <a:endParaRPr lang="en-US"/>
          </a:p>
        </p:txBody>
      </p:sp>
    </p:spTree>
    <p:extLst>
      <p:ext uri="{BB962C8B-B14F-4D97-AF65-F5344CB8AC3E}">
        <p14:creationId xmlns:p14="http://schemas.microsoft.com/office/powerpoint/2010/main" val="3825600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40F224-7AEC-4189-A419-693698BF09E6}"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B8B7E-D731-4C03-B138-B59B678C68D1}" type="slidenum">
              <a:rPr lang="en-US" smtClean="0"/>
              <a:t>‹#›</a:t>
            </a:fld>
            <a:endParaRPr lang="en-US"/>
          </a:p>
        </p:txBody>
      </p:sp>
    </p:spTree>
    <p:extLst>
      <p:ext uri="{BB962C8B-B14F-4D97-AF65-F5344CB8AC3E}">
        <p14:creationId xmlns:p14="http://schemas.microsoft.com/office/powerpoint/2010/main" val="91719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40F224-7AEC-4189-A419-693698BF09E6}"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B8B7E-D731-4C03-B138-B59B678C68D1}" type="slidenum">
              <a:rPr lang="en-US" smtClean="0"/>
              <a:t>‹#›</a:t>
            </a:fld>
            <a:endParaRPr lang="en-US"/>
          </a:p>
        </p:txBody>
      </p:sp>
    </p:spTree>
    <p:extLst>
      <p:ext uri="{BB962C8B-B14F-4D97-AF65-F5344CB8AC3E}">
        <p14:creationId xmlns:p14="http://schemas.microsoft.com/office/powerpoint/2010/main" val="2853568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40F224-7AEC-4189-A419-693698BF09E6}"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B8B7E-D731-4C03-B138-B59B678C68D1}" type="slidenum">
              <a:rPr lang="en-US" smtClean="0"/>
              <a:t>‹#›</a:t>
            </a:fld>
            <a:endParaRPr lang="en-US"/>
          </a:p>
        </p:txBody>
      </p:sp>
    </p:spTree>
    <p:extLst>
      <p:ext uri="{BB962C8B-B14F-4D97-AF65-F5344CB8AC3E}">
        <p14:creationId xmlns:p14="http://schemas.microsoft.com/office/powerpoint/2010/main" val="4086827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40F224-7AEC-4189-A419-693698BF09E6}" type="datetimeFigureOut">
              <a:rPr lang="en-US" smtClean="0"/>
              <a:t>10/15/2022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EB8B7E-D731-4C03-B138-B59B678C68D1}" type="slidenum">
              <a:rPr lang="en-US" smtClean="0"/>
              <a:t>‹#›</a:t>
            </a:fld>
            <a:endParaRPr lang="en-US"/>
          </a:p>
        </p:txBody>
      </p:sp>
    </p:spTree>
    <p:extLst>
      <p:ext uri="{BB962C8B-B14F-4D97-AF65-F5344CB8AC3E}">
        <p14:creationId xmlns:p14="http://schemas.microsoft.com/office/powerpoint/2010/main" val="3831603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40F224-7AEC-4189-A419-693698BF09E6}" type="datetimeFigureOut">
              <a:rPr lang="en-US" smtClean="0"/>
              <a:t>10/15/2022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EB8B7E-D731-4C03-B138-B59B678C68D1}" type="slidenum">
              <a:rPr lang="en-US" smtClean="0"/>
              <a:t>‹#›</a:t>
            </a:fld>
            <a:endParaRPr lang="en-US"/>
          </a:p>
        </p:txBody>
      </p:sp>
    </p:spTree>
    <p:extLst>
      <p:ext uri="{BB962C8B-B14F-4D97-AF65-F5344CB8AC3E}">
        <p14:creationId xmlns:p14="http://schemas.microsoft.com/office/powerpoint/2010/main" val="20705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40F224-7AEC-4189-A419-693698BF09E6}" type="datetimeFigureOut">
              <a:rPr lang="en-US" smtClean="0"/>
              <a:t>10/15/2022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EB8B7E-D731-4C03-B138-B59B678C68D1}" type="slidenum">
              <a:rPr lang="en-US" smtClean="0"/>
              <a:t>‹#›</a:t>
            </a:fld>
            <a:endParaRPr lang="en-US"/>
          </a:p>
        </p:txBody>
      </p:sp>
    </p:spTree>
    <p:extLst>
      <p:ext uri="{BB962C8B-B14F-4D97-AF65-F5344CB8AC3E}">
        <p14:creationId xmlns:p14="http://schemas.microsoft.com/office/powerpoint/2010/main" val="284531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40F224-7AEC-4189-A419-693698BF09E6}"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B8B7E-D731-4C03-B138-B59B678C68D1}" type="slidenum">
              <a:rPr lang="en-US" smtClean="0"/>
              <a:t>‹#›</a:t>
            </a:fld>
            <a:endParaRPr lang="en-US"/>
          </a:p>
        </p:txBody>
      </p:sp>
    </p:spTree>
    <p:extLst>
      <p:ext uri="{BB962C8B-B14F-4D97-AF65-F5344CB8AC3E}">
        <p14:creationId xmlns:p14="http://schemas.microsoft.com/office/powerpoint/2010/main" val="31326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40F224-7AEC-4189-A419-693698BF09E6}"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B8B7E-D731-4C03-B138-B59B678C68D1}" type="slidenum">
              <a:rPr lang="en-US" smtClean="0"/>
              <a:t>‹#›</a:t>
            </a:fld>
            <a:endParaRPr lang="en-US"/>
          </a:p>
        </p:txBody>
      </p:sp>
    </p:spTree>
    <p:extLst>
      <p:ext uri="{BB962C8B-B14F-4D97-AF65-F5344CB8AC3E}">
        <p14:creationId xmlns:p14="http://schemas.microsoft.com/office/powerpoint/2010/main" val="278389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40F224-7AEC-4189-A419-693698BF09E6}" type="datetimeFigureOut">
              <a:rPr lang="en-US" smtClean="0"/>
              <a:t>10/15/2022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B8B7E-D731-4C03-B138-B59B678C68D1}" type="slidenum">
              <a:rPr lang="en-US" smtClean="0"/>
              <a:t>‹#›</a:t>
            </a:fld>
            <a:endParaRPr lang="en-US"/>
          </a:p>
        </p:txBody>
      </p:sp>
    </p:spTree>
    <p:extLst>
      <p:ext uri="{BB962C8B-B14F-4D97-AF65-F5344CB8AC3E}">
        <p14:creationId xmlns:p14="http://schemas.microsoft.com/office/powerpoint/2010/main" val="3829590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u="sng" dirty="0" smtClean="0"/>
              <a:t>INCREMENTAL IRR</a:t>
            </a:r>
            <a:endParaRPr lang="en-US" u="sng"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9444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228600"/>
            <a:ext cx="8686800" cy="3647152"/>
          </a:xfrm>
          <a:prstGeom prst="rect">
            <a:avLst/>
          </a:prstGeom>
        </p:spPr>
        <p:txBody>
          <a:bodyPr wrap="square">
            <a:spAutoFit/>
          </a:bodyPr>
          <a:lstStyle/>
          <a:p>
            <a:pPr algn="just">
              <a:lnSpc>
                <a:spcPct val="150000"/>
              </a:lnSpc>
            </a:pPr>
            <a:r>
              <a:rPr lang="en-US" sz="2200" dirty="0">
                <a:latin typeface="Times New Roman" panose="02020603050405020304" pitchFamily="18" charset="0"/>
              </a:rPr>
              <a:t>Caterpillar Corporation wants to build a spare parts storage facility in the Phoenix, Arizona, vicinity. A plant engineer has identified four different location options. Initial cost of earthwork and prefab building, and annual net cash flow estimates are given. The annual net cash flow series vary due to differences in maintenance, labor costs, transportation charges, etc. If the MARR is 10%, use incremental ROR analysis to select the one economically best location.</a:t>
            </a:r>
          </a:p>
        </p:txBody>
      </p:sp>
      <p:pic>
        <p:nvPicPr>
          <p:cNvPr id="3" name="Picture 2"/>
          <p:cNvPicPr>
            <a:picLocks noChangeAspect="1"/>
          </p:cNvPicPr>
          <p:nvPr/>
        </p:nvPicPr>
        <p:blipFill>
          <a:blip r:embed="rId2"/>
          <a:stretch>
            <a:fillRect/>
          </a:stretch>
        </p:blipFill>
        <p:spPr>
          <a:xfrm>
            <a:off x="1929516" y="3810000"/>
            <a:ext cx="8485368" cy="1771398"/>
          </a:xfrm>
          <a:prstGeom prst="rect">
            <a:avLst/>
          </a:prstGeom>
        </p:spPr>
      </p:pic>
      <p:sp>
        <p:nvSpPr>
          <p:cNvPr id="2" name="TextBox 1"/>
          <p:cNvSpPr txBox="1"/>
          <p:nvPr/>
        </p:nvSpPr>
        <p:spPr>
          <a:xfrm>
            <a:off x="2095500" y="5919332"/>
            <a:ext cx="8153400" cy="369332"/>
          </a:xfrm>
          <a:prstGeom prst="rect">
            <a:avLst/>
          </a:prstGeom>
          <a:noFill/>
        </p:spPr>
        <p:txBody>
          <a:bodyPr wrap="square" rtlCol="0">
            <a:spAutoFit/>
          </a:bodyPr>
          <a:lstStyle/>
          <a:p>
            <a:r>
              <a:rPr lang="en-US" b="1" dirty="0" smtClean="0"/>
              <a:t>IRR: C </a:t>
            </a:r>
            <a:r>
              <a:rPr lang="en-US" b="1" dirty="0"/>
              <a:t>= 9.63%           A = 10.49%          B = 17.28%        D = 8.55%</a:t>
            </a:r>
          </a:p>
        </p:txBody>
      </p:sp>
    </p:spTree>
    <p:extLst>
      <p:ext uri="{BB962C8B-B14F-4D97-AF65-F5344CB8AC3E}">
        <p14:creationId xmlns:p14="http://schemas.microsoft.com/office/powerpoint/2010/main" val="319537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2890" y="1997839"/>
            <a:ext cx="7861110" cy="2585323"/>
          </a:xfrm>
          <a:prstGeom prst="rect">
            <a:avLst/>
          </a:prstGeom>
        </p:spPr>
        <p:txBody>
          <a:bodyPr wrap="square">
            <a:spAutoFit/>
          </a:bodyPr>
          <a:lstStyle/>
          <a:p>
            <a:r>
              <a:rPr lang="en-US" dirty="0" smtClean="0">
                <a:latin typeface="Times-Roman"/>
              </a:rPr>
              <a:t>ABC </a:t>
            </a:r>
            <a:r>
              <a:rPr lang="en-US" dirty="0">
                <a:latin typeface="Times-Roman"/>
              </a:rPr>
              <a:t>Corporation is considering two types of manufacturing systems to produce its</a:t>
            </a:r>
          </a:p>
          <a:p>
            <a:r>
              <a:rPr lang="en-US" dirty="0">
                <a:latin typeface="Times-Roman"/>
              </a:rPr>
              <a:t>shaft couplings over six years: (1) a cellular manufacturing system (CMS) and (2) a</a:t>
            </a:r>
          </a:p>
          <a:p>
            <a:r>
              <a:rPr lang="en-US" dirty="0">
                <a:latin typeface="Times-Roman"/>
              </a:rPr>
              <a:t>flexible manufacturing system (FMS). The average number of pieces to be produced</a:t>
            </a:r>
          </a:p>
          <a:p>
            <a:r>
              <a:rPr lang="en-US" dirty="0">
                <a:latin typeface="Times-Roman"/>
              </a:rPr>
              <a:t>with either system would be 544,000 per year. The operating cost, initial investment,</a:t>
            </a:r>
          </a:p>
          <a:p>
            <a:r>
              <a:rPr lang="en-US" dirty="0">
                <a:latin typeface="Times-Roman"/>
              </a:rPr>
              <a:t>and salvage value for each alternative are estimated as follows:</a:t>
            </a:r>
            <a:endParaRPr lang="en-IN" dirty="0"/>
          </a:p>
        </p:txBody>
      </p:sp>
    </p:spTree>
    <p:extLst>
      <p:ext uri="{BB962C8B-B14F-4D97-AF65-F5344CB8AC3E}">
        <p14:creationId xmlns:p14="http://schemas.microsoft.com/office/powerpoint/2010/main" val="2391606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18832" y="985782"/>
            <a:ext cx="9790445" cy="3416320"/>
          </a:xfrm>
          <a:prstGeom prst="rect">
            <a:avLst/>
          </a:prstGeom>
        </p:spPr>
        <p:txBody>
          <a:bodyPr wrap="square">
            <a:spAutoFit/>
          </a:bodyPr>
          <a:lstStyle/>
          <a:p>
            <a:pPr algn="just">
              <a:lnSpc>
                <a:spcPct val="200000"/>
              </a:lnSpc>
            </a:pPr>
            <a:r>
              <a:rPr lang="en-US" dirty="0">
                <a:latin typeface="Times-Roman"/>
              </a:rPr>
              <a:t>You are considering two types of automobiles. </a:t>
            </a:r>
            <a:r>
              <a:rPr lang="en-US" dirty="0">
                <a:solidFill>
                  <a:srgbClr val="FF0000"/>
                </a:solidFill>
                <a:latin typeface="Times-Roman"/>
              </a:rPr>
              <a:t>Model A</a:t>
            </a:r>
            <a:r>
              <a:rPr lang="en-US" dirty="0">
                <a:latin typeface="Times-Roman"/>
              </a:rPr>
              <a:t> costs $18,000 and </a:t>
            </a:r>
            <a:r>
              <a:rPr lang="en-US" dirty="0" smtClean="0">
                <a:solidFill>
                  <a:srgbClr val="FF0000"/>
                </a:solidFill>
                <a:latin typeface="Times-Roman"/>
              </a:rPr>
              <a:t>Model </a:t>
            </a:r>
            <a:r>
              <a:rPr lang="en-US" dirty="0">
                <a:solidFill>
                  <a:srgbClr val="FF0000"/>
                </a:solidFill>
                <a:latin typeface="Times-Roman"/>
              </a:rPr>
              <a:t>B</a:t>
            </a:r>
            <a:r>
              <a:rPr lang="en-US" dirty="0">
                <a:latin typeface="Times-Roman"/>
              </a:rPr>
              <a:t> costs $15,624. Although the two models are essentially the same, after 4</a:t>
            </a:r>
            <a:r>
              <a:rPr lang="en-US" dirty="0" smtClean="0">
                <a:latin typeface="Times-Roman"/>
              </a:rPr>
              <a:t> </a:t>
            </a:r>
            <a:r>
              <a:rPr lang="en-US" dirty="0">
                <a:latin typeface="Times-Roman"/>
              </a:rPr>
              <a:t>years of use </a:t>
            </a:r>
            <a:r>
              <a:rPr lang="en-US" dirty="0" smtClean="0">
                <a:latin typeface="Times-Roman"/>
              </a:rPr>
              <a:t>Model </a:t>
            </a:r>
            <a:r>
              <a:rPr lang="en-US" dirty="0">
                <a:latin typeface="Times-Roman"/>
              </a:rPr>
              <a:t>A can be sold for $9,000, while </a:t>
            </a:r>
            <a:r>
              <a:rPr lang="en-US" dirty="0" smtClean="0">
                <a:latin typeface="Times-Roman"/>
              </a:rPr>
              <a:t>Model </a:t>
            </a:r>
            <a:r>
              <a:rPr lang="en-US" dirty="0">
                <a:latin typeface="Times-Roman"/>
              </a:rPr>
              <a:t>B can be sold for $6,500. Model A commands a better resale value because its styling is popular among young college students. Determine the rate of return on the incremental investment of $2,376. For what range of values of your MARR is model A preferable?</a:t>
            </a:r>
            <a:endParaRPr lang="en-IN" dirty="0"/>
          </a:p>
        </p:txBody>
      </p:sp>
    </p:spTree>
    <p:extLst>
      <p:ext uri="{BB962C8B-B14F-4D97-AF65-F5344CB8AC3E}">
        <p14:creationId xmlns:p14="http://schemas.microsoft.com/office/powerpoint/2010/main" val="935825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0268" y="961114"/>
            <a:ext cx="6096000" cy="1477328"/>
          </a:xfrm>
          <a:prstGeom prst="rect">
            <a:avLst/>
          </a:prstGeom>
        </p:spPr>
        <p:txBody>
          <a:bodyPr>
            <a:spAutoFit/>
          </a:bodyPr>
          <a:lstStyle/>
          <a:p>
            <a:r>
              <a:rPr lang="en-US" dirty="0">
                <a:latin typeface="Arial" panose="020B0604020202020204" pitchFamily="34" charset="0"/>
                <a:ea typeface="Calibri" panose="020F0502020204030204" pitchFamily="34" charset="0"/>
              </a:rPr>
              <a:t>For MARR of 6% and each alternative having a life of 20 years with no salvage value and cost information as shown in table </a:t>
            </a:r>
            <a:r>
              <a:rPr lang="en-US" dirty="0" smtClean="0">
                <a:latin typeface="Arial" panose="020B0604020202020204" pitchFamily="34" charset="0"/>
                <a:ea typeface="Calibri" panose="020F0502020204030204" pitchFamily="34" charset="0"/>
              </a:rPr>
              <a:t>below. </a:t>
            </a:r>
            <a:r>
              <a:rPr lang="en-US" dirty="0"/>
              <a:t>Which Alternative is preferred? Use Incremental IRR method.</a:t>
            </a:r>
            <a:endParaRPr lang="en-IN" dirty="0"/>
          </a:p>
          <a:p>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684975169"/>
              </p:ext>
            </p:extLst>
          </p:nvPr>
        </p:nvGraphicFramePr>
        <p:xfrm>
          <a:off x="838200" y="2483895"/>
          <a:ext cx="9097372" cy="2825085"/>
        </p:xfrm>
        <a:graphic>
          <a:graphicData uri="http://schemas.openxmlformats.org/drawingml/2006/table">
            <a:tbl>
              <a:tblPr firstRow="1" bandRow="1">
                <a:tableStyleId>{5C22544A-7EE6-4342-B048-85BDC9FD1C3A}</a:tableStyleId>
              </a:tblPr>
              <a:tblGrid>
                <a:gridCol w="2274343">
                  <a:extLst>
                    <a:ext uri="{9D8B030D-6E8A-4147-A177-3AD203B41FA5}">
                      <a16:colId xmlns:a16="http://schemas.microsoft.com/office/drawing/2014/main" val="1972829636"/>
                    </a:ext>
                  </a:extLst>
                </a:gridCol>
                <a:gridCol w="2274343">
                  <a:extLst>
                    <a:ext uri="{9D8B030D-6E8A-4147-A177-3AD203B41FA5}">
                      <a16:colId xmlns:a16="http://schemas.microsoft.com/office/drawing/2014/main" val="424353760"/>
                    </a:ext>
                  </a:extLst>
                </a:gridCol>
                <a:gridCol w="2274343">
                  <a:extLst>
                    <a:ext uri="{9D8B030D-6E8A-4147-A177-3AD203B41FA5}">
                      <a16:colId xmlns:a16="http://schemas.microsoft.com/office/drawing/2014/main" val="2131430355"/>
                    </a:ext>
                  </a:extLst>
                </a:gridCol>
                <a:gridCol w="2274343">
                  <a:extLst>
                    <a:ext uri="{9D8B030D-6E8A-4147-A177-3AD203B41FA5}">
                      <a16:colId xmlns:a16="http://schemas.microsoft.com/office/drawing/2014/main" val="327418137"/>
                    </a:ext>
                  </a:extLst>
                </a:gridCol>
              </a:tblGrid>
              <a:tr h="941695">
                <a:tc>
                  <a:txBody>
                    <a:bodyPr/>
                    <a:lstStyle/>
                    <a:p>
                      <a:pPr>
                        <a:lnSpc>
                          <a:spcPct val="115000"/>
                        </a:lnSpc>
                      </a:pPr>
                      <a:endParaRPr lang="en-IN" sz="1100">
                        <a:effectLst/>
                        <a:latin typeface="Calibri" panose="020F0502020204030204" pitchFamily="34" charset="0"/>
                        <a:cs typeface="Times New Roman" panose="02020603050405020304" pitchFamily="18" charset="0"/>
                      </a:endParaRPr>
                    </a:p>
                  </a:txBody>
                  <a:tcPr/>
                </a:tc>
                <a:tc>
                  <a:txBody>
                    <a:bodyPr/>
                    <a:lstStyle/>
                    <a:p>
                      <a:pPr marL="228600" algn="just">
                        <a:lnSpc>
                          <a:spcPts val="1700"/>
                        </a:lnSpc>
                        <a:spcAft>
                          <a:spcPts val="0"/>
                        </a:spcAft>
                      </a:pPr>
                      <a:r>
                        <a:rPr lang="en-US" sz="1100">
                          <a:effectLst/>
                        </a:rPr>
                        <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228600" algn="just">
                        <a:lnSpc>
                          <a:spcPts val="1700"/>
                        </a:lnSpc>
                        <a:spcAft>
                          <a:spcPts val="0"/>
                        </a:spcAft>
                      </a:pPr>
                      <a:r>
                        <a:rPr lang="en-US" sz="1100">
                          <a:effectLst/>
                        </a:rPr>
                        <a:t>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228600" algn="just">
                        <a:lnSpc>
                          <a:spcPts val="1700"/>
                        </a:lnSpc>
                        <a:spcAft>
                          <a:spcPts val="0"/>
                        </a:spcAft>
                      </a:pPr>
                      <a:r>
                        <a:rPr lang="en-US" sz="1100">
                          <a:effectLst/>
                        </a:rPr>
                        <a:t>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115447281"/>
                  </a:ext>
                </a:extLst>
              </a:tr>
              <a:tr h="941695">
                <a:tc>
                  <a:txBody>
                    <a:bodyPr/>
                    <a:lstStyle/>
                    <a:p>
                      <a:pPr marL="228600" algn="just">
                        <a:lnSpc>
                          <a:spcPts val="1700"/>
                        </a:lnSpc>
                        <a:spcAft>
                          <a:spcPts val="0"/>
                        </a:spcAft>
                      </a:pPr>
                      <a:r>
                        <a:rPr lang="en-US" sz="1400" dirty="0">
                          <a:effectLst/>
                        </a:rPr>
                        <a:t>Initial Costs,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228600" algn="just">
                        <a:lnSpc>
                          <a:spcPts val="1700"/>
                        </a:lnSpc>
                        <a:spcAft>
                          <a:spcPts val="0"/>
                        </a:spcAft>
                      </a:pPr>
                      <a:r>
                        <a:rPr lang="en-US" sz="1400">
                          <a:effectLst/>
                        </a:rPr>
                        <a:t>2000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228600" algn="just">
                        <a:lnSpc>
                          <a:spcPts val="1700"/>
                        </a:lnSpc>
                        <a:spcAft>
                          <a:spcPts val="0"/>
                        </a:spcAft>
                      </a:pPr>
                      <a:r>
                        <a:rPr lang="en-US" sz="1400">
                          <a:effectLst/>
                        </a:rPr>
                        <a:t>4000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228600" algn="just">
                        <a:lnSpc>
                          <a:spcPts val="1700"/>
                        </a:lnSpc>
                        <a:spcAft>
                          <a:spcPts val="0"/>
                        </a:spcAft>
                      </a:pPr>
                      <a:r>
                        <a:rPr lang="en-US" sz="1400">
                          <a:effectLst/>
                        </a:rPr>
                        <a:t>5000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576311485"/>
                  </a:ext>
                </a:extLst>
              </a:tr>
              <a:tr h="941695">
                <a:tc>
                  <a:txBody>
                    <a:bodyPr/>
                    <a:lstStyle/>
                    <a:p>
                      <a:pPr marL="228600" algn="just">
                        <a:lnSpc>
                          <a:spcPts val="1700"/>
                        </a:lnSpc>
                        <a:spcAft>
                          <a:spcPts val="0"/>
                        </a:spcAft>
                      </a:pPr>
                      <a:r>
                        <a:rPr lang="en-US" sz="1400" dirty="0">
                          <a:effectLst/>
                        </a:rPr>
                        <a:t>Uniform annual benefit,  $/year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228600" algn="just">
                        <a:lnSpc>
                          <a:spcPts val="1700"/>
                        </a:lnSpc>
                        <a:spcAft>
                          <a:spcPts val="0"/>
                        </a:spcAft>
                      </a:pPr>
                      <a:r>
                        <a:rPr lang="en-US" sz="1400" dirty="0">
                          <a:effectLst/>
                        </a:rPr>
                        <a:t>410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228600" algn="just">
                        <a:lnSpc>
                          <a:spcPts val="1700"/>
                        </a:lnSpc>
                        <a:spcAft>
                          <a:spcPts val="0"/>
                        </a:spcAft>
                      </a:pPr>
                      <a:r>
                        <a:rPr lang="en-US" sz="1400" dirty="0">
                          <a:effectLst/>
                        </a:rPr>
                        <a:t>639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228600" algn="just">
                        <a:lnSpc>
                          <a:spcPts val="1700"/>
                        </a:lnSpc>
                        <a:spcAft>
                          <a:spcPts val="0"/>
                        </a:spcAft>
                      </a:pPr>
                      <a:r>
                        <a:rPr lang="en-US" sz="1400" dirty="0">
                          <a:effectLst/>
                        </a:rPr>
                        <a:t>700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371069505"/>
                  </a:ext>
                </a:extLst>
              </a:tr>
            </a:tbl>
          </a:graphicData>
        </a:graphic>
      </p:graphicFrame>
    </p:spTree>
    <p:extLst>
      <p:ext uri="{BB962C8B-B14F-4D97-AF65-F5344CB8AC3E}">
        <p14:creationId xmlns:p14="http://schemas.microsoft.com/office/powerpoint/2010/main" val="2757153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IRR </a:t>
            </a:r>
            <a:r>
              <a:rPr lang="en-US" dirty="0" err="1" smtClean="0"/>
              <a:t>Misconcepts</a:t>
            </a:r>
            <a:endParaRPr lang="en-US" dirty="0"/>
          </a:p>
        </p:txBody>
      </p:sp>
      <p:sp>
        <p:nvSpPr>
          <p:cNvPr id="3" name="Content Placeholder 2"/>
          <p:cNvSpPr>
            <a:spLocks noGrp="1"/>
          </p:cNvSpPr>
          <p:nvPr>
            <p:ph idx="1"/>
          </p:nvPr>
        </p:nvSpPr>
        <p:spPr/>
        <p:txBody>
          <a:bodyPr/>
          <a:lstStyle/>
          <a:p>
            <a:pPr algn="just">
              <a:lnSpc>
                <a:spcPct val="150000"/>
              </a:lnSpc>
              <a:spcBef>
                <a:spcPts val="0"/>
              </a:spcBef>
            </a:pPr>
            <a:r>
              <a:rPr lang="en-US" dirty="0" smtClean="0"/>
              <a:t>Ranking alternatives by individual IRR</a:t>
            </a:r>
          </a:p>
          <a:p>
            <a:pPr algn="just">
              <a:lnSpc>
                <a:spcPct val="150000"/>
              </a:lnSpc>
              <a:spcBef>
                <a:spcPts val="0"/>
              </a:spcBef>
            </a:pPr>
            <a:r>
              <a:rPr lang="en-US" dirty="0" smtClean="0"/>
              <a:t>Ranking alternatives by individual IRR values can give conflicting results when ranking is done based on PW method.</a:t>
            </a:r>
          </a:p>
          <a:p>
            <a:pPr algn="just">
              <a:lnSpc>
                <a:spcPct val="150000"/>
              </a:lnSpc>
              <a:spcBef>
                <a:spcPts val="0"/>
              </a:spcBef>
            </a:pPr>
            <a:r>
              <a:rPr lang="en-US" dirty="0" smtClean="0"/>
              <a:t>This is evident from the following example.</a:t>
            </a:r>
            <a:endParaRPr lang="en-US" dirty="0"/>
          </a:p>
        </p:txBody>
      </p:sp>
    </p:spTree>
    <p:extLst>
      <p:ext uri="{BB962C8B-B14F-4D97-AF65-F5344CB8AC3E}">
        <p14:creationId xmlns:p14="http://schemas.microsoft.com/office/powerpoint/2010/main" val="1333010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Autofit/>
          </a:bodyPr>
          <a:lstStyle/>
          <a:p>
            <a:r>
              <a:rPr lang="en-US" sz="2800" dirty="0"/>
              <a:t>Why Must Incremental Analysis be Used for Competing Projects?</a:t>
            </a:r>
          </a:p>
        </p:txBody>
      </p:sp>
      <p:sp>
        <p:nvSpPr>
          <p:cNvPr id="3" name="Content Placeholder 2"/>
          <p:cNvSpPr>
            <a:spLocks noGrp="1"/>
          </p:cNvSpPr>
          <p:nvPr>
            <p:ph idx="1"/>
          </p:nvPr>
        </p:nvSpPr>
        <p:spPr>
          <a:xfrm>
            <a:off x="1524000" y="1219200"/>
            <a:ext cx="9144000" cy="4953000"/>
          </a:xfrm>
        </p:spPr>
        <p:txBody>
          <a:bodyPr>
            <a:normAutofit lnSpcReduction="10000"/>
          </a:bodyPr>
          <a:lstStyle/>
          <a:p>
            <a:pPr algn="just">
              <a:lnSpc>
                <a:spcPct val="150000"/>
              </a:lnSpc>
            </a:pPr>
            <a:r>
              <a:rPr lang="en-US" sz="2600" dirty="0"/>
              <a:t>Assume that an MARR of 16% per year is required, and $85000 is available to invest:</a:t>
            </a:r>
          </a:p>
          <a:p>
            <a:pPr algn="just">
              <a:lnSpc>
                <a:spcPct val="150000"/>
              </a:lnSpc>
            </a:pPr>
            <a:r>
              <a:rPr lang="en-US" sz="2600" dirty="0"/>
              <a:t>Project A requires $50000 upfront to obtain an IRR of 35% per year.</a:t>
            </a:r>
          </a:p>
          <a:p>
            <a:pPr algn="just">
              <a:lnSpc>
                <a:spcPct val="150000"/>
              </a:lnSpc>
            </a:pPr>
            <a:r>
              <a:rPr lang="en-US" sz="2600" dirty="0"/>
              <a:t>Project B requires an $85000 first cost and returns an IRR of 29% per year.</a:t>
            </a:r>
          </a:p>
          <a:p>
            <a:pPr algn="just">
              <a:lnSpc>
                <a:spcPct val="150000"/>
              </a:lnSpc>
            </a:pPr>
            <a:r>
              <a:rPr lang="en-US" sz="2600" dirty="0"/>
              <a:t>What could we do with the un-invested money from Project A? ($35000)</a:t>
            </a:r>
          </a:p>
          <a:p>
            <a:pPr algn="just">
              <a:lnSpc>
                <a:spcPct val="150000"/>
              </a:lnSpc>
            </a:pPr>
            <a:endParaRPr lang="en-US" sz="2600" dirty="0"/>
          </a:p>
          <a:p>
            <a:endParaRPr lang="en-US" dirty="0" smtClean="0"/>
          </a:p>
          <a:p>
            <a:endParaRPr lang="en-US" dirty="0"/>
          </a:p>
          <a:p>
            <a:pPr marL="0" indent="0">
              <a:buNone/>
            </a:pPr>
            <a:endParaRPr lang="en-US" dirty="0" smtClean="0"/>
          </a:p>
        </p:txBody>
      </p:sp>
    </p:spTree>
    <p:extLst>
      <p:ext uri="{BB962C8B-B14F-4D97-AF65-F5344CB8AC3E}">
        <p14:creationId xmlns:p14="http://schemas.microsoft.com/office/powerpoint/2010/main" val="73051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Autofit/>
          </a:bodyPr>
          <a:lstStyle/>
          <a:p>
            <a:r>
              <a:rPr lang="en-US" sz="2800" dirty="0"/>
              <a:t>Why Must Incremental Analysis be Used for Competing Projects?</a:t>
            </a:r>
          </a:p>
        </p:txBody>
      </p:sp>
      <p:sp>
        <p:nvSpPr>
          <p:cNvPr id="3" name="Content Placeholder 2"/>
          <p:cNvSpPr>
            <a:spLocks noGrp="1"/>
          </p:cNvSpPr>
          <p:nvPr>
            <p:ph idx="1"/>
          </p:nvPr>
        </p:nvSpPr>
        <p:spPr>
          <a:xfrm>
            <a:off x="1524000" y="1219200"/>
            <a:ext cx="9144000" cy="4953000"/>
          </a:xfrm>
        </p:spPr>
        <p:txBody>
          <a:bodyPr>
            <a:normAutofit/>
          </a:bodyPr>
          <a:lstStyle/>
          <a:p>
            <a:pPr algn="just">
              <a:lnSpc>
                <a:spcPct val="150000"/>
              </a:lnSpc>
            </a:pPr>
            <a:r>
              <a:rPr lang="en-US" sz="2600" dirty="0"/>
              <a:t>It would be reasonable to invest the remaining $35000 at the MARR:</a:t>
            </a:r>
          </a:p>
          <a:p>
            <a:pPr algn="just">
              <a:lnSpc>
                <a:spcPct val="150000"/>
              </a:lnSpc>
            </a:pPr>
            <a:r>
              <a:rPr lang="en-US" sz="2600" dirty="0"/>
              <a:t>Overall IRR</a:t>
            </a:r>
            <a:r>
              <a:rPr lang="en-US" sz="2600" baseline="-25000" dirty="0"/>
              <a:t>A</a:t>
            </a:r>
            <a:r>
              <a:rPr lang="en-US" sz="2600" dirty="0"/>
              <a:t> = 50 000(0.35) + 35 000(0.16)</a:t>
            </a:r>
          </a:p>
          <a:p>
            <a:pPr marL="0" indent="0" algn="just">
              <a:lnSpc>
                <a:spcPct val="150000"/>
              </a:lnSpc>
              <a:buNone/>
            </a:pPr>
            <a:r>
              <a:rPr lang="en-US" sz="2600" dirty="0"/>
              <a:t>				85000</a:t>
            </a:r>
          </a:p>
          <a:p>
            <a:pPr marL="0" indent="0" algn="just">
              <a:lnSpc>
                <a:spcPct val="150000"/>
              </a:lnSpc>
              <a:buNone/>
            </a:pPr>
            <a:r>
              <a:rPr lang="en-US" sz="2600" dirty="0"/>
              <a:t>			 = </a:t>
            </a:r>
            <a:r>
              <a:rPr lang="en-US" sz="2600" dirty="0">
                <a:solidFill>
                  <a:srgbClr val="FF0000"/>
                </a:solidFill>
              </a:rPr>
              <a:t>27.2% per year</a:t>
            </a:r>
          </a:p>
          <a:p>
            <a:pPr algn="just">
              <a:lnSpc>
                <a:spcPct val="150000"/>
              </a:lnSpc>
            </a:pPr>
            <a:r>
              <a:rPr lang="en-US" sz="2600" dirty="0"/>
              <a:t>Project B returns an IRR of 29% per year on ALL the money available to invest.</a:t>
            </a:r>
          </a:p>
          <a:p>
            <a:endParaRPr lang="en-US" dirty="0" smtClean="0"/>
          </a:p>
          <a:p>
            <a:endParaRPr lang="en-US" dirty="0"/>
          </a:p>
          <a:p>
            <a:pPr marL="0" indent="0">
              <a:buNone/>
            </a:pPr>
            <a:endParaRPr lang="en-US" dirty="0" smtClean="0"/>
          </a:p>
        </p:txBody>
      </p:sp>
      <p:cxnSp>
        <p:nvCxnSpPr>
          <p:cNvPr id="5" name="Straight Connector 4"/>
          <p:cNvCxnSpPr/>
          <p:nvPr/>
        </p:nvCxnSpPr>
        <p:spPr>
          <a:xfrm>
            <a:off x="3733800" y="3124200"/>
            <a:ext cx="38862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877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09800" y="457200"/>
            <a:ext cx="7772400" cy="1143000"/>
          </a:xfrm>
        </p:spPr>
        <p:txBody>
          <a:bodyPr/>
          <a:lstStyle/>
          <a:p>
            <a:pPr eaLnBrk="1" hangingPunct="1"/>
            <a:r>
              <a:rPr lang="en-US" sz="3400" dirty="0"/>
              <a:t>Comparing Mutually Exclusive Alternatives Based on IRR</a:t>
            </a:r>
          </a:p>
        </p:txBody>
      </p:sp>
      <p:sp>
        <p:nvSpPr>
          <p:cNvPr id="10243" name="Text Box 3"/>
          <p:cNvSpPr txBox="1">
            <a:spLocks noChangeArrowheads="1"/>
          </p:cNvSpPr>
          <p:nvPr/>
        </p:nvSpPr>
        <p:spPr bwMode="auto">
          <a:xfrm>
            <a:off x="1676400" y="1905000"/>
            <a:ext cx="8991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Tx/>
              <a:buChar char="•"/>
            </a:pPr>
            <a:r>
              <a:rPr lang="en-US" sz="2800" dirty="0">
                <a:latin typeface="Times New Roman" panose="02020603050405020304" pitchFamily="18" charset="0"/>
              </a:rPr>
              <a:t> </a:t>
            </a:r>
            <a:r>
              <a:rPr lang="en-US" sz="2800" dirty="0">
                <a:solidFill>
                  <a:srgbClr val="FF3300"/>
                </a:solidFill>
                <a:latin typeface="Times New Roman" panose="02020603050405020304" pitchFamily="18" charset="0"/>
              </a:rPr>
              <a:t>Issue</a:t>
            </a:r>
            <a:r>
              <a:rPr lang="en-US" sz="2800" dirty="0">
                <a:latin typeface="Times New Roman" panose="02020603050405020304" pitchFamily="18" charset="0"/>
              </a:rPr>
              <a:t>: Can we rank the mutually exclusive projects by the magnitude of its IRR?</a:t>
            </a:r>
          </a:p>
        </p:txBody>
      </p:sp>
      <p:sp>
        <p:nvSpPr>
          <p:cNvPr id="10244" name="Text Box 4"/>
          <p:cNvSpPr txBox="1">
            <a:spLocks noChangeArrowheads="1"/>
          </p:cNvSpPr>
          <p:nvPr/>
        </p:nvSpPr>
        <p:spPr bwMode="auto">
          <a:xfrm>
            <a:off x="3048001" y="2971800"/>
            <a:ext cx="6043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i="1" u="sng">
                <a:latin typeface="Times New Roman" panose="02020603050405020304" pitchFamily="18" charset="0"/>
              </a:rPr>
              <a:t>n</a:t>
            </a:r>
            <a:r>
              <a:rPr lang="en-US" sz="2400" b="1" u="sng">
                <a:latin typeface="Times New Roman" panose="02020603050405020304" pitchFamily="18" charset="0"/>
              </a:rPr>
              <a:t>			A1			A2</a:t>
            </a:r>
          </a:p>
        </p:txBody>
      </p:sp>
      <p:sp>
        <p:nvSpPr>
          <p:cNvPr id="10245" name="Text Box 5"/>
          <p:cNvSpPr txBox="1">
            <a:spLocks noChangeArrowheads="1"/>
          </p:cNvSpPr>
          <p:nvPr/>
        </p:nvSpPr>
        <p:spPr bwMode="auto">
          <a:xfrm>
            <a:off x="2816406" y="3546475"/>
            <a:ext cx="75052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b="1">
                <a:latin typeface="Times New Roman" panose="02020603050405020304" pitchFamily="18" charset="0"/>
              </a:rPr>
              <a:t>0</a:t>
            </a:r>
          </a:p>
          <a:p>
            <a:pPr algn="ctr"/>
            <a:endParaRPr lang="en-US" sz="2400" b="1">
              <a:latin typeface="Times New Roman" panose="02020603050405020304" pitchFamily="18" charset="0"/>
            </a:endParaRPr>
          </a:p>
          <a:p>
            <a:pPr algn="ctr"/>
            <a:r>
              <a:rPr lang="en-US" sz="2400" b="1">
                <a:latin typeface="Times New Roman" panose="02020603050405020304" pitchFamily="18" charset="0"/>
              </a:rPr>
              <a:t>1</a:t>
            </a:r>
          </a:p>
          <a:p>
            <a:pPr algn="ctr"/>
            <a:endParaRPr lang="en-US" sz="2400" b="1">
              <a:latin typeface="Times New Roman" panose="02020603050405020304" pitchFamily="18" charset="0"/>
            </a:endParaRPr>
          </a:p>
          <a:p>
            <a:pPr algn="ctr"/>
            <a:r>
              <a:rPr lang="en-US" sz="2400" b="1">
                <a:latin typeface="Times New Roman" panose="02020603050405020304" pitchFamily="18" charset="0"/>
              </a:rPr>
              <a:t>IRR</a:t>
            </a:r>
          </a:p>
        </p:txBody>
      </p:sp>
      <p:sp>
        <p:nvSpPr>
          <p:cNvPr id="10246" name="Text Box 6"/>
          <p:cNvSpPr txBox="1">
            <a:spLocks noChangeArrowheads="1"/>
          </p:cNvSpPr>
          <p:nvPr/>
        </p:nvSpPr>
        <p:spPr bwMode="auto">
          <a:xfrm>
            <a:off x="5376085" y="3470275"/>
            <a:ext cx="390363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dirty="0">
                <a:latin typeface="Times New Roman" panose="02020603050405020304" pitchFamily="18" charset="0"/>
              </a:rPr>
              <a:t>-$1,000		-$5,000</a:t>
            </a:r>
          </a:p>
          <a:p>
            <a:pPr algn="ctr"/>
            <a:endParaRPr lang="en-US" sz="2400" dirty="0">
              <a:latin typeface="Times New Roman" panose="02020603050405020304" pitchFamily="18" charset="0"/>
            </a:endParaRPr>
          </a:p>
          <a:p>
            <a:pPr algn="ctr"/>
            <a:r>
              <a:rPr lang="en-US" sz="2400" dirty="0">
                <a:latin typeface="Times New Roman" panose="02020603050405020304" pitchFamily="18" charset="0"/>
              </a:rPr>
              <a:t>$2,000			$7,000</a:t>
            </a:r>
          </a:p>
          <a:p>
            <a:pPr algn="ctr"/>
            <a:endParaRPr lang="en-US" sz="2400" dirty="0">
              <a:latin typeface="Times New Roman" panose="02020603050405020304" pitchFamily="18" charset="0"/>
            </a:endParaRPr>
          </a:p>
          <a:p>
            <a:pPr algn="ctr"/>
            <a:r>
              <a:rPr lang="en-US" sz="2400" dirty="0">
                <a:latin typeface="Times New Roman" panose="02020603050405020304" pitchFamily="18" charset="0"/>
              </a:rPr>
              <a:t>100%	          &gt;             40%</a:t>
            </a:r>
          </a:p>
          <a:p>
            <a:pPr algn="ctr"/>
            <a:endParaRPr lang="en-US" sz="2400" dirty="0">
              <a:latin typeface="Times New Roman" panose="02020603050405020304" pitchFamily="18" charset="0"/>
            </a:endParaRPr>
          </a:p>
          <a:p>
            <a:pPr algn="ctr"/>
            <a:r>
              <a:rPr lang="en-US" sz="2400" dirty="0">
                <a:latin typeface="Times New Roman" panose="02020603050405020304" pitchFamily="18" charset="0"/>
              </a:rPr>
              <a:t>   $818		&lt;	$1,364</a:t>
            </a:r>
          </a:p>
        </p:txBody>
      </p:sp>
      <p:sp>
        <p:nvSpPr>
          <p:cNvPr id="10247" name="Line 7"/>
          <p:cNvSpPr>
            <a:spLocks noChangeShapeType="1"/>
          </p:cNvSpPr>
          <p:nvPr/>
        </p:nvSpPr>
        <p:spPr bwMode="auto">
          <a:xfrm>
            <a:off x="2590800" y="4800600"/>
            <a:ext cx="701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48" name="Text Box 8"/>
          <p:cNvSpPr txBox="1">
            <a:spLocks noChangeArrowheads="1"/>
          </p:cNvSpPr>
          <p:nvPr/>
        </p:nvSpPr>
        <p:spPr bwMode="auto">
          <a:xfrm>
            <a:off x="2819400" y="5638800"/>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a:latin typeface="Times New Roman" panose="02020603050405020304" pitchFamily="18" charset="0"/>
              </a:rPr>
              <a:t>PW (10%)</a:t>
            </a:r>
          </a:p>
        </p:txBody>
      </p:sp>
      <p:sp>
        <p:nvSpPr>
          <p:cNvPr id="10249" name="Line 9"/>
          <p:cNvSpPr>
            <a:spLocks noChangeShapeType="1"/>
          </p:cNvSpPr>
          <p:nvPr/>
        </p:nvSpPr>
        <p:spPr bwMode="auto">
          <a:xfrm>
            <a:off x="2590800" y="6172200"/>
            <a:ext cx="701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43113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3800"/>
              <a:t>Incremental Analysis (Procedure)</a:t>
            </a:r>
          </a:p>
        </p:txBody>
      </p:sp>
      <p:sp>
        <p:nvSpPr>
          <p:cNvPr id="14339" name="Text Box 3"/>
          <p:cNvSpPr txBox="1">
            <a:spLocks noChangeArrowheads="1"/>
          </p:cNvSpPr>
          <p:nvPr/>
        </p:nvSpPr>
        <p:spPr bwMode="auto">
          <a:xfrm>
            <a:off x="2468564" y="1219200"/>
            <a:ext cx="725487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sz="2400" dirty="0">
                <a:solidFill>
                  <a:srgbClr val="FF0000"/>
                </a:solidFill>
                <a:latin typeface="Times New Roman" panose="02020603050405020304" pitchFamily="18" charset="0"/>
              </a:rPr>
              <a:t>Step 1:	</a:t>
            </a:r>
            <a:r>
              <a:rPr lang="en-US" sz="2400" dirty="0">
                <a:latin typeface="Times New Roman" panose="02020603050405020304" pitchFamily="18" charset="0"/>
              </a:rPr>
              <a:t>	Compute the cash flow for the difference 		between the projects (A,B) by subtracting 		the cash flow of the </a:t>
            </a:r>
            <a:r>
              <a:rPr lang="en-US" sz="2400" dirty="0">
                <a:solidFill>
                  <a:srgbClr val="FF3300"/>
                </a:solidFill>
                <a:latin typeface="Times New Roman" panose="02020603050405020304" pitchFamily="18" charset="0"/>
              </a:rPr>
              <a:t>lower</a:t>
            </a:r>
            <a:r>
              <a:rPr lang="en-US" sz="2400" dirty="0">
                <a:latin typeface="Times New Roman" panose="02020603050405020304" pitchFamily="18" charset="0"/>
              </a:rPr>
              <a:t> investment 		cost project (A) from that of the </a:t>
            </a:r>
            <a:r>
              <a:rPr lang="en-US" sz="2400" dirty="0">
                <a:solidFill>
                  <a:srgbClr val="FF3300"/>
                </a:solidFill>
                <a:latin typeface="Times New Roman" panose="02020603050405020304" pitchFamily="18" charset="0"/>
              </a:rPr>
              <a:t>higher</a:t>
            </a:r>
            <a:r>
              <a:rPr lang="en-US" sz="2400" dirty="0">
                <a:latin typeface="Times New Roman" panose="02020603050405020304" pitchFamily="18" charset="0"/>
              </a:rPr>
              <a:t> 		investment cost project (B).</a:t>
            </a:r>
          </a:p>
          <a:p>
            <a:pPr algn="just"/>
            <a:r>
              <a:rPr lang="en-US" sz="2400" dirty="0">
                <a:solidFill>
                  <a:srgbClr val="FF0000"/>
                </a:solidFill>
                <a:latin typeface="Times New Roman" panose="02020603050405020304" pitchFamily="18" charset="0"/>
              </a:rPr>
              <a:t>Step 2:	</a:t>
            </a:r>
            <a:r>
              <a:rPr lang="en-US" sz="2400" dirty="0">
                <a:latin typeface="Times New Roman" panose="02020603050405020304" pitchFamily="18" charset="0"/>
              </a:rPr>
              <a:t>	Compute the IRR on this incremental 		investment (IRR     ).</a:t>
            </a:r>
          </a:p>
          <a:p>
            <a:pPr algn="just"/>
            <a:r>
              <a:rPr lang="en-US" sz="2400" dirty="0">
                <a:solidFill>
                  <a:srgbClr val="FF0000"/>
                </a:solidFill>
                <a:latin typeface="Times New Roman" panose="02020603050405020304" pitchFamily="18" charset="0"/>
              </a:rPr>
              <a:t>Step 3:	</a:t>
            </a:r>
            <a:r>
              <a:rPr lang="en-US" sz="2400" dirty="0">
                <a:latin typeface="Times New Roman" panose="02020603050405020304" pitchFamily="18" charset="0"/>
              </a:rPr>
              <a:t>	Accept the investment </a:t>
            </a:r>
            <a:r>
              <a:rPr lang="en-US" sz="2400" dirty="0">
                <a:solidFill>
                  <a:srgbClr val="FF3300"/>
                </a:solidFill>
                <a:latin typeface="Times New Roman" panose="02020603050405020304" pitchFamily="18" charset="0"/>
              </a:rPr>
              <a:t>B</a:t>
            </a:r>
            <a:r>
              <a:rPr lang="en-US" sz="2400" dirty="0">
                <a:latin typeface="Times New Roman" panose="02020603050405020304" pitchFamily="18" charset="0"/>
              </a:rPr>
              <a:t> if and only if</a:t>
            </a:r>
          </a:p>
          <a:p>
            <a:pPr algn="just"/>
            <a:endParaRPr lang="en-US" sz="2400" dirty="0">
              <a:latin typeface="Times New Roman" panose="02020603050405020304" pitchFamily="18" charset="0"/>
            </a:endParaRPr>
          </a:p>
          <a:p>
            <a:pPr algn="just"/>
            <a:r>
              <a:rPr lang="en-US" sz="2400" dirty="0">
                <a:latin typeface="Times New Roman" panose="02020603050405020304" pitchFamily="18" charset="0"/>
              </a:rPr>
              <a:t>		           </a:t>
            </a:r>
            <a:r>
              <a:rPr lang="en-US" sz="2400" dirty="0">
                <a:solidFill>
                  <a:srgbClr val="FF3300"/>
                </a:solidFill>
                <a:latin typeface="Times New Roman" panose="02020603050405020304" pitchFamily="18" charset="0"/>
              </a:rPr>
              <a:t>IRR </a:t>
            </a:r>
            <a:r>
              <a:rPr lang="en-US" sz="2400" baseline="-25000" dirty="0">
                <a:solidFill>
                  <a:srgbClr val="FF3300"/>
                </a:solidFill>
                <a:latin typeface="Times New Roman" panose="02020603050405020304" pitchFamily="18" charset="0"/>
              </a:rPr>
              <a:t>B-A</a:t>
            </a:r>
            <a:r>
              <a:rPr lang="en-US" sz="2400" dirty="0">
                <a:solidFill>
                  <a:srgbClr val="FF3300"/>
                </a:solidFill>
                <a:latin typeface="Times New Roman" panose="02020603050405020304" pitchFamily="18" charset="0"/>
              </a:rPr>
              <a:t>   &gt;  MARR</a:t>
            </a:r>
          </a:p>
        </p:txBody>
      </p:sp>
      <p:sp>
        <p:nvSpPr>
          <p:cNvPr id="14340" name="Text Box 4"/>
          <p:cNvSpPr txBox="1">
            <a:spLocks noChangeArrowheads="1"/>
          </p:cNvSpPr>
          <p:nvPr/>
        </p:nvSpPr>
        <p:spPr bwMode="auto">
          <a:xfrm>
            <a:off x="6324600" y="35814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600">
                <a:latin typeface="Times New Roman" panose="02020603050405020304" pitchFamily="18" charset="0"/>
              </a:rPr>
              <a:t>B-A</a:t>
            </a:r>
          </a:p>
        </p:txBody>
      </p:sp>
      <p:sp>
        <p:nvSpPr>
          <p:cNvPr id="14341" name="Text Box 5"/>
          <p:cNvSpPr txBox="1">
            <a:spLocks noChangeArrowheads="1"/>
          </p:cNvSpPr>
          <p:nvPr/>
        </p:nvSpPr>
        <p:spPr bwMode="auto">
          <a:xfrm>
            <a:off x="2727325" y="5370513"/>
            <a:ext cx="701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NOTE: Make sure that both IRR</a:t>
            </a:r>
            <a:r>
              <a:rPr lang="en-US" baseline="-25000"/>
              <a:t>A</a:t>
            </a:r>
            <a:r>
              <a:rPr lang="en-US"/>
              <a:t> and IRR</a:t>
            </a:r>
            <a:r>
              <a:rPr lang="en-US" baseline="-25000"/>
              <a:t>B</a:t>
            </a:r>
            <a:r>
              <a:rPr lang="en-US"/>
              <a:t> are greater than MARR.</a:t>
            </a:r>
          </a:p>
        </p:txBody>
      </p:sp>
    </p:spTree>
    <p:extLst>
      <p:ext uri="{BB962C8B-B14F-4D97-AF65-F5344CB8AC3E}">
        <p14:creationId xmlns:p14="http://schemas.microsoft.com/office/powerpoint/2010/main" val="255829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1017688"/>
            <a:ext cx="8686800" cy="5078313"/>
          </a:xfrm>
          <a:prstGeom prst="rect">
            <a:avLst/>
          </a:prstGeom>
        </p:spPr>
        <p:txBody>
          <a:bodyPr wrap="square">
            <a:spAutoFit/>
          </a:bodyPr>
          <a:lstStyle/>
          <a:p>
            <a:pPr algn="just">
              <a:lnSpc>
                <a:spcPct val="150000"/>
              </a:lnSpc>
            </a:pPr>
            <a:r>
              <a:rPr lang="en-US" sz="2400" dirty="0">
                <a:latin typeface="Times New Roman" panose="02020603050405020304" pitchFamily="18" charset="0"/>
              </a:rPr>
              <a:t>A tool and die company in Pittsburgh is considering the purchase of a drill press with fuzzy-logic software to improve accuracy and reduce tool wear. The company has the opportunity to buy a slightly used machine for $15,000 or a new one for $21 ,000. Because the new machine is a more sophisticated model, its operating cost is expected to be $7000 per year, while the used machine is expected to require $8200 per year. Each machine is expected to have a 25-year life with a 5% salvage value. Tabulate the incremental cash flow </a:t>
            </a:r>
            <a:r>
              <a:rPr lang="en-US" sz="2400" dirty="0" smtClean="0">
                <a:latin typeface="Times New Roman" panose="02020603050405020304" pitchFamily="18" charset="0"/>
              </a:rPr>
              <a:t>and </a:t>
            </a:r>
            <a:r>
              <a:rPr lang="en-US" sz="2400" smtClean="0">
                <a:latin typeface="Times New Roman" panose="02020603050405020304" pitchFamily="18" charset="0"/>
              </a:rPr>
              <a:t>identify  </a:t>
            </a:r>
            <a:r>
              <a:rPr lang="en-US" sz="2400" dirty="0" smtClean="0">
                <a:latin typeface="Times New Roman" panose="02020603050405020304" pitchFamily="18" charset="0"/>
              </a:rPr>
              <a:t>the best alternative, by </a:t>
            </a:r>
            <a:r>
              <a:rPr lang="en-US" sz="2400" dirty="0">
                <a:latin typeface="Times New Roman" panose="02020603050405020304" pitchFamily="18" charset="0"/>
              </a:rPr>
              <a:t>taking MARR = </a:t>
            </a:r>
            <a:r>
              <a:rPr lang="en-US" sz="2400" dirty="0" smtClean="0">
                <a:latin typeface="Times New Roman" panose="02020603050405020304" pitchFamily="18" charset="0"/>
              </a:rPr>
              <a:t>15%.</a:t>
            </a:r>
            <a:endParaRPr lang="en-US" sz="2400" dirty="0">
              <a:latin typeface="Times New Roman" panose="02020603050405020304" pitchFamily="18" charset="0"/>
            </a:endParaRPr>
          </a:p>
        </p:txBody>
      </p:sp>
    </p:spTree>
    <p:extLst>
      <p:ext uri="{BB962C8B-B14F-4D97-AF65-F5344CB8AC3E}">
        <p14:creationId xmlns:p14="http://schemas.microsoft.com/office/powerpoint/2010/main" val="1827092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533401"/>
            <a:ext cx="8686800" cy="5078313"/>
          </a:xfrm>
          <a:prstGeom prst="rect">
            <a:avLst/>
          </a:prstGeom>
        </p:spPr>
        <p:txBody>
          <a:bodyPr wrap="square">
            <a:spAutoFit/>
          </a:bodyPr>
          <a:lstStyle/>
          <a:p>
            <a:pPr algn="just">
              <a:lnSpc>
                <a:spcPct val="150000"/>
              </a:lnSpc>
            </a:pPr>
            <a:r>
              <a:rPr lang="en-US" sz="2400" dirty="0">
                <a:latin typeface="Times New Roman" panose="02020603050405020304" pitchFamily="18" charset="0"/>
              </a:rPr>
              <a:t>You are considering two projects for investment, and you can only invest in one:</a:t>
            </a:r>
          </a:p>
          <a:p>
            <a:pPr algn="just">
              <a:lnSpc>
                <a:spcPct val="150000"/>
              </a:lnSpc>
            </a:pPr>
            <a:endParaRPr lang="en-US" sz="2400" dirty="0">
              <a:solidFill>
                <a:srgbClr val="41463D"/>
              </a:solidFill>
              <a:latin typeface="Times New Roman" panose="02020603050405020304" pitchFamily="18" charset="0"/>
            </a:endParaRPr>
          </a:p>
          <a:p>
            <a:pPr algn="just">
              <a:lnSpc>
                <a:spcPct val="150000"/>
              </a:lnSpc>
            </a:pPr>
            <a:endParaRPr lang="en-US" sz="2400" dirty="0">
              <a:solidFill>
                <a:srgbClr val="41463D"/>
              </a:solidFill>
              <a:latin typeface="Times New Roman" panose="02020603050405020304" pitchFamily="18" charset="0"/>
            </a:endParaRPr>
          </a:p>
          <a:p>
            <a:pPr algn="just">
              <a:lnSpc>
                <a:spcPct val="150000"/>
              </a:lnSpc>
            </a:pPr>
            <a:endParaRPr lang="en-US" sz="2400" dirty="0">
              <a:solidFill>
                <a:srgbClr val="41463D"/>
              </a:solidFill>
              <a:latin typeface="Times New Roman" panose="02020603050405020304" pitchFamily="18" charset="0"/>
            </a:endParaRPr>
          </a:p>
          <a:p>
            <a:pPr algn="just">
              <a:lnSpc>
                <a:spcPct val="150000"/>
              </a:lnSpc>
            </a:pPr>
            <a:endParaRPr lang="en-US" sz="2400" dirty="0">
              <a:solidFill>
                <a:srgbClr val="41463D"/>
              </a:solidFill>
              <a:latin typeface="Times New Roman" panose="02020603050405020304" pitchFamily="18" charset="0"/>
            </a:endParaRPr>
          </a:p>
          <a:p>
            <a:pPr algn="just">
              <a:lnSpc>
                <a:spcPct val="150000"/>
              </a:lnSpc>
            </a:pPr>
            <a:r>
              <a:rPr lang="en-US" sz="2400" dirty="0">
                <a:latin typeface="Times New Roman" panose="02020603050405020304" pitchFamily="18" charset="0"/>
              </a:rPr>
              <a:t>You have $30 in capital and any funds you do not invest in these projects may be invested elsewhere at the MARR of 6%. Which should you choose?</a:t>
            </a:r>
          </a:p>
        </p:txBody>
      </p:sp>
      <p:graphicFrame>
        <p:nvGraphicFramePr>
          <p:cNvPr id="2" name="Table 1"/>
          <p:cNvGraphicFramePr>
            <a:graphicFrameLocks noGrp="1"/>
          </p:cNvGraphicFramePr>
          <p:nvPr>
            <p:extLst/>
          </p:nvPr>
        </p:nvGraphicFramePr>
        <p:xfrm>
          <a:off x="3048000" y="2133600"/>
          <a:ext cx="6096002" cy="118872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2590801">
                  <a:extLst>
                    <a:ext uri="{9D8B030D-6E8A-4147-A177-3AD203B41FA5}">
                      <a16:colId xmlns:a16="http://schemas.microsoft.com/office/drawing/2014/main" val="20001"/>
                    </a:ext>
                  </a:extLst>
                </a:gridCol>
                <a:gridCol w="1600201">
                  <a:extLst>
                    <a:ext uri="{9D8B030D-6E8A-4147-A177-3AD203B41FA5}">
                      <a16:colId xmlns:a16="http://schemas.microsoft.com/office/drawing/2014/main" val="20002"/>
                    </a:ext>
                  </a:extLst>
                </a:gridCol>
              </a:tblGrid>
              <a:tr h="370840">
                <a:tc>
                  <a:txBody>
                    <a:bodyPr/>
                    <a:lstStyle/>
                    <a:p>
                      <a:pPr algn="ctr"/>
                      <a:r>
                        <a:rPr lang="en-US" sz="2000" dirty="0" smtClean="0"/>
                        <a:t>Year</a:t>
                      </a:r>
                      <a:endParaRPr lang="en-US" sz="2000" dirty="0"/>
                    </a:p>
                  </a:txBody>
                  <a:tcPr/>
                </a:tc>
                <a:tc>
                  <a:txBody>
                    <a:bodyPr/>
                    <a:lstStyle/>
                    <a:p>
                      <a:pPr algn="ctr"/>
                      <a:r>
                        <a:rPr lang="en-US" sz="2000" dirty="0" smtClean="0"/>
                        <a:t>A</a:t>
                      </a:r>
                      <a:endParaRPr lang="en-US" sz="2000" dirty="0"/>
                    </a:p>
                  </a:txBody>
                  <a:tcPr/>
                </a:tc>
                <a:tc>
                  <a:txBody>
                    <a:bodyPr/>
                    <a:lstStyle/>
                    <a:p>
                      <a:pPr algn="ctr"/>
                      <a:r>
                        <a:rPr lang="en-US" sz="2000" dirty="0" smtClean="0"/>
                        <a:t>B</a:t>
                      </a:r>
                      <a:endParaRPr lang="en-US" sz="2000" dirty="0"/>
                    </a:p>
                  </a:txBody>
                  <a:tcPr/>
                </a:tc>
                <a:extLst>
                  <a:ext uri="{0D108BD9-81ED-4DB2-BD59-A6C34878D82A}">
                    <a16:rowId xmlns:a16="http://schemas.microsoft.com/office/drawing/2014/main" val="10000"/>
                  </a:ext>
                </a:extLst>
              </a:tr>
              <a:tr h="370840">
                <a:tc>
                  <a:txBody>
                    <a:bodyPr/>
                    <a:lstStyle/>
                    <a:p>
                      <a:pPr algn="ctr"/>
                      <a:r>
                        <a:rPr lang="en-US" sz="2000" dirty="0" smtClean="0"/>
                        <a:t>0</a:t>
                      </a:r>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-20</a:t>
                      </a:r>
                      <a:endParaRPr lang="en-US" sz="2000" dirty="0"/>
                    </a:p>
                  </a:txBody>
                  <a:tcPr/>
                </a:tc>
                <a:extLst>
                  <a:ext uri="{0D108BD9-81ED-4DB2-BD59-A6C34878D82A}">
                    <a16:rowId xmlns:a16="http://schemas.microsoft.com/office/drawing/2014/main" val="10001"/>
                  </a:ext>
                </a:extLst>
              </a:tr>
              <a:tr h="370840">
                <a:tc>
                  <a:txBody>
                    <a:bodyPr/>
                    <a:lstStyle/>
                    <a:p>
                      <a:pPr algn="ctr"/>
                      <a:r>
                        <a:rPr lang="en-US" sz="2000" dirty="0" smtClean="0"/>
                        <a:t>1</a:t>
                      </a:r>
                      <a:endParaRPr lang="en-US" sz="2000" dirty="0"/>
                    </a:p>
                  </a:txBody>
                  <a:tcPr/>
                </a:tc>
                <a:tc>
                  <a:txBody>
                    <a:bodyPr/>
                    <a:lstStyle/>
                    <a:p>
                      <a:pPr algn="ctr"/>
                      <a:r>
                        <a:rPr lang="en-US" sz="2000" dirty="0" smtClean="0"/>
                        <a:t>15</a:t>
                      </a:r>
                      <a:endParaRPr lang="en-US" sz="2000" dirty="0"/>
                    </a:p>
                  </a:txBody>
                  <a:tcPr/>
                </a:tc>
                <a:tc>
                  <a:txBody>
                    <a:bodyPr/>
                    <a:lstStyle/>
                    <a:p>
                      <a:pPr algn="ctr"/>
                      <a:r>
                        <a:rPr lang="en-US" sz="2000" dirty="0" smtClean="0"/>
                        <a:t>28</a:t>
                      </a:r>
                      <a:endParaRPr lang="en-US" sz="20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70204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2137" y="228600"/>
            <a:ext cx="10133463" cy="3139321"/>
          </a:xfrm>
          <a:prstGeom prst="rect">
            <a:avLst/>
          </a:prstGeom>
        </p:spPr>
        <p:txBody>
          <a:bodyPr wrap="square">
            <a:spAutoFit/>
          </a:bodyPr>
          <a:lstStyle/>
          <a:p>
            <a:pPr algn="just">
              <a:lnSpc>
                <a:spcPct val="150000"/>
              </a:lnSpc>
            </a:pPr>
            <a:r>
              <a:rPr lang="en-US" sz="2200" dirty="0">
                <a:latin typeface="Times New Roman" panose="02020603050405020304" pitchFamily="18" charset="0"/>
              </a:rPr>
              <a:t>In 2000, Bell Atlantic and GTE merged to form a giant telecommunications corporation named Verizon Communications. As expected, some equipment incompatibilities had to be rectified, especially for long distance and international wireless and video services. One item had two suppliers - a U.S. firm (A) and an Asian firm (B). </a:t>
            </a:r>
            <a:r>
              <a:rPr lang="en-US" sz="2200" dirty="0" smtClean="0">
                <a:latin typeface="Times New Roman" panose="02020603050405020304" pitchFamily="18" charset="0"/>
              </a:rPr>
              <a:t>Estimates </a:t>
            </a:r>
            <a:r>
              <a:rPr lang="en-US" sz="2200" dirty="0">
                <a:latin typeface="Times New Roman" panose="02020603050405020304" pitchFamily="18" charset="0"/>
              </a:rPr>
              <a:t>for vendors A and B are given for each unit</a:t>
            </a:r>
            <a:r>
              <a:rPr lang="en-US" sz="2200" dirty="0" smtClean="0">
                <a:latin typeface="Times New Roman" panose="02020603050405020304" pitchFamily="18" charset="0"/>
              </a:rPr>
              <a:t>. </a:t>
            </a:r>
            <a:r>
              <a:rPr lang="en-US" sz="2200" dirty="0">
                <a:latin typeface="Times New Roman" panose="02020603050405020304" pitchFamily="18" charset="0"/>
              </a:rPr>
              <a:t>Determine which vendor should be selected if the MARR is 15% per year</a:t>
            </a:r>
            <a:r>
              <a:rPr lang="en-US" sz="2200" dirty="0" smtClean="0">
                <a:latin typeface="Times New Roman" panose="02020603050405020304" pitchFamily="18" charset="0"/>
              </a:rPr>
              <a:t>. Using Incremental IRR </a:t>
            </a:r>
            <a:endParaRPr lang="en-US" sz="2200" dirty="0">
              <a:latin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891367" y="4001912"/>
            <a:ext cx="6019800" cy="2213719"/>
          </a:xfrm>
          <a:prstGeom prst="rect">
            <a:avLst/>
          </a:prstGeom>
        </p:spPr>
      </p:pic>
    </p:spTree>
    <p:extLst>
      <p:ext uri="{BB962C8B-B14F-4D97-AF65-F5344CB8AC3E}">
        <p14:creationId xmlns:p14="http://schemas.microsoft.com/office/powerpoint/2010/main" val="3604014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18364</TotalTime>
  <Words>992</Words>
  <Application>Microsoft Office PowerPoint</Application>
  <PresentationFormat>Widescreen</PresentationFormat>
  <Paragraphs>84</Paragraphs>
  <Slides>13</Slides>
  <Notes>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Times-Roman</vt:lpstr>
      <vt:lpstr>Office Theme</vt:lpstr>
      <vt:lpstr>INCREMENTAL IRR</vt:lpstr>
      <vt:lpstr>IRR Misconcepts</vt:lpstr>
      <vt:lpstr>Why Must Incremental Analysis be Used for Competing Projects?</vt:lpstr>
      <vt:lpstr>Why Must Incremental Analysis be Used for Competing Projects?</vt:lpstr>
      <vt:lpstr>Comparing Mutually Exclusive Alternatives Based on IRR</vt:lpstr>
      <vt:lpstr>Incremental Analysis (Procedure)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maithri kowshik</dc:creator>
  <cp:lastModifiedBy>MAHE</cp:lastModifiedBy>
  <cp:revision>31</cp:revision>
  <dcterms:created xsi:type="dcterms:W3CDTF">2015-10-23T04:56:19Z</dcterms:created>
  <dcterms:modified xsi:type="dcterms:W3CDTF">2022-10-15T16:16:11Z</dcterms:modified>
</cp:coreProperties>
</file>