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80" r:id="rId12"/>
    <p:sldId id="284" r:id="rId13"/>
    <p:sldId id="266" r:id="rId14"/>
    <p:sldId id="267" r:id="rId15"/>
    <p:sldId id="268" r:id="rId16"/>
    <p:sldId id="269" r:id="rId17"/>
    <p:sldId id="282" r:id="rId18"/>
    <p:sldId id="283" r:id="rId19"/>
    <p:sldId id="270" r:id="rId20"/>
    <p:sldId id="271" r:id="rId21"/>
    <p:sldId id="27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531.16821" units="1/cm"/>
          <inkml:channelProperty channel="Y" name="resolution" value="2391.75171" units="1/cm"/>
          <inkml:channelProperty channel="F" name="resolution" value="0" units="1/dev"/>
          <inkml:channelProperty channel="T" name="resolution" value="1" units="1/dev"/>
        </inkml:channelProperties>
      </inkml:inkSource>
      <inkml:timestamp xml:id="ts0" timeString="2021-10-11T08:46:50.724"/>
    </inkml:context>
    <inkml:brush xml:id="br0">
      <inkml:brushProperty name="width" value="0.05292" units="cm"/>
      <inkml:brushProperty name="height" value="0.05292" units="cm"/>
      <inkml:brushProperty name="color" value="#FF0000"/>
    </inkml:brush>
  </inkml:definitions>
  <inkml:trace contextRef="#ctx0" brushRef="#br0">3695 9869 3009 0,'-6'0'137'15,"-2"2"49"-15,-2 0 28 16,1-1 22-16,4 1 12 16,-3 3 8-16,4 0 9 15,-3-1 9-15,2 2 4 16,-4 0-91 0,6-2-42-16,0 1-44 15,0-1-26-15,3 3-14 16,0-3-5-16,12 1-13 15,16 0-26-15,15-1-33 16,20 0-44-16,17-2-77 16,2-2-72-16,0-3-46 15,-4-1-72-15,-7-3-73 16,-13 1-103-16,0-5-273 16,-31 4 0-16,-15 5 0 15,-15-1 0 1</inkml:trace>
  <inkml:trace contextRef="#ctx0" brushRef="#br0" timeOffset="250.1712">3833 9954 1315 0,'-15'11'185'0,"2"-2"62"16,-1 0 60-16,2 5 35 15,8-7 28-15,6 0 14 16,4-4 6-16,14 1 3 15,12-1 0-15,13-1-129 16,17-1-56 0,8-1-64-16,-1-1-60 15,-7-3-38-15,-8 3-52 16,-14 0-57-16,-12-1-105 16,-4-2-268-16,-13 0-443 15,-8 0 0-15,4-2 0 16,8-5 0-16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782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740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887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0062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8394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2311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7086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08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516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826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2288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974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07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931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964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098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4/6/2023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8308428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480005" cy="3212636"/>
          </a:xfrm>
        </p:spPr>
        <p:txBody>
          <a:bodyPr/>
          <a:lstStyle/>
          <a:p>
            <a:r>
              <a:rPr lang="en-US" dirty="0" smtClean="0"/>
              <a:t>EVALUATION OF      ALTERNATIVES         </a:t>
            </a:r>
            <a:r>
              <a:rPr lang="en-US" dirty="0" smtClean="0">
                <a:solidFill>
                  <a:srgbClr val="00B050"/>
                </a:solidFill>
              </a:rPr>
              <a:t>Rate of Return</a:t>
            </a:r>
            <a:endParaRPr lang="en-US" dirty="0">
              <a:solidFill>
                <a:srgbClr val="00B050"/>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735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7924800" cy="5943600"/>
          </a:xfrm>
        </p:spPr>
        <p:txBody>
          <a:bodyPr>
            <a:normAutofit/>
          </a:bodyPr>
          <a:lstStyle/>
          <a:p>
            <a:pPr marL="514350" indent="-514350" algn="just">
              <a:lnSpc>
                <a:spcPct val="160000"/>
              </a:lnSpc>
              <a:spcBef>
                <a:spcPts val="0"/>
              </a:spcBef>
              <a:buFont typeface="+mj-lt"/>
              <a:buAutoNum type="arabicPeriod" startAt="3"/>
            </a:pPr>
            <a:r>
              <a:rPr lang="en-US" dirty="0" smtClean="0"/>
              <a:t>A patch of land adjacent to the proposed international airport is likely to increase in value. The cost of land now is INR 8,00,000 and is expected to be worth INR 15,00,000 within 5 years. During this period it can be rented for small scale industry at INR 15000 per year. Annual taxes are presently is INR 8500 and likely to remain constant. What rate of return will </a:t>
            </a:r>
            <a:r>
              <a:rPr lang="en-US" dirty="0"/>
              <a:t>b</a:t>
            </a:r>
            <a:r>
              <a:rPr lang="en-US" dirty="0" smtClean="0"/>
              <a:t>e earned on the investment if the estimates are accurate?</a:t>
            </a:r>
            <a:endParaRPr lang="en-US" dirty="0"/>
          </a:p>
        </p:txBody>
      </p:sp>
    </p:spTree>
    <p:extLst>
      <p:ext uri="{BB962C8B-B14F-4D97-AF65-F5344CB8AC3E}">
        <p14:creationId xmlns:p14="http://schemas.microsoft.com/office/powerpoint/2010/main" val="209440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firm has identified three mutually exclusive investment proposals whose details are as given below. The life of  all the alternatives are estimated to be for 5years, with negligible salvage value. MARR for the firm is 12%. Find the best alternative based on ROR method of comparison.</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47064144"/>
              </p:ext>
            </p:extLst>
          </p:nvPr>
        </p:nvGraphicFramePr>
        <p:xfrm>
          <a:off x="1295400" y="3937000"/>
          <a:ext cx="6096000" cy="14782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0">
                <a:tc>
                  <a:txBody>
                    <a:bodyPr/>
                    <a:lstStyle/>
                    <a:p>
                      <a:endParaRPr lang="en-US" dirty="0"/>
                    </a:p>
                  </a:txBody>
                  <a:tcPr/>
                </a:tc>
                <a:tc>
                  <a:txBody>
                    <a:bodyPr/>
                    <a:lstStyle/>
                    <a:p>
                      <a:r>
                        <a:rPr lang="en-US" dirty="0" smtClean="0"/>
                        <a:t>A1</a:t>
                      </a:r>
                      <a:endParaRPr lang="en-US" dirty="0"/>
                    </a:p>
                  </a:txBody>
                  <a:tcPr/>
                </a:tc>
                <a:tc>
                  <a:txBody>
                    <a:bodyPr/>
                    <a:lstStyle/>
                    <a:p>
                      <a:r>
                        <a:rPr lang="en-US" dirty="0" smtClean="0"/>
                        <a:t>A2</a:t>
                      </a:r>
                      <a:endParaRPr lang="en-US" dirty="0"/>
                    </a:p>
                  </a:txBody>
                  <a:tcPr/>
                </a:tc>
                <a:tc>
                  <a:txBody>
                    <a:bodyPr/>
                    <a:lstStyle/>
                    <a:p>
                      <a:r>
                        <a:rPr lang="en-US" dirty="0" smtClean="0"/>
                        <a:t>A3</a:t>
                      </a:r>
                      <a:endParaRPr lang="en-US" dirty="0"/>
                    </a:p>
                  </a:txBody>
                  <a:tcPr/>
                </a:tc>
                <a:extLst>
                  <a:ext uri="{0D108BD9-81ED-4DB2-BD59-A6C34878D82A}">
                    <a16:rowId xmlns:a16="http://schemas.microsoft.com/office/drawing/2014/main" val="10000"/>
                  </a:ext>
                </a:extLst>
              </a:tr>
              <a:tr h="472440">
                <a:tc>
                  <a:txBody>
                    <a:bodyPr/>
                    <a:lstStyle/>
                    <a:p>
                      <a:r>
                        <a:rPr lang="en-US" dirty="0" smtClean="0"/>
                        <a:t>INVESTMENT</a:t>
                      </a:r>
                      <a:endParaRPr lang="en-US" dirty="0"/>
                    </a:p>
                  </a:txBody>
                  <a:tcPr/>
                </a:tc>
                <a:tc>
                  <a:txBody>
                    <a:bodyPr/>
                    <a:lstStyle/>
                    <a:p>
                      <a:r>
                        <a:rPr lang="en-US" dirty="0" smtClean="0"/>
                        <a:t>Rs.1,50,000</a:t>
                      </a:r>
                      <a:endParaRPr lang="en-US" dirty="0"/>
                    </a:p>
                  </a:txBody>
                  <a:tcPr/>
                </a:tc>
                <a:tc>
                  <a:txBody>
                    <a:bodyPr/>
                    <a:lstStyle/>
                    <a:p>
                      <a:r>
                        <a:rPr lang="en-US" dirty="0" smtClean="0"/>
                        <a:t>2,10,000</a:t>
                      </a:r>
                      <a:endParaRPr lang="en-US" dirty="0"/>
                    </a:p>
                  </a:txBody>
                  <a:tcPr/>
                </a:tc>
                <a:tc>
                  <a:txBody>
                    <a:bodyPr/>
                    <a:lstStyle/>
                    <a:p>
                      <a:r>
                        <a:rPr lang="en-US" dirty="0" smtClean="0"/>
                        <a:t>2,55,000</a:t>
                      </a:r>
                      <a:endParaRPr lang="en-US" dirty="0"/>
                    </a:p>
                  </a:txBody>
                  <a:tcPr/>
                </a:tc>
                <a:extLst>
                  <a:ext uri="{0D108BD9-81ED-4DB2-BD59-A6C34878D82A}">
                    <a16:rowId xmlns:a16="http://schemas.microsoft.com/office/drawing/2014/main" val="10001"/>
                  </a:ext>
                </a:extLst>
              </a:tr>
              <a:tr h="472440">
                <a:tc>
                  <a:txBody>
                    <a:bodyPr/>
                    <a:lstStyle/>
                    <a:p>
                      <a:r>
                        <a:rPr lang="en-US" dirty="0" smtClean="0"/>
                        <a:t>ANNUAL NET</a:t>
                      </a:r>
                      <a:r>
                        <a:rPr lang="en-US" baseline="0" dirty="0" smtClean="0"/>
                        <a:t> </a:t>
                      </a:r>
                    </a:p>
                    <a:p>
                      <a:r>
                        <a:rPr lang="en-US" baseline="0" dirty="0" smtClean="0"/>
                        <a:t>INCOME</a:t>
                      </a:r>
                      <a:endParaRPr lang="en-US" dirty="0"/>
                    </a:p>
                  </a:txBody>
                  <a:tcPr/>
                </a:tc>
                <a:tc>
                  <a:txBody>
                    <a:bodyPr/>
                    <a:lstStyle/>
                    <a:p>
                      <a:r>
                        <a:rPr lang="en-US" dirty="0" smtClean="0"/>
                        <a:t>Rs.45,570</a:t>
                      </a:r>
                      <a:endParaRPr lang="en-US" dirty="0"/>
                    </a:p>
                  </a:txBody>
                  <a:tcPr/>
                </a:tc>
                <a:tc>
                  <a:txBody>
                    <a:bodyPr/>
                    <a:lstStyle/>
                    <a:p>
                      <a:r>
                        <a:rPr lang="en-US" dirty="0" smtClean="0"/>
                        <a:t>58,260</a:t>
                      </a:r>
                      <a:endParaRPr lang="en-US" dirty="0"/>
                    </a:p>
                  </a:txBody>
                  <a:tcPr/>
                </a:tc>
                <a:tc>
                  <a:txBody>
                    <a:bodyPr/>
                    <a:lstStyle/>
                    <a:p>
                      <a:r>
                        <a:rPr lang="en-US" dirty="0" smtClean="0"/>
                        <a:t>69,000</a:t>
                      </a:r>
                      <a:endParaRPr lang="en-US" dirty="0"/>
                    </a:p>
                  </a:txBody>
                  <a:tcPr/>
                </a:tc>
                <a:extLst>
                  <a:ext uri="{0D108BD9-81ED-4DB2-BD59-A6C34878D82A}">
                    <a16:rowId xmlns:a16="http://schemas.microsoft.com/office/drawing/2014/main" val="1000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1301400" y="3552840"/>
              <a:ext cx="255960" cy="56160"/>
            </p14:xfrm>
          </p:contentPart>
        </mc:Choice>
        <mc:Fallback xmlns="">
          <p:pic>
            <p:nvPicPr>
              <p:cNvPr id="7" name="Ink 6"/>
              <p:cNvPicPr/>
              <p:nvPr/>
            </p:nvPicPr>
            <p:blipFill>
              <a:blip r:embed="rId3"/>
              <a:stretch>
                <a:fillRect/>
              </a:stretch>
            </p:blipFill>
            <p:spPr>
              <a:xfrm>
                <a:off x="1288800" y="3544920"/>
                <a:ext cx="272520" cy="75240"/>
              </a:xfrm>
              <a:prstGeom prst="rect">
                <a:avLst/>
              </a:prstGeom>
            </p:spPr>
          </p:pic>
        </mc:Fallback>
      </mc:AlternateContent>
    </p:spTree>
    <p:extLst>
      <p:ext uri="{BB962C8B-B14F-4D97-AF65-F5344CB8AC3E}">
        <p14:creationId xmlns:p14="http://schemas.microsoft.com/office/powerpoint/2010/main" val="2422121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239001" cy="2333656"/>
          </a:xfrm>
        </p:spPr>
        <p:txBody>
          <a:bodyPr>
            <a:normAutofit/>
          </a:bodyPr>
          <a:lstStyle/>
          <a:p>
            <a:pPr lvl="0" defTabSz="914400" eaLnBrk="0" fontAlgn="base" hangingPunct="0">
              <a:spcAft>
                <a:spcPct val="0"/>
              </a:spcAft>
            </a:pPr>
            <a:r>
              <a:rPr lang="en-US" alt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Consider three mutually exclusive alternatives, each having an 8-year of useful life. If MARR is 8%, which alternative should be selected?</a:t>
            </a:r>
            <a:endParaRPr lang="en-US" altLang="en-US" sz="4400" dirty="0">
              <a:solidFill>
                <a:schemeClr val="tx1"/>
              </a:solidFill>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8096434"/>
              </p:ext>
            </p:extLst>
          </p:nvPr>
        </p:nvGraphicFramePr>
        <p:xfrm>
          <a:off x="457200" y="2209800"/>
          <a:ext cx="7289800" cy="2667001"/>
        </p:xfrm>
        <a:graphic>
          <a:graphicData uri="http://schemas.openxmlformats.org/drawingml/2006/table">
            <a:tbl>
              <a:tblPr firstRow="1" bandRow="1">
                <a:tableStyleId>{5C22544A-7EE6-4342-B048-85BDC9FD1C3A}</a:tableStyleId>
              </a:tblPr>
              <a:tblGrid>
                <a:gridCol w="1822450">
                  <a:extLst>
                    <a:ext uri="{9D8B030D-6E8A-4147-A177-3AD203B41FA5}">
                      <a16:colId xmlns:a16="http://schemas.microsoft.com/office/drawing/2014/main" val="3691755310"/>
                    </a:ext>
                  </a:extLst>
                </a:gridCol>
                <a:gridCol w="1822450">
                  <a:extLst>
                    <a:ext uri="{9D8B030D-6E8A-4147-A177-3AD203B41FA5}">
                      <a16:colId xmlns:a16="http://schemas.microsoft.com/office/drawing/2014/main" val="1336383474"/>
                    </a:ext>
                  </a:extLst>
                </a:gridCol>
                <a:gridCol w="1822450">
                  <a:extLst>
                    <a:ext uri="{9D8B030D-6E8A-4147-A177-3AD203B41FA5}">
                      <a16:colId xmlns:a16="http://schemas.microsoft.com/office/drawing/2014/main" val="3137373340"/>
                    </a:ext>
                  </a:extLst>
                </a:gridCol>
                <a:gridCol w="1822450">
                  <a:extLst>
                    <a:ext uri="{9D8B030D-6E8A-4147-A177-3AD203B41FA5}">
                      <a16:colId xmlns:a16="http://schemas.microsoft.com/office/drawing/2014/main" val="941198616"/>
                    </a:ext>
                  </a:extLst>
                </a:gridCol>
              </a:tblGrid>
              <a:tr h="567148">
                <a:tc>
                  <a:txBody>
                    <a:bodyPr/>
                    <a:lstStyle/>
                    <a:p>
                      <a:pPr algn="l">
                        <a:lnSpc>
                          <a:spcPct val="107000"/>
                        </a:lnSpc>
                      </a:pPr>
                      <a:endParaRPr lang="en-IN" sz="1100">
                        <a:effectLst/>
                        <a:latin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2000" dirty="0">
                          <a:effectLst/>
                          <a:latin typeface="Times New Roman" panose="02020603050405020304" pitchFamily="18" charset="0"/>
                          <a:cs typeface="Times New Roman" panose="02020603050405020304" pitchFamily="18" charset="0"/>
                        </a:rPr>
                        <a: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2000" dirty="0">
                          <a:effectLst/>
                          <a:latin typeface="Times New Roman" panose="02020603050405020304" pitchFamily="18" charset="0"/>
                          <a:cs typeface="Times New Roman" panose="02020603050405020304" pitchFamily="18" charset="0"/>
                        </a:rPr>
                        <a:t>B</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2000" dirty="0">
                          <a:effectLst/>
                          <a:latin typeface="Times New Roman" panose="02020603050405020304" pitchFamily="18" charset="0"/>
                          <a:cs typeface="Times New Roman" panose="02020603050405020304" pitchFamily="18" charset="0"/>
                        </a:rPr>
                        <a:t>C</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796249399"/>
                  </a:ext>
                </a:extLst>
              </a:tr>
              <a:tr h="567148">
                <a:tc>
                  <a:txBody>
                    <a:bodyPr/>
                    <a:lstStyle/>
                    <a:p>
                      <a:pPr marL="228600" algn="just">
                        <a:lnSpc>
                          <a:spcPts val="1700"/>
                        </a:lnSpc>
                        <a:spcAft>
                          <a:spcPts val="0"/>
                        </a:spcAft>
                      </a:pPr>
                      <a:r>
                        <a:rPr lang="en-US" sz="2000" dirty="0">
                          <a:effectLst/>
                          <a:latin typeface="Times New Roman" panose="02020603050405020304" pitchFamily="18" charset="0"/>
                          <a:cs typeface="Times New Roman" panose="02020603050405020304" pitchFamily="18" charset="0"/>
                        </a:rPr>
                        <a:t>Initial Costs,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2000" dirty="0">
                          <a:effectLst/>
                          <a:latin typeface="Times New Roman" panose="02020603050405020304" pitchFamily="18" charset="0"/>
                          <a:cs typeface="Times New Roman" panose="02020603050405020304" pitchFamily="18" charset="0"/>
                        </a:rPr>
                        <a:t>1000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2000">
                          <a:effectLst/>
                          <a:latin typeface="Times New Roman" panose="02020603050405020304" pitchFamily="18" charset="0"/>
                          <a:cs typeface="Times New Roman" panose="02020603050405020304" pitchFamily="18" charset="0"/>
                        </a:rPr>
                        <a:t>800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2000">
                          <a:effectLst/>
                          <a:latin typeface="Times New Roman" panose="02020603050405020304" pitchFamily="18" charset="0"/>
                          <a:cs typeface="Times New Roman" panose="02020603050405020304" pitchFamily="18" charset="0"/>
                        </a:rPr>
                        <a:t>600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969569547"/>
                  </a:ext>
                </a:extLst>
              </a:tr>
              <a:tr h="965557">
                <a:tc>
                  <a:txBody>
                    <a:bodyPr/>
                    <a:lstStyle/>
                    <a:p>
                      <a:pPr marL="228600" algn="just">
                        <a:lnSpc>
                          <a:spcPts val="1700"/>
                        </a:lnSpc>
                        <a:spcAft>
                          <a:spcPts val="0"/>
                        </a:spcAft>
                      </a:pPr>
                      <a:r>
                        <a:rPr lang="en-US" sz="2000" dirty="0">
                          <a:effectLst/>
                          <a:latin typeface="Times New Roman" panose="02020603050405020304" pitchFamily="18" charset="0"/>
                          <a:cs typeface="Times New Roman" panose="02020603050405020304" pitchFamily="18" charset="0"/>
                        </a:rPr>
                        <a:t>Uniform annual benefit,  $/year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2000" dirty="0">
                          <a:effectLst/>
                          <a:latin typeface="Times New Roman" panose="02020603050405020304" pitchFamily="18" charset="0"/>
                          <a:cs typeface="Times New Roman" panose="02020603050405020304" pitchFamily="18" charset="0"/>
                        </a:rPr>
                        <a:t>122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2000" dirty="0">
                          <a:effectLst/>
                          <a:latin typeface="Times New Roman" panose="02020603050405020304" pitchFamily="18" charset="0"/>
                          <a:cs typeface="Times New Roman" panose="02020603050405020304" pitchFamily="18" charset="0"/>
                        </a:rPr>
                        <a:t>120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2000">
                          <a:effectLst/>
                          <a:latin typeface="Times New Roman" panose="02020603050405020304" pitchFamily="18" charset="0"/>
                          <a:cs typeface="Times New Roman" panose="02020603050405020304" pitchFamily="18" charset="0"/>
                        </a:rPr>
                        <a:t>97</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523040243"/>
                  </a:ext>
                </a:extLst>
              </a:tr>
              <a:tr h="567148">
                <a:tc>
                  <a:txBody>
                    <a:bodyPr/>
                    <a:lstStyle/>
                    <a:p>
                      <a:pPr marL="228600" algn="just">
                        <a:lnSpc>
                          <a:spcPts val="1700"/>
                        </a:lnSpc>
                        <a:spcAft>
                          <a:spcPts val="0"/>
                        </a:spcAft>
                      </a:pPr>
                      <a:r>
                        <a:rPr lang="en-US" sz="2000">
                          <a:effectLst/>
                          <a:latin typeface="Times New Roman" panose="02020603050405020304" pitchFamily="18" charset="0"/>
                          <a:cs typeface="Times New Roman" panose="02020603050405020304" pitchFamily="18" charset="0"/>
                        </a:rPr>
                        <a:t>Salvage value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2000" dirty="0">
                          <a:effectLst/>
                          <a:latin typeface="Times New Roman" panose="02020603050405020304" pitchFamily="18" charset="0"/>
                          <a:cs typeface="Times New Roman" panose="02020603050405020304" pitchFamily="18" charset="0"/>
                        </a:rPr>
                        <a:t>750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2000" dirty="0">
                          <a:effectLst/>
                          <a:latin typeface="Times New Roman" panose="02020603050405020304" pitchFamily="18" charset="0"/>
                          <a:cs typeface="Times New Roman" panose="02020603050405020304" pitchFamily="18" charset="0"/>
                        </a:rPr>
                        <a:t>500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2000" dirty="0">
                          <a:effectLst/>
                          <a:latin typeface="Times New Roman" panose="02020603050405020304" pitchFamily="18" charset="0"/>
                          <a:cs typeface="Times New Roman" panose="02020603050405020304" pitchFamily="18" charset="0"/>
                        </a:rPr>
                        <a:t>500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703179202"/>
                  </a:ext>
                </a:extLst>
              </a:tr>
            </a:tbl>
          </a:graphicData>
        </a:graphic>
      </p:graphicFrame>
    </p:spTree>
    <p:extLst>
      <p:ext uri="{BB962C8B-B14F-4D97-AF65-F5344CB8AC3E}">
        <p14:creationId xmlns:p14="http://schemas.microsoft.com/office/powerpoint/2010/main" val="2210705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fontScale="90000"/>
          </a:bodyPr>
          <a:lstStyle/>
          <a:p>
            <a:r>
              <a:rPr lang="en-US" sz="3200" dirty="0" smtClean="0"/>
              <a:t>Incremental Cash Flow Analysis (Mutually </a:t>
            </a:r>
            <a:r>
              <a:rPr lang="en-US" sz="3200" smtClean="0"/>
              <a:t>exclusive alternatives)</a:t>
            </a:r>
            <a:endParaRPr lang="en-US" sz="3200" dirty="0"/>
          </a:p>
        </p:txBody>
      </p:sp>
      <p:sp>
        <p:nvSpPr>
          <p:cNvPr id="3" name="Content Placeholder 2"/>
          <p:cNvSpPr>
            <a:spLocks noGrp="1"/>
          </p:cNvSpPr>
          <p:nvPr>
            <p:ph idx="1"/>
          </p:nvPr>
        </p:nvSpPr>
        <p:spPr>
          <a:xfrm>
            <a:off x="152400" y="1143000"/>
            <a:ext cx="7971503" cy="2667000"/>
          </a:xfrm>
        </p:spPr>
        <p:txBody>
          <a:bodyPr>
            <a:normAutofit/>
          </a:bodyPr>
          <a:lstStyle/>
          <a:p>
            <a:pPr marL="0" indent="0" algn="just">
              <a:lnSpc>
                <a:spcPct val="160000"/>
              </a:lnSpc>
              <a:spcBef>
                <a:spcPts val="0"/>
              </a:spcBef>
              <a:buNone/>
            </a:pPr>
            <a:r>
              <a:rPr lang="en-US" dirty="0"/>
              <a:t>Under some circumstances, project ROR values do not provide the same ranking of alternatives as do PW, AW, and FW analyses. This situation does not occur if we conduct an incremental cash flow ROR analysis</a:t>
            </a:r>
            <a:r>
              <a:rPr lang="en-US" dirty="0" smtClean="0"/>
              <a:t>.</a:t>
            </a:r>
            <a:endParaRPr lang="en-US" dirty="0"/>
          </a:p>
        </p:txBody>
      </p:sp>
      <p:sp>
        <p:nvSpPr>
          <p:cNvPr id="5" name="Rectangle 4"/>
          <p:cNvSpPr/>
          <p:nvPr/>
        </p:nvSpPr>
        <p:spPr>
          <a:xfrm>
            <a:off x="145026" y="3886200"/>
            <a:ext cx="8001000" cy="28623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a:spAutoFit/>
          </a:bodyPr>
          <a:lstStyle/>
          <a:p>
            <a:pPr algn="ctr">
              <a:lnSpc>
                <a:spcPct val="150000"/>
              </a:lnSpc>
            </a:pPr>
            <a:r>
              <a:rPr lang="en-US" sz="2400" dirty="0"/>
              <a:t>Incremental analysis can be defined as </a:t>
            </a:r>
            <a:r>
              <a:rPr lang="en-US" sz="2400" dirty="0" smtClean="0"/>
              <a:t>the examination </a:t>
            </a:r>
            <a:r>
              <a:rPr lang="en-US" sz="2400" dirty="0"/>
              <a:t>of the differences </a:t>
            </a:r>
            <a:r>
              <a:rPr lang="en-US" sz="2400" dirty="0" smtClean="0"/>
              <a:t>between alternatives. </a:t>
            </a:r>
          </a:p>
          <a:p>
            <a:pPr algn="ctr">
              <a:lnSpc>
                <a:spcPct val="150000"/>
              </a:lnSpc>
            </a:pPr>
            <a:r>
              <a:rPr lang="en-US" sz="2400" dirty="0" smtClean="0"/>
              <a:t>By emphasizing alternatives, we </a:t>
            </a:r>
            <a:r>
              <a:rPr lang="en-US" sz="2400" dirty="0"/>
              <a:t>are really deciding whether or not </a:t>
            </a:r>
            <a:r>
              <a:rPr lang="en-US" sz="2400" dirty="0" smtClean="0"/>
              <a:t>differential costs are justified by differential </a:t>
            </a:r>
            <a:r>
              <a:rPr lang="en-US" sz="2400" dirty="0"/>
              <a:t>benefits.</a:t>
            </a:r>
          </a:p>
        </p:txBody>
      </p:sp>
    </p:spTree>
    <p:extLst>
      <p:ext uri="{BB962C8B-B14F-4D97-AF65-F5344CB8AC3E}">
        <p14:creationId xmlns:p14="http://schemas.microsoft.com/office/powerpoint/2010/main" val="25639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457200"/>
            <a:ext cx="7772400" cy="1143000"/>
          </a:xfrm>
        </p:spPr>
        <p:txBody>
          <a:bodyPr/>
          <a:lstStyle/>
          <a:p>
            <a:pPr eaLnBrk="1" hangingPunct="1"/>
            <a:r>
              <a:rPr lang="en-US" sz="3400" smtClean="0"/>
              <a:t>Comparing Mutually Exclusive Alternatives Based on IRR</a:t>
            </a:r>
          </a:p>
        </p:txBody>
      </p:sp>
      <p:sp>
        <p:nvSpPr>
          <p:cNvPr id="10243" name="Text Box 3"/>
          <p:cNvSpPr txBox="1">
            <a:spLocks noChangeArrowheads="1"/>
          </p:cNvSpPr>
          <p:nvPr/>
        </p:nvSpPr>
        <p:spPr bwMode="auto">
          <a:xfrm>
            <a:off x="998538" y="1905000"/>
            <a:ext cx="65690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sz="2800" dirty="0">
                <a:latin typeface="Times New Roman" panose="02020603050405020304" pitchFamily="18" charset="0"/>
              </a:rPr>
              <a:t> </a:t>
            </a:r>
            <a:r>
              <a:rPr lang="en-US" sz="2800" dirty="0">
                <a:solidFill>
                  <a:srgbClr val="FF3300"/>
                </a:solidFill>
                <a:latin typeface="Times New Roman" panose="02020603050405020304" pitchFamily="18" charset="0"/>
              </a:rPr>
              <a:t>Issue</a:t>
            </a:r>
            <a:r>
              <a:rPr lang="en-US" sz="2800" dirty="0">
                <a:latin typeface="Times New Roman" panose="02020603050405020304" pitchFamily="18" charset="0"/>
              </a:rPr>
              <a:t>: Can we rank the mutually exclusive projects by the magnitude of its IRR?</a:t>
            </a:r>
          </a:p>
        </p:txBody>
      </p:sp>
      <p:sp>
        <p:nvSpPr>
          <p:cNvPr id="10244" name="Text Box 4"/>
          <p:cNvSpPr txBox="1">
            <a:spLocks noChangeArrowheads="1"/>
          </p:cNvSpPr>
          <p:nvPr/>
        </p:nvSpPr>
        <p:spPr bwMode="auto">
          <a:xfrm>
            <a:off x="1524000" y="2971800"/>
            <a:ext cx="604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i="1" u="sng">
                <a:latin typeface="Times New Roman" panose="02020603050405020304" pitchFamily="18" charset="0"/>
              </a:rPr>
              <a:t>n</a:t>
            </a:r>
            <a:r>
              <a:rPr lang="en-US" sz="2400" b="1" u="sng">
                <a:latin typeface="Times New Roman" panose="02020603050405020304" pitchFamily="18" charset="0"/>
              </a:rPr>
              <a:t>			A1			A2</a:t>
            </a:r>
          </a:p>
        </p:txBody>
      </p:sp>
      <p:sp>
        <p:nvSpPr>
          <p:cNvPr id="10245" name="Text Box 5"/>
          <p:cNvSpPr txBox="1">
            <a:spLocks noChangeArrowheads="1"/>
          </p:cNvSpPr>
          <p:nvPr/>
        </p:nvSpPr>
        <p:spPr bwMode="auto">
          <a:xfrm>
            <a:off x="1295400" y="3546475"/>
            <a:ext cx="74453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b="1">
                <a:latin typeface="Times New Roman" panose="02020603050405020304" pitchFamily="18" charset="0"/>
              </a:rPr>
              <a:t>0</a:t>
            </a:r>
          </a:p>
          <a:p>
            <a:pPr algn="ctr"/>
            <a:endParaRPr lang="en-US" sz="2400" b="1">
              <a:latin typeface="Times New Roman" panose="02020603050405020304" pitchFamily="18" charset="0"/>
            </a:endParaRPr>
          </a:p>
          <a:p>
            <a:pPr algn="ctr"/>
            <a:r>
              <a:rPr lang="en-US" sz="2400" b="1">
                <a:latin typeface="Times New Roman" panose="02020603050405020304" pitchFamily="18" charset="0"/>
              </a:rPr>
              <a:t>1</a:t>
            </a:r>
          </a:p>
          <a:p>
            <a:pPr algn="ctr"/>
            <a:endParaRPr lang="en-US" sz="2400" b="1">
              <a:latin typeface="Times New Roman" panose="02020603050405020304" pitchFamily="18" charset="0"/>
            </a:endParaRPr>
          </a:p>
          <a:p>
            <a:pPr algn="ctr"/>
            <a:r>
              <a:rPr lang="en-US" sz="2400" b="1">
                <a:latin typeface="Times New Roman" panose="02020603050405020304" pitchFamily="18" charset="0"/>
              </a:rPr>
              <a:t>IRR</a:t>
            </a:r>
          </a:p>
        </p:txBody>
      </p:sp>
      <p:sp>
        <p:nvSpPr>
          <p:cNvPr id="10246" name="Text Box 6"/>
          <p:cNvSpPr txBox="1">
            <a:spLocks noChangeArrowheads="1"/>
          </p:cNvSpPr>
          <p:nvPr/>
        </p:nvSpPr>
        <p:spPr bwMode="auto">
          <a:xfrm>
            <a:off x="3870325" y="3470275"/>
            <a:ext cx="38671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latin typeface="Times New Roman" panose="02020603050405020304" pitchFamily="18" charset="0"/>
              </a:rPr>
              <a:t>-$1,000		-$5,000</a:t>
            </a:r>
          </a:p>
          <a:p>
            <a:pPr algn="ctr"/>
            <a:endParaRPr lang="en-US" sz="2400" dirty="0">
              <a:latin typeface="Times New Roman" panose="02020603050405020304" pitchFamily="18" charset="0"/>
            </a:endParaRPr>
          </a:p>
          <a:p>
            <a:pPr algn="ctr"/>
            <a:r>
              <a:rPr lang="en-US" sz="2400" dirty="0">
                <a:latin typeface="Times New Roman" panose="02020603050405020304" pitchFamily="18" charset="0"/>
              </a:rPr>
              <a:t>$2,000			$7,000</a:t>
            </a:r>
          </a:p>
          <a:p>
            <a:pPr algn="ctr"/>
            <a:endParaRPr lang="en-US" sz="2400" dirty="0">
              <a:latin typeface="Times New Roman" panose="02020603050405020304" pitchFamily="18" charset="0"/>
            </a:endParaRPr>
          </a:p>
          <a:p>
            <a:pPr algn="ctr"/>
            <a:r>
              <a:rPr lang="en-US" sz="2400" dirty="0">
                <a:latin typeface="Times New Roman" panose="02020603050405020304" pitchFamily="18" charset="0"/>
              </a:rPr>
              <a:t>100%	          &gt;             40%</a:t>
            </a:r>
          </a:p>
          <a:p>
            <a:pPr algn="ctr"/>
            <a:endParaRPr lang="en-US" sz="2400" dirty="0">
              <a:latin typeface="Times New Roman" panose="02020603050405020304" pitchFamily="18" charset="0"/>
            </a:endParaRPr>
          </a:p>
          <a:p>
            <a:pPr algn="ctr"/>
            <a:r>
              <a:rPr lang="en-US" sz="2400" dirty="0">
                <a:latin typeface="Times New Roman" panose="02020603050405020304" pitchFamily="18" charset="0"/>
              </a:rPr>
              <a:t>   $818		&lt;	$1,364</a:t>
            </a:r>
          </a:p>
        </p:txBody>
      </p:sp>
      <p:sp>
        <p:nvSpPr>
          <p:cNvPr id="10247" name="Line 7"/>
          <p:cNvSpPr>
            <a:spLocks noChangeShapeType="1"/>
          </p:cNvSpPr>
          <p:nvPr/>
        </p:nvSpPr>
        <p:spPr bwMode="auto">
          <a:xfrm>
            <a:off x="1066800" y="4800600"/>
            <a:ext cx="701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8" name="Text Box 8"/>
          <p:cNvSpPr txBox="1">
            <a:spLocks noChangeArrowheads="1"/>
          </p:cNvSpPr>
          <p:nvPr/>
        </p:nvSpPr>
        <p:spPr bwMode="auto">
          <a:xfrm>
            <a:off x="1295400" y="5638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a:latin typeface="Times New Roman" panose="02020603050405020304" pitchFamily="18" charset="0"/>
              </a:rPr>
              <a:t>PW (10%)</a:t>
            </a:r>
          </a:p>
        </p:txBody>
      </p:sp>
      <p:sp>
        <p:nvSpPr>
          <p:cNvPr id="10249" name="Line 9"/>
          <p:cNvSpPr>
            <a:spLocks noChangeShapeType="1"/>
          </p:cNvSpPr>
          <p:nvPr/>
        </p:nvSpPr>
        <p:spPr bwMode="auto">
          <a:xfrm>
            <a:off x="1066800" y="6172200"/>
            <a:ext cx="701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061329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Convention</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00" y="2038044"/>
            <a:ext cx="806680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038" y="4267200"/>
            <a:ext cx="6770077"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11677" y="4557050"/>
            <a:ext cx="7816645" cy="2308324"/>
          </a:xfrm>
          <a:prstGeom prst="rect">
            <a:avLst/>
          </a:prstGeom>
        </p:spPr>
        <p:txBody>
          <a:bodyPr wrap="square">
            <a:spAutoFit/>
          </a:bodyPr>
          <a:lstStyle/>
          <a:p>
            <a:pPr algn="just">
              <a:lnSpc>
                <a:spcPct val="150000"/>
              </a:lnSpc>
            </a:pPr>
            <a:r>
              <a:rPr lang="en-US" sz="2400" dirty="0"/>
              <a:t>Only for the purpose of simplification, use the convention </a:t>
            </a:r>
            <a:r>
              <a:rPr lang="en-US" sz="2400" dirty="0" smtClean="0"/>
              <a:t>that between two alternatives</a:t>
            </a:r>
            <a:r>
              <a:rPr lang="en-US" sz="2400" dirty="0"/>
              <a:t>, the one with the </a:t>
            </a:r>
            <a:r>
              <a:rPr lang="en-US" sz="2400" i="1" dirty="0"/>
              <a:t>larger initial </a:t>
            </a:r>
            <a:r>
              <a:rPr lang="en-US" sz="2400" i="1" dirty="0" smtClean="0"/>
              <a:t>investment </a:t>
            </a:r>
            <a:r>
              <a:rPr lang="en-US" sz="2400" dirty="0" smtClean="0"/>
              <a:t>will </a:t>
            </a:r>
            <a:r>
              <a:rPr lang="en-US" sz="2400" dirty="0"/>
              <a:t>be regarded as </a:t>
            </a:r>
            <a:r>
              <a:rPr lang="en-US" sz="2400" i="1" dirty="0" smtClean="0"/>
              <a:t>alternative B</a:t>
            </a:r>
            <a:r>
              <a:rPr lang="en-US" sz="2400" i="1" dirty="0"/>
              <a:t>. </a:t>
            </a:r>
            <a:endParaRPr lang="en-US" sz="2400"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838200"/>
            <a:ext cx="6829346" cy="1210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2438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Types of Incremental IRR Numerical</a:t>
            </a:r>
            <a:endParaRPr lang="en-US" dirty="0"/>
          </a:p>
        </p:txBody>
      </p:sp>
      <p:sp>
        <p:nvSpPr>
          <p:cNvPr id="3" name="Content Placeholder 2"/>
          <p:cNvSpPr>
            <a:spLocks noGrp="1"/>
          </p:cNvSpPr>
          <p:nvPr>
            <p:ph idx="1"/>
          </p:nvPr>
        </p:nvSpPr>
        <p:spPr>
          <a:xfrm>
            <a:off x="457200" y="1600200"/>
            <a:ext cx="7467600" cy="4953000"/>
          </a:xfrm>
        </p:spPr>
        <p:txBody>
          <a:bodyPr>
            <a:normAutofit/>
          </a:bodyPr>
          <a:lstStyle/>
          <a:p>
            <a:pPr marL="0" indent="0" algn="just">
              <a:lnSpc>
                <a:spcPct val="150000"/>
              </a:lnSpc>
              <a:spcBef>
                <a:spcPts val="0"/>
              </a:spcBef>
              <a:buNone/>
            </a:pPr>
            <a:r>
              <a:rPr lang="en-US" dirty="0"/>
              <a:t>The initial investment and annual cash flows for each alternative (excluding </a:t>
            </a:r>
            <a:r>
              <a:rPr lang="en-US" dirty="0" smtClean="0"/>
              <a:t>the salvage </a:t>
            </a:r>
            <a:r>
              <a:rPr lang="en-US" dirty="0"/>
              <a:t>value) occur in one of two </a:t>
            </a:r>
            <a:r>
              <a:rPr lang="en-US" dirty="0" smtClean="0"/>
              <a:t>patterns:</a:t>
            </a:r>
          </a:p>
          <a:p>
            <a:pPr marL="0" indent="0" algn="just">
              <a:lnSpc>
                <a:spcPct val="150000"/>
              </a:lnSpc>
              <a:spcBef>
                <a:spcPts val="0"/>
              </a:spcBef>
              <a:buNone/>
            </a:pPr>
            <a:endParaRPr lang="en-US" dirty="0"/>
          </a:p>
          <a:p>
            <a:pPr marL="514350" indent="-514350" algn="just">
              <a:lnSpc>
                <a:spcPct val="150000"/>
              </a:lnSpc>
              <a:spcBef>
                <a:spcPts val="0"/>
              </a:spcBef>
              <a:buFont typeface="+mj-lt"/>
              <a:buAutoNum type="arabicPeriod"/>
            </a:pPr>
            <a:r>
              <a:rPr lang="en-US" i="1" dirty="0"/>
              <a:t>Revenue alternative, </a:t>
            </a:r>
            <a:r>
              <a:rPr lang="en-US" dirty="0"/>
              <a:t>where there are </a:t>
            </a:r>
            <a:r>
              <a:rPr lang="en-US" dirty="0" smtClean="0"/>
              <a:t>both negative </a:t>
            </a:r>
            <a:r>
              <a:rPr lang="en-US" dirty="0"/>
              <a:t>and positive cash flows</a:t>
            </a:r>
            <a:r>
              <a:rPr lang="en-US" dirty="0" smtClean="0"/>
              <a:t>.</a:t>
            </a:r>
            <a:endParaRPr lang="en-US" dirty="0"/>
          </a:p>
          <a:p>
            <a:pPr marL="514350" indent="-514350" algn="just">
              <a:lnSpc>
                <a:spcPct val="150000"/>
              </a:lnSpc>
              <a:spcBef>
                <a:spcPts val="0"/>
              </a:spcBef>
              <a:buFont typeface="+mj-lt"/>
              <a:buAutoNum type="arabicPeriod"/>
            </a:pPr>
            <a:r>
              <a:rPr lang="en-US" i="1" dirty="0"/>
              <a:t>Service alternative, </a:t>
            </a:r>
            <a:r>
              <a:rPr lang="en-US" dirty="0"/>
              <a:t>where all cash </a:t>
            </a:r>
            <a:r>
              <a:rPr lang="en-US" dirty="0" smtClean="0"/>
              <a:t>flow estimates </a:t>
            </a:r>
            <a:r>
              <a:rPr lang="en-US" dirty="0"/>
              <a:t>are negative.</a:t>
            </a:r>
          </a:p>
        </p:txBody>
      </p:sp>
    </p:spTree>
    <p:extLst>
      <p:ext uri="{BB962C8B-B14F-4D97-AF65-F5344CB8AC3E}">
        <p14:creationId xmlns:p14="http://schemas.microsoft.com/office/powerpoint/2010/main" val="2141501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Consider the following two sets of mutually exclusive alternatives. MARR= 6%. Which alternative should be selected?</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80558829"/>
              </p:ext>
            </p:extLst>
          </p:nvPr>
        </p:nvGraphicFramePr>
        <p:xfrm>
          <a:off x="1295400" y="3733800"/>
          <a:ext cx="6096000" cy="3886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smtClean="0"/>
                        <a:t>YEAR</a:t>
                      </a:r>
                      <a:endParaRPr lang="en-US" dirty="0"/>
                    </a:p>
                  </a:txBody>
                  <a:tcPr/>
                </a:tc>
                <a:tc>
                  <a:txBody>
                    <a:bodyPr/>
                    <a:lstStyle/>
                    <a:p>
                      <a:r>
                        <a:rPr lang="en-US" dirty="0" smtClean="0"/>
                        <a:t>A1</a:t>
                      </a:r>
                      <a:endParaRPr lang="en-US" dirty="0"/>
                    </a:p>
                  </a:txBody>
                  <a:tcPr/>
                </a:tc>
                <a:tc>
                  <a:txBody>
                    <a:bodyPr/>
                    <a:lstStyle/>
                    <a:p>
                      <a:r>
                        <a:rPr lang="en-US" dirty="0" smtClean="0"/>
                        <a:t>A2</a:t>
                      </a:r>
                      <a:endParaRPr lang="en-US" dirty="0"/>
                    </a:p>
                  </a:txBody>
                  <a:tcPr/>
                </a:tc>
                <a:extLst>
                  <a:ext uri="{0D108BD9-81ED-4DB2-BD59-A6C34878D82A}">
                    <a16:rowId xmlns:a16="http://schemas.microsoft.com/office/drawing/2014/main" val="10000"/>
                  </a:ext>
                </a:extLst>
              </a:tr>
              <a:tr h="370840">
                <a:tc>
                  <a:txBody>
                    <a:bodyPr/>
                    <a:lstStyle/>
                    <a:p>
                      <a:r>
                        <a:rPr lang="en-US" dirty="0" smtClean="0"/>
                        <a:t>0</a:t>
                      </a:r>
                      <a:endParaRPr lang="en-US" dirty="0"/>
                    </a:p>
                  </a:txBody>
                  <a:tcPr/>
                </a:tc>
                <a:tc>
                  <a:txBody>
                    <a:bodyPr/>
                    <a:lstStyle/>
                    <a:p>
                      <a:r>
                        <a:rPr lang="en-US" dirty="0" smtClean="0"/>
                        <a:t>-$10</a:t>
                      </a:r>
                      <a:endParaRPr lang="en-US" dirty="0"/>
                    </a:p>
                  </a:txBody>
                  <a:tcPr/>
                </a:tc>
                <a:tc>
                  <a:txBody>
                    <a:bodyPr/>
                    <a:lstStyle/>
                    <a:p>
                      <a:r>
                        <a:rPr lang="en-US" dirty="0" smtClean="0"/>
                        <a:t>-$20</a:t>
                      </a:r>
                      <a:endParaRPr lang="en-US" dirty="0"/>
                    </a:p>
                  </a:txBody>
                  <a:tcPr/>
                </a:tc>
                <a:extLst>
                  <a:ext uri="{0D108BD9-81ED-4DB2-BD59-A6C34878D82A}">
                    <a16:rowId xmlns:a16="http://schemas.microsoft.com/office/drawing/2014/main" val="10001"/>
                  </a:ext>
                </a:extLst>
              </a:tr>
              <a:tr h="3144520">
                <a:tc>
                  <a:txBody>
                    <a:bodyPr/>
                    <a:lstStyle/>
                    <a:p>
                      <a:r>
                        <a:rPr lang="en-US" dirty="0" smtClean="0"/>
                        <a:t>1</a:t>
                      </a:r>
                      <a:endParaRPr lang="en-US" dirty="0"/>
                    </a:p>
                  </a:txBody>
                  <a:tcPr/>
                </a:tc>
                <a:tc>
                  <a:txBody>
                    <a:bodyPr/>
                    <a:lstStyle/>
                    <a:p>
                      <a:r>
                        <a:rPr lang="en-US" dirty="0" smtClean="0"/>
                        <a:t>$15</a:t>
                      </a:r>
                      <a:endParaRPr lang="en-US" dirty="0"/>
                    </a:p>
                  </a:txBody>
                  <a:tcPr/>
                </a:tc>
                <a:tc>
                  <a:txBody>
                    <a:bodyPr/>
                    <a:lstStyle/>
                    <a:p>
                      <a:r>
                        <a:rPr lang="en-US" dirty="0" smtClean="0"/>
                        <a:t>$28</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50729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Consider the following 3 sets of mutually exclusive alternatives. Which project would you select on the basis of the ROR on incremental investment, assuming MARR=15%?</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68961911"/>
              </p:ext>
            </p:extLst>
          </p:nvPr>
        </p:nvGraphicFramePr>
        <p:xfrm>
          <a:off x="1219200" y="3581400"/>
          <a:ext cx="6096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smtClean="0"/>
                        <a:t>N</a:t>
                      </a:r>
                      <a:endParaRPr lang="en-US" dirty="0"/>
                    </a:p>
                  </a:txBody>
                  <a:tcPr/>
                </a:tc>
                <a:tc>
                  <a:txBody>
                    <a:bodyPr/>
                    <a:lstStyle/>
                    <a:p>
                      <a:r>
                        <a:rPr lang="en-US" dirty="0" smtClean="0"/>
                        <a:t>D1 ($)</a:t>
                      </a:r>
                      <a:endParaRPr lang="en-US" dirty="0"/>
                    </a:p>
                  </a:txBody>
                  <a:tcPr/>
                </a:tc>
                <a:tc>
                  <a:txBody>
                    <a:bodyPr/>
                    <a:lstStyle/>
                    <a:p>
                      <a:r>
                        <a:rPr lang="en-US" dirty="0" smtClean="0"/>
                        <a:t>D2  ($)</a:t>
                      </a:r>
                      <a:endParaRPr lang="en-US" dirty="0"/>
                    </a:p>
                  </a:txBody>
                  <a:tcPr/>
                </a:tc>
                <a:tc>
                  <a:txBody>
                    <a:bodyPr/>
                    <a:lstStyle/>
                    <a:p>
                      <a:r>
                        <a:rPr lang="en-US" smtClean="0"/>
                        <a:t>D3  ($)</a:t>
                      </a:r>
                      <a:endParaRPr lang="en-US" dirty="0"/>
                    </a:p>
                  </a:txBody>
                  <a:tcPr/>
                </a:tc>
                <a:extLst>
                  <a:ext uri="{0D108BD9-81ED-4DB2-BD59-A6C34878D82A}">
                    <a16:rowId xmlns:a16="http://schemas.microsoft.com/office/drawing/2014/main" val="10000"/>
                  </a:ext>
                </a:extLst>
              </a:tr>
              <a:tr h="370840">
                <a:tc>
                  <a:txBody>
                    <a:bodyPr/>
                    <a:lstStyle/>
                    <a:p>
                      <a:r>
                        <a:rPr lang="en-US" dirty="0" smtClean="0"/>
                        <a:t>0</a:t>
                      </a:r>
                      <a:endParaRPr lang="en-US" dirty="0"/>
                    </a:p>
                  </a:txBody>
                  <a:tcPr/>
                </a:tc>
                <a:tc>
                  <a:txBody>
                    <a:bodyPr/>
                    <a:lstStyle/>
                    <a:p>
                      <a:r>
                        <a:rPr lang="en-US" dirty="0" smtClean="0"/>
                        <a:t>-$2000</a:t>
                      </a:r>
                      <a:endParaRPr lang="en-US" dirty="0"/>
                    </a:p>
                  </a:txBody>
                  <a:tcPr/>
                </a:tc>
                <a:tc>
                  <a:txBody>
                    <a:bodyPr/>
                    <a:lstStyle/>
                    <a:p>
                      <a:r>
                        <a:rPr lang="en-US" dirty="0" smtClean="0"/>
                        <a:t>-1000</a:t>
                      </a:r>
                      <a:endParaRPr lang="en-US" dirty="0"/>
                    </a:p>
                  </a:txBody>
                  <a:tcPr/>
                </a:tc>
                <a:tc>
                  <a:txBody>
                    <a:bodyPr/>
                    <a:lstStyle/>
                    <a:p>
                      <a:r>
                        <a:rPr lang="en-US" dirty="0" smtClean="0"/>
                        <a:t>-3000</a:t>
                      </a:r>
                      <a:endParaRPr lang="en-US" dirty="0"/>
                    </a:p>
                  </a:txBody>
                  <a:tcPr/>
                </a:tc>
                <a:extLst>
                  <a:ext uri="{0D108BD9-81ED-4DB2-BD59-A6C34878D82A}">
                    <a16:rowId xmlns:a16="http://schemas.microsoft.com/office/drawing/2014/main" val="10001"/>
                  </a:ext>
                </a:extLst>
              </a:tr>
              <a:tr h="370840">
                <a:tc>
                  <a:txBody>
                    <a:bodyPr/>
                    <a:lstStyle/>
                    <a:p>
                      <a:r>
                        <a:rPr lang="en-US" dirty="0" smtClean="0"/>
                        <a:t>1</a:t>
                      </a:r>
                      <a:endParaRPr lang="en-US" dirty="0"/>
                    </a:p>
                  </a:txBody>
                  <a:tcPr/>
                </a:tc>
                <a:tc>
                  <a:txBody>
                    <a:bodyPr/>
                    <a:lstStyle/>
                    <a:p>
                      <a:r>
                        <a:rPr lang="en-US" dirty="0" smtClean="0"/>
                        <a:t>1500</a:t>
                      </a:r>
                      <a:endParaRPr lang="en-US" dirty="0"/>
                    </a:p>
                  </a:txBody>
                  <a:tcPr/>
                </a:tc>
                <a:tc>
                  <a:txBody>
                    <a:bodyPr/>
                    <a:lstStyle/>
                    <a:p>
                      <a:r>
                        <a:rPr lang="en-US" dirty="0" smtClean="0"/>
                        <a:t>800</a:t>
                      </a:r>
                      <a:endParaRPr lang="en-US" dirty="0"/>
                    </a:p>
                  </a:txBody>
                  <a:tcPr/>
                </a:tc>
                <a:tc>
                  <a:txBody>
                    <a:bodyPr/>
                    <a:lstStyle/>
                    <a:p>
                      <a:r>
                        <a:rPr lang="en-US" dirty="0" smtClean="0"/>
                        <a:t>1500</a:t>
                      </a:r>
                      <a:endParaRPr lang="en-US" dirty="0"/>
                    </a:p>
                  </a:txBody>
                  <a:tcPr/>
                </a:tc>
                <a:extLst>
                  <a:ext uri="{0D108BD9-81ED-4DB2-BD59-A6C34878D82A}">
                    <a16:rowId xmlns:a16="http://schemas.microsoft.com/office/drawing/2014/main" val="10002"/>
                  </a:ext>
                </a:extLst>
              </a:tr>
              <a:tr h="370840">
                <a:tc>
                  <a:txBody>
                    <a:bodyPr/>
                    <a:lstStyle/>
                    <a:p>
                      <a:r>
                        <a:rPr lang="en-US" dirty="0" smtClean="0"/>
                        <a:t>2</a:t>
                      </a:r>
                      <a:endParaRPr lang="en-US" dirty="0"/>
                    </a:p>
                  </a:txBody>
                  <a:tcPr/>
                </a:tc>
                <a:tc>
                  <a:txBody>
                    <a:bodyPr/>
                    <a:lstStyle/>
                    <a:p>
                      <a:r>
                        <a:rPr lang="en-US" dirty="0" smtClean="0"/>
                        <a:t>1000</a:t>
                      </a:r>
                      <a:endParaRPr lang="en-US" dirty="0"/>
                    </a:p>
                  </a:txBody>
                  <a:tcPr/>
                </a:tc>
                <a:tc>
                  <a:txBody>
                    <a:bodyPr/>
                    <a:lstStyle/>
                    <a:p>
                      <a:r>
                        <a:rPr lang="en-US" dirty="0" smtClean="0"/>
                        <a:t>500</a:t>
                      </a:r>
                      <a:endParaRPr lang="en-US" dirty="0"/>
                    </a:p>
                  </a:txBody>
                  <a:tcPr/>
                </a:tc>
                <a:tc>
                  <a:txBody>
                    <a:bodyPr/>
                    <a:lstStyle/>
                    <a:p>
                      <a:r>
                        <a:rPr lang="en-US" dirty="0" smtClean="0"/>
                        <a:t>2000</a:t>
                      </a:r>
                      <a:endParaRPr lang="en-US" dirty="0"/>
                    </a:p>
                  </a:txBody>
                  <a:tcPr/>
                </a:tc>
                <a:extLst>
                  <a:ext uri="{0D108BD9-81ED-4DB2-BD59-A6C34878D82A}">
                    <a16:rowId xmlns:a16="http://schemas.microsoft.com/office/drawing/2014/main" val="10003"/>
                  </a:ext>
                </a:extLst>
              </a:tr>
              <a:tr h="370840">
                <a:tc>
                  <a:txBody>
                    <a:bodyPr/>
                    <a:lstStyle/>
                    <a:p>
                      <a:r>
                        <a:rPr lang="en-US" dirty="0" smtClean="0"/>
                        <a:t>3</a:t>
                      </a:r>
                      <a:endParaRPr lang="en-US" dirty="0"/>
                    </a:p>
                  </a:txBody>
                  <a:tcPr/>
                </a:tc>
                <a:tc>
                  <a:txBody>
                    <a:bodyPr/>
                    <a:lstStyle/>
                    <a:p>
                      <a:r>
                        <a:rPr lang="en-US" dirty="0" smtClean="0"/>
                        <a:t>800</a:t>
                      </a:r>
                      <a:endParaRPr lang="en-US" dirty="0"/>
                    </a:p>
                  </a:txBody>
                  <a:tcPr/>
                </a:tc>
                <a:tc>
                  <a:txBody>
                    <a:bodyPr/>
                    <a:lstStyle/>
                    <a:p>
                      <a:r>
                        <a:rPr lang="en-US" dirty="0" smtClean="0"/>
                        <a:t>500</a:t>
                      </a:r>
                      <a:endParaRPr lang="en-US" dirty="0"/>
                    </a:p>
                  </a:txBody>
                  <a:tcPr/>
                </a:tc>
                <a:tc>
                  <a:txBody>
                    <a:bodyPr/>
                    <a:lstStyle/>
                    <a:p>
                      <a:r>
                        <a:rPr lang="en-US" dirty="0" smtClean="0"/>
                        <a:t>1000</a:t>
                      </a:r>
                      <a:endParaRPr lang="en-US" dirty="0"/>
                    </a:p>
                  </a:txBody>
                  <a:tcPr/>
                </a:tc>
                <a:extLst>
                  <a:ext uri="{0D108BD9-81ED-4DB2-BD59-A6C34878D82A}">
                    <a16:rowId xmlns:a16="http://schemas.microsoft.com/office/drawing/2014/main" val="10004"/>
                  </a:ext>
                </a:extLst>
              </a:tr>
              <a:tr h="370840">
                <a:tc>
                  <a:txBody>
                    <a:bodyPr/>
                    <a:lstStyle/>
                    <a:p>
                      <a:r>
                        <a:rPr lang="en-US" dirty="0" smtClean="0"/>
                        <a:t>IRR</a:t>
                      </a:r>
                      <a:endParaRPr lang="en-US" dirty="0"/>
                    </a:p>
                  </a:txBody>
                  <a:tcPr/>
                </a:tc>
                <a:tc>
                  <a:txBody>
                    <a:bodyPr/>
                    <a:lstStyle/>
                    <a:p>
                      <a:r>
                        <a:rPr lang="en-US" dirty="0" smtClean="0"/>
                        <a:t>34.37%</a:t>
                      </a:r>
                      <a:endParaRPr lang="en-US" dirty="0"/>
                    </a:p>
                  </a:txBody>
                  <a:tcPr/>
                </a:tc>
                <a:tc>
                  <a:txBody>
                    <a:bodyPr/>
                    <a:lstStyle/>
                    <a:p>
                      <a:r>
                        <a:rPr lang="en-US" dirty="0" smtClean="0"/>
                        <a:t>40.76%</a:t>
                      </a:r>
                      <a:endParaRPr lang="en-US" dirty="0"/>
                    </a:p>
                  </a:txBody>
                  <a:tcPr/>
                </a:tc>
                <a:tc>
                  <a:txBody>
                    <a:bodyPr/>
                    <a:lstStyle/>
                    <a:p>
                      <a:r>
                        <a:rPr lang="en-US" dirty="0" smtClean="0"/>
                        <a:t>24.81%</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99673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001000" cy="6477000"/>
          </a:xfrm>
        </p:spPr>
        <p:txBody>
          <a:bodyPr>
            <a:normAutofit/>
          </a:bodyPr>
          <a:lstStyle/>
          <a:p>
            <a:pPr marL="514350" indent="-514350" algn="just">
              <a:lnSpc>
                <a:spcPct val="170000"/>
              </a:lnSpc>
              <a:spcBef>
                <a:spcPts val="0"/>
              </a:spcBef>
              <a:buFont typeface="+mj-lt"/>
              <a:buAutoNum type="arabicPeriod" startAt="4"/>
            </a:pPr>
            <a:r>
              <a:rPr lang="en-US" dirty="0" smtClean="0"/>
              <a:t>For MARR of 6% and each alternative having a life of 20 years with no salvage value and cost information as shown in table below,</a:t>
            </a:r>
          </a:p>
          <a:p>
            <a:pPr marL="0" indent="0" algn="just">
              <a:lnSpc>
                <a:spcPct val="170000"/>
              </a:lnSpc>
              <a:spcBef>
                <a:spcPts val="0"/>
              </a:spcBef>
              <a:buNone/>
            </a:pPr>
            <a:endParaRPr lang="en-US" dirty="0" smtClean="0"/>
          </a:p>
          <a:p>
            <a:pPr marL="514350" indent="-514350" algn="just">
              <a:lnSpc>
                <a:spcPct val="170000"/>
              </a:lnSpc>
              <a:spcBef>
                <a:spcPts val="0"/>
              </a:spcBef>
              <a:buFont typeface="+mj-lt"/>
              <a:buAutoNum type="arabicPeriod" startAt="4"/>
            </a:pPr>
            <a:endParaRPr lang="en-US" dirty="0" smtClean="0"/>
          </a:p>
          <a:p>
            <a:pPr marL="0" indent="0" algn="just">
              <a:lnSpc>
                <a:spcPct val="170000"/>
              </a:lnSpc>
              <a:spcBef>
                <a:spcPts val="0"/>
              </a:spcBef>
              <a:buNone/>
            </a:pPr>
            <a:r>
              <a:rPr lang="en-US" dirty="0" smtClean="0"/>
              <a:t>	</a:t>
            </a:r>
          </a:p>
          <a:p>
            <a:pPr marL="0" indent="0" algn="just">
              <a:lnSpc>
                <a:spcPct val="170000"/>
              </a:lnSpc>
              <a:spcBef>
                <a:spcPts val="0"/>
              </a:spcBef>
              <a:buNone/>
            </a:pPr>
            <a:endParaRPr lang="en-US" dirty="0" smtClean="0"/>
          </a:p>
          <a:p>
            <a:pPr marL="0" indent="0" algn="just">
              <a:lnSpc>
                <a:spcPct val="170000"/>
              </a:lnSpc>
              <a:spcBef>
                <a:spcPts val="0"/>
              </a:spcBef>
              <a:buNone/>
            </a:pPr>
            <a:r>
              <a:rPr lang="en-US" dirty="0" smtClean="0"/>
              <a:t>Which Alternative is preferred? Use Incremental IRR method.</a:t>
            </a:r>
          </a:p>
          <a:p>
            <a:pPr marL="514350" indent="-514350" algn="just">
              <a:lnSpc>
                <a:spcPct val="170000"/>
              </a:lnSpc>
              <a:spcBef>
                <a:spcPts val="0"/>
              </a:spcBef>
              <a:buFont typeface="+mj-lt"/>
              <a:buAutoNum type="arabicPeriod" startAt="4"/>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54706488"/>
              </p:ext>
            </p:extLst>
          </p:nvPr>
        </p:nvGraphicFramePr>
        <p:xfrm>
          <a:off x="228600" y="2667000"/>
          <a:ext cx="7848600" cy="1737360"/>
        </p:xfrm>
        <a:graphic>
          <a:graphicData uri="http://schemas.openxmlformats.org/drawingml/2006/table">
            <a:tbl>
              <a:tblPr firstRow="1" bandRow="1">
                <a:tableStyleId>{5C22544A-7EE6-4342-B048-85BDC9FD1C3A}</a:tableStyleId>
              </a:tblPr>
              <a:tblGrid>
                <a:gridCol w="4072387">
                  <a:extLst>
                    <a:ext uri="{9D8B030D-6E8A-4147-A177-3AD203B41FA5}">
                      <a16:colId xmlns:a16="http://schemas.microsoft.com/office/drawing/2014/main" val="20000"/>
                    </a:ext>
                  </a:extLst>
                </a:gridCol>
                <a:gridCol w="1258738">
                  <a:extLst>
                    <a:ext uri="{9D8B030D-6E8A-4147-A177-3AD203B41FA5}">
                      <a16:colId xmlns:a16="http://schemas.microsoft.com/office/drawing/2014/main" val="20001"/>
                    </a:ext>
                  </a:extLst>
                </a:gridCol>
                <a:gridCol w="1332781">
                  <a:extLst>
                    <a:ext uri="{9D8B030D-6E8A-4147-A177-3AD203B41FA5}">
                      <a16:colId xmlns:a16="http://schemas.microsoft.com/office/drawing/2014/main" val="20002"/>
                    </a:ext>
                  </a:extLst>
                </a:gridCol>
                <a:gridCol w="1184694">
                  <a:extLst>
                    <a:ext uri="{9D8B030D-6E8A-4147-A177-3AD203B41FA5}">
                      <a16:colId xmlns:a16="http://schemas.microsoft.com/office/drawing/2014/main" val="20003"/>
                    </a:ext>
                  </a:extLst>
                </a:gridCol>
              </a:tblGrid>
              <a:tr h="381000">
                <a:tc>
                  <a:txBody>
                    <a:bodyPr/>
                    <a:lstStyle/>
                    <a:p>
                      <a:endParaRPr lang="en-US" sz="2400"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A</a:t>
                      </a:r>
                      <a:endParaRPr lang="en-US" sz="2400"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B</a:t>
                      </a:r>
                      <a:endParaRPr lang="en-US" sz="2400"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C</a:t>
                      </a:r>
                      <a:endParaRPr lang="en-US" sz="2400" dirty="0">
                        <a:solidFill>
                          <a:schemeClr val="tx1"/>
                        </a:solidFill>
                      </a:endParaRPr>
                    </a:p>
                  </a:txBody>
                  <a:tcPr>
                    <a:solidFill>
                      <a:schemeClr val="bg1">
                        <a:lumMod val="85000"/>
                      </a:schemeClr>
                    </a:solidFill>
                  </a:tcPr>
                </a:tc>
                <a:extLst>
                  <a:ext uri="{0D108BD9-81ED-4DB2-BD59-A6C34878D82A}">
                    <a16:rowId xmlns:a16="http://schemas.microsoft.com/office/drawing/2014/main" val="10000"/>
                  </a:ext>
                </a:extLst>
              </a:tr>
              <a:tr h="457200">
                <a:tc>
                  <a:txBody>
                    <a:bodyPr/>
                    <a:lstStyle/>
                    <a:p>
                      <a:r>
                        <a:rPr lang="en-US" sz="2400" b="1" dirty="0" smtClean="0">
                          <a:solidFill>
                            <a:schemeClr val="tx1"/>
                          </a:solidFill>
                        </a:rPr>
                        <a:t>Initial Costs, $</a:t>
                      </a:r>
                      <a:endParaRPr lang="en-US" sz="2400" b="1"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2000</a:t>
                      </a:r>
                      <a:endParaRPr lang="en-US" sz="2400"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4000</a:t>
                      </a:r>
                      <a:endParaRPr lang="en-US" sz="2400"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5000</a:t>
                      </a:r>
                      <a:endParaRPr lang="en-US" sz="2400" dirty="0">
                        <a:solidFill>
                          <a:schemeClr val="tx1"/>
                        </a:solidFill>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r>
                        <a:rPr lang="en-US" sz="2400" b="1" dirty="0" smtClean="0">
                          <a:solidFill>
                            <a:schemeClr val="tx1"/>
                          </a:solidFill>
                        </a:rPr>
                        <a:t>Uniform annual benefit, </a:t>
                      </a:r>
                      <a:r>
                        <a:rPr lang="en-US" sz="2400" b="0" dirty="0" smtClean="0">
                          <a:solidFill>
                            <a:schemeClr val="tx1"/>
                          </a:solidFill>
                        </a:rPr>
                        <a:t> $/</a:t>
                      </a:r>
                      <a:r>
                        <a:rPr lang="en-US" sz="2400" b="0" baseline="0" dirty="0" smtClean="0">
                          <a:solidFill>
                            <a:schemeClr val="tx1"/>
                          </a:solidFill>
                        </a:rPr>
                        <a:t>year</a:t>
                      </a:r>
                      <a:endParaRPr lang="en-US" sz="2400" b="0"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410</a:t>
                      </a:r>
                      <a:endParaRPr lang="en-US" sz="2400"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639</a:t>
                      </a:r>
                      <a:endParaRPr lang="en-US" sz="2400" dirty="0">
                        <a:solidFill>
                          <a:schemeClr val="tx1"/>
                        </a:solidFill>
                      </a:endParaRPr>
                    </a:p>
                  </a:txBody>
                  <a:tcPr>
                    <a:solidFill>
                      <a:schemeClr val="bg1">
                        <a:lumMod val="85000"/>
                      </a:schemeClr>
                    </a:solidFill>
                  </a:tcPr>
                </a:tc>
                <a:tc>
                  <a:txBody>
                    <a:bodyPr/>
                    <a:lstStyle/>
                    <a:p>
                      <a:pPr algn="ctr"/>
                      <a:r>
                        <a:rPr lang="en-US" sz="2400" dirty="0" smtClean="0">
                          <a:solidFill>
                            <a:schemeClr val="tx1"/>
                          </a:solidFill>
                        </a:rPr>
                        <a:t>700</a:t>
                      </a:r>
                      <a:endParaRPr lang="en-US" sz="2400" dirty="0">
                        <a:solidFill>
                          <a:schemeClr val="tx1"/>
                        </a:solidFill>
                      </a:endParaRPr>
                    </a:p>
                  </a:txBody>
                  <a:tcPr>
                    <a:solidFill>
                      <a:schemeClr val="bg1">
                        <a:lumMod val="8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48662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lstStyle/>
          <a:p>
            <a:r>
              <a:rPr lang="en-US" dirty="0" smtClean="0"/>
              <a:t>Introduction </a:t>
            </a:r>
            <a:endParaRPr lang="en-US" dirty="0"/>
          </a:p>
        </p:txBody>
      </p:sp>
      <p:sp>
        <p:nvSpPr>
          <p:cNvPr id="3" name="Content Placeholder 2"/>
          <p:cNvSpPr>
            <a:spLocks noGrp="1"/>
          </p:cNvSpPr>
          <p:nvPr>
            <p:ph idx="1"/>
          </p:nvPr>
        </p:nvSpPr>
        <p:spPr>
          <a:xfrm>
            <a:off x="20782" y="1295400"/>
            <a:ext cx="7980218" cy="5410200"/>
          </a:xfrm>
        </p:spPr>
        <p:txBody>
          <a:bodyPr>
            <a:normAutofit/>
          </a:bodyPr>
          <a:lstStyle/>
          <a:p>
            <a:pPr algn="just">
              <a:lnSpc>
                <a:spcPct val="160000"/>
              </a:lnSpc>
              <a:spcBef>
                <a:spcPts val="0"/>
              </a:spcBef>
            </a:pPr>
            <a:r>
              <a:rPr lang="en-US" dirty="0" smtClean="0"/>
              <a:t>An independent alternative is still considerable if the rate of return is equal or higher than the minimum acceptable rate of return (MARR).</a:t>
            </a:r>
          </a:p>
          <a:p>
            <a:pPr algn="just">
              <a:lnSpc>
                <a:spcPct val="160000"/>
              </a:lnSpc>
              <a:spcBef>
                <a:spcPts val="0"/>
              </a:spcBef>
            </a:pPr>
            <a:r>
              <a:rPr lang="en-US" dirty="0" smtClean="0"/>
              <a:t>It means the lowest level of return an organization can accept.</a:t>
            </a:r>
          </a:p>
          <a:p>
            <a:pPr algn="just">
              <a:lnSpc>
                <a:spcPct val="160000"/>
              </a:lnSpc>
              <a:spcBef>
                <a:spcPts val="0"/>
              </a:spcBef>
            </a:pPr>
            <a:r>
              <a:rPr lang="en-US" dirty="0" smtClean="0"/>
              <a:t>In general this level should not be lower than the cost of capital investment, and considerably higher than this level.</a:t>
            </a:r>
          </a:p>
          <a:p>
            <a:pPr algn="just">
              <a:lnSpc>
                <a:spcPct val="160000"/>
              </a:lnSpc>
              <a:spcBef>
                <a:spcPts val="0"/>
              </a:spcBef>
            </a:pPr>
            <a:r>
              <a:rPr lang="en-US" dirty="0" smtClean="0"/>
              <a:t>The higher limit depends on the objective, policies and some circumstances of the organization.</a:t>
            </a:r>
            <a:endParaRPr lang="en-US" dirty="0"/>
          </a:p>
        </p:txBody>
      </p:sp>
    </p:spTree>
    <p:extLst>
      <p:ext uri="{BB962C8B-B14F-4D97-AF65-F5344CB8AC3E}">
        <p14:creationId xmlns:p14="http://schemas.microsoft.com/office/powerpoint/2010/main" val="13426560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3400"/>
            <a:ext cx="79248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5194" y="3581400"/>
            <a:ext cx="7924800" cy="2554545"/>
          </a:xfrm>
          <a:prstGeom prst="rect">
            <a:avLst/>
          </a:prstGeom>
          <a:noFill/>
          <a:ln>
            <a:solidFill>
              <a:schemeClr val="accent1"/>
            </a:solidFill>
          </a:ln>
        </p:spPr>
        <p:txBody>
          <a:bodyPr wrap="square" rtlCol="0">
            <a:spAutoFit/>
          </a:bodyPr>
          <a:lstStyle/>
          <a:p>
            <a:pPr algn="ctr"/>
            <a:r>
              <a:rPr lang="en-US" sz="3200" dirty="0" smtClean="0"/>
              <a:t>Since all </a:t>
            </a:r>
            <a:r>
              <a:rPr lang="en-US" sz="3200" b="1" dirty="0" smtClean="0"/>
              <a:t>IRR &gt; MARR</a:t>
            </a:r>
            <a:r>
              <a:rPr lang="en-US" sz="3200" dirty="0" smtClean="0"/>
              <a:t>, None of the Alternative is Rejected.</a:t>
            </a:r>
          </a:p>
          <a:p>
            <a:pPr algn="ctr"/>
            <a:endParaRPr lang="en-US" sz="3200" dirty="0" smtClean="0"/>
          </a:p>
          <a:p>
            <a:pPr algn="ctr"/>
            <a:r>
              <a:rPr lang="en-US" sz="3200" dirty="0" smtClean="0"/>
              <a:t>Now Carrying out Incremental IRR between the 3 Alternatives</a:t>
            </a:r>
            <a:endParaRPr lang="en-US" sz="3200" dirty="0"/>
          </a:p>
        </p:txBody>
      </p:sp>
    </p:spTree>
    <p:extLst>
      <p:ext uri="{BB962C8B-B14F-4D97-AF65-F5344CB8AC3E}">
        <p14:creationId xmlns:p14="http://schemas.microsoft.com/office/powerpoint/2010/main" val="1641323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90" y="152400"/>
            <a:ext cx="8064910" cy="4876800"/>
          </a:xfrm>
        </p:spPr>
        <p:txBody>
          <a:bodyPr>
            <a:normAutofit/>
          </a:bodyPr>
          <a:lstStyle/>
          <a:p>
            <a:pPr marL="514350" indent="-514350" algn="just">
              <a:lnSpc>
                <a:spcPct val="160000"/>
              </a:lnSpc>
              <a:spcBef>
                <a:spcPts val="0"/>
              </a:spcBef>
              <a:buFont typeface="+mj-lt"/>
              <a:buAutoNum type="arabicPeriod" startAt="5"/>
            </a:pPr>
            <a:r>
              <a:rPr lang="en-US" dirty="0" smtClean="0"/>
              <a:t>In </a:t>
            </a:r>
            <a:r>
              <a:rPr lang="en-US" dirty="0"/>
              <a:t>2000, Bell Atlantic and GTE merged to form a giant telecommunications </a:t>
            </a:r>
            <a:r>
              <a:rPr lang="en-US" dirty="0" smtClean="0"/>
              <a:t>corporation named </a:t>
            </a:r>
            <a:r>
              <a:rPr lang="en-US" dirty="0"/>
              <a:t>Verizon Communications. As expected, some equipment </a:t>
            </a:r>
            <a:r>
              <a:rPr lang="en-US" dirty="0" smtClean="0"/>
              <a:t>incompatibilities </a:t>
            </a:r>
            <a:r>
              <a:rPr lang="en-US" dirty="0"/>
              <a:t>had to </a:t>
            </a:r>
            <a:r>
              <a:rPr lang="en-US" dirty="0" smtClean="0"/>
              <a:t>be rectified</a:t>
            </a:r>
            <a:r>
              <a:rPr lang="en-US" dirty="0"/>
              <a:t>, especially for long distance and international wireless and video services. </a:t>
            </a:r>
            <a:r>
              <a:rPr lang="en-US" dirty="0" smtClean="0"/>
              <a:t>One item </a:t>
            </a:r>
            <a:r>
              <a:rPr lang="en-US" dirty="0"/>
              <a:t>had two suppliers-a U.S. firm (A) and an Asian firm (B). Approximately 3000 </a:t>
            </a:r>
            <a:r>
              <a:rPr lang="en-US" dirty="0" smtClean="0"/>
              <a:t>units of </a:t>
            </a:r>
            <a:r>
              <a:rPr lang="en-US" dirty="0"/>
              <a:t>this equipment were needed. Estimates for vendors A and B are given for each </a:t>
            </a:r>
            <a:r>
              <a:rPr lang="en-US" dirty="0" smtClean="0"/>
              <a:t>unit. Determine </a:t>
            </a:r>
            <a:r>
              <a:rPr lang="en-US" dirty="0"/>
              <a:t>which vendor should be selected if the MARR is 15% per </a:t>
            </a:r>
            <a:r>
              <a:rPr lang="en-US" dirty="0" smtClean="0"/>
              <a:t>year, using the increment in the investment.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704204"/>
              </p:ext>
            </p:extLst>
          </p:nvPr>
        </p:nvGraphicFramePr>
        <p:xfrm>
          <a:off x="2010697" y="4267200"/>
          <a:ext cx="6096000" cy="2463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980440">
                <a:tc>
                  <a:txBody>
                    <a:bodyPr/>
                    <a:lstStyle/>
                    <a:p>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10000"/>
                  </a:ext>
                </a:extLst>
              </a:tr>
              <a:tr h="370840">
                <a:tc>
                  <a:txBody>
                    <a:bodyPr/>
                    <a:lstStyle/>
                    <a:p>
                      <a:r>
                        <a:rPr lang="en-US" dirty="0" smtClean="0"/>
                        <a:t>Initial Cost,</a:t>
                      </a:r>
                      <a:r>
                        <a:rPr lang="en-US" baseline="0" dirty="0" smtClean="0"/>
                        <a:t> $</a:t>
                      </a:r>
                      <a:endParaRPr lang="en-US" dirty="0"/>
                    </a:p>
                  </a:txBody>
                  <a:tcPr/>
                </a:tc>
                <a:tc>
                  <a:txBody>
                    <a:bodyPr/>
                    <a:lstStyle/>
                    <a:p>
                      <a:pPr algn="ctr"/>
                      <a:r>
                        <a:rPr lang="en-US" dirty="0" smtClean="0"/>
                        <a:t>-8000</a:t>
                      </a:r>
                      <a:endParaRPr lang="en-US" dirty="0"/>
                    </a:p>
                  </a:txBody>
                  <a:tcPr/>
                </a:tc>
                <a:tc>
                  <a:txBody>
                    <a:bodyPr/>
                    <a:lstStyle/>
                    <a:p>
                      <a:pPr algn="ctr"/>
                      <a:r>
                        <a:rPr lang="en-US" dirty="0" smtClean="0"/>
                        <a:t>-13000</a:t>
                      </a:r>
                      <a:endParaRPr lang="en-US" dirty="0"/>
                    </a:p>
                  </a:txBody>
                  <a:tcPr/>
                </a:tc>
                <a:extLst>
                  <a:ext uri="{0D108BD9-81ED-4DB2-BD59-A6C34878D82A}">
                    <a16:rowId xmlns:a16="http://schemas.microsoft.com/office/drawing/2014/main" val="10001"/>
                  </a:ext>
                </a:extLst>
              </a:tr>
              <a:tr h="370840">
                <a:tc>
                  <a:txBody>
                    <a:bodyPr/>
                    <a:lstStyle/>
                    <a:p>
                      <a:r>
                        <a:rPr lang="en-US" dirty="0" smtClean="0"/>
                        <a:t>Annual Cost, $</a:t>
                      </a:r>
                      <a:endParaRPr lang="en-US" dirty="0"/>
                    </a:p>
                  </a:txBody>
                  <a:tcPr/>
                </a:tc>
                <a:tc>
                  <a:txBody>
                    <a:bodyPr/>
                    <a:lstStyle/>
                    <a:p>
                      <a:pPr algn="ctr"/>
                      <a:r>
                        <a:rPr lang="en-US" dirty="0" smtClean="0"/>
                        <a:t>-3500</a:t>
                      </a:r>
                      <a:endParaRPr lang="en-US" dirty="0"/>
                    </a:p>
                  </a:txBody>
                  <a:tcPr/>
                </a:tc>
                <a:tc>
                  <a:txBody>
                    <a:bodyPr/>
                    <a:lstStyle/>
                    <a:p>
                      <a:pPr algn="ctr"/>
                      <a:r>
                        <a:rPr lang="en-US" dirty="0" smtClean="0"/>
                        <a:t>-1600</a:t>
                      </a:r>
                      <a:endParaRPr lang="en-US" dirty="0"/>
                    </a:p>
                  </a:txBody>
                  <a:tcPr/>
                </a:tc>
                <a:extLst>
                  <a:ext uri="{0D108BD9-81ED-4DB2-BD59-A6C34878D82A}">
                    <a16:rowId xmlns:a16="http://schemas.microsoft.com/office/drawing/2014/main" val="10002"/>
                  </a:ext>
                </a:extLst>
              </a:tr>
              <a:tr h="370840">
                <a:tc>
                  <a:txBody>
                    <a:bodyPr/>
                    <a:lstStyle/>
                    <a:p>
                      <a:r>
                        <a:rPr lang="en-US" dirty="0" smtClean="0"/>
                        <a:t>Salvage Value,</a:t>
                      </a:r>
                      <a:r>
                        <a:rPr lang="en-US" baseline="0" dirty="0" smtClean="0"/>
                        <a:t> $</a:t>
                      </a:r>
                      <a:endParaRPr lang="en-US" dirty="0"/>
                    </a:p>
                  </a:txBody>
                  <a:tcPr/>
                </a:tc>
                <a:tc>
                  <a:txBody>
                    <a:bodyPr/>
                    <a:lstStyle/>
                    <a:p>
                      <a:pPr algn="ctr"/>
                      <a:r>
                        <a:rPr lang="en-US" dirty="0" smtClean="0"/>
                        <a:t>0</a:t>
                      </a:r>
                      <a:endParaRPr lang="en-US" dirty="0"/>
                    </a:p>
                  </a:txBody>
                  <a:tcPr/>
                </a:tc>
                <a:tc>
                  <a:txBody>
                    <a:bodyPr/>
                    <a:lstStyle/>
                    <a:p>
                      <a:pPr algn="ctr"/>
                      <a:r>
                        <a:rPr lang="en-US" dirty="0" smtClean="0"/>
                        <a:t>2000</a:t>
                      </a:r>
                      <a:endParaRPr lang="en-US" dirty="0"/>
                    </a:p>
                  </a:txBody>
                  <a:tcPr/>
                </a:tc>
                <a:extLst>
                  <a:ext uri="{0D108BD9-81ED-4DB2-BD59-A6C34878D82A}">
                    <a16:rowId xmlns:a16="http://schemas.microsoft.com/office/drawing/2014/main" val="10003"/>
                  </a:ext>
                </a:extLst>
              </a:tr>
              <a:tr h="370840">
                <a:tc>
                  <a:txBody>
                    <a:bodyPr/>
                    <a:lstStyle/>
                    <a:p>
                      <a:r>
                        <a:rPr lang="en-US" dirty="0" smtClean="0"/>
                        <a:t>Life, Years</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4722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Principle </a:t>
            </a:r>
            <a:endParaRPr lang="en-US" dirty="0"/>
          </a:p>
        </p:txBody>
      </p:sp>
      <p:sp>
        <p:nvSpPr>
          <p:cNvPr id="3" name="Content Placeholder 2"/>
          <p:cNvSpPr>
            <a:spLocks noGrp="1"/>
          </p:cNvSpPr>
          <p:nvPr>
            <p:ph idx="1"/>
          </p:nvPr>
        </p:nvSpPr>
        <p:spPr>
          <a:xfrm>
            <a:off x="228600" y="1752600"/>
            <a:ext cx="7543800" cy="4724400"/>
          </a:xfrm>
        </p:spPr>
        <p:txBody>
          <a:bodyPr>
            <a:normAutofit/>
          </a:bodyPr>
          <a:lstStyle/>
          <a:p>
            <a:pPr marL="0" indent="0" algn="ctr">
              <a:spcBef>
                <a:spcPts val="1200"/>
              </a:spcBef>
              <a:buNone/>
            </a:pPr>
            <a:r>
              <a:rPr lang="en-US" dirty="0" smtClean="0"/>
              <a:t>The alternative which meets the MARR value can be determined, by calculating the internal rate of return (IRR), under possible reinvestment constraints.</a:t>
            </a:r>
          </a:p>
          <a:p>
            <a:pPr algn="just">
              <a:spcBef>
                <a:spcPts val="1200"/>
              </a:spcBef>
            </a:pPr>
            <a:endParaRPr lang="en-US" dirty="0"/>
          </a:p>
          <a:p>
            <a:pPr marL="0" indent="0" algn="just">
              <a:spcBef>
                <a:spcPts val="1200"/>
              </a:spcBef>
              <a:buNone/>
            </a:pPr>
            <a:endParaRPr lang="en-US" dirty="0" smtClean="0"/>
          </a:p>
          <a:p>
            <a:pPr marL="0" indent="0" algn="ctr">
              <a:lnSpc>
                <a:spcPts val="3000"/>
              </a:lnSpc>
              <a:spcBef>
                <a:spcPts val="0"/>
              </a:spcBef>
              <a:buNone/>
            </a:pPr>
            <a:r>
              <a:rPr lang="en-US" i="1" dirty="0">
                <a:latin typeface="Calibri Light" pitchFamily="34" charset="0"/>
              </a:rPr>
              <a:t>Rate of return (ROR) is the rate paid on the unpaid balance of borrowed money, or the rate earned on the unrecovered balance of an investment, so that the final payment or receipt brings the balance to exactly zero with interest considered.</a:t>
            </a:r>
          </a:p>
        </p:txBody>
      </p:sp>
    </p:spTree>
    <p:extLst>
      <p:ext uri="{BB962C8B-B14F-4D97-AF65-F5344CB8AC3E}">
        <p14:creationId xmlns:p14="http://schemas.microsoft.com/office/powerpoint/2010/main" val="1713092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27" y="228600"/>
            <a:ext cx="8229600" cy="639762"/>
          </a:xfrm>
        </p:spPr>
        <p:txBody>
          <a:bodyPr>
            <a:normAutofit fontScale="90000"/>
          </a:bodyPr>
          <a:lstStyle/>
          <a:p>
            <a:pPr algn="l"/>
            <a:r>
              <a:rPr lang="en-US" dirty="0" smtClean="0"/>
              <a:t>Example</a:t>
            </a:r>
            <a:endParaRPr lang="en-US" dirty="0"/>
          </a:p>
        </p:txBody>
      </p:sp>
      <p:sp>
        <p:nvSpPr>
          <p:cNvPr id="3" name="Content Placeholder 2"/>
          <p:cNvSpPr>
            <a:spLocks noGrp="1"/>
          </p:cNvSpPr>
          <p:nvPr>
            <p:ph idx="1"/>
          </p:nvPr>
        </p:nvSpPr>
        <p:spPr>
          <a:xfrm>
            <a:off x="152400" y="914401"/>
            <a:ext cx="7924800" cy="1752600"/>
          </a:xfrm>
        </p:spPr>
        <p:txBody>
          <a:bodyPr/>
          <a:lstStyle/>
          <a:p>
            <a:pPr marL="0" indent="0" algn="just">
              <a:buNone/>
            </a:pPr>
            <a:r>
              <a:rPr lang="en-US" dirty="0" smtClean="0"/>
              <a:t>If a Rs.5000 is invested on a machine with a 5 year useful life and an equivalent uniform annual benefits of </a:t>
            </a:r>
            <a:r>
              <a:rPr lang="en-US" dirty="0" err="1" smtClean="0"/>
              <a:t>Rs</a:t>
            </a:r>
            <a:r>
              <a:rPr lang="en-US" dirty="0" smtClean="0"/>
              <a:t>. 1252, then the cash flows is as shown below,</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527" y="2514600"/>
            <a:ext cx="3505200" cy="2819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4800" y="5715000"/>
            <a:ext cx="7772400" cy="954107"/>
          </a:xfrm>
          <a:prstGeom prst="rect">
            <a:avLst/>
          </a:prstGeom>
          <a:noFill/>
        </p:spPr>
        <p:txBody>
          <a:bodyPr wrap="square" rtlCol="0">
            <a:spAutoFit/>
          </a:bodyPr>
          <a:lstStyle/>
          <a:p>
            <a:pPr algn="just"/>
            <a:r>
              <a:rPr lang="en-US" sz="2800" dirty="0" smtClean="0"/>
              <a:t>An appropriate question is, What rate of return would we receive on this investment?</a:t>
            </a:r>
            <a:endParaRPr lang="en-US" sz="2800" dirty="0"/>
          </a:p>
        </p:txBody>
      </p:sp>
    </p:spTree>
    <p:extLst>
      <p:ext uri="{BB962C8B-B14F-4D97-AF65-F5344CB8AC3E}">
        <p14:creationId xmlns:p14="http://schemas.microsoft.com/office/powerpoint/2010/main" val="1210827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Rate of Return</a:t>
            </a:r>
            <a:endParaRPr lang="en-US" dirty="0"/>
          </a:p>
        </p:txBody>
      </p:sp>
      <p:sp>
        <p:nvSpPr>
          <p:cNvPr id="3" name="Content Placeholder 2"/>
          <p:cNvSpPr>
            <a:spLocks noGrp="1"/>
          </p:cNvSpPr>
          <p:nvPr>
            <p:ph idx="1"/>
          </p:nvPr>
        </p:nvSpPr>
        <p:spPr>
          <a:xfrm>
            <a:off x="304800" y="1600200"/>
            <a:ext cx="7772400" cy="5029200"/>
          </a:xfrm>
        </p:spPr>
        <p:txBody>
          <a:bodyPr>
            <a:normAutofit/>
          </a:bodyPr>
          <a:lstStyle/>
          <a:p>
            <a:pPr marL="0" indent="0" algn="just">
              <a:lnSpc>
                <a:spcPct val="160000"/>
              </a:lnSpc>
              <a:spcBef>
                <a:spcPts val="0"/>
              </a:spcBef>
              <a:buNone/>
            </a:pPr>
            <a:r>
              <a:rPr lang="en-US" dirty="0" smtClean="0">
                <a:solidFill>
                  <a:srgbClr val="00B050"/>
                </a:solidFill>
              </a:rPr>
              <a:t>Rate of return is the percentage that indicates the relative yield on different uses of capital.</a:t>
            </a:r>
          </a:p>
          <a:p>
            <a:pPr marL="0" indent="0" algn="just">
              <a:lnSpc>
                <a:spcPct val="160000"/>
              </a:lnSpc>
              <a:spcBef>
                <a:spcPts val="0"/>
              </a:spcBef>
              <a:buNone/>
            </a:pPr>
            <a:r>
              <a:rPr lang="en-US" i="1" dirty="0" smtClean="0"/>
              <a:t>Following rate of returns are frequently used,</a:t>
            </a:r>
          </a:p>
          <a:p>
            <a:pPr marL="0" indent="0" algn="just">
              <a:lnSpc>
                <a:spcPct val="160000"/>
              </a:lnSpc>
              <a:spcBef>
                <a:spcPts val="0"/>
              </a:spcBef>
              <a:buNone/>
            </a:pPr>
            <a:r>
              <a:rPr lang="en-US" b="1" dirty="0" smtClean="0"/>
              <a:t>      The minimum acceptable rate of return (MARR)</a:t>
            </a:r>
          </a:p>
          <a:p>
            <a:pPr algn="just">
              <a:lnSpc>
                <a:spcPct val="160000"/>
              </a:lnSpc>
              <a:spcBef>
                <a:spcPts val="0"/>
              </a:spcBef>
              <a:buFont typeface="Wingdings" panose="05000000000000000000" pitchFamily="2" charset="2"/>
              <a:buChar char="q"/>
            </a:pPr>
            <a:r>
              <a:rPr lang="en-US" dirty="0" smtClean="0"/>
              <a:t>Lowest level of return at which the investment is acceptable.</a:t>
            </a:r>
          </a:p>
          <a:p>
            <a:pPr algn="just">
              <a:lnSpc>
                <a:spcPct val="160000"/>
              </a:lnSpc>
              <a:spcBef>
                <a:spcPts val="0"/>
              </a:spcBef>
              <a:buFont typeface="Wingdings" panose="05000000000000000000" pitchFamily="2" charset="2"/>
              <a:buChar char="q"/>
            </a:pPr>
            <a:r>
              <a:rPr lang="en-US" dirty="0" smtClean="0"/>
              <a:t>The limit is set by individuals or organizations.</a:t>
            </a:r>
          </a:p>
          <a:p>
            <a:pPr algn="just">
              <a:lnSpc>
                <a:spcPct val="160000"/>
              </a:lnSpc>
              <a:spcBef>
                <a:spcPts val="0"/>
              </a:spcBef>
              <a:buFont typeface="Wingdings" panose="05000000000000000000" pitchFamily="2" charset="2"/>
              <a:buChar char="q"/>
            </a:pPr>
            <a:r>
              <a:rPr lang="en-US" dirty="0" smtClean="0"/>
              <a:t>It ensures the best possible use of limited resources.</a:t>
            </a:r>
            <a:endParaRPr lang="en-US" dirty="0"/>
          </a:p>
        </p:txBody>
      </p:sp>
    </p:spTree>
    <p:extLst>
      <p:ext uri="{BB962C8B-B14F-4D97-AF65-F5344CB8AC3E}">
        <p14:creationId xmlns:p14="http://schemas.microsoft.com/office/powerpoint/2010/main" val="145317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7696200" cy="5334000"/>
          </a:xfrm>
        </p:spPr>
        <p:txBody>
          <a:bodyPr/>
          <a:lstStyle/>
          <a:p>
            <a:pPr marL="0" indent="0">
              <a:lnSpc>
                <a:spcPct val="150000"/>
              </a:lnSpc>
              <a:spcBef>
                <a:spcPts val="0"/>
              </a:spcBef>
              <a:buNone/>
            </a:pPr>
            <a:r>
              <a:rPr lang="en-US" b="1" dirty="0" smtClean="0"/>
              <a:t>The Internal Rate of Return (IRR)</a:t>
            </a:r>
          </a:p>
          <a:p>
            <a:pPr>
              <a:lnSpc>
                <a:spcPct val="150000"/>
              </a:lnSpc>
              <a:spcBef>
                <a:spcPts val="0"/>
              </a:spcBef>
            </a:pPr>
            <a:r>
              <a:rPr lang="en-US" dirty="0" smtClean="0"/>
              <a:t>It is the rate on the unrecovered balance of the investment where the terminal balance is zero.</a:t>
            </a:r>
          </a:p>
          <a:p>
            <a:pPr marL="0" indent="0">
              <a:lnSpc>
                <a:spcPct val="150000"/>
              </a:lnSpc>
              <a:spcBef>
                <a:spcPts val="0"/>
              </a:spcBef>
              <a:buNone/>
            </a:pPr>
            <a:endParaRPr lang="en-US" b="1" dirty="0" smtClean="0"/>
          </a:p>
          <a:p>
            <a:pPr marL="0" indent="0">
              <a:lnSpc>
                <a:spcPct val="150000"/>
              </a:lnSpc>
              <a:spcBef>
                <a:spcPts val="0"/>
              </a:spcBef>
              <a:buNone/>
            </a:pPr>
            <a:r>
              <a:rPr lang="en-US" b="1" dirty="0" smtClean="0"/>
              <a:t>External Rate of Return (ERR)</a:t>
            </a:r>
          </a:p>
          <a:p>
            <a:pPr>
              <a:lnSpc>
                <a:spcPct val="150000"/>
              </a:lnSpc>
              <a:spcBef>
                <a:spcPts val="0"/>
              </a:spcBef>
            </a:pPr>
            <a:r>
              <a:rPr lang="en-US" dirty="0" smtClean="0"/>
              <a:t>It is the possible rate of return for an investment  under current economic conditions</a:t>
            </a:r>
            <a:endParaRPr lang="en-US" dirty="0"/>
          </a:p>
        </p:txBody>
      </p:sp>
    </p:spTree>
    <p:extLst>
      <p:ext uri="{BB962C8B-B14F-4D97-AF65-F5344CB8AC3E}">
        <p14:creationId xmlns:p14="http://schemas.microsoft.com/office/powerpoint/2010/main" val="1107624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Procedure</a:t>
            </a:r>
            <a:endParaRPr lang="en-US" dirty="0"/>
          </a:p>
        </p:txBody>
      </p:sp>
      <p:sp>
        <p:nvSpPr>
          <p:cNvPr id="3" name="Content Placeholder 2"/>
          <p:cNvSpPr>
            <a:spLocks noGrp="1"/>
          </p:cNvSpPr>
          <p:nvPr>
            <p:ph idx="1"/>
          </p:nvPr>
        </p:nvSpPr>
        <p:spPr>
          <a:xfrm>
            <a:off x="6927" y="685800"/>
            <a:ext cx="8222673" cy="2819400"/>
          </a:xfrm>
        </p:spPr>
        <p:txBody>
          <a:bodyPr>
            <a:normAutofit fontScale="92500" lnSpcReduction="20000"/>
          </a:bodyPr>
          <a:lstStyle/>
          <a:p>
            <a:pPr algn="just">
              <a:lnSpc>
                <a:spcPct val="150000"/>
              </a:lnSpc>
              <a:spcBef>
                <a:spcPts val="0"/>
              </a:spcBef>
            </a:pPr>
            <a:r>
              <a:rPr lang="en-US" sz="2400" dirty="0" smtClean="0">
                <a:solidFill>
                  <a:srgbClr val="C00000"/>
                </a:solidFill>
              </a:rPr>
              <a:t>To calculate rate of return on an investment, we must convert the various consequences of the investment into cash flow.</a:t>
            </a:r>
          </a:p>
          <a:p>
            <a:pPr algn="just">
              <a:lnSpc>
                <a:spcPct val="150000"/>
              </a:lnSpc>
              <a:spcBef>
                <a:spcPts val="0"/>
              </a:spcBef>
            </a:pPr>
            <a:r>
              <a:rPr lang="en-US" sz="2400" dirty="0" smtClean="0">
                <a:solidFill>
                  <a:srgbClr val="00B050"/>
                </a:solidFill>
              </a:rPr>
              <a:t>Then will solve the cash flow for unknown value of internal rate of return (IRR).</a:t>
            </a:r>
          </a:p>
          <a:p>
            <a:pPr marL="0" indent="0" algn="just">
              <a:lnSpc>
                <a:spcPct val="150000"/>
              </a:lnSpc>
              <a:spcBef>
                <a:spcPts val="0"/>
              </a:spcBef>
              <a:buNone/>
            </a:pPr>
            <a:r>
              <a:rPr lang="en-US" sz="2400" b="1" i="1" dirty="0" smtClean="0"/>
              <a:t>Five forms of cash flow equations are as follows:</a:t>
            </a:r>
            <a:endParaRPr lang="en-US" sz="2400" b="1" i="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429929"/>
            <a:ext cx="5562600" cy="3418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314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7391400" cy="2971801"/>
          </a:xfrm>
        </p:spPr>
        <p:txBody>
          <a:bodyPr>
            <a:normAutofit/>
          </a:bodyPr>
          <a:lstStyle/>
          <a:p>
            <a:pPr marL="514350" indent="-514350" algn="just">
              <a:lnSpc>
                <a:spcPct val="150000"/>
              </a:lnSpc>
              <a:buFont typeface="+mj-lt"/>
              <a:buAutoNum type="arabicPeriod"/>
            </a:pPr>
            <a:r>
              <a:rPr lang="en-US" dirty="0" smtClean="0"/>
              <a:t>An $8200 investment returned $2000 per year over a 5-year useful life. What was the rate of return on the investment?</a:t>
            </a:r>
          </a:p>
        </p:txBody>
      </p:sp>
      <p:sp>
        <p:nvSpPr>
          <p:cNvPr id="5" name="TextBox 4"/>
          <p:cNvSpPr txBox="1"/>
          <p:nvPr/>
        </p:nvSpPr>
        <p:spPr>
          <a:xfrm>
            <a:off x="304800" y="195590"/>
            <a:ext cx="4470455" cy="523220"/>
          </a:xfrm>
          <a:prstGeom prst="rect">
            <a:avLst/>
          </a:prstGeom>
          <a:noFill/>
        </p:spPr>
        <p:txBody>
          <a:bodyPr wrap="none" rtlCol="0">
            <a:spAutoFit/>
          </a:bodyPr>
          <a:lstStyle/>
          <a:p>
            <a:r>
              <a:rPr lang="en-US" sz="2800" b="1" u="sng" dirty="0" smtClean="0"/>
              <a:t>SINGLE SIMPLE INVESTMENT</a:t>
            </a:r>
            <a:endParaRPr lang="en-US" sz="2800" b="1" u="sng" dirty="0"/>
          </a:p>
        </p:txBody>
      </p:sp>
    </p:spTree>
    <p:extLst>
      <p:ext uri="{BB962C8B-B14F-4D97-AF65-F5344CB8AC3E}">
        <p14:creationId xmlns:p14="http://schemas.microsoft.com/office/powerpoint/2010/main" val="2217487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543800" cy="4846320"/>
          </a:xfrm>
        </p:spPr>
        <p:txBody>
          <a:bodyPr>
            <a:normAutofit/>
          </a:bodyPr>
          <a:lstStyle/>
          <a:p>
            <a:pPr marL="514350" indent="-514350" algn="just">
              <a:lnSpc>
                <a:spcPct val="150000"/>
              </a:lnSpc>
              <a:spcBef>
                <a:spcPts val="0"/>
              </a:spcBef>
              <a:buFont typeface="+mj-lt"/>
              <a:buAutoNum type="arabicPeriod" startAt="2"/>
            </a:pPr>
            <a:r>
              <a:rPr lang="en-US" dirty="0" smtClean="0"/>
              <a:t>West Texas Oil has paid Rs.3,00,000 for producing oil well. Field engineers estimate that net receipts will be Rs.1,20,000 for the first year of operation with a reduction of 15% of the first year receipt ,for every year  thereafter till the end of five years. It plans to sell well after 5 years for Rs80,000. how does this seem financially if their MARR is 20%?</a:t>
            </a:r>
            <a:endParaRPr lang="en-US" dirty="0"/>
          </a:p>
        </p:txBody>
      </p:sp>
    </p:spTree>
    <p:extLst>
      <p:ext uri="{BB962C8B-B14F-4D97-AF65-F5344CB8AC3E}">
        <p14:creationId xmlns:p14="http://schemas.microsoft.com/office/powerpoint/2010/main" val="869539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11496</TotalTime>
  <Words>1209</Words>
  <Application>Microsoft Office PowerPoint</Application>
  <PresentationFormat>On-screen Show (4:3)</PresentationFormat>
  <Paragraphs>161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Times New Roman</vt:lpstr>
      <vt:lpstr>Trebuchet MS</vt:lpstr>
      <vt:lpstr>Wingdings</vt:lpstr>
      <vt:lpstr>Wingdings 3</vt:lpstr>
      <vt:lpstr>Facet</vt:lpstr>
      <vt:lpstr>EVALUATION OF      ALTERNATIVES         Rate of Return</vt:lpstr>
      <vt:lpstr>Introduction </vt:lpstr>
      <vt:lpstr>Principle </vt:lpstr>
      <vt:lpstr>Example</vt:lpstr>
      <vt:lpstr>Types of Rate of Return</vt:lpstr>
      <vt:lpstr>PowerPoint Presentation</vt:lpstr>
      <vt:lpstr>Procedure</vt:lpstr>
      <vt:lpstr>PowerPoint Presentation</vt:lpstr>
      <vt:lpstr>PowerPoint Presentation</vt:lpstr>
      <vt:lpstr>PowerPoint Presentation</vt:lpstr>
      <vt:lpstr>PowerPoint Presentation</vt:lpstr>
      <vt:lpstr>Consider three mutually exclusive alternatives, each having an 8-year of useful life. If MARR is 8%, which alternative should be selected?</vt:lpstr>
      <vt:lpstr>Incremental Cash Flow Analysis (Mutually exclusive alternatives)</vt:lpstr>
      <vt:lpstr>Comparing Mutually Exclusive Alternatives Based on IRR</vt:lpstr>
      <vt:lpstr>Convention</vt:lpstr>
      <vt:lpstr>General Types of Incremental IRR Numerical</vt:lpstr>
      <vt:lpstr>NUMERICAL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rate of return</dc:title>
  <dc:creator>ACER</dc:creator>
  <cp:lastModifiedBy>Maitri Manjunath [MAHE-MIT]</cp:lastModifiedBy>
  <cp:revision>61</cp:revision>
  <dcterms:created xsi:type="dcterms:W3CDTF">2006-08-16T00:00:00Z</dcterms:created>
  <dcterms:modified xsi:type="dcterms:W3CDTF">2023-04-06T06:49:49Z</dcterms:modified>
</cp:coreProperties>
</file>