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7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300" r:id="rId18"/>
    <p:sldId id="301" r:id="rId19"/>
    <p:sldId id="274" r:id="rId20"/>
    <p:sldId id="275" r:id="rId21"/>
    <p:sldId id="283" r:id="rId22"/>
    <p:sldId id="284" r:id="rId23"/>
    <p:sldId id="285" r:id="rId24"/>
    <p:sldId id="286" r:id="rId25"/>
    <p:sldId id="287" r:id="rId26"/>
    <p:sldId id="288" r:id="rId27"/>
    <p:sldId id="316" r:id="rId28"/>
    <p:sldId id="291" r:id="rId29"/>
    <p:sldId id="307" r:id="rId30"/>
    <p:sldId id="292" r:id="rId31"/>
    <p:sldId id="293" r:id="rId32"/>
    <p:sldId id="294" r:id="rId33"/>
    <p:sldId id="295" r:id="rId34"/>
    <p:sldId id="317" r:id="rId35"/>
    <p:sldId id="299" r:id="rId36"/>
    <p:sldId id="302" r:id="rId37"/>
    <p:sldId id="309" r:id="rId38"/>
    <p:sldId id="310" r:id="rId39"/>
    <p:sldId id="311" r:id="rId40"/>
    <p:sldId id="304" r:id="rId41"/>
    <p:sldId id="303" r:id="rId42"/>
    <p:sldId id="312" r:id="rId43"/>
    <p:sldId id="315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8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3A91A2-25E1-4A08-B28E-F1B1215C1DEA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9277CE-772B-464B-BBE5-5A4ACE5ED1E8}">
      <dgm:prSet phldrT="[Text]"/>
      <dgm:spPr/>
      <dgm:t>
        <a:bodyPr/>
        <a:lstStyle/>
        <a:p>
          <a:r>
            <a:rPr lang="en-US" dirty="0" smtClean="0"/>
            <a:t>Assets</a:t>
          </a:r>
          <a:endParaRPr lang="en-US" dirty="0"/>
        </a:p>
      </dgm:t>
    </dgm:pt>
    <dgm:pt modelId="{256D3DF1-7346-42B8-985D-16E7B4877500}" type="parTrans" cxnId="{ACF51118-367D-4F17-8570-B84ED94FB9F0}">
      <dgm:prSet/>
      <dgm:spPr/>
      <dgm:t>
        <a:bodyPr/>
        <a:lstStyle/>
        <a:p>
          <a:endParaRPr lang="en-US"/>
        </a:p>
      </dgm:t>
    </dgm:pt>
    <dgm:pt modelId="{ABF6FAA6-454B-4901-A96A-ED160C5374EE}" type="sibTrans" cxnId="{ACF51118-367D-4F17-8570-B84ED94FB9F0}">
      <dgm:prSet/>
      <dgm:spPr/>
      <dgm:t>
        <a:bodyPr/>
        <a:lstStyle/>
        <a:p>
          <a:endParaRPr lang="en-US"/>
        </a:p>
      </dgm:t>
    </dgm:pt>
    <dgm:pt modelId="{41B8CC79-C4DE-4442-80E6-F36505A4D3CA}">
      <dgm:prSet phldrT="[Text]"/>
      <dgm:spPr/>
      <dgm:t>
        <a:bodyPr/>
        <a:lstStyle/>
        <a:p>
          <a:r>
            <a:rPr lang="en-US" dirty="0" smtClean="0"/>
            <a:t>Current asset (short term)</a:t>
          </a:r>
          <a:endParaRPr lang="en-US" dirty="0"/>
        </a:p>
      </dgm:t>
    </dgm:pt>
    <dgm:pt modelId="{9DE58385-8E3F-4F5B-8B80-1E1E49DD6903}" type="parTrans" cxnId="{C2A9EC21-C3F6-4499-A17F-BC2309E7EEC2}">
      <dgm:prSet/>
      <dgm:spPr/>
      <dgm:t>
        <a:bodyPr/>
        <a:lstStyle/>
        <a:p>
          <a:endParaRPr lang="en-US"/>
        </a:p>
      </dgm:t>
    </dgm:pt>
    <dgm:pt modelId="{98FF91B5-F135-4A4B-8E48-919D9620C9F0}" type="sibTrans" cxnId="{C2A9EC21-C3F6-4499-A17F-BC2309E7EEC2}">
      <dgm:prSet/>
      <dgm:spPr/>
      <dgm:t>
        <a:bodyPr/>
        <a:lstStyle/>
        <a:p>
          <a:endParaRPr lang="en-US"/>
        </a:p>
      </dgm:t>
    </dgm:pt>
    <dgm:pt modelId="{8F934DEA-1A08-4ED0-9FC6-042D4A1B266C}">
      <dgm:prSet phldrT="[Text]"/>
      <dgm:spPr/>
      <dgm:t>
        <a:bodyPr/>
        <a:lstStyle/>
        <a:p>
          <a:r>
            <a:rPr lang="en-US" dirty="0" smtClean="0"/>
            <a:t>Fixed asset (long term)</a:t>
          </a:r>
          <a:endParaRPr lang="en-US" dirty="0"/>
        </a:p>
      </dgm:t>
    </dgm:pt>
    <dgm:pt modelId="{8ED2C876-B445-4B7A-B377-FF27FF037FA7}" type="parTrans" cxnId="{8606DEFB-5E73-4D2E-83F0-51E6D443C3C0}">
      <dgm:prSet/>
      <dgm:spPr/>
      <dgm:t>
        <a:bodyPr/>
        <a:lstStyle/>
        <a:p>
          <a:endParaRPr lang="en-US"/>
        </a:p>
      </dgm:t>
    </dgm:pt>
    <dgm:pt modelId="{45773770-6DD9-4757-93F5-6B15ABE0E64E}" type="sibTrans" cxnId="{8606DEFB-5E73-4D2E-83F0-51E6D443C3C0}">
      <dgm:prSet/>
      <dgm:spPr/>
      <dgm:t>
        <a:bodyPr/>
        <a:lstStyle/>
        <a:p>
          <a:endParaRPr lang="en-US"/>
        </a:p>
      </dgm:t>
    </dgm:pt>
    <dgm:pt modelId="{839CFBA0-ADBA-45C5-81D3-45F98F25E0A2}" type="pres">
      <dgm:prSet presAssocID="{B73A91A2-25E1-4A08-B28E-F1B1215C1DE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8B2B8B-BCC5-47CC-813D-9D2C7D9862E4}" type="pres">
      <dgm:prSet presAssocID="{B73A91A2-25E1-4A08-B28E-F1B1215C1DEA}" presName="hierFlow" presStyleCnt="0"/>
      <dgm:spPr/>
    </dgm:pt>
    <dgm:pt modelId="{FD1C4806-6E8F-482C-AE78-B08AD7E611D9}" type="pres">
      <dgm:prSet presAssocID="{B73A91A2-25E1-4A08-B28E-F1B1215C1DE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8E059BF-BADF-44C5-B8B5-80B2B6528284}" type="pres">
      <dgm:prSet presAssocID="{369277CE-772B-464B-BBE5-5A4ACE5ED1E8}" presName="Name17" presStyleCnt="0"/>
      <dgm:spPr/>
    </dgm:pt>
    <dgm:pt modelId="{CA6F9BDB-37A9-42FF-B7EC-8B3AA76BD8D7}" type="pres">
      <dgm:prSet presAssocID="{369277CE-772B-464B-BBE5-5A4ACE5ED1E8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D9DF29-74D4-471A-8F53-2DFF6946D72D}" type="pres">
      <dgm:prSet presAssocID="{369277CE-772B-464B-BBE5-5A4ACE5ED1E8}" presName="hierChild2" presStyleCnt="0"/>
      <dgm:spPr/>
    </dgm:pt>
    <dgm:pt modelId="{4C75666E-62A6-4600-A160-7B513807FFDB}" type="pres">
      <dgm:prSet presAssocID="{9DE58385-8E3F-4F5B-8B80-1E1E49DD6903}" presName="Name25" presStyleLbl="parChTrans1D2" presStyleIdx="0" presStyleCnt="2"/>
      <dgm:spPr/>
      <dgm:t>
        <a:bodyPr/>
        <a:lstStyle/>
        <a:p>
          <a:endParaRPr lang="en-US"/>
        </a:p>
      </dgm:t>
    </dgm:pt>
    <dgm:pt modelId="{8AD63CDA-9918-435B-99F5-84F545F04808}" type="pres">
      <dgm:prSet presAssocID="{9DE58385-8E3F-4F5B-8B80-1E1E49DD6903}" presName="connTx" presStyleLbl="parChTrans1D2" presStyleIdx="0" presStyleCnt="2"/>
      <dgm:spPr/>
      <dgm:t>
        <a:bodyPr/>
        <a:lstStyle/>
        <a:p>
          <a:endParaRPr lang="en-US"/>
        </a:p>
      </dgm:t>
    </dgm:pt>
    <dgm:pt modelId="{F16FED92-6406-422E-9DB5-D0F25829DA38}" type="pres">
      <dgm:prSet presAssocID="{41B8CC79-C4DE-4442-80E6-F36505A4D3CA}" presName="Name30" presStyleCnt="0"/>
      <dgm:spPr/>
    </dgm:pt>
    <dgm:pt modelId="{7D73AE49-9A6E-4D25-9E4A-604C81C03AD4}" type="pres">
      <dgm:prSet presAssocID="{41B8CC79-C4DE-4442-80E6-F36505A4D3CA}" presName="level2Shape" presStyleLbl="node2" presStyleIdx="0" presStyleCnt="2"/>
      <dgm:spPr/>
      <dgm:t>
        <a:bodyPr/>
        <a:lstStyle/>
        <a:p>
          <a:endParaRPr lang="en-US"/>
        </a:p>
      </dgm:t>
    </dgm:pt>
    <dgm:pt modelId="{32992F1F-560E-42C9-AC0C-0E0D6585BD91}" type="pres">
      <dgm:prSet presAssocID="{41B8CC79-C4DE-4442-80E6-F36505A4D3CA}" presName="hierChild3" presStyleCnt="0"/>
      <dgm:spPr/>
    </dgm:pt>
    <dgm:pt modelId="{181B6101-2EDC-44F8-A38B-32D3927481F0}" type="pres">
      <dgm:prSet presAssocID="{8ED2C876-B445-4B7A-B377-FF27FF037FA7}" presName="Name25" presStyleLbl="parChTrans1D2" presStyleIdx="1" presStyleCnt="2"/>
      <dgm:spPr/>
      <dgm:t>
        <a:bodyPr/>
        <a:lstStyle/>
        <a:p>
          <a:endParaRPr lang="en-US"/>
        </a:p>
      </dgm:t>
    </dgm:pt>
    <dgm:pt modelId="{20CB419D-860F-41AA-B56B-6E060DF26F94}" type="pres">
      <dgm:prSet presAssocID="{8ED2C876-B445-4B7A-B377-FF27FF037FA7}" presName="connTx" presStyleLbl="parChTrans1D2" presStyleIdx="1" presStyleCnt="2"/>
      <dgm:spPr/>
      <dgm:t>
        <a:bodyPr/>
        <a:lstStyle/>
        <a:p>
          <a:endParaRPr lang="en-US"/>
        </a:p>
      </dgm:t>
    </dgm:pt>
    <dgm:pt modelId="{CA669FA0-3E2E-42F8-9FD4-E709A31088CC}" type="pres">
      <dgm:prSet presAssocID="{8F934DEA-1A08-4ED0-9FC6-042D4A1B266C}" presName="Name30" presStyleCnt="0"/>
      <dgm:spPr/>
    </dgm:pt>
    <dgm:pt modelId="{79955792-F209-4FE6-ABD9-1A91ADDA9B71}" type="pres">
      <dgm:prSet presAssocID="{8F934DEA-1A08-4ED0-9FC6-042D4A1B266C}" presName="level2Shape" presStyleLbl="node2" presStyleIdx="1" presStyleCnt="2"/>
      <dgm:spPr/>
      <dgm:t>
        <a:bodyPr/>
        <a:lstStyle/>
        <a:p>
          <a:endParaRPr lang="en-US"/>
        </a:p>
      </dgm:t>
    </dgm:pt>
    <dgm:pt modelId="{28EC9651-029D-48CE-9B16-5FEF32A2A6FF}" type="pres">
      <dgm:prSet presAssocID="{8F934DEA-1A08-4ED0-9FC6-042D4A1B266C}" presName="hierChild3" presStyleCnt="0"/>
      <dgm:spPr/>
    </dgm:pt>
    <dgm:pt modelId="{F5C28CCF-17FE-4A90-92C9-8E2A0CC53184}" type="pres">
      <dgm:prSet presAssocID="{B73A91A2-25E1-4A08-B28E-F1B1215C1DEA}" presName="bgShapesFlow" presStyleCnt="0"/>
      <dgm:spPr/>
    </dgm:pt>
  </dgm:ptLst>
  <dgm:cxnLst>
    <dgm:cxn modelId="{9A310A74-BBC1-42A8-94E7-FED10EF2196A}" type="presOf" srcId="{369277CE-772B-464B-BBE5-5A4ACE5ED1E8}" destId="{CA6F9BDB-37A9-42FF-B7EC-8B3AA76BD8D7}" srcOrd="0" destOrd="0" presId="urn:microsoft.com/office/officeart/2005/8/layout/hierarchy5"/>
    <dgm:cxn modelId="{8606DEFB-5E73-4D2E-83F0-51E6D443C3C0}" srcId="{369277CE-772B-464B-BBE5-5A4ACE5ED1E8}" destId="{8F934DEA-1A08-4ED0-9FC6-042D4A1B266C}" srcOrd="1" destOrd="0" parTransId="{8ED2C876-B445-4B7A-B377-FF27FF037FA7}" sibTransId="{45773770-6DD9-4757-93F5-6B15ABE0E64E}"/>
    <dgm:cxn modelId="{E38EBCD7-9B35-447A-A6CE-7073E9EB79CA}" type="presOf" srcId="{9DE58385-8E3F-4F5B-8B80-1E1E49DD6903}" destId="{4C75666E-62A6-4600-A160-7B513807FFDB}" srcOrd="0" destOrd="0" presId="urn:microsoft.com/office/officeart/2005/8/layout/hierarchy5"/>
    <dgm:cxn modelId="{F9CF2487-6A15-40DF-9971-25DB22B6C843}" type="presOf" srcId="{9DE58385-8E3F-4F5B-8B80-1E1E49DD6903}" destId="{8AD63CDA-9918-435B-99F5-84F545F04808}" srcOrd="1" destOrd="0" presId="urn:microsoft.com/office/officeart/2005/8/layout/hierarchy5"/>
    <dgm:cxn modelId="{C2A9EC21-C3F6-4499-A17F-BC2309E7EEC2}" srcId="{369277CE-772B-464B-BBE5-5A4ACE5ED1E8}" destId="{41B8CC79-C4DE-4442-80E6-F36505A4D3CA}" srcOrd="0" destOrd="0" parTransId="{9DE58385-8E3F-4F5B-8B80-1E1E49DD6903}" sibTransId="{98FF91B5-F135-4A4B-8E48-919D9620C9F0}"/>
    <dgm:cxn modelId="{E7BA5A8E-40C9-4483-90E0-7F9AD2226AB5}" type="presOf" srcId="{B73A91A2-25E1-4A08-B28E-F1B1215C1DEA}" destId="{839CFBA0-ADBA-45C5-81D3-45F98F25E0A2}" srcOrd="0" destOrd="0" presId="urn:microsoft.com/office/officeart/2005/8/layout/hierarchy5"/>
    <dgm:cxn modelId="{ACF51118-367D-4F17-8570-B84ED94FB9F0}" srcId="{B73A91A2-25E1-4A08-B28E-F1B1215C1DEA}" destId="{369277CE-772B-464B-BBE5-5A4ACE5ED1E8}" srcOrd="0" destOrd="0" parTransId="{256D3DF1-7346-42B8-985D-16E7B4877500}" sibTransId="{ABF6FAA6-454B-4901-A96A-ED160C5374EE}"/>
    <dgm:cxn modelId="{BEC5DB22-0807-4D85-B9DC-AF9AAE8CE2B8}" type="presOf" srcId="{8ED2C876-B445-4B7A-B377-FF27FF037FA7}" destId="{181B6101-2EDC-44F8-A38B-32D3927481F0}" srcOrd="0" destOrd="0" presId="urn:microsoft.com/office/officeart/2005/8/layout/hierarchy5"/>
    <dgm:cxn modelId="{C240E10C-D964-4B0B-9621-7AC3A75D0377}" type="presOf" srcId="{8F934DEA-1A08-4ED0-9FC6-042D4A1B266C}" destId="{79955792-F209-4FE6-ABD9-1A91ADDA9B71}" srcOrd="0" destOrd="0" presId="urn:microsoft.com/office/officeart/2005/8/layout/hierarchy5"/>
    <dgm:cxn modelId="{586BE7D4-7955-43A5-A7C9-E0D298ECB71A}" type="presOf" srcId="{41B8CC79-C4DE-4442-80E6-F36505A4D3CA}" destId="{7D73AE49-9A6E-4D25-9E4A-604C81C03AD4}" srcOrd="0" destOrd="0" presId="urn:microsoft.com/office/officeart/2005/8/layout/hierarchy5"/>
    <dgm:cxn modelId="{7536A12E-60B7-4ACE-B55C-C845D4752037}" type="presOf" srcId="{8ED2C876-B445-4B7A-B377-FF27FF037FA7}" destId="{20CB419D-860F-41AA-B56B-6E060DF26F94}" srcOrd="1" destOrd="0" presId="urn:microsoft.com/office/officeart/2005/8/layout/hierarchy5"/>
    <dgm:cxn modelId="{0AFE3F2D-2562-46BA-AC87-ED27A39A876B}" type="presParOf" srcId="{839CFBA0-ADBA-45C5-81D3-45F98F25E0A2}" destId="{688B2B8B-BCC5-47CC-813D-9D2C7D9862E4}" srcOrd="0" destOrd="0" presId="urn:microsoft.com/office/officeart/2005/8/layout/hierarchy5"/>
    <dgm:cxn modelId="{B3F5EF86-B732-43F8-B37B-2CA406B4DE15}" type="presParOf" srcId="{688B2B8B-BCC5-47CC-813D-9D2C7D9862E4}" destId="{FD1C4806-6E8F-482C-AE78-B08AD7E611D9}" srcOrd="0" destOrd="0" presId="urn:microsoft.com/office/officeart/2005/8/layout/hierarchy5"/>
    <dgm:cxn modelId="{E51AE1BF-E1D3-4344-A671-FCFC28F0DF9B}" type="presParOf" srcId="{FD1C4806-6E8F-482C-AE78-B08AD7E611D9}" destId="{88E059BF-BADF-44C5-B8B5-80B2B6528284}" srcOrd="0" destOrd="0" presId="urn:microsoft.com/office/officeart/2005/8/layout/hierarchy5"/>
    <dgm:cxn modelId="{0D3628B5-E9E8-4098-8C27-FC6E9F6B1656}" type="presParOf" srcId="{88E059BF-BADF-44C5-B8B5-80B2B6528284}" destId="{CA6F9BDB-37A9-42FF-B7EC-8B3AA76BD8D7}" srcOrd="0" destOrd="0" presId="urn:microsoft.com/office/officeart/2005/8/layout/hierarchy5"/>
    <dgm:cxn modelId="{F8239A8B-5246-438F-9C5A-00F83BC64654}" type="presParOf" srcId="{88E059BF-BADF-44C5-B8B5-80B2B6528284}" destId="{0CD9DF29-74D4-471A-8F53-2DFF6946D72D}" srcOrd="1" destOrd="0" presId="urn:microsoft.com/office/officeart/2005/8/layout/hierarchy5"/>
    <dgm:cxn modelId="{A03832BB-FF0C-42BA-9BBF-A9950FC8A634}" type="presParOf" srcId="{0CD9DF29-74D4-471A-8F53-2DFF6946D72D}" destId="{4C75666E-62A6-4600-A160-7B513807FFDB}" srcOrd="0" destOrd="0" presId="urn:microsoft.com/office/officeart/2005/8/layout/hierarchy5"/>
    <dgm:cxn modelId="{B68DE3D4-1165-41DD-856D-290C4F30B825}" type="presParOf" srcId="{4C75666E-62A6-4600-A160-7B513807FFDB}" destId="{8AD63CDA-9918-435B-99F5-84F545F04808}" srcOrd="0" destOrd="0" presId="urn:microsoft.com/office/officeart/2005/8/layout/hierarchy5"/>
    <dgm:cxn modelId="{73AF441F-64D6-4FC3-9864-BAA84F29FFB4}" type="presParOf" srcId="{0CD9DF29-74D4-471A-8F53-2DFF6946D72D}" destId="{F16FED92-6406-422E-9DB5-D0F25829DA38}" srcOrd="1" destOrd="0" presId="urn:microsoft.com/office/officeart/2005/8/layout/hierarchy5"/>
    <dgm:cxn modelId="{C57BA7A8-9678-42E9-A0B4-13331C7FB247}" type="presParOf" srcId="{F16FED92-6406-422E-9DB5-D0F25829DA38}" destId="{7D73AE49-9A6E-4D25-9E4A-604C81C03AD4}" srcOrd="0" destOrd="0" presId="urn:microsoft.com/office/officeart/2005/8/layout/hierarchy5"/>
    <dgm:cxn modelId="{A7B26FCC-9895-4175-BA76-874A17E87B52}" type="presParOf" srcId="{F16FED92-6406-422E-9DB5-D0F25829DA38}" destId="{32992F1F-560E-42C9-AC0C-0E0D6585BD91}" srcOrd="1" destOrd="0" presId="urn:microsoft.com/office/officeart/2005/8/layout/hierarchy5"/>
    <dgm:cxn modelId="{AEF66F6B-FAAB-4819-8C58-5B2969361E92}" type="presParOf" srcId="{0CD9DF29-74D4-471A-8F53-2DFF6946D72D}" destId="{181B6101-2EDC-44F8-A38B-32D3927481F0}" srcOrd="2" destOrd="0" presId="urn:microsoft.com/office/officeart/2005/8/layout/hierarchy5"/>
    <dgm:cxn modelId="{D5FC6D8D-F8BE-49A1-8343-62D5A64F1390}" type="presParOf" srcId="{181B6101-2EDC-44F8-A38B-32D3927481F0}" destId="{20CB419D-860F-41AA-B56B-6E060DF26F94}" srcOrd="0" destOrd="0" presId="urn:microsoft.com/office/officeart/2005/8/layout/hierarchy5"/>
    <dgm:cxn modelId="{0F2953DA-9C5D-43E7-A585-0A2181DB3DB1}" type="presParOf" srcId="{0CD9DF29-74D4-471A-8F53-2DFF6946D72D}" destId="{CA669FA0-3E2E-42F8-9FD4-E709A31088CC}" srcOrd="3" destOrd="0" presId="urn:microsoft.com/office/officeart/2005/8/layout/hierarchy5"/>
    <dgm:cxn modelId="{3FB326EF-3864-4D5C-B7C5-CB3A77836CCC}" type="presParOf" srcId="{CA669FA0-3E2E-42F8-9FD4-E709A31088CC}" destId="{79955792-F209-4FE6-ABD9-1A91ADDA9B71}" srcOrd="0" destOrd="0" presId="urn:microsoft.com/office/officeart/2005/8/layout/hierarchy5"/>
    <dgm:cxn modelId="{0753765B-8C19-4283-9CF3-7AD667A327BC}" type="presParOf" srcId="{CA669FA0-3E2E-42F8-9FD4-E709A31088CC}" destId="{28EC9651-029D-48CE-9B16-5FEF32A2A6FF}" srcOrd="1" destOrd="0" presId="urn:microsoft.com/office/officeart/2005/8/layout/hierarchy5"/>
    <dgm:cxn modelId="{C2B83443-7A56-4522-9751-3023F182C694}" type="presParOf" srcId="{839CFBA0-ADBA-45C5-81D3-45F98F25E0A2}" destId="{F5C28CCF-17FE-4A90-92C9-8E2A0CC53184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3A91A2-25E1-4A08-B28E-F1B1215C1DEA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9277CE-772B-464B-BBE5-5A4ACE5ED1E8}">
      <dgm:prSet phldrT="[Text]" custT="1"/>
      <dgm:spPr/>
      <dgm:t>
        <a:bodyPr/>
        <a:lstStyle/>
        <a:p>
          <a:r>
            <a:rPr lang="en-US" sz="2800" dirty="0" smtClean="0"/>
            <a:t>Assets</a:t>
          </a:r>
          <a:endParaRPr lang="en-US" sz="2800" dirty="0"/>
        </a:p>
      </dgm:t>
    </dgm:pt>
    <dgm:pt modelId="{256D3DF1-7346-42B8-985D-16E7B4877500}" type="parTrans" cxnId="{ACF51118-367D-4F17-8570-B84ED94FB9F0}">
      <dgm:prSet/>
      <dgm:spPr/>
      <dgm:t>
        <a:bodyPr/>
        <a:lstStyle/>
        <a:p>
          <a:endParaRPr lang="en-US"/>
        </a:p>
      </dgm:t>
    </dgm:pt>
    <dgm:pt modelId="{ABF6FAA6-454B-4901-A96A-ED160C5374EE}" type="sibTrans" cxnId="{ACF51118-367D-4F17-8570-B84ED94FB9F0}">
      <dgm:prSet/>
      <dgm:spPr/>
      <dgm:t>
        <a:bodyPr/>
        <a:lstStyle/>
        <a:p>
          <a:endParaRPr lang="en-US"/>
        </a:p>
      </dgm:t>
    </dgm:pt>
    <dgm:pt modelId="{41B8CC79-C4DE-4442-80E6-F36505A4D3CA}">
      <dgm:prSet phldrT="[Text]" custT="1"/>
      <dgm:spPr/>
      <dgm:t>
        <a:bodyPr/>
        <a:lstStyle/>
        <a:p>
          <a:r>
            <a:rPr lang="en-US" sz="2800" dirty="0" smtClean="0"/>
            <a:t>Tangible</a:t>
          </a:r>
          <a:endParaRPr lang="en-US" sz="2800" dirty="0"/>
        </a:p>
      </dgm:t>
    </dgm:pt>
    <dgm:pt modelId="{9DE58385-8E3F-4F5B-8B80-1E1E49DD6903}" type="parTrans" cxnId="{C2A9EC21-C3F6-4499-A17F-BC2309E7EEC2}">
      <dgm:prSet/>
      <dgm:spPr/>
      <dgm:t>
        <a:bodyPr/>
        <a:lstStyle/>
        <a:p>
          <a:endParaRPr lang="en-US"/>
        </a:p>
      </dgm:t>
    </dgm:pt>
    <dgm:pt modelId="{98FF91B5-F135-4A4B-8E48-919D9620C9F0}" type="sibTrans" cxnId="{C2A9EC21-C3F6-4499-A17F-BC2309E7EEC2}">
      <dgm:prSet/>
      <dgm:spPr/>
      <dgm:t>
        <a:bodyPr/>
        <a:lstStyle/>
        <a:p>
          <a:endParaRPr lang="en-US"/>
        </a:p>
      </dgm:t>
    </dgm:pt>
    <dgm:pt modelId="{8F934DEA-1A08-4ED0-9FC6-042D4A1B266C}">
      <dgm:prSet phldrT="[Text]" custT="1"/>
      <dgm:spPr/>
      <dgm:t>
        <a:bodyPr/>
        <a:lstStyle/>
        <a:p>
          <a:r>
            <a:rPr lang="en-US" sz="2800" dirty="0" smtClean="0"/>
            <a:t>Intangible</a:t>
          </a:r>
          <a:endParaRPr lang="en-US" sz="2800" dirty="0"/>
        </a:p>
      </dgm:t>
    </dgm:pt>
    <dgm:pt modelId="{8ED2C876-B445-4B7A-B377-FF27FF037FA7}" type="parTrans" cxnId="{8606DEFB-5E73-4D2E-83F0-51E6D443C3C0}">
      <dgm:prSet/>
      <dgm:spPr/>
      <dgm:t>
        <a:bodyPr/>
        <a:lstStyle/>
        <a:p>
          <a:endParaRPr lang="en-US"/>
        </a:p>
      </dgm:t>
    </dgm:pt>
    <dgm:pt modelId="{45773770-6DD9-4757-93F5-6B15ABE0E64E}" type="sibTrans" cxnId="{8606DEFB-5E73-4D2E-83F0-51E6D443C3C0}">
      <dgm:prSet/>
      <dgm:spPr/>
      <dgm:t>
        <a:bodyPr/>
        <a:lstStyle/>
        <a:p>
          <a:endParaRPr lang="en-US"/>
        </a:p>
      </dgm:t>
    </dgm:pt>
    <dgm:pt modelId="{839CFBA0-ADBA-45C5-81D3-45F98F25E0A2}" type="pres">
      <dgm:prSet presAssocID="{B73A91A2-25E1-4A08-B28E-F1B1215C1DE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8B2B8B-BCC5-47CC-813D-9D2C7D9862E4}" type="pres">
      <dgm:prSet presAssocID="{B73A91A2-25E1-4A08-B28E-F1B1215C1DEA}" presName="hierFlow" presStyleCnt="0"/>
      <dgm:spPr/>
    </dgm:pt>
    <dgm:pt modelId="{FD1C4806-6E8F-482C-AE78-B08AD7E611D9}" type="pres">
      <dgm:prSet presAssocID="{B73A91A2-25E1-4A08-B28E-F1B1215C1DE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8E059BF-BADF-44C5-B8B5-80B2B6528284}" type="pres">
      <dgm:prSet presAssocID="{369277CE-772B-464B-BBE5-5A4ACE5ED1E8}" presName="Name17" presStyleCnt="0"/>
      <dgm:spPr/>
    </dgm:pt>
    <dgm:pt modelId="{CA6F9BDB-37A9-42FF-B7EC-8B3AA76BD8D7}" type="pres">
      <dgm:prSet presAssocID="{369277CE-772B-464B-BBE5-5A4ACE5ED1E8}" presName="level1Shape" presStyleLbl="node0" presStyleIdx="0" presStyleCnt="1" custLinFactNeighborX="-112" custLinFactNeighborY="-1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D9DF29-74D4-471A-8F53-2DFF6946D72D}" type="pres">
      <dgm:prSet presAssocID="{369277CE-772B-464B-BBE5-5A4ACE5ED1E8}" presName="hierChild2" presStyleCnt="0"/>
      <dgm:spPr/>
    </dgm:pt>
    <dgm:pt modelId="{4C75666E-62A6-4600-A160-7B513807FFDB}" type="pres">
      <dgm:prSet presAssocID="{9DE58385-8E3F-4F5B-8B80-1E1E49DD6903}" presName="Name25" presStyleLbl="parChTrans1D2" presStyleIdx="0" presStyleCnt="2"/>
      <dgm:spPr/>
      <dgm:t>
        <a:bodyPr/>
        <a:lstStyle/>
        <a:p>
          <a:endParaRPr lang="en-US"/>
        </a:p>
      </dgm:t>
    </dgm:pt>
    <dgm:pt modelId="{8AD63CDA-9918-435B-99F5-84F545F04808}" type="pres">
      <dgm:prSet presAssocID="{9DE58385-8E3F-4F5B-8B80-1E1E49DD6903}" presName="connTx" presStyleLbl="parChTrans1D2" presStyleIdx="0" presStyleCnt="2"/>
      <dgm:spPr/>
      <dgm:t>
        <a:bodyPr/>
        <a:lstStyle/>
        <a:p>
          <a:endParaRPr lang="en-US"/>
        </a:p>
      </dgm:t>
    </dgm:pt>
    <dgm:pt modelId="{F16FED92-6406-422E-9DB5-D0F25829DA38}" type="pres">
      <dgm:prSet presAssocID="{41B8CC79-C4DE-4442-80E6-F36505A4D3CA}" presName="Name30" presStyleCnt="0"/>
      <dgm:spPr/>
    </dgm:pt>
    <dgm:pt modelId="{7D73AE49-9A6E-4D25-9E4A-604C81C03AD4}" type="pres">
      <dgm:prSet presAssocID="{41B8CC79-C4DE-4442-80E6-F36505A4D3CA}" presName="level2Shape" presStyleLbl="node2" presStyleIdx="0" presStyleCnt="2"/>
      <dgm:spPr/>
      <dgm:t>
        <a:bodyPr/>
        <a:lstStyle/>
        <a:p>
          <a:endParaRPr lang="en-US"/>
        </a:p>
      </dgm:t>
    </dgm:pt>
    <dgm:pt modelId="{32992F1F-560E-42C9-AC0C-0E0D6585BD91}" type="pres">
      <dgm:prSet presAssocID="{41B8CC79-C4DE-4442-80E6-F36505A4D3CA}" presName="hierChild3" presStyleCnt="0"/>
      <dgm:spPr/>
    </dgm:pt>
    <dgm:pt modelId="{181B6101-2EDC-44F8-A38B-32D3927481F0}" type="pres">
      <dgm:prSet presAssocID="{8ED2C876-B445-4B7A-B377-FF27FF037FA7}" presName="Name25" presStyleLbl="parChTrans1D2" presStyleIdx="1" presStyleCnt="2"/>
      <dgm:spPr/>
      <dgm:t>
        <a:bodyPr/>
        <a:lstStyle/>
        <a:p>
          <a:endParaRPr lang="en-US"/>
        </a:p>
      </dgm:t>
    </dgm:pt>
    <dgm:pt modelId="{20CB419D-860F-41AA-B56B-6E060DF26F94}" type="pres">
      <dgm:prSet presAssocID="{8ED2C876-B445-4B7A-B377-FF27FF037FA7}" presName="connTx" presStyleLbl="parChTrans1D2" presStyleIdx="1" presStyleCnt="2"/>
      <dgm:spPr/>
      <dgm:t>
        <a:bodyPr/>
        <a:lstStyle/>
        <a:p>
          <a:endParaRPr lang="en-US"/>
        </a:p>
      </dgm:t>
    </dgm:pt>
    <dgm:pt modelId="{CA669FA0-3E2E-42F8-9FD4-E709A31088CC}" type="pres">
      <dgm:prSet presAssocID="{8F934DEA-1A08-4ED0-9FC6-042D4A1B266C}" presName="Name30" presStyleCnt="0"/>
      <dgm:spPr/>
    </dgm:pt>
    <dgm:pt modelId="{79955792-F209-4FE6-ABD9-1A91ADDA9B71}" type="pres">
      <dgm:prSet presAssocID="{8F934DEA-1A08-4ED0-9FC6-042D4A1B266C}" presName="level2Shape" presStyleLbl="node2" presStyleIdx="1" presStyleCnt="2"/>
      <dgm:spPr/>
      <dgm:t>
        <a:bodyPr/>
        <a:lstStyle/>
        <a:p>
          <a:endParaRPr lang="en-US"/>
        </a:p>
      </dgm:t>
    </dgm:pt>
    <dgm:pt modelId="{28EC9651-029D-48CE-9B16-5FEF32A2A6FF}" type="pres">
      <dgm:prSet presAssocID="{8F934DEA-1A08-4ED0-9FC6-042D4A1B266C}" presName="hierChild3" presStyleCnt="0"/>
      <dgm:spPr/>
    </dgm:pt>
    <dgm:pt modelId="{F5C28CCF-17FE-4A90-92C9-8E2A0CC53184}" type="pres">
      <dgm:prSet presAssocID="{B73A91A2-25E1-4A08-B28E-F1B1215C1DEA}" presName="bgShapesFlow" presStyleCnt="0"/>
      <dgm:spPr/>
    </dgm:pt>
  </dgm:ptLst>
  <dgm:cxnLst>
    <dgm:cxn modelId="{8606DEFB-5E73-4D2E-83F0-51E6D443C3C0}" srcId="{369277CE-772B-464B-BBE5-5A4ACE5ED1E8}" destId="{8F934DEA-1A08-4ED0-9FC6-042D4A1B266C}" srcOrd="1" destOrd="0" parTransId="{8ED2C876-B445-4B7A-B377-FF27FF037FA7}" sibTransId="{45773770-6DD9-4757-93F5-6B15ABE0E64E}"/>
    <dgm:cxn modelId="{1593ADBF-3FB2-4871-8244-71033E508279}" type="presOf" srcId="{8ED2C876-B445-4B7A-B377-FF27FF037FA7}" destId="{20CB419D-860F-41AA-B56B-6E060DF26F94}" srcOrd="1" destOrd="0" presId="urn:microsoft.com/office/officeart/2005/8/layout/hierarchy5"/>
    <dgm:cxn modelId="{C9F51E0B-7A4C-47E4-8261-856403E75638}" type="presOf" srcId="{9DE58385-8E3F-4F5B-8B80-1E1E49DD6903}" destId="{4C75666E-62A6-4600-A160-7B513807FFDB}" srcOrd="0" destOrd="0" presId="urn:microsoft.com/office/officeart/2005/8/layout/hierarchy5"/>
    <dgm:cxn modelId="{C2A9EC21-C3F6-4499-A17F-BC2309E7EEC2}" srcId="{369277CE-772B-464B-BBE5-5A4ACE5ED1E8}" destId="{41B8CC79-C4DE-4442-80E6-F36505A4D3CA}" srcOrd="0" destOrd="0" parTransId="{9DE58385-8E3F-4F5B-8B80-1E1E49DD6903}" sibTransId="{98FF91B5-F135-4A4B-8E48-919D9620C9F0}"/>
    <dgm:cxn modelId="{ACF51118-367D-4F17-8570-B84ED94FB9F0}" srcId="{B73A91A2-25E1-4A08-B28E-F1B1215C1DEA}" destId="{369277CE-772B-464B-BBE5-5A4ACE5ED1E8}" srcOrd="0" destOrd="0" parTransId="{256D3DF1-7346-42B8-985D-16E7B4877500}" sibTransId="{ABF6FAA6-454B-4901-A96A-ED160C5374EE}"/>
    <dgm:cxn modelId="{489D96BD-4596-45E4-BC4B-7174407EBD95}" type="presOf" srcId="{41B8CC79-C4DE-4442-80E6-F36505A4D3CA}" destId="{7D73AE49-9A6E-4D25-9E4A-604C81C03AD4}" srcOrd="0" destOrd="0" presId="urn:microsoft.com/office/officeart/2005/8/layout/hierarchy5"/>
    <dgm:cxn modelId="{E9FE4DAB-FEA8-4756-B532-19DFE09F4827}" type="presOf" srcId="{8ED2C876-B445-4B7A-B377-FF27FF037FA7}" destId="{181B6101-2EDC-44F8-A38B-32D3927481F0}" srcOrd="0" destOrd="0" presId="urn:microsoft.com/office/officeart/2005/8/layout/hierarchy5"/>
    <dgm:cxn modelId="{360C6234-2387-40E0-9085-C806F98BA03B}" type="presOf" srcId="{B73A91A2-25E1-4A08-B28E-F1B1215C1DEA}" destId="{839CFBA0-ADBA-45C5-81D3-45F98F25E0A2}" srcOrd="0" destOrd="0" presId="urn:microsoft.com/office/officeart/2005/8/layout/hierarchy5"/>
    <dgm:cxn modelId="{C522043C-6137-4142-98F0-6567E52C7F48}" type="presOf" srcId="{369277CE-772B-464B-BBE5-5A4ACE5ED1E8}" destId="{CA6F9BDB-37A9-42FF-B7EC-8B3AA76BD8D7}" srcOrd="0" destOrd="0" presId="urn:microsoft.com/office/officeart/2005/8/layout/hierarchy5"/>
    <dgm:cxn modelId="{DF29C827-597B-4937-931E-8ED2D9BAE500}" type="presOf" srcId="{8F934DEA-1A08-4ED0-9FC6-042D4A1B266C}" destId="{79955792-F209-4FE6-ABD9-1A91ADDA9B71}" srcOrd="0" destOrd="0" presId="urn:microsoft.com/office/officeart/2005/8/layout/hierarchy5"/>
    <dgm:cxn modelId="{B8EF738F-9A09-4FB1-8CCB-F07695AA8588}" type="presOf" srcId="{9DE58385-8E3F-4F5B-8B80-1E1E49DD6903}" destId="{8AD63CDA-9918-435B-99F5-84F545F04808}" srcOrd="1" destOrd="0" presId="urn:microsoft.com/office/officeart/2005/8/layout/hierarchy5"/>
    <dgm:cxn modelId="{91DAD2AA-6EB5-49D1-94F9-8D72250D827C}" type="presParOf" srcId="{839CFBA0-ADBA-45C5-81D3-45F98F25E0A2}" destId="{688B2B8B-BCC5-47CC-813D-9D2C7D9862E4}" srcOrd="0" destOrd="0" presId="urn:microsoft.com/office/officeart/2005/8/layout/hierarchy5"/>
    <dgm:cxn modelId="{C37788B2-EBB9-4E8D-8DAA-1EB356009B73}" type="presParOf" srcId="{688B2B8B-BCC5-47CC-813D-9D2C7D9862E4}" destId="{FD1C4806-6E8F-482C-AE78-B08AD7E611D9}" srcOrd="0" destOrd="0" presId="urn:microsoft.com/office/officeart/2005/8/layout/hierarchy5"/>
    <dgm:cxn modelId="{D57C87D4-4628-43F0-8A25-93B8F8273A3A}" type="presParOf" srcId="{FD1C4806-6E8F-482C-AE78-B08AD7E611D9}" destId="{88E059BF-BADF-44C5-B8B5-80B2B6528284}" srcOrd="0" destOrd="0" presId="urn:microsoft.com/office/officeart/2005/8/layout/hierarchy5"/>
    <dgm:cxn modelId="{2FDF7EA3-A0E9-4C73-A4C6-A7620BA41EEA}" type="presParOf" srcId="{88E059BF-BADF-44C5-B8B5-80B2B6528284}" destId="{CA6F9BDB-37A9-42FF-B7EC-8B3AA76BD8D7}" srcOrd="0" destOrd="0" presId="urn:microsoft.com/office/officeart/2005/8/layout/hierarchy5"/>
    <dgm:cxn modelId="{1DF5CEF9-5F94-4F8D-B19B-EB6077CE5D35}" type="presParOf" srcId="{88E059BF-BADF-44C5-B8B5-80B2B6528284}" destId="{0CD9DF29-74D4-471A-8F53-2DFF6946D72D}" srcOrd="1" destOrd="0" presId="urn:microsoft.com/office/officeart/2005/8/layout/hierarchy5"/>
    <dgm:cxn modelId="{F101168F-D286-426B-95BD-45293C31E583}" type="presParOf" srcId="{0CD9DF29-74D4-471A-8F53-2DFF6946D72D}" destId="{4C75666E-62A6-4600-A160-7B513807FFDB}" srcOrd="0" destOrd="0" presId="urn:microsoft.com/office/officeart/2005/8/layout/hierarchy5"/>
    <dgm:cxn modelId="{A4150168-0BF6-4564-9735-CAE0CC4F7A66}" type="presParOf" srcId="{4C75666E-62A6-4600-A160-7B513807FFDB}" destId="{8AD63CDA-9918-435B-99F5-84F545F04808}" srcOrd="0" destOrd="0" presId="urn:microsoft.com/office/officeart/2005/8/layout/hierarchy5"/>
    <dgm:cxn modelId="{A4E51444-6477-47BB-84F7-5A620098EE2F}" type="presParOf" srcId="{0CD9DF29-74D4-471A-8F53-2DFF6946D72D}" destId="{F16FED92-6406-422E-9DB5-D0F25829DA38}" srcOrd="1" destOrd="0" presId="urn:microsoft.com/office/officeart/2005/8/layout/hierarchy5"/>
    <dgm:cxn modelId="{539B6ADB-66B2-4A71-8A90-9740F9146757}" type="presParOf" srcId="{F16FED92-6406-422E-9DB5-D0F25829DA38}" destId="{7D73AE49-9A6E-4D25-9E4A-604C81C03AD4}" srcOrd="0" destOrd="0" presId="urn:microsoft.com/office/officeart/2005/8/layout/hierarchy5"/>
    <dgm:cxn modelId="{61632384-1CD1-4927-9BFE-C82251300553}" type="presParOf" srcId="{F16FED92-6406-422E-9DB5-D0F25829DA38}" destId="{32992F1F-560E-42C9-AC0C-0E0D6585BD91}" srcOrd="1" destOrd="0" presId="urn:microsoft.com/office/officeart/2005/8/layout/hierarchy5"/>
    <dgm:cxn modelId="{572F576E-D357-4D0B-ACF7-6BBD7451C7DB}" type="presParOf" srcId="{0CD9DF29-74D4-471A-8F53-2DFF6946D72D}" destId="{181B6101-2EDC-44F8-A38B-32D3927481F0}" srcOrd="2" destOrd="0" presId="urn:microsoft.com/office/officeart/2005/8/layout/hierarchy5"/>
    <dgm:cxn modelId="{0270D48A-6D74-4FF2-8637-9CD776940C83}" type="presParOf" srcId="{181B6101-2EDC-44F8-A38B-32D3927481F0}" destId="{20CB419D-860F-41AA-B56B-6E060DF26F94}" srcOrd="0" destOrd="0" presId="urn:microsoft.com/office/officeart/2005/8/layout/hierarchy5"/>
    <dgm:cxn modelId="{FCCDE15E-B2DE-4D20-8440-47BA90D1869A}" type="presParOf" srcId="{0CD9DF29-74D4-471A-8F53-2DFF6946D72D}" destId="{CA669FA0-3E2E-42F8-9FD4-E709A31088CC}" srcOrd="3" destOrd="0" presId="urn:microsoft.com/office/officeart/2005/8/layout/hierarchy5"/>
    <dgm:cxn modelId="{8FCD35BC-490A-4B0B-9E4D-B7972DED9C7D}" type="presParOf" srcId="{CA669FA0-3E2E-42F8-9FD4-E709A31088CC}" destId="{79955792-F209-4FE6-ABD9-1A91ADDA9B71}" srcOrd="0" destOrd="0" presId="urn:microsoft.com/office/officeart/2005/8/layout/hierarchy5"/>
    <dgm:cxn modelId="{C98B3ED7-F973-47D6-83EF-398717781128}" type="presParOf" srcId="{CA669FA0-3E2E-42F8-9FD4-E709A31088CC}" destId="{28EC9651-029D-48CE-9B16-5FEF32A2A6FF}" srcOrd="1" destOrd="0" presId="urn:microsoft.com/office/officeart/2005/8/layout/hierarchy5"/>
    <dgm:cxn modelId="{BF2B1FE4-7B12-4C3F-A474-74AA6DC890ED}" type="presParOf" srcId="{839CFBA0-ADBA-45C5-81D3-45F98F25E0A2}" destId="{F5C28CCF-17FE-4A90-92C9-8E2A0CC53184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CD1D-FD9C-415E-BBF1-3EA65F67803C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922751-51FF-4E34-841B-9529DECA8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07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1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8224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55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2058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80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927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21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9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58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4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60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20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70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99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95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85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Financial Statements and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28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 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 statement which sets out the assets and liabilities of a business firm and which serves to ascertain the financial position of the same on any particular date.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2 sides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sz="2400" dirty="0" smtClean="0">
                <a:solidFill>
                  <a:schemeClr val="accent1"/>
                </a:solidFill>
              </a:rPr>
              <a:t>        </a:t>
            </a:r>
            <a:r>
              <a:rPr lang="en-US" sz="2400" b="1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Left- </a:t>
            </a:r>
            <a:r>
              <a:rPr lang="en-US" dirty="0" smtClean="0">
                <a:solidFill>
                  <a:schemeClr val="accent1"/>
                </a:solidFill>
              </a:rPr>
              <a:t> ALL Liabilities </a:t>
            </a:r>
            <a:r>
              <a:rPr lang="en-US" dirty="0">
                <a:solidFill>
                  <a:schemeClr val="accent1"/>
                </a:solidFill>
              </a:rPr>
              <a:t>and </a:t>
            </a:r>
            <a:r>
              <a:rPr lang="en-US" dirty="0" smtClean="0">
                <a:solidFill>
                  <a:schemeClr val="accent1"/>
                </a:solidFill>
              </a:rPr>
              <a:t>Capital</a:t>
            </a:r>
          </a:p>
          <a:p>
            <a:pPr marL="13716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smtClean="0">
                <a:solidFill>
                  <a:schemeClr val="accent1"/>
                </a:solidFill>
              </a:rPr>
              <a:t>                        Right- ALL </a:t>
            </a:r>
            <a:r>
              <a:rPr lang="en-US" sz="2000" dirty="0">
                <a:solidFill>
                  <a:schemeClr val="accent1"/>
                </a:solidFill>
              </a:rPr>
              <a:t>Assets </a:t>
            </a:r>
          </a:p>
        </p:txBody>
      </p:sp>
    </p:spTree>
    <p:extLst>
      <p:ext uri="{BB962C8B-B14F-4D97-AF65-F5344CB8AC3E}">
        <p14:creationId xmlns:p14="http://schemas.microsoft.com/office/powerpoint/2010/main" val="91112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Assets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2648047"/>
              </p:ext>
            </p:extLst>
          </p:nvPr>
        </p:nvGraphicFramePr>
        <p:xfrm>
          <a:off x="685800" y="1371600"/>
          <a:ext cx="73914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8089934"/>
              </p:ext>
            </p:extLst>
          </p:nvPr>
        </p:nvGraphicFramePr>
        <p:xfrm>
          <a:off x="609600" y="4038600"/>
          <a:ext cx="73914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1342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assets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Cash</a:t>
            </a:r>
          </a:p>
          <a:p>
            <a:r>
              <a:rPr lang="en-US" dirty="0" smtClean="0"/>
              <a:t>Cash equivalence</a:t>
            </a:r>
          </a:p>
          <a:p>
            <a:pPr marL="137160" indent="0">
              <a:buNone/>
            </a:pPr>
            <a:r>
              <a:rPr lang="en-US" dirty="0" smtClean="0"/>
              <a:t>Foreign Currencies</a:t>
            </a:r>
          </a:p>
          <a:p>
            <a:pPr marL="137160" indent="0">
              <a:buNone/>
            </a:pPr>
            <a:r>
              <a:rPr lang="en-US" dirty="0" smtClean="0"/>
              <a:t>Short term investment</a:t>
            </a:r>
          </a:p>
          <a:p>
            <a:pPr marL="137160" indent="0">
              <a:buNone/>
            </a:pPr>
            <a:r>
              <a:rPr lang="en-US" dirty="0" smtClean="0"/>
              <a:t>Accounts receivable</a:t>
            </a:r>
          </a:p>
          <a:p>
            <a:pPr marL="137160" indent="0">
              <a:buNone/>
            </a:pPr>
            <a:r>
              <a:rPr lang="en-US" dirty="0" smtClean="0"/>
              <a:t>Inventory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6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assets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Property</a:t>
            </a:r>
          </a:p>
          <a:p>
            <a:r>
              <a:rPr lang="en-US" dirty="0" smtClean="0"/>
              <a:t>Land Plant equipment</a:t>
            </a:r>
          </a:p>
          <a:p>
            <a:r>
              <a:rPr lang="en-US" dirty="0" smtClean="0"/>
              <a:t>Furniture</a:t>
            </a:r>
          </a:p>
          <a:p>
            <a:r>
              <a:rPr lang="en-US" dirty="0" smtClean="0"/>
              <a:t>Intangible assets- Brand name, patents, copyrights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8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Liabilities- Current liabilities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 term loans</a:t>
            </a:r>
          </a:p>
          <a:p>
            <a:r>
              <a:rPr lang="en-US" dirty="0" smtClean="0"/>
              <a:t>Trade credit- accounts payable, notes payable</a:t>
            </a:r>
          </a:p>
          <a:p>
            <a:r>
              <a:rPr lang="en-US" dirty="0" smtClean="0"/>
              <a:t>Declared dividend</a:t>
            </a:r>
          </a:p>
          <a:p>
            <a:r>
              <a:rPr lang="en-US" dirty="0" smtClean="0"/>
              <a:t>Interest payable</a:t>
            </a:r>
          </a:p>
          <a:p>
            <a:r>
              <a:rPr lang="en-US" dirty="0" smtClean="0"/>
              <a:t>Consumer deposits</a:t>
            </a:r>
          </a:p>
          <a:p>
            <a:r>
              <a:rPr lang="en-US" dirty="0" smtClean="0"/>
              <a:t>Salaries payable</a:t>
            </a:r>
          </a:p>
          <a:p>
            <a:r>
              <a:rPr lang="en-US" dirty="0" smtClean="0"/>
              <a:t>Taxes payable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45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term liabilities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0916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Long term debts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796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843513"/>
              </p:ext>
            </p:extLst>
          </p:nvPr>
        </p:nvGraphicFramePr>
        <p:xfrm>
          <a:off x="304800" y="0"/>
          <a:ext cx="8534400" cy="663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685800"/>
                <a:gridCol w="762000"/>
                <a:gridCol w="30480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Liabilities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</a:rPr>
                        <a:t>Amt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</a:rPr>
                        <a:t>Amt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Assets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</a:rPr>
                        <a:t>Amt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</a:rPr>
                        <a:t>Amt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52490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1" dirty="0" smtClean="0"/>
                        <a:t>Share Capital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b="1" dirty="0" smtClean="0"/>
                        <a:t>Equity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b="1" dirty="0" smtClean="0"/>
                        <a:t>Preference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1" dirty="0" smtClean="0"/>
                        <a:t>Reserves &amp; Surplus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1" dirty="0" smtClean="0"/>
                        <a:t>Secured Loans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Unsecured loans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Current liabilities and provision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kumimoji="0" lang="en-US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Current</a:t>
                      </a:r>
                      <a:r>
                        <a:rPr kumimoji="0" lang="en-US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liabilities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kumimoji="0" lang="en-US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provision</a:t>
                      </a:r>
                      <a:endParaRPr kumimoji="0" lang="en-US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ADD: Net profit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LESS: Net loss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LESS: Drawings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LESS:</a:t>
                      </a:r>
                      <a:r>
                        <a:rPr kumimoji="0" lang="en-US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Income tax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kumimoji="0" lang="en-US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1" dirty="0" smtClean="0"/>
                        <a:t>Fixed assets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1" dirty="0" smtClean="0"/>
                        <a:t>Investments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1" dirty="0" smtClean="0"/>
                        <a:t>Current assets, loans and advances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b="1" dirty="0" smtClean="0"/>
                        <a:t>Current assets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b="1" dirty="0" smtClean="0"/>
                        <a:t>Loans</a:t>
                      </a:r>
                      <a:r>
                        <a:rPr lang="en-US" b="1" baseline="0" dirty="0" smtClean="0"/>
                        <a:t> &amp; advances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b="1" baseline="0" dirty="0" smtClean="0"/>
                        <a:t>Miscellaneous expenditures</a:t>
                      </a:r>
                      <a:endParaRPr lang="en-US" b="1" dirty="0" smtClean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286000" y="3733800"/>
            <a:ext cx="6858000" cy="2677656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Two types </a:t>
            </a:r>
          </a:p>
          <a:p>
            <a:r>
              <a:rPr lang="en-US" sz="2400" dirty="0" smtClean="0"/>
              <a:t>miscellaneous expenses- certain outlays such preliminary expenses &amp; preoperative expenses which have not been written off.</a:t>
            </a:r>
          </a:p>
          <a:p>
            <a:r>
              <a:rPr lang="en-US" sz="2400" dirty="0" smtClean="0"/>
              <a:t>Losses-  losses mean decrease in owners equity</a:t>
            </a:r>
          </a:p>
          <a:p>
            <a:r>
              <a:rPr lang="en-US" sz="2400" dirty="0" smtClean="0"/>
              <a:t>But according to company act share capital cannot be reduced.</a:t>
            </a:r>
            <a:endParaRPr lang="en-US" sz="2400" dirty="0"/>
          </a:p>
        </p:txBody>
      </p:sp>
      <p:sp>
        <p:nvSpPr>
          <p:cNvPr id="7" name="Down Arrow 6"/>
          <p:cNvSpPr/>
          <p:nvPr/>
        </p:nvSpPr>
        <p:spPr>
          <a:xfrm>
            <a:off x="5472684" y="3657599"/>
            <a:ext cx="242316" cy="347037"/>
          </a:xfrm>
          <a:prstGeom prst="downArrow">
            <a:avLst>
              <a:gd name="adj1" fmla="val 10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6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991600" cy="6477000"/>
          </a:xfrm>
        </p:spPr>
        <p:txBody>
          <a:bodyPr>
            <a:normAutofit/>
          </a:bodyPr>
          <a:lstStyle/>
          <a:p>
            <a:pPr marL="13716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</a:rPr>
              <a:t>Share Capital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Divided into two equity and preference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It represents the contribution by each type of shareholders</a:t>
            </a:r>
          </a:p>
          <a:p>
            <a:pPr marL="13716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</a:rPr>
              <a:t>Reserves and Surplus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These are profits which are retained by the firm.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There are two types of reserves</a:t>
            </a:r>
          </a:p>
          <a:p>
            <a:pPr lvl="1">
              <a:lnSpc>
                <a:spcPct val="16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Revenue reserves- accumulated retained earnings</a:t>
            </a:r>
          </a:p>
          <a:p>
            <a:pPr lvl="1">
              <a:lnSpc>
                <a:spcPct val="16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Capital reserves- arise out of gains which are not related to normal business.</a:t>
            </a:r>
          </a:p>
          <a:p>
            <a:pPr marL="13716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</a:rPr>
              <a:t>Secured loans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Borrowings of the firm against which specific securities are provided like debentures and loans from financial institutions</a:t>
            </a:r>
          </a:p>
          <a:p>
            <a:pPr marL="13716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</a:rPr>
              <a:t>Unsecured loans- borrowings without specific security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675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1000"/>
            <a:ext cx="8686800" cy="5928360"/>
          </a:xfrm>
        </p:spPr>
        <p:txBody>
          <a:bodyPr>
            <a:normAutofit/>
          </a:bodyPr>
          <a:lstStyle/>
          <a:p>
            <a:pPr marL="13716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Current liabilities-  Short term- within one year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Amounts due to the supplier of goods and services bought on credit- Sundry creditors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Advance payment received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Accrued expenses- accumulated expenses which is not yet paid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Provisions for taxes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Gratuity like bonus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Pensions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12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Financial Ratio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5029200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E</a:t>
            </a:r>
            <a:r>
              <a:rPr lang="en-US" dirty="0" smtClean="0"/>
              <a:t>valuate a firms condition and performance to check on various aspects of a firm’s financial health.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In order to do this checkup, very frequently used tool is financial ratio or index.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It is a index that relates two accounting numbers by dividing one number by another.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1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Fundamental to finance is understanding financial statements and financial reports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Basically we need to understand the meaning of financial statements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It basically has Annual Reports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74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543800" cy="670561"/>
          </a:xfrm>
        </p:spPr>
        <p:txBody>
          <a:bodyPr>
            <a:normAutofit/>
          </a:bodyPr>
          <a:lstStyle/>
          <a:p>
            <a:r>
              <a:rPr lang="en-US" dirty="0" smtClean="0"/>
              <a:t>Types of financial ratio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876800"/>
          </a:xfrm>
        </p:spPr>
        <p:txBody>
          <a:bodyPr numCol="2">
            <a:normAutofit fontScale="92500" lnSpcReduction="20000"/>
          </a:bodyPr>
          <a:lstStyle/>
          <a:p>
            <a:pPr marL="137160" indent="0">
              <a:buNone/>
            </a:pPr>
            <a:endParaRPr lang="en-US" b="1" dirty="0" smtClean="0">
              <a:solidFill>
                <a:srgbClr val="FFFF00"/>
              </a:solidFill>
            </a:endParaRPr>
          </a:p>
          <a:p>
            <a:pPr marL="13716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Liquidity Ratios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 smtClean="0"/>
              <a:t>Current ratios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 smtClean="0"/>
              <a:t>Acid test ratio (Quick ratio)</a:t>
            </a:r>
          </a:p>
          <a:p>
            <a:pPr marL="651510" indent="-514350">
              <a:buFont typeface="+mj-lt"/>
              <a:buAutoNum type="arabicPeriod"/>
            </a:pPr>
            <a:endParaRPr lang="en-US" dirty="0" smtClean="0"/>
          </a:p>
          <a:p>
            <a:pPr marL="13716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Financial Leverage Ratios</a:t>
            </a:r>
          </a:p>
          <a:p>
            <a:pPr marL="651510" indent="-514350">
              <a:buFont typeface="+mj-lt"/>
              <a:buAutoNum type="alphaUcPeriod"/>
            </a:pPr>
            <a:r>
              <a:rPr lang="en-US" dirty="0" smtClean="0"/>
              <a:t>Structural ratios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 smtClean="0"/>
              <a:t>Debt to Equity ratios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 smtClean="0"/>
              <a:t>Debt to Capital ratios</a:t>
            </a:r>
          </a:p>
          <a:p>
            <a:pPr marL="651510" indent="-514350">
              <a:buFont typeface="+mj-lt"/>
              <a:buAutoNum type="alphaUcPeriod" startAt="2"/>
            </a:pPr>
            <a:r>
              <a:rPr lang="en-US" dirty="0"/>
              <a:t>Coverage Ratios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 smtClean="0"/>
              <a:t>Interest coverage ratios</a:t>
            </a:r>
          </a:p>
          <a:p>
            <a:pPr marL="137160" indent="0">
              <a:buNone/>
            </a:pPr>
            <a:endParaRPr lang="en-US" b="1" dirty="0" smtClean="0">
              <a:solidFill>
                <a:srgbClr val="FFFF00"/>
              </a:solidFill>
            </a:endParaRPr>
          </a:p>
          <a:p>
            <a:pPr marL="137160" indent="0">
              <a:buNone/>
            </a:pPr>
            <a:endParaRPr lang="en-US" b="1" dirty="0">
              <a:solidFill>
                <a:srgbClr val="FFFF00"/>
              </a:solidFill>
            </a:endParaRPr>
          </a:p>
          <a:p>
            <a:pPr marL="137160" indent="0">
              <a:buNone/>
            </a:pPr>
            <a:endParaRPr lang="en-US" b="1" dirty="0" smtClean="0">
              <a:solidFill>
                <a:srgbClr val="FFFF00"/>
              </a:solidFill>
            </a:endParaRPr>
          </a:p>
          <a:p>
            <a:pPr marL="13716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Turnover Ratios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 smtClean="0"/>
              <a:t>Inventory turnover ratios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 smtClean="0"/>
              <a:t>Debtors turnover ratios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 smtClean="0"/>
              <a:t>Asset turnover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Fixed asset turnover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Total asset turnover</a:t>
            </a:r>
          </a:p>
          <a:p>
            <a:pPr marL="13716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Profitability ratios</a:t>
            </a:r>
          </a:p>
          <a:p>
            <a:pPr marL="651510" indent="-514350">
              <a:buFont typeface="+mj-lt"/>
              <a:buAutoNum type="alphaUcPeriod"/>
            </a:pPr>
            <a:r>
              <a:rPr lang="en-US" dirty="0" smtClean="0"/>
              <a:t>Related to sales</a:t>
            </a:r>
          </a:p>
          <a:p>
            <a:pPr lvl="1"/>
            <a:r>
              <a:rPr lang="en-US" dirty="0" smtClean="0"/>
              <a:t>            Gross profit margin</a:t>
            </a:r>
          </a:p>
          <a:p>
            <a:pPr lvl="1"/>
            <a:r>
              <a:rPr lang="en-US" dirty="0" smtClean="0"/>
              <a:t>             Net profit margin</a:t>
            </a:r>
          </a:p>
          <a:p>
            <a:pPr marL="651510" indent="-514350">
              <a:buFont typeface="+mj-lt"/>
              <a:buAutoNum type="alphaUcPeriod" startAt="2"/>
            </a:pPr>
            <a:r>
              <a:rPr lang="en-US" dirty="0"/>
              <a:t>Related to investment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 smtClean="0"/>
              <a:t>      Return on investment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 smtClean="0"/>
              <a:t>      Return on equity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34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Liquidity Ratios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/>
              <a:t>Liquidity ratios are used to measure a firms ability to meet short term obligations.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/>
              <a:t>The ratios give an insight into the present cash solvency of the firm and firms ability to remain solvent in the even of adversity.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82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4800"/>
            <a:ext cx="9144000" cy="6004560"/>
          </a:xfrm>
        </p:spPr>
        <p:txBody>
          <a:bodyPr/>
          <a:lstStyle/>
          <a:p>
            <a:pPr marL="137160" indent="0">
              <a:buNone/>
            </a:pPr>
            <a:endParaRPr lang="en-US" dirty="0" smtClean="0">
              <a:solidFill>
                <a:srgbClr val="FFFF00"/>
              </a:solidFill>
            </a:endParaRPr>
          </a:p>
          <a:p>
            <a:pPr marL="13716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          Current Ratio= Current assets/current liabilities</a:t>
            </a:r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 smtClean="0"/>
              <a:t>      It measures the ability to meet short term or current financial liquidity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      It indicates rupees of current assets available for each rupee of current liabilities.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      More ability of a firm to meet current obligations &amp; greater safety of funds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59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686800" cy="6004560"/>
          </a:xfrm>
        </p:spPr>
        <p:txBody>
          <a:bodyPr/>
          <a:lstStyle/>
          <a:p>
            <a:r>
              <a:rPr lang="en-US" sz="2800" u="sng" dirty="0" smtClean="0">
                <a:solidFill>
                  <a:schemeClr val="tx1"/>
                </a:solidFill>
              </a:rPr>
              <a:t>Acid test ratio (quick ratio)</a:t>
            </a:r>
          </a:p>
          <a:p>
            <a:pPr marL="13716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13716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</a:p>
          <a:p>
            <a:pPr marL="13716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13716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= (current assets – inventories)/ liabilities</a:t>
            </a:r>
          </a:p>
          <a:p>
            <a:pPr marL="13716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/>
              <a:t>The ratio serves as supplement to the current ratio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It is same as current ratio but excludes inventories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76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Autofit/>
          </a:bodyPr>
          <a:lstStyle/>
          <a:p>
            <a:r>
              <a:rPr lang="en-US" sz="2800" dirty="0" smtClean="0"/>
              <a:t>Financial Leverage Ratios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pPr marL="137160" indent="0" algn="ctr">
              <a:buNone/>
            </a:pPr>
            <a:r>
              <a:rPr lang="en-US" sz="3000" b="1" u="sng" dirty="0" smtClean="0"/>
              <a:t>Structural ratios</a:t>
            </a:r>
          </a:p>
          <a:p>
            <a:pPr marL="651510" indent="-514350"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</a:rPr>
              <a:t>Debt to equity ratios	</a:t>
            </a:r>
          </a:p>
          <a:p>
            <a:pPr marL="13716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	= total debt or long term debt/share holder’s equity</a:t>
            </a:r>
          </a:p>
          <a:p>
            <a:pPr marL="13716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This ratio is used to assess the extent to which the firm is using borrowed money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</a:rPr>
              <a:t>It gives the relation between funds and owner’s capital.</a:t>
            </a:r>
          </a:p>
          <a:p>
            <a:pPr marL="65151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en-US" b="1" dirty="0" smtClean="0">
                <a:solidFill>
                  <a:schemeClr val="tx1"/>
                </a:solidFill>
              </a:rPr>
              <a:t>Debt to total asset </a:t>
            </a:r>
            <a:r>
              <a:rPr lang="en-US" dirty="0" smtClean="0">
                <a:solidFill>
                  <a:schemeClr val="tx1"/>
                </a:solidFill>
              </a:rPr>
              <a:t>= total debt/ total asset</a:t>
            </a:r>
          </a:p>
          <a:p>
            <a:pPr>
              <a:lnSpc>
                <a:spcPct val="170000"/>
              </a:lnSpc>
              <a:buFont typeface="Wingdings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A metric used to measure a company's financial risk by determining how much of the company's assets have been financed by debt. 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631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763000" cy="6080760"/>
          </a:xfrm>
        </p:spPr>
        <p:txBody>
          <a:bodyPr>
            <a:normAutofit/>
          </a:bodyPr>
          <a:lstStyle/>
          <a:p>
            <a:pPr marL="137160" indent="0" algn="ctr">
              <a:buNone/>
            </a:pPr>
            <a:r>
              <a:rPr lang="en-US" b="1" u="sng" dirty="0"/>
              <a:t>Coverage </a:t>
            </a:r>
            <a:r>
              <a:rPr lang="en-US" b="1" u="sng" dirty="0" smtClean="0"/>
              <a:t>ratio</a:t>
            </a:r>
            <a:endParaRPr lang="en-US" b="1" dirty="0" smtClean="0"/>
          </a:p>
          <a:p>
            <a:pPr marL="137160" indent="0" algn="ctr">
              <a:buNone/>
            </a:pPr>
            <a:endParaRPr lang="en-US" b="1" u="sng" dirty="0"/>
          </a:p>
          <a:p>
            <a:pPr marL="13716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Interest coverage ratio</a:t>
            </a:r>
          </a:p>
          <a:p>
            <a:pPr marL="13716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13716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= </a:t>
            </a:r>
            <a:r>
              <a:rPr lang="en-US" dirty="0" smtClean="0">
                <a:solidFill>
                  <a:schemeClr val="tx1"/>
                </a:solidFill>
              </a:rPr>
              <a:t>Earning before Interest &amp; Taxes/ Interest Expense</a:t>
            </a:r>
          </a:p>
          <a:p>
            <a:pPr marL="13716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endParaRPr lang="en-US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This </a:t>
            </a:r>
            <a:r>
              <a:rPr lang="en-US" dirty="0"/>
              <a:t>ratio measures the debt servicing capacity of a </a:t>
            </a:r>
            <a:r>
              <a:rPr lang="en-US" dirty="0" smtClean="0"/>
              <a:t>firm</a:t>
            </a:r>
            <a:endParaRPr lang="en-US" dirty="0">
              <a:solidFill>
                <a:srgbClr val="FFFF00"/>
              </a:solidFill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From the point of view of a creditor, larger the ratio the greater the ability of the firm to handle fixed charge liabilities.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28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Turnover Ratios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It is used to measure the efficiency in asset management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It reflects the rapidity with which the assets are converted into sales in a concern.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There are 3 types,</a:t>
            </a:r>
          </a:p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Inventory turnover ratio </a:t>
            </a:r>
          </a:p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debtors turnover</a:t>
            </a:r>
          </a:p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Asset turnover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62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86604"/>
            <a:ext cx="7543801" cy="5716694"/>
          </a:xfrm>
        </p:spPr>
        <p:txBody>
          <a:bodyPr>
            <a:normAutofit fontScale="25000" lnSpcReduction="20000"/>
          </a:bodyPr>
          <a:lstStyle/>
          <a:p>
            <a:pPr marL="137160" indent="0">
              <a:buNone/>
            </a:pPr>
            <a:r>
              <a:rPr lang="en-US" dirty="0">
                <a:solidFill>
                  <a:schemeClr val="bg1"/>
                </a:solidFill>
              </a:rPr>
              <a:t>Inventory turnover </a:t>
            </a:r>
          </a:p>
          <a:p>
            <a:pPr marL="137160" indent="0">
              <a:buNone/>
            </a:pPr>
            <a:r>
              <a:rPr lang="en-US" sz="8000" dirty="0" smtClean="0">
                <a:solidFill>
                  <a:schemeClr val="tx1"/>
                </a:solidFill>
              </a:rPr>
              <a:t>Inventory turnover ratio</a:t>
            </a:r>
            <a:r>
              <a:rPr lang="en-US" sz="9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9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of goods sold /</a:t>
            </a:r>
            <a:r>
              <a:rPr lang="en-US" sz="9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inventory</a:t>
            </a:r>
            <a:endParaRPr lang="en-US" sz="9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r>
              <a:rPr lang="en-US" sz="7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marL="137160" indent="0">
              <a:buNone/>
            </a:pPr>
            <a:r>
              <a:rPr lang="en-US" sz="7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Costs </a:t>
            </a:r>
            <a:r>
              <a:rPr lang="en-US" sz="7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goods sold = </a:t>
            </a:r>
          </a:p>
          <a:p>
            <a:pPr marL="137160" indent="0">
              <a:buNone/>
            </a:pPr>
            <a:r>
              <a:rPr lang="en-US" sz="7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Opening stock + Manufacturing cost including purchases – Closing stock</a:t>
            </a:r>
          </a:p>
          <a:p>
            <a:pPr marL="137160" indent="0">
              <a:buNone/>
            </a:pPr>
            <a:r>
              <a:rPr lang="en-US" sz="7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cost of goods sold= (100- %gross profit)sales</a:t>
            </a:r>
          </a:p>
          <a:p>
            <a:pPr marL="137160" indent="0">
              <a:buNone/>
            </a:pPr>
            <a:endParaRPr lang="en-US" sz="7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r>
              <a:rPr lang="en-US" sz="7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Avg. Inventory = Avg. of monthly inventory for calendar year considered</a:t>
            </a:r>
          </a:p>
          <a:p>
            <a:pPr marL="137160" indent="0">
              <a:lnSpc>
                <a:spcPct val="150000"/>
              </a:lnSpc>
              <a:buNone/>
            </a:pPr>
            <a:r>
              <a:rPr lang="en-US" sz="7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(opening stock + closing stock)/2</a:t>
            </a:r>
          </a:p>
          <a:p>
            <a:pPr marL="137160" indent="0">
              <a:buNone/>
            </a:pPr>
            <a:r>
              <a:rPr lang="en-US" sz="7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absence of data inventory turnover</a:t>
            </a:r>
          </a:p>
          <a:p>
            <a:pPr marL="137160" indent="0">
              <a:buNone/>
            </a:pPr>
            <a:r>
              <a:rPr lang="en-US" sz="7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Sales/ Closing Inventory</a:t>
            </a:r>
          </a:p>
          <a:p>
            <a:pPr marL="137160" indent="0">
              <a:buNone/>
            </a:pPr>
            <a:endParaRPr lang="en-US" sz="8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r>
              <a:rPr lang="en-US" sz="8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Ratios measures how quickly inventory is sold</a:t>
            </a:r>
          </a:p>
          <a:p>
            <a:pPr marL="137160" indent="0">
              <a:buNone/>
            </a:pPr>
            <a:r>
              <a:rPr lang="en-US" sz="8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 the ratio is an indication of good inventory management</a:t>
            </a:r>
          </a:p>
          <a:p>
            <a:endParaRPr lang="en-US" sz="7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38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763000" cy="6080760"/>
          </a:xfrm>
        </p:spPr>
        <p:txBody>
          <a:bodyPr>
            <a:normAutofit/>
          </a:bodyPr>
          <a:lstStyle/>
          <a:p>
            <a:pPr marL="13716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200" b="1" dirty="0" smtClean="0"/>
              <a:t>Debtors turnover ratio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It is also known as </a:t>
            </a:r>
            <a:r>
              <a:rPr lang="en-US" b="1" u="sng" dirty="0" smtClean="0"/>
              <a:t>Accounts receivable turnover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It reflects how quickly receivables or debts are converted into cash.</a:t>
            </a:r>
            <a:endParaRPr lang="en-US" dirty="0"/>
          </a:p>
          <a:p>
            <a:pPr marL="137160" indent="0"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Debtors turnover = </a:t>
            </a:r>
          </a:p>
          <a:p>
            <a:pPr marL="137160" indent="0"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	Net Credit sales (net sales) /(Avg. accounts receivable </a:t>
            </a:r>
            <a:r>
              <a:rPr lang="en-US" sz="1600" b="1" dirty="0">
                <a:solidFill>
                  <a:schemeClr val="tx1"/>
                </a:solidFill>
              </a:rPr>
              <a:t>(or </a:t>
            </a:r>
            <a:r>
              <a:rPr lang="en-US" sz="1600" b="1" dirty="0" err="1">
                <a:solidFill>
                  <a:schemeClr val="tx1"/>
                </a:solidFill>
              </a:rPr>
              <a:t>avg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</a:rPr>
              <a:t>of debtors)</a:t>
            </a:r>
          </a:p>
          <a:p>
            <a:pPr marL="137160" indent="0"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Average </a:t>
            </a:r>
            <a:r>
              <a:rPr lang="en-US" sz="2000" b="1" dirty="0">
                <a:solidFill>
                  <a:schemeClr val="tx1"/>
                </a:solidFill>
              </a:rPr>
              <a:t>debtors= (opening balance debtors + closing balance debtors</a:t>
            </a:r>
            <a:r>
              <a:rPr lang="en-US" sz="2000" b="1" dirty="0" smtClean="0">
                <a:solidFill>
                  <a:schemeClr val="tx1"/>
                </a:solidFill>
              </a:rPr>
              <a:t>)/2</a:t>
            </a:r>
            <a:endParaRPr lang="en-US" sz="2000" b="1" dirty="0">
              <a:solidFill>
                <a:schemeClr val="tx1"/>
              </a:solidFill>
            </a:endParaRPr>
          </a:p>
          <a:p>
            <a:pPr marL="137160" indent="0">
              <a:buNone/>
            </a:pPr>
            <a:r>
              <a:rPr lang="en-US" sz="2100" b="1" dirty="0">
                <a:solidFill>
                  <a:schemeClr val="tx1"/>
                </a:solidFill>
              </a:rPr>
              <a:t>Closing balance= Current assets – Inventories - Cash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In the absence of data,</a:t>
            </a:r>
          </a:p>
          <a:p>
            <a:pPr marL="13716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Debtors turnover = </a:t>
            </a:r>
          </a:p>
          <a:p>
            <a:pPr marL="13716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</a:rPr>
              <a:t>Total sales/(debtors </a:t>
            </a:r>
            <a:r>
              <a:rPr lang="en-US" sz="2400" b="1" dirty="0">
                <a:solidFill>
                  <a:schemeClr val="tx1"/>
                </a:solidFill>
              </a:rPr>
              <a:t>+ </a:t>
            </a:r>
            <a:r>
              <a:rPr lang="en-US" sz="2400" b="1" dirty="0" smtClean="0">
                <a:solidFill>
                  <a:schemeClr val="tx1"/>
                </a:solidFill>
              </a:rPr>
              <a:t>bills </a:t>
            </a:r>
            <a:r>
              <a:rPr lang="en-US" sz="2400" b="1" dirty="0">
                <a:solidFill>
                  <a:schemeClr val="tx1"/>
                </a:solidFill>
              </a:rPr>
              <a:t>receivable)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3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382000" cy="5699760"/>
          </a:xfrm>
        </p:spPr>
        <p:txBody>
          <a:bodyPr/>
          <a:lstStyle/>
          <a:p>
            <a:pPr marL="13716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This is another method of measuring liquidity of a firms debtors - average collection period.</a:t>
            </a:r>
          </a:p>
          <a:p>
            <a:pPr marL="13716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13716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Average collection period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It represents the number of days worth of credit sales that is locked in debtors.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It is defined as ,</a:t>
            </a:r>
          </a:p>
          <a:p>
            <a:pPr marL="13716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13716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Avg. accounts receivable/avg. daily credit sales  </a:t>
            </a:r>
          </a:p>
          <a:p>
            <a:pPr marL="13716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(Avg. debtors /credit sales ) x 365 days ]</a:t>
            </a:r>
          </a:p>
          <a:p>
            <a:pPr marL="13716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3716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6217362"/>
            <a:ext cx="846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SIMILARLY THERE IS CREDITORS TURNOVER RATIO</a:t>
            </a:r>
            <a:endParaRPr lang="en-US" sz="24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21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Annual Reports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It has two section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Verbal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Financial Statements or Final Accounts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03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229600" cy="6019800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3200" b="1" u="sng" dirty="0" smtClean="0"/>
              <a:t>Asset Turnover</a:t>
            </a:r>
          </a:p>
          <a:p>
            <a:pPr marL="13716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Fixed Asset Turnover =  Net sales / avg. fixed assets</a:t>
            </a:r>
          </a:p>
          <a:p>
            <a:pPr marL="13716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                                     </a:t>
            </a:r>
          </a:p>
          <a:p>
            <a:pPr marL="13716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13716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Total Asset Turnover =   net sales/ avg. total assets</a:t>
            </a:r>
          </a:p>
          <a:p>
            <a:pPr marL="13716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                          </a:t>
            </a:r>
            <a:endParaRPr lang="en-US" dirty="0">
              <a:solidFill>
                <a:schemeClr val="tx1"/>
              </a:solidFill>
            </a:endParaRPr>
          </a:p>
          <a:p>
            <a:pPr marL="13716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This ratios is also known as investment turnover</a:t>
            </a:r>
          </a:p>
          <a:p>
            <a:pPr marL="13716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6914" y="5682343"/>
            <a:ext cx="828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This ratio measures how efficiently the assets are employed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0293" y="2531906"/>
            <a:ext cx="5327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 Indicates high degree of asset utilization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77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792162"/>
          </a:xfrm>
        </p:spPr>
        <p:txBody>
          <a:bodyPr/>
          <a:lstStyle/>
          <a:p>
            <a:r>
              <a:rPr lang="en-US" dirty="0" smtClean="0"/>
              <a:t>Profitability Ratios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1273"/>
            <a:ext cx="8610600" cy="6019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endParaRPr lang="en-US" dirty="0" smtClean="0"/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endParaRPr lang="en-US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dirty="0" smtClean="0"/>
              <a:t>It’s a measure of efficiency which indicates public acceptance of the product.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dirty="0" smtClean="0"/>
              <a:t>This can be related to sales or investment.</a:t>
            </a:r>
          </a:p>
        </p:txBody>
      </p:sp>
    </p:spTree>
    <p:extLst>
      <p:ext uri="{BB962C8B-B14F-4D97-AF65-F5344CB8AC3E}">
        <p14:creationId xmlns:p14="http://schemas.microsoft.com/office/powerpoint/2010/main" val="58777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610600" cy="6400800"/>
          </a:xfrm>
        </p:spPr>
        <p:txBody>
          <a:bodyPr>
            <a:normAutofit/>
          </a:bodyPr>
          <a:lstStyle/>
          <a:p>
            <a:pPr marL="13716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b="1" dirty="0" smtClean="0"/>
              <a:t>Related to Sales -- Profit margin ratio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dirty="0" smtClean="0"/>
              <a:t>Indication of relationship between profits and sales.</a:t>
            </a:r>
          </a:p>
          <a:p>
            <a:pPr marL="137160" indent="0">
              <a:buNone/>
            </a:pPr>
            <a:r>
              <a:rPr lang="en-US" sz="2200" b="1" dirty="0" smtClean="0">
                <a:solidFill>
                  <a:schemeClr val="bg1"/>
                </a:solidFill>
              </a:rPr>
              <a:t>Two types,</a:t>
            </a:r>
          </a:p>
          <a:p>
            <a:pPr marL="651510" indent="-5143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Gross profit margin = (gross profit /sales) x100 = </a:t>
            </a:r>
          </a:p>
          <a:p>
            <a:pPr marL="651510" indent="-5143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Net profit margin</a:t>
            </a:r>
          </a:p>
          <a:p>
            <a:pPr marL="971550" lvl="1" indent="-514350">
              <a:lnSpc>
                <a:spcPct val="17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2600" dirty="0">
                <a:solidFill>
                  <a:schemeClr val="tx1"/>
                </a:solidFill>
              </a:rPr>
              <a:t>Net profit margin (before tax) = (EBIT /</a:t>
            </a:r>
            <a:r>
              <a:rPr lang="en-US" sz="2600" dirty="0" smtClean="0">
                <a:solidFill>
                  <a:schemeClr val="tx1"/>
                </a:solidFill>
              </a:rPr>
              <a:t>Sales)= Net </a:t>
            </a:r>
            <a:r>
              <a:rPr lang="en-US" sz="2600" dirty="0">
                <a:solidFill>
                  <a:schemeClr val="tx1"/>
                </a:solidFill>
              </a:rPr>
              <a:t>profit margin (after tax) = EAT/ </a:t>
            </a:r>
            <a:r>
              <a:rPr lang="en-US" sz="2600" dirty="0" smtClean="0">
                <a:solidFill>
                  <a:schemeClr val="tx1"/>
                </a:solidFill>
              </a:rPr>
              <a:t>Sales = </a:t>
            </a:r>
            <a:r>
              <a:rPr lang="en-US" i="1" dirty="0" smtClean="0">
                <a:solidFill>
                  <a:schemeClr val="tx1"/>
                </a:solidFill>
              </a:rPr>
              <a:t>Indication of managements ability to operate business with giv</a:t>
            </a:r>
            <a:r>
              <a:rPr lang="en-US" i="1" dirty="0" smtClean="0"/>
              <a:t>ing more margin for the owners</a:t>
            </a:r>
          </a:p>
          <a:p>
            <a:pPr marL="137160" indent="0" algn="ctr">
              <a:lnSpc>
                <a:spcPct val="160000"/>
              </a:lnSpc>
              <a:spcBef>
                <a:spcPts val="0"/>
              </a:spcBef>
              <a:buNone/>
            </a:pPr>
            <a:r>
              <a:rPr lang="en-US" i="1" dirty="0" smtClean="0"/>
              <a:t>High ratio – Adequate return to owners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15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6578"/>
            <a:ext cx="8991599" cy="4090622"/>
          </a:xfrm>
          <a:solidFill>
            <a:schemeClr val="bg1">
              <a:lumMod val="65000"/>
              <a:lumOff val="35000"/>
            </a:schemeClr>
          </a:solidFill>
        </p:spPr>
        <p:txBody>
          <a:bodyPr>
            <a:normAutofit lnSpcReduction="10000"/>
          </a:bodyPr>
          <a:lstStyle/>
          <a:p>
            <a:pPr marL="13716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 smtClean="0"/>
              <a:t>Related to Investment</a:t>
            </a:r>
          </a:p>
          <a:p>
            <a:pPr marL="13716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000" dirty="0" smtClean="0"/>
              <a:t>1.  Return on Investment</a:t>
            </a:r>
            <a:endParaRPr lang="en-US" sz="30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Profits of firm to its investment</a:t>
            </a:r>
          </a:p>
          <a:p>
            <a:pPr marL="13716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</a:rPr>
              <a:t>Return on Assets </a:t>
            </a:r>
          </a:p>
          <a:p>
            <a:pPr marL="13716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600" dirty="0" smtClean="0">
                <a:solidFill>
                  <a:schemeClr val="tx1"/>
                </a:solidFill>
              </a:rPr>
              <a:t>= Net profit after tax/Avg. total assets</a:t>
            </a:r>
          </a:p>
          <a:p>
            <a:pPr marL="13716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600" dirty="0" smtClean="0">
                <a:solidFill>
                  <a:schemeClr val="tx1"/>
                </a:solidFill>
              </a:rPr>
              <a:t>= (EAT + Interest - Tax Advantage on Interest)/ Assets</a:t>
            </a:r>
            <a:endParaRPr lang="en-US" sz="2600" dirty="0">
              <a:solidFill>
                <a:schemeClr val="tx1"/>
              </a:solidFill>
            </a:endParaRPr>
          </a:p>
          <a:p>
            <a:pPr marL="13716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Measures profitability of total funds/investment but does not tell anything about sources of fund.</a:t>
            </a:r>
          </a:p>
          <a:p>
            <a:pPr marL="651510" indent="-514350">
              <a:lnSpc>
                <a:spcPct val="160000"/>
              </a:lnSpc>
              <a:spcBef>
                <a:spcPts val="0"/>
              </a:spcBef>
              <a:buFont typeface="+mj-lt"/>
              <a:buAutoNum type="arabicPeriod" startAt="2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114800"/>
            <a:ext cx="9144000" cy="616772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marL="137160">
              <a:lnSpc>
                <a:spcPct val="160000"/>
              </a:lnSpc>
              <a:spcBef>
                <a:spcPts val="0"/>
              </a:spcBef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5473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51510" indent="-514350">
              <a:lnSpc>
                <a:spcPct val="160000"/>
              </a:lnSpc>
              <a:spcBef>
                <a:spcPts val="0"/>
              </a:spcBef>
              <a:buFont typeface="+mj-lt"/>
              <a:buAutoNum type="arabicPeriod" startAt="2"/>
            </a:pPr>
            <a:r>
              <a:rPr lang="en-US" sz="2400" dirty="0"/>
              <a:t>Return on equity </a:t>
            </a:r>
          </a:p>
          <a:p>
            <a:pPr marL="13716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= Net profit after tax/ avg. total shareholders equity</a:t>
            </a:r>
          </a:p>
          <a:p>
            <a:pPr marL="13716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Measures how profitable the owners funds have been utilized.</a:t>
            </a:r>
          </a:p>
          <a:p>
            <a:pPr marL="13716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Can be used to compare with other industries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61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09"/>
            <a:ext cx="8229600" cy="792162"/>
          </a:xfrm>
        </p:spPr>
        <p:txBody>
          <a:bodyPr/>
          <a:lstStyle/>
          <a:p>
            <a:r>
              <a:rPr lang="en-US" dirty="0" smtClean="0"/>
              <a:t>Ratio Analysis: Examples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6370401"/>
              </p:ext>
            </p:extLst>
          </p:nvPr>
        </p:nvGraphicFramePr>
        <p:xfrm>
          <a:off x="476453" y="1600200"/>
          <a:ext cx="7988673" cy="4421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639"/>
                <a:gridCol w="1398018"/>
                <a:gridCol w="2300738"/>
                <a:gridCol w="1778278"/>
              </a:tblGrid>
              <a:tr h="58070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Liabilities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Amount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Assets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Amount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/>
                </a:tc>
              </a:tr>
              <a:tr h="52514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Capital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Retained earnings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Sundry creditors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Bills payable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Other current liabilities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$20000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$7360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$2080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$4000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$400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Plant and equipment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Land and building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Cash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Sundry debtors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Stock 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Prepaid expense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$12800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$1600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$3200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$6400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$9600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$240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/>
                </a:tc>
              </a:tr>
              <a:tr h="31940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Total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$33840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</a:rPr>
                        <a:t>$33840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4781" y="762000"/>
            <a:ext cx="84320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itchFamily="34" charset="0"/>
                <a:ea typeface="Times New Roman" pitchFamily="18" charset="0"/>
                <a:cs typeface="Arial" pitchFamily="34" charset="0"/>
              </a:rPr>
              <a:t>The Balance Sheet and Income Statement of a </a:t>
            </a:r>
            <a:r>
              <a:rPr lang="en-US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Horizon Ltd. </a:t>
            </a:r>
            <a:r>
              <a:rPr lang="en-US" dirty="0">
                <a:latin typeface="Arial" pitchFamily="34" charset="0"/>
                <a:ea typeface="Times New Roman" pitchFamily="18" charset="0"/>
                <a:cs typeface="Arial" pitchFamily="34" charset="0"/>
              </a:rPr>
              <a:t>are given below. </a:t>
            </a:r>
            <a:endParaRPr lang="en-US" sz="105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itchFamily="34" charset="0"/>
                <a:ea typeface="Times New Roman" pitchFamily="18" charset="0"/>
                <a:cs typeface="Arial" pitchFamily="34" charset="0"/>
              </a:rPr>
              <a:t>Balance Sheet as on 31-3-2010                                                                                   </a:t>
            </a:r>
            <a:endParaRPr lang="en-US" sz="1050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10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237300"/>
              </p:ext>
            </p:extLst>
          </p:nvPr>
        </p:nvGraphicFramePr>
        <p:xfrm>
          <a:off x="762000" y="457200"/>
          <a:ext cx="56388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1261"/>
                <a:gridCol w="2467539"/>
              </a:tblGrid>
              <a:tr h="4461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000" dirty="0">
                          <a:effectLst/>
                        </a:rPr>
                        <a:t>Particulars 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</a:rPr>
                        <a:t>Amount in Rupees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/>
                </a:tc>
              </a:tr>
              <a:tr h="24494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000" dirty="0">
                          <a:effectLst/>
                        </a:rPr>
                        <a:t>Sales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000" dirty="0">
                          <a:effectLst/>
                        </a:rPr>
                        <a:t>Costs of goods sold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000" dirty="0">
                          <a:effectLst/>
                        </a:rPr>
                        <a:t>Gross profit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000" dirty="0">
                          <a:effectLst/>
                        </a:rPr>
                        <a:t>Operating expenses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000" dirty="0">
                          <a:effectLst/>
                        </a:rPr>
                        <a:t>Profit before tax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000" dirty="0">
                          <a:effectLst/>
                        </a:rPr>
                        <a:t>Tax 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$80,000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$61600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$18400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$13600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48000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50%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66274" y="3537466"/>
            <a:ext cx="85344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Sundry debtors and stock at the beginning of the year was $6,000 and $8,000 respectively. Determine the following ratios,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Current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ratio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Acid test ratio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Inventory turnover ratio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Gross profit ratio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Net profit ratio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152400"/>
            <a:ext cx="4352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>
                <a:latin typeface="Arial" pitchFamily="34" charset="0"/>
                <a:ea typeface="Times New Roman" pitchFamily="18" charset="0"/>
                <a:cs typeface="Arial" pitchFamily="34" charset="0"/>
              </a:rPr>
              <a:t>Income statement year ended 31-3-2010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17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04800"/>
                <a:ext cx="8229600" cy="600456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Tax @50% = $24000</a:t>
                </a:r>
              </a:p>
              <a:p>
                <a:r>
                  <a:rPr lang="en-US" dirty="0" smtClean="0"/>
                  <a:t>Profit after Tax= $48000-$24000 = $24000</a:t>
                </a:r>
              </a:p>
              <a:p>
                <a:r>
                  <a:rPr lang="en-US" dirty="0" smtClean="0"/>
                  <a:t>Current Ratio</a:t>
                </a:r>
              </a:p>
              <a:p>
                <a:r>
                  <a:rPr lang="en-US" dirty="0" smtClean="0"/>
                  <a:t>= Current Assets/Current Liabilities</a:t>
                </a:r>
              </a:p>
              <a:p>
                <a:pPr marL="137160" indent="0">
                  <a:buNone/>
                </a:pPr>
                <a:endParaRPr lang="en-US" dirty="0" smtClean="0"/>
              </a:p>
              <a:p>
                <a:pPr marL="13716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dirty="0"/>
                                <m:t>Cash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+ 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S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. 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Debtors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Inv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+ 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Prepaid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exp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e>
                          </m:d>
                        </m:num>
                        <m:den>
                          <m:r>
                            <a:rPr lang="en-US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S</m:t>
                          </m:r>
                          <m:r>
                            <a:rPr lang="en-US">
                              <a:latin typeface="Cambria Math"/>
                            </a:rPr>
                            <m:t>.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Creditors</m:t>
                          </m:r>
                          <m:r>
                            <a:rPr lang="en-US"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Bills</m:t>
                          </m:r>
                          <m:r>
                            <a:rPr lang="en-US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payable</m:t>
                          </m:r>
                          <m:r>
                            <a:rPr lang="en-US"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other</m:t>
                          </m:r>
                          <m:r>
                            <a:rPr lang="en-US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current</m:t>
                          </m:r>
                          <m:r>
                            <a:rPr lang="en-US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liabilities</m:t>
                          </m:r>
                          <m:r>
                            <a:rPr lang="en-US" b="0" i="0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Acid Test Ratio</a:t>
                </a:r>
              </a:p>
              <a:p>
                <a:r>
                  <a:rPr lang="en-US" sz="2400" dirty="0" smtClean="0"/>
                  <a:t>= (Current asset- Inventories)/ Current liabilities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04800"/>
                <a:ext cx="8229600" cy="6004560"/>
              </a:xfrm>
              <a:blipFill rotWithShape="0">
                <a:blip r:embed="rId2"/>
                <a:stretch>
                  <a:fillRect l="-1111" t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781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57200"/>
            <a:ext cx="8610600" cy="5943600"/>
          </a:xfrm>
        </p:spPr>
        <p:txBody>
          <a:bodyPr/>
          <a:lstStyle/>
          <a:p>
            <a:r>
              <a:rPr lang="en-US" dirty="0" smtClean="0"/>
              <a:t>Stock Turnover ratio</a:t>
            </a:r>
          </a:p>
          <a:p>
            <a:r>
              <a:rPr lang="en-US" dirty="0" smtClean="0"/>
              <a:t>= Net sales/ Avg. Inventory</a:t>
            </a:r>
          </a:p>
          <a:p>
            <a:r>
              <a:rPr lang="en-US" dirty="0" smtClean="0"/>
              <a:t>Avg. Inventory</a:t>
            </a:r>
          </a:p>
          <a:p>
            <a:r>
              <a:rPr lang="en-US" dirty="0" smtClean="0"/>
              <a:t>= (Opening stock+ Closing stock)/2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Debtors turnover</a:t>
            </a:r>
          </a:p>
          <a:p>
            <a:r>
              <a:rPr lang="en-US" dirty="0" smtClean="0"/>
              <a:t>=Net credit sales/Avg. sundry debtors</a:t>
            </a:r>
          </a:p>
          <a:p>
            <a:r>
              <a:rPr lang="en-US" dirty="0" smtClean="0"/>
              <a:t>(Net credit + sales)/Avg. sundry debtors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95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Profit margin ratio</a:t>
            </a:r>
          </a:p>
          <a:p>
            <a:r>
              <a:rPr lang="en-US" dirty="0" smtClean="0"/>
              <a:t>= (Gross profit/Net sales ) X 100</a:t>
            </a:r>
          </a:p>
          <a:p>
            <a:endParaRPr lang="en-US" dirty="0"/>
          </a:p>
          <a:p>
            <a:r>
              <a:rPr lang="en-US" dirty="0" smtClean="0"/>
              <a:t>Net profit margin</a:t>
            </a:r>
          </a:p>
          <a:p>
            <a:r>
              <a:rPr lang="en-US" dirty="0" smtClean="0"/>
              <a:t>(Net profit after tax/Net </a:t>
            </a:r>
            <a:r>
              <a:rPr lang="en-US" dirty="0"/>
              <a:t>sales ) X 100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04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ANNUAL REPORTS - Final Accounts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To know the progress of business, profit or loss and financial soundness of the firm at right time and right way.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It consists of,</a:t>
            </a:r>
          </a:p>
          <a:p>
            <a:pPr marL="91440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chemeClr val="accent1"/>
                </a:solidFill>
              </a:rPr>
              <a:t>Trading Account</a:t>
            </a:r>
          </a:p>
          <a:p>
            <a:pPr marL="91440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chemeClr val="accent1"/>
                </a:solidFill>
              </a:rPr>
              <a:t>Profit &amp; Loss Statement</a:t>
            </a:r>
          </a:p>
          <a:p>
            <a:pPr marL="91440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chemeClr val="accent1"/>
                </a:solidFill>
              </a:rPr>
              <a:t>Balance Sheets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60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7543800" cy="59436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Numerical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382000" cy="5166360"/>
          </a:xfrm>
        </p:spPr>
        <p:txBody>
          <a:bodyPr>
            <a:normAutofit/>
          </a:bodyPr>
          <a:lstStyle/>
          <a:p>
            <a:r>
              <a:rPr lang="en-US" dirty="0" smtClean="0"/>
              <a:t>The credit sales of a firm in a year is </a:t>
            </a:r>
            <a:r>
              <a:rPr lang="en-US" dirty="0" err="1" smtClean="0"/>
              <a:t>Rs</a:t>
            </a:r>
            <a:r>
              <a:rPr lang="en-US" dirty="0" smtClean="0"/>
              <a:t> 24lakhs. The outstanding amount of debtors at the beginning and end of the year were </a:t>
            </a:r>
            <a:r>
              <a:rPr lang="en-US" dirty="0" err="1"/>
              <a:t>R</a:t>
            </a:r>
            <a:r>
              <a:rPr lang="en-US" dirty="0" err="1" smtClean="0"/>
              <a:t>s</a:t>
            </a:r>
            <a:r>
              <a:rPr lang="en-US" dirty="0" smtClean="0"/>
              <a:t> 2.8 lakhs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Rs</a:t>
            </a:r>
            <a:r>
              <a:rPr lang="en-US" dirty="0" smtClean="0"/>
              <a:t> 3.2 lakhs respectively. Determine the debtor turnover ratio and </a:t>
            </a:r>
            <a:r>
              <a:rPr lang="en-US" dirty="0" err="1" smtClean="0"/>
              <a:t>avg</a:t>
            </a:r>
            <a:r>
              <a:rPr lang="en-US" dirty="0" smtClean="0"/>
              <a:t> collection period.</a:t>
            </a:r>
          </a:p>
          <a:p>
            <a:pPr marL="13716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Debtor turnover = </a:t>
            </a:r>
          </a:p>
          <a:p>
            <a:pPr marL="13716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credit sales/ (avg. debtors + </a:t>
            </a:r>
            <a:r>
              <a:rPr lang="en-US" dirty="0" err="1" smtClean="0">
                <a:solidFill>
                  <a:schemeClr val="tx1"/>
                </a:solidFill>
              </a:rPr>
              <a:t>avg</a:t>
            </a:r>
            <a:r>
              <a:rPr lang="en-US" dirty="0" smtClean="0">
                <a:solidFill>
                  <a:schemeClr val="tx1"/>
                </a:solidFill>
              </a:rPr>
              <a:t> bills receivable)</a:t>
            </a:r>
          </a:p>
          <a:p>
            <a:pPr marL="137160" indent="0" algn="ctr">
              <a:buNone/>
            </a:pPr>
            <a:r>
              <a:rPr lang="en-US" dirty="0" smtClean="0"/>
              <a:t>24/ (2.8 + 3.2)/2  = 8 time</a:t>
            </a:r>
          </a:p>
          <a:p>
            <a:pPr marL="137160" indent="0" algn="ctr">
              <a:buNone/>
            </a:pPr>
            <a:r>
              <a:rPr lang="en-US" dirty="0" smtClean="0"/>
              <a:t>Avg. debt collection period,</a:t>
            </a:r>
          </a:p>
          <a:p>
            <a:pPr marL="137160" indent="0" algn="ctr">
              <a:buNone/>
            </a:pPr>
            <a:r>
              <a:rPr lang="en-US" dirty="0" smtClean="0"/>
              <a:t>= month in an year/ debtor turnover</a:t>
            </a:r>
          </a:p>
          <a:p>
            <a:pPr marL="137160" indent="0" algn="ctr">
              <a:buNone/>
            </a:pPr>
            <a:r>
              <a:rPr lang="en-US" dirty="0" smtClean="0"/>
              <a:t>12/8= 1.5 months</a:t>
            </a:r>
          </a:p>
          <a:p>
            <a:pPr marL="137160" indent="0" algn="ctr">
              <a:buNone/>
            </a:pPr>
            <a:r>
              <a:rPr lang="en-US" dirty="0" smtClean="0"/>
              <a:t>Or 45 days</a:t>
            </a:r>
          </a:p>
        </p:txBody>
      </p:sp>
    </p:spTree>
    <p:extLst>
      <p:ext uri="{BB962C8B-B14F-4D97-AF65-F5344CB8AC3E}">
        <p14:creationId xmlns:p14="http://schemas.microsoft.com/office/powerpoint/2010/main" val="269115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438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Numerical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US" dirty="0"/>
              <a:t>The total sales call credit of a firm is </a:t>
            </a:r>
            <a:r>
              <a:rPr lang="en-US" dirty="0" err="1"/>
              <a:t>Rs</a:t>
            </a:r>
            <a:r>
              <a:rPr lang="en-US" dirty="0"/>
              <a:t>, </a:t>
            </a:r>
            <a:r>
              <a:rPr lang="en-US" dirty="0" smtClean="0"/>
              <a:t>3,00,000. </a:t>
            </a:r>
            <a:r>
              <a:rPr lang="en-US" dirty="0"/>
              <a:t>It has a gross profit margin of </a:t>
            </a:r>
            <a:r>
              <a:rPr lang="en-US" dirty="0" smtClean="0"/>
              <a:t>25</a:t>
            </a:r>
            <a:r>
              <a:rPr lang="en-US" dirty="0"/>
              <a:t>% and current ratio is </a:t>
            </a:r>
            <a:r>
              <a:rPr lang="en-US" dirty="0" smtClean="0"/>
              <a:t>2. </a:t>
            </a:r>
            <a:r>
              <a:rPr lang="en-US" dirty="0"/>
              <a:t>The firm’s current liability is </a:t>
            </a:r>
            <a:r>
              <a:rPr lang="en-US" dirty="0" err="1"/>
              <a:t>Rs</a:t>
            </a:r>
            <a:r>
              <a:rPr lang="en-US" dirty="0"/>
              <a:t>. </a:t>
            </a:r>
            <a:r>
              <a:rPr lang="en-US" dirty="0" smtClean="0"/>
              <a:t>65,000</a:t>
            </a:r>
            <a:r>
              <a:rPr lang="en-US" dirty="0"/>
              <a:t>. Inventories are </a:t>
            </a:r>
            <a:r>
              <a:rPr lang="en-US" dirty="0" err="1"/>
              <a:t>Rs</a:t>
            </a:r>
            <a:r>
              <a:rPr lang="en-US" dirty="0"/>
              <a:t>. </a:t>
            </a:r>
            <a:r>
              <a:rPr lang="en-US" dirty="0" smtClean="0"/>
              <a:t>34,000 </a:t>
            </a:r>
            <a:r>
              <a:rPr lang="en-US" dirty="0"/>
              <a:t>and cash at </a:t>
            </a:r>
            <a:r>
              <a:rPr lang="en-US" dirty="0" err="1"/>
              <a:t>Rs</a:t>
            </a:r>
            <a:r>
              <a:rPr lang="en-US" dirty="0"/>
              <a:t>. </a:t>
            </a:r>
            <a:r>
              <a:rPr lang="en-US" dirty="0" smtClean="0"/>
              <a:t>13,000</a:t>
            </a:r>
            <a:r>
              <a:rPr lang="en-US" dirty="0"/>
              <a:t>.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dirty="0"/>
              <a:t>Determine the average inventory to be carried by the firm, if an inventory turnover of 5 times is expected.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US" dirty="0"/>
              <a:t>Determine the average collection period if the opening balance of debtors is intended to be </a:t>
            </a:r>
            <a:r>
              <a:rPr lang="en-US" dirty="0" err="1"/>
              <a:t>Rs</a:t>
            </a:r>
            <a:r>
              <a:rPr lang="en-US" dirty="0"/>
              <a:t>. </a:t>
            </a:r>
            <a:r>
              <a:rPr lang="en-US" dirty="0" smtClean="0"/>
              <a:t>50,000</a:t>
            </a:r>
            <a:r>
              <a:rPr lang="en-US" dirty="0"/>
              <a:t>. (Assume a </a:t>
            </a:r>
            <a:r>
              <a:rPr lang="en-US" dirty="0" smtClean="0"/>
              <a:t>365 </a:t>
            </a:r>
            <a:r>
              <a:rPr lang="en-US" dirty="0"/>
              <a:t>day year)</a:t>
            </a:r>
          </a:p>
        </p:txBody>
      </p:sp>
    </p:spTree>
    <p:extLst>
      <p:ext uri="{BB962C8B-B14F-4D97-AF65-F5344CB8AC3E}">
        <p14:creationId xmlns:p14="http://schemas.microsoft.com/office/powerpoint/2010/main" val="61386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899161"/>
          </a:xfrm>
        </p:spPr>
        <p:txBody>
          <a:bodyPr/>
          <a:lstStyle/>
          <a:p>
            <a:r>
              <a:rPr lang="en-US" dirty="0" smtClean="0"/>
              <a:t>Solution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486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Average inventory to be </a:t>
            </a:r>
            <a:r>
              <a:rPr lang="en-US" dirty="0"/>
              <a:t>c</a:t>
            </a:r>
            <a:r>
              <a:rPr lang="en-US" dirty="0" smtClean="0"/>
              <a:t>arried</a:t>
            </a:r>
          </a:p>
          <a:p>
            <a:pPr marL="13716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err="1" smtClean="0">
                <a:solidFill>
                  <a:schemeClr val="tx1"/>
                </a:solidFill>
              </a:rPr>
              <a:t>Inv</a:t>
            </a:r>
            <a:r>
              <a:rPr lang="en-US" dirty="0" smtClean="0">
                <a:solidFill>
                  <a:schemeClr val="tx1"/>
                </a:solidFill>
              </a:rPr>
              <a:t> turnover = cost of goods sold/ </a:t>
            </a:r>
            <a:r>
              <a:rPr lang="en-US" dirty="0" err="1" smtClean="0">
                <a:solidFill>
                  <a:schemeClr val="tx1"/>
                </a:solidFill>
              </a:rPr>
              <a:t>Avg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inv</a:t>
            </a:r>
            <a:endParaRPr lang="en-US" dirty="0" smtClean="0">
              <a:solidFill>
                <a:schemeClr val="tx1"/>
              </a:solidFill>
            </a:endParaRPr>
          </a:p>
          <a:p>
            <a:pPr marL="13716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</a:rPr>
              <a:t>Cost of goods sold= (100-25%)sales</a:t>
            </a:r>
          </a:p>
          <a:p>
            <a:pPr marL="13716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</a:rPr>
              <a:t>= 0.75 * 300000 = 225000</a:t>
            </a:r>
          </a:p>
          <a:p>
            <a:pPr marL="13716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err="1" smtClean="0">
                <a:solidFill>
                  <a:schemeClr val="tx1"/>
                </a:solidFill>
              </a:rPr>
              <a:t>Avg</a:t>
            </a:r>
            <a:r>
              <a:rPr lang="en-US" dirty="0" smtClean="0">
                <a:solidFill>
                  <a:schemeClr val="tx1"/>
                </a:solidFill>
              </a:rPr>
              <a:t> inv. = cost of goods sold/ </a:t>
            </a:r>
            <a:r>
              <a:rPr lang="en-US" dirty="0" err="1" smtClean="0">
                <a:solidFill>
                  <a:schemeClr val="tx1"/>
                </a:solidFill>
              </a:rPr>
              <a:t>inv</a:t>
            </a:r>
            <a:r>
              <a:rPr lang="en-US" dirty="0" smtClean="0">
                <a:solidFill>
                  <a:schemeClr val="tx1"/>
                </a:solidFill>
              </a:rPr>
              <a:t> turnover</a:t>
            </a:r>
          </a:p>
          <a:p>
            <a:pPr marL="13716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</a:rPr>
              <a:t>= 225000/5 = 45000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Average Collection period</a:t>
            </a:r>
          </a:p>
          <a:p>
            <a:pPr marL="13716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chemeClr val="tx1"/>
                </a:solidFill>
              </a:rPr>
              <a:t>Avg</a:t>
            </a:r>
            <a:r>
              <a:rPr lang="en-US" sz="2400" dirty="0" smtClean="0">
                <a:solidFill>
                  <a:schemeClr val="tx1"/>
                </a:solidFill>
              </a:rPr>
              <a:t> collection period = Avg. debtors/credit sales * 365</a:t>
            </a:r>
          </a:p>
          <a:p>
            <a:pPr marL="13716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</a:rPr>
              <a:t>But, </a:t>
            </a:r>
            <a:r>
              <a:rPr lang="en-US" dirty="0" err="1" smtClean="0">
                <a:solidFill>
                  <a:schemeClr val="tx1"/>
                </a:solidFill>
              </a:rPr>
              <a:t>avg</a:t>
            </a:r>
            <a:r>
              <a:rPr lang="en-US" dirty="0" smtClean="0">
                <a:solidFill>
                  <a:schemeClr val="tx1"/>
                </a:solidFill>
              </a:rPr>
              <a:t> debtors = </a:t>
            </a:r>
          </a:p>
          <a:p>
            <a:pPr marL="13716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</a:rPr>
              <a:t>opening balance debtors + closing balance debtors)/2</a:t>
            </a:r>
          </a:p>
        </p:txBody>
      </p:sp>
    </p:spTree>
    <p:extLst>
      <p:ext uri="{BB962C8B-B14F-4D97-AF65-F5344CB8AC3E}">
        <p14:creationId xmlns:p14="http://schemas.microsoft.com/office/powerpoint/2010/main" val="35760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6286"/>
            <a:ext cx="8686800" cy="66693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Closing balance debtors</a:t>
            </a: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Current liabilities= </a:t>
            </a:r>
            <a:r>
              <a:rPr lang="en-US" dirty="0" err="1" smtClean="0"/>
              <a:t>Rs</a:t>
            </a:r>
            <a:r>
              <a:rPr lang="en-US" dirty="0" smtClean="0"/>
              <a:t> 65000</a:t>
            </a: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Current assets= 2.5 * current liabilities</a:t>
            </a: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2.5* 65000 = 162500</a:t>
            </a:r>
          </a:p>
          <a:p>
            <a:pPr marL="13716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</a:rPr>
              <a:t>Closing balance debtor= Current asset- </a:t>
            </a:r>
            <a:r>
              <a:rPr lang="en-US" dirty="0" err="1" smtClean="0">
                <a:solidFill>
                  <a:schemeClr val="tx1"/>
                </a:solidFill>
              </a:rPr>
              <a:t>inv</a:t>
            </a:r>
            <a:r>
              <a:rPr lang="en-US" dirty="0" smtClean="0">
                <a:solidFill>
                  <a:schemeClr val="tx1"/>
                </a:solidFill>
              </a:rPr>
              <a:t>- cash</a:t>
            </a:r>
          </a:p>
          <a:p>
            <a:pPr marL="13716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162500-34000-13000</a:t>
            </a:r>
          </a:p>
          <a:p>
            <a:pPr marL="13716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/>
              <a:t>= </a:t>
            </a:r>
            <a:r>
              <a:rPr lang="en-US" dirty="0" err="1" smtClean="0"/>
              <a:t>Rs</a:t>
            </a:r>
            <a:r>
              <a:rPr lang="en-US" dirty="0" smtClean="0"/>
              <a:t>. 115500</a:t>
            </a:r>
          </a:p>
          <a:p>
            <a:pPr marL="13716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err="1" smtClean="0"/>
              <a:t>Avg</a:t>
            </a:r>
            <a:r>
              <a:rPr lang="en-US" dirty="0" smtClean="0"/>
              <a:t> debtors= (50000+115500) / 2 = 82750</a:t>
            </a:r>
          </a:p>
          <a:p>
            <a:pPr marL="13716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/>
              <a:t>Thus= </a:t>
            </a:r>
            <a:r>
              <a:rPr lang="en-US" dirty="0" err="1" smtClean="0"/>
              <a:t>avg</a:t>
            </a:r>
            <a:r>
              <a:rPr lang="en-US" dirty="0" smtClean="0"/>
              <a:t> </a:t>
            </a:r>
            <a:r>
              <a:rPr lang="en-US" dirty="0" err="1" smtClean="0"/>
              <a:t>coll</a:t>
            </a:r>
            <a:r>
              <a:rPr lang="en-US" dirty="0" smtClean="0"/>
              <a:t> period= (82750/300000) * 365</a:t>
            </a:r>
          </a:p>
          <a:p>
            <a:pPr marL="13716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/>
              <a:t>= 101 days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4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7543800" cy="899161"/>
          </a:xfrm>
        </p:spPr>
        <p:txBody>
          <a:bodyPr/>
          <a:lstStyle/>
          <a:p>
            <a:r>
              <a:rPr lang="en-US" u="sng" dirty="0" smtClean="0"/>
              <a:t>TRADING ACCOUNT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4102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3400" dirty="0" smtClean="0"/>
              <a:t>Trading account is prepared to find out the profit between the selling price and cost price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3400" dirty="0" smtClean="0"/>
              <a:t>Cost price- Direct expenditure or factory level expenditure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3400" dirty="0" smtClean="0"/>
              <a:t>All direct expenses or expenditure are debited into the debit side of trading account and all direct incomes are credited on credit side.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3400" dirty="0" smtClean="0"/>
              <a:t>    While balancing</a:t>
            </a:r>
          </a:p>
          <a:p>
            <a:pPr lvl="1">
              <a:lnSpc>
                <a:spcPct val="170000"/>
              </a:lnSpc>
            </a:pPr>
            <a:r>
              <a:rPr lang="en-US" sz="2900" b="1" dirty="0" smtClean="0"/>
              <a:t>Balance on debit side- Gross profit</a:t>
            </a:r>
          </a:p>
          <a:p>
            <a:pPr lvl="1">
              <a:lnSpc>
                <a:spcPct val="170000"/>
              </a:lnSpc>
            </a:pPr>
            <a:r>
              <a:rPr lang="en-US" sz="2900" b="1" dirty="0" smtClean="0"/>
              <a:t>Balance on credit side- Gross loss</a:t>
            </a:r>
          </a:p>
        </p:txBody>
      </p:sp>
    </p:spTree>
    <p:extLst>
      <p:ext uri="{BB962C8B-B14F-4D97-AF65-F5344CB8AC3E}">
        <p14:creationId xmlns:p14="http://schemas.microsoft.com/office/powerpoint/2010/main" val="231510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Specimen for Trading Account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663388"/>
              </p:ext>
            </p:extLst>
          </p:nvPr>
        </p:nvGraphicFramePr>
        <p:xfrm>
          <a:off x="304800" y="838200"/>
          <a:ext cx="8534400" cy="576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685800"/>
                <a:gridCol w="762000"/>
                <a:gridCol w="3048000"/>
                <a:gridCol w="685800"/>
                <a:gridCol w="685800"/>
              </a:tblGrid>
              <a:tr h="3556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Dr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Particular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</a:rPr>
                        <a:t>Amt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</a:rPr>
                        <a:t>Amt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Particular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</a:rPr>
                        <a:t>Amt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</a:rPr>
                        <a:t>Amt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52490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1" dirty="0" smtClean="0"/>
                        <a:t>To opening stock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1" dirty="0" smtClean="0"/>
                        <a:t>To purchase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1" dirty="0" smtClean="0"/>
                        <a:t>Less purchase returns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1" dirty="0" smtClean="0"/>
                        <a:t>To wages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1" dirty="0" smtClean="0"/>
                        <a:t>To freight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1" dirty="0" smtClean="0"/>
                        <a:t>To carriage inwards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1" dirty="0" smtClean="0"/>
                        <a:t>To cleaning charges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1" dirty="0" smtClean="0"/>
                        <a:t>To packaging charges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1" dirty="0" smtClean="0"/>
                        <a:t>To dock dues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1" dirty="0" smtClean="0"/>
                        <a:t>To power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To</a:t>
                      </a:r>
                      <a:r>
                        <a:rPr lang="en-US" b="1" baseline="0" dirty="0" smtClean="0">
                          <a:solidFill>
                            <a:srgbClr val="0070C0"/>
                          </a:solidFill>
                        </a:rPr>
                        <a:t> gross profit (to be transferred to P/L </a:t>
                      </a:r>
                      <a:r>
                        <a:rPr lang="en-US" b="1" baseline="0" dirty="0" err="1" smtClean="0">
                          <a:solidFill>
                            <a:srgbClr val="0070C0"/>
                          </a:solidFill>
                        </a:rPr>
                        <a:t>st.</a:t>
                      </a:r>
                      <a:r>
                        <a:rPr lang="en-US" b="1" baseline="0" dirty="0" smtClean="0">
                          <a:solidFill>
                            <a:srgbClr val="0070C0"/>
                          </a:solidFill>
                        </a:rPr>
                        <a:t>)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1" dirty="0" smtClean="0"/>
                        <a:t>By sales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1" dirty="0" smtClean="0"/>
                        <a:t>Less sales return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1" dirty="0" smtClean="0"/>
                        <a:t>By closing stock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By gross loss (</a:t>
                      </a:r>
                      <a:r>
                        <a:rPr lang="en-US" b="1" baseline="0" dirty="0" smtClean="0">
                          <a:solidFill>
                            <a:srgbClr val="0070C0"/>
                          </a:solidFill>
                        </a:rPr>
                        <a:t>to be transferred to P/L </a:t>
                      </a:r>
                      <a:r>
                        <a:rPr lang="en-US" b="1" baseline="0" dirty="0" err="1" smtClean="0">
                          <a:solidFill>
                            <a:srgbClr val="0070C0"/>
                          </a:solidFill>
                        </a:rPr>
                        <a:t>st.</a:t>
                      </a:r>
                      <a:r>
                        <a:rPr lang="en-US" b="1" baseline="0" dirty="0" smtClean="0">
                          <a:solidFill>
                            <a:srgbClr val="0070C0"/>
                          </a:solidFill>
                        </a:rPr>
                        <a:t>)</a:t>
                      </a:r>
                      <a:endParaRPr lang="en-US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809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81000"/>
            <a:ext cx="7543800" cy="59436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Profit and Loss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305800" cy="5029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All the indirect expenses are debited in the profit and loss account (like selling, office, maintenance, financial expenses)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All the indirect incomes are credited (like discount received, commission received)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Balancing,</a:t>
            </a:r>
          </a:p>
          <a:p>
            <a:pPr lvl="1">
              <a:lnSpc>
                <a:spcPct val="150000"/>
              </a:lnSpc>
            </a:pPr>
            <a:r>
              <a:rPr lang="en-US" sz="2400" b="1" u="sng" dirty="0" smtClean="0"/>
              <a:t>Balance on debit side- Net profit</a:t>
            </a:r>
          </a:p>
          <a:p>
            <a:pPr lvl="1">
              <a:lnSpc>
                <a:spcPct val="150000"/>
              </a:lnSpc>
            </a:pPr>
            <a:r>
              <a:rPr lang="en-US" sz="2400" b="1" u="sng" dirty="0" smtClean="0"/>
              <a:t>Balance on credit side- Net loss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363401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458200" cy="12954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solidFill>
                  <a:schemeClr val="accent1"/>
                </a:solidFill>
              </a:rPr>
              <a:t>The </a:t>
            </a:r>
            <a:r>
              <a:rPr lang="en-US" sz="2400" dirty="0">
                <a:solidFill>
                  <a:schemeClr val="accent1"/>
                </a:solidFill>
              </a:rPr>
              <a:t>expenses which are recorded in the debit side of Profit and Loss Account may be classified under the following heads.</a:t>
            </a:r>
          </a:p>
          <a:p>
            <a:pPr algn="just"/>
            <a:endParaRPr lang="en-US" sz="2400" dirty="0">
              <a:solidFill>
                <a:srgbClr val="FFFF00"/>
              </a:solidFill>
            </a:endParaRPr>
          </a:p>
          <a:p>
            <a:pPr algn="just"/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371600"/>
            <a:ext cx="8229600" cy="17133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Office and administration expenses: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All expenses which are incurred in connection with office and administration. Examples: Salary of office staff, office rent, rates, taxes and insurance, office lighting and heating, postage and telegram, printing and stationery etc.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905000"/>
            <a:ext cx="8229600" cy="17133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Selling expenses: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All expenses which are incurred in connection to sales. Examples: Advertisement, Commission to agent, Bad debts, Packing expenses, Showroom expenses, Salary to sales staff.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2438400"/>
            <a:ext cx="8229600" cy="17133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Distribution expenses: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All expense in connection with distribution of goods. Examples: Carriage outward, Delivery van expenses, traveling expenses, salary of warehouse, watchman etc.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2978671"/>
            <a:ext cx="8229600" cy="129785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Financing expenses: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Financing expenses normally includes interest paid on loans, discount on bill discounted, discount allowed to debtors etc.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3502826"/>
            <a:ext cx="8229600" cy="129785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Miscellaneous expenses: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Miscellaneous expenses include interest on capital, depreciation of fixed assets, sundry expenses, general expenses etc.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4018" y="3918325"/>
            <a:ext cx="8229600" cy="88235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26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381000"/>
          </a:xfrm>
          <a:solidFill>
            <a:srgbClr val="92D050"/>
          </a:solidFill>
        </p:spPr>
        <p:txBody>
          <a:bodyPr>
            <a:noAutofit/>
          </a:bodyPr>
          <a:lstStyle/>
          <a:p>
            <a:r>
              <a:rPr lang="en-US" sz="2800" dirty="0" smtClean="0"/>
              <a:t>Specimen for P/L Account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045765"/>
              </p:ext>
            </p:extLst>
          </p:nvPr>
        </p:nvGraphicFramePr>
        <p:xfrm>
          <a:off x="152400" y="304800"/>
          <a:ext cx="8839199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  <a:gridCol w="831273"/>
                <a:gridCol w="3199220"/>
                <a:gridCol w="846306"/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FF0000"/>
                          </a:solidFill>
                        </a:rPr>
                        <a:t>Dr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Cr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Particular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</a:rPr>
                        <a:t>Amt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Particular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</a:rPr>
                        <a:t>Amt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5375910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 trading a/c (gross loss)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To salaries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To rent and taxes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To stationaries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To postage expenses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To insurance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To repairs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To trading (sundry) expense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To office expense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To interest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To bank charges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To establishment expenses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To commission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To discount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To advertisement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To carriage outwards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To travelling expense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To distribution expense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To bad debts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To depreciation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To bad debts provisions</a:t>
                      </a:r>
                    </a:p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buFont typeface="+mj-lt"/>
                        <a:buNone/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 net profit (transferred to Capital a/c)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By trading a/c (gross profit)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By commission earned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By rent received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By interest received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By discount received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By net loss (transferred to capital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a/c)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56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5367</TotalTime>
  <Words>2169</Words>
  <Application>Microsoft Office PowerPoint</Application>
  <PresentationFormat>On-screen Show (4:3)</PresentationFormat>
  <Paragraphs>438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Cambria Math</vt:lpstr>
      <vt:lpstr>Times New Roman</vt:lpstr>
      <vt:lpstr>Trebuchet MS</vt:lpstr>
      <vt:lpstr>Wingdings</vt:lpstr>
      <vt:lpstr>Wingdings 3</vt:lpstr>
      <vt:lpstr>Facet</vt:lpstr>
      <vt:lpstr>Financial Statements and Analysis</vt:lpstr>
      <vt:lpstr>Introduction </vt:lpstr>
      <vt:lpstr>Annual Reports </vt:lpstr>
      <vt:lpstr>ANNUAL REPORTS - Final Accounts</vt:lpstr>
      <vt:lpstr>TRADING ACCOUNT</vt:lpstr>
      <vt:lpstr>Specimen for Trading Account</vt:lpstr>
      <vt:lpstr>Profit and Loss Statement</vt:lpstr>
      <vt:lpstr>PowerPoint Presentation</vt:lpstr>
      <vt:lpstr>Specimen for P/L Account</vt:lpstr>
      <vt:lpstr>Balance Sheets</vt:lpstr>
      <vt:lpstr>Assets </vt:lpstr>
      <vt:lpstr>Current assets</vt:lpstr>
      <vt:lpstr>Fixed assets</vt:lpstr>
      <vt:lpstr>Liabilities- Current liabilities</vt:lpstr>
      <vt:lpstr>Long term liabilities</vt:lpstr>
      <vt:lpstr>PowerPoint Presentation</vt:lpstr>
      <vt:lpstr>PowerPoint Presentation</vt:lpstr>
      <vt:lpstr>PowerPoint Presentation</vt:lpstr>
      <vt:lpstr>Financial Ratio</vt:lpstr>
      <vt:lpstr>Types of financial ratio</vt:lpstr>
      <vt:lpstr>Liquidity Ratios</vt:lpstr>
      <vt:lpstr>PowerPoint Presentation</vt:lpstr>
      <vt:lpstr>PowerPoint Presentation</vt:lpstr>
      <vt:lpstr>Financial Leverage Ratios</vt:lpstr>
      <vt:lpstr>PowerPoint Presentation</vt:lpstr>
      <vt:lpstr>Turnover Ratios</vt:lpstr>
      <vt:lpstr>  </vt:lpstr>
      <vt:lpstr>PowerPoint Presentation</vt:lpstr>
      <vt:lpstr>PowerPoint Presentation</vt:lpstr>
      <vt:lpstr>PowerPoint Presentation</vt:lpstr>
      <vt:lpstr>Profitability Ratios</vt:lpstr>
      <vt:lpstr>PowerPoint Presentation</vt:lpstr>
      <vt:lpstr>PowerPoint Presentation</vt:lpstr>
      <vt:lpstr>PowerPoint Presentation</vt:lpstr>
      <vt:lpstr>Ratio Analysis: Examples</vt:lpstr>
      <vt:lpstr>PowerPoint Presentation</vt:lpstr>
      <vt:lpstr>PowerPoint Presentation</vt:lpstr>
      <vt:lpstr>PowerPoint Presentation</vt:lpstr>
      <vt:lpstr>PowerPoint Presentation</vt:lpstr>
      <vt:lpstr>Numerical 2</vt:lpstr>
      <vt:lpstr>Numerical 3</vt:lpstr>
      <vt:lpstr>Solution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Statements and Analysis</dc:title>
  <dc:creator>ACER</dc:creator>
  <cp:lastModifiedBy>maithri kowshik</cp:lastModifiedBy>
  <cp:revision>173</cp:revision>
  <dcterms:created xsi:type="dcterms:W3CDTF">2006-08-16T00:00:00Z</dcterms:created>
  <dcterms:modified xsi:type="dcterms:W3CDTF">2017-04-14T04:56:35Z</dcterms:modified>
</cp:coreProperties>
</file>