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6" r:id="rId3"/>
    <p:sldId id="257" r:id="rId4"/>
    <p:sldId id="258" r:id="rId5"/>
    <p:sldId id="259" r:id="rId6"/>
    <p:sldId id="260" r:id="rId7"/>
    <p:sldId id="261" r:id="rId8"/>
    <p:sldId id="262" r:id="rId9"/>
    <p:sldId id="267"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587" autoAdjust="0"/>
  </p:normalViewPr>
  <p:slideViewPr>
    <p:cSldViewPr snapToGrid="0">
      <p:cViewPr varScale="1">
        <p:scale>
          <a:sx n="63" d="100"/>
          <a:sy n="63" d="100"/>
        </p:scale>
        <p:origin x="9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E06AB-4EE2-4D41-B350-2261C91F13BA}" type="datetimeFigureOut">
              <a:rPr lang="en-US" smtClean="0"/>
              <a:t>11/7/2018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B55C20-725C-4FF1-ADEF-B27EF42B0233}" type="slidenum">
              <a:rPr lang="en-US" smtClean="0"/>
              <a:t>‹#›</a:t>
            </a:fld>
            <a:endParaRPr lang="en-US"/>
          </a:p>
        </p:txBody>
      </p:sp>
    </p:spTree>
    <p:extLst>
      <p:ext uri="{BB962C8B-B14F-4D97-AF65-F5344CB8AC3E}">
        <p14:creationId xmlns:p14="http://schemas.microsoft.com/office/powerpoint/2010/main" val="1411912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8819A1-E066-418A-97E3-A4D8C432E9A1}"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BC66-02F3-4380-8E5C-67CB99BA432D}" type="slidenum">
              <a:rPr lang="en-US" smtClean="0"/>
              <a:t>‹#›</a:t>
            </a:fld>
            <a:endParaRPr lang="en-US"/>
          </a:p>
        </p:txBody>
      </p:sp>
    </p:spTree>
    <p:extLst>
      <p:ext uri="{BB962C8B-B14F-4D97-AF65-F5344CB8AC3E}">
        <p14:creationId xmlns:p14="http://schemas.microsoft.com/office/powerpoint/2010/main" val="866584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8819A1-E066-418A-97E3-A4D8C432E9A1}"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BC66-02F3-4380-8E5C-67CB99BA432D}" type="slidenum">
              <a:rPr lang="en-US" smtClean="0"/>
              <a:t>‹#›</a:t>
            </a:fld>
            <a:endParaRPr lang="en-US"/>
          </a:p>
        </p:txBody>
      </p:sp>
    </p:spTree>
    <p:extLst>
      <p:ext uri="{BB962C8B-B14F-4D97-AF65-F5344CB8AC3E}">
        <p14:creationId xmlns:p14="http://schemas.microsoft.com/office/powerpoint/2010/main" val="3497429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8819A1-E066-418A-97E3-A4D8C432E9A1}"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BC66-02F3-4380-8E5C-67CB99BA432D}" type="slidenum">
              <a:rPr lang="en-US" smtClean="0"/>
              <a:t>‹#›</a:t>
            </a:fld>
            <a:endParaRPr lang="en-US"/>
          </a:p>
        </p:txBody>
      </p:sp>
    </p:spTree>
    <p:extLst>
      <p:ext uri="{BB962C8B-B14F-4D97-AF65-F5344CB8AC3E}">
        <p14:creationId xmlns:p14="http://schemas.microsoft.com/office/powerpoint/2010/main" val="1750981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8819A1-E066-418A-97E3-A4D8C432E9A1}"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BC66-02F3-4380-8E5C-67CB99BA432D}" type="slidenum">
              <a:rPr lang="en-US" smtClean="0"/>
              <a:t>‹#›</a:t>
            </a:fld>
            <a:endParaRPr lang="en-US"/>
          </a:p>
        </p:txBody>
      </p:sp>
    </p:spTree>
    <p:extLst>
      <p:ext uri="{BB962C8B-B14F-4D97-AF65-F5344CB8AC3E}">
        <p14:creationId xmlns:p14="http://schemas.microsoft.com/office/powerpoint/2010/main" val="5083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8819A1-E066-418A-97E3-A4D8C432E9A1}"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BC66-02F3-4380-8E5C-67CB99BA432D}" type="slidenum">
              <a:rPr lang="en-US" smtClean="0"/>
              <a:t>‹#›</a:t>
            </a:fld>
            <a:endParaRPr lang="en-US"/>
          </a:p>
        </p:txBody>
      </p:sp>
    </p:spTree>
    <p:extLst>
      <p:ext uri="{BB962C8B-B14F-4D97-AF65-F5344CB8AC3E}">
        <p14:creationId xmlns:p14="http://schemas.microsoft.com/office/powerpoint/2010/main" val="636720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8819A1-E066-418A-97E3-A4D8C432E9A1}"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BC66-02F3-4380-8E5C-67CB99BA432D}" type="slidenum">
              <a:rPr lang="en-US" smtClean="0"/>
              <a:t>‹#›</a:t>
            </a:fld>
            <a:endParaRPr lang="en-US"/>
          </a:p>
        </p:txBody>
      </p:sp>
    </p:spTree>
    <p:extLst>
      <p:ext uri="{BB962C8B-B14F-4D97-AF65-F5344CB8AC3E}">
        <p14:creationId xmlns:p14="http://schemas.microsoft.com/office/powerpoint/2010/main" val="10361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8819A1-E066-418A-97E3-A4D8C432E9A1}" type="datetimeFigureOut">
              <a:rPr lang="en-US" smtClean="0"/>
              <a:t>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BC66-02F3-4380-8E5C-67CB99BA432D}" type="slidenum">
              <a:rPr lang="en-US" smtClean="0"/>
              <a:t>‹#›</a:t>
            </a:fld>
            <a:endParaRPr lang="en-US"/>
          </a:p>
        </p:txBody>
      </p:sp>
    </p:spTree>
    <p:extLst>
      <p:ext uri="{BB962C8B-B14F-4D97-AF65-F5344CB8AC3E}">
        <p14:creationId xmlns:p14="http://schemas.microsoft.com/office/powerpoint/2010/main" val="1065137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8819A1-E066-418A-97E3-A4D8C432E9A1}" type="datetimeFigureOut">
              <a:rPr lang="en-US" smtClean="0"/>
              <a:t>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BC66-02F3-4380-8E5C-67CB99BA432D}" type="slidenum">
              <a:rPr lang="en-US" smtClean="0"/>
              <a:t>‹#›</a:t>
            </a:fld>
            <a:endParaRPr lang="en-US"/>
          </a:p>
        </p:txBody>
      </p:sp>
    </p:spTree>
    <p:extLst>
      <p:ext uri="{BB962C8B-B14F-4D97-AF65-F5344CB8AC3E}">
        <p14:creationId xmlns:p14="http://schemas.microsoft.com/office/powerpoint/2010/main" val="2948462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8819A1-E066-418A-97E3-A4D8C432E9A1}" type="datetimeFigureOut">
              <a:rPr lang="en-US" smtClean="0"/>
              <a:t>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BC66-02F3-4380-8E5C-67CB99BA432D}" type="slidenum">
              <a:rPr lang="en-US" smtClean="0"/>
              <a:t>‹#›</a:t>
            </a:fld>
            <a:endParaRPr lang="en-US"/>
          </a:p>
        </p:txBody>
      </p:sp>
    </p:spTree>
    <p:extLst>
      <p:ext uri="{BB962C8B-B14F-4D97-AF65-F5344CB8AC3E}">
        <p14:creationId xmlns:p14="http://schemas.microsoft.com/office/powerpoint/2010/main" val="4042172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8819A1-E066-418A-97E3-A4D8C432E9A1}"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BC66-02F3-4380-8E5C-67CB99BA432D}" type="slidenum">
              <a:rPr lang="en-US" smtClean="0"/>
              <a:t>‹#›</a:t>
            </a:fld>
            <a:endParaRPr lang="en-US"/>
          </a:p>
        </p:txBody>
      </p:sp>
    </p:spTree>
    <p:extLst>
      <p:ext uri="{BB962C8B-B14F-4D97-AF65-F5344CB8AC3E}">
        <p14:creationId xmlns:p14="http://schemas.microsoft.com/office/powerpoint/2010/main" val="2916708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8819A1-E066-418A-97E3-A4D8C432E9A1}"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BC66-02F3-4380-8E5C-67CB99BA432D}" type="slidenum">
              <a:rPr lang="en-US" smtClean="0"/>
              <a:t>‹#›</a:t>
            </a:fld>
            <a:endParaRPr lang="en-US"/>
          </a:p>
        </p:txBody>
      </p:sp>
    </p:spTree>
    <p:extLst>
      <p:ext uri="{BB962C8B-B14F-4D97-AF65-F5344CB8AC3E}">
        <p14:creationId xmlns:p14="http://schemas.microsoft.com/office/powerpoint/2010/main" val="364058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8819A1-E066-418A-97E3-A4D8C432E9A1}" type="datetimeFigureOut">
              <a:rPr lang="en-US" smtClean="0"/>
              <a:t>11/7/2018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6ABC66-02F3-4380-8E5C-67CB99BA432D}" type="slidenum">
              <a:rPr lang="en-US" smtClean="0"/>
              <a:t>‹#›</a:t>
            </a:fld>
            <a:endParaRPr lang="en-US"/>
          </a:p>
        </p:txBody>
      </p:sp>
    </p:spTree>
    <p:extLst>
      <p:ext uri="{BB962C8B-B14F-4D97-AF65-F5344CB8AC3E}">
        <p14:creationId xmlns:p14="http://schemas.microsoft.com/office/powerpoint/2010/main" val="3082318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GPIO</a:t>
            </a:r>
            <a:endParaRPr lang="en-US" dirty="0"/>
          </a:p>
        </p:txBody>
      </p:sp>
    </p:spTree>
    <p:extLst>
      <p:ext uri="{BB962C8B-B14F-4D97-AF65-F5344CB8AC3E}">
        <p14:creationId xmlns:p14="http://schemas.microsoft.com/office/powerpoint/2010/main" val="2196814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0"/>
            <a:ext cx="10515600" cy="1325563"/>
          </a:xfrm>
        </p:spPr>
        <p:txBody>
          <a:bodyPr/>
          <a:lstStyle/>
          <a:p>
            <a:r>
              <a:rPr lang="en-US" dirty="0" smtClean="0"/>
              <a:t>Example to generate square waveform at P0.0-P0.3</a:t>
            </a:r>
            <a:endParaRPr lang="en-US" dirty="0"/>
          </a:p>
        </p:txBody>
      </p:sp>
      <p:sp>
        <p:nvSpPr>
          <p:cNvPr id="3" name="Content Placeholder 2"/>
          <p:cNvSpPr>
            <a:spLocks noGrp="1"/>
          </p:cNvSpPr>
          <p:nvPr>
            <p:ph idx="1"/>
          </p:nvPr>
        </p:nvSpPr>
        <p:spPr>
          <a:xfrm>
            <a:off x="838200" y="1325564"/>
            <a:ext cx="10515600" cy="5319076"/>
          </a:xfrm>
        </p:spPr>
        <p:txBody>
          <a:bodyPr>
            <a:normAutofit fontScale="62500" lnSpcReduction="20000"/>
          </a:bodyPr>
          <a:lstStyle/>
          <a:p>
            <a:pPr marL="0" indent="0">
              <a:buNone/>
            </a:pPr>
            <a:r>
              <a:rPr lang="en-US" sz="3800" dirty="0" smtClean="0"/>
              <a:t># include &lt;lpc214x.h&gt;</a:t>
            </a:r>
          </a:p>
          <a:p>
            <a:pPr marL="0" indent="0">
              <a:buNone/>
            </a:pPr>
            <a:r>
              <a:rPr lang="en-US" sz="3800" dirty="0" err="1" smtClean="0"/>
              <a:t>Int</a:t>
            </a:r>
            <a:r>
              <a:rPr lang="en-US" sz="3800" dirty="0" smtClean="0"/>
              <a:t> main (void)</a:t>
            </a:r>
          </a:p>
          <a:p>
            <a:pPr marL="0" indent="0">
              <a:buNone/>
            </a:pPr>
            <a:r>
              <a:rPr lang="en-US" sz="3800" dirty="0" smtClean="0"/>
              <a:t>{</a:t>
            </a:r>
          </a:p>
          <a:p>
            <a:pPr marL="0" indent="0">
              <a:buNone/>
            </a:pPr>
            <a:r>
              <a:rPr lang="en-US" sz="3800" dirty="0"/>
              <a:t>	</a:t>
            </a:r>
            <a:r>
              <a:rPr lang="en-US" sz="3800" dirty="0" smtClean="0"/>
              <a:t>unsigned </a:t>
            </a:r>
            <a:r>
              <a:rPr lang="en-US" sz="3800" dirty="0" err="1" smtClean="0"/>
              <a:t>int</a:t>
            </a:r>
            <a:r>
              <a:rPr lang="en-US" sz="3800" dirty="0" smtClean="0"/>
              <a:t> x;</a:t>
            </a:r>
          </a:p>
          <a:p>
            <a:pPr marL="0" indent="0">
              <a:buNone/>
            </a:pPr>
            <a:r>
              <a:rPr lang="en-US" sz="3800" dirty="0"/>
              <a:t>	</a:t>
            </a:r>
            <a:r>
              <a:rPr lang="en-US" sz="3800" dirty="0" smtClean="0"/>
              <a:t>for(;;)</a:t>
            </a:r>
          </a:p>
          <a:p>
            <a:pPr marL="0" indent="0">
              <a:buNone/>
            </a:pPr>
            <a:r>
              <a:rPr lang="en-US" sz="3800" dirty="0"/>
              <a:t>	</a:t>
            </a:r>
            <a:r>
              <a:rPr lang="en-US" sz="3800" dirty="0" smtClean="0"/>
              <a:t>{</a:t>
            </a:r>
          </a:p>
          <a:p>
            <a:pPr marL="0" indent="0">
              <a:buNone/>
            </a:pPr>
            <a:r>
              <a:rPr lang="en-US" sz="3800" dirty="0"/>
              <a:t>	</a:t>
            </a:r>
            <a:r>
              <a:rPr lang="en-US" sz="3800" dirty="0" smtClean="0"/>
              <a:t>	IO0DIR=0xFFFFFFFF;</a:t>
            </a:r>
          </a:p>
          <a:p>
            <a:pPr marL="0" indent="0">
              <a:buNone/>
            </a:pPr>
            <a:r>
              <a:rPr lang="en-US" sz="3800" dirty="0"/>
              <a:t>	</a:t>
            </a:r>
            <a:r>
              <a:rPr lang="en-US" sz="3800" dirty="0" smtClean="0"/>
              <a:t>	for (x=0;x&lt;4;x++)</a:t>
            </a:r>
          </a:p>
          <a:p>
            <a:pPr marL="0" indent="0">
              <a:buNone/>
            </a:pPr>
            <a:r>
              <a:rPr lang="en-US" sz="3800" dirty="0"/>
              <a:t>	</a:t>
            </a:r>
            <a:r>
              <a:rPr lang="en-US" sz="3800" dirty="0" smtClean="0"/>
              <a:t>	IO0SET=0x0000000F;</a:t>
            </a:r>
          </a:p>
          <a:p>
            <a:pPr marL="0" indent="0">
              <a:buNone/>
            </a:pPr>
            <a:r>
              <a:rPr lang="en-US" sz="3800" dirty="0"/>
              <a:t>	</a:t>
            </a:r>
            <a:r>
              <a:rPr lang="en-US" sz="3800" dirty="0" smtClean="0"/>
              <a:t>	</a:t>
            </a:r>
            <a:r>
              <a:rPr lang="en-US" sz="3800" dirty="0"/>
              <a:t>for (</a:t>
            </a:r>
            <a:r>
              <a:rPr lang="en-US" sz="3800" dirty="0" smtClean="0"/>
              <a:t>x=0;x&lt;12;x++)</a:t>
            </a:r>
          </a:p>
          <a:p>
            <a:pPr marL="0" indent="0">
              <a:buNone/>
            </a:pPr>
            <a:r>
              <a:rPr lang="en-US" sz="3800" dirty="0"/>
              <a:t>	</a:t>
            </a:r>
            <a:r>
              <a:rPr lang="en-US" sz="3800" dirty="0" smtClean="0"/>
              <a:t>	</a:t>
            </a:r>
            <a:r>
              <a:rPr lang="en-US" sz="3800" dirty="0"/>
              <a:t> </a:t>
            </a:r>
            <a:r>
              <a:rPr lang="en-US" sz="3800" dirty="0" smtClean="0"/>
              <a:t>IO0CLR=0x0000000F;</a:t>
            </a:r>
          </a:p>
          <a:p>
            <a:pPr marL="0" indent="0">
              <a:buNone/>
            </a:pPr>
            <a:r>
              <a:rPr lang="en-US" sz="3800" dirty="0"/>
              <a:t>	</a:t>
            </a:r>
            <a:r>
              <a:rPr lang="en-US" sz="3800" dirty="0" smtClean="0"/>
              <a:t>}</a:t>
            </a:r>
          </a:p>
          <a:p>
            <a:pPr marL="0" indent="0">
              <a:buNone/>
            </a:pPr>
            <a:r>
              <a:rPr lang="en-US" sz="3800" dirty="0"/>
              <a:t>}</a:t>
            </a:r>
          </a:p>
          <a:p>
            <a:pPr marL="0" indent="0">
              <a:buNone/>
            </a:pPr>
            <a:endParaRPr lang="en-US" dirty="0"/>
          </a:p>
        </p:txBody>
      </p:sp>
    </p:spTree>
    <p:extLst>
      <p:ext uri="{BB962C8B-B14F-4D97-AF65-F5344CB8AC3E}">
        <p14:creationId xmlns:p14="http://schemas.microsoft.com/office/powerpoint/2010/main" val="1398462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15328"/>
          </a:xfrm>
        </p:spPr>
        <p:txBody>
          <a:bodyPr/>
          <a:lstStyle/>
          <a:p>
            <a:pPr algn="ctr"/>
            <a:r>
              <a:rPr lang="en-US" dirty="0" smtClean="0"/>
              <a:t>50% duty cycle on P0.16</a:t>
            </a:r>
            <a:endParaRPr lang="en-US" dirty="0"/>
          </a:p>
        </p:txBody>
      </p:sp>
      <p:sp>
        <p:nvSpPr>
          <p:cNvPr id="3" name="Content Placeholder 2"/>
          <p:cNvSpPr>
            <a:spLocks noGrp="1"/>
          </p:cNvSpPr>
          <p:nvPr>
            <p:ph idx="1"/>
          </p:nvPr>
        </p:nvSpPr>
        <p:spPr>
          <a:xfrm>
            <a:off x="838200" y="1005840"/>
            <a:ext cx="10515600" cy="5577840"/>
          </a:xfrm>
        </p:spPr>
        <p:txBody>
          <a:bodyPr>
            <a:normAutofit fontScale="55000" lnSpcReduction="20000"/>
          </a:bodyPr>
          <a:lstStyle/>
          <a:p>
            <a:pPr marL="0" indent="0">
              <a:buNone/>
            </a:pPr>
            <a:r>
              <a:rPr lang="en-US" sz="4400" dirty="0"/>
              <a:t># include &lt;</a:t>
            </a:r>
            <a:r>
              <a:rPr lang="en-US" sz="4400" dirty="0" smtClean="0"/>
              <a:t>lpc214x.h</a:t>
            </a:r>
            <a:r>
              <a:rPr lang="en-US" sz="4400" dirty="0"/>
              <a:t>&gt;</a:t>
            </a:r>
          </a:p>
          <a:p>
            <a:pPr marL="0" indent="0">
              <a:buNone/>
            </a:pPr>
            <a:r>
              <a:rPr lang="en-US" sz="4400" dirty="0" err="1"/>
              <a:t>Int</a:t>
            </a:r>
            <a:r>
              <a:rPr lang="en-US" sz="4400" dirty="0"/>
              <a:t> main (void</a:t>
            </a:r>
            <a:r>
              <a:rPr lang="en-US" sz="4400" dirty="0" smtClean="0"/>
              <a:t>)</a:t>
            </a:r>
          </a:p>
          <a:p>
            <a:pPr marL="0" indent="0">
              <a:buNone/>
            </a:pPr>
            <a:r>
              <a:rPr lang="en-US" sz="4400" dirty="0"/>
              <a:t>{</a:t>
            </a:r>
          </a:p>
          <a:p>
            <a:pPr marL="0" indent="0">
              <a:buNone/>
            </a:pPr>
            <a:r>
              <a:rPr lang="en-US" sz="4400" dirty="0"/>
              <a:t>	unsigned </a:t>
            </a:r>
            <a:r>
              <a:rPr lang="en-US" sz="4400" dirty="0" err="1"/>
              <a:t>int</a:t>
            </a:r>
            <a:r>
              <a:rPr lang="en-US" sz="4400" dirty="0"/>
              <a:t> x</a:t>
            </a:r>
            <a:r>
              <a:rPr lang="en-US" sz="4400" dirty="0" smtClean="0"/>
              <a:t>;</a:t>
            </a:r>
          </a:p>
          <a:p>
            <a:pPr marL="0" indent="0">
              <a:buNone/>
            </a:pPr>
            <a:r>
              <a:rPr lang="en-US" sz="4400" dirty="0" smtClean="0"/>
              <a:t>	IO0DIR=0x00010000;</a:t>
            </a:r>
            <a:endParaRPr lang="en-US" sz="4400" dirty="0"/>
          </a:p>
          <a:p>
            <a:pPr marL="0" indent="0">
              <a:buNone/>
            </a:pPr>
            <a:r>
              <a:rPr lang="en-US" sz="4400" dirty="0"/>
              <a:t>	</a:t>
            </a:r>
            <a:r>
              <a:rPr lang="en-US" sz="4400" dirty="0" smtClean="0"/>
              <a:t>while(1)</a:t>
            </a:r>
            <a:endParaRPr lang="en-US" sz="4400" dirty="0"/>
          </a:p>
          <a:p>
            <a:pPr marL="0" indent="0">
              <a:buNone/>
            </a:pPr>
            <a:r>
              <a:rPr lang="en-US" sz="4400" dirty="0"/>
              <a:t>	{</a:t>
            </a:r>
          </a:p>
          <a:p>
            <a:pPr marL="0" indent="0">
              <a:buNone/>
            </a:pPr>
            <a:r>
              <a:rPr lang="en-US" sz="4400" dirty="0"/>
              <a:t>		</a:t>
            </a:r>
          </a:p>
          <a:p>
            <a:pPr marL="0" indent="0">
              <a:buNone/>
            </a:pPr>
            <a:r>
              <a:rPr lang="en-US" sz="4400" dirty="0"/>
              <a:t>		</a:t>
            </a:r>
            <a:r>
              <a:rPr lang="en-US" sz="4400" dirty="0" smtClean="0"/>
              <a:t>IO0SET=1&lt;&lt;16;</a:t>
            </a:r>
          </a:p>
          <a:p>
            <a:pPr marL="457200" lvl="1" indent="0">
              <a:buNone/>
            </a:pPr>
            <a:r>
              <a:rPr lang="en-US" sz="4400" dirty="0" smtClean="0"/>
              <a:t>		delay ();</a:t>
            </a:r>
          </a:p>
          <a:p>
            <a:pPr marL="457200" lvl="1" indent="0">
              <a:buNone/>
            </a:pPr>
            <a:r>
              <a:rPr lang="en-US" sz="4400" dirty="0" smtClean="0"/>
              <a:t>		IO0CLR=1</a:t>
            </a:r>
            <a:r>
              <a:rPr lang="en-US" sz="4400" dirty="0"/>
              <a:t>&lt;&lt;16</a:t>
            </a:r>
            <a:r>
              <a:rPr lang="en-US" sz="4400" dirty="0" smtClean="0"/>
              <a:t>;</a:t>
            </a:r>
          </a:p>
          <a:p>
            <a:pPr marL="457200" lvl="1" indent="0">
              <a:buNone/>
            </a:pPr>
            <a:r>
              <a:rPr lang="en-US" sz="4400" dirty="0" smtClean="0"/>
              <a:t>		delay</a:t>
            </a:r>
            <a:r>
              <a:rPr lang="en-US" sz="4400" dirty="0"/>
              <a:t>();</a:t>
            </a:r>
          </a:p>
          <a:p>
            <a:pPr marL="457200" lvl="1" indent="0">
              <a:buNone/>
            </a:pPr>
            <a:endParaRPr lang="en-US" sz="4400" dirty="0"/>
          </a:p>
          <a:p>
            <a:pPr marL="0" indent="0">
              <a:buNone/>
            </a:pPr>
            <a:r>
              <a:rPr lang="en-US" sz="4400" dirty="0"/>
              <a:t>	}</a:t>
            </a:r>
          </a:p>
          <a:p>
            <a:pPr marL="0" indent="0">
              <a:buNone/>
            </a:pPr>
            <a:r>
              <a:rPr lang="en-US" sz="4400" dirty="0"/>
              <a:t>}</a:t>
            </a:r>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182027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3440" y="850265"/>
            <a:ext cx="10515600" cy="4351338"/>
          </a:xfrm>
        </p:spPr>
        <p:txBody>
          <a:bodyPr/>
          <a:lstStyle/>
          <a:p>
            <a:pPr marL="0" indent="0">
              <a:buNone/>
            </a:pPr>
            <a:r>
              <a:rPr lang="en-US" dirty="0"/>
              <a:t>void delay(void)</a:t>
            </a:r>
            <a:br>
              <a:rPr lang="en-US" dirty="0"/>
            </a:br>
            <a:r>
              <a:rPr lang="en-US" dirty="0"/>
              <a:t>{</a:t>
            </a:r>
            <a:br>
              <a:rPr lang="en-US" dirty="0"/>
            </a:br>
            <a:r>
              <a:rPr lang="en-US" dirty="0"/>
              <a:t>    </a:t>
            </a:r>
            <a:r>
              <a:rPr lang="en-US" dirty="0" err="1"/>
              <a:t>int</a:t>
            </a:r>
            <a:r>
              <a:rPr lang="en-US" dirty="0"/>
              <a:t> z</a:t>
            </a:r>
            <a:r>
              <a:rPr lang="en-US" dirty="0" smtClean="0"/>
              <a:t>, c</a:t>
            </a:r>
            <a:r>
              <a:rPr lang="en-US" dirty="0"/>
              <a:t>;</a:t>
            </a:r>
            <a:br>
              <a:rPr lang="en-US" dirty="0"/>
            </a:br>
            <a:r>
              <a:rPr lang="en-US" dirty="0"/>
              <a:t>    c=0;</a:t>
            </a:r>
            <a:br>
              <a:rPr lang="en-US" dirty="0"/>
            </a:br>
            <a:r>
              <a:rPr lang="en-US" dirty="0"/>
              <a:t>    for(z=0; z&lt;4000000; z++) </a:t>
            </a:r>
            <a:r>
              <a:rPr lang="en-US" i="1" dirty="0"/>
              <a:t>// You can edit this as per your needs</a:t>
            </a:r>
            <a:r>
              <a:rPr lang="en-US" dirty="0"/>
              <a:t/>
            </a:r>
            <a:br>
              <a:rPr lang="en-US" dirty="0"/>
            </a:br>
            <a:r>
              <a:rPr lang="en-US" dirty="0"/>
              <a:t>    {</a:t>
            </a:r>
            <a:br>
              <a:rPr lang="en-US" dirty="0"/>
            </a:br>
            <a:r>
              <a:rPr lang="en-US" dirty="0"/>
              <a:t>        </a:t>
            </a:r>
            <a:r>
              <a:rPr lang="en-US" dirty="0" err="1"/>
              <a:t>c</a:t>
            </a:r>
            <a:r>
              <a:rPr lang="en-US" dirty="0" err="1" smtClean="0"/>
              <a:t>++</a:t>
            </a:r>
            <a:r>
              <a:rPr lang="en-US" dirty="0" smtClean="0"/>
              <a:t>;</a:t>
            </a:r>
          </a:p>
          <a:p>
            <a:pPr marL="0" indent="0">
              <a:buNone/>
            </a:pPr>
            <a:r>
              <a:rPr lang="en-US" dirty="0" smtClean="0"/>
              <a:t> </a:t>
            </a:r>
            <a:r>
              <a:rPr lang="en-US" dirty="0"/>
              <a:t>    }</a:t>
            </a:r>
            <a:br>
              <a:rPr lang="en-US" dirty="0"/>
            </a:br>
            <a:r>
              <a:rPr lang="en-US" dirty="0"/>
              <a:t>}</a:t>
            </a:r>
          </a:p>
        </p:txBody>
      </p:sp>
    </p:spTree>
    <p:extLst>
      <p:ext uri="{BB962C8B-B14F-4D97-AF65-F5344CB8AC3E}">
        <p14:creationId xmlns:p14="http://schemas.microsoft.com/office/powerpoint/2010/main" val="2815174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 of GPIO</a:t>
            </a:r>
            <a:endParaRPr lang="en-IN" b="1" dirty="0"/>
          </a:p>
        </p:txBody>
      </p:sp>
      <p:sp>
        <p:nvSpPr>
          <p:cNvPr id="3" name="Content Placeholder 2"/>
          <p:cNvSpPr>
            <a:spLocks noGrp="1"/>
          </p:cNvSpPr>
          <p:nvPr>
            <p:ph idx="1"/>
          </p:nvPr>
        </p:nvSpPr>
        <p:spPr/>
        <p:txBody>
          <a:bodyPr/>
          <a:lstStyle/>
          <a:p>
            <a:r>
              <a:rPr lang="en-IN" dirty="0"/>
              <a:t>General purpose I/O</a:t>
            </a:r>
          </a:p>
          <a:p>
            <a:pPr lvl="1"/>
            <a:r>
              <a:rPr lang="en-IN" b="1" dirty="0"/>
              <a:t>• </a:t>
            </a:r>
            <a:r>
              <a:rPr lang="en-IN" dirty="0"/>
              <a:t>Driving LEDs, or other indicators</a:t>
            </a:r>
          </a:p>
          <a:p>
            <a:pPr lvl="1"/>
            <a:r>
              <a:rPr lang="en-IN" b="1" dirty="0"/>
              <a:t>• </a:t>
            </a:r>
            <a:r>
              <a:rPr lang="en-IN" dirty="0"/>
              <a:t>Controlling off-chip devices</a:t>
            </a:r>
          </a:p>
          <a:p>
            <a:pPr lvl="1"/>
            <a:r>
              <a:rPr lang="en-IN" b="1" dirty="0"/>
              <a:t>• </a:t>
            </a:r>
            <a:r>
              <a:rPr lang="en-IN" dirty="0"/>
              <a:t>Sensing digital inputs</a:t>
            </a:r>
          </a:p>
        </p:txBody>
      </p:sp>
    </p:spTree>
    <p:extLst>
      <p:ext uri="{BB962C8B-B14F-4D97-AF65-F5344CB8AC3E}">
        <p14:creationId xmlns:p14="http://schemas.microsoft.com/office/powerpoint/2010/main" val="2457716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3400"/>
            <a:ext cx="10515600" cy="5643563"/>
          </a:xfrm>
        </p:spPr>
        <p:txBody>
          <a:bodyPr/>
          <a:lstStyle/>
          <a:p>
            <a:r>
              <a:rPr lang="en-US" dirty="0"/>
              <a:t>When getting started in embedded programming, GPIO (viz. General Purpose Input Output) pins are </a:t>
            </a:r>
            <a:r>
              <a:rPr lang="en-US" dirty="0" smtClean="0"/>
              <a:t>important.</a:t>
            </a:r>
          </a:p>
          <a:p>
            <a:r>
              <a:rPr lang="en-US" dirty="0"/>
              <a:t>The use of GPIO is not limited to driving LEDS but can be also used for reading digital signal , generating triggers for external components , controlling external </a:t>
            </a:r>
            <a:r>
              <a:rPr lang="en-US" dirty="0" smtClean="0"/>
              <a:t>devices etc….</a:t>
            </a:r>
            <a:endParaRPr lang="en-US" dirty="0"/>
          </a:p>
        </p:txBody>
      </p:sp>
    </p:spTree>
    <p:extLst>
      <p:ext uri="{BB962C8B-B14F-4D97-AF65-F5344CB8AC3E}">
        <p14:creationId xmlns:p14="http://schemas.microsoft.com/office/powerpoint/2010/main" val="4251205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3840"/>
            <a:ext cx="10515600" cy="5933123"/>
          </a:xfrm>
        </p:spPr>
        <p:txBody>
          <a:bodyPr>
            <a:normAutofit/>
          </a:bodyPr>
          <a:lstStyle/>
          <a:p>
            <a:pPr algn="just"/>
            <a:r>
              <a:rPr lang="en-US" dirty="0"/>
              <a:t>Most of the function oriented pins on lpc214x Microcontrollers are </a:t>
            </a:r>
            <a:r>
              <a:rPr lang="en-US" dirty="0" smtClean="0"/>
              <a:t>grouped </a:t>
            </a:r>
            <a:r>
              <a:rPr lang="en-US" dirty="0"/>
              <a:t>into ports. lpc2148 has 2 ports viz. Port 0 and Port 1</a:t>
            </a:r>
            <a:r>
              <a:rPr lang="en-US" dirty="0" smtClean="0"/>
              <a:t>.</a:t>
            </a:r>
          </a:p>
          <a:p>
            <a:pPr algn="just"/>
            <a:endParaRPr lang="en-US" dirty="0"/>
          </a:p>
          <a:p>
            <a:pPr algn="just"/>
            <a:r>
              <a:rPr lang="en-US" b="1" dirty="0"/>
              <a:t>Port 0</a:t>
            </a:r>
            <a:r>
              <a:rPr lang="en-US" dirty="0"/>
              <a:t> is a 32 bit wide I/O port (</a:t>
            </a:r>
            <a:r>
              <a:rPr lang="en-US" dirty="0" err="1"/>
              <a:t>i.e</a:t>
            </a:r>
            <a:r>
              <a:rPr lang="en-US" dirty="0"/>
              <a:t> it can be used for max 32 pins where each pin refers to a corresponding bit) and has dedicated direction bits for each of the pins present in the port. 28 out of the 32 pins can be used as bi-directional I/O (digital) pins. Pins </a:t>
            </a:r>
            <a:r>
              <a:rPr lang="en-US" b="1" dirty="0"/>
              <a:t>P0.24 , P0.26 &amp; P0.27</a:t>
            </a:r>
            <a:r>
              <a:rPr lang="en-US" dirty="0"/>
              <a:t> are unavailable for use and Pin </a:t>
            </a:r>
            <a:r>
              <a:rPr lang="en-US" b="1" dirty="0"/>
              <a:t>P0.30</a:t>
            </a:r>
            <a:r>
              <a:rPr lang="en-US" dirty="0"/>
              <a:t> can be used as output pin only.</a:t>
            </a:r>
          </a:p>
          <a:p>
            <a:pPr algn="just"/>
            <a:r>
              <a:rPr lang="en-US" b="1" dirty="0"/>
              <a:t>Port 1</a:t>
            </a:r>
            <a:r>
              <a:rPr lang="en-US" dirty="0"/>
              <a:t> is also a 32 bit wide I/0 port but Pins 0 to 15 </a:t>
            </a:r>
            <a:r>
              <a:rPr lang="en-US" dirty="0" err="1"/>
              <a:t>i.e</a:t>
            </a:r>
            <a:r>
              <a:rPr lang="en-US" dirty="0"/>
              <a:t> </a:t>
            </a:r>
            <a:r>
              <a:rPr lang="en-US" b="1" dirty="0"/>
              <a:t>P1.0 – P1.15</a:t>
            </a:r>
            <a:r>
              <a:rPr lang="en-US" dirty="0"/>
              <a:t> are unavailable for use and this port too has a dedicated direction bit for each of the usable pins.</a:t>
            </a:r>
          </a:p>
          <a:p>
            <a:endParaRPr lang="en-US" dirty="0"/>
          </a:p>
        </p:txBody>
      </p:sp>
    </p:spTree>
    <p:extLst>
      <p:ext uri="{BB962C8B-B14F-4D97-AF65-F5344CB8AC3E}">
        <p14:creationId xmlns:p14="http://schemas.microsoft.com/office/powerpoint/2010/main" val="604245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920"/>
            <a:ext cx="10515600" cy="669608"/>
          </a:xfrm>
        </p:spPr>
        <p:txBody>
          <a:bodyPr>
            <a:normAutofit fontScale="90000"/>
          </a:bodyPr>
          <a:lstStyle/>
          <a:p>
            <a:pPr algn="ctr"/>
            <a:r>
              <a:rPr lang="en-US" dirty="0" smtClean="0"/>
              <a:t>Pin connect block</a:t>
            </a:r>
            <a:endParaRPr lang="en-US" dirty="0"/>
          </a:p>
        </p:txBody>
      </p:sp>
      <p:sp>
        <p:nvSpPr>
          <p:cNvPr id="3" name="Content Placeholder 2"/>
          <p:cNvSpPr>
            <a:spLocks noGrp="1"/>
          </p:cNvSpPr>
          <p:nvPr>
            <p:ph idx="1"/>
          </p:nvPr>
        </p:nvSpPr>
        <p:spPr>
          <a:xfrm>
            <a:off x="838200" y="1036320"/>
            <a:ext cx="10515600" cy="5140643"/>
          </a:xfrm>
        </p:spPr>
        <p:txBody>
          <a:bodyPr>
            <a:normAutofit/>
          </a:bodyPr>
          <a:lstStyle/>
          <a:p>
            <a:r>
              <a:rPr lang="en-IN" dirty="0"/>
              <a:t>Allows individual pin configuration</a:t>
            </a:r>
            <a:r>
              <a:rPr lang="en-IN" dirty="0" smtClean="0"/>
              <a:t>.</a:t>
            </a:r>
          </a:p>
          <a:p>
            <a:r>
              <a:rPr lang="en-IN" dirty="0"/>
              <a:t>The purpose of the Pin connect block is to configure the microcontroller pins to </a:t>
            </a:r>
            <a:r>
              <a:rPr lang="en-IN" dirty="0" smtClean="0"/>
              <a:t>the desired </a:t>
            </a:r>
            <a:r>
              <a:rPr lang="en-IN" dirty="0"/>
              <a:t>functions.</a:t>
            </a:r>
            <a:endParaRPr lang="en-US" dirty="0" smtClean="0"/>
          </a:p>
          <a:p>
            <a:r>
              <a:rPr lang="en-US" dirty="0" smtClean="0"/>
              <a:t>In </a:t>
            </a:r>
            <a:r>
              <a:rPr lang="en-US" dirty="0"/>
              <a:t>lpc214x MCUs most of the PINS are </a:t>
            </a:r>
            <a:r>
              <a:rPr lang="en-US" b="1" dirty="0"/>
              <a:t>Multiplexed i.e. these pins can be configured to provide different functions</a:t>
            </a:r>
            <a:r>
              <a:rPr lang="en-US" b="1" dirty="0" smtClean="0"/>
              <a:t>.</a:t>
            </a:r>
          </a:p>
          <a:p>
            <a:r>
              <a:rPr lang="en-US" dirty="0" smtClean="0"/>
              <a:t>The </a:t>
            </a:r>
            <a:r>
              <a:rPr lang="en-US" dirty="0"/>
              <a:t>functions of the Pins in Port 0 &amp; 1 can be selected by manipulating appropriate bits in </a:t>
            </a:r>
            <a:r>
              <a:rPr lang="en-US" b="1" dirty="0"/>
              <a:t>PINSEL0/1/2</a:t>
            </a:r>
            <a:r>
              <a:rPr lang="en-US" dirty="0"/>
              <a:t> registers</a:t>
            </a:r>
            <a:r>
              <a:rPr lang="en-US" dirty="0" smtClean="0"/>
              <a:t>. </a:t>
            </a:r>
          </a:p>
          <a:p>
            <a:r>
              <a:rPr lang="en-US" dirty="0"/>
              <a:t>assigning ’0′ to these registers forces the corresponding pins to be used as </a:t>
            </a:r>
            <a:r>
              <a:rPr lang="en-US" dirty="0" smtClean="0"/>
              <a:t>GPIO</a:t>
            </a:r>
          </a:p>
        </p:txBody>
      </p:sp>
    </p:spTree>
    <p:extLst>
      <p:ext uri="{BB962C8B-B14F-4D97-AF65-F5344CB8AC3E}">
        <p14:creationId xmlns:p14="http://schemas.microsoft.com/office/powerpoint/2010/main" val="2175293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4360"/>
            <a:ext cx="10515600" cy="5582603"/>
          </a:xfrm>
        </p:spPr>
        <p:txBody>
          <a:bodyPr>
            <a:normAutofit/>
          </a:bodyPr>
          <a:lstStyle/>
          <a:p>
            <a:endParaRPr lang="en-US" dirty="0" smtClean="0"/>
          </a:p>
          <a:p>
            <a:r>
              <a:rPr lang="en-US" dirty="0"/>
              <a:t>Since by default all pins are configured as GPIOs we </a:t>
            </a:r>
            <a:r>
              <a:rPr lang="en-US" dirty="0" err="1"/>
              <a:t>dont</a:t>
            </a:r>
            <a:r>
              <a:rPr lang="en-US" dirty="0"/>
              <a:t> need to explicitly assign zero value to </a:t>
            </a:r>
            <a:r>
              <a:rPr lang="en-US" b="1" dirty="0" err="1"/>
              <a:t>PINSELx</a:t>
            </a:r>
            <a:r>
              <a:rPr lang="en-US" dirty="0"/>
              <a:t> registers in GPIO programming.</a:t>
            </a:r>
          </a:p>
          <a:p>
            <a:endParaRPr lang="en-US" dirty="0" smtClean="0"/>
          </a:p>
          <a:p>
            <a:r>
              <a:rPr lang="en-US" dirty="0" smtClean="0"/>
              <a:t>The </a:t>
            </a:r>
            <a:r>
              <a:rPr lang="en-US" dirty="0"/>
              <a:t>purpose of the Pin Connect Block is to configure the microcontroller pins to the desired functions. The pin connect block allows selected pins of the microcontroller to have more than one function</a:t>
            </a:r>
            <a:r>
              <a:rPr lang="en-US" dirty="0" smtClean="0"/>
              <a:t>.</a:t>
            </a:r>
          </a:p>
          <a:p>
            <a:endParaRPr lang="en-US" dirty="0"/>
          </a:p>
          <a:p>
            <a:endParaRPr lang="en-US" dirty="0" smtClean="0"/>
          </a:p>
          <a:p>
            <a:endParaRPr lang="en-US" dirty="0"/>
          </a:p>
          <a:p>
            <a:endParaRPr lang="en-US" dirty="0" smtClean="0"/>
          </a:p>
          <a:p>
            <a:pPr marL="0" indent="0" algn="ctr">
              <a:buNone/>
            </a:pPr>
            <a:endParaRPr lang="en-US" dirty="0" smtClean="0"/>
          </a:p>
          <a:p>
            <a:pPr marL="0" indent="0" algn="ctr">
              <a:buNone/>
            </a:pPr>
            <a:endParaRPr lang="en-US" dirty="0" smtClean="0"/>
          </a:p>
        </p:txBody>
      </p:sp>
    </p:spTree>
    <p:extLst>
      <p:ext uri="{BB962C8B-B14F-4D97-AF65-F5344CB8AC3E}">
        <p14:creationId xmlns:p14="http://schemas.microsoft.com/office/powerpoint/2010/main" val="2167242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r>
              <a:rPr lang="en-US" dirty="0" smtClean="0"/>
              <a:t>Two bits from PINSEL register will be used to select the multi functions of the pins.</a:t>
            </a:r>
          </a:p>
          <a:p>
            <a:pPr marL="0" indent="0">
              <a:buNone/>
            </a:pPr>
            <a:r>
              <a:rPr lang="en-US" dirty="0"/>
              <a:t>	</a:t>
            </a:r>
            <a:r>
              <a:rPr lang="en-US" dirty="0" smtClean="0"/>
              <a:t>	PINSEL0: P0.0-P0.15</a:t>
            </a:r>
          </a:p>
          <a:p>
            <a:pPr marL="0" indent="0">
              <a:buNone/>
            </a:pPr>
            <a:r>
              <a:rPr lang="en-US" dirty="0"/>
              <a:t>	</a:t>
            </a:r>
            <a:r>
              <a:rPr lang="en-US" dirty="0" smtClean="0"/>
              <a:t>	PINSEL1: P0.16-P0.31</a:t>
            </a:r>
          </a:p>
          <a:p>
            <a:pPr marL="0" indent="0">
              <a:buNone/>
            </a:pPr>
            <a:r>
              <a:rPr lang="en-US" dirty="0"/>
              <a:t>	</a:t>
            </a:r>
            <a:r>
              <a:rPr lang="en-US" dirty="0" smtClean="0"/>
              <a:t>	PINSEL2: P1.16-P1.31</a:t>
            </a:r>
          </a:p>
          <a:p>
            <a:pPr marL="0" indent="0">
              <a:buNone/>
            </a:pPr>
            <a:endParaRPr lang="en-US" dirty="0"/>
          </a:p>
        </p:txBody>
      </p:sp>
      <p:pic>
        <p:nvPicPr>
          <p:cNvPr id="5" name="Picture 4"/>
          <p:cNvPicPr>
            <a:picLocks noChangeAspect="1"/>
          </p:cNvPicPr>
          <p:nvPr/>
        </p:nvPicPr>
        <p:blipFill>
          <a:blip r:embed="rId2"/>
          <a:stretch>
            <a:fillRect/>
          </a:stretch>
        </p:blipFill>
        <p:spPr>
          <a:xfrm>
            <a:off x="2102418" y="501436"/>
            <a:ext cx="6402203" cy="1740328"/>
          </a:xfrm>
          <a:prstGeom prst="rect">
            <a:avLst/>
          </a:prstGeom>
        </p:spPr>
      </p:pic>
    </p:spTree>
    <p:extLst>
      <p:ext uri="{BB962C8B-B14F-4D97-AF65-F5344CB8AC3E}">
        <p14:creationId xmlns:p14="http://schemas.microsoft.com/office/powerpoint/2010/main" val="3796141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84848"/>
          </a:xfrm>
        </p:spPr>
        <p:txBody>
          <a:bodyPr>
            <a:normAutofit fontScale="90000"/>
          </a:bodyPr>
          <a:lstStyle/>
          <a:p>
            <a:pPr algn="ctr"/>
            <a:r>
              <a:rPr lang="en-US" dirty="0" smtClean="0"/>
              <a:t>Registers in GPIO Programming</a:t>
            </a:r>
            <a:endParaRPr lang="en-US" dirty="0"/>
          </a:p>
        </p:txBody>
      </p:sp>
      <p:sp>
        <p:nvSpPr>
          <p:cNvPr id="3" name="Content Placeholder 2"/>
          <p:cNvSpPr>
            <a:spLocks noGrp="1"/>
          </p:cNvSpPr>
          <p:nvPr>
            <p:ph idx="1"/>
          </p:nvPr>
        </p:nvSpPr>
        <p:spPr>
          <a:xfrm>
            <a:off x="441960" y="548640"/>
            <a:ext cx="10911840" cy="6309360"/>
          </a:xfrm>
        </p:spPr>
        <p:txBody>
          <a:bodyPr>
            <a:normAutofit/>
          </a:bodyPr>
          <a:lstStyle/>
          <a:p>
            <a:pPr marL="0" indent="0" algn="just">
              <a:buNone/>
            </a:pPr>
            <a:r>
              <a:rPr lang="en-US" b="1" dirty="0"/>
              <a:t>1. </a:t>
            </a:r>
            <a:r>
              <a:rPr lang="en-US" b="1" dirty="0" err="1"/>
              <a:t>IOxPIN</a:t>
            </a:r>
            <a:r>
              <a:rPr lang="en-US" b="1" dirty="0"/>
              <a:t> (x=port number</a:t>
            </a:r>
            <a:r>
              <a:rPr lang="en-US" b="1" dirty="0" smtClean="0"/>
              <a:t>) (32 bit) </a:t>
            </a:r>
            <a:r>
              <a:rPr lang="en-US" b="1" dirty="0"/>
              <a:t>:</a:t>
            </a:r>
            <a:r>
              <a:rPr lang="en-US" dirty="0"/>
              <a:t> </a:t>
            </a:r>
            <a:r>
              <a:rPr lang="en-IN" dirty="0"/>
              <a:t>Pin value </a:t>
            </a:r>
            <a:r>
              <a:rPr lang="en-IN" dirty="0" smtClean="0"/>
              <a:t>register-</a:t>
            </a:r>
            <a:r>
              <a:rPr lang="en-US" dirty="0" smtClean="0"/>
              <a:t>Regardless </a:t>
            </a:r>
            <a:r>
              <a:rPr lang="en-US" dirty="0"/>
              <a:t>of the direction set for the particular pins it gives the current </a:t>
            </a:r>
            <a:r>
              <a:rPr lang="en-US" dirty="0" smtClean="0"/>
              <a:t>status </a:t>
            </a:r>
            <a:r>
              <a:rPr lang="en-US" dirty="0"/>
              <a:t>of the GPIO pin when read.</a:t>
            </a:r>
          </a:p>
          <a:p>
            <a:pPr marL="0" indent="0" algn="just">
              <a:buNone/>
            </a:pPr>
            <a:r>
              <a:rPr lang="en-US" b="1" dirty="0"/>
              <a:t>2. </a:t>
            </a:r>
            <a:r>
              <a:rPr lang="en-US" b="1" dirty="0" err="1"/>
              <a:t>IOxDIR</a:t>
            </a:r>
            <a:r>
              <a:rPr lang="en-US" b="1" dirty="0"/>
              <a:t> (32 bit) </a:t>
            </a:r>
            <a:r>
              <a:rPr lang="en-US" b="1" dirty="0" smtClean="0"/>
              <a:t>:</a:t>
            </a:r>
            <a:r>
              <a:rPr lang="en-US" b="1" dirty="0"/>
              <a:t> </a:t>
            </a:r>
            <a:r>
              <a:rPr lang="en-US" dirty="0"/>
              <a:t>This is the GPIO direction control register. Setting a bit to 0 in this register will configure the corresponding pin to be used as an Input while setting it to 1 will configure it as Output.</a:t>
            </a:r>
          </a:p>
          <a:p>
            <a:pPr marL="0" indent="0" algn="just">
              <a:buNone/>
            </a:pPr>
            <a:r>
              <a:rPr lang="en-US" b="1" dirty="0"/>
              <a:t>3. </a:t>
            </a:r>
            <a:r>
              <a:rPr lang="en-US" b="1" dirty="0" err="1"/>
              <a:t>IOxSET</a:t>
            </a:r>
            <a:r>
              <a:rPr lang="en-US" b="1" dirty="0"/>
              <a:t> (32 bit) </a:t>
            </a:r>
            <a:r>
              <a:rPr lang="en-US" b="1" dirty="0" smtClean="0"/>
              <a:t>:</a:t>
            </a:r>
            <a:r>
              <a:rPr lang="en-US" dirty="0"/>
              <a:t> </a:t>
            </a:r>
            <a:r>
              <a:rPr lang="en-IN" dirty="0"/>
              <a:t>This </a:t>
            </a:r>
            <a:r>
              <a:rPr lang="en-IN" dirty="0" smtClean="0"/>
              <a:t>register controls </a:t>
            </a:r>
            <a:r>
              <a:rPr lang="en-IN" dirty="0"/>
              <a:t>the state of output </a:t>
            </a:r>
            <a:r>
              <a:rPr lang="en-IN" dirty="0" smtClean="0"/>
              <a:t>pins. </a:t>
            </a:r>
            <a:r>
              <a:rPr lang="en-US" dirty="0" smtClean="0"/>
              <a:t>This </a:t>
            </a:r>
            <a:r>
              <a:rPr lang="en-US" dirty="0"/>
              <a:t>register can be used to drive an ‘output’ configured pin to Logic 1 </a:t>
            </a:r>
            <a:r>
              <a:rPr lang="en-US" dirty="0" err="1"/>
              <a:t>i.e</a:t>
            </a:r>
            <a:r>
              <a:rPr lang="en-US" dirty="0"/>
              <a:t> HIGH. Writing Zero does NOT have any effect and hence it cannot be used to drive a pin to Logic 0 </a:t>
            </a:r>
            <a:r>
              <a:rPr lang="en-US" dirty="0" err="1"/>
              <a:t>i.e</a:t>
            </a:r>
            <a:r>
              <a:rPr lang="en-US" dirty="0"/>
              <a:t> LOW. For driving pins LOW </a:t>
            </a:r>
            <a:r>
              <a:rPr lang="en-US" dirty="0" err="1"/>
              <a:t>IOxCLR</a:t>
            </a:r>
            <a:r>
              <a:rPr lang="en-US" dirty="0"/>
              <a:t> is </a:t>
            </a:r>
            <a:r>
              <a:rPr lang="en-US" dirty="0" smtClean="0"/>
              <a:t>used. </a:t>
            </a:r>
            <a:r>
              <a:rPr lang="en-US" b="1" dirty="0" smtClean="0"/>
              <a:t>4</a:t>
            </a:r>
            <a:r>
              <a:rPr lang="en-US" b="1" dirty="0"/>
              <a:t>. </a:t>
            </a:r>
            <a:r>
              <a:rPr lang="en-US" b="1" dirty="0" err="1" smtClean="0"/>
              <a:t>IOxCLR</a:t>
            </a:r>
            <a:r>
              <a:rPr lang="en-US" b="1" dirty="0" smtClean="0"/>
              <a:t> </a:t>
            </a:r>
            <a:r>
              <a:rPr lang="en-US" b="1" dirty="0"/>
              <a:t>(32 bit)</a:t>
            </a:r>
            <a:r>
              <a:rPr lang="en-US" b="1" dirty="0" smtClean="0"/>
              <a:t> </a:t>
            </a:r>
            <a:r>
              <a:rPr lang="en-US" b="1" dirty="0"/>
              <a:t>:</a:t>
            </a:r>
            <a:r>
              <a:rPr lang="en-US" dirty="0"/>
              <a:t> This register can be used to drive an ‘output’ configured pin to Logic 0 </a:t>
            </a:r>
            <a:r>
              <a:rPr lang="en-US" dirty="0" err="1"/>
              <a:t>i.e</a:t>
            </a:r>
            <a:r>
              <a:rPr lang="en-US" dirty="0"/>
              <a:t> LOW. </a:t>
            </a:r>
            <a:r>
              <a:rPr lang="en-US" dirty="0" smtClean="0"/>
              <a:t>It cannot </a:t>
            </a:r>
            <a:r>
              <a:rPr lang="en-US" dirty="0"/>
              <a:t>be used to drive a pin to Logic </a:t>
            </a:r>
            <a:r>
              <a:rPr lang="en-US" dirty="0" smtClean="0"/>
              <a:t>1. </a:t>
            </a:r>
            <a:r>
              <a:rPr lang="en-IN" dirty="0"/>
              <a:t>Writing ones produces lows at </a:t>
            </a:r>
            <a:r>
              <a:rPr lang="en-IN" dirty="0" smtClean="0"/>
              <a:t>the corresponding </a:t>
            </a:r>
            <a:r>
              <a:rPr lang="en-IN" dirty="0"/>
              <a:t>port pins and clears </a:t>
            </a:r>
            <a:r>
              <a:rPr lang="en-IN" dirty="0" smtClean="0"/>
              <a:t>the corresponding </a:t>
            </a:r>
            <a:r>
              <a:rPr lang="en-IN" dirty="0"/>
              <a:t>bits in the IOSET register.</a:t>
            </a:r>
            <a:endParaRPr lang="en-US" dirty="0"/>
          </a:p>
          <a:p>
            <a:endParaRPr lang="en-US" dirty="0"/>
          </a:p>
        </p:txBody>
      </p:sp>
    </p:spTree>
    <p:extLst>
      <p:ext uri="{BB962C8B-B14F-4D97-AF65-F5344CB8AC3E}">
        <p14:creationId xmlns:p14="http://schemas.microsoft.com/office/powerpoint/2010/main" val="4073246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60" y="121920"/>
            <a:ext cx="10515600" cy="715328"/>
          </a:xfrm>
        </p:spPr>
        <p:txBody>
          <a:bodyPr>
            <a:noAutofit/>
          </a:bodyPr>
          <a:lstStyle/>
          <a:p>
            <a:r>
              <a:rPr lang="en-US" sz="3200" b="1" dirty="0" smtClean="0"/>
              <a:t>Example-</a:t>
            </a:r>
            <a:r>
              <a:rPr lang="en-IN" sz="3200" b="1" dirty="0"/>
              <a:t>sequential accesses to IOSET and IOCLR affecting the</a:t>
            </a:r>
            <a:br>
              <a:rPr lang="en-IN" sz="3200" b="1" dirty="0"/>
            </a:br>
            <a:r>
              <a:rPr lang="en-IN" sz="3200" b="1" dirty="0"/>
              <a:t>same GPIO pin/bit</a:t>
            </a:r>
          </a:p>
        </p:txBody>
      </p:sp>
      <p:sp>
        <p:nvSpPr>
          <p:cNvPr id="3" name="Content Placeholder 2"/>
          <p:cNvSpPr>
            <a:spLocks noGrp="1"/>
          </p:cNvSpPr>
          <p:nvPr>
            <p:ph idx="1"/>
          </p:nvPr>
        </p:nvSpPr>
        <p:spPr>
          <a:xfrm>
            <a:off x="586740" y="1355408"/>
            <a:ext cx="10683240" cy="6020752"/>
          </a:xfrm>
        </p:spPr>
        <p:txBody>
          <a:bodyPr>
            <a:normAutofit/>
          </a:bodyPr>
          <a:lstStyle/>
          <a:p>
            <a:pPr marL="0" indent="0">
              <a:buNone/>
            </a:pPr>
            <a:r>
              <a:rPr lang="en-IN" dirty="0"/>
              <a:t>IO0DIR = 0x0000 0080 ;pin P0.7 configured as output</a:t>
            </a:r>
          </a:p>
          <a:p>
            <a:pPr marL="0" indent="0">
              <a:buNone/>
            </a:pPr>
            <a:r>
              <a:rPr lang="en-IN" dirty="0"/>
              <a:t>IO0CLR = 0x0000 0080 ;P0.7 goes LOW</a:t>
            </a:r>
          </a:p>
          <a:p>
            <a:pPr marL="0" indent="0">
              <a:buNone/>
            </a:pPr>
            <a:r>
              <a:rPr lang="en-IN" dirty="0"/>
              <a:t>IO0SET = 0x0000 0080 ;P0.7 goes HIGH</a:t>
            </a:r>
          </a:p>
          <a:p>
            <a:pPr marL="0" indent="0">
              <a:buNone/>
            </a:pPr>
            <a:endParaRPr lang="en-IN" dirty="0"/>
          </a:p>
          <a:p>
            <a:pPr algn="just"/>
            <a:r>
              <a:rPr lang="en-IN" dirty="0"/>
              <a:t>pin P0.7 is configured as an output (write to IO0DIR register). After this, P0.7 output is </a:t>
            </a:r>
            <a:r>
              <a:rPr lang="en-IN" dirty="0" smtClean="0"/>
              <a:t>set to </a:t>
            </a:r>
            <a:r>
              <a:rPr lang="en-IN" dirty="0"/>
              <a:t>low (first write to IO0CLR register). Short high pulse follows on P0.7 (write access </a:t>
            </a:r>
            <a:r>
              <a:rPr lang="en-IN" dirty="0" smtClean="0"/>
              <a:t>to IO0SET</a:t>
            </a:r>
            <a:r>
              <a:rPr lang="en-IN" dirty="0"/>
              <a:t>), and the final write to IO0CLR register sets pin P0.7 back to low level.</a:t>
            </a:r>
          </a:p>
        </p:txBody>
      </p:sp>
    </p:spTree>
    <p:extLst>
      <p:ext uri="{BB962C8B-B14F-4D97-AF65-F5344CB8AC3E}">
        <p14:creationId xmlns:p14="http://schemas.microsoft.com/office/powerpoint/2010/main" val="4151663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1879</TotalTime>
  <Words>304</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GPIO</vt:lpstr>
      <vt:lpstr>Applications of GPIO</vt:lpstr>
      <vt:lpstr>PowerPoint Presentation</vt:lpstr>
      <vt:lpstr>PowerPoint Presentation</vt:lpstr>
      <vt:lpstr>Pin connect block</vt:lpstr>
      <vt:lpstr>PowerPoint Presentation</vt:lpstr>
      <vt:lpstr>PowerPoint Presentation</vt:lpstr>
      <vt:lpstr>Registers in GPIO Programming</vt:lpstr>
      <vt:lpstr>Example-sequential accesses to IOSET and IOCLR affecting the same GPIO pin/bit</vt:lpstr>
      <vt:lpstr>Example to generate square waveform at P0.0-P0.3</vt:lpstr>
      <vt:lpstr>50% duty cycle on P0.16</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TIMER OPERATIONS</dc:title>
  <dc:creator>Mahe</dc:creator>
  <cp:lastModifiedBy>Admin</cp:lastModifiedBy>
  <cp:revision>64</cp:revision>
  <dcterms:created xsi:type="dcterms:W3CDTF">2013-10-25T10:59:10Z</dcterms:created>
  <dcterms:modified xsi:type="dcterms:W3CDTF">2018-11-07T00:26:07Z</dcterms:modified>
</cp:coreProperties>
</file>