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93" r:id="rId4"/>
    <p:sldId id="258" r:id="rId5"/>
    <p:sldId id="259" r:id="rId6"/>
    <p:sldId id="270" r:id="rId7"/>
    <p:sldId id="260" r:id="rId8"/>
    <p:sldId id="294" r:id="rId9"/>
    <p:sldId id="295" r:id="rId10"/>
    <p:sldId id="263" r:id="rId11"/>
    <p:sldId id="265" r:id="rId12"/>
    <p:sldId id="264" r:id="rId13"/>
    <p:sldId id="266" r:id="rId14"/>
    <p:sldId id="267" r:id="rId15"/>
    <p:sldId id="268" r:id="rId16"/>
    <p:sldId id="273" r:id="rId17"/>
    <p:sldId id="274" r:id="rId18"/>
    <p:sldId id="275" r:id="rId19"/>
    <p:sldId id="296" r:id="rId20"/>
    <p:sldId id="297" r:id="rId21"/>
    <p:sldId id="298" r:id="rId22"/>
    <p:sldId id="299" r:id="rId23"/>
    <p:sldId id="276" r:id="rId24"/>
    <p:sldId id="288" r:id="rId25"/>
    <p:sldId id="277" r:id="rId26"/>
    <p:sldId id="300" r:id="rId27"/>
    <p:sldId id="302" r:id="rId28"/>
    <p:sldId id="278" r:id="rId29"/>
    <p:sldId id="279" r:id="rId30"/>
    <p:sldId id="281" r:id="rId31"/>
    <p:sldId id="282" r:id="rId32"/>
    <p:sldId id="283" r:id="rId33"/>
    <p:sldId id="284" r:id="rId34"/>
    <p:sldId id="285" r:id="rId35"/>
    <p:sldId id="287" r:id="rId36"/>
    <p:sldId id="286" r:id="rId37"/>
    <p:sldId id="289" r:id="rId38"/>
    <p:sldId id="290" r:id="rId39"/>
    <p:sldId id="291"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9587" autoAdjust="0"/>
  </p:normalViewPr>
  <p:slideViewPr>
    <p:cSldViewPr snapToGrid="0">
      <p:cViewPr varScale="1">
        <p:scale>
          <a:sx n="63" d="100"/>
          <a:sy n="63"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E06AB-4EE2-4D41-B350-2261C91F13BA}"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55C20-725C-4FF1-ADEF-B27EF42B0233}" type="slidenum">
              <a:rPr lang="en-US" smtClean="0"/>
              <a:t>‹#›</a:t>
            </a:fld>
            <a:endParaRPr lang="en-US"/>
          </a:p>
        </p:txBody>
      </p:sp>
    </p:spTree>
    <p:extLst>
      <p:ext uri="{BB962C8B-B14F-4D97-AF65-F5344CB8AC3E}">
        <p14:creationId xmlns:p14="http://schemas.microsoft.com/office/powerpoint/2010/main" val="141191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Mcr</a:t>
            </a:r>
            <a:r>
              <a:rPr lang="en-US" dirty="0" smtClean="0"/>
              <a:t> and </a:t>
            </a:r>
            <a:r>
              <a:rPr lang="en-US" dirty="0" err="1" smtClean="0"/>
              <a:t>mer</a:t>
            </a:r>
            <a:endParaRPr lang="en-US" dirty="0"/>
          </a:p>
        </p:txBody>
      </p:sp>
      <p:sp>
        <p:nvSpPr>
          <p:cNvPr id="4" name="Slide Number Placeholder 3"/>
          <p:cNvSpPr>
            <a:spLocks noGrp="1"/>
          </p:cNvSpPr>
          <p:nvPr>
            <p:ph type="sldNum" sz="quarter" idx="10"/>
          </p:nvPr>
        </p:nvSpPr>
        <p:spPr/>
        <p:txBody>
          <a:bodyPr/>
          <a:lstStyle/>
          <a:p>
            <a:fld id="{88B55C20-725C-4FF1-ADEF-B27EF42B0233}" type="slidenum">
              <a:rPr lang="en-US" smtClean="0"/>
              <a:t>6</a:t>
            </a:fld>
            <a:endParaRPr lang="en-US"/>
          </a:p>
        </p:txBody>
      </p:sp>
    </p:spTree>
    <p:extLst>
      <p:ext uri="{BB962C8B-B14F-4D97-AF65-F5344CB8AC3E}">
        <p14:creationId xmlns:p14="http://schemas.microsoft.com/office/powerpoint/2010/main" val="325105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ccr</a:t>
            </a:r>
            <a:endParaRPr lang="en-US" dirty="0"/>
          </a:p>
        </p:txBody>
      </p:sp>
      <p:sp>
        <p:nvSpPr>
          <p:cNvPr id="4" name="Slide Number Placeholder 3"/>
          <p:cNvSpPr>
            <a:spLocks noGrp="1"/>
          </p:cNvSpPr>
          <p:nvPr>
            <p:ph type="sldNum" sz="quarter" idx="10"/>
          </p:nvPr>
        </p:nvSpPr>
        <p:spPr/>
        <p:txBody>
          <a:bodyPr/>
          <a:lstStyle/>
          <a:p>
            <a:fld id="{88B55C20-725C-4FF1-ADEF-B27EF42B0233}" type="slidenum">
              <a:rPr lang="en-US" smtClean="0"/>
              <a:t>7</a:t>
            </a:fld>
            <a:endParaRPr lang="en-US"/>
          </a:p>
        </p:txBody>
      </p:sp>
    </p:spTree>
    <p:extLst>
      <p:ext uri="{BB962C8B-B14F-4D97-AF65-F5344CB8AC3E}">
        <p14:creationId xmlns:p14="http://schemas.microsoft.com/office/powerpoint/2010/main" val="303236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55C20-725C-4FF1-ADEF-B27EF42B0233}" type="slidenum">
              <a:rPr lang="en-US" smtClean="0"/>
              <a:t>8</a:t>
            </a:fld>
            <a:endParaRPr lang="en-US"/>
          </a:p>
        </p:txBody>
      </p:sp>
    </p:spTree>
    <p:extLst>
      <p:ext uri="{BB962C8B-B14F-4D97-AF65-F5344CB8AC3E}">
        <p14:creationId xmlns:p14="http://schemas.microsoft.com/office/powerpoint/2010/main" val="185391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55C20-725C-4FF1-ADEF-B27EF42B0233}" type="slidenum">
              <a:rPr lang="en-US" smtClean="0"/>
              <a:t>38</a:t>
            </a:fld>
            <a:endParaRPr lang="en-US"/>
          </a:p>
        </p:txBody>
      </p:sp>
    </p:spTree>
    <p:extLst>
      <p:ext uri="{BB962C8B-B14F-4D97-AF65-F5344CB8AC3E}">
        <p14:creationId xmlns:p14="http://schemas.microsoft.com/office/powerpoint/2010/main" val="50611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86658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349742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75098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508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19A1-E066-418A-97E3-A4D8C432E9A1}"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63672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819A1-E066-418A-97E3-A4D8C432E9A1}"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03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819A1-E066-418A-97E3-A4D8C432E9A1}"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06513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819A1-E066-418A-97E3-A4D8C432E9A1}"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294846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819A1-E066-418A-97E3-A4D8C432E9A1}"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404217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19A1-E066-418A-97E3-A4D8C432E9A1}"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291670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19A1-E066-418A-97E3-A4D8C432E9A1}"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364058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819A1-E066-418A-97E3-A4D8C432E9A1}" type="datetimeFigureOut">
              <a:rPr lang="en-US" smtClean="0"/>
              <a:t>11/13/2018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BC66-02F3-4380-8E5C-67CB99BA432D}" type="slidenum">
              <a:rPr lang="en-US" smtClean="0"/>
              <a:t>‹#›</a:t>
            </a:fld>
            <a:endParaRPr lang="en-US"/>
          </a:p>
        </p:txBody>
      </p:sp>
    </p:spTree>
    <p:extLst>
      <p:ext uri="{BB962C8B-B14F-4D97-AF65-F5344CB8AC3E}">
        <p14:creationId xmlns:p14="http://schemas.microsoft.com/office/powerpoint/2010/main" val="3082318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TIMER OPERATIONS</a:t>
            </a:r>
            <a:endParaRPr lang="en-US" dirty="0"/>
          </a:p>
        </p:txBody>
      </p:sp>
    </p:spTree>
    <p:extLst>
      <p:ext uri="{BB962C8B-B14F-4D97-AF65-F5344CB8AC3E}">
        <p14:creationId xmlns:p14="http://schemas.microsoft.com/office/powerpoint/2010/main" val="2196814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
            <a:ext cx="10515600" cy="822008"/>
          </a:xfrm>
        </p:spPr>
        <p:txBody>
          <a:bodyPr/>
          <a:lstStyle/>
          <a:p>
            <a:pPr algn="ctr"/>
            <a:r>
              <a:rPr lang="en-US" dirty="0"/>
              <a:t>Setting up &amp; configuring Timers</a:t>
            </a:r>
          </a:p>
        </p:txBody>
      </p:sp>
      <p:sp>
        <p:nvSpPr>
          <p:cNvPr id="3" name="Content Placeholder 2"/>
          <p:cNvSpPr>
            <a:spLocks noGrp="1"/>
          </p:cNvSpPr>
          <p:nvPr>
            <p:ph idx="1"/>
          </p:nvPr>
        </p:nvSpPr>
        <p:spPr>
          <a:xfrm>
            <a:off x="838200" y="1065848"/>
            <a:ext cx="10515600" cy="5594032"/>
          </a:xfrm>
        </p:spPr>
        <p:txBody>
          <a:bodyPr/>
          <a:lstStyle/>
          <a:p>
            <a:r>
              <a:rPr lang="en-US" dirty="0"/>
              <a:t>Set appropriate value in </a:t>
            </a:r>
            <a:r>
              <a:rPr lang="en-US" dirty="0" err="1"/>
              <a:t>TxCTCR</a:t>
            </a:r>
            <a:endParaRPr lang="en-US" dirty="0"/>
          </a:p>
          <a:p>
            <a:r>
              <a:rPr lang="en-US" dirty="0"/>
              <a:t>Define the </a:t>
            </a:r>
            <a:r>
              <a:rPr lang="en-US" dirty="0" err="1"/>
              <a:t>Prescale</a:t>
            </a:r>
            <a:r>
              <a:rPr lang="en-US" dirty="0"/>
              <a:t> value in </a:t>
            </a:r>
            <a:r>
              <a:rPr lang="en-US" dirty="0" err="1"/>
              <a:t>TxPR</a:t>
            </a:r>
            <a:endParaRPr lang="en-US" dirty="0"/>
          </a:p>
          <a:p>
            <a:r>
              <a:rPr lang="en-US" dirty="0"/>
              <a:t>Set Value(s) in Match Register(s) if required</a:t>
            </a:r>
          </a:p>
          <a:p>
            <a:r>
              <a:rPr lang="en-US" dirty="0"/>
              <a:t>Set appropriate value in </a:t>
            </a:r>
            <a:r>
              <a:rPr lang="en-US" dirty="0" err="1"/>
              <a:t>TxMCR</a:t>
            </a:r>
            <a:r>
              <a:rPr lang="en-US" dirty="0"/>
              <a:t> if using Match registers / Interrupts</a:t>
            </a:r>
          </a:p>
          <a:p>
            <a:r>
              <a:rPr lang="en-US" dirty="0"/>
              <a:t>Reset Timer – Which resets PR and TC</a:t>
            </a:r>
          </a:p>
          <a:p>
            <a:r>
              <a:rPr lang="en-US" dirty="0"/>
              <a:t>Set </a:t>
            </a:r>
            <a:r>
              <a:rPr lang="en-US" dirty="0" err="1"/>
              <a:t>TxTCR</a:t>
            </a:r>
            <a:r>
              <a:rPr lang="en-US" dirty="0"/>
              <a:t> to 0×01 to Enable the Timer when required</a:t>
            </a:r>
          </a:p>
          <a:p>
            <a:r>
              <a:rPr lang="en-US" dirty="0"/>
              <a:t>Reset </a:t>
            </a:r>
            <a:r>
              <a:rPr lang="en-US" dirty="0" err="1"/>
              <a:t>TxTCR</a:t>
            </a:r>
            <a:r>
              <a:rPr lang="en-US" dirty="0"/>
              <a:t> to 0×00 to Disable the Timer when required</a:t>
            </a:r>
          </a:p>
          <a:p>
            <a:endParaRPr lang="en-US" dirty="0"/>
          </a:p>
        </p:txBody>
      </p:sp>
    </p:spTree>
    <p:extLst>
      <p:ext uri="{BB962C8B-B14F-4D97-AF65-F5344CB8AC3E}">
        <p14:creationId xmlns:p14="http://schemas.microsoft.com/office/powerpoint/2010/main" val="3860004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Void initTimer0(void</a:t>
            </a:r>
            <a:r>
              <a:rPr lang="en-US" dirty="0"/>
              <a:t>)</a:t>
            </a:r>
            <a:br>
              <a:rPr lang="en-US" dirty="0"/>
            </a:br>
            <a:endParaRPr lang="en-US" dirty="0"/>
          </a:p>
        </p:txBody>
      </p:sp>
      <p:sp>
        <p:nvSpPr>
          <p:cNvPr id="3" name="Content Placeholder 2"/>
          <p:cNvSpPr>
            <a:spLocks noGrp="1"/>
          </p:cNvSpPr>
          <p:nvPr>
            <p:ph idx="1"/>
          </p:nvPr>
        </p:nvSpPr>
        <p:spPr>
          <a:xfrm>
            <a:off x="838200" y="1249680"/>
            <a:ext cx="10515600" cy="5410200"/>
          </a:xfrm>
        </p:spPr>
        <p:txBody>
          <a:bodyPr>
            <a:normAutofit/>
          </a:bodyPr>
          <a:lstStyle/>
          <a:p>
            <a:r>
              <a:rPr lang="en-US" dirty="0"/>
              <a:t>void initTimer0(void)</a:t>
            </a:r>
            <a:r>
              <a:rPr lang="en-US" dirty="0" smtClean="0"/>
              <a:t/>
            </a:r>
            <a:br>
              <a:rPr lang="en-US" dirty="0" smtClean="0"/>
            </a:br>
            <a:r>
              <a:rPr lang="en-US" dirty="0"/>
              <a:t>{</a:t>
            </a:r>
            <a:r>
              <a:rPr lang="en-US" dirty="0" smtClean="0"/>
              <a:t/>
            </a:r>
            <a:br>
              <a:rPr lang="en-US" dirty="0" smtClean="0"/>
            </a:br>
            <a:r>
              <a:rPr lang="en-US" dirty="0"/>
              <a:t>    </a:t>
            </a:r>
            <a:r>
              <a:rPr lang="en-US" i="1" dirty="0"/>
              <a:t>/*Assuming that PLL0 has been setup with CCLK = 60Mhz and PCLK also = 60Mhz.*/</a:t>
            </a:r>
            <a:r>
              <a:rPr lang="en-US" dirty="0" smtClean="0"/>
              <a:t/>
            </a:r>
            <a:br>
              <a:rPr lang="en-US" dirty="0" smtClean="0"/>
            </a:br>
            <a:r>
              <a:rPr lang="en-US" dirty="0"/>
              <a:t>   </a:t>
            </a:r>
            <a:r>
              <a:rPr lang="en-US" dirty="0" smtClean="0"/>
              <a:t/>
            </a:r>
            <a:br>
              <a:rPr lang="en-US" dirty="0" smtClean="0"/>
            </a:br>
            <a:r>
              <a:rPr lang="en-US" dirty="0"/>
              <a:t>    T0CTCR = 0x0;</a:t>
            </a:r>
            <a:r>
              <a:rPr lang="en-US" dirty="0" smtClean="0"/>
              <a:t/>
            </a:r>
            <a:br>
              <a:rPr lang="en-US" dirty="0" smtClean="0"/>
            </a:br>
            <a:r>
              <a:rPr lang="en-US" dirty="0"/>
              <a:t>    T0PR = PRESCALE-1; </a:t>
            </a:r>
            <a:r>
              <a:rPr lang="en-US" i="1" dirty="0"/>
              <a:t>//(Value in Decimal!) - Increment T0TC at every </a:t>
            </a:r>
            <a:r>
              <a:rPr lang="en-US" i="1" dirty="0" smtClean="0"/>
              <a:t>					</a:t>
            </a:r>
            <a:r>
              <a:rPr lang="en-US" dirty="0" smtClean="0"/>
              <a:t>PRESCALE</a:t>
            </a:r>
            <a:r>
              <a:rPr lang="en-US" i="1" dirty="0" smtClean="0"/>
              <a:t> </a:t>
            </a:r>
            <a:r>
              <a:rPr lang="en-US" i="1" dirty="0"/>
              <a:t>clock cycles</a:t>
            </a:r>
            <a:r>
              <a:rPr lang="en-US" dirty="0" smtClean="0"/>
              <a:t/>
            </a:r>
            <a:br>
              <a:rPr lang="en-US" dirty="0" smtClean="0"/>
            </a:br>
            <a:r>
              <a:rPr lang="en-US" dirty="0"/>
              <a:t>                    </a:t>
            </a:r>
            <a:r>
              <a:rPr lang="en-US" dirty="0" smtClean="0"/>
              <a:t/>
            </a:r>
            <a:br>
              <a:rPr lang="en-US" dirty="0" smtClean="0"/>
            </a:br>
            <a:r>
              <a:rPr lang="en-US" dirty="0"/>
              <a:t>    T0TCR = 0x02; </a:t>
            </a:r>
            <a:r>
              <a:rPr lang="en-US" i="1" dirty="0"/>
              <a:t>//Reset Timer</a:t>
            </a:r>
            <a:r>
              <a:rPr lang="en-US" dirty="0" smtClean="0"/>
              <a:t/>
            </a:r>
            <a:br>
              <a:rPr lang="en-US" dirty="0" smtClean="0"/>
            </a:br>
            <a:r>
              <a:rPr lang="en-US" dirty="0"/>
              <a:t>}</a:t>
            </a:r>
          </a:p>
        </p:txBody>
      </p:sp>
    </p:spTree>
    <p:extLst>
      <p:ext uri="{BB962C8B-B14F-4D97-AF65-F5344CB8AC3E}">
        <p14:creationId xmlns:p14="http://schemas.microsoft.com/office/powerpoint/2010/main" val="2743893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
            <a:ext cx="10515600" cy="730568"/>
          </a:xfrm>
        </p:spPr>
        <p:txBody>
          <a:bodyPr/>
          <a:lstStyle/>
          <a:p>
            <a:pPr algn="ctr"/>
            <a:r>
              <a:rPr lang="en-US" b="1" dirty="0" smtClean="0"/>
              <a:t>Calculations</a:t>
            </a:r>
            <a:endParaRPr lang="en-US" b="1" dirty="0"/>
          </a:p>
        </p:txBody>
      </p:sp>
      <p:sp>
        <p:nvSpPr>
          <p:cNvPr id="3" name="Content Placeholder 2"/>
          <p:cNvSpPr>
            <a:spLocks noGrp="1"/>
          </p:cNvSpPr>
          <p:nvPr>
            <p:ph idx="1"/>
          </p:nvPr>
        </p:nvSpPr>
        <p:spPr>
          <a:xfrm>
            <a:off x="838200" y="1036320"/>
            <a:ext cx="10515600" cy="5562600"/>
          </a:xfrm>
        </p:spPr>
        <p:txBody>
          <a:bodyPr/>
          <a:lstStyle/>
          <a:p>
            <a:r>
              <a:rPr lang="en-US" dirty="0"/>
              <a:t>The delay or time required for 1 clock cycle at ‘X’ MHz is given by :</a:t>
            </a:r>
            <a:br>
              <a:rPr lang="en-US" dirty="0"/>
            </a:br>
            <a:r>
              <a:rPr lang="en-US" b="1" dirty="0"/>
              <a:t>(1 / X * (10^6)) Seconds</a:t>
            </a:r>
            <a:endParaRPr lang="en-US" dirty="0"/>
          </a:p>
          <a:p>
            <a:r>
              <a:rPr lang="en-US" dirty="0"/>
              <a:t>Hence in our case when PR=0 </a:t>
            </a:r>
            <a:r>
              <a:rPr lang="en-US" dirty="0" err="1"/>
              <a:t>i.e</a:t>
            </a:r>
            <a:r>
              <a:rPr lang="en-US" dirty="0"/>
              <a:t> TC increments at every PCLK the delay required for TC to increment by 1 is:</a:t>
            </a:r>
            <a:br>
              <a:rPr lang="en-US" dirty="0"/>
            </a:br>
            <a:r>
              <a:rPr lang="en-US" b="1" dirty="0"/>
              <a:t>((0+1) / 60 * (10^6)) Seconds</a:t>
            </a:r>
            <a:endParaRPr lang="en-US" dirty="0"/>
          </a:p>
          <a:p>
            <a:r>
              <a:rPr lang="en-US" dirty="0"/>
              <a:t>Similarly when we set PR = 59999 the delay in this case will be:</a:t>
            </a:r>
            <a:br>
              <a:rPr lang="en-US" dirty="0"/>
            </a:br>
            <a:r>
              <a:rPr lang="en-US" b="1" dirty="0"/>
              <a:t>((59999+1) / 60 * (10^6)) = (60000 / 60 * (10^6) = 1 / (10^3) Seconds</a:t>
            </a:r>
            <a:endParaRPr lang="en-US" dirty="0"/>
          </a:p>
          <a:p>
            <a:r>
              <a:rPr lang="en-US" b="1" dirty="0" smtClean="0"/>
              <a:t>1/1000 </a:t>
            </a:r>
            <a:r>
              <a:rPr lang="en-US" b="1" dirty="0"/>
              <a:t>= 0.001</a:t>
            </a:r>
            <a:r>
              <a:rPr lang="en-US" dirty="0"/>
              <a:t> Seconds which is nothing but </a:t>
            </a:r>
            <a:r>
              <a:rPr lang="en-US" b="1" dirty="0"/>
              <a:t>1 </a:t>
            </a:r>
            <a:r>
              <a:rPr lang="en-US" b="1" dirty="0" err="1"/>
              <a:t>Milli</a:t>
            </a:r>
            <a:r>
              <a:rPr lang="en-US" b="1" dirty="0"/>
              <a:t>-Second </a:t>
            </a:r>
            <a:r>
              <a:rPr lang="en-US" dirty="0" smtClean="0"/>
              <a:t>Hence </a:t>
            </a:r>
            <a:r>
              <a:rPr lang="en-US" dirty="0"/>
              <a:t>the delay required for TC to increment by 1 will be 1mS.</a:t>
            </a:r>
          </a:p>
          <a:p>
            <a:endParaRPr lang="en-US" dirty="0"/>
          </a:p>
        </p:txBody>
      </p:sp>
    </p:spTree>
    <p:extLst>
      <p:ext uri="{BB962C8B-B14F-4D97-AF65-F5344CB8AC3E}">
        <p14:creationId xmlns:p14="http://schemas.microsoft.com/office/powerpoint/2010/main" val="264815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delayMS</a:t>
            </a:r>
            <a:r>
              <a:rPr lang="en-US" dirty="0"/>
              <a:t>(unsigned </a:t>
            </a:r>
            <a:r>
              <a:rPr lang="en-US" dirty="0" err="1"/>
              <a:t>int</a:t>
            </a:r>
            <a:r>
              <a:rPr lang="en-US" dirty="0"/>
              <a:t> milliseconds);</a:t>
            </a:r>
            <a:br>
              <a:rPr lang="en-US" dirty="0"/>
            </a:br>
            <a:endParaRPr lang="en-US" dirty="0"/>
          </a:p>
        </p:txBody>
      </p:sp>
      <p:sp>
        <p:nvSpPr>
          <p:cNvPr id="3" name="Content Placeholder 2"/>
          <p:cNvSpPr>
            <a:spLocks noGrp="1"/>
          </p:cNvSpPr>
          <p:nvPr>
            <p:ph idx="1"/>
          </p:nvPr>
        </p:nvSpPr>
        <p:spPr>
          <a:xfrm>
            <a:off x="838200" y="1249680"/>
            <a:ext cx="10515600" cy="4927283"/>
          </a:xfrm>
        </p:spPr>
        <p:txBody>
          <a:bodyPr/>
          <a:lstStyle/>
          <a:p>
            <a:r>
              <a:rPr lang="en-US" dirty="0"/>
              <a:t>void </a:t>
            </a:r>
            <a:r>
              <a:rPr lang="en-US" dirty="0" err="1"/>
              <a:t>delayMS</a:t>
            </a:r>
            <a:r>
              <a:rPr lang="en-US" dirty="0"/>
              <a:t>(unsigned </a:t>
            </a:r>
            <a:r>
              <a:rPr lang="en-US" dirty="0" err="1"/>
              <a:t>int</a:t>
            </a:r>
            <a:r>
              <a:rPr lang="en-US" dirty="0"/>
              <a:t> milliseconds) </a:t>
            </a:r>
            <a:r>
              <a:rPr lang="en-US" i="1" dirty="0"/>
              <a:t>//Using Timer0</a:t>
            </a:r>
            <a:r>
              <a:rPr lang="en-US" dirty="0" smtClean="0"/>
              <a:t/>
            </a:r>
            <a:br>
              <a:rPr lang="en-US" dirty="0" smtClean="0"/>
            </a:br>
            <a:r>
              <a:rPr lang="en-US" dirty="0"/>
              <a:t>{</a:t>
            </a:r>
            <a:r>
              <a:rPr lang="en-US" dirty="0" smtClean="0"/>
              <a:t/>
            </a:r>
            <a:br>
              <a:rPr lang="en-US" dirty="0" smtClean="0"/>
            </a:br>
            <a:r>
              <a:rPr lang="en-US" dirty="0"/>
              <a:t>    T0TCR = 0x02; </a:t>
            </a:r>
            <a:r>
              <a:rPr lang="en-US" i="1" dirty="0"/>
              <a:t>//Reset Timer</a:t>
            </a:r>
            <a:r>
              <a:rPr lang="en-US" dirty="0" smtClean="0"/>
              <a:t/>
            </a:r>
            <a:br>
              <a:rPr lang="en-US" dirty="0" smtClean="0"/>
            </a:br>
            <a:r>
              <a:rPr lang="en-US" dirty="0" smtClean="0"/>
              <a:t/>
            </a:r>
            <a:br>
              <a:rPr lang="en-US" dirty="0" smtClean="0"/>
            </a:br>
            <a:r>
              <a:rPr lang="en-US" dirty="0"/>
              <a:t>    T0TCR = 0x01; </a:t>
            </a:r>
            <a:r>
              <a:rPr lang="en-US" i="1" dirty="0"/>
              <a:t>//Enable timer</a:t>
            </a:r>
            <a:r>
              <a:rPr lang="en-US" dirty="0" smtClean="0"/>
              <a:t/>
            </a:r>
            <a:br>
              <a:rPr lang="en-US" dirty="0" smtClean="0"/>
            </a:br>
            <a:r>
              <a:rPr lang="en-US" dirty="0"/>
              <a:t>   </a:t>
            </a:r>
            <a:r>
              <a:rPr lang="en-US" dirty="0" smtClean="0"/>
              <a:t/>
            </a:r>
            <a:br>
              <a:rPr lang="en-US" dirty="0" smtClean="0"/>
            </a:br>
            <a:r>
              <a:rPr lang="en-US" dirty="0"/>
              <a:t>    while(T0TC &lt; milliseconds); </a:t>
            </a:r>
            <a:r>
              <a:rPr lang="en-US" i="1" dirty="0"/>
              <a:t>//wait until timer counter reaches the desired delay</a:t>
            </a:r>
            <a:r>
              <a:rPr lang="en-US" dirty="0" smtClean="0"/>
              <a:t/>
            </a:r>
            <a:br>
              <a:rPr lang="en-US" dirty="0" smtClean="0"/>
            </a:br>
            <a:r>
              <a:rPr lang="en-US" dirty="0"/>
              <a:t>   </a:t>
            </a:r>
            <a:r>
              <a:rPr lang="en-US" dirty="0" smtClean="0"/>
              <a:t/>
            </a:r>
            <a:br>
              <a:rPr lang="en-US" dirty="0" smtClean="0"/>
            </a:br>
            <a:r>
              <a:rPr lang="en-US" dirty="0"/>
              <a:t>    T0TCR = 0x00; </a:t>
            </a:r>
            <a:r>
              <a:rPr lang="en-US" i="1" dirty="0"/>
              <a:t>//Disable timer</a:t>
            </a:r>
            <a:r>
              <a:rPr lang="en-US" dirty="0" smtClean="0"/>
              <a:t/>
            </a:r>
            <a:br>
              <a:rPr lang="en-US" dirty="0" smtClean="0"/>
            </a:br>
            <a:r>
              <a:rPr lang="en-US" dirty="0"/>
              <a:t>}</a:t>
            </a:r>
          </a:p>
        </p:txBody>
      </p:sp>
    </p:spTree>
    <p:extLst>
      <p:ext uri="{BB962C8B-B14F-4D97-AF65-F5344CB8AC3E}">
        <p14:creationId xmlns:p14="http://schemas.microsoft.com/office/powerpoint/2010/main" val="55949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280"/>
            <a:ext cx="10515600" cy="6522720"/>
          </a:xfrm>
        </p:spPr>
        <p:txBody>
          <a:bodyPr>
            <a:noAutofit/>
          </a:bodyPr>
          <a:lstStyle/>
          <a:p>
            <a:r>
              <a:rPr lang="en-US" sz="2000" i="1" dirty="0"/>
              <a:t>#include &lt;lpc214x.h&gt;</a:t>
            </a:r>
            <a:r>
              <a:rPr lang="en-US" sz="2000" dirty="0" smtClean="0"/>
              <a:t/>
            </a:r>
            <a:br>
              <a:rPr lang="en-US" sz="2000" dirty="0" smtClean="0"/>
            </a:br>
            <a:r>
              <a:rPr lang="en-US" sz="2000" dirty="0" smtClean="0"/>
              <a:t/>
            </a:r>
            <a:br>
              <a:rPr lang="en-US" sz="2000" dirty="0" smtClean="0"/>
            </a:br>
            <a:r>
              <a:rPr lang="en-US" sz="2000" i="1" dirty="0"/>
              <a:t>#define PRESCALE 60000   //60000 PCLK clock cycles to increment TC by 1 </a:t>
            </a:r>
            <a:r>
              <a:rPr lang="en-US" sz="2000" dirty="0" smtClean="0"/>
              <a:t/>
            </a:r>
            <a:br>
              <a:rPr lang="en-US" sz="2000" dirty="0" smtClean="0"/>
            </a:br>
            <a:r>
              <a:rPr lang="en-US" sz="2000" dirty="0" smtClean="0"/>
              <a:t/>
            </a:r>
            <a:br>
              <a:rPr lang="en-US" sz="2000" dirty="0" smtClean="0"/>
            </a:br>
            <a:r>
              <a:rPr lang="en-US" sz="2000" dirty="0"/>
              <a:t>void </a:t>
            </a:r>
            <a:r>
              <a:rPr lang="en-US" sz="2000" dirty="0" err="1"/>
              <a:t>delayMS</a:t>
            </a:r>
            <a:r>
              <a:rPr lang="en-US" sz="2000" dirty="0"/>
              <a:t>(unsigned </a:t>
            </a:r>
            <a:r>
              <a:rPr lang="en-US" sz="2000" dirty="0" err="1"/>
              <a:t>int</a:t>
            </a:r>
            <a:r>
              <a:rPr lang="en-US" sz="2000" dirty="0"/>
              <a:t> milliseconds);</a:t>
            </a:r>
            <a:r>
              <a:rPr lang="en-US" sz="2000" dirty="0" smtClean="0"/>
              <a:t/>
            </a:r>
            <a:br>
              <a:rPr lang="en-US" sz="2000" dirty="0" smtClean="0"/>
            </a:br>
            <a:r>
              <a:rPr lang="en-US" sz="2000" dirty="0" smtClean="0"/>
              <a:t>void</a:t>
            </a:r>
            <a:r>
              <a:rPr lang="en-US" sz="2000" dirty="0"/>
              <a:t> initTimer0(void);</a:t>
            </a:r>
            <a:r>
              <a:rPr lang="en-US" sz="2000" dirty="0" smtClean="0"/>
              <a:t/>
            </a:r>
            <a:br>
              <a:rPr lang="en-US" sz="2000" dirty="0" smtClean="0"/>
            </a:br>
            <a:r>
              <a:rPr lang="en-US" sz="2000" dirty="0" smtClean="0"/>
              <a:t/>
            </a:r>
            <a:br>
              <a:rPr lang="en-US" sz="2000" dirty="0" smtClean="0"/>
            </a:br>
            <a:r>
              <a:rPr lang="en-US" sz="2000" dirty="0" err="1"/>
              <a:t>int</a:t>
            </a:r>
            <a:r>
              <a:rPr lang="en-US" sz="2000" dirty="0"/>
              <a:t> main(void)</a:t>
            </a:r>
            <a:r>
              <a:rPr lang="en-US" sz="2000" dirty="0" smtClean="0"/>
              <a:t/>
            </a:r>
            <a:br>
              <a:rPr lang="en-US" sz="2000" dirty="0" smtClean="0"/>
            </a:br>
            <a:r>
              <a:rPr lang="en-US" sz="2000" dirty="0"/>
              <a:t>{</a:t>
            </a:r>
            <a:r>
              <a:rPr lang="en-US" sz="2000" dirty="0" smtClean="0"/>
              <a:t/>
            </a:r>
            <a:br>
              <a:rPr lang="en-US" sz="2000" dirty="0" smtClean="0"/>
            </a:br>
            <a:r>
              <a:rPr lang="en-US" sz="2000" dirty="0"/>
              <a:t>    </a:t>
            </a:r>
            <a:r>
              <a:rPr lang="en-US" sz="2000" dirty="0" smtClean="0"/>
              <a:t>initTimer0</a:t>
            </a:r>
            <a:r>
              <a:rPr lang="en-US" sz="2000" dirty="0"/>
              <a:t>(); </a:t>
            </a:r>
            <a:r>
              <a:rPr lang="en-US" sz="2000" i="1" dirty="0"/>
              <a:t>//Initialize Timer0</a:t>
            </a:r>
            <a:r>
              <a:rPr lang="en-US" sz="2000" dirty="0" smtClean="0"/>
              <a:t/>
            </a:r>
            <a:br>
              <a:rPr lang="en-US" sz="2000" dirty="0" smtClean="0"/>
            </a:br>
            <a:r>
              <a:rPr lang="en-US" sz="2000" dirty="0"/>
              <a:t>    IO0DIR = 0xFFFFFFFF; </a:t>
            </a:r>
            <a:r>
              <a:rPr lang="en-US" sz="2000" i="1" dirty="0"/>
              <a:t>//Configure all pins on Port 0 as Output</a:t>
            </a:r>
            <a:r>
              <a:rPr lang="en-US" sz="2000" dirty="0" smtClean="0"/>
              <a:t/>
            </a:r>
            <a:br>
              <a:rPr lang="en-US" sz="2000" dirty="0" smtClean="0"/>
            </a:br>
            <a:r>
              <a:rPr lang="en-US" sz="2000" dirty="0"/>
              <a:t>   </a:t>
            </a:r>
            <a:r>
              <a:rPr lang="en-US" sz="2000" dirty="0" smtClean="0"/>
              <a:t/>
            </a:r>
            <a:br>
              <a:rPr lang="en-US" sz="2000" dirty="0" smtClean="0"/>
            </a:br>
            <a:r>
              <a:rPr lang="en-US" sz="2000" dirty="0"/>
              <a:t>    while(1)</a:t>
            </a:r>
            <a:r>
              <a:rPr lang="en-US" sz="2000" dirty="0" smtClean="0"/>
              <a:t/>
            </a:r>
            <a:br>
              <a:rPr lang="en-US" sz="2000" dirty="0" smtClean="0"/>
            </a:br>
            <a:r>
              <a:rPr lang="en-US" sz="2000" dirty="0"/>
              <a:t>    {</a:t>
            </a:r>
            <a:r>
              <a:rPr lang="en-US" sz="2000" dirty="0" smtClean="0"/>
              <a:t/>
            </a:r>
            <a:br>
              <a:rPr lang="en-US" sz="2000" dirty="0" smtClean="0"/>
            </a:br>
            <a:r>
              <a:rPr lang="en-US" sz="2000" dirty="0"/>
              <a:t>        IO0SET = 0xFFFFFFFF; </a:t>
            </a:r>
            <a:r>
              <a:rPr lang="en-US" sz="2000" i="1" dirty="0"/>
              <a:t>//Turn on LEDs</a:t>
            </a:r>
            <a:r>
              <a:rPr lang="en-US" sz="2000" dirty="0" smtClean="0"/>
              <a:t/>
            </a:r>
            <a:br>
              <a:rPr lang="en-US" sz="2000" dirty="0" smtClean="0"/>
            </a:br>
            <a:r>
              <a:rPr lang="en-US" sz="2000" dirty="0"/>
              <a:t>        </a:t>
            </a:r>
            <a:r>
              <a:rPr lang="en-US" sz="2000" dirty="0" err="1"/>
              <a:t>delayMS</a:t>
            </a:r>
            <a:r>
              <a:rPr lang="en-US" sz="2000" dirty="0"/>
              <a:t>(500); </a:t>
            </a:r>
            <a:r>
              <a:rPr lang="en-US" sz="2000" i="1" dirty="0"/>
              <a:t>//0.5 Second(s) Delay</a:t>
            </a:r>
            <a:r>
              <a:rPr lang="en-US" sz="2000" dirty="0" smtClean="0"/>
              <a:t/>
            </a:r>
            <a:br>
              <a:rPr lang="en-US" sz="2000" dirty="0" smtClean="0"/>
            </a:br>
            <a:r>
              <a:rPr lang="en-US" sz="2000" dirty="0"/>
              <a:t>        IO0CLR = 0xFFFFFFFF; </a:t>
            </a:r>
            <a:r>
              <a:rPr lang="en-US" sz="2000" i="1" dirty="0"/>
              <a:t>//Turn them off</a:t>
            </a:r>
            <a:r>
              <a:rPr lang="en-US" sz="2000" dirty="0" smtClean="0"/>
              <a:t/>
            </a:r>
            <a:br>
              <a:rPr lang="en-US" sz="2000" dirty="0" smtClean="0"/>
            </a:br>
            <a:r>
              <a:rPr lang="en-US" sz="2000" dirty="0"/>
              <a:t>        </a:t>
            </a:r>
            <a:r>
              <a:rPr lang="en-US" sz="2000" dirty="0" err="1"/>
              <a:t>delayMS</a:t>
            </a:r>
            <a:r>
              <a:rPr lang="en-US" sz="2000" dirty="0"/>
              <a:t>(500);</a:t>
            </a:r>
            <a:r>
              <a:rPr lang="en-US" sz="2000" dirty="0" smtClean="0"/>
              <a:t/>
            </a:r>
            <a:br>
              <a:rPr lang="en-US" sz="2000" dirty="0" smtClean="0"/>
            </a:br>
            <a:r>
              <a:rPr lang="en-US" sz="2000" dirty="0"/>
              <a:t>    }</a:t>
            </a:r>
            <a:r>
              <a:rPr lang="en-US" sz="2000" dirty="0" smtClean="0"/>
              <a:t/>
            </a:r>
            <a:br>
              <a:rPr lang="en-US" sz="2000" dirty="0" smtClean="0"/>
            </a:br>
            <a:r>
              <a:rPr lang="en-US" sz="2000" dirty="0"/>
              <a:t>       </a:t>
            </a:r>
            <a:r>
              <a:rPr lang="en-US" sz="2000" dirty="0" smtClean="0"/>
              <a:t/>
            </a:r>
            <a:br>
              <a:rPr lang="en-US" sz="2000" dirty="0" smtClean="0"/>
            </a:br>
            <a:r>
              <a:rPr lang="en-US" sz="2000" dirty="0"/>
              <a:t>}</a:t>
            </a:r>
            <a:r>
              <a:rPr lang="en-US" sz="2000" dirty="0" smtClean="0"/>
              <a:t/>
            </a:r>
            <a:br>
              <a:rPr lang="en-US" sz="2000" dirty="0" smtClean="0"/>
            </a:br>
            <a:endParaRPr lang="en-US" sz="2000" dirty="0"/>
          </a:p>
        </p:txBody>
      </p:sp>
    </p:spTree>
    <p:extLst>
      <p:ext uri="{BB962C8B-B14F-4D97-AF65-F5344CB8AC3E}">
        <p14:creationId xmlns:p14="http://schemas.microsoft.com/office/powerpoint/2010/main" val="501287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6583680"/>
          </a:xfrm>
        </p:spPr>
        <p:txBody>
          <a:bodyPr>
            <a:normAutofit fontScale="85000" lnSpcReduction="20000"/>
          </a:bodyPr>
          <a:lstStyle/>
          <a:p>
            <a:r>
              <a:rPr lang="en-US" dirty="0"/>
              <a:t>void initTimer0(void)</a:t>
            </a:r>
            <a:r>
              <a:rPr lang="en-US" dirty="0" smtClean="0"/>
              <a:t/>
            </a:r>
            <a:br>
              <a:rPr lang="en-US" dirty="0" smtClean="0"/>
            </a:br>
            <a:r>
              <a:rPr lang="en-US" dirty="0"/>
              <a:t>{</a:t>
            </a:r>
            <a:r>
              <a:rPr lang="en-US" dirty="0" smtClean="0"/>
              <a:t/>
            </a:r>
            <a:br>
              <a:rPr lang="en-US" dirty="0" smtClean="0"/>
            </a:br>
            <a:r>
              <a:rPr lang="en-US" dirty="0"/>
              <a:t>    </a:t>
            </a:r>
            <a:r>
              <a:rPr lang="en-US" i="1" dirty="0"/>
              <a:t>/*Assuming that PLL0 has been setup with CCLK = 60Mhz and PCLK also = 60Mhz.*/</a:t>
            </a:r>
            <a:r>
              <a:rPr lang="en-US" dirty="0" smtClean="0"/>
              <a:t/>
            </a:r>
            <a:br>
              <a:rPr lang="en-US" dirty="0" smtClean="0"/>
            </a:br>
            <a:r>
              <a:rPr lang="en-US" dirty="0"/>
              <a:t>   </a:t>
            </a:r>
            <a:r>
              <a:rPr lang="en-US" dirty="0" smtClean="0"/>
              <a:t/>
            </a:r>
            <a:br>
              <a:rPr lang="en-US" dirty="0" smtClean="0"/>
            </a:br>
            <a:r>
              <a:rPr lang="en-US" dirty="0"/>
              <a:t>    T0CTCR = 0x0;</a:t>
            </a:r>
            <a:r>
              <a:rPr lang="en-US" dirty="0" smtClean="0"/>
              <a:t/>
            </a:r>
            <a:br>
              <a:rPr lang="en-US" dirty="0" smtClean="0"/>
            </a:br>
            <a:r>
              <a:rPr lang="en-US" dirty="0"/>
              <a:t>    T0PR = PRESCALE-1; </a:t>
            </a:r>
            <a:r>
              <a:rPr lang="en-US" i="1" dirty="0"/>
              <a:t>//(Value in Decimal!) - Increment T0TC at every 60000 clock cycles</a:t>
            </a:r>
            <a:r>
              <a:rPr lang="en-US" dirty="0" smtClean="0"/>
              <a:t/>
            </a:r>
            <a:br>
              <a:rPr lang="en-US" dirty="0" smtClean="0"/>
            </a:br>
            <a:r>
              <a:rPr lang="en-US" dirty="0"/>
              <a:t>                     </a:t>
            </a:r>
            <a:r>
              <a:rPr lang="en-US" i="1" dirty="0"/>
              <a:t>//Count begins from zero hence subtracting 1</a:t>
            </a:r>
            <a:r>
              <a:rPr lang="en-US" dirty="0" smtClean="0"/>
              <a:t/>
            </a:r>
            <a:br>
              <a:rPr lang="en-US" dirty="0" smtClean="0"/>
            </a:br>
            <a:r>
              <a:rPr lang="en-US" dirty="0"/>
              <a:t>                     </a:t>
            </a:r>
            <a:r>
              <a:rPr lang="en-US" i="1" dirty="0"/>
              <a:t>//60000 clock cycles @60Mhz = 1 </a:t>
            </a:r>
            <a:r>
              <a:rPr lang="en-US" i="1" dirty="0" err="1"/>
              <a:t>mS</a:t>
            </a:r>
            <a:r>
              <a:rPr lang="en-US" dirty="0" smtClean="0"/>
              <a:t/>
            </a:r>
            <a:br>
              <a:rPr lang="en-US" dirty="0" smtClean="0"/>
            </a:br>
            <a:r>
              <a:rPr lang="en-US" dirty="0" smtClean="0"/>
              <a:t/>
            </a:r>
            <a:br>
              <a:rPr lang="en-US" dirty="0" smtClean="0"/>
            </a:br>
            <a:r>
              <a:rPr lang="en-US" dirty="0"/>
              <a:t>    T0TCR = 0x02; </a:t>
            </a:r>
            <a:r>
              <a:rPr lang="en-US" i="1" dirty="0"/>
              <a:t>//Reset Timer</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a:t>void </a:t>
            </a:r>
            <a:r>
              <a:rPr lang="en-US" dirty="0" err="1"/>
              <a:t>delayMS</a:t>
            </a:r>
            <a:r>
              <a:rPr lang="en-US" dirty="0"/>
              <a:t>(unsigned </a:t>
            </a:r>
            <a:r>
              <a:rPr lang="en-US" dirty="0" err="1"/>
              <a:t>int</a:t>
            </a:r>
            <a:r>
              <a:rPr lang="en-US" dirty="0"/>
              <a:t> milliseconds) </a:t>
            </a:r>
            <a:r>
              <a:rPr lang="en-US" i="1" dirty="0"/>
              <a:t>//Using Timer0</a:t>
            </a:r>
            <a:r>
              <a:rPr lang="en-US" dirty="0" smtClean="0"/>
              <a:t/>
            </a:r>
            <a:br>
              <a:rPr lang="en-US" dirty="0" smtClean="0"/>
            </a:br>
            <a:r>
              <a:rPr lang="en-US" dirty="0"/>
              <a:t>{</a:t>
            </a:r>
            <a:r>
              <a:rPr lang="en-US" dirty="0" smtClean="0"/>
              <a:t/>
            </a:r>
            <a:br>
              <a:rPr lang="en-US" dirty="0" smtClean="0"/>
            </a:br>
            <a:r>
              <a:rPr lang="en-US" dirty="0"/>
              <a:t>    T0TCR = 0x02; </a:t>
            </a:r>
            <a:r>
              <a:rPr lang="en-US" i="1" dirty="0"/>
              <a:t>//Reset Timer</a:t>
            </a:r>
            <a:r>
              <a:rPr lang="en-US" dirty="0" smtClean="0"/>
              <a:t/>
            </a:r>
            <a:br>
              <a:rPr lang="en-US" dirty="0" smtClean="0"/>
            </a:br>
            <a:r>
              <a:rPr lang="en-US" dirty="0" smtClean="0"/>
              <a:t/>
            </a:r>
            <a:br>
              <a:rPr lang="en-US" dirty="0" smtClean="0"/>
            </a:br>
            <a:r>
              <a:rPr lang="en-US" dirty="0"/>
              <a:t>    T0TCR = 0x01; </a:t>
            </a:r>
            <a:r>
              <a:rPr lang="en-US" i="1" dirty="0"/>
              <a:t>//Enable timer</a:t>
            </a:r>
            <a:r>
              <a:rPr lang="en-US" dirty="0" smtClean="0"/>
              <a:t/>
            </a:r>
            <a:br>
              <a:rPr lang="en-US" dirty="0" smtClean="0"/>
            </a:br>
            <a:r>
              <a:rPr lang="en-US" dirty="0"/>
              <a:t>   </a:t>
            </a:r>
            <a:r>
              <a:rPr lang="en-US" dirty="0" smtClean="0"/>
              <a:t/>
            </a:r>
            <a:br>
              <a:rPr lang="en-US" dirty="0" smtClean="0"/>
            </a:br>
            <a:r>
              <a:rPr lang="en-US" dirty="0"/>
              <a:t>    while(T0TC &lt; milliseconds); </a:t>
            </a:r>
            <a:r>
              <a:rPr lang="en-US" i="1" dirty="0"/>
              <a:t>//wait until timer counter reaches the desired delay</a:t>
            </a:r>
            <a:r>
              <a:rPr lang="en-US" dirty="0" smtClean="0"/>
              <a:t/>
            </a:r>
            <a:br>
              <a:rPr lang="en-US" dirty="0" smtClean="0"/>
            </a:br>
            <a:r>
              <a:rPr lang="en-US" dirty="0"/>
              <a:t>   </a:t>
            </a:r>
            <a:r>
              <a:rPr lang="en-US" dirty="0" smtClean="0"/>
              <a:t/>
            </a:r>
            <a:br>
              <a:rPr lang="en-US" dirty="0" smtClean="0"/>
            </a:br>
            <a:r>
              <a:rPr lang="en-US" dirty="0"/>
              <a:t>    T0TCR = 0x00; </a:t>
            </a:r>
            <a:r>
              <a:rPr lang="en-US" i="1" dirty="0"/>
              <a:t>//Disable timer</a:t>
            </a:r>
            <a:r>
              <a:rPr lang="en-US" dirty="0" smtClean="0"/>
              <a:t/>
            </a:r>
            <a:br>
              <a:rPr lang="en-US" dirty="0" smtClean="0"/>
            </a:br>
            <a:r>
              <a:rPr lang="en-US" dirty="0"/>
              <a:t>}</a:t>
            </a:r>
          </a:p>
        </p:txBody>
      </p:sp>
    </p:spTree>
    <p:extLst>
      <p:ext uri="{BB962C8B-B14F-4D97-AF65-F5344CB8AC3E}">
        <p14:creationId xmlns:p14="http://schemas.microsoft.com/office/powerpoint/2010/main" val="539967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
            <a:ext cx="10515600" cy="776288"/>
          </a:xfrm>
        </p:spPr>
        <p:txBody>
          <a:bodyPr/>
          <a:lstStyle/>
          <a:p>
            <a:pPr algn="ctr"/>
            <a:r>
              <a:rPr lang="en-US" dirty="0" smtClean="0"/>
              <a:t>PWM </a:t>
            </a:r>
            <a:endParaRPr lang="en-US" dirty="0"/>
          </a:p>
        </p:txBody>
      </p:sp>
      <p:sp>
        <p:nvSpPr>
          <p:cNvPr id="3" name="Content Placeholder 2"/>
          <p:cNvSpPr>
            <a:spLocks noGrp="1"/>
          </p:cNvSpPr>
          <p:nvPr>
            <p:ph idx="1"/>
          </p:nvPr>
        </p:nvSpPr>
        <p:spPr>
          <a:xfrm>
            <a:off x="838200" y="943928"/>
            <a:ext cx="10515600" cy="5578792"/>
          </a:xfrm>
        </p:spPr>
        <p:txBody>
          <a:bodyPr>
            <a:normAutofit/>
          </a:bodyPr>
          <a:lstStyle/>
          <a:p>
            <a:pPr algn="just"/>
            <a:r>
              <a:rPr lang="en-US" b="1" dirty="0"/>
              <a:t>Pulse Width Modulation or PWM</a:t>
            </a:r>
            <a:r>
              <a:rPr lang="en-US" dirty="0"/>
              <a:t> is a way to encode data such that it corresponds to the width of the pulse given a fixed frequency. </a:t>
            </a:r>
            <a:endParaRPr lang="en-US" dirty="0" smtClean="0"/>
          </a:p>
          <a:p>
            <a:pPr algn="just"/>
            <a:r>
              <a:rPr lang="en-US" dirty="0" smtClean="0"/>
              <a:t>Its </a:t>
            </a:r>
            <a:r>
              <a:rPr lang="en-US" dirty="0"/>
              <a:t>also a way to control motors , power circuits , etc.. using the ‘width’ of the pulse. </a:t>
            </a:r>
            <a:endParaRPr lang="en-US" dirty="0" smtClean="0"/>
          </a:p>
          <a:p>
            <a:pPr algn="just"/>
            <a:r>
              <a:rPr lang="en-US" dirty="0" smtClean="0"/>
              <a:t>PWM </a:t>
            </a:r>
            <a:r>
              <a:rPr lang="en-US" dirty="0"/>
              <a:t>has numerous uses like Motion Control , Dimming , Encoding Analog Signal into its Digital form , in Power Regulation , etc</a:t>
            </a:r>
            <a:r>
              <a:rPr lang="en-US" dirty="0" smtClean="0"/>
              <a:t>.</a:t>
            </a:r>
          </a:p>
          <a:p>
            <a:pPr algn="just"/>
            <a:r>
              <a:rPr lang="en-IN" dirty="0"/>
              <a:t>Pulse period and width can be any number of timer counts. This allows </a:t>
            </a:r>
            <a:r>
              <a:rPr lang="en-IN" dirty="0" smtClean="0"/>
              <a:t>complete flexibility </a:t>
            </a:r>
            <a:r>
              <a:rPr lang="en-IN" dirty="0"/>
              <a:t>in the trade-off between resolution and repetition rate. All PWM outputs </a:t>
            </a:r>
            <a:r>
              <a:rPr lang="en-IN" dirty="0" smtClean="0"/>
              <a:t>will occur </a:t>
            </a:r>
            <a:r>
              <a:rPr lang="en-IN" dirty="0"/>
              <a:t>at the same repetition rate.</a:t>
            </a:r>
            <a:endParaRPr lang="en-US" dirty="0"/>
          </a:p>
        </p:txBody>
      </p:sp>
    </p:spTree>
    <p:extLst>
      <p:ext uri="{BB962C8B-B14F-4D97-AF65-F5344CB8AC3E}">
        <p14:creationId xmlns:p14="http://schemas.microsoft.com/office/powerpoint/2010/main" val="756835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38187" y="1036321"/>
            <a:ext cx="10467375" cy="4876800"/>
          </a:xfrm>
          <a:prstGeom prst="rect">
            <a:avLst/>
          </a:prstGeom>
        </p:spPr>
      </p:pic>
    </p:spTree>
    <p:extLst>
      <p:ext uri="{BB962C8B-B14F-4D97-AF65-F5344CB8AC3E}">
        <p14:creationId xmlns:p14="http://schemas.microsoft.com/office/powerpoint/2010/main" val="3789157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
            <a:ext cx="10515600" cy="6598920"/>
          </a:xfrm>
        </p:spPr>
        <p:txBody>
          <a:bodyPr>
            <a:normAutofit/>
          </a:bodyPr>
          <a:lstStyle/>
          <a:p>
            <a:r>
              <a:rPr lang="en-US" dirty="0"/>
              <a:t>LPC2148 supports 2 types of PWM </a:t>
            </a:r>
            <a:r>
              <a:rPr lang="en-US" dirty="0" smtClean="0"/>
              <a:t>:</a:t>
            </a:r>
          </a:p>
          <a:p>
            <a:endParaRPr lang="en-US" dirty="0"/>
          </a:p>
          <a:p>
            <a:r>
              <a:rPr lang="en-US" b="1" dirty="0" smtClean="0"/>
              <a:t>1</a:t>
            </a:r>
            <a:r>
              <a:rPr lang="en-US" b="1" dirty="0"/>
              <a:t>) Single Edge PWM</a:t>
            </a:r>
            <a:r>
              <a:rPr lang="en-US" dirty="0"/>
              <a:t> – </a:t>
            </a:r>
            <a:r>
              <a:rPr lang="en-IN" dirty="0"/>
              <a:t>PWM outputs all go high at the beginning of each cycle unless </a:t>
            </a:r>
            <a:r>
              <a:rPr lang="en-IN" dirty="0" smtClean="0"/>
              <a:t>the output </a:t>
            </a:r>
            <a:r>
              <a:rPr lang="en-IN" dirty="0"/>
              <a:t>is a constant low</a:t>
            </a:r>
            <a:r>
              <a:rPr lang="en-IN" dirty="0" smtClean="0"/>
              <a:t>. </a:t>
            </a:r>
          </a:p>
          <a:p>
            <a:r>
              <a:rPr lang="en-US" b="1" dirty="0" smtClean="0"/>
              <a:t>2</a:t>
            </a:r>
            <a:r>
              <a:rPr lang="en-US" b="1" dirty="0"/>
              <a:t>) Double Edge PWM</a:t>
            </a:r>
            <a:r>
              <a:rPr lang="en-US" dirty="0"/>
              <a:t> – </a:t>
            </a:r>
            <a:r>
              <a:rPr lang="en-IN" dirty="0"/>
              <a:t>PWM outputs can have either </a:t>
            </a:r>
            <a:r>
              <a:rPr lang="en-IN" dirty="0" smtClean="0"/>
              <a:t>edge occur </a:t>
            </a:r>
            <a:r>
              <a:rPr lang="en-IN" dirty="0"/>
              <a:t>at any position within a cycle. This allows for both positive going and </a:t>
            </a:r>
            <a:r>
              <a:rPr lang="en-IN" dirty="0" smtClean="0"/>
              <a:t>negative going </a:t>
            </a:r>
            <a:r>
              <a:rPr lang="en-IN" dirty="0"/>
              <a:t>pulses.</a:t>
            </a:r>
            <a:endParaRPr lang="en-US" dirty="0"/>
          </a:p>
          <a:p>
            <a:r>
              <a:rPr lang="en-US" dirty="0" smtClean="0"/>
              <a:t>Seven </a:t>
            </a:r>
            <a:r>
              <a:rPr lang="en-US" dirty="0"/>
              <a:t>match registers allow up to 6 single edge controlled or 3 double </a:t>
            </a:r>
            <a:r>
              <a:rPr lang="en-US" dirty="0" smtClean="0"/>
              <a:t>edge  controlled </a:t>
            </a:r>
            <a:r>
              <a:rPr lang="en-US" dirty="0"/>
              <a:t>PWM outputs, or a mix of both types. The match registers also allow:</a:t>
            </a:r>
          </a:p>
          <a:p>
            <a:pPr marL="0" indent="0">
              <a:buNone/>
            </a:pPr>
            <a:r>
              <a:rPr lang="en-US" b="1" dirty="0" smtClean="0"/>
              <a:t>   – </a:t>
            </a:r>
            <a:r>
              <a:rPr lang="en-US" dirty="0"/>
              <a:t>Continuous operation with optional interrupt generation on match.</a:t>
            </a:r>
          </a:p>
          <a:p>
            <a:pPr marL="0" indent="0">
              <a:buNone/>
            </a:pPr>
            <a:r>
              <a:rPr lang="en-US" b="1" dirty="0" smtClean="0"/>
              <a:t>   – </a:t>
            </a:r>
            <a:r>
              <a:rPr lang="en-US" dirty="0"/>
              <a:t>Stop timer on match with optional interrupt generation.</a:t>
            </a:r>
          </a:p>
          <a:p>
            <a:pPr marL="0" indent="0">
              <a:buNone/>
            </a:pPr>
            <a:r>
              <a:rPr lang="en-US" b="1" dirty="0" smtClean="0"/>
              <a:t>   – </a:t>
            </a:r>
            <a:r>
              <a:rPr lang="en-US" dirty="0"/>
              <a:t>Reset timer on match with optional interrupt generation.</a:t>
            </a:r>
            <a:endParaRPr lang="en-US" dirty="0" smtClean="0"/>
          </a:p>
          <a:p>
            <a:endParaRPr lang="en-US" dirty="0"/>
          </a:p>
        </p:txBody>
      </p:sp>
    </p:spTree>
    <p:extLst>
      <p:ext uri="{BB962C8B-B14F-4D97-AF65-F5344CB8AC3E}">
        <p14:creationId xmlns:p14="http://schemas.microsoft.com/office/powerpoint/2010/main" val="3609473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487680"/>
            <a:ext cx="10515600" cy="6035040"/>
          </a:xfrm>
        </p:spPr>
        <p:txBody>
          <a:bodyPr>
            <a:normAutofit/>
          </a:bodyPr>
          <a:lstStyle/>
          <a:p>
            <a:r>
              <a:rPr lang="en-IN" dirty="0"/>
              <a:t>The PWM is based on the standard Timer block and inherits all of its features, </a:t>
            </a:r>
            <a:r>
              <a:rPr lang="en-IN" dirty="0" smtClean="0"/>
              <a:t>although only </a:t>
            </a:r>
            <a:r>
              <a:rPr lang="en-IN" dirty="0"/>
              <a:t>the PWM function is pinned out on the LPC2141/2/4/6/8. </a:t>
            </a:r>
            <a:endParaRPr lang="en-IN" dirty="0" smtClean="0"/>
          </a:p>
          <a:p>
            <a:r>
              <a:rPr lang="en-IN" dirty="0" smtClean="0"/>
              <a:t>The </a:t>
            </a:r>
            <a:r>
              <a:rPr lang="en-IN" dirty="0"/>
              <a:t>Timer is designed </a:t>
            </a:r>
            <a:r>
              <a:rPr lang="en-IN" dirty="0" smtClean="0"/>
              <a:t>to count </a:t>
            </a:r>
            <a:r>
              <a:rPr lang="en-IN" dirty="0"/>
              <a:t>cycles of the peripheral clock (PCLK) and optionally generate interrupts or </a:t>
            </a:r>
            <a:r>
              <a:rPr lang="en-IN" dirty="0" smtClean="0"/>
              <a:t>perform other </a:t>
            </a:r>
            <a:r>
              <a:rPr lang="en-IN" dirty="0"/>
              <a:t>actions when specified timer values occur, based on seven match registers</a:t>
            </a:r>
            <a:r>
              <a:rPr lang="en-IN" dirty="0" smtClean="0"/>
              <a:t>.</a:t>
            </a:r>
          </a:p>
          <a:p>
            <a:r>
              <a:rPr lang="en-IN" dirty="0" smtClean="0"/>
              <a:t> </a:t>
            </a:r>
            <a:r>
              <a:rPr lang="en-IN" dirty="0"/>
              <a:t>It </a:t>
            </a:r>
            <a:r>
              <a:rPr lang="en-IN" dirty="0" smtClean="0"/>
              <a:t>also includes </a:t>
            </a:r>
            <a:r>
              <a:rPr lang="en-IN" dirty="0"/>
              <a:t>four capture inputs to save the timer value when an input signal transitions, </a:t>
            </a:r>
            <a:r>
              <a:rPr lang="en-IN" dirty="0" smtClean="0"/>
              <a:t>and optionally </a:t>
            </a:r>
            <a:r>
              <a:rPr lang="en-IN" dirty="0"/>
              <a:t>generate an interrupt when those events occur. </a:t>
            </a:r>
            <a:endParaRPr lang="en-IN" dirty="0" smtClean="0"/>
          </a:p>
          <a:p>
            <a:r>
              <a:rPr lang="en-IN" dirty="0" smtClean="0"/>
              <a:t>The </a:t>
            </a:r>
            <a:r>
              <a:rPr lang="en-IN" dirty="0"/>
              <a:t>PWM function is in </a:t>
            </a:r>
            <a:r>
              <a:rPr lang="en-IN" dirty="0" smtClean="0"/>
              <a:t>addition to </a:t>
            </a:r>
            <a:r>
              <a:rPr lang="en-IN" dirty="0"/>
              <a:t>these features, and is based on match register events.</a:t>
            </a:r>
            <a:endParaRPr lang="en-US" dirty="0"/>
          </a:p>
        </p:txBody>
      </p:sp>
    </p:spTree>
    <p:extLst>
      <p:ext uri="{BB962C8B-B14F-4D97-AF65-F5344CB8AC3E}">
        <p14:creationId xmlns:p14="http://schemas.microsoft.com/office/powerpoint/2010/main" val="390186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00088"/>
          </a:xfrm>
        </p:spPr>
        <p:txBody>
          <a:bodyPr/>
          <a:lstStyle/>
          <a:p>
            <a:pPr algn="ctr"/>
            <a:r>
              <a:rPr lang="en-US" b="1" dirty="0" smtClean="0"/>
              <a:t>Features</a:t>
            </a:r>
            <a:endParaRPr lang="en-US" b="1" dirty="0"/>
          </a:p>
        </p:txBody>
      </p:sp>
      <p:sp>
        <p:nvSpPr>
          <p:cNvPr id="3" name="Content Placeholder 2"/>
          <p:cNvSpPr>
            <a:spLocks noGrp="1"/>
          </p:cNvSpPr>
          <p:nvPr>
            <p:ph idx="1"/>
          </p:nvPr>
        </p:nvSpPr>
        <p:spPr>
          <a:xfrm>
            <a:off x="502920" y="700088"/>
            <a:ext cx="11186160" cy="5989320"/>
          </a:xfrm>
        </p:spPr>
        <p:txBody>
          <a:bodyPr>
            <a:normAutofit fontScale="92500" lnSpcReduction="20000"/>
          </a:bodyPr>
          <a:lstStyle/>
          <a:p>
            <a:r>
              <a:rPr lang="en-US" dirty="0" smtClean="0"/>
              <a:t>A </a:t>
            </a:r>
            <a:r>
              <a:rPr lang="en-US" dirty="0"/>
              <a:t>32-bit Timer/Counter with a programmable 32-bit </a:t>
            </a:r>
            <a:r>
              <a:rPr lang="en-US" dirty="0" err="1"/>
              <a:t>Prescaler</a:t>
            </a:r>
            <a:r>
              <a:rPr lang="en-US" dirty="0"/>
              <a:t>.</a:t>
            </a:r>
          </a:p>
          <a:p>
            <a:r>
              <a:rPr lang="en-US" dirty="0" smtClean="0"/>
              <a:t>Counter </a:t>
            </a:r>
            <a:r>
              <a:rPr lang="en-US" dirty="0"/>
              <a:t>or Timer operation</a:t>
            </a:r>
          </a:p>
          <a:p>
            <a:r>
              <a:rPr lang="en-US" dirty="0" smtClean="0"/>
              <a:t>Up </a:t>
            </a:r>
            <a:r>
              <a:rPr lang="en-US" dirty="0"/>
              <a:t>to four 32-bit capture channels per timer, that can take a snapshot of the </a:t>
            </a:r>
            <a:r>
              <a:rPr lang="en-US" dirty="0" smtClean="0"/>
              <a:t>timer value </a:t>
            </a:r>
            <a:r>
              <a:rPr lang="en-US" dirty="0"/>
              <a:t>when an input signal transitions. A capture event may also optionally </a:t>
            </a:r>
            <a:r>
              <a:rPr lang="en-US" dirty="0" smtClean="0"/>
              <a:t>generate an </a:t>
            </a:r>
            <a:r>
              <a:rPr lang="en-US" dirty="0"/>
              <a:t>interrupt.</a:t>
            </a:r>
          </a:p>
          <a:p>
            <a:r>
              <a:rPr lang="en-US" dirty="0" smtClean="0"/>
              <a:t>Four </a:t>
            </a:r>
            <a:r>
              <a:rPr lang="en-US" dirty="0"/>
              <a:t>32-bit match registers that allow:</a:t>
            </a:r>
          </a:p>
          <a:p>
            <a:pPr marL="0" indent="0">
              <a:buNone/>
            </a:pPr>
            <a:r>
              <a:rPr lang="en-US" b="1" dirty="0" smtClean="0"/>
              <a:t>          – </a:t>
            </a:r>
            <a:r>
              <a:rPr lang="en-US" dirty="0"/>
              <a:t>Continuous operation with optional interrupt generation on match</a:t>
            </a:r>
            <a:r>
              <a:rPr lang="en-US" dirty="0" smtClean="0"/>
              <a:t>.</a:t>
            </a:r>
          </a:p>
          <a:p>
            <a:pPr marL="0" indent="0">
              <a:buNone/>
            </a:pPr>
            <a:r>
              <a:rPr lang="en-US" b="1" dirty="0" smtClean="0"/>
              <a:t>          – </a:t>
            </a:r>
            <a:r>
              <a:rPr lang="en-US" dirty="0" smtClean="0"/>
              <a:t>Stop timer on match with optional interrupt generation.</a:t>
            </a:r>
          </a:p>
          <a:p>
            <a:pPr marL="0" indent="0">
              <a:buNone/>
            </a:pPr>
            <a:r>
              <a:rPr lang="en-US" b="1" dirty="0"/>
              <a:t> </a:t>
            </a:r>
            <a:r>
              <a:rPr lang="en-US" b="1" dirty="0" smtClean="0"/>
              <a:t>         – </a:t>
            </a:r>
            <a:r>
              <a:rPr lang="en-US" dirty="0"/>
              <a:t>Reset timer on match with optional interrupt generation.</a:t>
            </a:r>
          </a:p>
          <a:p>
            <a:r>
              <a:rPr lang="en-US" dirty="0" smtClean="0"/>
              <a:t>Up </a:t>
            </a:r>
            <a:r>
              <a:rPr lang="en-US" dirty="0"/>
              <a:t>to four external outputs corresponding to match registers, with the </a:t>
            </a:r>
            <a:r>
              <a:rPr lang="en-US" dirty="0" smtClean="0"/>
              <a:t>following capabilities</a:t>
            </a:r>
            <a:r>
              <a:rPr lang="en-US" dirty="0"/>
              <a:t>:</a:t>
            </a:r>
          </a:p>
          <a:p>
            <a:pPr marL="0" indent="0">
              <a:buNone/>
            </a:pPr>
            <a:r>
              <a:rPr lang="en-US" b="1" dirty="0" smtClean="0"/>
              <a:t>          – </a:t>
            </a:r>
            <a:r>
              <a:rPr lang="en-US" dirty="0"/>
              <a:t>Set low on match.</a:t>
            </a:r>
          </a:p>
          <a:p>
            <a:pPr marL="0" indent="0">
              <a:buNone/>
            </a:pPr>
            <a:r>
              <a:rPr lang="en-US" b="1" dirty="0" smtClean="0"/>
              <a:t>          – </a:t>
            </a:r>
            <a:r>
              <a:rPr lang="en-US" dirty="0"/>
              <a:t>Set high on match.</a:t>
            </a:r>
          </a:p>
          <a:p>
            <a:pPr marL="0" indent="0">
              <a:buNone/>
            </a:pPr>
            <a:r>
              <a:rPr lang="en-US" b="1" dirty="0" smtClean="0"/>
              <a:t>          – </a:t>
            </a:r>
            <a:r>
              <a:rPr lang="en-US" dirty="0"/>
              <a:t>Toggle on match</a:t>
            </a:r>
            <a:r>
              <a:rPr lang="en-US" dirty="0" smtClean="0"/>
              <a:t>.</a:t>
            </a:r>
          </a:p>
          <a:p>
            <a:pPr marL="0" indent="0">
              <a:buNone/>
            </a:pPr>
            <a:r>
              <a:rPr lang="en-US" b="1" dirty="0"/>
              <a:t> </a:t>
            </a:r>
            <a:r>
              <a:rPr lang="en-US" b="1" dirty="0" smtClean="0"/>
              <a:t>         – </a:t>
            </a:r>
            <a:r>
              <a:rPr lang="en-US" dirty="0"/>
              <a:t>Do nothing on match.</a:t>
            </a:r>
          </a:p>
        </p:txBody>
      </p:sp>
    </p:spTree>
    <p:extLst>
      <p:ext uri="{BB962C8B-B14F-4D97-AF65-F5344CB8AC3E}">
        <p14:creationId xmlns:p14="http://schemas.microsoft.com/office/powerpoint/2010/main" val="729172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160"/>
            <a:ext cx="10515600" cy="6156960"/>
          </a:xfrm>
        </p:spPr>
        <p:txBody>
          <a:bodyPr>
            <a:normAutofit/>
          </a:bodyPr>
          <a:lstStyle/>
          <a:p>
            <a:pPr marL="0" indent="0">
              <a:buNone/>
            </a:pPr>
            <a:r>
              <a:rPr lang="en-US" b="1" dirty="0" smtClean="0"/>
              <a:t>Match registers for single edge controlled</a:t>
            </a:r>
            <a:endParaRPr lang="en-IN" b="1" dirty="0" smtClean="0"/>
          </a:p>
          <a:p>
            <a:r>
              <a:rPr lang="en-IN" dirty="0" smtClean="0"/>
              <a:t>Two </a:t>
            </a:r>
            <a:r>
              <a:rPr lang="en-IN" dirty="0"/>
              <a:t>match registers can be used to provide a single edge controlled PWM output. </a:t>
            </a:r>
            <a:r>
              <a:rPr lang="en-IN" dirty="0" smtClean="0"/>
              <a:t>One match </a:t>
            </a:r>
            <a:r>
              <a:rPr lang="en-IN" dirty="0"/>
              <a:t>register (PWMMR0) controls the </a:t>
            </a:r>
            <a:r>
              <a:rPr lang="en-IN" b="1" dirty="0"/>
              <a:t>PWM cycle rate</a:t>
            </a:r>
            <a:r>
              <a:rPr lang="en-IN" dirty="0"/>
              <a:t>, by resetting the count </a:t>
            </a:r>
            <a:r>
              <a:rPr lang="en-IN" dirty="0" smtClean="0"/>
              <a:t>upon match</a:t>
            </a:r>
            <a:r>
              <a:rPr lang="en-IN" dirty="0"/>
              <a:t>. </a:t>
            </a:r>
            <a:endParaRPr lang="en-IN" dirty="0" smtClean="0"/>
          </a:p>
          <a:p>
            <a:r>
              <a:rPr lang="en-IN" dirty="0" smtClean="0"/>
              <a:t>The </a:t>
            </a:r>
            <a:r>
              <a:rPr lang="en-IN" dirty="0"/>
              <a:t>other match register controls the </a:t>
            </a:r>
            <a:r>
              <a:rPr lang="en-IN" b="1" dirty="0"/>
              <a:t>PWM edge position</a:t>
            </a:r>
            <a:r>
              <a:rPr lang="en-IN" dirty="0"/>
              <a:t>. </a:t>
            </a:r>
            <a:endParaRPr lang="en-IN" dirty="0" smtClean="0"/>
          </a:p>
          <a:p>
            <a:pPr algn="just"/>
            <a:r>
              <a:rPr lang="en-IN" dirty="0" smtClean="0"/>
              <a:t>Additional </a:t>
            </a:r>
            <a:r>
              <a:rPr lang="en-IN" dirty="0"/>
              <a:t>single </a:t>
            </a:r>
            <a:r>
              <a:rPr lang="en-IN" dirty="0" smtClean="0"/>
              <a:t>edge controlled </a:t>
            </a:r>
            <a:r>
              <a:rPr lang="en-IN" dirty="0"/>
              <a:t>PWM outputs require only one match register each, since the repetition rate </a:t>
            </a:r>
            <a:r>
              <a:rPr lang="en-IN" dirty="0" smtClean="0"/>
              <a:t>is the </a:t>
            </a:r>
            <a:r>
              <a:rPr lang="en-IN" dirty="0"/>
              <a:t>same for all PWM outputs. </a:t>
            </a:r>
            <a:r>
              <a:rPr lang="en-IN" dirty="0" smtClean="0"/>
              <a:t>Multiple </a:t>
            </a:r>
            <a:r>
              <a:rPr lang="en-IN" dirty="0"/>
              <a:t>single edge controlled PWM outputs will all have </a:t>
            </a:r>
            <a:r>
              <a:rPr lang="en-IN" dirty="0" smtClean="0"/>
              <a:t>a rising </a:t>
            </a:r>
            <a:r>
              <a:rPr lang="en-IN" dirty="0"/>
              <a:t>edge at the beginning of each PWM cycle, when an PWMMR0 match occurs.</a:t>
            </a:r>
          </a:p>
        </p:txBody>
      </p:sp>
    </p:spTree>
    <p:extLst>
      <p:ext uri="{BB962C8B-B14F-4D97-AF65-F5344CB8AC3E}">
        <p14:creationId xmlns:p14="http://schemas.microsoft.com/office/powerpoint/2010/main" val="365072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6080760"/>
          </a:xfrm>
        </p:spPr>
        <p:txBody>
          <a:bodyPr>
            <a:normAutofit/>
          </a:bodyPr>
          <a:lstStyle/>
          <a:p>
            <a:pPr marL="0" indent="0">
              <a:buNone/>
            </a:pPr>
            <a:r>
              <a:rPr lang="en-US" b="1" dirty="0"/>
              <a:t>Match registers for single edge controlled</a:t>
            </a:r>
            <a:endParaRPr lang="en-IN" b="1" dirty="0"/>
          </a:p>
          <a:p>
            <a:r>
              <a:rPr lang="en-IN" dirty="0" smtClean="0"/>
              <a:t>Three </a:t>
            </a:r>
            <a:r>
              <a:rPr lang="en-IN" dirty="0"/>
              <a:t>match registers can be used to provide a PWM output with both edges controlled.</a:t>
            </a:r>
          </a:p>
          <a:p>
            <a:r>
              <a:rPr lang="en-IN" dirty="0" smtClean="0"/>
              <a:t>PWMMR0 </a:t>
            </a:r>
            <a:r>
              <a:rPr lang="en-IN" dirty="0"/>
              <a:t>match register controls the </a:t>
            </a:r>
            <a:r>
              <a:rPr lang="en-IN" b="1" dirty="0"/>
              <a:t>PWM cycle rate</a:t>
            </a:r>
            <a:r>
              <a:rPr lang="en-IN" dirty="0"/>
              <a:t>. The other </a:t>
            </a:r>
            <a:r>
              <a:rPr lang="en-IN" dirty="0" smtClean="0"/>
              <a:t>match registers </a:t>
            </a:r>
            <a:r>
              <a:rPr lang="en-IN" dirty="0"/>
              <a:t>control the two PWM edge positions. </a:t>
            </a:r>
            <a:endParaRPr lang="en-IN" dirty="0" smtClean="0"/>
          </a:p>
          <a:p>
            <a:r>
              <a:rPr lang="en-IN" dirty="0" smtClean="0"/>
              <a:t>Additional </a:t>
            </a:r>
            <a:r>
              <a:rPr lang="en-IN" dirty="0"/>
              <a:t>double edge controlled </a:t>
            </a:r>
            <a:r>
              <a:rPr lang="en-IN" dirty="0" smtClean="0"/>
              <a:t>PWM outputs </a:t>
            </a:r>
            <a:r>
              <a:rPr lang="en-IN" dirty="0"/>
              <a:t>require only two match registers each, since the repetition rate is the same for </a:t>
            </a:r>
            <a:r>
              <a:rPr lang="en-IN" dirty="0" smtClean="0"/>
              <a:t>all PWM </a:t>
            </a:r>
            <a:r>
              <a:rPr lang="en-IN" dirty="0"/>
              <a:t>outputs.</a:t>
            </a:r>
          </a:p>
        </p:txBody>
      </p:sp>
    </p:spTree>
    <p:extLst>
      <p:ext uri="{BB962C8B-B14F-4D97-AF65-F5344CB8AC3E}">
        <p14:creationId xmlns:p14="http://schemas.microsoft.com/office/powerpoint/2010/main" val="3096350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0"/>
            <a:ext cx="10515600" cy="593408"/>
          </a:xfrm>
        </p:spPr>
        <p:txBody>
          <a:bodyPr>
            <a:normAutofit fontScale="90000"/>
          </a:bodyPr>
          <a:lstStyle/>
          <a:p>
            <a:r>
              <a:rPr lang="en-US" b="1" dirty="0" smtClean="0"/>
              <a:t>Sample PWM waveform</a:t>
            </a:r>
            <a:endParaRPr lang="en-IN" b="1" dirty="0"/>
          </a:p>
        </p:txBody>
      </p:sp>
      <p:pic>
        <p:nvPicPr>
          <p:cNvPr id="4" name="Content Placeholder 3"/>
          <p:cNvPicPr>
            <a:picLocks noGrp="1" noChangeAspect="1"/>
          </p:cNvPicPr>
          <p:nvPr>
            <p:ph idx="1"/>
          </p:nvPr>
        </p:nvPicPr>
        <p:blipFill>
          <a:blip r:embed="rId2"/>
          <a:stretch>
            <a:fillRect/>
          </a:stretch>
        </p:blipFill>
        <p:spPr>
          <a:xfrm>
            <a:off x="121920" y="715329"/>
            <a:ext cx="11399520" cy="6142672"/>
          </a:xfrm>
          <a:prstGeom prst="rect">
            <a:avLst/>
          </a:prstGeom>
        </p:spPr>
      </p:pic>
    </p:spTree>
    <p:extLst>
      <p:ext uri="{BB962C8B-B14F-4D97-AF65-F5344CB8AC3E}">
        <p14:creationId xmlns:p14="http://schemas.microsoft.com/office/powerpoint/2010/main" val="400830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120"/>
            <a:ext cx="10515600" cy="5928360"/>
          </a:xfrm>
        </p:spPr>
        <p:txBody>
          <a:bodyPr>
            <a:normAutofit/>
          </a:bodyPr>
          <a:lstStyle/>
          <a:p>
            <a:r>
              <a:rPr lang="en-US" dirty="0"/>
              <a:t> Match Registers 1 to 6 (except 0) are pinned on LPC214x i.e. the corresponding outputs are diverted to actual Pins on LPC214x MCU. The PWM function must be selected for these Pins to get the PWM output. These pins are </a:t>
            </a:r>
            <a:r>
              <a:rPr lang="en-US" dirty="0" smtClean="0"/>
              <a:t>:</a:t>
            </a:r>
          </a:p>
          <a:p>
            <a:endParaRPr lang="en-US" dirty="0"/>
          </a:p>
          <a:p>
            <a:endParaRPr lang="en-US" dirty="0" smtClean="0"/>
          </a:p>
          <a:p>
            <a:endParaRPr lang="en-US" dirty="0"/>
          </a:p>
          <a:p>
            <a:r>
              <a:rPr lang="en-US" dirty="0"/>
              <a:t>Also Match Register 0 </a:t>
            </a:r>
            <a:r>
              <a:rPr lang="en-US" dirty="0" err="1"/>
              <a:t>i.e</a:t>
            </a:r>
            <a:r>
              <a:rPr lang="en-US" dirty="0"/>
              <a:t> PWMMR0 is NOT pinned because it is used to generate the PWM Period</a:t>
            </a:r>
            <a:r>
              <a:rPr lang="en-US" dirty="0" smtClean="0"/>
              <a:t>.</a:t>
            </a:r>
          </a:p>
          <a:p>
            <a:r>
              <a:rPr lang="en-US" dirty="0" smtClean="0"/>
              <a:t> </a:t>
            </a:r>
            <a:r>
              <a:rPr lang="en-US" dirty="0"/>
              <a:t>Also the PWM function must be selected for the PINs mentioned above using appropriate PINSEL registers (PINSEL0 for PWM1,2,3,4,6 and PINSEL1 for PWM5).</a:t>
            </a:r>
          </a:p>
        </p:txBody>
      </p:sp>
      <p:graphicFrame>
        <p:nvGraphicFramePr>
          <p:cNvPr id="4" name="Table 3"/>
          <p:cNvGraphicFramePr>
            <a:graphicFrameLocks noGrp="1"/>
          </p:cNvGraphicFramePr>
          <p:nvPr>
            <p:extLst>
              <p:ext uri="{D42A27DB-BD31-4B8C-83A1-F6EECF244321}">
                <p14:modId xmlns:p14="http://schemas.microsoft.com/office/powerpoint/2010/main" val="2275337580"/>
              </p:ext>
            </p:extLst>
          </p:nvPr>
        </p:nvGraphicFramePr>
        <p:xfrm>
          <a:off x="3280092" y="2370031"/>
          <a:ext cx="5631815" cy="1287780"/>
        </p:xfrm>
        <a:graphic>
          <a:graphicData uri="http://schemas.openxmlformats.org/drawingml/2006/table">
            <a:tbl>
              <a:tblPr firstRow="1" bandRow="1">
                <a:tableStyleId>{5C22544A-7EE6-4342-B048-85BDC9FD1C3A}</a:tableStyleId>
              </a:tblPr>
              <a:tblGrid>
                <a:gridCol w="804545"/>
                <a:gridCol w="804545"/>
                <a:gridCol w="804545"/>
                <a:gridCol w="804545"/>
                <a:gridCol w="804545"/>
                <a:gridCol w="804545"/>
                <a:gridCol w="804545"/>
              </a:tblGrid>
              <a:tr h="0">
                <a:tc>
                  <a:txBody>
                    <a:bodyPr/>
                    <a:lstStyle/>
                    <a:p>
                      <a:pPr fontAlgn="t"/>
                      <a:r>
                        <a:rPr lang="en-US" b="1" dirty="0">
                          <a:solidFill>
                            <a:schemeClr val="tx1"/>
                          </a:solidFill>
                          <a:effectLst/>
                        </a:rPr>
                        <a:t>Output :</a:t>
                      </a:r>
                      <a:endParaRPr lang="en-US" dirty="0">
                        <a:solidFill>
                          <a:schemeClr val="tx1"/>
                        </a:solidFill>
                        <a:effectLst/>
                      </a:endParaRPr>
                    </a:p>
                  </a:txBody>
                  <a:tcPr marL="47625" marR="47625" marT="47625" marB="47625"/>
                </a:tc>
                <a:tc>
                  <a:txBody>
                    <a:bodyPr/>
                    <a:lstStyle/>
                    <a:p>
                      <a:pPr fontAlgn="t"/>
                      <a:r>
                        <a:rPr lang="en-US">
                          <a:solidFill>
                            <a:schemeClr val="tx1"/>
                          </a:solidFill>
                          <a:effectLst/>
                        </a:rPr>
                        <a:t>PWM1</a:t>
                      </a:r>
                    </a:p>
                  </a:txBody>
                  <a:tcPr marL="47625" marR="47625" marT="47625" marB="47625"/>
                </a:tc>
                <a:tc>
                  <a:txBody>
                    <a:bodyPr/>
                    <a:lstStyle/>
                    <a:p>
                      <a:pPr fontAlgn="t"/>
                      <a:r>
                        <a:rPr lang="en-US">
                          <a:solidFill>
                            <a:schemeClr val="tx1"/>
                          </a:solidFill>
                          <a:effectLst/>
                        </a:rPr>
                        <a:t>PWM2</a:t>
                      </a:r>
                    </a:p>
                  </a:txBody>
                  <a:tcPr marL="47625" marR="47625" marT="47625" marB="47625"/>
                </a:tc>
                <a:tc>
                  <a:txBody>
                    <a:bodyPr/>
                    <a:lstStyle/>
                    <a:p>
                      <a:pPr fontAlgn="t"/>
                      <a:r>
                        <a:rPr lang="en-US">
                          <a:solidFill>
                            <a:schemeClr val="tx1"/>
                          </a:solidFill>
                          <a:effectLst/>
                        </a:rPr>
                        <a:t>PWM3</a:t>
                      </a:r>
                    </a:p>
                  </a:txBody>
                  <a:tcPr marL="47625" marR="47625" marT="47625" marB="47625"/>
                </a:tc>
                <a:tc>
                  <a:txBody>
                    <a:bodyPr/>
                    <a:lstStyle/>
                    <a:p>
                      <a:pPr fontAlgn="t"/>
                      <a:r>
                        <a:rPr lang="en-US">
                          <a:solidFill>
                            <a:schemeClr val="tx1"/>
                          </a:solidFill>
                          <a:effectLst/>
                        </a:rPr>
                        <a:t>PWM4</a:t>
                      </a:r>
                    </a:p>
                  </a:txBody>
                  <a:tcPr marL="47625" marR="47625" marT="47625" marB="47625"/>
                </a:tc>
                <a:tc>
                  <a:txBody>
                    <a:bodyPr/>
                    <a:lstStyle/>
                    <a:p>
                      <a:pPr fontAlgn="t"/>
                      <a:r>
                        <a:rPr lang="en-US">
                          <a:solidFill>
                            <a:schemeClr val="tx1"/>
                          </a:solidFill>
                          <a:effectLst/>
                        </a:rPr>
                        <a:t>PWM5</a:t>
                      </a:r>
                    </a:p>
                  </a:txBody>
                  <a:tcPr marL="47625" marR="47625" marT="47625" marB="47625"/>
                </a:tc>
                <a:tc>
                  <a:txBody>
                    <a:bodyPr/>
                    <a:lstStyle/>
                    <a:p>
                      <a:pPr fontAlgn="t"/>
                      <a:r>
                        <a:rPr lang="en-US">
                          <a:solidFill>
                            <a:schemeClr val="tx1"/>
                          </a:solidFill>
                          <a:effectLst/>
                        </a:rPr>
                        <a:t>PWM6</a:t>
                      </a:r>
                    </a:p>
                  </a:txBody>
                  <a:tcPr marL="47625" marR="47625" marT="47625" marB="47625"/>
                </a:tc>
              </a:tr>
              <a:tr h="0">
                <a:tc>
                  <a:txBody>
                    <a:bodyPr/>
                    <a:lstStyle/>
                    <a:p>
                      <a:pPr fontAlgn="t"/>
                      <a:r>
                        <a:rPr lang="en-US" b="1" dirty="0">
                          <a:solidFill>
                            <a:schemeClr val="tx1"/>
                          </a:solidFill>
                          <a:effectLst/>
                        </a:rPr>
                        <a:t>Pin Name :</a:t>
                      </a:r>
                      <a:endParaRPr lang="en-US" dirty="0">
                        <a:solidFill>
                          <a:schemeClr val="tx1"/>
                        </a:solidFill>
                        <a:effectLst/>
                      </a:endParaRPr>
                    </a:p>
                  </a:txBody>
                  <a:tcPr marL="47625" marR="47625" marT="47625" marB="47625"/>
                </a:tc>
                <a:tc>
                  <a:txBody>
                    <a:bodyPr/>
                    <a:lstStyle/>
                    <a:p>
                      <a:pPr fontAlgn="t"/>
                      <a:r>
                        <a:rPr lang="en-US" dirty="0">
                          <a:solidFill>
                            <a:schemeClr val="tx1"/>
                          </a:solidFill>
                          <a:effectLst/>
                        </a:rPr>
                        <a:t>P0.0</a:t>
                      </a:r>
                    </a:p>
                  </a:txBody>
                  <a:tcPr marL="47625" marR="47625" marT="47625" marB="47625"/>
                </a:tc>
                <a:tc>
                  <a:txBody>
                    <a:bodyPr/>
                    <a:lstStyle/>
                    <a:p>
                      <a:pPr fontAlgn="t"/>
                      <a:r>
                        <a:rPr lang="en-US" dirty="0">
                          <a:solidFill>
                            <a:schemeClr val="tx1"/>
                          </a:solidFill>
                          <a:effectLst/>
                        </a:rPr>
                        <a:t>P0.7</a:t>
                      </a:r>
                    </a:p>
                  </a:txBody>
                  <a:tcPr marL="47625" marR="47625" marT="47625" marB="47625"/>
                </a:tc>
                <a:tc>
                  <a:txBody>
                    <a:bodyPr/>
                    <a:lstStyle/>
                    <a:p>
                      <a:pPr fontAlgn="t"/>
                      <a:r>
                        <a:rPr lang="en-US" dirty="0">
                          <a:solidFill>
                            <a:schemeClr val="tx1"/>
                          </a:solidFill>
                          <a:effectLst/>
                        </a:rPr>
                        <a:t>P0.1</a:t>
                      </a:r>
                    </a:p>
                  </a:txBody>
                  <a:tcPr marL="47625" marR="47625" marT="47625" marB="47625"/>
                </a:tc>
                <a:tc>
                  <a:txBody>
                    <a:bodyPr/>
                    <a:lstStyle/>
                    <a:p>
                      <a:pPr fontAlgn="t"/>
                      <a:r>
                        <a:rPr lang="en-US" dirty="0">
                          <a:solidFill>
                            <a:schemeClr val="tx1"/>
                          </a:solidFill>
                          <a:effectLst/>
                        </a:rPr>
                        <a:t>P0.8</a:t>
                      </a:r>
                    </a:p>
                  </a:txBody>
                  <a:tcPr marL="47625" marR="47625" marT="47625" marB="47625"/>
                </a:tc>
                <a:tc>
                  <a:txBody>
                    <a:bodyPr/>
                    <a:lstStyle/>
                    <a:p>
                      <a:pPr fontAlgn="t"/>
                      <a:r>
                        <a:rPr lang="en-US" dirty="0">
                          <a:solidFill>
                            <a:schemeClr val="tx1"/>
                          </a:solidFill>
                          <a:effectLst/>
                        </a:rPr>
                        <a:t>P0.21</a:t>
                      </a:r>
                    </a:p>
                  </a:txBody>
                  <a:tcPr marL="47625" marR="47625" marT="47625" marB="47625"/>
                </a:tc>
                <a:tc>
                  <a:txBody>
                    <a:bodyPr/>
                    <a:lstStyle/>
                    <a:p>
                      <a:pPr fontAlgn="t"/>
                      <a:r>
                        <a:rPr lang="en-US" dirty="0">
                          <a:solidFill>
                            <a:schemeClr val="tx1"/>
                          </a:solidFill>
                          <a:effectLst/>
                        </a:rPr>
                        <a:t>P0.9</a:t>
                      </a:r>
                    </a:p>
                  </a:txBody>
                  <a:tcPr marL="47625" marR="47625" marT="47625" marB="47625"/>
                </a:tc>
              </a:tr>
            </a:tbl>
          </a:graphicData>
        </a:graphic>
      </p:graphicFrame>
    </p:spTree>
    <p:extLst>
      <p:ext uri="{BB962C8B-B14F-4D97-AF65-F5344CB8AC3E}">
        <p14:creationId xmlns:p14="http://schemas.microsoft.com/office/powerpoint/2010/main" val="2462511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6820" y="1371600"/>
            <a:ext cx="9318359" cy="4693920"/>
          </a:xfrm>
          <a:prstGeom prst="rect">
            <a:avLst/>
          </a:prstGeom>
        </p:spPr>
      </p:pic>
    </p:spTree>
    <p:extLst>
      <p:ext uri="{BB962C8B-B14F-4D97-AF65-F5344CB8AC3E}">
        <p14:creationId xmlns:p14="http://schemas.microsoft.com/office/powerpoint/2010/main" val="2432187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lstStyle/>
          <a:p>
            <a:r>
              <a:rPr lang="en-US" dirty="0"/>
              <a:t>In LPC214x we have 7 match registers inside the PWM block . </a:t>
            </a:r>
            <a:endParaRPr lang="en-US" dirty="0" smtClean="0"/>
          </a:p>
          <a:p>
            <a:r>
              <a:rPr lang="en-US" dirty="0" smtClean="0"/>
              <a:t>Generally </a:t>
            </a:r>
            <a:r>
              <a:rPr lang="en-US" dirty="0"/>
              <a:t>the first Match register PWMMR0 is used to generate PWM period and hence we are left with 6 Match Registers PWMMR1 to PWMMR6 to generate 6 Single Edge PWM signals or 3 Double Edge PWM signals</a:t>
            </a:r>
            <a:r>
              <a:rPr lang="en-US" dirty="0" smtClean="0"/>
              <a:t>.</a:t>
            </a:r>
          </a:p>
          <a:p>
            <a:r>
              <a:rPr lang="en-US" dirty="0" smtClean="0"/>
              <a:t> </a:t>
            </a:r>
            <a:r>
              <a:rPr lang="en-US" dirty="0"/>
              <a:t>Double edge PWM uses 2 match registers hence we can get only 3 double edge outputs. </a:t>
            </a:r>
          </a:p>
        </p:txBody>
      </p:sp>
    </p:spTree>
    <p:extLst>
      <p:ext uri="{BB962C8B-B14F-4D97-AF65-F5344CB8AC3E}">
        <p14:creationId xmlns:p14="http://schemas.microsoft.com/office/powerpoint/2010/main" val="1310150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09600"/>
            <a:ext cx="10515600" cy="5567363"/>
          </a:xfrm>
        </p:spPr>
        <p:txBody>
          <a:bodyPr/>
          <a:lstStyle/>
          <a:p>
            <a:r>
              <a:rPr lang="en-IN" b="1" dirty="0"/>
              <a:t>Rules for single edge controlled PWM outputs</a:t>
            </a:r>
          </a:p>
          <a:p>
            <a:pPr marL="0" indent="0" algn="just">
              <a:buNone/>
            </a:pPr>
            <a:r>
              <a:rPr lang="en-IN" dirty="0"/>
              <a:t>1. All single edge controlled PWM outputs go high at the beginning of a PWM </a:t>
            </a:r>
            <a:r>
              <a:rPr lang="en-IN" dirty="0" smtClean="0"/>
              <a:t>cycle unless </a:t>
            </a:r>
            <a:r>
              <a:rPr lang="en-IN" dirty="0"/>
              <a:t>their match value is equal to 0.</a:t>
            </a:r>
          </a:p>
          <a:p>
            <a:pPr marL="0" indent="0" algn="just">
              <a:buNone/>
            </a:pPr>
            <a:r>
              <a:rPr lang="en-IN" dirty="0"/>
              <a:t>2. Each PWM output will go low when its match value is reached. If no match occurs (i.e</a:t>
            </a:r>
            <a:r>
              <a:rPr lang="en-IN" dirty="0" smtClean="0"/>
              <a:t>. the </a:t>
            </a:r>
            <a:r>
              <a:rPr lang="en-IN" dirty="0"/>
              <a:t>match value is greater than the PWM rate), the PWM output remains </a:t>
            </a:r>
            <a:r>
              <a:rPr lang="en-IN" dirty="0" smtClean="0"/>
              <a:t>continuously high</a:t>
            </a:r>
            <a:r>
              <a:rPr lang="en-IN" dirty="0"/>
              <a:t>.</a:t>
            </a:r>
          </a:p>
        </p:txBody>
      </p:sp>
    </p:spTree>
    <p:extLst>
      <p:ext uri="{BB962C8B-B14F-4D97-AF65-F5344CB8AC3E}">
        <p14:creationId xmlns:p14="http://schemas.microsoft.com/office/powerpoint/2010/main" val="2361598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106680"/>
            <a:ext cx="12085320" cy="6751320"/>
          </a:xfrm>
        </p:spPr>
        <p:txBody>
          <a:bodyPr>
            <a:normAutofit fontScale="92500" lnSpcReduction="10000"/>
          </a:bodyPr>
          <a:lstStyle/>
          <a:p>
            <a:pPr marL="0" indent="0">
              <a:buNone/>
            </a:pPr>
            <a:r>
              <a:rPr lang="en-IN" b="1" dirty="0"/>
              <a:t>Rules for double edge controlled PWM outputs</a:t>
            </a:r>
          </a:p>
          <a:p>
            <a:pPr marL="0" indent="0" algn="just">
              <a:buNone/>
            </a:pPr>
            <a:r>
              <a:rPr lang="en-IN" dirty="0" smtClean="0"/>
              <a:t>1</a:t>
            </a:r>
            <a:r>
              <a:rPr lang="en-IN" dirty="0"/>
              <a:t>. The match values for the </a:t>
            </a:r>
            <a:r>
              <a:rPr lang="en-IN" b="1" dirty="0"/>
              <a:t>next </a:t>
            </a:r>
            <a:r>
              <a:rPr lang="en-IN" dirty="0"/>
              <a:t>PWM cycle are used at the end of a PWM cycle (a </a:t>
            </a:r>
            <a:r>
              <a:rPr lang="en-IN" dirty="0" smtClean="0"/>
              <a:t>time point </a:t>
            </a:r>
            <a:r>
              <a:rPr lang="en-IN" dirty="0"/>
              <a:t>which is coincident with the beginning of the next PWM cycle), except as </a:t>
            </a:r>
            <a:r>
              <a:rPr lang="en-IN" dirty="0" smtClean="0"/>
              <a:t>noted in </a:t>
            </a:r>
            <a:r>
              <a:rPr lang="en-IN" dirty="0"/>
              <a:t>rule 3.</a:t>
            </a:r>
          </a:p>
          <a:p>
            <a:pPr marL="0" indent="0" algn="just">
              <a:buNone/>
            </a:pPr>
            <a:r>
              <a:rPr lang="en-IN" dirty="0"/>
              <a:t>2. A match value equal to 0 or the current PWM rate (the same as the Match channel </a:t>
            </a:r>
            <a:r>
              <a:rPr lang="en-IN" dirty="0" smtClean="0"/>
              <a:t>0 value</a:t>
            </a:r>
            <a:r>
              <a:rPr lang="en-IN" dirty="0"/>
              <a:t>) have the same effect, except as noted in rule 3. For example, a request for </a:t>
            </a:r>
            <a:r>
              <a:rPr lang="en-IN" dirty="0" smtClean="0"/>
              <a:t>a falling </a:t>
            </a:r>
            <a:r>
              <a:rPr lang="en-IN" dirty="0"/>
              <a:t>edge at the beginning of the PWM cycle has the same effect as a request for </a:t>
            </a:r>
            <a:r>
              <a:rPr lang="en-IN" dirty="0" smtClean="0"/>
              <a:t>a falling </a:t>
            </a:r>
            <a:r>
              <a:rPr lang="en-IN" dirty="0"/>
              <a:t>edge at the end of a PWM cycle.</a:t>
            </a:r>
          </a:p>
          <a:p>
            <a:pPr marL="0" indent="0" algn="just">
              <a:buNone/>
            </a:pPr>
            <a:r>
              <a:rPr lang="en-IN" dirty="0"/>
              <a:t>3. When match values are changing, if one of the "old" match values is equal to </a:t>
            </a:r>
            <a:r>
              <a:rPr lang="en-IN" dirty="0" smtClean="0"/>
              <a:t>the PWM </a:t>
            </a:r>
            <a:r>
              <a:rPr lang="en-IN" dirty="0"/>
              <a:t>rate, it is used again once if the neither of the new match values are equal to </a:t>
            </a:r>
            <a:r>
              <a:rPr lang="en-IN" dirty="0" smtClean="0"/>
              <a:t>0 or </a:t>
            </a:r>
            <a:r>
              <a:rPr lang="en-IN" dirty="0"/>
              <a:t>the PWM rate, and there was no old match value equal to 0.</a:t>
            </a:r>
          </a:p>
          <a:p>
            <a:pPr marL="0" indent="0" algn="just">
              <a:buNone/>
            </a:pPr>
            <a:r>
              <a:rPr lang="en-IN" dirty="0"/>
              <a:t>4. If both a set and a clear of a PWM output are requested at the same time, clear takes</a:t>
            </a:r>
          </a:p>
          <a:p>
            <a:pPr marL="0" indent="0" algn="just">
              <a:buNone/>
            </a:pPr>
            <a:r>
              <a:rPr lang="en-IN" dirty="0"/>
              <a:t>precedence. This can occur when the set and clear match values are the same as in</a:t>
            </a:r>
            <a:r>
              <a:rPr lang="en-IN" dirty="0" smtClean="0"/>
              <a:t>, or </a:t>
            </a:r>
            <a:r>
              <a:rPr lang="en-IN" dirty="0"/>
              <a:t>when the set or clear value equals 0 and the other value equals the PWM rate.</a:t>
            </a:r>
          </a:p>
          <a:p>
            <a:pPr marL="0" indent="0" algn="just">
              <a:buNone/>
            </a:pPr>
            <a:r>
              <a:rPr lang="en-IN" dirty="0"/>
              <a:t>5. If a match value is out of range (i.e. greater than the PWM rate value), no match event</a:t>
            </a:r>
          </a:p>
          <a:p>
            <a:pPr marL="0" indent="0" algn="just">
              <a:buNone/>
            </a:pPr>
            <a:r>
              <a:rPr lang="en-IN" dirty="0"/>
              <a:t>occurs and that match channel has no effect on the output. This means that the </a:t>
            </a:r>
            <a:r>
              <a:rPr lang="en-IN" dirty="0" smtClean="0"/>
              <a:t>PWM output </a:t>
            </a:r>
            <a:r>
              <a:rPr lang="en-IN" dirty="0"/>
              <a:t>will remain always in one state, allowing always low, always high, </a:t>
            </a:r>
            <a:r>
              <a:rPr lang="en-IN" dirty="0" smtClean="0"/>
              <a:t>or "</a:t>
            </a:r>
            <a:r>
              <a:rPr lang="en-IN" dirty="0"/>
              <a:t>no change" outputs.</a:t>
            </a:r>
          </a:p>
        </p:txBody>
      </p:sp>
    </p:spTree>
    <p:extLst>
      <p:ext uri="{BB962C8B-B14F-4D97-AF65-F5344CB8AC3E}">
        <p14:creationId xmlns:p14="http://schemas.microsoft.com/office/powerpoint/2010/main" val="266277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61912"/>
            <a:ext cx="10515600" cy="654368"/>
          </a:xfrm>
        </p:spPr>
        <p:txBody>
          <a:bodyPr>
            <a:normAutofit fontScale="90000"/>
          </a:bodyPr>
          <a:lstStyle/>
          <a:p>
            <a:pPr algn="ctr"/>
            <a:r>
              <a:rPr lang="en-US" b="1" dirty="0" smtClean="0"/>
              <a:t>Working of PWM</a:t>
            </a:r>
            <a:endParaRPr lang="en-US" b="1" dirty="0"/>
          </a:p>
        </p:txBody>
      </p:sp>
      <p:sp>
        <p:nvSpPr>
          <p:cNvPr id="3" name="Content Placeholder 2"/>
          <p:cNvSpPr>
            <a:spLocks noGrp="1"/>
          </p:cNvSpPr>
          <p:nvPr>
            <p:ph idx="1"/>
          </p:nvPr>
        </p:nvSpPr>
        <p:spPr>
          <a:xfrm>
            <a:off x="838200" y="716280"/>
            <a:ext cx="10515600" cy="6141720"/>
          </a:xfrm>
        </p:spPr>
        <p:txBody>
          <a:bodyPr>
            <a:normAutofit fontScale="92500" lnSpcReduction="10000"/>
          </a:bodyPr>
          <a:lstStyle/>
          <a:p>
            <a:r>
              <a:rPr lang="en-US" dirty="0" smtClean="0"/>
              <a:t>Consider:</a:t>
            </a:r>
          </a:p>
          <a:p>
            <a:pPr lvl="1"/>
            <a:r>
              <a:rPr lang="en-US" dirty="0" smtClean="0"/>
              <a:t> PWM </a:t>
            </a:r>
            <a:r>
              <a:rPr lang="en-US" dirty="0"/>
              <a:t>Period </a:t>
            </a:r>
            <a:r>
              <a:rPr lang="en-US" dirty="0" smtClean="0"/>
              <a:t>duration= 6 milliseconds;</a:t>
            </a:r>
          </a:p>
          <a:p>
            <a:pPr lvl="1"/>
            <a:r>
              <a:rPr lang="en-US" dirty="0" smtClean="0"/>
              <a:t>TC </a:t>
            </a:r>
            <a:r>
              <a:rPr lang="en-US" dirty="0"/>
              <a:t>increments every 1 millisecond using appropriate </a:t>
            </a:r>
            <a:r>
              <a:rPr lang="en-US" dirty="0" smtClean="0"/>
              <a:t>pre-scale </a:t>
            </a:r>
            <a:r>
              <a:rPr lang="en-US" dirty="0"/>
              <a:t>value.</a:t>
            </a:r>
          </a:p>
          <a:p>
            <a:r>
              <a:rPr lang="en-US" dirty="0"/>
              <a:t>Now </a:t>
            </a:r>
            <a:r>
              <a:rPr lang="en-US" dirty="0" smtClean="0"/>
              <a:t>set </a:t>
            </a:r>
            <a:r>
              <a:rPr lang="en-US" dirty="0"/>
              <a:t>the match value in PWMMR0 as </a:t>
            </a:r>
            <a:r>
              <a:rPr lang="en-US" dirty="0" smtClean="0"/>
              <a:t>6. </a:t>
            </a:r>
          </a:p>
          <a:p>
            <a:r>
              <a:rPr lang="en-US" dirty="0" smtClean="0"/>
              <a:t>Then configure </a:t>
            </a:r>
            <a:r>
              <a:rPr lang="en-US" dirty="0"/>
              <a:t>PWM block such that when TC reaches value in PWMMR0 it is reset and a new Period begins.</a:t>
            </a:r>
          </a:p>
          <a:p>
            <a:r>
              <a:rPr lang="en-US" b="1" dirty="0" smtClean="0"/>
              <a:t>Example:</a:t>
            </a:r>
            <a:r>
              <a:rPr lang="en-US" dirty="0" smtClean="0"/>
              <a:t> we </a:t>
            </a:r>
            <a:r>
              <a:rPr lang="en-US" dirty="0"/>
              <a:t>want 2 PWM signals of Pulse widths 2ms and 4ms.</a:t>
            </a:r>
          </a:p>
          <a:p>
            <a:r>
              <a:rPr lang="en-US" dirty="0" smtClean="0"/>
              <a:t>So,  </a:t>
            </a:r>
            <a:r>
              <a:rPr lang="en-US" dirty="0"/>
              <a:t>use PWMMR1 and PWMMR2 to get the 2 outputs. </a:t>
            </a:r>
            <a:endParaRPr lang="en-US" dirty="0" smtClean="0"/>
          </a:p>
          <a:p>
            <a:r>
              <a:rPr lang="en-US" dirty="0" smtClean="0"/>
              <a:t>Set </a:t>
            </a:r>
            <a:r>
              <a:rPr lang="en-US" dirty="0"/>
              <a:t>PWMMR1 = 2 and PWMMR2 = 4.</a:t>
            </a:r>
          </a:p>
          <a:p>
            <a:r>
              <a:rPr lang="en-US" dirty="0"/>
              <a:t>Then , </a:t>
            </a:r>
            <a:r>
              <a:rPr lang="en-US" dirty="0" err="1"/>
              <a:t>Everytime</a:t>
            </a:r>
            <a:r>
              <a:rPr lang="en-US" dirty="0"/>
              <a:t> a new period starts the Pin corresponding to PWMMR1 </a:t>
            </a:r>
            <a:r>
              <a:rPr lang="en-US" dirty="0" smtClean="0"/>
              <a:t>(p0.0) and PWMMR2 (p0.7) </a:t>
            </a:r>
            <a:r>
              <a:rPr lang="en-US" dirty="0"/>
              <a:t>will be set High by default.</a:t>
            </a:r>
          </a:p>
          <a:p>
            <a:r>
              <a:rPr lang="en-US" dirty="0"/>
              <a:t>And </a:t>
            </a:r>
            <a:r>
              <a:rPr lang="en-US" dirty="0" smtClean="0"/>
              <a:t>whenever </a:t>
            </a:r>
            <a:r>
              <a:rPr lang="en-US" dirty="0"/>
              <a:t>the value in TC reaches PWMMR1 and PWMMR2 its output will be set to low respectively.</a:t>
            </a:r>
          </a:p>
          <a:p>
            <a:r>
              <a:rPr lang="en-US" dirty="0"/>
              <a:t>Their outputs will remain low until the next Period starts after which their outputs again become </a:t>
            </a:r>
            <a:r>
              <a:rPr lang="en-US" dirty="0" smtClean="0"/>
              <a:t>high. Hence </a:t>
            </a:r>
            <a:r>
              <a:rPr lang="en-US" dirty="0"/>
              <a:t>giving us Single Edge PWM.</a:t>
            </a:r>
          </a:p>
          <a:p>
            <a:endParaRPr lang="en-US" dirty="0"/>
          </a:p>
        </p:txBody>
      </p:sp>
    </p:spTree>
    <p:extLst>
      <p:ext uri="{BB962C8B-B14F-4D97-AF65-F5344CB8AC3E}">
        <p14:creationId xmlns:p14="http://schemas.microsoft.com/office/powerpoint/2010/main" val="1254052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5361" y="716280"/>
            <a:ext cx="10698480" cy="5760720"/>
          </a:xfrm>
          <a:prstGeom prst="rect">
            <a:avLst/>
          </a:prstGeom>
        </p:spPr>
      </p:pic>
    </p:spTree>
    <p:extLst>
      <p:ext uri="{BB962C8B-B14F-4D97-AF65-F5344CB8AC3E}">
        <p14:creationId xmlns:p14="http://schemas.microsoft.com/office/powerpoint/2010/main" val="63867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pic>
        <p:nvPicPr>
          <p:cNvPr id="4" name="Content Placeholder 3"/>
          <p:cNvPicPr>
            <a:picLocks noGrp="1" noChangeAspect="1"/>
          </p:cNvPicPr>
          <p:nvPr>
            <p:ph idx="1"/>
          </p:nvPr>
        </p:nvPicPr>
        <p:blipFill>
          <a:blip r:embed="rId2"/>
          <a:stretch>
            <a:fillRect/>
          </a:stretch>
        </p:blipFill>
        <p:spPr>
          <a:xfrm>
            <a:off x="724216" y="1888808"/>
            <a:ext cx="10294304" cy="2990223"/>
          </a:xfrm>
          <a:prstGeom prst="rect">
            <a:avLst/>
          </a:prstGeom>
        </p:spPr>
      </p:pic>
    </p:spTree>
    <p:extLst>
      <p:ext uri="{BB962C8B-B14F-4D97-AF65-F5344CB8AC3E}">
        <p14:creationId xmlns:p14="http://schemas.microsoft.com/office/powerpoint/2010/main" val="2685952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6288"/>
          </a:xfrm>
        </p:spPr>
        <p:txBody>
          <a:bodyPr/>
          <a:lstStyle/>
          <a:p>
            <a:pPr algn="ctr"/>
            <a:r>
              <a:rPr lang="en-US" b="1" dirty="0" smtClean="0"/>
              <a:t>Registers in PWM</a:t>
            </a:r>
            <a:endParaRPr lang="en-US" b="1" dirty="0"/>
          </a:p>
        </p:txBody>
      </p:sp>
      <p:sp>
        <p:nvSpPr>
          <p:cNvPr id="3" name="Content Placeholder 2"/>
          <p:cNvSpPr>
            <a:spLocks noGrp="1"/>
          </p:cNvSpPr>
          <p:nvPr>
            <p:ph idx="1"/>
          </p:nvPr>
        </p:nvSpPr>
        <p:spPr>
          <a:xfrm>
            <a:off x="438150" y="776288"/>
            <a:ext cx="11372850" cy="5868352"/>
          </a:xfrm>
        </p:spPr>
        <p:txBody>
          <a:bodyPr>
            <a:normAutofit fontScale="92500" lnSpcReduction="20000"/>
          </a:bodyPr>
          <a:lstStyle/>
          <a:p>
            <a:pPr marL="0" indent="0">
              <a:buNone/>
            </a:pPr>
            <a:r>
              <a:rPr lang="en-US" dirty="0" smtClean="0"/>
              <a:t>1) </a:t>
            </a:r>
            <a:r>
              <a:rPr lang="en-US" b="1" dirty="0" smtClean="0"/>
              <a:t>PWMTCR (8 bit) </a:t>
            </a:r>
            <a:r>
              <a:rPr lang="en-US" b="1" dirty="0"/>
              <a:t>: PWM Timer Control Register</a:t>
            </a:r>
          </a:p>
          <a:p>
            <a:pPr marL="0" indent="0">
              <a:buNone/>
            </a:pPr>
            <a:r>
              <a:rPr lang="en-US" dirty="0"/>
              <a:t>This register is used to control the Timer Counter inside the PWM block. Only Bits: 0, 1 &amp; 3 are used rest are </a:t>
            </a:r>
            <a:r>
              <a:rPr lang="en-US" dirty="0" smtClean="0"/>
              <a:t>reserved</a:t>
            </a:r>
            <a:r>
              <a:rPr lang="en-US" dirty="0"/>
              <a:t>.</a:t>
            </a:r>
          </a:p>
          <a:p>
            <a:pPr marL="0" indent="0">
              <a:buNone/>
            </a:pPr>
            <a:r>
              <a:rPr lang="en-US" b="1" dirty="0"/>
              <a:t>Bit 0 :</a:t>
            </a:r>
            <a:r>
              <a:rPr lang="en-US" dirty="0"/>
              <a:t> This bit is used to Enable/Disable Counting. When 1 both PWM Timer counter and PWM </a:t>
            </a:r>
            <a:r>
              <a:rPr lang="en-US" dirty="0" err="1"/>
              <a:t>Prescale</a:t>
            </a:r>
            <a:r>
              <a:rPr lang="en-US" dirty="0"/>
              <a:t> counter are enabled. When 0 both are disabled.</a:t>
            </a:r>
          </a:p>
          <a:p>
            <a:pPr marL="0" indent="0">
              <a:buNone/>
            </a:pPr>
            <a:r>
              <a:rPr lang="en-US" b="1" dirty="0"/>
              <a:t>Bit 1 :</a:t>
            </a:r>
            <a:r>
              <a:rPr lang="en-US" dirty="0"/>
              <a:t> This bit is used to Reset both Timer and </a:t>
            </a:r>
            <a:r>
              <a:rPr lang="en-US" dirty="0" err="1"/>
              <a:t>Prescale</a:t>
            </a:r>
            <a:r>
              <a:rPr lang="en-US" dirty="0"/>
              <a:t> counter inside the PWM block. When set to 1 it will reset both of them (at next edge of PCLK).</a:t>
            </a:r>
          </a:p>
          <a:p>
            <a:pPr marL="0" indent="0">
              <a:buNone/>
            </a:pPr>
            <a:r>
              <a:rPr lang="en-US" b="1" dirty="0"/>
              <a:t>Bit 3 :</a:t>
            </a:r>
            <a:r>
              <a:rPr lang="en-US" dirty="0"/>
              <a:t> This is used to enable the PWM mode </a:t>
            </a:r>
            <a:r>
              <a:rPr lang="en-US" dirty="0" err="1"/>
              <a:t>i.e</a:t>
            </a:r>
            <a:r>
              <a:rPr lang="en-US" dirty="0"/>
              <a:t> the PWM outputs</a:t>
            </a:r>
            <a:r>
              <a:rPr lang="en-US" dirty="0" smtClean="0"/>
              <a:t>. </a:t>
            </a:r>
          </a:p>
          <a:p>
            <a:pPr marL="0" indent="0">
              <a:buNone/>
            </a:pPr>
            <a:r>
              <a:rPr lang="en-US" dirty="0" smtClean="0"/>
              <a:t>Other </a:t>
            </a:r>
            <a:r>
              <a:rPr lang="en-US" dirty="0"/>
              <a:t>Bits : Reserved.</a:t>
            </a:r>
          </a:p>
          <a:p>
            <a:pPr marL="0" indent="0">
              <a:buNone/>
            </a:pPr>
            <a:r>
              <a:rPr lang="en-US" dirty="0"/>
              <a:t>2) </a:t>
            </a:r>
            <a:r>
              <a:rPr lang="en-US" b="1" dirty="0" smtClean="0"/>
              <a:t>PWMPR (32 bit) </a:t>
            </a:r>
            <a:r>
              <a:rPr lang="en-US" b="1" dirty="0"/>
              <a:t>: PWM </a:t>
            </a:r>
            <a:r>
              <a:rPr lang="en-US" b="1" dirty="0" err="1"/>
              <a:t>Prescale</a:t>
            </a:r>
            <a:r>
              <a:rPr lang="en-US" b="1" dirty="0"/>
              <a:t> Register</a:t>
            </a:r>
          </a:p>
          <a:p>
            <a:pPr marL="0" indent="0">
              <a:buNone/>
            </a:pPr>
            <a:r>
              <a:rPr lang="en-US" dirty="0"/>
              <a:t>PWMPR is used to control the resolution of the PWM outputs. The Timer Counter(TC) </a:t>
            </a:r>
            <a:r>
              <a:rPr lang="en-US" dirty="0" smtClean="0"/>
              <a:t>will increment </a:t>
            </a:r>
            <a:r>
              <a:rPr lang="en-US" dirty="0"/>
              <a:t>every PWMPR+1 Peripheral Clock Cycles (PCLK).</a:t>
            </a:r>
          </a:p>
          <a:p>
            <a:pPr marL="0" indent="0">
              <a:buNone/>
            </a:pPr>
            <a:r>
              <a:rPr lang="en-US" dirty="0"/>
              <a:t>3) </a:t>
            </a:r>
            <a:r>
              <a:rPr lang="en-US" b="1" dirty="0"/>
              <a:t>PWMMR0 – PWMMR6 : Match Registers</a:t>
            </a:r>
          </a:p>
          <a:p>
            <a:pPr marL="0" indent="0">
              <a:buNone/>
            </a:pPr>
            <a:r>
              <a:rPr lang="en-US" dirty="0"/>
              <a:t>These are the seven Match registers as explained above which contain </a:t>
            </a:r>
            <a:r>
              <a:rPr lang="en-US" b="1" dirty="0"/>
              <a:t>Pulse Width Values </a:t>
            </a:r>
            <a:r>
              <a:rPr lang="en-US" b="1" dirty="0" err="1"/>
              <a:t>i.e</a:t>
            </a:r>
            <a:r>
              <a:rPr lang="en-US" b="1" dirty="0"/>
              <a:t> the Number of PWMTC Ticks</a:t>
            </a:r>
            <a:r>
              <a:rPr lang="en-US" dirty="0"/>
              <a:t>.</a:t>
            </a:r>
          </a:p>
          <a:p>
            <a:endParaRPr lang="en-US" dirty="0"/>
          </a:p>
        </p:txBody>
      </p:sp>
    </p:spTree>
    <p:extLst>
      <p:ext uri="{BB962C8B-B14F-4D97-AF65-F5344CB8AC3E}">
        <p14:creationId xmlns:p14="http://schemas.microsoft.com/office/powerpoint/2010/main" val="3865819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6035040"/>
          </a:xfrm>
        </p:spPr>
        <p:txBody>
          <a:bodyPr>
            <a:normAutofit fontScale="92500" lnSpcReduction="20000"/>
          </a:bodyPr>
          <a:lstStyle/>
          <a:p>
            <a:pPr marL="0" indent="0">
              <a:buNone/>
            </a:pPr>
            <a:r>
              <a:rPr lang="en-US" dirty="0"/>
              <a:t>4) </a:t>
            </a:r>
            <a:r>
              <a:rPr lang="en-US" b="1" dirty="0" smtClean="0"/>
              <a:t>PWMMCR (32 bit) </a:t>
            </a:r>
            <a:r>
              <a:rPr lang="en-US" b="1" dirty="0"/>
              <a:t>: PWM Match Control Registers</a:t>
            </a:r>
          </a:p>
          <a:p>
            <a:pPr marL="0" indent="0" algn="just">
              <a:buNone/>
            </a:pPr>
            <a:r>
              <a:rPr lang="en-US" dirty="0"/>
              <a:t>The PWM Match Control Register is used to specify what operations can be done when the value in a particular Match register equals the value in TC. For each Match Register we have 3 options : Either </a:t>
            </a:r>
            <a:r>
              <a:rPr lang="en-US" b="1" dirty="0">
                <a:solidFill>
                  <a:srgbClr val="FF0000"/>
                </a:solidFill>
              </a:rPr>
              <a:t>generate an Interrupt , or Reset the TC , or Stop </a:t>
            </a:r>
            <a:r>
              <a:rPr lang="en-US" dirty="0"/>
              <a:t>.. which stops the counters and disables PWM. Hence this register is divided into group of 3 bits. The first 3 bits are for Match Register 0 </a:t>
            </a:r>
            <a:r>
              <a:rPr lang="en-US" dirty="0" err="1"/>
              <a:t>i.e</a:t>
            </a:r>
            <a:r>
              <a:rPr lang="en-US" dirty="0"/>
              <a:t> PWMMR0 , next 3 for PWMMR1 , and so on :</a:t>
            </a:r>
          </a:p>
          <a:p>
            <a:pPr marL="0" indent="0" algn="just">
              <a:buNone/>
            </a:pPr>
            <a:r>
              <a:rPr lang="en-US" b="1" dirty="0"/>
              <a:t>1) Bit 0 :</a:t>
            </a:r>
            <a:r>
              <a:rPr lang="en-US" dirty="0"/>
              <a:t> Interrupt on PWMMR0 Match – If set to 1 then it will generate an Interrupt else disable if set to 0.</a:t>
            </a:r>
          </a:p>
          <a:p>
            <a:pPr marL="0" indent="0" algn="just">
              <a:buNone/>
            </a:pPr>
            <a:r>
              <a:rPr lang="en-US" b="1" dirty="0"/>
              <a:t>2) Bit 1 :</a:t>
            </a:r>
            <a:r>
              <a:rPr lang="en-US" dirty="0"/>
              <a:t> Reset on PWMMR0 Match – If set to 1 it will reset the Timer Counter </a:t>
            </a:r>
            <a:r>
              <a:rPr lang="en-US" dirty="0" err="1"/>
              <a:t>i.e</a:t>
            </a:r>
            <a:r>
              <a:rPr lang="en-US" dirty="0"/>
              <a:t> PWMTC else disabled if set to 0.</a:t>
            </a:r>
          </a:p>
          <a:p>
            <a:pPr marL="0" indent="0" algn="just">
              <a:buNone/>
            </a:pPr>
            <a:r>
              <a:rPr lang="en-US" b="1" dirty="0"/>
              <a:t>3) Bit 2 :</a:t>
            </a:r>
            <a:r>
              <a:rPr lang="en-US" dirty="0"/>
              <a:t> Stop on PWMMR0 Match – If this bit is set 1 then both PWMTC and PWMPC will be stopped and will also make Bit 0 in PWMTCR to 0 which in turn will disable the Counters.</a:t>
            </a:r>
          </a:p>
          <a:p>
            <a:pPr marL="0" indent="0" algn="just">
              <a:buNone/>
            </a:pPr>
            <a:r>
              <a:rPr lang="en-US" b="1" dirty="0" smtClean="0"/>
              <a:t>*)</a:t>
            </a:r>
            <a:r>
              <a:rPr lang="en-US" dirty="0"/>
              <a:t> Similarly {Bits 3,4,5} for PWMMR1 , {Bits 6,7,8} for PWMMR2 , {Bits 9,10,11} for PWMMR3 ,{Bits 12,13,14} for PWMMR4 ,{Bits 15,16,17} for PWMMR5 , {Bits 18,19,20} for PWMMR6.</a:t>
            </a:r>
          </a:p>
          <a:p>
            <a:endParaRPr lang="en-US" dirty="0"/>
          </a:p>
        </p:txBody>
      </p:sp>
    </p:spTree>
    <p:extLst>
      <p:ext uri="{BB962C8B-B14F-4D97-AF65-F5344CB8AC3E}">
        <p14:creationId xmlns:p14="http://schemas.microsoft.com/office/powerpoint/2010/main" val="6425260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6080760"/>
          </a:xfrm>
        </p:spPr>
        <p:txBody>
          <a:bodyPr>
            <a:normAutofit/>
          </a:bodyPr>
          <a:lstStyle/>
          <a:p>
            <a:r>
              <a:rPr lang="en-US" dirty="0"/>
              <a:t>5) </a:t>
            </a:r>
            <a:r>
              <a:rPr lang="en-US" b="1" dirty="0" smtClean="0"/>
              <a:t>PWMIR (16 bit) </a:t>
            </a:r>
            <a:r>
              <a:rPr lang="en-US" b="1" dirty="0"/>
              <a:t>: PWM Interrupt Register</a:t>
            </a:r>
          </a:p>
          <a:p>
            <a:pPr marL="0" indent="0">
              <a:buNone/>
            </a:pPr>
            <a:r>
              <a:rPr lang="en-US" dirty="0"/>
              <a:t>If an interrupt is generated by any of the Match Register then the corresponding bit in PWMIR will be set high. Writing a 1 to the corresponding location will clear that interrupt. Here :</a:t>
            </a:r>
          </a:p>
          <a:p>
            <a:pPr marL="0" indent="0">
              <a:buNone/>
            </a:pPr>
            <a:r>
              <a:rPr lang="en-US" b="1" dirty="0"/>
              <a:t>1) Bits 0,1,2,3</a:t>
            </a:r>
            <a:r>
              <a:rPr lang="en-US" dirty="0"/>
              <a:t> are for PWMMR0, PWMMR1, PWMMR2, PWMMR3 respectively and</a:t>
            </a:r>
          </a:p>
          <a:p>
            <a:pPr marL="0" indent="0">
              <a:buNone/>
            </a:pPr>
            <a:r>
              <a:rPr lang="en-US" b="1" dirty="0"/>
              <a:t>2) Bits 8,9,10</a:t>
            </a:r>
            <a:r>
              <a:rPr lang="en-US" dirty="0"/>
              <a:t> are for PWMMR4 , PWMMR5 , PWMMR6 respectively. Other bits are reserved.</a:t>
            </a:r>
          </a:p>
          <a:p>
            <a:endParaRPr lang="en-US" dirty="0"/>
          </a:p>
        </p:txBody>
      </p:sp>
    </p:spTree>
    <p:extLst>
      <p:ext uri="{BB962C8B-B14F-4D97-AF65-F5344CB8AC3E}">
        <p14:creationId xmlns:p14="http://schemas.microsoft.com/office/powerpoint/2010/main" val="21029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
            <a:ext cx="10515600" cy="5735003"/>
          </a:xfrm>
        </p:spPr>
        <p:txBody>
          <a:bodyPr>
            <a:normAutofit lnSpcReduction="10000"/>
          </a:bodyPr>
          <a:lstStyle/>
          <a:p>
            <a:pPr marL="0" indent="0" algn="just">
              <a:buNone/>
            </a:pPr>
            <a:r>
              <a:rPr lang="en-US" dirty="0"/>
              <a:t>6) </a:t>
            </a:r>
            <a:r>
              <a:rPr lang="en-US" b="1" dirty="0"/>
              <a:t>PWMLER </a:t>
            </a:r>
            <a:r>
              <a:rPr lang="en-US" b="1" dirty="0" smtClean="0"/>
              <a:t>(8 bit): </a:t>
            </a:r>
            <a:r>
              <a:rPr lang="en-US" b="1" dirty="0"/>
              <a:t>Latch Enable Register</a:t>
            </a:r>
          </a:p>
          <a:p>
            <a:pPr marL="0" indent="0" algn="just">
              <a:buNone/>
            </a:pPr>
            <a:r>
              <a:rPr lang="en-US" dirty="0"/>
              <a:t>The PWM Latch Enable Register is used to control the way Match Registers are updated when PWM generation is active. When PWM mode is active and we apply new values to the Match Registers the new values won’t get applied immediately. Instead what happens is that the value is written to a “Shadow Register” .. it can be thought of as a duplicate Match Register. Each Match Register has a corresponding Shadow Register. The value in this Shadow Register is transferred to the actual </a:t>
            </a:r>
            <a:r>
              <a:rPr lang="en-US" dirty="0" smtClean="0"/>
              <a:t> Match </a:t>
            </a:r>
            <a:r>
              <a:rPr lang="en-US" dirty="0"/>
              <a:t>Register when :</a:t>
            </a:r>
          </a:p>
          <a:p>
            <a:pPr marL="0" indent="0" algn="just">
              <a:buNone/>
            </a:pPr>
            <a:r>
              <a:rPr lang="en-US" b="1" dirty="0"/>
              <a:t>1)</a:t>
            </a:r>
            <a:r>
              <a:rPr lang="en-US" dirty="0"/>
              <a:t> PWMTC is reset (</a:t>
            </a:r>
            <a:r>
              <a:rPr lang="en-US" dirty="0" err="1"/>
              <a:t>i.e</a:t>
            </a:r>
            <a:r>
              <a:rPr lang="en-US" dirty="0"/>
              <a:t> at the beginning of the next period) ,</a:t>
            </a:r>
            <a:br>
              <a:rPr lang="en-US" dirty="0"/>
            </a:br>
            <a:r>
              <a:rPr lang="en-US" b="1" dirty="0"/>
              <a:t>2)</a:t>
            </a:r>
            <a:r>
              <a:rPr lang="en-US" dirty="0"/>
              <a:t> And the corresponding Bit in PWMLER is 1.</a:t>
            </a:r>
          </a:p>
          <a:p>
            <a:pPr marL="0" indent="0" algn="just">
              <a:buNone/>
            </a:pPr>
            <a:r>
              <a:rPr lang="en-US" dirty="0"/>
              <a:t>Hence only when these 2 conditions are satisfied the value is copied to Match Register. Bit ‘x’ in PWMLER corresponds to match Register ‘x’. </a:t>
            </a:r>
            <a:r>
              <a:rPr lang="en-US" dirty="0" err="1"/>
              <a:t>I.e</a:t>
            </a:r>
            <a:r>
              <a:rPr lang="en-US" dirty="0"/>
              <a:t> Bit 0 is for PWMMR0 , Bit 1 for PWMMR1 , .. and so </a:t>
            </a:r>
            <a:r>
              <a:rPr lang="en-US" dirty="0" smtClean="0"/>
              <a:t>on..</a:t>
            </a:r>
            <a:endParaRPr lang="en-US" dirty="0"/>
          </a:p>
        </p:txBody>
      </p:sp>
    </p:spTree>
    <p:extLst>
      <p:ext uri="{BB962C8B-B14F-4D97-AF65-F5344CB8AC3E}">
        <p14:creationId xmlns:p14="http://schemas.microsoft.com/office/powerpoint/2010/main" val="121435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040"/>
            <a:ext cx="10515600" cy="5856923"/>
          </a:xfrm>
        </p:spPr>
        <p:txBody>
          <a:bodyPr>
            <a:normAutofit fontScale="92500" lnSpcReduction="20000"/>
          </a:bodyPr>
          <a:lstStyle/>
          <a:p>
            <a:pPr marL="0" indent="0" algn="just">
              <a:buNone/>
            </a:pPr>
            <a:r>
              <a:rPr lang="en-US" dirty="0"/>
              <a:t>7) </a:t>
            </a:r>
            <a:r>
              <a:rPr lang="en-US" b="1" dirty="0" smtClean="0"/>
              <a:t>PWMPCR (16 bit) </a:t>
            </a:r>
            <a:r>
              <a:rPr lang="en-US" b="1" dirty="0"/>
              <a:t>: PWM Control Register</a:t>
            </a:r>
          </a:p>
          <a:p>
            <a:pPr marL="0" indent="0" algn="just">
              <a:buNone/>
            </a:pPr>
            <a:r>
              <a:rPr lang="en-US" dirty="0"/>
              <a:t>This register is used for Selecting between Single Edged &amp; Double Edged outputs and also to Enable/Disable the 6 PWM outputs which go to their corresponding Pins.</a:t>
            </a:r>
          </a:p>
          <a:p>
            <a:pPr marL="0" indent="0" algn="just">
              <a:buNone/>
            </a:pPr>
            <a:r>
              <a:rPr lang="en-US" dirty="0" smtClean="0"/>
              <a:t>(         1</a:t>
            </a:r>
            <a:r>
              <a:rPr lang="en-US" dirty="0"/>
              <a:t>) </a:t>
            </a:r>
            <a:r>
              <a:rPr lang="en-US" b="1" dirty="0"/>
              <a:t>Bits 2 to 6</a:t>
            </a:r>
            <a:r>
              <a:rPr lang="en-US" dirty="0"/>
              <a:t> are used to select between Single or Double Edge mode for PWM 2,3,4,5,6 outputs</a:t>
            </a:r>
            <a:r>
              <a:rPr lang="en-US" dirty="0" smtClean="0"/>
              <a:t>.</a:t>
            </a:r>
          </a:p>
          <a:p>
            <a:pPr marL="0" indent="0" algn="just">
              <a:buNone/>
            </a:pPr>
            <a:r>
              <a:rPr lang="en-US" dirty="0"/>
              <a:t> </a:t>
            </a:r>
            <a:r>
              <a:rPr lang="en-US" dirty="0" smtClean="0"/>
              <a:t>                1</a:t>
            </a:r>
            <a:r>
              <a:rPr lang="en-US" dirty="0"/>
              <a:t>) </a:t>
            </a:r>
            <a:r>
              <a:rPr lang="en-US" b="1" dirty="0"/>
              <a:t>Bit 2 :</a:t>
            </a:r>
            <a:r>
              <a:rPr lang="en-US" dirty="0"/>
              <a:t> If set to 1 then PWM2(</a:t>
            </a:r>
            <a:r>
              <a:rPr lang="en-US" dirty="0" err="1"/>
              <a:t>i.e</a:t>
            </a:r>
            <a:r>
              <a:rPr lang="en-US" dirty="0"/>
              <a:t> the one corresponding to PWMMR2) output is double edged else if set 0 then its Single Edged</a:t>
            </a:r>
            <a:r>
              <a:rPr lang="en-US" dirty="0" smtClean="0"/>
              <a:t>.</a:t>
            </a:r>
          </a:p>
          <a:p>
            <a:pPr marL="0" indent="0" algn="just">
              <a:buNone/>
            </a:pPr>
            <a:r>
              <a:rPr lang="en-US" dirty="0"/>
              <a:t/>
            </a:r>
            <a:br>
              <a:rPr lang="en-US" dirty="0"/>
            </a:br>
            <a:r>
              <a:rPr lang="en-US" dirty="0" smtClean="0"/>
              <a:t>                 2</a:t>
            </a:r>
            <a:r>
              <a:rPr lang="en-US" dirty="0"/>
              <a:t>) Similarly </a:t>
            </a:r>
            <a:r>
              <a:rPr lang="en-US" b="1" dirty="0"/>
              <a:t>{Bits 3,4,5,6}</a:t>
            </a:r>
            <a:r>
              <a:rPr lang="en-US" dirty="0"/>
              <a:t> for PWM3 , PWM4 , PWM5 , PWM6 respectively.</a:t>
            </a:r>
          </a:p>
          <a:p>
            <a:pPr marL="0" indent="0" algn="just">
              <a:buNone/>
            </a:pPr>
            <a:r>
              <a:rPr lang="en-US" dirty="0" smtClean="0"/>
              <a:t>2)</a:t>
            </a:r>
            <a:r>
              <a:rPr lang="en-US" b="1" dirty="0"/>
              <a:t> Bits 9 to 14</a:t>
            </a:r>
            <a:r>
              <a:rPr lang="en-US" dirty="0"/>
              <a:t> are used to Enable/Disable PWM </a:t>
            </a:r>
            <a:r>
              <a:rPr lang="en-US" dirty="0" smtClean="0"/>
              <a:t>outputs</a:t>
            </a:r>
          </a:p>
          <a:p>
            <a:pPr marL="0" indent="0" algn="just">
              <a:buNone/>
            </a:pPr>
            <a:r>
              <a:rPr lang="en-US" dirty="0"/>
              <a:t> </a:t>
            </a:r>
            <a:r>
              <a:rPr lang="en-US" dirty="0" smtClean="0"/>
              <a:t>        1</a:t>
            </a:r>
            <a:r>
              <a:rPr lang="en-US" dirty="0"/>
              <a:t>) </a:t>
            </a:r>
            <a:r>
              <a:rPr lang="en-US" b="1" dirty="0"/>
              <a:t>Bit 9 : </a:t>
            </a:r>
            <a:r>
              <a:rPr lang="en-US" dirty="0"/>
              <a:t>If set to 1 then PWM1 output is enabled , else disabled if set to 0.</a:t>
            </a:r>
            <a:br>
              <a:rPr lang="en-US" dirty="0"/>
            </a:br>
            <a:r>
              <a:rPr lang="en-US" dirty="0" smtClean="0"/>
              <a:t>         2)Similarly</a:t>
            </a:r>
            <a:r>
              <a:rPr lang="en-US" dirty="0"/>
              <a:t> </a:t>
            </a:r>
            <a:r>
              <a:rPr lang="en-US" b="1" dirty="0"/>
              <a:t>{Bit 10,11,12,13,14}</a:t>
            </a:r>
            <a:r>
              <a:rPr lang="en-US" dirty="0"/>
              <a:t> for PWM2 , PWM3 , PWM4 , PWM5 , PWM6 </a:t>
            </a:r>
            <a:r>
              <a:rPr lang="en-US" dirty="0" smtClean="0"/>
              <a:t>   respectively</a:t>
            </a:r>
            <a:r>
              <a:rPr lang="en-US" dirty="0"/>
              <a:t>.</a:t>
            </a:r>
          </a:p>
          <a:p>
            <a:r>
              <a:rPr lang="en-US" dirty="0" smtClean="0"/>
              <a:t>)</a:t>
            </a:r>
            <a:endParaRPr lang="en-US" dirty="0"/>
          </a:p>
        </p:txBody>
      </p:sp>
    </p:spTree>
    <p:extLst>
      <p:ext uri="{BB962C8B-B14F-4D97-AF65-F5344CB8AC3E}">
        <p14:creationId xmlns:p14="http://schemas.microsoft.com/office/powerpoint/2010/main" val="27817536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single edge controlled PWM outputs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1</a:t>
            </a:r>
            <a:r>
              <a:rPr lang="en-US" dirty="0"/>
              <a:t>. All single edge controlled PWM outputs go high at the beginning of a PWM </a:t>
            </a:r>
            <a:r>
              <a:rPr lang="en-US" dirty="0" smtClean="0"/>
              <a:t>cycle unless </a:t>
            </a:r>
            <a:r>
              <a:rPr lang="en-US" dirty="0"/>
              <a:t>their match value is equal to 0.</a:t>
            </a:r>
          </a:p>
          <a:p>
            <a:pPr marL="0" indent="0">
              <a:buNone/>
            </a:pPr>
            <a:endParaRPr lang="en-US" dirty="0" smtClean="0"/>
          </a:p>
          <a:p>
            <a:pPr marL="0" indent="0">
              <a:buNone/>
            </a:pPr>
            <a:r>
              <a:rPr lang="en-US" dirty="0" smtClean="0"/>
              <a:t>2</a:t>
            </a:r>
            <a:r>
              <a:rPr lang="en-US" dirty="0"/>
              <a:t>. Each PWM output will go low when its match value is reached. If no match occurs (i.e</a:t>
            </a:r>
            <a:r>
              <a:rPr lang="en-US" dirty="0" smtClean="0"/>
              <a:t>. the </a:t>
            </a:r>
            <a:r>
              <a:rPr lang="en-US" dirty="0"/>
              <a:t>match value is greater than the PWM rate), the PWM output remains </a:t>
            </a:r>
            <a:r>
              <a:rPr lang="en-US" dirty="0" smtClean="0"/>
              <a:t>continuously high</a:t>
            </a:r>
            <a:r>
              <a:rPr lang="en-US" dirty="0"/>
              <a:t>.</a:t>
            </a:r>
          </a:p>
        </p:txBody>
      </p:sp>
    </p:spTree>
    <p:extLst>
      <p:ext uri="{BB962C8B-B14F-4D97-AF65-F5344CB8AC3E}">
        <p14:creationId xmlns:p14="http://schemas.microsoft.com/office/powerpoint/2010/main" val="3100283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Configuring </a:t>
            </a:r>
            <a:r>
              <a:rPr lang="en-US" dirty="0"/>
              <a:t>and Initializing PWM</a:t>
            </a:r>
            <a:br>
              <a:rPr lang="en-US" dirty="0"/>
            </a:br>
            <a:endParaRPr lang="en-US" dirty="0"/>
          </a:p>
        </p:txBody>
      </p:sp>
      <p:sp>
        <p:nvSpPr>
          <p:cNvPr id="3" name="Content Placeholder 2"/>
          <p:cNvSpPr>
            <a:spLocks noGrp="1"/>
          </p:cNvSpPr>
          <p:nvPr>
            <p:ph idx="1"/>
          </p:nvPr>
        </p:nvSpPr>
        <p:spPr>
          <a:xfrm>
            <a:off x="838200" y="1825624"/>
            <a:ext cx="10515600" cy="4636135"/>
          </a:xfrm>
        </p:spPr>
        <p:txBody>
          <a:bodyPr/>
          <a:lstStyle/>
          <a:p>
            <a:pPr algn="just"/>
            <a:r>
              <a:rPr lang="en-US" dirty="0"/>
              <a:t>Configuring PWM is very much similar to Configuring Timer except , additionally , we need to enable the outputs and select PWM functions for the corresponding PIN on which output will be available. </a:t>
            </a:r>
            <a:endParaRPr lang="en-US" dirty="0" smtClean="0"/>
          </a:p>
          <a:p>
            <a:pPr algn="just"/>
            <a:r>
              <a:rPr lang="en-US" dirty="0"/>
              <a:t>First we need to define the resolution of </a:t>
            </a:r>
            <a:r>
              <a:rPr lang="en-US" dirty="0" smtClean="0"/>
              <a:t>PWM </a:t>
            </a:r>
            <a:r>
              <a:rPr lang="en-US" dirty="0"/>
              <a:t>signal. </a:t>
            </a:r>
            <a:endParaRPr lang="en-US" dirty="0" smtClean="0"/>
          </a:p>
          <a:p>
            <a:pPr algn="just"/>
            <a:r>
              <a:rPr lang="en-US" dirty="0" smtClean="0"/>
              <a:t>Here </a:t>
            </a:r>
            <a:r>
              <a:rPr lang="en-US" dirty="0"/>
              <a:t>the PWM resolution </a:t>
            </a:r>
            <a:r>
              <a:rPr lang="en-US" dirty="0" smtClean="0"/>
              <a:t>means </a:t>
            </a:r>
            <a:r>
              <a:rPr lang="en-US" dirty="0"/>
              <a:t>the minimum increment that can </a:t>
            </a:r>
            <a:r>
              <a:rPr lang="en-US" dirty="0" smtClean="0"/>
              <a:t>be used </a:t>
            </a:r>
            <a:r>
              <a:rPr lang="en-US" dirty="0"/>
              <a:t>to increase or decrease the pulse width</a:t>
            </a:r>
            <a:r>
              <a:rPr lang="en-US" dirty="0" smtClean="0"/>
              <a:t>.</a:t>
            </a:r>
          </a:p>
          <a:p>
            <a:pPr algn="just"/>
            <a:r>
              <a:rPr lang="en-US" dirty="0" smtClean="0"/>
              <a:t> </a:t>
            </a:r>
            <a:r>
              <a:rPr lang="en-US" dirty="0"/>
              <a:t>More smaller the increment more fine will be the resolution. This resolution is defined using an appropriate </a:t>
            </a:r>
            <a:r>
              <a:rPr lang="en-US" dirty="0" smtClean="0"/>
              <a:t>Pre scale </a:t>
            </a:r>
            <a:r>
              <a:rPr lang="en-US" dirty="0"/>
              <a:t>Value. </a:t>
            </a:r>
          </a:p>
        </p:txBody>
      </p:sp>
    </p:spTree>
    <p:extLst>
      <p:ext uri="{BB962C8B-B14F-4D97-AF65-F5344CB8AC3E}">
        <p14:creationId xmlns:p14="http://schemas.microsoft.com/office/powerpoint/2010/main" val="3886899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5808"/>
          </a:xfrm>
        </p:spPr>
        <p:txBody>
          <a:bodyPr/>
          <a:lstStyle/>
          <a:p>
            <a:pPr algn="ctr"/>
            <a:r>
              <a:rPr lang="en-US" dirty="0" smtClean="0"/>
              <a:t>Steps for initializing PWM</a:t>
            </a:r>
            <a:endParaRPr lang="en-US" dirty="0"/>
          </a:p>
        </p:txBody>
      </p:sp>
      <p:sp>
        <p:nvSpPr>
          <p:cNvPr id="3" name="Content Placeholder 2"/>
          <p:cNvSpPr>
            <a:spLocks noGrp="1"/>
          </p:cNvSpPr>
          <p:nvPr>
            <p:ph idx="1"/>
          </p:nvPr>
        </p:nvSpPr>
        <p:spPr>
          <a:xfrm>
            <a:off x="838200" y="975360"/>
            <a:ext cx="10515600" cy="5882640"/>
          </a:xfrm>
        </p:spPr>
        <p:txBody>
          <a:bodyPr>
            <a:normAutofit fontScale="92500" lnSpcReduction="10000"/>
          </a:bodyPr>
          <a:lstStyle/>
          <a:p>
            <a:r>
              <a:rPr lang="en-US" dirty="0"/>
              <a:t>Select the PWM function for the PIN on which you need the PWM output using PINSEL0/1 register.</a:t>
            </a:r>
          </a:p>
          <a:p>
            <a:r>
              <a:rPr lang="en-US" dirty="0"/>
              <a:t>Select Single Edge or Double Edge Mode using PWMPCR. By default its Single Edge Mode.</a:t>
            </a:r>
          </a:p>
          <a:p>
            <a:r>
              <a:rPr lang="en-US" dirty="0"/>
              <a:t>Assign the Calculated value to PR.</a:t>
            </a:r>
          </a:p>
          <a:p>
            <a:r>
              <a:rPr lang="en-US" dirty="0"/>
              <a:t>Set the Value for PWM Period in PWMMR0.</a:t>
            </a:r>
          </a:p>
          <a:p>
            <a:r>
              <a:rPr lang="en-US" dirty="0"/>
              <a:t>Set the Values for other Match Registers </a:t>
            </a:r>
            <a:r>
              <a:rPr lang="en-US" dirty="0" err="1"/>
              <a:t>i.e</a:t>
            </a:r>
            <a:r>
              <a:rPr lang="en-US" dirty="0"/>
              <a:t> the Pulse Widths.</a:t>
            </a:r>
          </a:p>
          <a:p>
            <a:r>
              <a:rPr lang="en-US" dirty="0"/>
              <a:t>Set appropriate bit values in PWMMCR .. like for e.g. resetting PWMTC for PWMMR0 match and optionally generate interrupts if required</a:t>
            </a:r>
          </a:p>
          <a:p>
            <a:r>
              <a:rPr lang="en-US" dirty="0"/>
              <a:t>Set Latch Enable Bits for the Match Registers that you’ve used. This is important!</a:t>
            </a:r>
          </a:p>
          <a:p>
            <a:r>
              <a:rPr lang="en-US" dirty="0"/>
              <a:t>Then Enable PWM outputs using PWMPCR.</a:t>
            </a:r>
          </a:p>
          <a:p>
            <a:r>
              <a:rPr lang="en-US" dirty="0"/>
              <a:t>Now Reset PWM Timer using PWMTCR.</a:t>
            </a:r>
          </a:p>
          <a:p>
            <a:r>
              <a:rPr lang="en-US" dirty="0"/>
              <a:t>Finally .. Enable Timer Counter and PWM Mode using PWMTCR.</a:t>
            </a:r>
          </a:p>
          <a:p>
            <a:endParaRPr lang="en-US" dirty="0"/>
          </a:p>
        </p:txBody>
      </p:sp>
    </p:spTree>
    <p:extLst>
      <p:ext uri="{BB962C8B-B14F-4D97-AF65-F5344CB8AC3E}">
        <p14:creationId xmlns:p14="http://schemas.microsoft.com/office/powerpoint/2010/main" val="2555011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9608"/>
          </a:xfrm>
        </p:spPr>
        <p:txBody>
          <a:bodyPr>
            <a:normAutofit fontScale="90000"/>
          </a:bodyPr>
          <a:lstStyle/>
          <a:p>
            <a:pPr algn="ctr"/>
            <a:r>
              <a:rPr lang="en-US" dirty="0" smtClean="0"/>
              <a:t>LED </a:t>
            </a:r>
            <a:r>
              <a:rPr lang="en-US" dirty="0"/>
              <a:t>D</a:t>
            </a:r>
            <a:r>
              <a:rPr lang="en-US" dirty="0" smtClean="0"/>
              <a:t>imming example with PWM</a:t>
            </a:r>
            <a:endParaRPr lang="en-US" dirty="0"/>
          </a:p>
        </p:txBody>
      </p:sp>
      <p:sp>
        <p:nvSpPr>
          <p:cNvPr id="3" name="Content Placeholder 2"/>
          <p:cNvSpPr>
            <a:spLocks noGrp="1"/>
          </p:cNvSpPr>
          <p:nvPr>
            <p:ph idx="1"/>
          </p:nvPr>
        </p:nvSpPr>
        <p:spPr>
          <a:xfrm>
            <a:off x="838200" y="883920"/>
            <a:ext cx="10515600" cy="5836919"/>
          </a:xfrm>
        </p:spPr>
        <p:txBody>
          <a:bodyPr>
            <a:normAutofit fontScale="25000" lnSpcReduction="20000"/>
          </a:bodyPr>
          <a:lstStyle/>
          <a:p>
            <a:pPr marL="0" indent="0">
              <a:buNone/>
            </a:pPr>
            <a:r>
              <a:rPr lang="en-US" sz="8600" i="1" dirty="0"/>
              <a:t>#include &lt;lpc214x.h</a:t>
            </a:r>
            <a:r>
              <a:rPr lang="en-US" sz="8600" i="1" dirty="0" smtClean="0"/>
              <a:t>&gt;</a:t>
            </a:r>
          </a:p>
          <a:p>
            <a:pPr marL="0" indent="0">
              <a:buNone/>
            </a:pPr>
            <a:r>
              <a:rPr lang="en-US" sz="8600" dirty="0"/>
              <a:t>void </a:t>
            </a:r>
            <a:r>
              <a:rPr lang="en-US" sz="8600" dirty="0" err="1"/>
              <a:t>initPWM</a:t>
            </a:r>
            <a:r>
              <a:rPr lang="en-US" sz="8600" dirty="0"/>
              <a:t>(void</a:t>
            </a:r>
            <a:r>
              <a:rPr lang="en-US" sz="8600" dirty="0" smtClean="0"/>
              <a:t>);</a:t>
            </a:r>
          </a:p>
          <a:p>
            <a:pPr marL="0" indent="0">
              <a:buNone/>
            </a:pPr>
            <a:r>
              <a:rPr lang="en-US" sz="8600" dirty="0" err="1"/>
              <a:t>int</a:t>
            </a:r>
            <a:r>
              <a:rPr lang="en-US" sz="8600" dirty="0"/>
              <a:t> main(void)</a:t>
            </a:r>
            <a:br>
              <a:rPr lang="en-US" sz="8600" dirty="0"/>
            </a:br>
            <a:r>
              <a:rPr lang="en-US" sz="8600" dirty="0"/>
              <a:t>{</a:t>
            </a:r>
            <a:br>
              <a:rPr lang="en-US" sz="8600" dirty="0"/>
            </a:br>
            <a:r>
              <a:rPr lang="en-US" sz="8600" dirty="0"/>
              <a:t>        </a:t>
            </a:r>
            <a:r>
              <a:rPr lang="en-US" sz="8600" dirty="0" err="1"/>
              <a:t>initPWM</a:t>
            </a:r>
            <a:r>
              <a:rPr lang="en-US" sz="8600" dirty="0"/>
              <a:t>(); </a:t>
            </a:r>
            <a:r>
              <a:rPr lang="en-US" sz="8600" i="1" dirty="0"/>
              <a:t>//Initialize PWM</a:t>
            </a:r>
            <a:r>
              <a:rPr lang="en-US" sz="8600" dirty="0"/>
              <a:t/>
            </a:r>
            <a:br>
              <a:rPr lang="en-US" sz="8600" dirty="0"/>
            </a:br>
            <a:r>
              <a:rPr lang="en-US" sz="8600" dirty="0"/>
              <a:t>while(1)</a:t>
            </a:r>
            <a:br>
              <a:rPr lang="en-US" sz="8600" dirty="0"/>
            </a:br>
            <a:r>
              <a:rPr lang="en-US" sz="8600" dirty="0"/>
              <a:t>    {</a:t>
            </a:r>
            <a:br>
              <a:rPr lang="en-US" sz="8600" dirty="0"/>
            </a:br>
            <a:r>
              <a:rPr lang="en-US" sz="8600" dirty="0"/>
              <a:t>        if( !((IO0PIN) &amp; (1&lt;&lt;1)) ) </a:t>
            </a:r>
            <a:r>
              <a:rPr lang="en-US" sz="8600" i="1" dirty="0"/>
              <a:t>// Check P0.1</a:t>
            </a:r>
            <a:r>
              <a:rPr lang="en-US" sz="8600" dirty="0"/>
              <a:t/>
            </a:r>
            <a:br>
              <a:rPr lang="en-US" sz="8600" dirty="0"/>
            </a:br>
            <a:r>
              <a:rPr lang="en-US" sz="8600" dirty="0"/>
              <a:t>        {</a:t>
            </a:r>
            <a:br>
              <a:rPr lang="en-US" sz="8600" dirty="0"/>
            </a:br>
            <a:r>
              <a:rPr lang="en-US" sz="8600" dirty="0"/>
              <a:t>            PWMMR1 = 2500; </a:t>
            </a:r>
            <a:r>
              <a:rPr lang="en-US" sz="8600" i="1" dirty="0"/>
              <a:t>//T-ON=25% , Hence 25% Bright</a:t>
            </a:r>
            <a:r>
              <a:rPr lang="en-US" sz="8600" dirty="0"/>
              <a:t/>
            </a:r>
            <a:br>
              <a:rPr lang="en-US" sz="8600" dirty="0"/>
            </a:br>
            <a:r>
              <a:rPr lang="en-US" sz="8600" dirty="0"/>
              <a:t>            PWMLER = (1&lt;&lt;1); </a:t>
            </a:r>
            <a:r>
              <a:rPr lang="en-US" sz="8600" i="1" dirty="0"/>
              <a:t>//Update Latch Enable bit for PWMMR1</a:t>
            </a:r>
            <a:r>
              <a:rPr lang="en-US" sz="8600" dirty="0"/>
              <a:t/>
            </a:r>
            <a:br>
              <a:rPr lang="en-US" sz="8600" dirty="0"/>
            </a:br>
            <a:r>
              <a:rPr lang="en-US" sz="8600" dirty="0"/>
              <a:t>        }</a:t>
            </a:r>
            <a:br>
              <a:rPr lang="en-US" sz="8600" dirty="0"/>
            </a:br>
            <a:r>
              <a:rPr lang="en-US" sz="8600" dirty="0"/>
              <a:t>        else if( !((IO0PIN) &amp; (1&lt;&lt;2)) ) </a:t>
            </a:r>
            <a:r>
              <a:rPr lang="en-US" sz="8600" i="1" dirty="0"/>
              <a:t>// Check P0.2</a:t>
            </a:r>
            <a:r>
              <a:rPr lang="en-US" sz="8600" dirty="0"/>
              <a:t/>
            </a:r>
            <a:br>
              <a:rPr lang="en-US" sz="8600" dirty="0"/>
            </a:br>
            <a:r>
              <a:rPr lang="en-US" sz="8600" dirty="0"/>
              <a:t>        {</a:t>
            </a:r>
            <a:br>
              <a:rPr lang="en-US" sz="8600" dirty="0"/>
            </a:br>
            <a:r>
              <a:rPr lang="en-US" sz="8600" dirty="0"/>
              <a:t>            PWMMR1 = 5000; </a:t>
            </a:r>
            <a:r>
              <a:rPr lang="en-US" sz="8600" i="1" dirty="0"/>
              <a:t>//50% Bright</a:t>
            </a:r>
            <a:r>
              <a:rPr lang="en-US" sz="8600" dirty="0"/>
              <a:t/>
            </a:r>
            <a:br>
              <a:rPr lang="en-US" sz="8600" dirty="0"/>
            </a:br>
            <a:r>
              <a:rPr lang="en-US" sz="8600" dirty="0"/>
              <a:t>            PWMLER = (1&lt;&lt;1);</a:t>
            </a:r>
            <a:br>
              <a:rPr lang="en-US" sz="8600" dirty="0"/>
            </a:br>
            <a:r>
              <a:rPr lang="en-US" sz="8600" dirty="0"/>
              <a:t>        }</a:t>
            </a:r>
            <a:r>
              <a:rPr lang="en-US" dirty="0"/>
              <a:t/>
            </a:r>
            <a:br>
              <a:rPr lang="en-US" dirty="0"/>
            </a:br>
            <a:r>
              <a:rPr lang="en-US" dirty="0"/>
              <a:t>          </a:t>
            </a:r>
            <a:endParaRPr lang="en-US" i="1"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117884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120"/>
            <a:ext cx="10515600" cy="6141720"/>
          </a:xfrm>
        </p:spPr>
        <p:txBody>
          <a:bodyPr>
            <a:normAutofit/>
          </a:bodyPr>
          <a:lstStyle/>
          <a:p>
            <a:pPr marL="0" indent="0">
              <a:buNone/>
            </a:pPr>
            <a:r>
              <a:rPr lang="en-US" dirty="0"/>
              <a:t> else if( !((IO0PIN) &amp; (1&lt;&lt;3)) ) </a:t>
            </a:r>
            <a:r>
              <a:rPr lang="en-US" i="1" dirty="0"/>
              <a:t>// Check P0.3</a:t>
            </a:r>
            <a:r>
              <a:rPr lang="en-US" dirty="0"/>
              <a:t/>
            </a:r>
            <a:br>
              <a:rPr lang="en-US" dirty="0"/>
            </a:br>
            <a:r>
              <a:rPr lang="en-US" dirty="0"/>
              <a:t>        {</a:t>
            </a:r>
            <a:br>
              <a:rPr lang="en-US" dirty="0"/>
            </a:br>
            <a:r>
              <a:rPr lang="en-US" dirty="0"/>
              <a:t>            PWMMR1 = 7500; </a:t>
            </a:r>
            <a:r>
              <a:rPr lang="en-US" i="1" dirty="0"/>
              <a:t>//75% Bright</a:t>
            </a:r>
            <a:r>
              <a:rPr lang="en-US" dirty="0"/>
              <a:t/>
            </a:r>
            <a:br>
              <a:rPr lang="en-US" dirty="0"/>
            </a:br>
            <a:r>
              <a:rPr lang="en-US" dirty="0"/>
              <a:t>            PWMLER = (1&lt;&lt;1);</a:t>
            </a:r>
            <a:br>
              <a:rPr lang="en-US" dirty="0"/>
            </a:br>
            <a:r>
              <a:rPr lang="en-US" dirty="0"/>
              <a:t>        }</a:t>
            </a:r>
            <a:br>
              <a:rPr lang="en-US" dirty="0"/>
            </a:br>
            <a:r>
              <a:rPr lang="en-US" dirty="0"/>
              <a:t>        else if( !((IO0PIN) &amp; (1&lt;&lt;4)) ) </a:t>
            </a:r>
            <a:r>
              <a:rPr lang="en-US" i="1" dirty="0"/>
              <a:t>// Check P0.4</a:t>
            </a:r>
            <a:r>
              <a:rPr lang="en-US" dirty="0"/>
              <a:t/>
            </a:r>
            <a:br>
              <a:rPr lang="en-US" dirty="0"/>
            </a:br>
            <a:r>
              <a:rPr lang="en-US" dirty="0"/>
              <a:t>        {</a:t>
            </a:r>
            <a:br>
              <a:rPr lang="en-US" dirty="0"/>
            </a:br>
            <a:r>
              <a:rPr lang="en-US" dirty="0"/>
              <a:t>            PWMMR1 = 10000; </a:t>
            </a:r>
            <a:r>
              <a:rPr lang="en-US" i="1" dirty="0"/>
              <a:t>//100% Bright</a:t>
            </a:r>
            <a:r>
              <a:rPr lang="en-US" dirty="0"/>
              <a:t/>
            </a:r>
            <a:br>
              <a:rPr lang="en-US" dirty="0"/>
            </a:br>
            <a:r>
              <a:rPr lang="en-US" dirty="0"/>
              <a:t>            PWMLER = (1&lt;&lt;1);</a:t>
            </a:r>
            <a:br>
              <a:rPr lang="en-US" dirty="0"/>
            </a:br>
            <a:r>
              <a:rPr lang="en-US" dirty="0"/>
              <a:t>        }</a:t>
            </a:r>
            <a:br>
              <a:rPr lang="en-US" dirty="0"/>
            </a:br>
            <a:r>
              <a:rPr lang="en-US" dirty="0"/>
              <a:t>    }</a:t>
            </a:r>
            <a:br>
              <a:rPr lang="en-US" dirty="0"/>
            </a:br>
            <a:r>
              <a:rPr lang="en-US" dirty="0"/>
              <a:t>    </a:t>
            </a:r>
            <a:r>
              <a:rPr lang="en-US" i="1" dirty="0"/>
              <a:t>//return 0; //normally this wont execute ever</a:t>
            </a:r>
            <a:r>
              <a:rPr lang="en-US" dirty="0"/>
              <a:t/>
            </a:r>
            <a:br>
              <a:rPr lang="en-US" dirty="0"/>
            </a:b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282829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7248"/>
          </a:xfrm>
        </p:spPr>
        <p:txBody>
          <a:bodyPr/>
          <a:lstStyle/>
          <a:p>
            <a:pPr algn="ctr"/>
            <a:r>
              <a:rPr lang="en-US" b="1" dirty="0" smtClean="0"/>
              <a:t>Timer Registers</a:t>
            </a:r>
            <a:endParaRPr lang="en-US" b="1" dirty="0"/>
          </a:p>
        </p:txBody>
      </p:sp>
      <p:sp>
        <p:nvSpPr>
          <p:cNvPr id="3" name="Content Placeholder 2"/>
          <p:cNvSpPr>
            <a:spLocks noGrp="1"/>
          </p:cNvSpPr>
          <p:nvPr>
            <p:ph idx="1"/>
          </p:nvPr>
        </p:nvSpPr>
        <p:spPr>
          <a:xfrm>
            <a:off x="838200" y="990600"/>
            <a:ext cx="10515600" cy="5623560"/>
          </a:xfrm>
        </p:spPr>
        <p:txBody>
          <a:bodyPr>
            <a:normAutofit lnSpcReduction="10000"/>
          </a:bodyPr>
          <a:lstStyle/>
          <a:p>
            <a:pPr algn="just"/>
            <a:r>
              <a:rPr lang="en-US" dirty="0"/>
              <a:t>A timer has a </a:t>
            </a:r>
            <a:r>
              <a:rPr lang="en-US" b="1" dirty="0"/>
              <a:t>Timer </a:t>
            </a:r>
            <a:r>
              <a:rPr lang="en-US" b="1" dirty="0" smtClean="0"/>
              <a:t>Counter (</a:t>
            </a:r>
            <a:r>
              <a:rPr lang="en-US" b="1" dirty="0"/>
              <a:t>TC)</a:t>
            </a:r>
            <a:r>
              <a:rPr lang="en-US" dirty="0"/>
              <a:t> and </a:t>
            </a:r>
            <a:r>
              <a:rPr lang="en-US" b="1" dirty="0" err="1"/>
              <a:t>Prescale</a:t>
            </a:r>
            <a:r>
              <a:rPr lang="en-US" b="1" dirty="0"/>
              <a:t> Register(PR)</a:t>
            </a:r>
            <a:r>
              <a:rPr lang="en-US" dirty="0"/>
              <a:t> associated with it. </a:t>
            </a:r>
            <a:endParaRPr lang="en-US" dirty="0" smtClean="0"/>
          </a:p>
          <a:p>
            <a:pPr algn="just"/>
            <a:r>
              <a:rPr lang="en-US" dirty="0" smtClean="0"/>
              <a:t>When </a:t>
            </a:r>
            <a:r>
              <a:rPr lang="en-US" dirty="0"/>
              <a:t>Timer is Reset and Enabled TC is set to 0 and incremented by 1 every </a:t>
            </a:r>
            <a:r>
              <a:rPr lang="en-US" b="1" dirty="0"/>
              <a:t>‘PR+1′</a:t>
            </a:r>
            <a:r>
              <a:rPr lang="en-US" dirty="0"/>
              <a:t> clock cycles. </a:t>
            </a:r>
            <a:endParaRPr lang="en-US" dirty="0" smtClean="0"/>
          </a:p>
          <a:p>
            <a:pPr algn="just"/>
            <a:r>
              <a:rPr lang="en-US" dirty="0" smtClean="0"/>
              <a:t>When </a:t>
            </a:r>
            <a:r>
              <a:rPr lang="en-US" dirty="0"/>
              <a:t>it reaches its maximum value it gets reset to 0 and hence restarts counting. </a:t>
            </a:r>
            <a:endParaRPr lang="en-US" dirty="0" smtClean="0"/>
          </a:p>
          <a:p>
            <a:pPr algn="just"/>
            <a:r>
              <a:rPr lang="en-US" dirty="0" err="1" smtClean="0"/>
              <a:t>Prescale</a:t>
            </a:r>
            <a:r>
              <a:rPr lang="en-US" dirty="0" smtClean="0"/>
              <a:t> </a:t>
            </a:r>
            <a:r>
              <a:rPr lang="en-US" dirty="0"/>
              <a:t>Register is used to define the </a:t>
            </a:r>
            <a:r>
              <a:rPr lang="en-US" b="1" dirty="0"/>
              <a:t>resolution</a:t>
            </a:r>
            <a:r>
              <a:rPr lang="en-US" dirty="0"/>
              <a:t> of the timer. </a:t>
            </a:r>
            <a:endParaRPr lang="en-US" dirty="0" smtClean="0"/>
          </a:p>
          <a:p>
            <a:pPr algn="just"/>
            <a:r>
              <a:rPr lang="en-US" dirty="0" smtClean="0"/>
              <a:t>If</a:t>
            </a:r>
            <a:r>
              <a:rPr lang="en-US" dirty="0"/>
              <a:t> </a:t>
            </a:r>
            <a:r>
              <a:rPr lang="en-US" b="1" dirty="0"/>
              <a:t>PR=0</a:t>
            </a:r>
            <a:r>
              <a:rPr lang="en-US" dirty="0"/>
              <a:t> then TC is incremented every </a:t>
            </a:r>
            <a:r>
              <a:rPr lang="en-US" b="1" dirty="0"/>
              <a:t>1 clock cycle of the peripheral clock</a:t>
            </a:r>
            <a:r>
              <a:rPr lang="en-US" dirty="0"/>
              <a:t>. If </a:t>
            </a:r>
            <a:r>
              <a:rPr lang="en-US" b="1" dirty="0"/>
              <a:t>PR=1</a:t>
            </a:r>
            <a:r>
              <a:rPr lang="en-US" dirty="0"/>
              <a:t> then TC is incremented every </a:t>
            </a:r>
            <a:r>
              <a:rPr lang="en-US" b="1" dirty="0"/>
              <a:t>2 clock cycles of peripheral clock and so on</a:t>
            </a:r>
            <a:r>
              <a:rPr lang="en-US" dirty="0"/>
              <a:t>. </a:t>
            </a:r>
            <a:endParaRPr lang="en-US" dirty="0" smtClean="0"/>
          </a:p>
          <a:p>
            <a:pPr algn="just"/>
            <a:r>
              <a:rPr lang="en-US" dirty="0" smtClean="0"/>
              <a:t>By </a:t>
            </a:r>
            <a:r>
              <a:rPr lang="en-US" dirty="0"/>
              <a:t>setting an appropriate value in PR we can make timer increment or count : every peripheral clock cycle or 1 microsecond or 1 millisecond or 1 second and so on.</a:t>
            </a:r>
          </a:p>
        </p:txBody>
      </p:sp>
    </p:spTree>
    <p:extLst>
      <p:ext uri="{BB962C8B-B14F-4D97-AF65-F5344CB8AC3E}">
        <p14:creationId xmlns:p14="http://schemas.microsoft.com/office/powerpoint/2010/main" val="39107562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11597640" cy="6477000"/>
          </a:xfrm>
        </p:spPr>
        <p:txBody>
          <a:bodyPr>
            <a:noAutofit/>
          </a:bodyPr>
          <a:lstStyle/>
          <a:p>
            <a:pPr marL="0" indent="0">
              <a:buNone/>
            </a:pPr>
            <a:r>
              <a:rPr lang="en-US" sz="2000" dirty="0"/>
              <a:t>void </a:t>
            </a:r>
            <a:r>
              <a:rPr lang="en-US" sz="2000" dirty="0" err="1"/>
              <a:t>initPWM</a:t>
            </a:r>
            <a:r>
              <a:rPr lang="en-US" sz="2000" dirty="0"/>
              <a:t>(void)</a:t>
            </a:r>
            <a:br>
              <a:rPr lang="en-US" sz="2000" dirty="0"/>
            </a:br>
            <a:r>
              <a:rPr lang="en-US" sz="2000" dirty="0"/>
              <a:t>{</a:t>
            </a:r>
            <a:br>
              <a:rPr lang="en-US" sz="2000" dirty="0"/>
            </a:br>
            <a:r>
              <a:rPr lang="en-US" sz="2000" dirty="0"/>
              <a:t>    </a:t>
            </a:r>
            <a:r>
              <a:rPr lang="en-US" sz="2000" i="1" dirty="0"/>
              <a:t>/*Assuming that PLL0 has been setup with CCLK = 60Mhz and PCLK also = 60Mhz.*/</a:t>
            </a:r>
            <a:r>
              <a:rPr lang="en-US" sz="2000" dirty="0"/>
              <a:t/>
            </a:r>
            <a:br>
              <a:rPr lang="en-US" sz="2000" dirty="0"/>
            </a:br>
            <a:r>
              <a:rPr lang="en-US" sz="2000" dirty="0"/>
              <a:t>   </a:t>
            </a:r>
            <a:br>
              <a:rPr lang="en-US" sz="2000" dirty="0"/>
            </a:br>
            <a:r>
              <a:rPr lang="en-US" sz="2000" dirty="0"/>
              <a:t/>
            </a:r>
            <a:br>
              <a:rPr lang="en-US" sz="2000" dirty="0"/>
            </a:br>
            <a:r>
              <a:rPr lang="en-US" sz="2000" dirty="0"/>
              <a:t>    PINSEL0 = (1&lt;&lt;1); </a:t>
            </a:r>
            <a:r>
              <a:rPr lang="en-US" sz="2000" i="1" dirty="0"/>
              <a:t>// Select PWM1 output for Pin0.0</a:t>
            </a:r>
            <a:r>
              <a:rPr lang="en-US" sz="2000" dirty="0"/>
              <a:t/>
            </a:r>
            <a:br>
              <a:rPr lang="en-US" sz="2000" dirty="0"/>
            </a:br>
            <a:r>
              <a:rPr lang="en-US" sz="2000" dirty="0"/>
              <a:t>    PWMPCR = 0x0; </a:t>
            </a:r>
            <a:r>
              <a:rPr lang="en-US" sz="2000" i="1" dirty="0"/>
              <a:t>//Select Single Edge PWM - by default its single Edged so this line can be removed</a:t>
            </a:r>
            <a:r>
              <a:rPr lang="en-US" sz="2000" dirty="0"/>
              <a:t/>
            </a:r>
            <a:br>
              <a:rPr lang="en-US" sz="2000" dirty="0"/>
            </a:br>
            <a:r>
              <a:rPr lang="en-US" sz="2000" dirty="0"/>
              <a:t>    PWMPR = PWMPRESCALE-1; </a:t>
            </a:r>
            <a:r>
              <a:rPr lang="en-US" sz="2000" i="1" dirty="0"/>
              <a:t>// 1 micro-second resolution</a:t>
            </a:r>
            <a:r>
              <a:rPr lang="en-US" sz="2000" dirty="0"/>
              <a:t/>
            </a:r>
            <a:br>
              <a:rPr lang="en-US" sz="2000" dirty="0"/>
            </a:br>
            <a:r>
              <a:rPr lang="en-US" sz="2000" dirty="0"/>
              <a:t>    PWMMR0 = 10000; </a:t>
            </a:r>
            <a:r>
              <a:rPr lang="en-US" sz="2000" i="1" dirty="0"/>
              <a:t>// 10ms period duration</a:t>
            </a:r>
            <a:r>
              <a:rPr lang="en-US" sz="2000" dirty="0"/>
              <a:t/>
            </a:r>
            <a:br>
              <a:rPr lang="en-US" sz="2000" dirty="0"/>
            </a:br>
            <a:r>
              <a:rPr lang="en-US" sz="2000" dirty="0"/>
              <a:t>    PWMMR1 = 2500; </a:t>
            </a:r>
            <a:r>
              <a:rPr lang="en-US" sz="2000" i="1" dirty="0"/>
              <a:t>// 2.5ms - pulse duration </a:t>
            </a:r>
            <a:r>
              <a:rPr lang="en-US" sz="2000" i="1" dirty="0" err="1"/>
              <a:t>i.e</a:t>
            </a:r>
            <a:r>
              <a:rPr lang="en-US" sz="2000" i="1" dirty="0"/>
              <a:t> width (</a:t>
            </a:r>
            <a:r>
              <a:rPr lang="en-US" sz="2000" i="1" dirty="0" err="1"/>
              <a:t>Brigtness</a:t>
            </a:r>
            <a:r>
              <a:rPr lang="en-US" sz="2000" i="1" dirty="0"/>
              <a:t> level)</a:t>
            </a:r>
            <a:r>
              <a:rPr lang="en-US" sz="2000" dirty="0"/>
              <a:t/>
            </a:r>
            <a:br>
              <a:rPr lang="en-US" sz="2000" dirty="0"/>
            </a:br>
            <a:r>
              <a:rPr lang="en-US" sz="2000" dirty="0"/>
              <a:t>    PWMMCR = (1&lt;&lt;1); </a:t>
            </a:r>
            <a:r>
              <a:rPr lang="en-US" sz="2000" i="1" dirty="0"/>
              <a:t>// Reset PWMTC on PWMMR0 match</a:t>
            </a:r>
            <a:r>
              <a:rPr lang="en-US" sz="2000" dirty="0"/>
              <a:t/>
            </a:r>
            <a:br>
              <a:rPr lang="en-US" sz="2000" dirty="0"/>
            </a:br>
            <a:r>
              <a:rPr lang="en-US" sz="2000" dirty="0"/>
              <a:t>    PWMLER = (1&lt;&lt;1) | (1&lt;&lt;0); </a:t>
            </a:r>
            <a:r>
              <a:rPr lang="en-US" sz="2000" i="1" dirty="0"/>
              <a:t>// update MR0 and MR1</a:t>
            </a:r>
            <a:r>
              <a:rPr lang="en-US" sz="2000" dirty="0"/>
              <a:t/>
            </a:r>
            <a:br>
              <a:rPr lang="en-US" sz="2000" dirty="0"/>
            </a:br>
            <a:r>
              <a:rPr lang="en-US" sz="2000" dirty="0"/>
              <a:t>    PWMPCR = (1&lt;&lt;9); </a:t>
            </a:r>
            <a:r>
              <a:rPr lang="en-US" sz="2000" i="1" dirty="0"/>
              <a:t>// enable PWM output</a:t>
            </a:r>
            <a:r>
              <a:rPr lang="en-US" sz="2000" dirty="0"/>
              <a:t/>
            </a:r>
            <a:br>
              <a:rPr lang="en-US" sz="2000" dirty="0"/>
            </a:br>
            <a:r>
              <a:rPr lang="en-US" sz="2000" dirty="0"/>
              <a:t>    PWMTCR = (1&lt;&lt;1) ; </a:t>
            </a:r>
            <a:r>
              <a:rPr lang="en-US" sz="2000" i="1" dirty="0"/>
              <a:t>//Reset PWM TC &amp; PR</a:t>
            </a:r>
            <a:r>
              <a:rPr lang="en-US" sz="2000" dirty="0"/>
              <a:t/>
            </a:r>
            <a:br>
              <a:rPr lang="en-US" sz="2000" dirty="0"/>
            </a:br>
            <a:r>
              <a:rPr lang="en-US" sz="2000" dirty="0"/>
              <a:t/>
            </a:r>
            <a:br>
              <a:rPr lang="en-US" sz="2000" dirty="0"/>
            </a:br>
            <a:r>
              <a:rPr lang="en-US" sz="2000" dirty="0"/>
              <a:t>    </a:t>
            </a:r>
            <a:r>
              <a:rPr lang="en-US" sz="2000" i="1" dirty="0"/>
              <a:t>//Now , the final moment - enable everything</a:t>
            </a:r>
            <a:r>
              <a:rPr lang="en-US" sz="2000" dirty="0"/>
              <a:t/>
            </a:r>
            <a:br>
              <a:rPr lang="en-US" sz="2000" dirty="0"/>
            </a:br>
            <a:r>
              <a:rPr lang="en-US" sz="2000" dirty="0"/>
              <a:t>    PWMTCR = (1&lt;&lt;0) | (1&lt;&lt;3); </a:t>
            </a:r>
            <a:r>
              <a:rPr lang="en-US" sz="2000" i="1" dirty="0"/>
              <a:t>// enable counters and PWM Mode</a:t>
            </a:r>
            <a:r>
              <a:rPr lang="en-US" sz="2000" dirty="0"/>
              <a:t/>
            </a:r>
            <a:br>
              <a:rPr lang="en-US" sz="2000" dirty="0"/>
            </a:br>
            <a:r>
              <a:rPr lang="en-US" sz="2000" dirty="0"/>
              <a:t/>
            </a:r>
            <a:br>
              <a:rPr lang="en-US" sz="2000" dirty="0"/>
            </a:br>
            <a:r>
              <a:rPr lang="en-US" sz="2000" dirty="0"/>
              <a:t>    </a:t>
            </a:r>
            <a:r>
              <a:rPr lang="en-US" sz="2000" i="1" dirty="0"/>
              <a:t>//PWM Generation goes active now - LED must be 25% Bright after Reset!!</a:t>
            </a:r>
            <a:r>
              <a:rPr lang="en-US" sz="2000" dirty="0"/>
              <a:t/>
            </a:r>
            <a:br>
              <a:rPr lang="en-US" sz="2000" dirty="0"/>
            </a:br>
            <a:r>
              <a:rPr lang="en-US" sz="2000" dirty="0"/>
              <a:t>    </a:t>
            </a:r>
            <a:r>
              <a:rPr lang="en-US" sz="2000" i="1" dirty="0"/>
              <a:t>//Now you can get the PWM output at Pin P0.0!</a:t>
            </a:r>
            <a:r>
              <a:rPr lang="en-US" sz="2000" dirty="0"/>
              <a:t/>
            </a:r>
            <a:br>
              <a:rPr lang="en-US" sz="2000" dirty="0"/>
            </a:br>
            <a:r>
              <a:rPr lang="en-US" sz="2000" dirty="0"/>
              <a:t>}</a:t>
            </a:r>
          </a:p>
        </p:txBody>
      </p:sp>
    </p:spTree>
    <p:extLst>
      <p:ext uri="{BB962C8B-B14F-4D97-AF65-F5344CB8AC3E}">
        <p14:creationId xmlns:p14="http://schemas.microsoft.com/office/powerpoint/2010/main" val="23419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6309360"/>
          </a:xfrm>
        </p:spPr>
        <p:txBody>
          <a:bodyPr>
            <a:normAutofit/>
          </a:bodyPr>
          <a:lstStyle/>
          <a:p>
            <a:r>
              <a:rPr lang="en-US" b="1" dirty="0" smtClean="0"/>
              <a:t>Match Register (MR0, MR1, MR2, MR3)</a:t>
            </a:r>
          </a:p>
          <a:p>
            <a:pPr marL="0" indent="0" algn="just">
              <a:buNone/>
            </a:pPr>
            <a:r>
              <a:rPr lang="en-US" dirty="0"/>
              <a:t>A Match Register is a Register which contains a specific value set by the user. When the Timer starts – every time after TC is incremented the value in TC is compared with match register. If it matches then it can Reset the Timer or can generate an interrupt as defined by the user</a:t>
            </a:r>
            <a:r>
              <a:rPr lang="en-US" dirty="0" smtClean="0"/>
              <a:t>.</a:t>
            </a:r>
          </a:p>
          <a:p>
            <a:pPr marL="0" indent="0" algn="just">
              <a:buNone/>
            </a:pPr>
            <a:r>
              <a:rPr lang="en-US" b="1" dirty="0"/>
              <a:t>Match Registers can be used to:</a:t>
            </a:r>
            <a:endParaRPr lang="en-US" dirty="0"/>
          </a:p>
          <a:p>
            <a:pPr algn="just"/>
            <a:r>
              <a:rPr lang="en-US" dirty="0"/>
              <a:t>Stop Timer on Match(</a:t>
            </a:r>
            <a:r>
              <a:rPr lang="en-US" dirty="0" err="1"/>
              <a:t>i.e</a:t>
            </a:r>
            <a:r>
              <a:rPr lang="en-US" dirty="0"/>
              <a:t> when the value in count register is same as </a:t>
            </a:r>
            <a:r>
              <a:rPr lang="en-US" dirty="0" smtClean="0"/>
              <a:t>that </a:t>
            </a:r>
            <a:r>
              <a:rPr lang="en-US" dirty="0"/>
              <a:t>in Match register) and trigger an optional interrupt.</a:t>
            </a:r>
          </a:p>
          <a:p>
            <a:pPr algn="just"/>
            <a:r>
              <a:rPr lang="en-US" dirty="0"/>
              <a:t>Reset Timer on Match and trigger an optional interrupt.</a:t>
            </a:r>
          </a:p>
          <a:p>
            <a:pPr algn="just"/>
            <a:r>
              <a:rPr lang="en-US" dirty="0"/>
              <a:t>To count continuously and trigger an interrupt on match.</a:t>
            </a:r>
          </a:p>
          <a:p>
            <a:pPr marL="0" indent="0">
              <a:buNone/>
            </a:pPr>
            <a:endParaRPr lang="en-US" dirty="0"/>
          </a:p>
        </p:txBody>
      </p:sp>
    </p:spTree>
    <p:extLst>
      <p:ext uri="{BB962C8B-B14F-4D97-AF65-F5344CB8AC3E}">
        <p14:creationId xmlns:p14="http://schemas.microsoft.com/office/powerpoint/2010/main" val="179349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7720"/>
            <a:ext cx="10515600" cy="5369243"/>
          </a:xfrm>
        </p:spPr>
        <p:txBody>
          <a:bodyPr/>
          <a:lstStyle/>
          <a:p>
            <a:pPr marL="0" indent="0">
              <a:buNone/>
            </a:pPr>
            <a:r>
              <a:rPr lang="en-US" b="1" dirty="0"/>
              <a:t>• </a:t>
            </a:r>
            <a:r>
              <a:rPr lang="en-US" dirty="0"/>
              <a:t>MAT0.0 (2 pins) : P0.3 and P0.22</a:t>
            </a:r>
          </a:p>
          <a:p>
            <a:pPr marL="0" indent="0">
              <a:buNone/>
            </a:pPr>
            <a:r>
              <a:rPr lang="en-US" b="1" dirty="0"/>
              <a:t>• </a:t>
            </a:r>
            <a:r>
              <a:rPr lang="en-US" dirty="0"/>
              <a:t>MAT0.1 (1 pin) : P0.5</a:t>
            </a:r>
          </a:p>
          <a:p>
            <a:pPr marL="0" indent="0">
              <a:buNone/>
            </a:pPr>
            <a:r>
              <a:rPr lang="en-US" b="1" dirty="0"/>
              <a:t>• </a:t>
            </a:r>
            <a:r>
              <a:rPr lang="en-US" dirty="0"/>
              <a:t>MAT0.2 (2 pin) : P0.16 and P0.28</a:t>
            </a:r>
          </a:p>
          <a:p>
            <a:pPr marL="0" indent="0">
              <a:buNone/>
            </a:pPr>
            <a:r>
              <a:rPr lang="en-US" b="1" dirty="0"/>
              <a:t>• </a:t>
            </a:r>
            <a:r>
              <a:rPr lang="en-US" dirty="0"/>
              <a:t>MAT0.3 (1 pin) : P0.29</a:t>
            </a:r>
          </a:p>
          <a:p>
            <a:pPr marL="0" indent="0">
              <a:buNone/>
            </a:pPr>
            <a:r>
              <a:rPr lang="en-US" b="1" dirty="0"/>
              <a:t>• </a:t>
            </a:r>
            <a:r>
              <a:rPr lang="en-US" dirty="0"/>
              <a:t>MAT1.0 (1 pin) : P0.12</a:t>
            </a:r>
          </a:p>
          <a:p>
            <a:pPr marL="0" indent="0">
              <a:buNone/>
            </a:pPr>
            <a:r>
              <a:rPr lang="en-US" b="1" dirty="0"/>
              <a:t>• </a:t>
            </a:r>
            <a:r>
              <a:rPr lang="en-US" dirty="0"/>
              <a:t>MAT1.1 (1 pin) : P0.13</a:t>
            </a:r>
          </a:p>
          <a:p>
            <a:pPr marL="0" indent="0">
              <a:buNone/>
            </a:pPr>
            <a:r>
              <a:rPr lang="en-US" b="1" dirty="0"/>
              <a:t>• </a:t>
            </a:r>
            <a:r>
              <a:rPr lang="en-US" dirty="0"/>
              <a:t>MAT1.2 (2 pins) : P0.17 and P0.19</a:t>
            </a:r>
          </a:p>
          <a:p>
            <a:pPr marL="0" indent="0">
              <a:buNone/>
            </a:pPr>
            <a:r>
              <a:rPr lang="en-US" b="1" dirty="0"/>
              <a:t>• </a:t>
            </a:r>
            <a:r>
              <a:rPr lang="en-US" dirty="0"/>
              <a:t>MAT1.3 (2 pins) : P0.18 and P0.20</a:t>
            </a:r>
          </a:p>
        </p:txBody>
      </p:sp>
    </p:spTree>
    <p:extLst>
      <p:ext uri="{BB962C8B-B14F-4D97-AF65-F5344CB8AC3E}">
        <p14:creationId xmlns:p14="http://schemas.microsoft.com/office/powerpoint/2010/main" val="3183377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rmAutofit lnSpcReduction="10000"/>
          </a:bodyPr>
          <a:lstStyle/>
          <a:p>
            <a:r>
              <a:rPr lang="en-US" dirty="0" smtClean="0"/>
              <a:t>Capture Register (CR0, CR1, CR2, CR3)</a:t>
            </a:r>
          </a:p>
          <a:p>
            <a:pPr marL="0" indent="0" algn="just">
              <a:buNone/>
            </a:pPr>
            <a:r>
              <a:rPr lang="en-US" dirty="0"/>
              <a:t>As the name suggests it is used to Capture Input signal. When a transition event occurs on a Capture pin , it can be used to copy the value of TC into any of the 4 Capture Register or to </a:t>
            </a:r>
            <a:r>
              <a:rPr lang="en-US" dirty="0" smtClean="0"/>
              <a:t>generate </a:t>
            </a:r>
            <a:r>
              <a:rPr lang="en-US" dirty="0"/>
              <a:t>an Interrupt</a:t>
            </a:r>
            <a:r>
              <a:rPr lang="en-US" dirty="0" smtClean="0"/>
              <a:t>.</a:t>
            </a:r>
          </a:p>
          <a:p>
            <a:pPr marL="0" indent="0">
              <a:buNone/>
            </a:pPr>
            <a:r>
              <a:rPr lang="en-US" b="1" dirty="0"/>
              <a:t>• </a:t>
            </a:r>
            <a:r>
              <a:rPr lang="en-US" dirty="0"/>
              <a:t>CAP0.0 (3 pins) : P0.2, P0.22 and </a:t>
            </a:r>
            <a:r>
              <a:rPr lang="en-US" dirty="0" smtClean="0"/>
              <a:t>P0.30  </a:t>
            </a:r>
            <a:endParaRPr lang="en-US" dirty="0"/>
          </a:p>
          <a:p>
            <a:pPr marL="0" indent="0">
              <a:buNone/>
            </a:pPr>
            <a:r>
              <a:rPr lang="en-US" b="1" dirty="0"/>
              <a:t>• </a:t>
            </a:r>
            <a:r>
              <a:rPr lang="en-US" dirty="0"/>
              <a:t>CAP0.1 (1 pin) : </a:t>
            </a:r>
            <a:r>
              <a:rPr lang="en-US" dirty="0" smtClean="0"/>
              <a:t>P0.4 </a:t>
            </a:r>
            <a:endParaRPr lang="en-US" dirty="0"/>
          </a:p>
          <a:p>
            <a:pPr marL="0" indent="0">
              <a:buNone/>
            </a:pPr>
            <a:r>
              <a:rPr lang="en-US" b="1" dirty="0"/>
              <a:t>• </a:t>
            </a:r>
            <a:r>
              <a:rPr lang="en-US" dirty="0"/>
              <a:t>CAP0.2 (3 pin) : </a:t>
            </a:r>
            <a:r>
              <a:rPr lang="en-US" dirty="0" smtClean="0"/>
              <a:t>P0.6 (pin30), P0.16(pin46) </a:t>
            </a:r>
            <a:r>
              <a:rPr lang="en-US" dirty="0"/>
              <a:t>and P0.28</a:t>
            </a:r>
          </a:p>
          <a:p>
            <a:pPr marL="0" indent="0">
              <a:buNone/>
            </a:pPr>
            <a:r>
              <a:rPr lang="en-US" b="1" dirty="0"/>
              <a:t>• </a:t>
            </a:r>
            <a:r>
              <a:rPr lang="en-US" dirty="0"/>
              <a:t>CAP0.3 (1 pin) : P0.29</a:t>
            </a:r>
          </a:p>
          <a:p>
            <a:pPr marL="0" indent="0">
              <a:buNone/>
            </a:pPr>
            <a:r>
              <a:rPr lang="en-US" b="1" dirty="0"/>
              <a:t>• </a:t>
            </a:r>
            <a:r>
              <a:rPr lang="en-US" dirty="0"/>
              <a:t>CAP1.0 (1 pin) : P0.10</a:t>
            </a:r>
          </a:p>
          <a:p>
            <a:pPr marL="0" indent="0">
              <a:buNone/>
            </a:pPr>
            <a:r>
              <a:rPr lang="en-US" b="1" dirty="0"/>
              <a:t>• </a:t>
            </a:r>
            <a:r>
              <a:rPr lang="en-US" dirty="0"/>
              <a:t>CAP1.1 (1 pin) : P0.11</a:t>
            </a:r>
          </a:p>
          <a:p>
            <a:pPr marL="0" indent="0">
              <a:buNone/>
            </a:pPr>
            <a:r>
              <a:rPr lang="en-US" b="1" dirty="0"/>
              <a:t>• </a:t>
            </a:r>
            <a:r>
              <a:rPr lang="en-US" dirty="0"/>
              <a:t>CAP1.2 (2 pins) : P0.17 and P0.19</a:t>
            </a:r>
          </a:p>
          <a:p>
            <a:pPr marL="0" indent="0">
              <a:buNone/>
            </a:pPr>
            <a:r>
              <a:rPr lang="en-US" b="1" dirty="0"/>
              <a:t>• </a:t>
            </a:r>
            <a:r>
              <a:rPr lang="en-US" dirty="0"/>
              <a:t>CAP1.3 (2 pins) : P0.18 and P0.21</a:t>
            </a:r>
          </a:p>
        </p:txBody>
      </p:sp>
    </p:spTree>
    <p:extLst>
      <p:ext uri="{BB962C8B-B14F-4D97-AF65-F5344CB8AC3E}">
        <p14:creationId xmlns:p14="http://schemas.microsoft.com/office/powerpoint/2010/main" val="293705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228600"/>
            <a:ext cx="11033760" cy="6385560"/>
          </a:xfrm>
        </p:spPr>
        <p:txBody>
          <a:bodyPr>
            <a:normAutofit fontScale="92500" lnSpcReduction="20000"/>
          </a:bodyPr>
          <a:lstStyle/>
          <a:p>
            <a:pPr marL="0" indent="0" algn="just">
              <a:buNone/>
            </a:pPr>
            <a:r>
              <a:rPr lang="en-US" b="1" dirty="0"/>
              <a:t>1) PR : </a:t>
            </a:r>
            <a:r>
              <a:rPr lang="en-US" b="1" dirty="0" err="1"/>
              <a:t>Prescale</a:t>
            </a:r>
            <a:r>
              <a:rPr lang="en-US" b="1" dirty="0"/>
              <a:t> Register (32 bit)</a:t>
            </a:r>
            <a:r>
              <a:rPr lang="en-US" dirty="0"/>
              <a:t> – Stores the maximum value of </a:t>
            </a:r>
            <a:r>
              <a:rPr lang="en-US" dirty="0" err="1"/>
              <a:t>Prescale</a:t>
            </a:r>
            <a:r>
              <a:rPr lang="en-US" dirty="0"/>
              <a:t> counter after which it is reset.</a:t>
            </a:r>
          </a:p>
          <a:p>
            <a:pPr marL="0" indent="0" algn="just">
              <a:buNone/>
            </a:pPr>
            <a:r>
              <a:rPr lang="en-US" b="1" dirty="0"/>
              <a:t>2) PC : </a:t>
            </a:r>
            <a:r>
              <a:rPr lang="en-US" b="1" dirty="0" err="1"/>
              <a:t>Prescale</a:t>
            </a:r>
            <a:r>
              <a:rPr lang="en-US" b="1" dirty="0"/>
              <a:t> Counter Register (32 bit)</a:t>
            </a:r>
            <a:r>
              <a:rPr lang="en-US" dirty="0"/>
              <a:t> – This register increments on every PCLK(Peripheral clock). This register controls the resolution of the timer. When PC reaches the value in PR , PC is reset back to 0 and Timer Counter is incremented by 1. Hence if PR=0 then Timer Counter Increments on every 1 PCLK. If PR=9 then Timer Counter Increments on every 10th cycle of PCLK. Hence by selecting an appropriate </a:t>
            </a:r>
            <a:r>
              <a:rPr lang="en-US" dirty="0" err="1"/>
              <a:t>prescale</a:t>
            </a:r>
            <a:r>
              <a:rPr lang="en-US" dirty="0"/>
              <a:t> value we can control the resolution of the timer.</a:t>
            </a:r>
          </a:p>
          <a:p>
            <a:pPr marL="0" indent="0" algn="just">
              <a:buNone/>
            </a:pPr>
            <a:r>
              <a:rPr lang="en-US" b="1" dirty="0"/>
              <a:t>3) TC : Timer Counter Register (32 bit)</a:t>
            </a:r>
            <a:r>
              <a:rPr lang="en-US" dirty="0"/>
              <a:t> – This is the main counting register. Timer Counter increments when PC reaches its maximum value as specified by PR. If timer is not reset explicitly(directly) or by using an interrupt then it will act as a free running counter which resets back to zero when it reaches its maximum value which is 0xFFFFFFFF.</a:t>
            </a:r>
          </a:p>
          <a:p>
            <a:pPr marL="0" indent="0" algn="just">
              <a:buNone/>
            </a:pPr>
            <a:r>
              <a:rPr lang="en-US" b="1" dirty="0"/>
              <a:t>4) TCR : Timer Control Register</a:t>
            </a:r>
            <a:r>
              <a:rPr lang="en-US" dirty="0"/>
              <a:t> </a:t>
            </a:r>
            <a:r>
              <a:rPr lang="en-US" dirty="0" smtClean="0"/>
              <a:t>(8 bit) –  </a:t>
            </a:r>
            <a:r>
              <a:rPr lang="en-US" dirty="0"/>
              <a:t>This register is used to enable , disable and reset TC. When bit0 is 1 timer is enabled and when 0 it is disabled. When bit1 is set to 1 TC and PC are set to zero together in sync on the next positive edge of PCLK. Rest of the bits of TCR are reserved.</a:t>
            </a:r>
          </a:p>
          <a:p>
            <a:pPr marL="0" indent="0" algn="just">
              <a:buNone/>
            </a:pPr>
            <a:r>
              <a:rPr lang="en-US" b="1" dirty="0" smtClean="0"/>
              <a:t>5</a:t>
            </a:r>
            <a:r>
              <a:rPr lang="en-US" b="1" dirty="0"/>
              <a:t>) CTCR : Count Control register</a:t>
            </a:r>
            <a:r>
              <a:rPr lang="en-US" dirty="0"/>
              <a:t> </a:t>
            </a:r>
            <a:r>
              <a:rPr lang="en-US" dirty="0" smtClean="0"/>
              <a:t>(8 bit)– </a:t>
            </a:r>
            <a:r>
              <a:rPr lang="en-US" dirty="0"/>
              <a:t>Used to select Timer/Counter Mode. </a:t>
            </a:r>
            <a:r>
              <a:rPr lang="en-US" dirty="0" smtClean="0"/>
              <a:t>When </a:t>
            </a:r>
            <a:r>
              <a:rPr lang="en-US" dirty="0"/>
              <a:t>the value of the CTCR is set to 0×0 Timer Mode is selected.</a:t>
            </a:r>
          </a:p>
          <a:p>
            <a:endParaRPr lang="en-US" dirty="0"/>
          </a:p>
        </p:txBody>
      </p:sp>
    </p:spTree>
    <p:extLst>
      <p:ext uri="{BB962C8B-B14F-4D97-AF65-F5344CB8AC3E}">
        <p14:creationId xmlns:p14="http://schemas.microsoft.com/office/powerpoint/2010/main" val="2191647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
            <a:ext cx="10515600" cy="6055043"/>
          </a:xfrm>
        </p:spPr>
        <p:txBody>
          <a:bodyPr>
            <a:normAutofit fontScale="92500" lnSpcReduction="20000"/>
          </a:bodyPr>
          <a:lstStyle/>
          <a:p>
            <a:pPr marL="0" indent="0" algn="just">
              <a:buNone/>
            </a:pPr>
            <a:r>
              <a:rPr lang="en-US" b="1" dirty="0"/>
              <a:t>6) MCR : Match Control </a:t>
            </a:r>
            <a:r>
              <a:rPr lang="en-US" b="1" dirty="0" smtClean="0"/>
              <a:t>register (16 bit)</a:t>
            </a:r>
            <a:r>
              <a:rPr lang="en-US" dirty="0"/>
              <a:t> – This register is used to control which all operations can be done when the value in MR matches the value in TC. Bits 0,1,2 are for MR0 , Bits 3,4,5 for MR1 and so on.. </a:t>
            </a:r>
            <a:r>
              <a:rPr lang="en-US" dirty="0" err="1"/>
              <a:t>Heres</a:t>
            </a:r>
            <a:r>
              <a:rPr lang="en-US" dirty="0"/>
              <a:t> a quick table which shows the usage:</a:t>
            </a:r>
          </a:p>
          <a:p>
            <a:pPr marL="0" indent="0" algn="just">
              <a:buNone/>
            </a:pPr>
            <a:r>
              <a:rPr lang="en-US" b="1" dirty="0"/>
              <a:t>For MR0:</a:t>
            </a:r>
            <a:endParaRPr lang="en-US" dirty="0"/>
          </a:p>
          <a:p>
            <a:pPr algn="just"/>
            <a:r>
              <a:rPr lang="en-US" dirty="0"/>
              <a:t>Bit 0 : Interrupt on MR0 </a:t>
            </a:r>
            <a:r>
              <a:rPr lang="en-US" dirty="0" err="1"/>
              <a:t>i.e</a:t>
            </a:r>
            <a:r>
              <a:rPr lang="en-US" dirty="0"/>
              <a:t> trigger an interrupt when MR0 matches TC. Interrupts are enabled when set to 1 and disabled when set to 0.</a:t>
            </a:r>
          </a:p>
          <a:p>
            <a:pPr algn="just"/>
            <a:r>
              <a:rPr lang="en-US" dirty="0"/>
              <a:t>Bit 1 : Reset on MR0. When set to 1 , TC will be reset when it matched MR0. Disabled when set to 0.</a:t>
            </a:r>
          </a:p>
          <a:p>
            <a:pPr algn="just"/>
            <a:r>
              <a:rPr lang="en-US" dirty="0"/>
              <a:t>Bit 2 : Stop on MR0. When set to 1 , TC &amp; PC will stop when MR0 matches TC.</a:t>
            </a:r>
          </a:p>
          <a:p>
            <a:pPr algn="just"/>
            <a:r>
              <a:rPr lang="en-US" dirty="0"/>
              <a:t>Similarly bits 3-5 , 6-8 , 9-11 are for MR1 , MR2 , MR3 respectively.</a:t>
            </a:r>
          </a:p>
          <a:p>
            <a:pPr marL="0" indent="0" algn="just">
              <a:buNone/>
            </a:pPr>
            <a:r>
              <a:rPr lang="en-US" b="1" dirty="0"/>
              <a:t>7) IR : Interrupt </a:t>
            </a:r>
            <a:r>
              <a:rPr lang="en-US" b="1" dirty="0" smtClean="0"/>
              <a:t>Register (8 bit)</a:t>
            </a:r>
            <a:r>
              <a:rPr lang="en-US" dirty="0"/>
              <a:t> – It contains the interrupt flags for 4 match and 4 capture interrupts. Bit0 to bit3 are for MR0 to MR3 interrupts respectively. And similarly the next 4 for CR0-3 interrupts. when an interrupt is raised the corresponding bit in IR will be set to 1 and 0 otherwise. Writing a 1 to the corresponding bit location will reset the interrupt – which is used to acknowledge the completion of the corresponding ISR execution.</a:t>
            </a:r>
          </a:p>
          <a:p>
            <a:endParaRPr lang="en-US" dirty="0"/>
          </a:p>
        </p:txBody>
      </p:sp>
    </p:spTree>
    <p:extLst>
      <p:ext uri="{BB962C8B-B14F-4D97-AF65-F5344CB8AC3E}">
        <p14:creationId xmlns:p14="http://schemas.microsoft.com/office/powerpoint/2010/main" val="532768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TotalTime>
  <Words>2102</Words>
  <Application>Microsoft Office PowerPoint</Application>
  <PresentationFormat>Widescreen</PresentationFormat>
  <Paragraphs>216</Paragraphs>
  <Slides>40</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TIMER OPERATIONS</vt:lpstr>
      <vt:lpstr>Features</vt:lpstr>
      <vt:lpstr>Applications</vt:lpstr>
      <vt:lpstr>Timer Registers</vt:lpstr>
      <vt:lpstr>PowerPoint Presentation</vt:lpstr>
      <vt:lpstr>PowerPoint Presentation</vt:lpstr>
      <vt:lpstr>PowerPoint Presentation</vt:lpstr>
      <vt:lpstr>PowerPoint Presentation</vt:lpstr>
      <vt:lpstr>PowerPoint Presentation</vt:lpstr>
      <vt:lpstr>Setting up &amp; configuring Timers</vt:lpstr>
      <vt:lpstr>Void initTimer0(void) </vt:lpstr>
      <vt:lpstr>Calculations</vt:lpstr>
      <vt:lpstr>delayMS(unsigned int milliseconds); </vt:lpstr>
      <vt:lpstr>PowerPoint Presentation</vt:lpstr>
      <vt:lpstr>PowerPoint Presentation</vt:lpstr>
      <vt:lpstr>PWM </vt:lpstr>
      <vt:lpstr>PowerPoint Presentation</vt:lpstr>
      <vt:lpstr>PowerPoint Presentation</vt:lpstr>
      <vt:lpstr>PowerPoint Presentation</vt:lpstr>
      <vt:lpstr>PowerPoint Presentation</vt:lpstr>
      <vt:lpstr>PowerPoint Presentation</vt:lpstr>
      <vt:lpstr>Sample PWM waveform</vt:lpstr>
      <vt:lpstr>PowerPoint Presentation</vt:lpstr>
      <vt:lpstr>PowerPoint Presentation</vt:lpstr>
      <vt:lpstr>PowerPoint Presentation</vt:lpstr>
      <vt:lpstr>PowerPoint Presentation</vt:lpstr>
      <vt:lpstr>PowerPoint Presentation</vt:lpstr>
      <vt:lpstr>Working of PWM</vt:lpstr>
      <vt:lpstr>PowerPoint Presentation</vt:lpstr>
      <vt:lpstr>Registers in PWM</vt:lpstr>
      <vt:lpstr>PowerPoint Presentation</vt:lpstr>
      <vt:lpstr>PowerPoint Presentation</vt:lpstr>
      <vt:lpstr>PowerPoint Presentation</vt:lpstr>
      <vt:lpstr>PowerPoint Presentation</vt:lpstr>
      <vt:lpstr>Rules for single edge controlled PWM outputs</vt:lpstr>
      <vt:lpstr> Configuring and Initializing PWM </vt:lpstr>
      <vt:lpstr>Steps for initializing PWM</vt:lpstr>
      <vt:lpstr>LED Dimming example with PWM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 OPERATIONS</dc:title>
  <dc:creator>Mahe</dc:creator>
  <cp:lastModifiedBy>Admin</cp:lastModifiedBy>
  <cp:revision>64</cp:revision>
  <dcterms:created xsi:type="dcterms:W3CDTF">2013-10-25T10:59:10Z</dcterms:created>
  <dcterms:modified xsi:type="dcterms:W3CDTF">2018-11-13T08:30:58Z</dcterms:modified>
</cp:coreProperties>
</file>