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53" r:id="rId3"/>
    <p:sldId id="355" r:id="rId4"/>
    <p:sldId id="280" r:id="rId5"/>
    <p:sldId id="346" r:id="rId6"/>
    <p:sldId id="281" r:id="rId7"/>
    <p:sldId id="282" r:id="rId8"/>
    <p:sldId id="361" r:id="rId9"/>
    <p:sldId id="362" r:id="rId10"/>
    <p:sldId id="283" r:id="rId11"/>
    <p:sldId id="284" r:id="rId12"/>
    <p:sldId id="292" r:id="rId13"/>
    <p:sldId id="294" r:id="rId14"/>
    <p:sldId id="363" r:id="rId15"/>
    <p:sldId id="364" r:id="rId16"/>
    <p:sldId id="365" r:id="rId17"/>
    <p:sldId id="366" r:id="rId18"/>
    <p:sldId id="286" r:id="rId19"/>
    <p:sldId id="287" r:id="rId20"/>
    <p:sldId id="288" r:id="rId21"/>
    <p:sldId id="289" r:id="rId22"/>
    <p:sldId id="290" r:id="rId23"/>
    <p:sldId id="291" r:id="rId24"/>
    <p:sldId id="306" r:id="rId25"/>
    <p:sldId id="30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p:cViewPr varScale="1">
        <p:scale>
          <a:sx n="63" d="100"/>
          <a:sy n="63" d="100"/>
        </p:scale>
        <p:origin x="1280" y="6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84837-DB66-4077-ADAA-BB3A13A9AF93}" type="datetimeFigureOut">
              <a:rPr lang="en-US" smtClean="0"/>
              <a:t>11/5/2022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6981A-3554-4D1E-8E20-C9344B78C91B}" type="slidenum">
              <a:rPr lang="en-US" smtClean="0"/>
              <a:t>‹#›</a:t>
            </a:fld>
            <a:endParaRPr lang="en-US"/>
          </a:p>
        </p:txBody>
      </p:sp>
    </p:spTree>
    <p:extLst>
      <p:ext uri="{BB962C8B-B14F-4D97-AF65-F5344CB8AC3E}">
        <p14:creationId xmlns:p14="http://schemas.microsoft.com/office/powerpoint/2010/main" val="315807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Exclamation mark pre-indexed post-indexed</a:t>
            </a:r>
          </a:p>
        </p:txBody>
      </p:sp>
      <p:sp>
        <p:nvSpPr>
          <p:cNvPr id="4" name="Slide Number Placeholder 3"/>
          <p:cNvSpPr>
            <a:spLocks noGrp="1"/>
          </p:cNvSpPr>
          <p:nvPr>
            <p:ph type="sldNum" sz="quarter" idx="10"/>
          </p:nvPr>
        </p:nvSpPr>
        <p:spPr/>
        <p:txBody>
          <a:bodyPr/>
          <a:lstStyle/>
          <a:p>
            <a:fld id="{F0F6981A-3554-4D1E-8E20-C9344B78C91B}" type="slidenum">
              <a:rPr lang="en-US" smtClean="0"/>
              <a:t>7</a:t>
            </a:fld>
            <a:endParaRPr lang="en-US"/>
          </a:p>
        </p:txBody>
      </p:sp>
    </p:spTree>
    <p:extLst>
      <p:ext uri="{BB962C8B-B14F-4D97-AF65-F5344CB8AC3E}">
        <p14:creationId xmlns:p14="http://schemas.microsoft.com/office/powerpoint/2010/main" val="303444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59B5-0463-4BE3-90E4-262454D97F2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387734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59B5-0463-4BE3-90E4-262454D97F2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9692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59B5-0463-4BE3-90E4-262454D97F2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7713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59B5-0463-4BE3-90E4-262454D97F2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5618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59B5-0463-4BE3-90E4-262454D97F2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11549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59B5-0463-4BE3-90E4-262454D97F28}"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429195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59B5-0463-4BE3-90E4-262454D97F28}"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305579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59B5-0463-4BE3-90E4-262454D97F28}"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128949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59B5-0463-4BE3-90E4-262454D97F28}"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16829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59B5-0463-4BE3-90E4-262454D97F28}"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266343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59B5-0463-4BE3-90E4-262454D97F28}"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96E6F-C17F-4AA7-A0CC-101F5A18D4C1}" type="slidenum">
              <a:rPr lang="en-US" smtClean="0"/>
              <a:t>‹#›</a:t>
            </a:fld>
            <a:endParaRPr lang="en-US"/>
          </a:p>
        </p:txBody>
      </p:sp>
    </p:spTree>
    <p:extLst>
      <p:ext uri="{BB962C8B-B14F-4D97-AF65-F5344CB8AC3E}">
        <p14:creationId xmlns:p14="http://schemas.microsoft.com/office/powerpoint/2010/main" val="423839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59B5-0463-4BE3-90E4-262454D97F28}" type="datetimeFigureOut">
              <a:rPr lang="en-US" smtClean="0"/>
              <a:t>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96E6F-C17F-4AA7-A0CC-101F5A18D4C1}" type="slidenum">
              <a:rPr lang="en-US" smtClean="0"/>
              <a:t>‹#›</a:t>
            </a:fld>
            <a:endParaRPr lang="en-US"/>
          </a:p>
        </p:txBody>
      </p:sp>
    </p:spTree>
    <p:extLst>
      <p:ext uri="{BB962C8B-B14F-4D97-AF65-F5344CB8AC3E}">
        <p14:creationId xmlns:p14="http://schemas.microsoft.com/office/powerpoint/2010/main" val="1352772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a:t>ARM</a:t>
            </a:r>
          </a:p>
        </p:txBody>
      </p:sp>
    </p:spTree>
    <p:extLst>
      <p:ext uri="{BB962C8B-B14F-4D97-AF65-F5344CB8AC3E}">
        <p14:creationId xmlns:p14="http://schemas.microsoft.com/office/powerpoint/2010/main" val="306540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Stack addressing</a:t>
            </a:r>
          </a:p>
        </p:txBody>
      </p:sp>
      <p:sp>
        <p:nvSpPr>
          <p:cNvPr id="3" name="Content Placeholder 2"/>
          <p:cNvSpPr>
            <a:spLocks noGrp="1"/>
          </p:cNvSpPr>
          <p:nvPr>
            <p:ph idx="1"/>
          </p:nvPr>
        </p:nvSpPr>
        <p:spPr/>
        <p:txBody>
          <a:bodyPr>
            <a:normAutofit fontScale="92500"/>
          </a:bodyPr>
          <a:lstStyle/>
          <a:p>
            <a:pPr algn="just"/>
            <a:r>
              <a:rPr lang="en-US" dirty="0">
                <a:latin typeface="Times New Roman" pitchFamily="18" charset="0"/>
                <a:cs typeface="Times New Roman" pitchFamily="18" charset="0"/>
              </a:rPr>
              <a:t>A stack is usually implemented as a linear data structure which grows up (an </a:t>
            </a:r>
            <a:r>
              <a:rPr lang="en-US" b="1" dirty="0">
                <a:latin typeface="Times New Roman" pitchFamily="18" charset="0"/>
                <a:cs typeface="Times New Roman" pitchFamily="18" charset="0"/>
              </a:rPr>
              <a:t>ascending </a:t>
            </a:r>
            <a:r>
              <a:rPr lang="en-US" dirty="0">
                <a:latin typeface="Times New Roman" pitchFamily="18" charset="0"/>
                <a:cs typeface="Times New Roman" pitchFamily="18" charset="0"/>
              </a:rPr>
              <a:t>stack) or down (a </a:t>
            </a:r>
            <a:r>
              <a:rPr lang="en-US" b="1" dirty="0">
                <a:latin typeface="Times New Roman" pitchFamily="18" charset="0"/>
                <a:cs typeface="Times New Roman" pitchFamily="18" charset="0"/>
              </a:rPr>
              <a:t>descending </a:t>
            </a:r>
            <a:r>
              <a:rPr lang="en-US" dirty="0">
                <a:latin typeface="Times New Roman" pitchFamily="18" charset="0"/>
                <a:cs typeface="Times New Roman" pitchFamily="18" charset="0"/>
              </a:rPr>
              <a:t>stack) memory as data is added to it and shrinks back as data is removed. </a:t>
            </a:r>
          </a:p>
          <a:p>
            <a:pPr algn="just"/>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stack pointer </a:t>
            </a:r>
            <a:r>
              <a:rPr lang="en-US" dirty="0">
                <a:latin typeface="Times New Roman" pitchFamily="18" charset="0"/>
                <a:cs typeface="Times New Roman" pitchFamily="18" charset="0"/>
              </a:rPr>
              <a:t>holds the address of the current top of the stack, either by pointing to the last valid data item pushed onto the stack (a </a:t>
            </a:r>
            <a:r>
              <a:rPr lang="en-US" b="1" dirty="0">
                <a:latin typeface="Times New Roman" pitchFamily="18" charset="0"/>
                <a:cs typeface="Times New Roman" pitchFamily="18" charset="0"/>
              </a:rPr>
              <a:t>full </a:t>
            </a:r>
            <a:r>
              <a:rPr lang="en-US" dirty="0">
                <a:latin typeface="Times New Roman" pitchFamily="18" charset="0"/>
                <a:cs typeface="Times New Roman" pitchFamily="18" charset="0"/>
              </a:rPr>
              <a:t>stack-F),</a:t>
            </a:r>
          </a:p>
          <a:p>
            <a:pPr algn="just"/>
            <a:r>
              <a:rPr lang="en-US" dirty="0">
                <a:latin typeface="Times New Roman" pitchFamily="18" charset="0"/>
                <a:cs typeface="Times New Roman" pitchFamily="18" charset="0"/>
              </a:rPr>
              <a:t> or by pointing to the vacant slot where the next data item will be placed (an </a:t>
            </a:r>
            <a:r>
              <a:rPr lang="en-US" b="1" dirty="0">
                <a:latin typeface="Times New Roman" pitchFamily="18" charset="0"/>
                <a:cs typeface="Times New Roman" pitchFamily="18" charset="0"/>
              </a:rPr>
              <a:t>empty </a:t>
            </a:r>
            <a:r>
              <a:rPr lang="en-US" dirty="0">
                <a:latin typeface="Times New Roman" pitchFamily="18" charset="0"/>
                <a:cs typeface="Times New Roman" pitchFamily="18" charset="0"/>
              </a:rPr>
              <a:t>stack-E)</a:t>
            </a:r>
          </a:p>
        </p:txBody>
      </p:sp>
    </p:spTree>
    <p:extLst>
      <p:ext uri="{BB962C8B-B14F-4D97-AF65-F5344CB8AC3E}">
        <p14:creationId xmlns:p14="http://schemas.microsoft.com/office/powerpoint/2010/main" val="388540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553200"/>
          </a:xfrm>
        </p:spPr>
        <p:txBody>
          <a:bodyPr>
            <a:normAutofit/>
          </a:bodyPr>
          <a:lstStyle/>
          <a:p>
            <a:pPr marL="0" indent="0" algn="just">
              <a:buNone/>
            </a:pPr>
            <a:r>
              <a:rPr lang="en-US" dirty="0">
                <a:latin typeface="Times New Roman" pitchFamily="18" charset="0"/>
                <a:cs typeface="Times New Roman" pitchFamily="18" charset="0"/>
              </a:rPr>
              <a:t>The ARM multiple register transfer instructions support all four forms of stack:</a:t>
            </a:r>
          </a:p>
          <a:p>
            <a:pPr algn="just"/>
            <a:r>
              <a:rPr lang="en-US" sz="2400" b="1" dirty="0">
                <a:latin typeface="Times New Roman" pitchFamily="18" charset="0"/>
                <a:cs typeface="Times New Roman" pitchFamily="18" charset="0"/>
              </a:rPr>
              <a:t>Full ascending</a:t>
            </a:r>
            <a:r>
              <a:rPr lang="en-US" sz="2400" dirty="0">
                <a:latin typeface="Times New Roman" pitchFamily="18" charset="0"/>
                <a:cs typeface="Times New Roman" pitchFamily="18" charset="0"/>
              </a:rPr>
              <a:t>: the stack grows up through increasing memory addresses and the base register points to the highest address containing a valid item.</a:t>
            </a:r>
          </a:p>
          <a:p>
            <a:pPr algn="just"/>
            <a:r>
              <a:rPr lang="en-US" sz="2400" b="1" dirty="0">
                <a:latin typeface="Times New Roman" pitchFamily="18" charset="0"/>
                <a:cs typeface="Times New Roman" pitchFamily="18" charset="0"/>
              </a:rPr>
              <a:t>Empty ascending</a:t>
            </a:r>
            <a:r>
              <a:rPr lang="en-US" sz="2400" dirty="0">
                <a:latin typeface="Times New Roman" pitchFamily="18" charset="0"/>
                <a:cs typeface="Times New Roman" pitchFamily="18" charset="0"/>
              </a:rPr>
              <a:t>: the stack grows up through increasing memory addresses and the base register points to the first empty location above the stack</a:t>
            </a:r>
          </a:p>
          <a:p>
            <a:pPr algn="just"/>
            <a:r>
              <a:rPr lang="en-US" sz="2400" b="1" dirty="0">
                <a:latin typeface="Times New Roman" pitchFamily="18" charset="0"/>
                <a:cs typeface="Times New Roman" pitchFamily="18" charset="0"/>
              </a:rPr>
              <a:t>Full descending</a:t>
            </a:r>
            <a:r>
              <a:rPr lang="en-US" sz="2400" dirty="0">
                <a:latin typeface="Times New Roman" pitchFamily="18" charset="0"/>
                <a:cs typeface="Times New Roman" pitchFamily="18" charset="0"/>
              </a:rPr>
              <a:t>: the stack grows down through decreasing memory addresses and the base register points to the lowest address containing a valid item.</a:t>
            </a:r>
          </a:p>
          <a:p>
            <a:pPr algn="just"/>
            <a:r>
              <a:rPr lang="en-US" sz="2400" b="1" dirty="0">
                <a:latin typeface="Times New Roman" pitchFamily="18" charset="0"/>
                <a:cs typeface="Times New Roman" pitchFamily="18" charset="0"/>
              </a:rPr>
              <a:t>Empty descending</a:t>
            </a:r>
            <a:r>
              <a:rPr lang="en-US" sz="2400" dirty="0">
                <a:latin typeface="Times New Roman" pitchFamily="18" charset="0"/>
                <a:cs typeface="Times New Roman" pitchFamily="18" charset="0"/>
              </a:rPr>
              <a:t>: the stack grows down through decreasing memory addresses and the base register points to the first empty location below the stack.</a:t>
            </a:r>
          </a:p>
        </p:txBody>
      </p:sp>
    </p:spTree>
    <p:extLst>
      <p:ext uri="{BB962C8B-B14F-4D97-AF65-F5344CB8AC3E}">
        <p14:creationId xmlns:p14="http://schemas.microsoft.com/office/powerpoint/2010/main" val="340363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6924675"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965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228601"/>
            <a:ext cx="7677150" cy="536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554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1" y="381000"/>
            <a:ext cx="8382000" cy="5745163"/>
          </a:xfrm>
          <a:prstGeom prst="rect">
            <a:avLst/>
          </a:prstGeom>
        </p:spPr>
      </p:pic>
    </p:spTree>
    <p:extLst>
      <p:ext uri="{BB962C8B-B14F-4D97-AF65-F5344CB8AC3E}">
        <p14:creationId xmlns:p14="http://schemas.microsoft.com/office/powerpoint/2010/main" val="505415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 y="152401"/>
            <a:ext cx="8839200" cy="6486440"/>
          </a:xfrm>
          <a:prstGeom prst="rect">
            <a:avLst/>
          </a:prstGeom>
        </p:spPr>
      </p:pic>
    </p:spTree>
    <p:extLst>
      <p:ext uri="{BB962C8B-B14F-4D97-AF65-F5344CB8AC3E}">
        <p14:creationId xmlns:p14="http://schemas.microsoft.com/office/powerpoint/2010/main" val="134215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1836737"/>
            <a:ext cx="7649113" cy="4052888"/>
          </a:xfrm>
          <a:prstGeom prst="rect">
            <a:avLst/>
          </a:prstGeom>
        </p:spPr>
      </p:pic>
    </p:spTree>
    <p:extLst>
      <p:ext uri="{BB962C8B-B14F-4D97-AF65-F5344CB8AC3E}">
        <p14:creationId xmlns:p14="http://schemas.microsoft.com/office/powerpoint/2010/main" val="1040858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1" y="609600"/>
            <a:ext cx="8458200" cy="5791199"/>
          </a:xfrm>
          <a:prstGeom prst="rect">
            <a:avLst/>
          </a:prstGeom>
        </p:spPr>
      </p:pic>
    </p:spTree>
    <p:extLst>
      <p:ext uri="{BB962C8B-B14F-4D97-AF65-F5344CB8AC3E}">
        <p14:creationId xmlns:p14="http://schemas.microsoft.com/office/powerpoint/2010/main" val="622454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8077200" cy="514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724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204913"/>
            <a:ext cx="73056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36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79438"/>
          </a:xfrm>
        </p:spPr>
        <p:txBody>
          <a:bodyPr>
            <a:normAutofit fontScale="90000"/>
          </a:bodyPr>
          <a:lstStyle/>
          <a:p>
            <a:r>
              <a:rPr lang="en-US" dirty="0"/>
              <a:t>ARM Instructions</a:t>
            </a:r>
            <a:endParaRPr lang="en-IN" dirty="0"/>
          </a:p>
        </p:txBody>
      </p:sp>
      <p:sp>
        <p:nvSpPr>
          <p:cNvPr id="3" name="Content Placeholder 2"/>
          <p:cNvSpPr>
            <a:spLocks noGrp="1"/>
          </p:cNvSpPr>
          <p:nvPr>
            <p:ph idx="1"/>
          </p:nvPr>
        </p:nvSpPr>
        <p:spPr>
          <a:xfrm>
            <a:off x="152400" y="655638"/>
            <a:ext cx="8991600" cy="6202362"/>
          </a:xfrm>
        </p:spPr>
        <p:txBody>
          <a:bodyPr>
            <a:noAutofit/>
          </a:bodyPr>
          <a:lstStyle/>
          <a:p>
            <a:pPr marL="0" indent="0" algn="just">
              <a:buNone/>
            </a:pPr>
            <a:r>
              <a:rPr lang="en-IN" sz="2400" dirty="0"/>
              <a:t>1. </a:t>
            </a:r>
            <a:r>
              <a:rPr lang="en-IN" sz="2400" b="1" dirty="0"/>
              <a:t>Data processing instructions:</a:t>
            </a:r>
            <a:r>
              <a:rPr lang="en-IN" sz="2400" dirty="0"/>
              <a:t> These use and change only register values. For example, an instruction can add two registers and place the result in a register.</a:t>
            </a:r>
          </a:p>
          <a:p>
            <a:pPr marL="0" indent="0" algn="just">
              <a:buNone/>
            </a:pPr>
            <a:r>
              <a:rPr lang="en-IN" sz="2400" dirty="0"/>
              <a:t>2. </a:t>
            </a:r>
            <a:r>
              <a:rPr lang="en-IN" sz="2400" b="1" dirty="0"/>
              <a:t>Data transfer instructions:</a:t>
            </a:r>
            <a:r>
              <a:rPr lang="en-IN" sz="2400" dirty="0"/>
              <a:t> These copy memory values into registers (load instructions) or copy register values into memory (store instructions). An additional form, useful only in systems code, exchanges a memory value with a register value.</a:t>
            </a:r>
          </a:p>
          <a:p>
            <a:pPr marL="0" indent="0" algn="just">
              <a:buNone/>
            </a:pPr>
            <a:r>
              <a:rPr lang="en-IN" sz="2400" dirty="0"/>
              <a:t>3. </a:t>
            </a:r>
            <a:r>
              <a:rPr lang="en-IN" sz="2400" b="1" dirty="0"/>
              <a:t>Control flow instructions:</a:t>
            </a:r>
            <a:r>
              <a:rPr lang="en-IN" sz="2400" dirty="0"/>
              <a:t> Normal instruction execution uses instructions stored at consecutive memory addresses. Control flow instructions cause execution to switch to a different address, either permanently (branch instructions) or saving a return address to resume the original sequence (branch and link instructions). or trapping into system code (supervisor calls).</a:t>
            </a:r>
          </a:p>
        </p:txBody>
      </p:sp>
    </p:spTree>
    <p:extLst>
      <p:ext uri="{BB962C8B-B14F-4D97-AF65-F5344CB8AC3E}">
        <p14:creationId xmlns:p14="http://schemas.microsoft.com/office/powerpoint/2010/main" val="67354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1123950"/>
            <a:ext cx="7077075"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78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461963"/>
            <a:ext cx="8410575"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712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176338"/>
            <a:ext cx="706755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893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609600"/>
            <a:ext cx="72771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732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440656"/>
            <a:ext cx="8534400" cy="397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913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176338"/>
            <a:ext cx="720090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26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algn="just"/>
            <a:r>
              <a:rPr lang="en-IN" dirty="0"/>
              <a:t>In common with most RISC processors, ARM employs a </a:t>
            </a:r>
            <a:r>
              <a:rPr lang="en-IN" b="1" dirty="0"/>
              <a:t>load-store architecture</a:t>
            </a:r>
            <a:r>
              <a:rPr lang="en-IN" dirty="0"/>
              <a:t>. This means that the instruction set will only process (add, subtract, and so on) values which are in registers (or specified directly within the instruction itself), and will always place the results of such processing into a register. </a:t>
            </a:r>
          </a:p>
          <a:p>
            <a:pPr algn="just"/>
            <a:r>
              <a:rPr lang="en-IN" dirty="0"/>
              <a:t>The only operations which apply to memory state are ones which copy memory values into registers (load instructions) or copy register values into memory (store instructions).</a:t>
            </a:r>
          </a:p>
        </p:txBody>
      </p:sp>
    </p:spTree>
    <p:extLst>
      <p:ext uri="{BB962C8B-B14F-4D97-AF65-F5344CB8AC3E}">
        <p14:creationId xmlns:p14="http://schemas.microsoft.com/office/powerpoint/2010/main" val="190785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
            <a:ext cx="8229600" cy="503238"/>
          </a:xfrm>
        </p:spPr>
        <p:txBody>
          <a:bodyPr>
            <a:normAutofit fontScale="90000"/>
          </a:bodyPr>
          <a:lstStyle/>
          <a:p>
            <a:r>
              <a:rPr lang="en-US" dirty="0">
                <a:latin typeface="Times New Roman" pitchFamily="18" charset="0"/>
                <a:cs typeface="Times New Roman" pitchFamily="18" charset="0"/>
              </a:rPr>
              <a:t>Addressing modes</a:t>
            </a:r>
          </a:p>
        </p:txBody>
      </p:sp>
      <p:sp>
        <p:nvSpPr>
          <p:cNvPr id="3" name="Content Placeholder 2"/>
          <p:cNvSpPr>
            <a:spLocks noGrp="1"/>
          </p:cNvSpPr>
          <p:nvPr>
            <p:ph idx="1"/>
          </p:nvPr>
        </p:nvSpPr>
        <p:spPr>
          <a:xfrm>
            <a:off x="66675" y="838200"/>
            <a:ext cx="9067800" cy="6230936"/>
          </a:xfrm>
        </p:spPr>
        <p:txBody>
          <a:bodyPr>
            <a:noAutofit/>
          </a:bodyPr>
          <a:lstStyle/>
          <a:p>
            <a:pPr marL="0" indent="0">
              <a:buNone/>
            </a:pPr>
            <a:r>
              <a:rPr lang="en-US" sz="2800" dirty="0"/>
              <a:t>1</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Immediate addressing</a:t>
            </a:r>
            <a:r>
              <a:rPr lang="en-US" sz="2800" dirty="0">
                <a:latin typeface="Times New Roman" pitchFamily="18" charset="0"/>
                <a:cs typeface="Times New Roman" pitchFamily="18" charset="0"/>
              </a:rPr>
              <a:t>: the desired value is presented as a binary value in the instruction.</a:t>
            </a:r>
          </a:p>
          <a:p>
            <a:pPr marL="0" indent="0">
              <a:buNone/>
            </a:pPr>
            <a:r>
              <a:rPr lang="en-US" sz="2800" dirty="0">
                <a:latin typeface="Times New Roman" pitchFamily="18" charset="0"/>
                <a:cs typeface="Times New Roman" pitchFamily="18" charset="0"/>
              </a:rPr>
              <a:t>2. </a:t>
            </a:r>
            <a:r>
              <a:rPr lang="en-US" sz="2800" b="1" dirty="0">
                <a:latin typeface="Times New Roman" pitchFamily="18" charset="0"/>
                <a:cs typeface="Times New Roman" pitchFamily="18" charset="0"/>
              </a:rPr>
              <a:t>Absolute addressing</a:t>
            </a:r>
            <a:r>
              <a:rPr lang="en-US" sz="2800" dirty="0">
                <a:latin typeface="Times New Roman" pitchFamily="18" charset="0"/>
                <a:cs typeface="Times New Roman" pitchFamily="18" charset="0"/>
              </a:rPr>
              <a:t>: the instruction contains the full binary address of the desired value in memory.</a:t>
            </a:r>
          </a:p>
          <a:p>
            <a:pPr marL="0" indent="0">
              <a:buNone/>
            </a:pPr>
            <a:r>
              <a:rPr lang="en-US" sz="2800" dirty="0">
                <a:latin typeface="Times New Roman" pitchFamily="18" charset="0"/>
                <a:cs typeface="Times New Roman" pitchFamily="18" charset="0"/>
              </a:rPr>
              <a:t>3. </a:t>
            </a:r>
            <a:r>
              <a:rPr lang="en-US" sz="2800" b="1" dirty="0">
                <a:latin typeface="Times New Roman" pitchFamily="18" charset="0"/>
                <a:cs typeface="Times New Roman" pitchFamily="18" charset="0"/>
              </a:rPr>
              <a:t>Indirect addressing</a:t>
            </a:r>
            <a:r>
              <a:rPr lang="en-US" sz="2800" dirty="0">
                <a:latin typeface="Times New Roman" pitchFamily="18" charset="0"/>
                <a:cs typeface="Times New Roman" pitchFamily="18" charset="0"/>
              </a:rPr>
              <a:t>: the instruction contains the binary address of a memory location that contains the binary address of the desired value.</a:t>
            </a:r>
          </a:p>
          <a:p>
            <a:pPr marL="0" indent="0">
              <a:buNone/>
            </a:pPr>
            <a:r>
              <a:rPr lang="en-US" sz="2800" dirty="0">
                <a:latin typeface="Times New Roman" pitchFamily="18" charset="0"/>
                <a:cs typeface="Times New Roman" pitchFamily="18" charset="0"/>
              </a:rPr>
              <a:t>4. </a:t>
            </a:r>
            <a:r>
              <a:rPr lang="en-US" sz="2800" b="1" dirty="0">
                <a:latin typeface="Times New Roman" pitchFamily="18" charset="0"/>
                <a:cs typeface="Times New Roman" pitchFamily="18" charset="0"/>
              </a:rPr>
              <a:t>Register addressing</a:t>
            </a:r>
            <a:r>
              <a:rPr lang="en-US" sz="2800" dirty="0">
                <a:latin typeface="Times New Roman" pitchFamily="18" charset="0"/>
                <a:cs typeface="Times New Roman" pitchFamily="18" charset="0"/>
              </a:rPr>
              <a:t>: the desired value is in a register, and the instruction contains the register number.</a:t>
            </a:r>
          </a:p>
          <a:p>
            <a:pPr marL="0" indent="0">
              <a:buNone/>
            </a:pPr>
            <a:r>
              <a:rPr lang="en-US" sz="2800" dirty="0">
                <a:latin typeface="Times New Roman" pitchFamily="18" charset="0"/>
                <a:cs typeface="Times New Roman" pitchFamily="18" charset="0"/>
              </a:rPr>
              <a:t>5. </a:t>
            </a:r>
            <a:r>
              <a:rPr lang="en-US" sz="2800" b="1" dirty="0">
                <a:latin typeface="Times New Roman" pitchFamily="18" charset="0"/>
                <a:cs typeface="Times New Roman" pitchFamily="18" charset="0"/>
              </a:rPr>
              <a:t>Register indirect addressing</a:t>
            </a:r>
            <a:r>
              <a:rPr lang="en-US" sz="2800" dirty="0">
                <a:latin typeface="Times New Roman" pitchFamily="18" charset="0"/>
                <a:cs typeface="Times New Roman" pitchFamily="18" charset="0"/>
              </a:rPr>
              <a:t>: the instruction contains the number of a register which contains the address of the value in memory.</a:t>
            </a:r>
          </a:p>
        </p:txBody>
      </p:sp>
    </p:spTree>
    <p:extLst>
      <p:ext uri="{BB962C8B-B14F-4D97-AF65-F5344CB8AC3E}">
        <p14:creationId xmlns:p14="http://schemas.microsoft.com/office/powerpoint/2010/main" val="53699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marL="0" indent="0">
              <a:buNone/>
            </a:pPr>
            <a:r>
              <a:rPr lang="en-US" dirty="0">
                <a:latin typeface="Times New Roman" pitchFamily="18" charset="0"/>
                <a:cs typeface="Times New Roman" pitchFamily="18" charset="0"/>
              </a:rPr>
              <a:t>6. </a:t>
            </a:r>
            <a:r>
              <a:rPr lang="en-US" b="1" dirty="0">
                <a:latin typeface="Times New Roman" pitchFamily="18" charset="0"/>
                <a:cs typeface="Times New Roman" pitchFamily="18" charset="0"/>
              </a:rPr>
              <a:t>Base plus offset addressing</a:t>
            </a:r>
            <a:r>
              <a:rPr lang="en-US" dirty="0">
                <a:latin typeface="Times New Roman" pitchFamily="18" charset="0"/>
                <a:cs typeface="Times New Roman" pitchFamily="18" charset="0"/>
              </a:rPr>
              <a:t>: the instruction specifies a register (the base) and a binary offset to be added to the base to form the memory address.</a:t>
            </a:r>
          </a:p>
          <a:p>
            <a:pPr marL="0" indent="0">
              <a:buNone/>
            </a:pPr>
            <a:r>
              <a:rPr lang="en-US" dirty="0">
                <a:latin typeface="Times New Roman" pitchFamily="18" charset="0"/>
                <a:cs typeface="Times New Roman" pitchFamily="18" charset="0"/>
              </a:rPr>
              <a:t>7. </a:t>
            </a:r>
            <a:r>
              <a:rPr lang="en-US" b="1" dirty="0">
                <a:latin typeface="Times New Roman" pitchFamily="18" charset="0"/>
                <a:cs typeface="Times New Roman" pitchFamily="18" charset="0"/>
              </a:rPr>
              <a:t>Base plus index addressing</a:t>
            </a:r>
            <a:r>
              <a:rPr lang="en-US" dirty="0">
                <a:latin typeface="Times New Roman" pitchFamily="18" charset="0"/>
                <a:cs typeface="Times New Roman" pitchFamily="18" charset="0"/>
              </a:rPr>
              <a:t>: the instruction specifies a base register and another register (the index) which is added to the base to form the memory address.</a:t>
            </a:r>
          </a:p>
          <a:p>
            <a:pPr marL="0" indent="0">
              <a:buNone/>
            </a:pPr>
            <a:r>
              <a:rPr lang="en-US" dirty="0">
                <a:latin typeface="Times New Roman" pitchFamily="18" charset="0"/>
                <a:cs typeface="Times New Roman" pitchFamily="18" charset="0"/>
              </a:rPr>
              <a:t>8. </a:t>
            </a:r>
            <a:r>
              <a:rPr lang="en-US" b="1" dirty="0">
                <a:latin typeface="Times New Roman" pitchFamily="18" charset="0"/>
                <a:cs typeface="Times New Roman" pitchFamily="18" charset="0"/>
              </a:rPr>
              <a:t>Base plus scaled index addressing</a:t>
            </a:r>
            <a:r>
              <a:rPr lang="en-US" dirty="0">
                <a:latin typeface="Times New Roman" pitchFamily="18" charset="0"/>
                <a:cs typeface="Times New Roman" pitchFamily="18" charset="0"/>
              </a:rPr>
              <a:t>: as above, but the index is multiplied by a constant (usually the size of the data item, and usually a power of two) before being added to the base.</a:t>
            </a:r>
          </a:p>
          <a:p>
            <a:pPr marL="0" indent="0">
              <a:buNone/>
            </a:pPr>
            <a:r>
              <a:rPr lang="en-US" dirty="0">
                <a:latin typeface="Times New Roman" pitchFamily="18" charset="0"/>
                <a:cs typeface="Times New Roman" pitchFamily="18" charset="0"/>
              </a:rPr>
              <a:t>9. </a:t>
            </a:r>
            <a:r>
              <a:rPr lang="en-US" b="1" dirty="0">
                <a:latin typeface="Times New Roman" pitchFamily="18" charset="0"/>
                <a:cs typeface="Times New Roman" pitchFamily="18" charset="0"/>
              </a:rPr>
              <a:t>Stack addressing</a:t>
            </a:r>
            <a:r>
              <a:rPr lang="en-US" dirty="0">
                <a:latin typeface="Times New Roman" pitchFamily="18" charset="0"/>
                <a:cs typeface="Times New Roman" pitchFamily="18" charset="0"/>
              </a:rPr>
              <a:t>: an implicit or specified register (the stack pointer) points to an area of memory (the stack) where data items are written (pushed) or read (popped) on a last-in-first-out basis</a:t>
            </a:r>
            <a:r>
              <a:rPr lang="en-US" dirty="0"/>
              <a:t>.</a:t>
            </a:r>
          </a:p>
          <a:p>
            <a:endParaRPr lang="en-IN" dirty="0"/>
          </a:p>
        </p:txBody>
      </p:sp>
    </p:spTree>
    <p:extLst>
      <p:ext uri="{BB962C8B-B14F-4D97-AF65-F5344CB8AC3E}">
        <p14:creationId xmlns:p14="http://schemas.microsoft.com/office/powerpoint/2010/main" val="211121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Register-indirect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addressing</a:t>
            </a:r>
          </a:p>
        </p:txBody>
      </p:sp>
      <p:sp>
        <p:nvSpPr>
          <p:cNvPr id="3" name="Content Placeholder 2"/>
          <p:cNvSpPr>
            <a:spLocks noGrp="1"/>
          </p:cNvSpPr>
          <p:nvPr>
            <p:ph idx="1"/>
          </p:nvPr>
        </p:nvSpPr>
        <p:spPr/>
        <p:txBody>
          <a:bodyPr>
            <a:normAutofit/>
          </a:bodyPr>
          <a:lstStyle/>
          <a:p>
            <a:r>
              <a:rPr lang="en-US" sz="2600" dirty="0">
                <a:latin typeface="Times New Roman" pitchFamily="18" charset="0"/>
                <a:cs typeface="Times New Roman" pitchFamily="18" charset="0"/>
              </a:rPr>
              <a:t>Register-indirect addressing uses a value in one register (the </a:t>
            </a:r>
            <a:r>
              <a:rPr lang="en-US" sz="2600" b="1" dirty="0">
                <a:latin typeface="Times New Roman" pitchFamily="18" charset="0"/>
                <a:cs typeface="Times New Roman" pitchFamily="18" charset="0"/>
              </a:rPr>
              <a:t>base </a:t>
            </a:r>
            <a:r>
              <a:rPr lang="en-US" sz="2600" dirty="0">
                <a:latin typeface="Times New Roman" pitchFamily="18" charset="0"/>
                <a:cs typeface="Times New Roman" pitchFamily="18" charset="0"/>
              </a:rPr>
              <a:t>register) as a memory address and either </a:t>
            </a:r>
            <a:r>
              <a:rPr lang="en-US" sz="2600" b="1" dirty="0">
                <a:latin typeface="Times New Roman" pitchFamily="18" charset="0"/>
                <a:cs typeface="Times New Roman" pitchFamily="18" charset="0"/>
              </a:rPr>
              <a:t>loads </a:t>
            </a:r>
            <a:r>
              <a:rPr lang="en-US" sz="2600" dirty="0">
                <a:latin typeface="Times New Roman" pitchFamily="18" charset="0"/>
                <a:cs typeface="Times New Roman" pitchFamily="18" charset="0"/>
              </a:rPr>
              <a:t>the value from that address into another register or </a:t>
            </a:r>
            <a:r>
              <a:rPr lang="en-US" sz="2600" b="1" dirty="0">
                <a:latin typeface="Times New Roman" pitchFamily="18" charset="0"/>
                <a:cs typeface="Times New Roman" pitchFamily="18" charset="0"/>
              </a:rPr>
              <a:t>stores </a:t>
            </a:r>
            <a:r>
              <a:rPr lang="en-US" sz="2600" dirty="0">
                <a:latin typeface="Times New Roman" pitchFamily="18" charset="0"/>
                <a:cs typeface="Times New Roman" pitchFamily="18" charset="0"/>
              </a:rPr>
              <a:t>the value from another register into that memory address.</a:t>
            </a:r>
          </a:p>
          <a:p>
            <a:pPr marL="0" indent="0">
              <a:buNone/>
            </a:pPr>
            <a:r>
              <a:rPr lang="en-US" sz="2600" dirty="0">
                <a:latin typeface="Times New Roman" pitchFamily="18" charset="0"/>
                <a:cs typeface="Times New Roman" pitchFamily="18" charset="0"/>
              </a:rPr>
              <a:t>These instructions are written in assembly language as follows:</a:t>
            </a:r>
          </a:p>
          <a:p>
            <a:pPr marL="0" indent="0">
              <a:buNone/>
            </a:pPr>
            <a:r>
              <a:rPr lang="en-US" sz="2600" dirty="0">
                <a:latin typeface="Times New Roman" pitchFamily="18" charset="0"/>
                <a:cs typeface="Times New Roman" pitchFamily="18" charset="0"/>
              </a:rPr>
              <a:t>LDR r0, [r1]     ; r0 := mem32[r1] </a:t>
            </a:r>
          </a:p>
          <a:p>
            <a:pPr marL="0" indent="0">
              <a:buNone/>
            </a:pPr>
            <a:r>
              <a:rPr lang="en-US" sz="2600" dirty="0">
                <a:latin typeface="Times New Roman" pitchFamily="18" charset="0"/>
                <a:cs typeface="Times New Roman" pitchFamily="18" charset="0"/>
              </a:rPr>
              <a:t>STR r0, [r1]      ;mem32[r1] := r0</a:t>
            </a:r>
          </a:p>
          <a:p>
            <a:pPr marL="0" indent="0">
              <a:buNone/>
            </a:pPr>
            <a:endParaRPr lang="en-US" dirty="0"/>
          </a:p>
        </p:txBody>
      </p:sp>
    </p:spTree>
    <p:extLst>
      <p:ext uri="{BB962C8B-B14F-4D97-AF65-F5344CB8AC3E}">
        <p14:creationId xmlns:p14="http://schemas.microsoft.com/office/powerpoint/2010/main" val="398455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fontScale="90000"/>
          </a:bodyPr>
          <a:lstStyle/>
          <a:p>
            <a:r>
              <a:rPr lang="en-US" dirty="0">
                <a:latin typeface="Times New Roman" pitchFamily="18" charset="0"/>
                <a:cs typeface="Times New Roman" pitchFamily="18" charset="0"/>
              </a:rPr>
              <a:t>Base plus offset addressing</a:t>
            </a:r>
          </a:p>
        </p:txBody>
      </p:sp>
      <p:sp>
        <p:nvSpPr>
          <p:cNvPr id="3" name="Content Placeholder 2"/>
          <p:cNvSpPr>
            <a:spLocks noGrp="1"/>
          </p:cNvSpPr>
          <p:nvPr>
            <p:ph idx="1"/>
          </p:nvPr>
        </p:nvSpPr>
        <p:spPr>
          <a:xfrm>
            <a:off x="152400" y="838200"/>
            <a:ext cx="8839200" cy="5867400"/>
          </a:xfrm>
        </p:spPr>
        <p:txBody>
          <a:bodyPr>
            <a:normAutofit/>
          </a:bodyPr>
          <a:lstStyle/>
          <a:p>
            <a:r>
              <a:rPr lang="en-US" sz="2800" dirty="0"/>
              <a:t>If the base register does not contain exactly the right address, an offset of up to 4 Kbytes may be added  to the base to compute the transfer address:</a:t>
            </a:r>
          </a:p>
          <a:p>
            <a:pPr marL="0" indent="0">
              <a:buNone/>
            </a:pPr>
            <a:r>
              <a:rPr lang="en-US" sz="2800" dirty="0"/>
              <a:t>    LDR r0,[r1,#4]  ; r0 := mem32[r1+ 4]</a:t>
            </a:r>
          </a:p>
          <a:p>
            <a:r>
              <a:rPr lang="en-IN" sz="2800" dirty="0"/>
              <a:t>This is a </a:t>
            </a:r>
            <a:r>
              <a:rPr lang="en-IN" sz="2800" b="1" dirty="0"/>
              <a:t>pre-indexed </a:t>
            </a:r>
            <a:r>
              <a:rPr lang="en-IN" sz="2800" dirty="0"/>
              <a:t>addressing mode. It allows one base register to be used to access a number of memory locations which are in the same area of memory.</a:t>
            </a:r>
            <a:endParaRPr lang="en-US" sz="2800" dirty="0"/>
          </a:p>
          <a:p>
            <a:pPr marL="0" indent="0">
              <a:buNone/>
            </a:pPr>
            <a:r>
              <a:rPr lang="en-US" sz="2800" dirty="0"/>
              <a:t>    </a:t>
            </a:r>
          </a:p>
        </p:txBody>
      </p:sp>
    </p:spTree>
    <p:extLst>
      <p:ext uri="{BB962C8B-B14F-4D97-AF65-F5344CB8AC3E}">
        <p14:creationId xmlns:p14="http://schemas.microsoft.com/office/powerpoint/2010/main" val="119872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248400"/>
          </a:xfrm>
        </p:spPr>
        <p:txBody>
          <a:bodyPr>
            <a:normAutofit/>
          </a:bodyPr>
          <a:lstStyle/>
          <a:p>
            <a:pPr marL="0" indent="0" algn="just">
              <a:buNone/>
            </a:pPr>
            <a:r>
              <a:rPr lang="en-IN" dirty="0"/>
              <a:t>Sometimes it is useful to modify the base register to point to the transfer address. This can be achieved by using pre-indexed addressing with </a:t>
            </a:r>
            <a:r>
              <a:rPr lang="en-IN" b="1" dirty="0"/>
              <a:t>auto-indexing, </a:t>
            </a:r>
            <a:r>
              <a:rPr lang="en-IN" dirty="0"/>
              <a:t>and allows the program to walk through a table of values:</a:t>
            </a:r>
          </a:p>
          <a:p>
            <a:pPr marL="0" indent="0">
              <a:buNone/>
            </a:pPr>
            <a:r>
              <a:rPr lang="en-US" dirty="0"/>
              <a:t>LDR r0,[r1,#4]! ;      r0 := mem32[r1+ 4]</a:t>
            </a:r>
          </a:p>
          <a:p>
            <a:pPr marL="0" indent="0">
              <a:buNone/>
            </a:pPr>
            <a:r>
              <a:rPr lang="en-US" dirty="0"/>
              <a:t>                                  ; r1 := r1+ 4</a:t>
            </a:r>
          </a:p>
          <a:p>
            <a:pPr marL="0" indent="0">
              <a:buNone/>
            </a:pPr>
            <a:r>
              <a:rPr lang="en-IN" dirty="0"/>
              <a:t>The exclamation mark indicates that the instruction should update the base register after initiating the data transfer.</a:t>
            </a:r>
            <a:endParaRPr lang="en-US" dirty="0"/>
          </a:p>
          <a:p>
            <a:pPr marL="0" indent="0">
              <a:buNone/>
            </a:pPr>
            <a:r>
              <a:rPr lang="pt-BR" dirty="0"/>
              <a:t> </a:t>
            </a:r>
            <a:endParaRPr lang="en-IN" dirty="0"/>
          </a:p>
        </p:txBody>
      </p:sp>
    </p:spTree>
    <p:extLst>
      <p:ext uri="{BB962C8B-B14F-4D97-AF65-F5344CB8AC3E}">
        <p14:creationId xmlns:p14="http://schemas.microsoft.com/office/powerpoint/2010/main" val="69833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lstStyle/>
          <a:p>
            <a:pPr marL="0" indent="0" algn="just">
              <a:buNone/>
            </a:pPr>
            <a:r>
              <a:rPr lang="en-IN" b="1" dirty="0"/>
              <a:t>post-indexed </a:t>
            </a:r>
            <a:r>
              <a:rPr lang="en-IN" dirty="0"/>
              <a:t>addressing, allows the base to be used without an offset as the transfer address, after which it is auto-indexed:</a:t>
            </a:r>
          </a:p>
          <a:p>
            <a:pPr marL="0" indent="0" algn="just">
              <a:buNone/>
            </a:pPr>
            <a:r>
              <a:rPr lang="pt-BR" dirty="0"/>
              <a:t>LDR r0, [r1], #4;         r0 := mem32 [r1]</a:t>
            </a:r>
          </a:p>
          <a:p>
            <a:pPr marL="0" indent="0" algn="just">
              <a:buNone/>
            </a:pPr>
            <a:r>
              <a:rPr lang="en-US" dirty="0"/>
              <a:t>                                     ;r1 := r1 + 4</a:t>
            </a:r>
          </a:p>
          <a:p>
            <a:pPr marL="0" indent="0" algn="just">
              <a:buNone/>
            </a:pPr>
            <a:endParaRPr lang="en-US" dirty="0"/>
          </a:p>
          <a:p>
            <a:pPr marL="0" indent="0" algn="just">
              <a:buNone/>
            </a:pPr>
            <a:r>
              <a:rPr lang="en-IN" dirty="0"/>
              <a:t>This form of the instruction is exactly equivalent</a:t>
            </a:r>
          </a:p>
          <a:p>
            <a:pPr marL="0" indent="0" algn="just">
              <a:buNone/>
            </a:pPr>
            <a:r>
              <a:rPr lang="en-IN" dirty="0"/>
              <a:t>to a simple register-indirect load followed by a data processing instruction, but it is faster and occupies less code space.</a:t>
            </a:r>
          </a:p>
        </p:txBody>
      </p:sp>
    </p:spTree>
    <p:extLst>
      <p:ext uri="{BB962C8B-B14F-4D97-AF65-F5344CB8AC3E}">
        <p14:creationId xmlns:p14="http://schemas.microsoft.com/office/powerpoint/2010/main" val="2550590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2120</TotalTime>
  <Words>1016</Words>
  <Application>Microsoft Office PowerPoint</Application>
  <PresentationFormat>On-screen Show (4:3)</PresentationFormat>
  <Paragraphs>49</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ARM</vt:lpstr>
      <vt:lpstr>ARM Instructions</vt:lpstr>
      <vt:lpstr>PowerPoint Presentation</vt:lpstr>
      <vt:lpstr>Addressing modes</vt:lpstr>
      <vt:lpstr>PowerPoint Presentation</vt:lpstr>
      <vt:lpstr>Register-indirect addressing</vt:lpstr>
      <vt:lpstr>Base plus offset addressing</vt:lpstr>
      <vt:lpstr>PowerPoint Presentation</vt:lpstr>
      <vt:lpstr>PowerPoint Presentation</vt:lpstr>
      <vt:lpstr>Stack addressing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dc:title>
  <dc:creator>ACER</dc:creator>
  <cp:lastModifiedBy>Ganesh  Nayak [MAHE-MIT]</cp:lastModifiedBy>
  <cp:revision>97</cp:revision>
  <dcterms:created xsi:type="dcterms:W3CDTF">2013-10-03T03:19:32Z</dcterms:created>
  <dcterms:modified xsi:type="dcterms:W3CDTF">2022-11-05T05:34:12Z</dcterms:modified>
</cp:coreProperties>
</file>