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36" r:id="rId3"/>
    <p:sldId id="337" r:id="rId4"/>
    <p:sldId id="329" r:id="rId5"/>
    <p:sldId id="338" r:id="rId6"/>
    <p:sldId id="339" r:id="rId7"/>
    <p:sldId id="340" r:id="rId8"/>
    <p:sldId id="327" r:id="rId9"/>
    <p:sldId id="308" r:id="rId10"/>
    <p:sldId id="309" r:id="rId11"/>
    <p:sldId id="322" r:id="rId12"/>
    <p:sldId id="315" r:id="rId13"/>
    <p:sldId id="316" r:id="rId14"/>
    <p:sldId id="335" r:id="rId15"/>
    <p:sldId id="317" r:id="rId16"/>
    <p:sldId id="324" r:id="rId17"/>
    <p:sldId id="326" r:id="rId18"/>
    <p:sldId id="325" r:id="rId19"/>
    <p:sldId id="319" r:id="rId20"/>
    <p:sldId id="320" r:id="rId21"/>
    <p:sldId id="274" r:id="rId22"/>
    <p:sldId id="267" r:id="rId23"/>
    <p:sldId id="271" r:id="rId24"/>
    <p:sldId id="332" r:id="rId25"/>
    <p:sldId id="275" r:id="rId26"/>
    <p:sldId id="303" r:id="rId27"/>
    <p:sldId id="276" r:id="rId28"/>
    <p:sldId id="334" r:id="rId29"/>
    <p:sldId id="27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84837-DB66-4077-ADAA-BB3A13A9AF93}" type="datetimeFigureOut">
              <a:rPr lang="en-US" smtClean="0"/>
              <a:t>11/3/2022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6981A-3554-4D1E-8E20-C9344B78C91B}" type="slidenum">
              <a:rPr lang="en-US" smtClean="0"/>
              <a:t>‹#›</a:t>
            </a:fld>
            <a:endParaRPr lang="en-US"/>
          </a:p>
        </p:txBody>
      </p:sp>
    </p:spTree>
    <p:extLst>
      <p:ext uri="{BB962C8B-B14F-4D97-AF65-F5344CB8AC3E}">
        <p14:creationId xmlns:p14="http://schemas.microsoft.com/office/powerpoint/2010/main" val="315807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Movs</a:t>
            </a:r>
            <a:r>
              <a:rPr lang="en-US" dirty="0"/>
              <a:t> r15,</a:t>
            </a:r>
            <a:r>
              <a:rPr lang="en-US" baseline="0" dirty="0"/>
              <a:t> r14</a:t>
            </a:r>
          </a:p>
          <a:p>
            <a:r>
              <a:rPr lang="en-US" baseline="0" dirty="0"/>
              <a:t>Subs r15, r14, #4</a:t>
            </a:r>
            <a:endParaRPr lang="en-US" dirty="0"/>
          </a:p>
        </p:txBody>
      </p:sp>
      <p:sp>
        <p:nvSpPr>
          <p:cNvPr id="4" name="Slide Number Placeholder 3"/>
          <p:cNvSpPr>
            <a:spLocks noGrp="1"/>
          </p:cNvSpPr>
          <p:nvPr>
            <p:ph type="sldNum" sz="quarter" idx="10"/>
          </p:nvPr>
        </p:nvSpPr>
        <p:spPr/>
        <p:txBody>
          <a:bodyPr/>
          <a:lstStyle/>
          <a:p>
            <a:fld id="{F0F6981A-3554-4D1E-8E20-C9344B78C91B}" type="slidenum">
              <a:rPr lang="en-US" smtClean="0"/>
              <a:t>29</a:t>
            </a:fld>
            <a:endParaRPr lang="en-US"/>
          </a:p>
        </p:txBody>
      </p:sp>
    </p:spTree>
    <p:extLst>
      <p:ext uri="{BB962C8B-B14F-4D97-AF65-F5344CB8AC3E}">
        <p14:creationId xmlns:p14="http://schemas.microsoft.com/office/powerpoint/2010/main" val="1170521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0759B5-0463-4BE3-90E4-262454D97F2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387734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59B5-0463-4BE3-90E4-262454D97F2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9692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59B5-0463-4BE3-90E4-262454D97F2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77135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59B5-0463-4BE3-90E4-262454D97F2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5618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59B5-0463-4BE3-90E4-262454D97F2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11549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59B5-0463-4BE3-90E4-262454D97F2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429195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59B5-0463-4BE3-90E4-262454D97F28}"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305579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59B5-0463-4BE3-90E4-262454D97F28}"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128949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59B5-0463-4BE3-90E4-262454D97F28}"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168295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59B5-0463-4BE3-90E4-262454D97F2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266343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59B5-0463-4BE3-90E4-262454D97F2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423839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59B5-0463-4BE3-90E4-262454D97F28}" type="datetimeFigureOut">
              <a:rPr lang="en-US" smtClean="0"/>
              <a:t>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96E6F-C17F-4AA7-A0CC-101F5A18D4C1}" type="slidenum">
              <a:rPr lang="en-US" smtClean="0"/>
              <a:t>‹#›</a:t>
            </a:fld>
            <a:endParaRPr lang="en-US"/>
          </a:p>
        </p:txBody>
      </p:sp>
    </p:spTree>
    <p:extLst>
      <p:ext uri="{BB962C8B-B14F-4D97-AF65-F5344CB8AC3E}">
        <p14:creationId xmlns:p14="http://schemas.microsoft.com/office/powerpoint/2010/main" val="1352772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a:t>ARM</a:t>
            </a:r>
          </a:p>
        </p:txBody>
      </p:sp>
    </p:spTree>
    <p:extLst>
      <p:ext uri="{BB962C8B-B14F-4D97-AF65-F5344CB8AC3E}">
        <p14:creationId xmlns:p14="http://schemas.microsoft.com/office/powerpoint/2010/main" val="306540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534400" cy="6248400"/>
          </a:xfrm>
        </p:spPr>
        <p:txBody>
          <a:bodyPr>
            <a:normAutofit fontScale="92500" lnSpcReduction="20000"/>
          </a:bodyPr>
          <a:lstStyle/>
          <a:p>
            <a:pPr marL="0" indent="0" algn="just">
              <a:buNone/>
            </a:pPr>
            <a:r>
              <a:rPr lang="en-IN" b="1" dirty="0"/>
              <a:t>Not all instructions will require every step, but most instructions will require most of them. </a:t>
            </a:r>
          </a:p>
          <a:p>
            <a:pPr marL="0" indent="0" algn="just">
              <a:buNone/>
            </a:pPr>
            <a:r>
              <a:rPr lang="en-IN" b="1" dirty="0"/>
              <a:t>These steps tend to use different hardware functions, for instance the ALU is probably only used in step 4. </a:t>
            </a:r>
          </a:p>
          <a:p>
            <a:pPr marL="0" indent="0" algn="just">
              <a:buNone/>
            </a:pPr>
            <a:r>
              <a:rPr lang="en-IN" b="1" dirty="0"/>
              <a:t>Therefore, if an instruction does not start before its predecessor has finished, only a small proportion of the processor hardware will be in use in any step.</a:t>
            </a:r>
          </a:p>
          <a:p>
            <a:pPr marL="0" indent="0" algn="just">
              <a:buNone/>
            </a:pPr>
            <a:r>
              <a:rPr lang="en-IN" b="1" dirty="0"/>
              <a:t>An obvious way to improve the utilization of the hardware resources, and also the processor throughput, would be to start the next instruction before the current one has finished. </a:t>
            </a:r>
          </a:p>
          <a:p>
            <a:pPr marL="0" indent="0" algn="just">
              <a:buNone/>
            </a:pPr>
            <a:r>
              <a:rPr lang="en-IN" b="1" dirty="0"/>
              <a:t>This technique is called pipelining, and is a very effective way of exploiting concurrency in a general-purpose processor.</a:t>
            </a:r>
          </a:p>
          <a:p>
            <a:endParaRPr lang="en-IN" dirty="0"/>
          </a:p>
        </p:txBody>
      </p:sp>
    </p:spTree>
    <p:extLst>
      <p:ext uri="{BB962C8B-B14F-4D97-AF65-F5344CB8AC3E}">
        <p14:creationId xmlns:p14="http://schemas.microsoft.com/office/powerpoint/2010/main" val="195334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685800"/>
            <a:ext cx="72771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571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31838"/>
          </a:xfrm>
        </p:spPr>
        <p:txBody>
          <a:bodyPr>
            <a:normAutofit fontScale="90000"/>
          </a:bodyPr>
          <a:lstStyle/>
          <a:p>
            <a:br>
              <a:rPr lang="en-IN" dirty="0"/>
            </a:br>
            <a:r>
              <a:rPr lang="en-IN" b="1" dirty="0"/>
              <a:t>The ARM programmer's model</a:t>
            </a:r>
            <a:br>
              <a:rPr lang="en-IN" dirty="0"/>
            </a:br>
            <a:endParaRPr lang="en-IN" dirty="0"/>
          </a:p>
        </p:txBody>
      </p:sp>
      <p:sp>
        <p:nvSpPr>
          <p:cNvPr id="3" name="Content Placeholder 2"/>
          <p:cNvSpPr>
            <a:spLocks noGrp="1"/>
          </p:cNvSpPr>
          <p:nvPr>
            <p:ph idx="1"/>
          </p:nvPr>
        </p:nvSpPr>
        <p:spPr>
          <a:xfrm>
            <a:off x="304800" y="1524000"/>
            <a:ext cx="8229600" cy="3970953"/>
          </a:xfrm>
        </p:spPr>
        <p:txBody>
          <a:bodyPr>
            <a:normAutofit/>
          </a:bodyPr>
          <a:lstStyle/>
          <a:p>
            <a:pPr marL="0" indent="0" algn="just">
              <a:buNone/>
            </a:pPr>
            <a:r>
              <a:rPr lang="en-IN" dirty="0"/>
              <a:t>When writing user-level programs, only the 15 general-purpose 32-bit registers (r0 to r14), the program counter (r15) and the current program status register (CPSR) need be considered. The remaining registers are used only for system-level programming and for handling exceptions (for example, interrupts).</a:t>
            </a:r>
          </a:p>
        </p:txBody>
      </p:sp>
    </p:spTree>
    <p:extLst>
      <p:ext uri="{BB962C8B-B14F-4D97-AF65-F5344CB8AC3E}">
        <p14:creationId xmlns:p14="http://schemas.microsoft.com/office/powerpoint/2010/main" val="103754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533400"/>
            <a:ext cx="8000999" cy="6019800"/>
          </a:xfrm>
          <a:prstGeom prst="rect">
            <a:avLst/>
          </a:prstGeom>
        </p:spPr>
      </p:pic>
    </p:spTree>
    <p:extLst>
      <p:ext uri="{BB962C8B-B14F-4D97-AF65-F5344CB8AC3E}">
        <p14:creationId xmlns:p14="http://schemas.microsoft.com/office/powerpoint/2010/main" val="3451144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985838"/>
            <a:ext cx="633412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6823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CPSR format</a:t>
            </a:r>
            <a:endParaRPr lang="en-IN" dirty="0"/>
          </a:p>
        </p:txBody>
      </p:sp>
      <p:pic>
        <p:nvPicPr>
          <p:cNvPr id="4" name="Content Placeholder 3"/>
          <p:cNvPicPr>
            <a:picLocks noGrp="1" noChangeAspect="1"/>
          </p:cNvPicPr>
          <p:nvPr>
            <p:ph idx="1"/>
          </p:nvPr>
        </p:nvPicPr>
        <p:blipFill>
          <a:blip r:embed="rId2"/>
          <a:stretch>
            <a:fillRect/>
          </a:stretch>
        </p:blipFill>
        <p:spPr>
          <a:xfrm>
            <a:off x="1015220" y="2895600"/>
            <a:ext cx="7113559" cy="2286000"/>
          </a:xfrm>
          <a:prstGeom prst="rect">
            <a:avLst/>
          </a:prstGeom>
        </p:spPr>
      </p:pic>
    </p:spTree>
    <p:extLst>
      <p:ext uri="{BB962C8B-B14F-4D97-AF65-F5344CB8AC3E}">
        <p14:creationId xmlns:p14="http://schemas.microsoft.com/office/powerpoint/2010/main" val="3770242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 y="211667"/>
            <a:ext cx="8766810" cy="6493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556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77500" lnSpcReduction="20000"/>
          </a:bodyPr>
          <a:lstStyle/>
          <a:p>
            <a:pPr marL="0" indent="0" algn="just">
              <a:buNone/>
            </a:pPr>
            <a:r>
              <a:rPr lang="en-IN" dirty="0"/>
              <a:t>The CPSR is used in user-level programs to store the condition code bits. </a:t>
            </a:r>
          </a:p>
          <a:p>
            <a:pPr marL="0" indent="0" algn="just">
              <a:buNone/>
            </a:pPr>
            <a:r>
              <a:rPr lang="en-IN" dirty="0"/>
              <a:t>The lower bits of the register control the processor mode, instruction set ('T) and interrupt enables ('I' and 'F ) are protected from change by the user-level program. </a:t>
            </a:r>
          </a:p>
          <a:p>
            <a:pPr marL="0" indent="0" algn="just">
              <a:buNone/>
            </a:pPr>
            <a:r>
              <a:rPr lang="en-IN" dirty="0"/>
              <a:t>The condition code flags are in the higher four bits of the register and have the following meanings:</a:t>
            </a:r>
          </a:p>
          <a:p>
            <a:pPr marL="0" indent="0" algn="just">
              <a:buNone/>
            </a:pPr>
            <a:r>
              <a:rPr lang="en-IN" dirty="0"/>
              <a:t>• N: Negative; the last ALU operation which changed the flags produced a negative result (the top bit of the 32-bit result was a one).</a:t>
            </a:r>
          </a:p>
          <a:p>
            <a:pPr marL="0" indent="0" algn="just">
              <a:buNone/>
            </a:pPr>
            <a:r>
              <a:rPr lang="en-IN" dirty="0"/>
              <a:t>• Z: Zero; the last ALU operation which changed the flags produced a zero result (every bit of the 32-bit result was zero).</a:t>
            </a:r>
          </a:p>
          <a:p>
            <a:pPr marL="0" indent="0" algn="just">
              <a:buNone/>
            </a:pPr>
            <a:r>
              <a:rPr lang="en-IN" dirty="0"/>
              <a:t>• C: Carry; the last ALU operation which changed the flags generated a carry-out, either as a result of an arithmetic operation in the ALU or from the shifter.</a:t>
            </a:r>
          </a:p>
          <a:p>
            <a:pPr marL="0" indent="0" algn="just">
              <a:buNone/>
            </a:pPr>
            <a:r>
              <a:rPr lang="en-IN" dirty="0"/>
              <a:t>• V: </a:t>
            </a:r>
            <a:r>
              <a:rPr lang="en-IN" dirty="0" err="1"/>
              <a:t>oVerflow</a:t>
            </a:r>
            <a:r>
              <a:rPr lang="en-IN" dirty="0"/>
              <a:t>; the last arithmetic ALU operation which changed the flags generated an overflow into the sign bit.</a:t>
            </a:r>
          </a:p>
        </p:txBody>
      </p:sp>
    </p:spTree>
    <p:extLst>
      <p:ext uri="{BB962C8B-B14F-4D97-AF65-F5344CB8AC3E}">
        <p14:creationId xmlns:p14="http://schemas.microsoft.com/office/powerpoint/2010/main" val="1397378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49"/>
            <a:ext cx="8763000" cy="670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88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9570"/>
            <a:ext cx="8229600" cy="579438"/>
          </a:xfrm>
        </p:spPr>
        <p:txBody>
          <a:bodyPr>
            <a:normAutofit fontScale="90000"/>
          </a:bodyPr>
          <a:lstStyle/>
          <a:p>
            <a:r>
              <a:rPr lang="en-US" dirty="0"/>
              <a:t>Memory system</a:t>
            </a:r>
            <a:endParaRPr lang="en-IN" dirty="0"/>
          </a:p>
        </p:txBody>
      </p:sp>
      <p:sp>
        <p:nvSpPr>
          <p:cNvPr id="3" name="Content Placeholder 2"/>
          <p:cNvSpPr>
            <a:spLocks noGrp="1"/>
          </p:cNvSpPr>
          <p:nvPr>
            <p:ph idx="1"/>
          </p:nvPr>
        </p:nvSpPr>
        <p:spPr>
          <a:xfrm>
            <a:off x="152400" y="762000"/>
            <a:ext cx="8763000" cy="5867400"/>
          </a:xfrm>
        </p:spPr>
        <p:txBody>
          <a:bodyPr>
            <a:normAutofit fontScale="85000" lnSpcReduction="10000"/>
          </a:bodyPr>
          <a:lstStyle/>
          <a:p>
            <a:pPr marL="0" indent="0" algn="just">
              <a:buNone/>
            </a:pPr>
            <a:r>
              <a:rPr lang="en-IN" dirty="0"/>
              <a:t>In addition to the processor register state, an ARM system has memory state.</a:t>
            </a:r>
          </a:p>
          <a:p>
            <a:pPr marL="0" indent="0" algn="just">
              <a:buNone/>
            </a:pPr>
            <a:r>
              <a:rPr lang="en-IN" dirty="0"/>
              <a:t>Memory may be viewed as a linear array of bytes numbered from zero up to 2</a:t>
            </a:r>
            <a:r>
              <a:rPr lang="en-IN" baseline="30000" dirty="0"/>
              <a:t>32</a:t>
            </a:r>
            <a:r>
              <a:rPr lang="en-IN" dirty="0"/>
              <a:t>-l.</a:t>
            </a:r>
          </a:p>
          <a:p>
            <a:pPr marL="0" indent="0" algn="just">
              <a:buNone/>
            </a:pPr>
            <a:r>
              <a:rPr lang="en-IN" dirty="0"/>
              <a:t>Data items may be 8-bit bytes, 16-bit half-words or 32-bit words. Words are always aligned on 4-byte boundaries. </a:t>
            </a:r>
          </a:p>
          <a:p>
            <a:pPr marL="0" indent="0" algn="just">
              <a:buNone/>
            </a:pPr>
            <a:r>
              <a:rPr lang="en-IN" dirty="0"/>
              <a:t>The memory organization (next slide) shows a small area of memory where each byte location has a unique number. A byte may occupy any of these locations, and a few examples are shown in the figure. A word-sized data item must occupy a group of four byte locations starting at a byte address which is a multiple of four, and again the figure contains a couple of examples. Half-words occupy two byte locations starting at an even byte address.</a:t>
            </a:r>
          </a:p>
        </p:txBody>
      </p:sp>
    </p:spTree>
    <p:extLst>
      <p:ext uri="{BB962C8B-B14F-4D97-AF65-F5344CB8AC3E}">
        <p14:creationId xmlns:p14="http://schemas.microsoft.com/office/powerpoint/2010/main" val="335440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1534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568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9438"/>
          </a:xfrm>
        </p:spPr>
        <p:txBody>
          <a:bodyPr>
            <a:normAutofit fontScale="90000"/>
          </a:bodyPr>
          <a:lstStyle/>
          <a:p>
            <a:r>
              <a:rPr lang="en-US" dirty="0"/>
              <a:t>ARM Memory organization</a:t>
            </a:r>
            <a:endParaRPr lang="en-IN" dirty="0"/>
          </a:p>
        </p:txBody>
      </p:sp>
      <p:pic>
        <p:nvPicPr>
          <p:cNvPr id="4" name="Content Placeholder 3"/>
          <p:cNvPicPr>
            <a:picLocks noGrp="1" noChangeAspect="1"/>
          </p:cNvPicPr>
          <p:nvPr>
            <p:ph idx="1"/>
          </p:nvPr>
        </p:nvPicPr>
        <p:blipFill>
          <a:blip r:embed="rId2"/>
          <a:stretch>
            <a:fillRect/>
          </a:stretch>
        </p:blipFill>
        <p:spPr>
          <a:xfrm>
            <a:off x="228600" y="1205861"/>
            <a:ext cx="8458200" cy="5524649"/>
          </a:xfrm>
          <a:prstGeom prst="rect">
            <a:avLst/>
          </a:prstGeom>
        </p:spPr>
      </p:pic>
    </p:spTree>
    <p:extLst>
      <p:ext uri="{BB962C8B-B14F-4D97-AF65-F5344CB8AC3E}">
        <p14:creationId xmlns:p14="http://schemas.microsoft.com/office/powerpoint/2010/main" val="3211719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381999"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6587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3401"/>
            <a:ext cx="8135489" cy="597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205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509713"/>
            <a:ext cx="71818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83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normAutofit/>
          </a:bodyPr>
          <a:lstStyle/>
          <a:p>
            <a:pPr marL="0" indent="0">
              <a:buNone/>
            </a:pPr>
            <a:r>
              <a:rPr lang="en-IN" dirty="0"/>
              <a:t>An attempt to access a memory location may fail, for instance, because a fault is detected in the memory subsystem. The program must therefore deviate from its planned course in</a:t>
            </a:r>
          </a:p>
          <a:p>
            <a:pPr marL="0" indent="0">
              <a:buNone/>
            </a:pPr>
            <a:r>
              <a:rPr lang="en-IN" dirty="0"/>
              <a:t>order to attempt to recover from the problem.</a:t>
            </a:r>
          </a:p>
          <a:p>
            <a:pPr marL="0" indent="0">
              <a:buNone/>
            </a:pPr>
            <a:r>
              <a:rPr lang="en-IN" dirty="0"/>
              <a:t>These cases where the change in the flow of control is not the primary intent of the programmer but is a consequence of some unexpected (and possibly unwanted) side-effect of the program are termed </a:t>
            </a:r>
            <a:r>
              <a:rPr lang="en-IN" b="1" dirty="0"/>
              <a:t>exceptions.</a:t>
            </a:r>
            <a:endParaRPr lang="en-IN" dirty="0"/>
          </a:p>
        </p:txBody>
      </p:sp>
    </p:spTree>
    <p:extLst>
      <p:ext uri="{BB962C8B-B14F-4D97-AF65-F5344CB8AC3E}">
        <p14:creationId xmlns:p14="http://schemas.microsoft.com/office/powerpoint/2010/main" val="3042422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382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06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Entering exception mode</a:t>
            </a:r>
          </a:p>
        </p:txBody>
      </p:sp>
      <p:sp>
        <p:nvSpPr>
          <p:cNvPr id="3" name="Content Placeholder 2"/>
          <p:cNvSpPr>
            <a:spLocks noGrp="1"/>
          </p:cNvSpPr>
          <p:nvPr>
            <p:ph idx="1"/>
          </p:nvPr>
        </p:nvSpPr>
        <p:spPr>
          <a:xfrm>
            <a:off x="457200" y="1417638"/>
            <a:ext cx="8229600" cy="4708525"/>
          </a:xfrm>
        </p:spPr>
        <p:txBody>
          <a:bodyPr>
            <a:normAutofit fontScale="85000" lnSpcReduction="10000"/>
          </a:bodyPr>
          <a:lstStyle/>
          <a:p>
            <a:r>
              <a:rPr lang="en-US" dirty="0"/>
              <a:t>It changes to the operating mode corresponding to the particular exception.</a:t>
            </a:r>
          </a:p>
          <a:p>
            <a:r>
              <a:rPr lang="en-US" dirty="0"/>
              <a:t>It saves the address of the instruction following the exception entry instruction in r14 of the new mode.</a:t>
            </a:r>
          </a:p>
          <a:p>
            <a:r>
              <a:rPr lang="en-US" dirty="0"/>
              <a:t>It saves the old value of the CPSR in the SPSR of the new mode.</a:t>
            </a:r>
          </a:p>
          <a:p>
            <a:r>
              <a:rPr lang="en-US" dirty="0"/>
              <a:t>It disables IRQs by setting bit 7 of the CPSR and, if the exception is a fast interrupt, disables further fast interrupts by setting bit 6 of the CPSR.</a:t>
            </a:r>
          </a:p>
          <a:p>
            <a:r>
              <a:rPr lang="en-US" dirty="0"/>
              <a:t>It forces the PC to begin executing at the relevant vector address given in Table</a:t>
            </a:r>
          </a:p>
        </p:txBody>
      </p:sp>
    </p:spTree>
    <p:extLst>
      <p:ext uri="{BB962C8B-B14F-4D97-AF65-F5344CB8AC3E}">
        <p14:creationId xmlns:p14="http://schemas.microsoft.com/office/powerpoint/2010/main" val="2896273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83058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199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90600"/>
            <a:ext cx="6753225" cy="506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7518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525" y="1976438"/>
            <a:ext cx="683895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524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55638"/>
          </a:xfrm>
        </p:spPr>
        <p:txBody>
          <a:bodyPr>
            <a:normAutofit fontScale="90000"/>
          </a:bodyPr>
          <a:lstStyle/>
          <a:p>
            <a:r>
              <a:rPr lang="en-IN" dirty="0"/>
              <a:t>ARM processor features</a:t>
            </a:r>
          </a:p>
        </p:txBody>
      </p:sp>
      <p:sp>
        <p:nvSpPr>
          <p:cNvPr id="3" name="Content Placeholder 2"/>
          <p:cNvSpPr>
            <a:spLocks noGrp="1"/>
          </p:cNvSpPr>
          <p:nvPr>
            <p:ph idx="1"/>
          </p:nvPr>
        </p:nvSpPr>
        <p:spPr>
          <a:xfrm>
            <a:off x="457200" y="990600"/>
            <a:ext cx="8229600" cy="5135563"/>
          </a:xfrm>
        </p:spPr>
        <p:txBody>
          <a:bodyPr>
            <a:normAutofit/>
          </a:bodyPr>
          <a:lstStyle/>
          <a:p>
            <a:r>
              <a:rPr lang="en-IN" dirty="0"/>
              <a:t>Load/store architecture.</a:t>
            </a:r>
          </a:p>
          <a:p>
            <a:r>
              <a:rPr lang="en-IN" dirty="0"/>
              <a:t>An orthogonal instruction set.</a:t>
            </a:r>
          </a:p>
          <a:p>
            <a:r>
              <a:rPr lang="en-IN" dirty="0"/>
              <a:t>Mostly single-cycle execution.</a:t>
            </a:r>
          </a:p>
          <a:p>
            <a:r>
              <a:rPr lang="en-IN" dirty="0"/>
              <a:t>Enhanced power-saving design.</a:t>
            </a:r>
          </a:p>
          <a:p>
            <a:r>
              <a:rPr lang="en-IN" dirty="0"/>
              <a:t>64 and 32-bit execution states for scalable high performance.</a:t>
            </a:r>
          </a:p>
          <a:p>
            <a:r>
              <a:rPr lang="en-US" dirty="0"/>
              <a:t>Hardware virtualization support</a:t>
            </a:r>
            <a:endParaRPr lang="en-IN" dirty="0"/>
          </a:p>
          <a:p>
            <a:endParaRPr lang="en-IN" dirty="0"/>
          </a:p>
        </p:txBody>
      </p:sp>
    </p:spTree>
    <p:extLst>
      <p:ext uri="{BB962C8B-B14F-4D97-AF65-F5344CB8AC3E}">
        <p14:creationId xmlns:p14="http://schemas.microsoft.com/office/powerpoint/2010/main" val="271457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a:bodyPr>
          <a:lstStyle/>
          <a:p>
            <a:pPr algn="just"/>
            <a:r>
              <a:rPr lang="en-IN" dirty="0"/>
              <a:t>ARM makes 32-bit and 64 bit RISC multi core processors. </a:t>
            </a:r>
          </a:p>
          <a:p>
            <a:pPr algn="just"/>
            <a:r>
              <a:rPr lang="en-IN" dirty="0"/>
              <a:t>RISC processors are designed to perform a smaller number of types of computer instructions so that they can operate at a higher speed, performing more millions of instructions per second (MIPS).  </a:t>
            </a:r>
          </a:p>
          <a:p>
            <a:pPr algn="just"/>
            <a:r>
              <a:rPr lang="en-IN" dirty="0"/>
              <a:t>RISC processors provide outstanding performance at a fraction of the power demand of CISC</a:t>
            </a:r>
          </a:p>
        </p:txBody>
      </p:sp>
    </p:spTree>
    <p:extLst>
      <p:ext uri="{BB962C8B-B14F-4D97-AF65-F5344CB8AC3E}">
        <p14:creationId xmlns:p14="http://schemas.microsoft.com/office/powerpoint/2010/main" val="1667168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477000"/>
          </a:xfrm>
        </p:spPr>
        <p:txBody>
          <a:bodyPr>
            <a:normAutofit fontScale="85000" lnSpcReduction="10000"/>
          </a:bodyPr>
          <a:lstStyle/>
          <a:p>
            <a:pPr marL="0" indent="0" algn="just">
              <a:buNone/>
            </a:pPr>
            <a:r>
              <a:rPr lang="en-IN" dirty="0"/>
              <a:t>The ARM processor is a </a:t>
            </a:r>
            <a:r>
              <a:rPr lang="en-IN" i="1" dirty="0"/>
              <a:t>Reduced Instruction Set Computer </a:t>
            </a:r>
            <a:r>
              <a:rPr lang="en-IN" dirty="0"/>
              <a:t>(RISC). </a:t>
            </a:r>
          </a:p>
          <a:p>
            <a:pPr marL="0" indent="0" algn="just">
              <a:buNone/>
            </a:pPr>
            <a:r>
              <a:rPr lang="en-IN" dirty="0"/>
              <a:t>The ARM was originally developed at Acorn Computers Limited of Cambridge, England, between 1983 and 1985. It was the first RISC microprocessor developed for commercial use and has some significant differences from subsequent RISC architectures. (Acorn RISC machine) </a:t>
            </a:r>
            <a:r>
              <a:rPr lang="en-IN" b="1" dirty="0"/>
              <a:t>Advanced RISC Machine,</a:t>
            </a:r>
            <a:endParaRPr lang="en-IN" dirty="0"/>
          </a:p>
          <a:p>
            <a:pPr marL="0" indent="0" algn="just">
              <a:buNone/>
            </a:pPr>
            <a:r>
              <a:rPr lang="en-IN" dirty="0"/>
              <a:t>In 1990 ARM Limited was established as a separate company specifically to widen the exploitation of ARM technology, since when the ARM has been licensed to many semiconductor manufacturers around the world. </a:t>
            </a:r>
          </a:p>
          <a:p>
            <a:pPr marL="0" indent="0" algn="just">
              <a:buNone/>
            </a:pPr>
            <a:r>
              <a:rPr lang="en-IN" dirty="0"/>
              <a:t>The ARM is supported by a toolkit which includes an instruction set emulator for hardware modelling and software testing and benchmarking, an assembler, C and C++ compilers, a linker and a symbolic debugger.</a:t>
            </a:r>
          </a:p>
        </p:txBody>
      </p:sp>
    </p:spTree>
    <p:extLst>
      <p:ext uri="{BB962C8B-B14F-4D97-AF65-F5344CB8AC3E}">
        <p14:creationId xmlns:p14="http://schemas.microsoft.com/office/powerpoint/2010/main" val="362884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u="sng" kern="0" dirty="0">
                <a:solidFill>
                  <a:srgbClr val="1C1C1C"/>
                </a:solidFill>
                <a:latin typeface="Arial"/>
              </a:rPr>
              <a:t>RISC </a:t>
            </a:r>
            <a:r>
              <a:rPr lang="en-US" u="sng" kern="0" dirty="0" err="1">
                <a:solidFill>
                  <a:srgbClr val="1C1C1C"/>
                </a:solidFill>
                <a:latin typeface="Arial"/>
              </a:rPr>
              <a:t>Vs</a:t>
            </a:r>
            <a:r>
              <a:rPr lang="en-US" u="sng" kern="0" dirty="0">
                <a:solidFill>
                  <a:srgbClr val="1C1C1C"/>
                </a:solidFill>
                <a:latin typeface="Arial"/>
              </a:rPr>
              <a:t> CISC</a:t>
            </a:r>
            <a:endParaRPr lang="en-US" dirty="0"/>
          </a:p>
        </p:txBody>
      </p:sp>
      <p:sp>
        <p:nvSpPr>
          <p:cNvPr id="3" name="Content Placeholder 2"/>
          <p:cNvSpPr>
            <a:spLocks noGrp="1"/>
          </p:cNvSpPr>
          <p:nvPr>
            <p:ph idx="1"/>
          </p:nvPr>
        </p:nvSpPr>
        <p:spPr>
          <a:xfrm>
            <a:off x="457200" y="1295400"/>
            <a:ext cx="8229600" cy="5181600"/>
          </a:xfrm>
        </p:spPr>
        <p:txBody>
          <a:bodyPr/>
          <a:lstStyle/>
          <a:p>
            <a:pPr marL="341313" indent="-341313" defTabSz="457200">
              <a:lnSpc>
                <a:spcPct val="93000"/>
              </a:lnSpc>
              <a:spcBef>
                <a:spcPts val="800"/>
              </a:spcBef>
              <a:buClr>
                <a:srgbClr val="000000"/>
              </a:buClr>
              <a:buSzPct val="100000"/>
              <a:defRPr/>
            </a:pPr>
            <a:r>
              <a:rPr lang="en-US" sz="2000" b="1" kern="0" dirty="0">
                <a:solidFill>
                  <a:srgbClr val="000000"/>
                </a:solidFill>
                <a:latin typeface="Times New Roman" pitchFamily="18" charset="0"/>
                <a:cs typeface="Times New Roman" pitchFamily="18" charset="0"/>
              </a:rPr>
              <a:t>RISC-Reduced Instruction set computing</a:t>
            </a:r>
          </a:p>
          <a:p>
            <a:pPr marL="741363" lvl="1" indent="-284163" defTabSz="457200">
              <a:lnSpc>
                <a:spcPct val="93000"/>
              </a:lnSpc>
              <a:spcBef>
                <a:spcPts val="700"/>
              </a:spcBef>
              <a:buClr>
                <a:srgbClr val="000000"/>
              </a:buClr>
              <a:buSzPct val="100000"/>
              <a:defRPr/>
            </a:pPr>
            <a:r>
              <a:rPr lang="en-US" sz="2000" kern="0" dirty="0">
                <a:solidFill>
                  <a:srgbClr val="000000"/>
                </a:solidFill>
                <a:latin typeface="Times New Roman" pitchFamily="18" charset="0"/>
                <a:cs typeface="Times New Roman" pitchFamily="18" charset="0"/>
              </a:rPr>
              <a:t>One cycle execution time</a:t>
            </a:r>
          </a:p>
          <a:p>
            <a:pPr marL="741363" lvl="1" indent="-284163" defTabSz="457200">
              <a:lnSpc>
                <a:spcPct val="93000"/>
              </a:lnSpc>
              <a:spcBef>
                <a:spcPts val="700"/>
              </a:spcBef>
              <a:buClr>
                <a:srgbClr val="000000"/>
              </a:buClr>
              <a:buSzPct val="100000"/>
              <a:defRPr/>
            </a:pPr>
            <a:r>
              <a:rPr lang="en-US" sz="2000" kern="0" dirty="0">
                <a:solidFill>
                  <a:srgbClr val="000000"/>
                </a:solidFill>
                <a:latin typeface="Times New Roman" pitchFamily="18" charset="0"/>
                <a:cs typeface="Times New Roman" pitchFamily="18" charset="0"/>
              </a:rPr>
              <a:t>Reduced complexity in hardware</a:t>
            </a:r>
          </a:p>
          <a:p>
            <a:pPr marL="741363" lvl="1" indent="-284163" defTabSz="457200">
              <a:lnSpc>
                <a:spcPct val="93000"/>
              </a:lnSpc>
              <a:spcBef>
                <a:spcPts val="700"/>
              </a:spcBef>
              <a:buClr>
                <a:srgbClr val="000000"/>
              </a:buClr>
              <a:buSzPct val="100000"/>
              <a:defRPr/>
            </a:pPr>
            <a:r>
              <a:rPr lang="en-US" sz="2000" kern="0" dirty="0">
                <a:solidFill>
                  <a:srgbClr val="000000"/>
                </a:solidFill>
                <a:latin typeface="Times New Roman" pitchFamily="18" charset="0"/>
                <a:cs typeface="Times New Roman" pitchFamily="18" charset="0"/>
              </a:rPr>
              <a:t>Load and store separate instruction for Register </a:t>
            </a:r>
          </a:p>
          <a:p>
            <a:pPr marL="741363" lvl="1" indent="-284163" defTabSz="457200">
              <a:lnSpc>
                <a:spcPct val="93000"/>
              </a:lnSpc>
              <a:spcBef>
                <a:spcPts val="700"/>
              </a:spcBef>
              <a:buClr>
                <a:srgbClr val="000000"/>
              </a:buClr>
              <a:buSzPct val="100000"/>
              <a:defRPr/>
            </a:pPr>
            <a:r>
              <a:rPr lang="en-US" sz="2000" kern="0" dirty="0">
                <a:solidFill>
                  <a:srgbClr val="000000"/>
                </a:solidFill>
                <a:latin typeface="Times New Roman" pitchFamily="18" charset="0"/>
                <a:cs typeface="Times New Roman" pitchFamily="18" charset="0"/>
              </a:rPr>
              <a:t>Large register set instead of memory</a:t>
            </a:r>
          </a:p>
          <a:p>
            <a:pPr lvl="2" defTabSz="457200">
              <a:lnSpc>
                <a:spcPct val="93000"/>
              </a:lnSpc>
              <a:spcBef>
                <a:spcPts val="600"/>
              </a:spcBef>
              <a:buClr>
                <a:srgbClr val="000000"/>
              </a:buClr>
              <a:buSzPct val="100000"/>
              <a:defRPr/>
            </a:pPr>
            <a:r>
              <a:rPr lang="en-US" sz="2000" kern="0" dirty="0">
                <a:solidFill>
                  <a:srgbClr val="000000"/>
                </a:solidFill>
                <a:latin typeface="Times New Roman" pitchFamily="18" charset="0"/>
                <a:cs typeface="Times New Roman" pitchFamily="18" charset="0"/>
              </a:rPr>
              <a:t>Ex: Sun SPARC, Power PC</a:t>
            </a:r>
          </a:p>
          <a:p>
            <a:pPr marL="341313" indent="-341313" defTabSz="457200">
              <a:lnSpc>
                <a:spcPct val="93000"/>
              </a:lnSpc>
              <a:spcBef>
                <a:spcPts val="800"/>
              </a:spcBef>
              <a:buClr>
                <a:srgbClr val="000000"/>
              </a:buClr>
              <a:buSzPct val="100000"/>
              <a:defRPr/>
            </a:pPr>
            <a:r>
              <a:rPr lang="en-US" sz="2000" b="1" kern="0" dirty="0">
                <a:solidFill>
                  <a:srgbClr val="000000"/>
                </a:solidFill>
                <a:latin typeface="Times New Roman" pitchFamily="18" charset="0"/>
                <a:cs typeface="Times New Roman" pitchFamily="18" charset="0"/>
              </a:rPr>
              <a:t>CISC-complex instruction set computing</a:t>
            </a:r>
          </a:p>
          <a:p>
            <a:pPr marL="741363" lvl="1" indent="-284163" defTabSz="457200">
              <a:lnSpc>
                <a:spcPct val="93000"/>
              </a:lnSpc>
              <a:spcBef>
                <a:spcPts val="700"/>
              </a:spcBef>
              <a:buClr>
                <a:srgbClr val="000000"/>
              </a:buClr>
              <a:buSzPct val="100000"/>
              <a:defRPr/>
            </a:pPr>
            <a:r>
              <a:rPr lang="en-US" sz="2000" kern="0" dirty="0">
                <a:solidFill>
                  <a:srgbClr val="000000"/>
                </a:solidFill>
                <a:latin typeface="Times New Roman" pitchFamily="18" charset="0"/>
                <a:cs typeface="Times New Roman" pitchFamily="18" charset="0"/>
              </a:rPr>
              <a:t>Several clock cycle execution time</a:t>
            </a:r>
          </a:p>
          <a:p>
            <a:pPr marL="741363" lvl="1" indent="-284163" defTabSz="457200">
              <a:lnSpc>
                <a:spcPct val="93000"/>
              </a:lnSpc>
              <a:spcBef>
                <a:spcPts val="700"/>
              </a:spcBef>
              <a:buClr>
                <a:srgbClr val="000000"/>
              </a:buClr>
              <a:buSzPct val="100000"/>
              <a:defRPr/>
            </a:pPr>
            <a:r>
              <a:rPr lang="en-US" sz="2000" kern="0" dirty="0">
                <a:solidFill>
                  <a:srgbClr val="000000"/>
                </a:solidFill>
                <a:latin typeface="Times New Roman" pitchFamily="18" charset="0"/>
                <a:cs typeface="Times New Roman" pitchFamily="18" charset="0"/>
              </a:rPr>
              <a:t>complexity in hardware</a:t>
            </a:r>
          </a:p>
          <a:p>
            <a:pPr marL="741363" lvl="1" indent="-284163" defTabSz="457200">
              <a:lnSpc>
                <a:spcPct val="93000"/>
              </a:lnSpc>
              <a:spcBef>
                <a:spcPts val="700"/>
              </a:spcBef>
              <a:buClr>
                <a:srgbClr val="000000"/>
              </a:buClr>
              <a:buSzPct val="100000"/>
              <a:defRPr/>
            </a:pPr>
            <a:r>
              <a:rPr lang="en-US" sz="2000" kern="0" dirty="0">
                <a:solidFill>
                  <a:srgbClr val="000000"/>
                </a:solidFill>
                <a:latin typeface="Times New Roman" pitchFamily="18" charset="0"/>
                <a:cs typeface="Times New Roman" pitchFamily="18" charset="0"/>
              </a:rPr>
              <a:t>Load and store instruction single for memory</a:t>
            </a:r>
          </a:p>
          <a:p>
            <a:pPr marL="741363" lvl="1" indent="-284163" defTabSz="457200">
              <a:lnSpc>
                <a:spcPct val="93000"/>
              </a:lnSpc>
              <a:spcBef>
                <a:spcPts val="700"/>
              </a:spcBef>
              <a:buClr>
                <a:srgbClr val="000000"/>
              </a:buClr>
              <a:buSzPct val="100000"/>
              <a:defRPr/>
            </a:pPr>
            <a:r>
              <a:rPr lang="en-US" sz="2000" kern="0" dirty="0">
                <a:solidFill>
                  <a:srgbClr val="000000"/>
                </a:solidFill>
                <a:latin typeface="Times New Roman" pitchFamily="18" charset="0"/>
                <a:cs typeface="Times New Roman" pitchFamily="18" charset="0"/>
              </a:rPr>
              <a:t>Efficient use of memory</a:t>
            </a:r>
          </a:p>
          <a:p>
            <a:pPr lvl="2" defTabSz="457200">
              <a:lnSpc>
                <a:spcPct val="93000"/>
              </a:lnSpc>
              <a:spcBef>
                <a:spcPts val="600"/>
              </a:spcBef>
              <a:buClr>
                <a:srgbClr val="000000"/>
              </a:buClr>
              <a:buSzPct val="100000"/>
              <a:defRPr/>
            </a:pPr>
            <a:r>
              <a:rPr lang="en-US" sz="2000" kern="0" dirty="0">
                <a:solidFill>
                  <a:srgbClr val="000000"/>
                </a:solidFill>
                <a:latin typeface="Times New Roman" pitchFamily="18" charset="0"/>
                <a:cs typeface="Times New Roman" pitchFamily="18" charset="0"/>
              </a:rPr>
              <a:t>Ex: Intel 8080,80286,80386,Motorola 68000,Zilog Z80</a:t>
            </a:r>
          </a:p>
          <a:p>
            <a:pPr lvl="2" defTabSz="457200">
              <a:lnSpc>
                <a:spcPct val="93000"/>
              </a:lnSpc>
              <a:spcBef>
                <a:spcPts val="600"/>
              </a:spcBef>
              <a:buClr>
                <a:srgbClr val="000000"/>
              </a:buClr>
              <a:buSzPct val="100000"/>
              <a:buFont typeface="Arial" charset="0"/>
              <a:buNone/>
              <a:defRPr/>
            </a:pPr>
            <a:endParaRPr lang="en-US" sz="2000" kern="0" dirty="0">
              <a:solidFill>
                <a:srgbClr val="000000"/>
              </a:solidFill>
              <a:latin typeface="Arial"/>
              <a:cs typeface="Arial" charset="0"/>
            </a:endParaRPr>
          </a:p>
          <a:p>
            <a:pPr marL="341313" indent="-341313" defTabSz="457200">
              <a:lnSpc>
                <a:spcPct val="93000"/>
              </a:lnSpc>
              <a:spcBef>
                <a:spcPts val="800"/>
              </a:spcBef>
              <a:buClr>
                <a:srgbClr val="000000"/>
              </a:buClr>
              <a:buSzPct val="100000"/>
              <a:defRPr/>
            </a:pPr>
            <a:endParaRPr lang="en-US" kern="0" dirty="0">
              <a:solidFill>
                <a:srgbClr val="000000"/>
              </a:solidFill>
              <a:latin typeface="Arial"/>
            </a:endParaRPr>
          </a:p>
          <a:p>
            <a:pPr eaLnBrk="1" hangingPunct="1">
              <a:defRPr/>
            </a:pPr>
            <a:endParaRPr lang="en-US" dirty="0"/>
          </a:p>
        </p:txBody>
      </p:sp>
    </p:spTree>
    <p:extLst>
      <p:ext uri="{BB962C8B-B14F-4D97-AF65-F5344CB8AC3E}">
        <p14:creationId xmlns:p14="http://schemas.microsoft.com/office/powerpoint/2010/main" val="239134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fontScale="90000"/>
          </a:bodyPr>
          <a:lstStyle/>
          <a:p>
            <a:br>
              <a:rPr lang="en-IN" dirty="0"/>
            </a:br>
            <a:r>
              <a:rPr lang="en-IN" sz="4000" b="1" dirty="0"/>
              <a:t>CISC Architecture (complex instructions)</a:t>
            </a:r>
            <a:br>
              <a:rPr lang="en-IN" sz="4000" b="1" dirty="0"/>
            </a:br>
            <a:endParaRPr lang="en-IN" sz="4000" b="1" dirty="0"/>
          </a:p>
        </p:txBody>
      </p:sp>
      <p:sp>
        <p:nvSpPr>
          <p:cNvPr id="3" name="Content Placeholder 2"/>
          <p:cNvSpPr>
            <a:spLocks noGrp="1"/>
          </p:cNvSpPr>
          <p:nvPr>
            <p:ph idx="1"/>
          </p:nvPr>
        </p:nvSpPr>
        <p:spPr>
          <a:xfrm>
            <a:off x="457200" y="990600"/>
            <a:ext cx="8229600" cy="5715000"/>
          </a:xfrm>
        </p:spPr>
        <p:txBody>
          <a:bodyPr>
            <a:normAutofit/>
          </a:bodyPr>
          <a:lstStyle/>
          <a:p>
            <a:pPr algn="just"/>
            <a:r>
              <a:rPr lang="en-IN" dirty="0"/>
              <a:t>The CISC approach attempts to minimize the number of instructions per program, sacrificing the number of cycles per instruction. </a:t>
            </a:r>
          </a:p>
          <a:p>
            <a:pPr algn="just"/>
            <a:r>
              <a:rPr lang="en-IN" dirty="0"/>
              <a:t>Computers based on the CISC architecture are designed to decrease the memory cost. (since programs are shorter)</a:t>
            </a:r>
          </a:p>
          <a:p>
            <a:pPr algn="just"/>
            <a:r>
              <a:rPr lang="en-IN" dirty="0"/>
              <a:t>The number of instructions per program can be reduced by embedding the number of operations in a single instruction, thereby making the instructions more complex.</a:t>
            </a:r>
          </a:p>
          <a:p>
            <a:endParaRPr lang="en-IN" dirty="0"/>
          </a:p>
        </p:txBody>
      </p:sp>
    </p:spTree>
    <p:extLst>
      <p:ext uri="{BB962C8B-B14F-4D97-AF65-F5344CB8AC3E}">
        <p14:creationId xmlns:p14="http://schemas.microsoft.com/office/powerpoint/2010/main" val="144651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br>
              <a:rPr lang="en-IN" dirty="0"/>
            </a:br>
            <a:r>
              <a:rPr lang="en-IN" dirty="0"/>
              <a:t>RISC Architecture (reduced instruction)</a:t>
            </a:r>
            <a:br>
              <a:rPr lang="en-IN" dirty="0"/>
            </a:br>
            <a:endParaRPr lang="en-IN" dirty="0"/>
          </a:p>
        </p:txBody>
      </p:sp>
      <p:sp>
        <p:nvSpPr>
          <p:cNvPr id="3" name="Content Placeholder 2"/>
          <p:cNvSpPr>
            <a:spLocks noGrp="1"/>
          </p:cNvSpPr>
          <p:nvPr>
            <p:ph idx="1"/>
          </p:nvPr>
        </p:nvSpPr>
        <p:spPr>
          <a:xfrm>
            <a:off x="457200" y="990600"/>
            <a:ext cx="8229600" cy="5562600"/>
          </a:xfrm>
        </p:spPr>
        <p:txBody>
          <a:bodyPr>
            <a:normAutofit fontScale="92500" lnSpcReduction="20000"/>
          </a:bodyPr>
          <a:lstStyle/>
          <a:p>
            <a:r>
              <a:rPr lang="en-IN" dirty="0"/>
              <a:t>It is known as Reduced Instruction Set Computer. </a:t>
            </a:r>
          </a:p>
          <a:p>
            <a:r>
              <a:rPr lang="en-IN" dirty="0"/>
              <a:t>It is a type of microprocessor that has a limited number of instructions. </a:t>
            </a:r>
          </a:p>
          <a:p>
            <a:r>
              <a:rPr lang="en-IN" dirty="0"/>
              <a:t>They can execute their instructions very fast because instructions are very small and simple.</a:t>
            </a:r>
          </a:p>
          <a:p>
            <a:r>
              <a:rPr lang="en-IN" dirty="0"/>
              <a:t>RISC reduces the cycles per instruction at the cost of the number of instructions per program</a:t>
            </a:r>
          </a:p>
          <a:p>
            <a:r>
              <a:rPr lang="en-IN" dirty="0"/>
              <a:t> Pipelining is one of the unique feature of RISC processors.</a:t>
            </a:r>
          </a:p>
          <a:p>
            <a:r>
              <a:rPr lang="en-IN" dirty="0"/>
              <a:t> It is performed by overlapping the execution of several instructions in a pipeline fashion. </a:t>
            </a:r>
          </a:p>
          <a:p>
            <a:r>
              <a:rPr lang="en-IN" dirty="0"/>
              <a:t>It has a high performance advantage over CISC.</a:t>
            </a:r>
            <a:r>
              <a:rPr lang="en-IN" b="1" dirty="0"/>
              <a:t> </a:t>
            </a:r>
          </a:p>
          <a:p>
            <a:endParaRPr lang="en-IN" dirty="0"/>
          </a:p>
          <a:p>
            <a:endParaRPr lang="en-IN" dirty="0"/>
          </a:p>
        </p:txBody>
      </p:sp>
    </p:spTree>
    <p:extLst>
      <p:ext uri="{BB962C8B-B14F-4D97-AF65-F5344CB8AC3E}">
        <p14:creationId xmlns:p14="http://schemas.microsoft.com/office/powerpoint/2010/main" val="408542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97"/>
            <a:ext cx="8229600" cy="503238"/>
          </a:xfrm>
        </p:spPr>
        <p:txBody>
          <a:bodyPr>
            <a:normAutofit fontScale="90000"/>
          </a:bodyPr>
          <a:lstStyle/>
          <a:p>
            <a:r>
              <a:rPr lang="en-US" dirty="0"/>
              <a:t>Pipelining </a:t>
            </a:r>
            <a:endParaRPr lang="en-IN" dirty="0"/>
          </a:p>
        </p:txBody>
      </p:sp>
      <p:sp>
        <p:nvSpPr>
          <p:cNvPr id="3" name="Content Placeholder 2"/>
          <p:cNvSpPr>
            <a:spLocks noGrp="1"/>
          </p:cNvSpPr>
          <p:nvPr>
            <p:ph idx="1"/>
          </p:nvPr>
        </p:nvSpPr>
        <p:spPr>
          <a:xfrm>
            <a:off x="304800" y="685800"/>
            <a:ext cx="8382000" cy="6019800"/>
          </a:xfrm>
        </p:spPr>
        <p:txBody>
          <a:bodyPr>
            <a:noAutofit/>
          </a:bodyPr>
          <a:lstStyle/>
          <a:p>
            <a:pPr marL="0" indent="0">
              <a:buNone/>
            </a:pPr>
            <a:r>
              <a:rPr lang="en-IN" sz="2800" b="1" dirty="0"/>
              <a:t>A processor executes an individual instruction in a sequence of steps. </a:t>
            </a:r>
          </a:p>
          <a:p>
            <a:pPr marL="0" indent="0">
              <a:buNone/>
            </a:pPr>
            <a:r>
              <a:rPr lang="en-IN" sz="2800" b="1" dirty="0"/>
              <a:t>A typical sequence might be:</a:t>
            </a:r>
          </a:p>
          <a:p>
            <a:pPr marL="0" indent="0">
              <a:buNone/>
            </a:pPr>
            <a:r>
              <a:rPr lang="en-IN" sz="2800" b="1" dirty="0"/>
              <a:t>1. Fetch the instruction from memory (fetch).</a:t>
            </a:r>
          </a:p>
          <a:p>
            <a:pPr marL="0" indent="0">
              <a:buNone/>
            </a:pPr>
            <a:r>
              <a:rPr lang="en-IN" sz="2800" b="1" dirty="0"/>
              <a:t>2. Decode it to see what sort of instruction it is (</a:t>
            </a:r>
            <a:r>
              <a:rPr lang="en-IN" sz="2800" b="1" dirty="0" err="1"/>
              <a:t>dec</a:t>
            </a:r>
            <a:r>
              <a:rPr lang="en-IN" sz="2800" b="1" dirty="0"/>
              <a:t>).</a:t>
            </a:r>
          </a:p>
          <a:p>
            <a:pPr marL="0" indent="0">
              <a:buNone/>
            </a:pPr>
            <a:r>
              <a:rPr lang="en-IN" sz="2800" b="1" dirty="0"/>
              <a:t>3. Access any operands that may be required from the register bank (</a:t>
            </a:r>
            <a:r>
              <a:rPr lang="en-IN" sz="2800" b="1" dirty="0" err="1"/>
              <a:t>reg</a:t>
            </a:r>
            <a:r>
              <a:rPr lang="en-IN" sz="2800" b="1" dirty="0"/>
              <a:t>).</a:t>
            </a:r>
          </a:p>
          <a:p>
            <a:pPr marL="0" indent="0">
              <a:buNone/>
            </a:pPr>
            <a:r>
              <a:rPr lang="en-IN" sz="2800" b="1" dirty="0"/>
              <a:t>4. Combine the operands to form the result or a memory address (ALU).</a:t>
            </a:r>
          </a:p>
          <a:p>
            <a:pPr marL="0" indent="0">
              <a:buNone/>
            </a:pPr>
            <a:r>
              <a:rPr lang="en-IN" sz="2800" b="1" dirty="0"/>
              <a:t>5. Access memory for a data operand, if necessary (mem).</a:t>
            </a:r>
          </a:p>
          <a:p>
            <a:pPr marL="0" indent="0">
              <a:buNone/>
            </a:pPr>
            <a:r>
              <a:rPr lang="en-IN" sz="2800" b="1" dirty="0"/>
              <a:t>6. Write the result back to the register bank (res).</a:t>
            </a:r>
          </a:p>
        </p:txBody>
      </p:sp>
    </p:spTree>
    <p:extLst>
      <p:ext uri="{BB962C8B-B14F-4D97-AF65-F5344CB8AC3E}">
        <p14:creationId xmlns:p14="http://schemas.microsoft.com/office/powerpoint/2010/main" val="1267799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2024</TotalTime>
  <Words>1279</Words>
  <Application>Microsoft Office PowerPoint</Application>
  <PresentationFormat>On-screen Show (4:3)</PresentationFormat>
  <Paragraphs>83</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ARM</vt:lpstr>
      <vt:lpstr>PowerPoint Presentation</vt:lpstr>
      <vt:lpstr>ARM processor features</vt:lpstr>
      <vt:lpstr>PowerPoint Presentation</vt:lpstr>
      <vt:lpstr>PowerPoint Presentation</vt:lpstr>
      <vt:lpstr>RISC Vs CISC</vt:lpstr>
      <vt:lpstr> CISC Architecture (complex instructions) </vt:lpstr>
      <vt:lpstr> RISC Architecture (reduced instruction) </vt:lpstr>
      <vt:lpstr>Pipelining </vt:lpstr>
      <vt:lpstr>PowerPoint Presentation</vt:lpstr>
      <vt:lpstr>PowerPoint Presentation</vt:lpstr>
      <vt:lpstr> The ARM programmer's model </vt:lpstr>
      <vt:lpstr>PowerPoint Presentation</vt:lpstr>
      <vt:lpstr>PowerPoint Presentation</vt:lpstr>
      <vt:lpstr>ARM CPSR format</vt:lpstr>
      <vt:lpstr>PowerPoint Presentation</vt:lpstr>
      <vt:lpstr>PowerPoint Presentation</vt:lpstr>
      <vt:lpstr>PowerPoint Presentation</vt:lpstr>
      <vt:lpstr>Memory system</vt:lpstr>
      <vt:lpstr>ARM Memory organization</vt:lpstr>
      <vt:lpstr>PowerPoint Presentation</vt:lpstr>
      <vt:lpstr>PowerPoint Presentation</vt:lpstr>
      <vt:lpstr>PowerPoint Presentation</vt:lpstr>
      <vt:lpstr>PowerPoint Presentation</vt:lpstr>
      <vt:lpstr>PowerPoint Presentation</vt:lpstr>
      <vt:lpstr>Entering exception mode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dc:title>
  <dc:creator>ACER</dc:creator>
  <cp:lastModifiedBy>Ganesh  Nayak [MAHE-MIT]</cp:lastModifiedBy>
  <cp:revision>71</cp:revision>
  <dcterms:created xsi:type="dcterms:W3CDTF">2013-10-03T03:19:32Z</dcterms:created>
  <dcterms:modified xsi:type="dcterms:W3CDTF">2022-11-03T09:40:32Z</dcterms:modified>
</cp:coreProperties>
</file>