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2"/>
  </p:notesMasterIdLst>
  <p:sldIdLst>
    <p:sldId id="256" r:id="rId2"/>
    <p:sldId id="295" r:id="rId3"/>
    <p:sldId id="293" r:id="rId4"/>
    <p:sldId id="289" r:id="rId5"/>
    <p:sldId id="298" r:id="rId6"/>
    <p:sldId id="290" r:id="rId7"/>
    <p:sldId id="299" r:id="rId8"/>
    <p:sldId id="291" r:id="rId9"/>
    <p:sldId id="269" r:id="rId10"/>
    <p:sldId id="300" r:id="rId11"/>
    <p:sldId id="302" r:id="rId12"/>
    <p:sldId id="271" r:id="rId13"/>
    <p:sldId id="272" r:id="rId14"/>
    <p:sldId id="275" r:id="rId15"/>
    <p:sldId id="276" r:id="rId16"/>
    <p:sldId id="277" r:id="rId17"/>
    <p:sldId id="278" r:id="rId18"/>
    <p:sldId id="282" r:id="rId19"/>
    <p:sldId id="303" r:id="rId20"/>
    <p:sldId id="30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0533"/>
    <a:srgbClr val="690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38283-F9AE-459D-B992-90CE5C9074B4}" type="datetimeFigureOut">
              <a:rPr lang="en-IN" smtClean="0"/>
              <a:t>24-07-2017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BC200-6155-4FAC-A349-E223B6A98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59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9A273-97FA-4BF5-9E27-75F5D7D79391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7772400" cy="1470025"/>
          </a:xfrm>
        </p:spPr>
        <p:txBody>
          <a:bodyPr anchor="b" anchorCtr="0"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600" y="1328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54180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541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lnSpc>
                <a:spcPts val="16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80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54180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5181600"/>
            <a:ext cx="3962400" cy="3381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381000"/>
            <a:ext cx="9144000" cy="4724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5200" y="5486400"/>
            <a:ext cx="3962400" cy="804862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54180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541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274638"/>
            <a:ext cx="1219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7162800" cy="6278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59225-804A-4599-8217-F805E562EB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5670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4B0F7-D474-416C-A13B-B08B9F13F4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42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95EAA-0DDD-4EA9-A582-A87825CE4E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98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1200" y="1676400"/>
            <a:ext cx="6629400" cy="838200"/>
          </a:xfrm>
        </p:spPr>
        <p:txBody>
          <a:bodyPr>
            <a:normAutofit/>
          </a:bodyPr>
          <a:lstStyle>
            <a:lvl1pPr marL="57150" indent="0">
              <a:buFontTx/>
              <a:buNone/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717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54180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541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54180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541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1"/>
            <a:ext cx="2362200" cy="152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2971800" y="1752601"/>
            <a:ext cx="5715000" cy="152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3352800"/>
            <a:ext cx="2362200" cy="152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971800" y="3352800"/>
            <a:ext cx="5715000" cy="152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581400"/>
            <a:ext cx="2743200" cy="2544763"/>
          </a:xfrm>
        </p:spPr>
        <p:txBody>
          <a:bodyPr lIns="274320" tIns="0" rIns="182880">
            <a:normAutofit/>
          </a:bodyPr>
          <a:lstStyle>
            <a:lvl1pPr>
              <a:lnSpc>
                <a:spcPts val="2000"/>
              </a:lnSpc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3238500" y="3581400"/>
            <a:ext cx="2743200" cy="2544763"/>
          </a:xfrm>
        </p:spPr>
        <p:txBody>
          <a:bodyPr lIns="274320" tIns="0" rIns="182880">
            <a:normAutofit/>
          </a:bodyPr>
          <a:lstStyle>
            <a:lvl1pPr>
              <a:lnSpc>
                <a:spcPts val="2000"/>
              </a:lnSpc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019800" y="3581400"/>
            <a:ext cx="2743200" cy="2544763"/>
          </a:xfrm>
        </p:spPr>
        <p:txBody>
          <a:bodyPr lIns="274320" tIns="0" rIns="182880">
            <a:normAutofit/>
          </a:bodyPr>
          <a:lstStyle>
            <a:lvl1pPr>
              <a:lnSpc>
                <a:spcPts val="2000"/>
              </a:lnSpc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3" name="Straight Connector 12"/>
          <p:cNvCxnSpPr>
            <a:endCxn id="9" idx="3"/>
          </p:cNvCxnSpPr>
          <p:nvPr/>
        </p:nvCxnSpPr>
        <p:spPr>
          <a:xfrm rot="5400000">
            <a:off x="1650603" y="3303191"/>
            <a:ext cx="3100388" cy="794"/>
          </a:xfrm>
          <a:prstGeom prst="line">
            <a:avLst/>
          </a:prstGeom>
          <a:ln w="25400">
            <a:solidFill>
              <a:schemeClr val="accent4">
                <a:lumMod val="75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3963591" y="3809602"/>
            <a:ext cx="4114007" cy="1588"/>
          </a:xfrm>
          <a:prstGeom prst="line">
            <a:avLst/>
          </a:prstGeom>
          <a:ln w="25400">
            <a:solidFill>
              <a:schemeClr val="accent4">
                <a:lumMod val="75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1752600"/>
            <a:ext cx="2743200" cy="1706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6"/>
          </p:nvPr>
        </p:nvSpPr>
        <p:spPr>
          <a:xfrm>
            <a:off x="3238500" y="1752600"/>
            <a:ext cx="2743200" cy="1706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7"/>
          </p:nvPr>
        </p:nvSpPr>
        <p:spPr>
          <a:xfrm>
            <a:off x="6019800" y="1752600"/>
            <a:ext cx="2743200" cy="1706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0188" cy="304801"/>
          </a:xfrm>
          <a:solidFill>
            <a:schemeClr val="accent5">
              <a:lumMod val="20000"/>
              <a:lumOff val="80000"/>
              <a:alpha val="39000"/>
            </a:schemeClr>
          </a:solidFill>
        </p:spPr>
        <p:txBody>
          <a:bodyPr tIns="32004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7400"/>
            <a:ext cx="4040188" cy="4068763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57400"/>
            <a:ext cx="4041775" cy="40687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54180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541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>
          <a:xfrm>
            <a:off x="4648200" y="1752601"/>
            <a:ext cx="4040188" cy="304801"/>
          </a:xfrm>
          <a:solidFill>
            <a:schemeClr val="accent5">
              <a:lumMod val="20000"/>
              <a:lumOff val="80000"/>
              <a:alpha val="39000"/>
            </a:schemeClr>
          </a:solidFill>
        </p:spPr>
        <p:txBody>
          <a:bodyPr tIns="32004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54180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541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000" y="457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80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54180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5" r:id="rId16"/>
    <p:sldLayoutId id="2147483706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 baseline="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ct val="20000"/>
        </a:spcBef>
        <a:buClr>
          <a:schemeClr val="tx2">
            <a:lumMod val="75000"/>
          </a:schemeClr>
        </a:buClr>
        <a:buSzPct val="70000"/>
        <a:buFont typeface="Arial" pitchFamily="34" charset="0"/>
        <a:buNone/>
        <a:defRPr sz="32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buClr>
          <a:schemeClr val="tx2">
            <a:lumMod val="75000"/>
          </a:schemeClr>
        </a:buClr>
        <a:buSzPct val="70000"/>
        <a:buFont typeface="Arial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buClr>
          <a:schemeClr val="tx2">
            <a:lumMod val="75000"/>
          </a:schemeClr>
        </a:buClr>
        <a:buSzPct val="70000"/>
        <a:buFont typeface="Arial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buClr>
          <a:schemeClr val="tx2">
            <a:lumMod val="75000"/>
          </a:schemeClr>
        </a:buClr>
        <a:buSzPct val="70000"/>
        <a:buFont typeface="Arial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buClr>
          <a:schemeClr val="tx2">
            <a:lumMod val="75000"/>
          </a:schemeClr>
        </a:buClr>
        <a:buSzPct val="70000"/>
        <a:buFont typeface="Arial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ENGINEERING ECONOMICS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42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 rot="17492460">
            <a:off x="-1293237" y="2295053"/>
            <a:ext cx="5024077" cy="637450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69000">
                <a:srgbClr val="FFFF00"/>
              </a:gs>
              <a:gs pos="75000">
                <a:srgbClr val="01A78F"/>
              </a:gs>
              <a:gs pos="91000">
                <a:srgbClr val="FFB438"/>
              </a:gs>
              <a:gs pos="63756">
                <a:srgbClr val="FFEF0C"/>
              </a:gs>
              <a:gs pos="92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pperplate Gothic Bold" pitchFamily="34" charset="0"/>
              </a:rPr>
              <a:t>Develop the Alternatives </a:t>
            </a:r>
          </a:p>
          <a:p>
            <a:pPr algn="ctr"/>
            <a:endParaRPr lang="en-US" b="1" dirty="0">
              <a:solidFill>
                <a:schemeClr val="tx1"/>
              </a:solidFill>
              <a:latin typeface="Copperplate Gothic Bold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 rot="17840495">
            <a:off x="-32331" y="2126351"/>
            <a:ext cx="5304518" cy="637501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69000">
                <a:srgbClr val="FFFF00"/>
              </a:gs>
              <a:gs pos="75000">
                <a:srgbClr val="01A78F"/>
              </a:gs>
              <a:gs pos="91000">
                <a:srgbClr val="FFB438"/>
              </a:gs>
              <a:gs pos="63756">
                <a:srgbClr val="FFEF0C"/>
              </a:gs>
              <a:gs pos="92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pperplate Gothic Bold" pitchFamily="34" charset="0"/>
              </a:rPr>
              <a:t>Focus on the Differences</a:t>
            </a:r>
          </a:p>
        </p:txBody>
      </p:sp>
      <p:sp>
        <p:nvSpPr>
          <p:cNvPr id="12" name="Oval 11"/>
          <p:cNvSpPr/>
          <p:nvPr/>
        </p:nvSpPr>
        <p:spPr>
          <a:xfrm rot="18671180">
            <a:off x="1330214" y="2450816"/>
            <a:ext cx="5393598" cy="597056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69000">
                <a:srgbClr val="FFFF00"/>
              </a:gs>
              <a:gs pos="75000">
                <a:srgbClr val="01A78F"/>
              </a:gs>
              <a:gs pos="91000">
                <a:srgbClr val="FFB438"/>
              </a:gs>
              <a:gs pos="63756">
                <a:srgbClr val="FFEF0C"/>
              </a:gs>
              <a:gs pos="92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pperplate Gothic Bold" pitchFamily="34" charset="0"/>
              </a:rPr>
              <a:t>Use a Consistent Viewpoint</a:t>
            </a:r>
          </a:p>
        </p:txBody>
      </p:sp>
      <p:sp>
        <p:nvSpPr>
          <p:cNvPr id="13" name="Oval 12"/>
          <p:cNvSpPr/>
          <p:nvPr/>
        </p:nvSpPr>
        <p:spPr>
          <a:xfrm rot="19283063">
            <a:off x="2590080" y="2434092"/>
            <a:ext cx="5898308" cy="687790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69000">
                <a:srgbClr val="FFFF00"/>
              </a:gs>
              <a:gs pos="75000">
                <a:srgbClr val="01A78F"/>
              </a:gs>
              <a:gs pos="91000">
                <a:srgbClr val="FFB438"/>
              </a:gs>
              <a:gs pos="63756">
                <a:srgbClr val="FFEF0C"/>
              </a:gs>
              <a:gs pos="92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pperplate Gothic Bold" pitchFamily="34" charset="0"/>
              </a:rPr>
              <a:t>Use a Common Unit of Measure</a:t>
            </a:r>
          </a:p>
        </p:txBody>
      </p:sp>
      <p:sp>
        <p:nvSpPr>
          <p:cNvPr id="14" name="Oval 13"/>
          <p:cNvSpPr/>
          <p:nvPr/>
        </p:nvSpPr>
        <p:spPr>
          <a:xfrm rot="19745682">
            <a:off x="2830172" y="3544037"/>
            <a:ext cx="6407252" cy="629464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69000">
                <a:srgbClr val="FFFF00"/>
              </a:gs>
              <a:gs pos="75000">
                <a:srgbClr val="01A78F"/>
              </a:gs>
              <a:gs pos="91000">
                <a:srgbClr val="FFB438"/>
              </a:gs>
              <a:gs pos="63756">
                <a:srgbClr val="FFEF0C"/>
              </a:gs>
              <a:gs pos="92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pperplate Gothic Bold" pitchFamily="34" charset="0"/>
              </a:rPr>
              <a:t>Consider All Relevant Criteria</a:t>
            </a:r>
          </a:p>
        </p:txBody>
      </p:sp>
      <p:sp>
        <p:nvSpPr>
          <p:cNvPr id="15" name="Oval 14"/>
          <p:cNvSpPr/>
          <p:nvPr/>
        </p:nvSpPr>
        <p:spPr>
          <a:xfrm rot="20758350">
            <a:off x="2994070" y="4911568"/>
            <a:ext cx="6079452" cy="693865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69000">
                <a:srgbClr val="FFFF00"/>
              </a:gs>
              <a:gs pos="75000">
                <a:srgbClr val="01A78F"/>
              </a:gs>
              <a:gs pos="91000">
                <a:srgbClr val="FFB438"/>
              </a:gs>
              <a:gs pos="63756">
                <a:srgbClr val="FFEF0C"/>
              </a:gs>
              <a:gs pos="92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pperplate Gothic Bold" pitchFamily="34" charset="0"/>
              </a:rPr>
              <a:t>Make Uncertainty Explicit</a:t>
            </a:r>
            <a:endParaRPr lang="en-US" b="1" dirty="0">
              <a:solidFill>
                <a:schemeClr val="tx1"/>
              </a:solidFill>
              <a:latin typeface="Copperplate Gothic Bold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 rot="21263546">
            <a:off x="2717563" y="6035147"/>
            <a:ext cx="6434687" cy="593462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69000">
                <a:srgbClr val="FFFF00"/>
              </a:gs>
              <a:gs pos="75000">
                <a:srgbClr val="01A78F"/>
              </a:gs>
              <a:gs pos="91000">
                <a:srgbClr val="FFB438"/>
              </a:gs>
              <a:gs pos="63756">
                <a:srgbClr val="FFEF0C"/>
              </a:gs>
              <a:gs pos="92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r>
              <a:rPr lang="en-US" dirty="0">
                <a:solidFill>
                  <a:schemeClr val="tx1"/>
                </a:solidFill>
                <a:latin typeface="Copperplate Gothic Bold" pitchFamily="34" charset="0"/>
              </a:rPr>
              <a:t>Revisit Your Decisions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599" y="200486"/>
            <a:ext cx="8229600" cy="639762"/>
          </a:xfrm>
        </p:spPr>
        <p:txBody>
          <a:bodyPr/>
          <a:lstStyle/>
          <a:p>
            <a:pPr algn="ctr"/>
            <a:r>
              <a:rPr lang="en-US" dirty="0" smtClean="0"/>
              <a:t>Principles of Engineering Economy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4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Engineering Economic Analysis Procedure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5026" y="1524000"/>
            <a:ext cx="8763000" cy="4431983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  <a:tileRect r="-100000" b="-100000"/>
          </a:gradFill>
          <a:scene3d>
            <a:camera prst="isometricOffAxis1Right"/>
            <a:lightRig rig="threePt" dir="t"/>
          </a:scene3d>
          <a:sp3d>
            <a:bevelT w="114300" prst="hardEdge"/>
            <a:bevelB w="101600" prst="riblet"/>
          </a:sp3d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FontTx/>
              <a:buNone/>
            </a:pPr>
            <a:r>
              <a:rPr lang="en-US" sz="2400" dirty="0" smtClean="0"/>
              <a:t>1. Problem </a:t>
            </a:r>
            <a:r>
              <a:rPr lang="en-US" sz="2400" dirty="0"/>
              <a:t>recognition, formulation, and evaluation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lnSpc>
                <a:spcPct val="150000"/>
              </a:lnSpc>
              <a:spcAft>
                <a:spcPts val="600"/>
              </a:spcAft>
              <a:buFontTx/>
              <a:buNone/>
            </a:pPr>
            <a:r>
              <a:rPr lang="en-US" sz="2400" dirty="0"/>
              <a:t>2. Development of the feasible alternatives.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Tx/>
              <a:buNone/>
            </a:pPr>
            <a:r>
              <a:rPr lang="en-US" sz="2400" dirty="0"/>
              <a:t>3. Development of the cash flows for each alternative.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Tx/>
              <a:buNone/>
            </a:pPr>
            <a:r>
              <a:rPr lang="en-US" sz="2400" dirty="0"/>
              <a:t>4. Selection of a criterion ( or criteria).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Tx/>
              <a:buNone/>
            </a:pPr>
            <a:r>
              <a:rPr lang="en-US" sz="2400" dirty="0"/>
              <a:t>5. Analysis and comparison of the alternatives.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Tx/>
              <a:buNone/>
            </a:pPr>
            <a:r>
              <a:rPr lang="en-US" sz="2400" dirty="0"/>
              <a:t>6. Selection of the preferred alternative.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Tx/>
              <a:buNone/>
            </a:pPr>
            <a:r>
              <a:rPr lang="en-US" sz="2400" dirty="0"/>
              <a:t>7. Performance monitoring and post-evaluation results.</a:t>
            </a:r>
          </a:p>
        </p:txBody>
      </p:sp>
    </p:spTree>
    <p:extLst>
      <p:ext uri="{BB962C8B-B14F-4D97-AF65-F5344CB8AC3E}">
        <p14:creationId xmlns:p14="http://schemas.microsoft.com/office/powerpoint/2010/main" val="359849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2EC25-E8D1-4CB1-987F-7CBF36ED7894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Five Types of Engineering Economic Decisions in Manufacturing Sector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q"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indent="-457200" eaLnBrk="1" hangingPunct="1"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rgbClr val="C00000"/>
                </a:solidFill>
              </a:rPr>
              <a:t>Service Improvement </a:t>
            </a:r>
          </a:p>
          <a:p>
            <a:pPr marL="457200" indent="-457200" eaLnBrk="1" hangingPunct="1">
              <a:buClr>
                <a:srgbClr val="FF0000"/>
              </a:buClr>
              <a:buFont typeface="Wingdings" pitchFamily="2" charset="2"/>
              <a:buChar char="ü"/>
            </a:pPr>
            <a:endParaRPr lang="en-US" dirty="0" smtClean="0">
              <a:solidFill>
                <a:srgbClr val="C00000"/>
              </a:solidFill>
            </a:endParaRPr>
          </a:p>
          <a:p>
            <a:pPr marL="457200" indent="-457200" eaLnBrk="1" hangingPunct="1"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rgbClr val="C00000"/>
                </a:solidFill>
              </a:rPr>
              <a:t>Equipment and Process Selection</a:t>
            </a:r>
          </a:p>
          <a:p>
            <a:pPr marL="457200" indent="-457200" eaLnBrk="1" hangingPunct="1">
              <a:buClr>
                <a:srgbClr val="FF0000"/>
              </a:buClr>
              <a:buFont typeface="Wingdings" pitchFamily="2" charset="2"/>
              <a:buChar char="ü"/>
            </a:pPr>
            <a:endParaRPr lang="en-US" dirty="0" smtClean="0">
              <a:solidFill>
                <a:srgbClr val="C00000"/>
              </a:solidFill>
            </a:endParaRPr>
          </a:p>
          <a:p>
            <a:pPr marL="457200" indent="-457200" eaLnBrk="1" hangingPunct="1"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rgbClr val="C00000"/>
                </a:solidFill>
              </a:rPr>
              <a:t>Equipment Replacement</a:t>
            </a:r>
          </a:p>
          <a:p>
            <a:pPr marL="457200" indent="-457200" eaLnBrk="1" hangingPunct="1">
              <a:buClr>
                <a:srgbClr val="FF0000"/>
              </a:buClr>
              <a:buFont typeface="Wingdings" pitchFamily="2" charset="2"/>
              <a:buChar char="ü"/>
            </a:pPr>
            <a:endParaRPr lang="en-US" dirty="0" smtClean="0">
              <a:solidFill>
                <a:srgbClr val="C00000"/>
              </a:solidFill>
            </a:endParaRPr>
          </a:p>
          <a:p>
            <a:pPr marL="457200" indent="-457200" eaLnBrk="1" hangingPunct="1"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rgbClr val="C00000"/>
                </a:solidFill>
              </a:rPr>
              <a:t>New Product and Product Expansion</a:t>
            </a:r>
          </a:p>
          <a:p>
            <a:pPr marL="457200" indent="-457200" eaLnBrk="1" hangingPunct="1">
              <a:buClr>
                <a:srgbClr val="FF0000"/>
              </a:buClr>
              <a:buFont typeface="Wingdings" pitchFamily="2" charset="2"/>
              <a:buChar char="ü"/>
            </a:pPr>
            <a:endParaRPr lang="en-US" dirty="0" smtClean="0">
              <a:solidFill>
                <a:srgbClr val="C00000"/>
              </a:solidFill>
            </a:endParaRPr>
          </a:p>
          <a:p>
            <a:pPr marL="457200" indent="-457200" eaLnBrk="1" hangingPunct="1"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rgbClr val="C00000"/>
                </a:solidFill>
              </a:rPr>
              <a:t>Cost Reduction/Outsourcing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q"/>
            </a:pPr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buClr>
                <a:srgbClr val="FF0000"/>
              </a:buClr>
              <a:buFont typeface="Wingdings" pitchFamily="2" charset="2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buClr>
                <a:srgbClr val="FF0000"/>
              </a:buClr>
              <a:buFont typeface="Wingdings" pitchFamily="2" charset="2"/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7171" name="Picture 3" descr="C:\Users\MU\AppData\Local\Microsoft\Windows\Temporary Internet Files\Content.IE5\A9P2UBFP\MP90043319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95400"/>
            <a:ext cx="19812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MU\AppData\Local\Microsoft\Windows\Temporary Internet Files\Content.IE5\0NIVBHLP\MP900431675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008" y="2317851"/>
            <a:ext cx="2114992" cy="208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MU\AppData\Local\Microsoft\Windows\Temporary Internet Files\Content.IE5\CE31C09F\MC90001597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48" y="3581400"/>
            <a:ext cx="832104" cy="82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C:\Users\MU\AppData\Local\Microsoft\Windows\Temporary Internet Files\Content.IE5\CE31C09F\MC900083257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122" y="4724400"/>
            <a:ext cx="1763878" cy="170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1" name="Picture 13" descr="C:\Users\MU\AppData\Local\Microsoft\Windows\Temporary Internet Files\Content.IE5\A9P2UBFP\MP900342031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622" y="5122053"/>
            <a:ext cx="1382823" cy="153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32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51BC7D-D98D-4AEE-B228-69CA98AE261E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400" dirty="0">
                <a:solidFill>
                  <a:srgbClr val="C00000"/>
                </a:solidFill>
                <a:latin typeface="Garamond" pitchFamily="18" charset="0"/>
              </a:rPr>
              <a:t>Service Improvement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838200" y="6858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/>
              <a:t>How many more jeans would Levi need to sell to justify the cost of additional robotic tailors?</a:t>
            </a:r>
          </a:p>
        </p:txBody>
      </p:sp>
      <p:pic>
        <p:nvPicPr>
          <p:cNvPr id="174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8077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77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7ADD9-5D44-4E29-BEFE-B4E5A7E8A8CB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Equipment Replacement Problem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30725"/>
          </a:xfrm>
        </p:spPr>
        <p:txBody>
          <a:bodyPr/>
          <a:lstStyle/>
          <a:p>
            <a:pPr eaLnBrk="1" hangingPunct="1"/>
            <a:r>
              <a:rPr lang="en-US" sz="2600" u="sng" dirty="0" smtClean="0"/>
              <a:t>Now</a:t>
            </a:r>
            <a:r>
              <a:rPr lang="en-US" sz="2600" dirty="0" smtClean="0"/>
              <a:t> is the time to replace the old machine?</a:t>
            </a:r>
          </a:p>
          <a:p>
            <a:pPr eaLnBrk="1" hangingPunct="1"/>
            <a:endParaRPr lang="en-US" sz="2600" dirty="0" smtClean="0"/>
          </a:p>
          <a:p>
            <a:pPr eaLnBrk="1" hangingPunct="1"/>
            <a:r>
              <a:rPr lang="en-US" sz="2600" dirty="0" smtClean="0"/>
              <a:t>If not, </a:t>
            </a:r>
            <a:r>
              <a:rPr lang="en-US" sz="2600" u="sng" dirty="0" smtClean="0"/>
              <a:t>when</a:t>
            </a:r>
            <a:r>
              <a:rPr lang="en-US" sz="2600" dirty="0" smtClean="0"/>
              <a:t> is the right time to replace?</a:t>
            </a:r>
          </a:p>
        </p:txBody>
      </p:sp>
      <p:pic>
        <p:nvPicPr>
          <p:cNvPr id="20485" name="Picture 6" descr="tn01323_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2963" y="1768475"/>
            <a:ext cx="4033837" cy="4273550"/>
          </a:xfrm>
          <a:noFill/>
        </p:spPr>
      </p:pic>
    </p:spTree>
    <p:extLst>
      <p:ext uri="{BB962C8B-B14F-4D97-AF65-F5344CB8AC3E}">
        <p14:creationId xmlns:p14="http://schemas.microsoft.com/office/powerpoint/2010/main" val="127374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34431-C322-445E-9164-50A1D79E80EA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New Product and Product Expansion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30725"/>
          </a:xfrm>
        </p:spPr>
        <p:txBody>
          <a:bodyPr/>
          <a:lstStyle/>
          <a:p>
            <a:pPr eaLnBrk="1" hangingPunct="1"/>
            <a:r>
              <a:rPr lang="en-US" sz="2600" dirty="0" smtClean="0"/>
              <a:t>Shall we build or acquire a new facility to meet the increased demand?</a:t>
            </a:r>
          </a:p>
          <a:p>
            <a:pPr eaLnBrk="1" hangingPunct="1"/>
            <a:endParaRPr lang="en-US" sz="2600" dirty="0" smtClean="0"/>
          </a:p>
          <a:p>
            <a:pPr eaLnBrk="1" hangingPunct="1"/>
            <a:r>
              <a:rPr lang="en-US" sz="2600" dirty="0" smtClean="0"/>
              <a:t>Is it </a:t>
            </a:r>
            <a:r>
              <a:rPr lang="en-US" sz="2600" u="sng" dirty="0" smtClean="0"/>
              <a:t>worth</a:t>
            </a:r>
            <a:r>
              <a:rPr lang="en-US" sz="2600" dirty="0" smtClean="0"/>
              <a:t> spending money to market a new product?</a:t>
            </a:r>
          </a:p>
        </p:txBody>
      </p:sp>
      <p:pic>
        <p:nvPicPr>
          <p:cNvPr id="21509" name="Picture 35" descr="j017419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2400" y="4080370"/>
            <a:ext cx="3549650" cy="2566987"/>
          </a:xfrm>
        </p:spPr>
      </p:pic>
      <p:pic>
        <p:nvPicPr>
          <p:cNvPr id="8196" name="Picture 4" descr="C:\Users\MU\AppData\Local\Microsoft\Windows\Temporary Internet Files\Content.IE5\0NIVBHLP\MC90009057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76400"/>
            <a:ext cx="3512745" cy="239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97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8EF8B-C3A5-452B-8EB4-AB0A05FA2178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84212"/>
          </a:xfrm>
        </p:spPr>
        <p:txBody>
          <a:bodyPr/>
          <a:lstStyle/>
          <a:p>
            <a:pPr eaLnBrk="1" hangingPunct="1"/>
            <a:r>
              <a:rPr lang="en-US" sz="3800" smtClean="0"/>
              <a:t>Example - MACH 3 Project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81100"/>
            <a:ext cx="4267200" cy="53721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u="sng" dirty="0" smtClean="0"/>
              <a:t>R&amp;D investment</a:t>
            </a:r>
            <a:r>
              <a:rPr lang="en-US" sz="2000" dirty="0" smtClean="0"/>
              <a:t>: $750 million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u="sng" dirty="0" smtClean="0"/>
              <a:t>Product promotion</a:t>
            </a:r>
            <a:r>
              <a:rPr lang="en-US" sz="2000" dirty="0" smtClean="0"/>
              <a:t> through advertising: $300 million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u="sng" dirty="0" smtClean="0"/>
              <a:t>Priced</a:t>
            </a:r>
            <a:r>
              <a:rPr lang="en-US" sz="2000" dirty="0" smtClean="0"/>
              <a:t> to sell at 35% higher than Sensor Excel (about $1.50 extra per shave).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Question 1</a:t>
            </a:r>
            <a:r>
              <a:rPr lang="en-US" sz="2000" dirty="0" smtClean="0"/>
              <a:t>: Would consumers pay $1.50 extra for a shave with greater smoothness and less irritation?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Question 2</a:t>
            </a:r>
            <a:r>
              <a:rPr lang="en-US" sz="2000" dirty="0" smtClean="0"/>
              <a:t>: What would happen if the blade consumption dropped more than 10% due to the longer blade life of the new razor?</a:t>
            </a:r>
          </a:p>
        </p:txBody>
      </p:sp>
      <p:sp>
        <p:nvSpPr>
          <p:cNvPr id="22533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  <p:pic>
        <p:nvPicPr>
          <p:cNvPr id="22534" name="Picture 7" descr="G_Mach3_razor_L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0"/>
            <a:ext cx="3810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8" descr="g_thegillettecompan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419600"/>
            <a:ext cx="3810000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6172200" y="1752600"/>
            <a:ext cx="26368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charset="0"/>
              </a:rPr>
              <a:t>Gillette’s MACH3 </a:t>
            </a:r>
          </a:p>
          <a:p>
            <a:r>
              <a:rPr lang="en-US" sz="2400" b="1" dirty="0">
                <a:solidFill>
                  <a:srgbClr val="FF0000"/>
                </a:solidFill>
                <a:latin typeface="Times New Roman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29367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89B2E-55E9-43B0-B119-C967D92974A4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Cost Reduction/ Outsourcing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30725"/>
          </a:xfrm>
        </p:spPr>
        <p:txBody>
          <a:bodyPr/>
          <a:lstStyle/>
          <a:p>
            <a:pPr eaLnBrk="1" hangingPunct="1"/>
            <a:r>
              <a:rPr lang="en-US" sz="2600" dirty="0" smtClean="0"/>
              <a:t>Should a company buy equipment to perform an operation now done manually?</a:t>
            </a:r>
          </a:p>
          <a:p>
            <a:pPr eaLnBrk="1" hangingPunct="1"/>
            <a:endParaRPr lang="en-US" sz="2600" dirty="0"/>
          </a:p>
          <a:p>
            <a:pPr eaLnBrk="1" hangingPunct="1"/>
            <a:endParaRPr lang="en-US" sz="2600" dirty="0" smtClean="0"/>
          </a:p>
          <a:p>
            <a:pPr eaLnBrk="1" hangingPunct="1"/>
            <a:r>
              <a:rPr lang="en-US" sz="2600" dirty="0" smtClean="0"/>
              <a:t>Should spend money now in order to save more money later?</a:t>
            </a:r>
          </a:p>
        </p:txBody>
      </p:sp>
      <p:pic>
        <p:nvPicPr>
          <p:cNvPr id="23557" name="Picture 6" descr="bd07686_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46688" y="1600200"/>
            <a:ext cx="2846387" cy="4530725"/>
          </a:xfrm>
          <a:noFill/>
        </p:spPr>
      </p:pic>
    </p:spTree>
    <p:extLst>
      <p:ext uri="{BB962C8B-B14F-4D97-AF65-F5344CB8AC3E}">
        <p14:creationId xmlns:p14="http://schemas.microsoft.com/office/powerpoint/2010/main" val="38188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8606FC-A8DB-4E94-ABD0-0FD5EE531C86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685800" y="889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200" dirty="0" smtClean="0">
                <a:solidFill>
                  <a:schemeClr val="tx2"/>
                </a:solidFill>
                <a:latin typeface="Garamond" pitchFamily="18" charset="0"/>
              </a:rPr>
              <a:t>Service sector</a:t>
            </a:r>
          </a:p>
          <a:p>
            <a:r>
              <a:rPr lang="en-US" sz="4200" dirty="0" smtClean="0">
                <a:solidFill>
                  <a:schemeClr val="tx2"/>
                </a:solidFill>
                <a:latin typeface="Garamond" pitchFamily="18" charset="0"/>
              </a:rPr>
              <a:t>Example -Healthcare </a:t>
            </a:r>
            <a:r>
              <a:rPr lang="en-US" sz="4200" dirty="0">
                <a:solidFill>
                  <a:schemeClr val="tx2"/>
                </a:solidFill>
                <a:latin typeface="Garamond" pitchFamily="18" charset="0"/>
              </a:rPr>
              <a:t>Delivery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685800" y="1346200"/>
            <a:ext cx="381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600"/>
              <a:t>    </a:t>
            </a:r>
            <a:r>
              <a:rPr lang="en-US" sz="2200">
                <a:solidFill>
                  <a:schemeClr val="accent2"/>
                </a:solidFill>
              </a:rPr>
              <a:t>Which plan is more economically viable?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2200">
              <a:solidFill>
                <a:schemeClr val="accent2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>
                <a:solidFill>
                  <a:srgbClr val="FF3300"/>
                </a:solidFill>
              </a:rPr>
              <a:t>Traditional Plan</a:t>
            </a:r>
            <a:r>
              <a:rPr lang="en-US" sz="2200"/>
              <a:t>: Patients visit each service provider.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220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>
                <a:solidFill>
                  <a:srgbClr val="FF3300"/>
                </a:solidFill>
              </a:rPr>
              <a:t>New Plan</a:t>
            </a:r>
            <a:r>
              <a:rPr lang="en-US" sz="2200"/>
              <a:t>: Each service provider visits patients</a:t>
            </a:r>
          </a:p>
        </p:txBody>
      </p:sp>
      <p:sp>
        <p:nvSpPr>
          <p:cNvPr id="27653" name="Line 6"/>
          <p:cNvSpPr>
            <a:spLocks noChangeShapeType="1"/>
          </p:cNvSpPr>
          <p:nvPr/>
        </p:nvSpPr>
        <p:spPr bwMode="auto">
          <a:xfrm>
            <a:off x="5067300" y="3708400"/>
            <a:ext cx="369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2374900" y="5105400"/>
            <a:ext cx="533400" cy="495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Oval 8"/>
          <p:cNvSpPr>
            <a:spLocks noChangeArrowheads="1"/>
          </p:cNvSpPr>
          <p:nvPr/>
        </p:nvSpPr>
        <p:spPr bwMode="auto">
          <a:xfrm>
            <a:off x="2349500" y="5778500"/>
            <a:ext cx="571500" cy="5080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2930525" y="5216525"/>
            <a:ext cx="1033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b="1" i="1"/>
              <a:t> : patient</a:t>
            </a:r>
          </a:p>
        </p:txBody>
      </p:sp>
      <p:sp>
        <p:nvSpPr>
          <p:cNvPr id="27657" name="Text Box 10"/>
          <p:cNvSpPr txBox="1">
            <a:spLocks noChangeArrowheads="1"/>
          </p:cNvSpPr>
          <p:nvPr/>
        </p:nvSpPr>
        <p:spPr bwMode="auto">
          <a:xfrm>
            <a:off x="2968625" y="5864225"/>
            <a:ext cx="187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b="1" i="1"/>
              <a:t>: service provider</a:t>
            </a:r>
          </a:p>
        </p:txBody>
      </p:sp>
      <p:sp>
        <p:nvSpPr>
          <p:cNvPr id="27658" name="Rectangle 11"/>
          <p:cNvSpPr>
            <a:spLocks noChangeArrowheads="1"/>
          </p:cNvSpPr>
          <p:nvPr/>
        </p:nvSpPr>
        <p:spPr bwMode="auto">
          <a:xfrm>
            <a:off x="6756400" y="3924300"/>
            <a:ext cx="419100" cy="393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Oval 12"/>
          <p:cNvSpPr>
            <a:spLocks noChangeArrowheads="1"/>
          </p:cNvSpPr>
          <p:nvPr/>
        </p:nvSpPr>
        <p:spPr bwMode="auto">
          <a:xfrm>
            <a:off x="6705600" y="5168900"/>
            <a:ext cx="508000" cy="482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3"/>
          <p:cNvSpPr>
            <a:spLocks noChangeArrowheads="1"/>
          </p:cNvSpPr>
          <p:nvPr/>
        </p:nvSpPr>
        <p:spPr bwMode="auto">
          <a:xfrm>
            <a:off x="5575300" y="4445000"/>
            <a:ext cx="419100" cy="406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Rectangle 14"/>
          <p:cNvSpPr>
            <a:spLocks noChangeArrowheads="1"/>
          </p:cNvSpPr>
          <p:nvPr/>
        </p:nvSpPr>
        <p:spPr bwMode="auto">
          <a:xfrm>
            <a:off x="7912100" y="4445000"/>
            <a:ext cx="368300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Oval 15"/>
          <p:cNvSpPr>
            <a:spLocks noChangeArrowheads="1"/>
          </p:cNvSpPr>
          <p:nvPr/>
        </p:nvSpPr>
        <p:spPr bwMode="auto">
          <a:xfrm>
            <a:off x="6731000" y="5715000"/>
            <a:ext cx="533400" cy="4572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6"/>
          <p:cNvSpPr>
            <a:spLocks noChangeShapeType="1"/>
          </p:cNvSpPr>
          <p:nvPr/>
        </p:nvSpPr>
        <p:spPr bwMode="auto">
          <a:xfrm flipH="1" flipV="1">
            <a:off x="6121400" y="4927600"/>
            <a:ext cx="4318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64" name="Line 17"/>
          <p:cNvSpPr>
            <a:spLocks noChangeShapeType="1"/>
          </p:cNvSpPr>
          <p:nvPr/>
        </p:nvSpPr>
        <p:spPr bwMode="auto">
          <a:xfrm flipV="1">
            <a:off x="6197600" y="4394200"/>
            <a:ext cx="6350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65" name="Line 18"/>
          <p:cNvSpPr>
            <a:spLocks noChangeShapeType="1"/>
          </p:cNvSpPr>
          <p:nvPr/>
        </p:nvSpPr>
        <p:spPr bwMode="auto">
          <a:xfrm>
            <a:off x="6934200" y="4457700"/>
            <a:ext cx="8382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66" name="Oval 19"/>
          <p:cNvSpPr>
            <a:spLocks noChangeArrowheads="1"/>
          </p:cNvSpPr>
          <p:nvPr/>
        </p:nvSpPr>
        <p:spPr bwMode="auto">
          <a:xfrm>
            <a:off x="5511800" y="1816100"/>
            <a:ext cx="508000" cy="482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Oval 20"/>
          <p:cNvSpPr>
            <a:spLocks noChangeArrowheads="1"/>
          </p:cNvSpPr>
          <p:nvPr/>
        </p:nvSpPr>
        <p:spPr bwMode="auto">
          <a:xfrm>
            <a:off x="6604000" y="1397000"/>
            <a:ext cx="533400" cy="4572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Oval 21"/>
          <p:cNvSpPr>
            <a:spLocks noChangeArrowheads="1"/>
          </p:cNvSpPr>
          <p:nvPr/>
        </p:nvSpPr>
        <p:spPr bwMode="auto">
          <a:xfrm>
            <a:off x="7747000" y="1816100"/>
            <a:ext cx="520700" cy="482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Rectangle 22"/>
          <p:cNvSpPr>
            <a:spLocks noChangeArrowheads="1"/>
          </p:cNvSpPr>
          <p:nvPr/>
        </p:nvSpPr>
        <p:spPr bwMode="auto">
          <a:xfrm>
            <a:off x="6121400" y="2540000"/>
            <a:ext cx="419100" cy="406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Rectangle 23"/>
          <p:cNvSpPr>
            <a:spLocks noChangeArrowheads="1"/>
          </p:cNvSpPr>
          <p:nvPr/>
        </p:nvSpPr>
        <p:spPr bwMode="auto">
          <a:xfrm>
            <a:off x="6134100" y="3035300"/>
            <a:ext cx="419100" cy="393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Rectangle 24"/>
          <p:cNvSpPr>
            <a:spLocks noChangeArrowheads="1"/>
          </p:cNvSpPr>
          <p:nvPr/>
        </p:nvSpPr>
        <p:spPr bwMode="auto">
          <a:xfrm>
            <a:off x="5537200" y="3035300"/>
            <a:ext cx="368300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Line 25"/>
          <p:cNvSpPr>
            <a:spLocks noChangeShapeType="1"/>
          </p:cNvSpPr>
          <p:nvPr/>
        </p:nvSpPr>
        <p:spPr bwMode="auto">
          <a:xfrm flipH="1" flipV="1">
            <a:off x="5994400" y="2324100"/>
            <a:ext cx="3302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73" name="Line 26"/>
          <p:cNvSpPr>
            <a:spLocks noChangeShapeType="1"/>
          </p:cNvSpPr>
          <p:nvPr/>
        </p:nvSpPr>
        <p:spPr bwMode="auto">
          <a:xfrm flipV="1">
            <a:off x="6070600" y="1905000"/>
            <a:ext cx="8001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74" name="Line 27"/>
          <p:cNvSpPr>
            <a:spLocks noChangeShapeType="1"/>
          </p:cNvSpPr>
          <p:nvPr/>
        </p:nvSpPr>
        <p:spPr bwMode="auto">
          <a:xfrm>
            <a:off x="7010400" y="1930400"/>
            <a:ext cx="7366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75" name="Oval 28"/>
          <p:cNvSpPr>
            <a:spLocks noChangeArrowheads="1"/>
          </p:cNvSpPr>
          <p:nvPr/>
        </p:nvSpPr>
        <p:spPr bwMode="auto">
          <a:xfrm>
            <a:off x="6045200" y="5676900"/>
            <a:ext cx="520700" cy="482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7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01"/>
            <a:ext cx="9144000" cy="563231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/>
              <a:t>This course covers the fundamentals of engineering economics and basic accounting. It will help students understand how an organization can utilize its capital economically when it makes capital decisions. </a:t>
            </a:r>
          </a:p>
          <a:p>
            <a:pPr>
              <a:lnSpc>
                <a:spcPct val="150000"/>
              </a:lnSpc>
              <a:buNone/>
            </a:pPr>
            <a:r>
              <a:rPr lang="en-IN" sz="2400" i="1" dirty="0">
                <a:solidFill>
                  <a:srgbClr val="C00000"/>
                </a:solidFill>
              </a:rPr>
              <a:t>The two major learning objectives are: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/>
              <a:t> To understand of the Economics of Engineering, which includes the Time Value of money.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/>
              <a:t>Secondly students need to know how to use Figures of Merit (NPV, IRR, BC etc.) in making engineering design and business </a:t>
            </a:r>
            <a:r>
              <a:rPr lang="en-IN" sz="2400" dirty="0" smtClean="0"/>
              <a:t>decisions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733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373187"/>
          </a:xfrm>
        </p:spPr>
        <p:txBody>
          <a:bodyPr/>
          <a:lstStyle/>
          <a:p>
            <a:pPr algn="ctr"/>
            <a:r>
              <a:rPr lang="en-US" sz="3200" b="1" dirty="0" smtClean="0"/>
              <a:t>In this course</a:t>
            </a:r>
            <a:endParaRPr lang="en-US" sz="3200" b="1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373" y="1752600"/>
            <a:ext cx="8229600" cy="4800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Introduction </a:t>
            </a:r>
            <a:r>
              <a:rPr lang="en-US" dirty="0" smtClean="0"/>
              <a:t>to Engineering economics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Time </a:t>
            </a:r>
            <a:r>
              <a:rPr lang="en-US" dirty="0"/>
              <a:t>Value of Money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Economic </a:t>
            </a:r>
            <a:r>
              <a:rPr lang="en-US" dirty="0"/>
              <a:t>equivalence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Economic analysis of alternatives</a:t>
            </a:r>
          </a:p>
          <a:p>
            <a:pPr marL="1314450" lvl="1" indent="-571500">
              <a:lnSpc>
                <a:spcPct val="90000"/>
              </a:lnSpc>
              <a:buFont typeface="+mj-lt"/>
              <a:buAutoNum type="romanLcPeriod"/>
            </a:pPr>
            <a:r>
              <a:rPr lang="en-US" sz="3200" dirty="0"/>
              <a:t>Mutually exclusive alternatives</a:t>
            </a:r>
          </a:p>
          <a:p>
            <a:pPr marL="1314450" lvl="1" indent="-571500">
              <a:lnSpc>
                <a:spcPct val="90000"/>
              </a:lnSpc>
              <a:buFont typeface="+mj-lt"/>
              <a:buAutoNum type="romanLcPeriod"/>
            </a:pPr>
            <a:r>
              <a:rPr lang="en-US" sz="3200" dirty="0"/>
              <a:t>Evaluating production operations and equipment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Replacement analysis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Depreciation </a:t>
            </a:r>
            <a:r>
              <a:rPr lang="en-US" dirty="0" smtClean="0"/>
              <a:t>accounting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Financial Statement Analysis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 marL="533400" indent="-533400">
              <a:lnSpc>
                <a:spcPct val="90000"/>
              </a:lnSpc>
            </a:pPr>
            <a:endParaRPr lang="en-US" dirty="0"/>
          </a:p>
        </p:txBody>
      </p:sp>
      <p:pic>
        <p:nvPicPr>
          <p:cNvPr id="10242" name="Picture 2" descr="C:\Users\MU\AppData\Local\Microsoft\Windows\Temporary Internet Files\Content.IE5\ITXEZN7P\MC90039068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33400"/>
            <a:ext cx="2362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7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362200"/>
            <a:ext cx="2362200" cy="3206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1890" y="2209800"/>
            <a:ext cx="5715000" cy="1371600"/>
          </a:xfrm>
          <a:prstGeom prst="rect">
            <a:avLst/>
          </a:prstGeom>
          <a:scene3d>
            <a:camera prst="isometricRightUp"/>
            <a:lightRig rig="threePt" dir="t"/>
          </a:scene3d>
          <a:sp3d z="19050"/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iner Hand ITC" pitchFamily="66" charset="0"/>
                <a:ea typeface="+mj-ea"/>
                <a:cs typeface="+mj-cs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49993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books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1191"/>
            <a:ext cx="8229600" cy="43735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Engineering economy </a:t>
            </a:r>
          </a:p>
          <a:p>
            <a:pPr lvl="1" indent="0">
              <a:buNone/>
            </a:pPr>
            <a:r>
              <a:rPr lang="en-US" dirty="0" smtClean="0"/>
              <a:t>               By </a:t>
            </a:r>
            <a:r>
              <a:rPr lang="en-US" dirty="0" err="1" smtClean="0"/>
              <a:t>Thuesen</a:t>
            </a:r>
            <a:r>
              <a:rPr lang="en-US" dirty="0" smtClean="0"/>
              <a:t> and </a:t>
            </a:r>
            <a:r>
              <a:rPr lang="en-US" dirty="0" err="1" smtClean="0"/>
              <a:t>Fabrycky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Contemporary engineering economics</a:t>
            </a:r>
          </a:p>
          <a:p>
            <a:pPr lvl="1" indent="0">
              <a:buNone/>
            </a:pPr>
            <a:r>
              <a:rPr lang="en-US" dirty="0" smtClean="0"/>
              <a:t>                             By Chan S Park</a:t>
            </a:r>
          </a:p>
          <a:p>
            <a:pPr marL="514350" lvl="1" indent="-514350">
              <a:lnSpc>
                <a:spcPct val="110000"/>
              </a:lnSpc>
              <a:buFont typeface="+mj-lt"/>
              <a:buAutoNum type="arabicPeriod" startAt="3"/>
            </a:pPr>
            <a:r>
              <a:rPr lang="en-US" sz="3200" dirty="0">
                <a:solidFill>
                  <a:srgbClr val="C00000"/>
                </a:solidFill>
              </a:rPr>
              <a:t>Engineering Economics</a:t>
            </a:r>
          </a:p>
          <a:p>
            <a:pPr lvl="1" indent="0">
              <a:buNone/>
            </a:pPr>
            <a:r>
              <a:rPr lang="en-US" dirty="0" smtClean="0"/>
              <a:t>                             By James L </a:t>
            </a:r>
            <a:r>
              <a:rPr lang="en-US" dirty="0" smtClean="0"/>
              <a:t>Riggs</a:t>
            </a:r>
          </a:p>
          <a:p>
            <a:pPr marL="514350" lvl="1" indent="-514350">
              <a:lnSpc>
                <a:spcPct val="110000"/>
              </a:lnSpc>
              <a:buFont typeface="+mj-lt"/>
              <a:buAutoNum type="arabicPeriod" startAt="4"/>
            </a:pPr>
            <a:r>
              <a:rPr lang="en-US" sz="3200" dirty="0">
                <a:solidFill>
                  <a:srgbClr val="C00000"/>
                </a:solidFill>
              </a:rPr>
              <a:t>Fundamentals of Financial </a:t>
            </a:r>
            <a:r>
              <a:rPr lang="en-US" sz="3200" dirty="0" smtClean="0">
                <a:solidFill>
                  <a:srgbClr val="C00000"/>
                </a:solidFill>
              </a:rPr>
              <a:t>Management				</a:t>
            </a:r>
            <a:r>
              <a:rPr lang="en-US" dirty="0"/>
              <a:t>By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Prasanna</a:t>
            </a:r>
            <a:r>
              <a:rPr lang="en-US" dirty="0" smtClean="0"/>
              <a:t> Chandra</a:t>
            </a:r>
            <a:endParaRPr lang="en-IN" dirty="0"/>
          </a:p>
        </p:txBody>
      </p:sp>
      <p:pic>
        <p:nvPicPr>
          <p:cNvPr id="1029" name="Picture 5" descr="C:\Users\MU\AppData\Local\Microsoft\Windows\Temporary Internet Files\Content.IE5\ITXEZN7P\MP90044829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799" y="34636"/>
            <a:ext cx="2216931" cy="21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28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002060"/>
                </a:solidFill>
              </a:rPr>
              <a:t>As engineers, what is our job?</a:t>
            </a:r>
            <a:endParaRPr lang="en-IN" b="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144963"/>
          </a:xfrm>
        </p:spPr>
        <p:txBody>
          <a:bodyPr>
            <a:normAutofit/>
          </a:bodyPr>
          <a:lstStyle/>
          <a:p>
            <a:pPr indent="457200" algn="just">
              <a:lnSpc>
                <a:spcPts val="3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Engineering :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</a:endParaRPr>
          </a:p>
          <a:p>
            <a:pPr indent="457200" algn="just">
              <a:lnSpc>
                <a:spcPts val="3000"/>
              </a:lnSpc>
              <a:spcBef>
                <a:spcPts val="1200"/>
              </a:spcBef>
            </a:pPr>
            <a:r>
              <a:rPr lang="en-US" sz="3200" b="0" dirty="0" smtClean="0">
                <a:latin typeface="Bookman Old Style" pitchFamily="18" charset="0"/>
              </a:rPr>
              <a:t>A profession in which a knowledge of the mathematical and natural sciences is applied with 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Bookman Old Style" pitchFamily="18" charset="0"/>
              </a:rPr>
              <a:t>judgment</a:t>
            </a:r>
            <a:r>
              <a:rPr lang="en-US" sz="3200" b="0" dirty="0" smtClean="0">
                <a:solidFill>
                  <a:schemeClr val="accent5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3200" b="0" dirty="0" smtClean="0">
                <a:latin typeface="Bookman Old Style" pitchFamily="18" charset="0"/>
              </a:rPr>
              <a:t>to develop ways to utilize </a:t>
            </a:r>
            <a:r>
              <a:rPr lang="en-US" sz="3200" dirty="0">
                <a:solidFill>
                  <a:srgbClr val="690D5C"/>
                </a:solidFill>
                <a:latin typeface="Bookman Old Style" pitchFamily="18" charset="0"/>
              </a:rPr>
              <a:t>economically</a:t>
            </a:r>
            <a:r>
              <a:rPr lang="en-US" sz="3200" b="0" dirty="0" smtClean="0">
                <a:latin typeface="Bookman Old Style" pitchFamily="18" charset="0"/>
              </a:rPr>
              <a:t> the </a:t>
            </a:r>
            <a:r>
              <a:rPr lang="en-US" sz="3200" dirty="0">
                <a:solidFill>
                  <a:srgbClr val="690D5C"/>
                </a:solidFill>
                <a:latin typeface="Bookman Old Style" pitchFamily="18" charset="0"/>
              </a:rPr>
              <a:t>materials and forces of nature</a:t>
            </a:r>
            <a:r>
              <a:rPr lang="en-US" sz="3200" dirty="0" smtClean="0">
                <a:latin typeface="Bookman Old Style" pitchFamily="18" charset="0"/>
              </a:rPr>
              <a:t> </a:t>
            </a:r>
            <a:r>
              <a:rPr lang="en-US" sz="3200" b="0" dirty="0" smtClean="0">
                <a:latin typeface="Bookman Old Style" pitchFamily="18" charset="0"/>
              </a:rPr>
              <a:t>for the benefit of mankind.</a:t>
            </a:r>
          </a:p>
          <a:p>
            <a:pPr indent="457200" algn="just">
              <a:lnSpc>
                <a:spcPts val="3000"/>
              </a:lnSpc>
              <a:spcBef>
                <a:spcPts val="1200"/>
              </a:spcBef>
            </a:pPr>
            <a:r>
              <a:rPr lang="en-US" sz="3200" b="0" dirty="0">
                <a:latin typeface="Bookman Old Style" pitchFamily="18" charset="0"/>
              </a:rPr>
              <a:t>	</a:t>
            </a:r>
            <a:r>
              <a:rPr lang="en-US" sz="3200" b="0" dirty="0" smtClean="0">
                <a:latin typeface="Bookman Old Style" pitchFamily="18" charset="0"/>
              </a:rPr>
              <a:t>				-ABET</a:t>
            </a:r>
            <a:endParaRPr lang="en-IN" sz="3200" b="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44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1"/>
            <a:ext cx="8229600" cy="2286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4000" dirty="0">
                <a:solidFill>
                  <a:srgbClr val="00B050"/>
                </a:solidFill>
              </a:rPr>
              <a:t>Economics is the study of how people choose to use resources.</a:t>
            </a:r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engineering economics?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1520635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dirty="0" smtClean="0">
                <a:solidFill>
                  <a:schemeClr val="tx1"/>
                </a:solidFill>
                <a:latin typeface="Book Antiqua" pitchFamily="18" charset="0"/>
              </a:rPr>
              <a:t>Engineering </a:t>
            </a:r>
            <a:r>
              <a:rPr lang="en-IN" dirty="0">
                <a:solidFill>
                  <a:schemeClr val="tx1"/>
                </a:solidFill>
                <a:latin typeface="Book Antiqua" pitchFamily="18" charset="0"/>
              </a:rPr>
              <a:t>economics, previously known as engineering economy, is a subset of economics for application to engineering projects.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IN" dirty="0">
              <a:solidFill>
                <a:schemeClr val="tx1"/>
              </a:solidFill>
              <a:latin typeface="Book Antiqua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IN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057" name="Picture 9" descr="C:\Users\MU\AppData\Local\Microsoft\Windows\Temporary Internet Files\Content.IE5\A9P2UBFP\MC90038897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042781"/>
            <a:ext cx="1620621" cy="172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3498908"/>
            <a:ext cx="8229600" cy="15508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just">
              <a:lnSpc>
                <a:spcPct val="150000"/>
              </a:lnSpc>
              <a:buClr>
                <a:schemeClr val="tx2">
                  <a:lumMod val="75000"/>
                </a:schemeClr>
              </a:buClr>
              <a:buSzPct val="70000"/>
            </a:pPr>
            <a:r>
              <a:rPr lang="en-IN" sz="2400" b="1" dirty="0">
                <a:latin typeface="Book Antiqua" pitchFamily="18" charset="0"/>
              </a:rPr>
              <a:t>Engineers seek solutions to problems, and the economic viability of each potential solution is normally considered along with the technical aspects.</a:t>
            </a:r>
            <a:endParaRPr lang="en-US" sz="2400" b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27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5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4864100" cy="2063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aphicFrame>
        <p:nvGraphicFramePr>
          <p:cNvPr id="6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1602"/>
              </p:ext>
            </p:extLst>
          </p:nvPr>
        </p:nvGraphicFramePr>
        <p:xfrm>
          <a:off x="6248400" y="2743200"/>
          <a:ext cx="2278063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Microsoft ClipArt Gallery" r:id="rId4" imgW="2324100" imgH="3228975" progId="">
                  <p:embed/>
                </p:oleObj>
              </mc:Choice>
              <mc:Fallback>
                <p:oleObj name="Microsoft ClipArt Gallery" r:id="rId4" imgW="2324100" imgH="3228975" progId="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743200"/>
                        <a:ext cx="2278063" cy="316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24400" y="17526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" pitchFamily="18" charset="0"/>
              <a:ea typeface="+mj-ea"/>
              <a:cs typeface="+mj-cs"/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2895600" y="3048000"/>
            <a:ext cx="5867400" cy="2743200"/>
          </a:xfrm>
          <a:prstGeom prst="cloudCallout">
            <a:avLst>
              <a:gd name="adj1" fmla="val -33125"/>
              <a:gd name="adj2" fmla="val -49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endParaRPr lang="en-US" dirty="0" smtClean="0">
              <a:solidFill>
                <a:srgbClr val="FAFD00"/>
              </a:solidFill>
            </a:endParaRPr>
          </a:p>
          <a:p>
            <a:pPr algn="ctr">
              <a:spcBef>
                <a:spcPct val="0"/>
              </a:spcBef>
            </a:pPr>
            <a:r>
              <a:rPr lang="en-US" sz="3200" b="1" dirty="0" smtClean="0">
                <a:solidFill>
                  <a:schemeClr val="accent6"/>
                </a:solidFill>
              </a:rPr>
              <a:t>LAND</a:t>
            </a:r>
            <a:endParaRPr lang="en-US" sz="3200" b="1" dirty="0">
              <a:solidFill>
                <a:schemeClr val="accent6"/>
              </a:solidFill>
            </a:endParaRPr>
          </a:p>
          <a:p>
            <a:pPr algn="just">
              <a:spcBef>
                <a:spcPct val="0"/>
              </a:spcBef>
            </a:pPr>
            <a:r>
              <a:rPr lang="en-US" sz="2000" dirty="0" smtClean="0">
                <a:solidFill>
                  <a:srgbClr val="FAFD00"/>
                </a:solidFill>
              </a:rPr>
              <a:t>All </a:t>
            </a:r>
            <a:r>
              <a:rPr lang="en-US" sz="2000" dirty="0">
                <a:solidFill>
                  <a:srgbClr val="FAFD00"/>
                </a:solidFill>
              </a:rPr>
              <a:t>gifts of nature, such as: water, air, minerals, sunshine, plant and tree growth, as well as the land itself which is applied to the production process. </a:t>
            </a:r>
          </a:p>
          <a:p>
            <a:pPr>
              <a:spcBef>
                <a:spcPct val="0"/>
              </a:spcBef>
            </a:pPr>
            <a:endParaRPr lang="en-US" dirty="0">
              <a:solidFill>
                <a:schemeClr val="tx1"/>
              </a:solidFill>
              <a:latin typeface="Perpetua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1" name="Cloud Callout 10"/>
          <p:cNvSpPr/>
          <p:nvPr/>
        </p:nvSpPr>
        <p:spPr>
          <a:xfrm>
            <a:off x="228600" y="768350"/>
            <a:ext cx="5867400" cy="2743200"/>
          </a:xfrm>
          <a:prstGeom prst="cloudCallout">
            <a:avLst>
              <a:gd name="adj1" fmla="val 57311"/>
              <a:gd name="adj2" fmla="val 19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endParaRPr lang="en-US" dirty="0" smtClean="0">
              <a:solidFill>
                <a:srgbClr val="FAFD00"/>
              </a:solidFill>
            </a:endParaRPr>
          </a:p>
          <a:p>
            <a:pPr algn="ctr">
              <a:spcBef>
                <a:spcPct val="0"/>
              </a:spcBef>
            </a:pPr>
            <a:r>
              <a:rPr lang="en-US" sz="3200" b="1" dirty="0" smtClean="0">
                <a:solidFill>
                  <a:schemeClr val="accent6"/>
                </a:solidFill>
              </a:rPr>
              <a:t>LABOUR</a:t>
            </a:r>
            <a:endParaRPr lang="en-US" sz="3200" b="1" dirty="0">
              <a:solidFill>
                <a:schemeClr val="accent6"/>
              </a:solidFill>
            </a:endParaRP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AFD00"/>
                </a:solidFill>
              </a:rPr>
              <a:t>The efforts, skills, and knowledge of people which are applied to the </a:t>
            </a:r>
            <a:r>
              <a:rPr lang="en-US" sz="2000" dirty="0" smtClean="0">
                <a:solidFill>
                  <a:srgbClr val="FAFD00"/>
                </a:solidFill>
              </a:rPr>
              <a:t>production or service processes.  </a:t>
            </a:r>
            <a:endParaRPr lang="en-US" sz="2000" dirty="0">
              <a:solidFill>
                <a:srgbClr val="FAFD00"/>
              </a:solidFill>
            </a:endParaRPr>
          </a:p>
          <a:p>
            <a:pPr>
              <a:spcBef>
                <a:spcPct val="0"/>
              </a:spcBef>
            </a:pPr>
            <a:endParaRPr lang="en-US" dirty="0">
              <a:solidFill>
                <a:schemeClr val="tx1"/>
              </a:solidFill>
              <a:latin typeface="Perpetua" pitchFamily="18" charset="0"/>
            </a:endParaRPr>
          </a:p>
          <a:p>
            <a:pPr algn="ctr"/>
            <a:endParaRPr lang="en-US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23109"/>
            <a:ext cx="8915400" cy="51816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66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6DC184-61FA-4981-9F25-D4DA20D246F9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13315" name="Picture 4" descr="j027905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2293938"/>
            <a:ext cx="2525713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1438275" y="5319713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17" name="Line 6"/>
          <p:cNvSpPr>
            <a:spLocks noChangeShapeType="1"/>
          </p:cNvSpPr>
          <p:nvPr/>
        </p:nvSpPr>
        <p:spPr bwMode="auto">
          <a:xfrm>
            <a:off x="4486275" y="2373313"/>
            <a:ext cx="0" cy="326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4051300" y="5514976"/>
            <a:ext cx="928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b="1" i="1" dirty="0"/>
              <a:t>Present</a:t>
            </a:r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6076950" y="5419725"/>
            <a:ext cx="946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i="1"/>
              <a:t>Future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2425700" y="5418138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b="1" i="1"/>
              <a:t>Past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4724400" y="4724400"/>
            <a:ext cx="3398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1" i="1">
                <a:solidFill>
                  <a:srgbClr val="FF3300"/>
                </a:solidFill>
              </a:rPr>
              <a:t>Engineering Economy</a:t>
            </a:r>
          </a:p>
        </p:txBody>
      </p:sp>
      <p:sp>
        <p:nvSpPr>
          <p:cNvPr id="13322" name="Text Box 11"/>
          <p:cNvSpPr txBox="1">
            <a:spLocks noChangeArrowheads="1"/>
          </p:cNvSpPr>
          <p:nvPr/>
        </p:nvSpPr>
        <p:spPr bwMode="auto">
          <a:xfrm>
            <a:off x="1892300" y="4673600"/>
            <a:ext cx="1858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1" i="1">
                <a:solidFill>
                  <a:schemeClr val="accent1"/>
                </a:solidFill>
              </a:rPr>
              <a:t>Accounting</a:t>
            </a:r>
          </a:p>
        </p:txBody>
      </p:sp>
      <p:pic>
        <p:nvPicPr>
          <p:cNvPr id="13323" name="Picture 12" descr="j02330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487613"/>
            <a:ext cx="2343150" cy="22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1447800" y="1989138"/>
            <a:ext cx="2973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b="1" i="1"/>
              <a:t>Evaluating past performance</a:t>
            </a:r>
          </a:p>
        </p:txBody>
      </p:sp>
      <p:sp>
        <p:nvSpPr>
          <p:cNvPr id="13325" name="Text Box 14"/>
          <p:cNvSpPr txBox="1">
            <a:spLocks noChangeArrowheads="1"/>
          </p:cNvSpPr>
          <p:nvPr/>
        </p:nvSpPr>
        <p:spPr bwMode="auto">
          <a:xfrm>
            <a:off x="4648200" y="1989138"/>
            <a:ext cx="4002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b="1" i="1"/>
              <a:t>Evaluating and predicting future events</a:t>
            </a:r>
          </a:p>
        </p:txBody>
      </p:sp>
      <p:sp>
        <p:nvSpPr>
          <p:cNvPr id="13326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Accounting Vs. Engineering Economics.</a:t>
            </a:r>
          </a:p>
        </p:txBody>
      </p:sp>
    </p:spTree>
    <p:extLst>
      <p:ext uri="{BB962C8B-B14F-4D97-AF65-F5344CB8AC3E}">
        <p14:creationId xmlns:p14="http://schemas.microsoft.com/office/powerpoint/2010/main" val="73469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56153C-A928-4789-816D-0D69986C5CF5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 Defining Factors in Engineering Economic Decisions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660400" y="355600"/>
            <a:ext cx="7772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460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609600" y="2133600"/>
            <a:ext cx="77724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4300" dirty="0"/>
              <a:t>  </a:t>
            </a:r>
            <a:r>
              <a:rPr lang="en-US" sz="3400" dirty="0"/>
              <a:t>The factors of </a:t>
            </a:r>
            <a:r>
              <a:rPr lang="en-US" sz="3400" dirty="0">
                <a:solidFill>
                  <a:srgbClr val="FF3300"/>
                </a:solidFill>
              </a:rPr>
              <a:t>time </a:t>
            </a:r>
            <a:r>
              <a:rPr lang="en-US" sz="3400" dirty="0"/>
              <a:t>and </a:t>
            </a:r>
            <a:r>
              <a:rPr lang="en-US" sz="3400" dirty="0">
                <a:solidFill>
                  <a:srgbClr val="FF3300"/>
                </a:solidFill>
              </a:rPr>
              <a:t>uncertainty</a:t>
            </a:r>
            <a:r>
              <a:rPr lang="en-US" sz="3400" dirty="0"/>
              <a:t> are the defining aspects of any engineering economic decisions</a:t>
            </a:r>
          </a:p>
        </p:txBody>
      </p:sp>
      <p:sp>
        <p:nvSpPr>
          <p:cNvPr id="14342" name="Line 7"/>
          <p:cNvSpPr>
            <a:spLocks noChangeShapeType="1"/>
          </p:cNvSpPr>
          <p:nvPr/>
        </p:nvSpPr>
        <p:spPr bwMode="auto">
          <a:xfrm>
            <a:off x="495300" y="1600200"/>
            <a:ext cx="8153400" cy="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6146" name="Picture 2" descr="C:\Users\MU\AppData\Local\Microsoft\Windows\Temporary Internet Files\Content.IE5\A9P2UBFP\MC91021719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724400"/>
            <a:ext cx="1536192" cy="181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MU\AppData\Local\Microsoft\Windows\Temporary Internet Files\Content.IE5\CE31C09F\MC90007871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886200"/>
            <a:ext cx="1622066" cy="264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90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theme/theme1.xml><?xml version="1.0" encoding="utf-8"?>
<a:theme xmlns:a="http://schemas.openxmlformats.org/drawingml/2006/main" name="Theme1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ganic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Perpetua" pitchFamily="18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440</TotalTime>
  <Words>710</Words>
  <Application>Microsoft Office PowerPoint</Application>
  <PresentationFormat>On-screen Show (4:3)</PresentationFormat>
  <Paragraphs>131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Book Antiqua</vt:lpstr>
      <vt:lpstr>Bookman Old Style</vt:lpstr>
      <vt:lpstr>Calibri</vt:lpstr>
      <vt:lpstr>Copperplate Gothic Bold</vt:lpstr>
      <vt:lpstr>Garamond</vt:lpstr>
      <vt:lpstr>Perpetua</vt:lpstr>
      <vt:lpstr>Segoe UI</vt:lpstr>
      <vt:lpstr>Times New Roman</vt:lpstr>
      <vt:lpstr>Viner Hand ITC</vt:lpstr>
      <vt:lpstr>Wingdings</vt:lpstr>
      <vt:lpstr>Theme1</vt:lpstr>
      <vt:lpstr>Microsoft ClipArt Gallery</vt:lpstr>
      <vt:lpstr>ENGINEERING ECONOMICS</vt:lpstr>
      <vt:lpstr>In this course</vt:lpstr>
      <vt:lpstr>Text books</vt:lpstr>
      <vt:lpstr>As engineers, what is our job?</vt:lpstr>
      <vt:lpstr>What is Economics</vt:lpstr>
      <vt:lpstr>What is engineering economics?</vt:lpstr>
      <vt:lpstr>RESOURCES</vt:lpstr>
      <vt:lpstr>Accounting Vs. Engineering Economics.</vt:lpstr>
      <vt:lpstr>Two Defining Factors in Engineering Economic Decisions</vt:lpstr>
      <vt:lpstr>Principles of Engineering Economy</vt:lpstr>
      <vt:lpstr>Engineering Economic Analysis Procedure</vt:lpstr>
      <vt:lpstr>Five Types of Engineering Economic Decisions in Manufacturing Sector</vt:lpstr>
      <vt:lpstr>PowerPoint Presentation</vt:lpstr>
      <vt:lpstr>Equipment Replacement Problem</vt:lpstr>
      <vt:lpstr>New Product and Product Expansion</vt:lpstr>
      <vt:lpstr>Example - MACH 3 Project</vt:lpstr>
      <vt:lpstr>Cost Reduction/ Outsourcing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ECONOMICS</dc:title>
  <dc:creator>MU</dc:creator>
  <cp:lastModifiedBy>acer</cp:lastModifiedBy>
  <cp:revision>59</cp:revision>
  <dcterms:created xsi:type="dcterms:W3CDTF">2006-08-16T00:00:00Z</dcterms:created>
  <dcterms:modified xsi:type="dcterms:W3CDTF">2017-07-24T08:37:55Z</dcterms:modified>
</cp:coreProperties>
</file>