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7" r:id="rId13"/>
    <p:sldId id="263" r:id="rId14"/>
    <p:sldId id="268" r:id="rId15"/>
    <p:sldId id="266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A11DC-9D7A-43D0-A2FC-7A7212E1392D}" v="1" dt="2020-10-19T15:29:31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NKI BHANU SAMPATH - (App.No. 120124199)" userId="S::ronanki.sampath@learner.manipal.edu::22fece59-6961-4f70-88f9-c5754e25c223" providerId="AD" clId="Web-{89AA11DC-9D7A-43D0-A2FC-7A7212E1392D}"/>
    <pc:docChg chg="modSld">
      <pc:chgData name="RONANKI BHANU SAMPATH - (App.No. 120124199)" userId="S::ronanki.sampath@learner.manipal.edu::22fece59-6961-4f70-88f9-c5754e25c223" providerId="AD" clId="Web-{89AA11DC-9D7A-43D0-A2FC-7A7212E1392D}" dt="2020-10-19T15:29:31.545" v="0" actId="1076"/>
      <pc:docMkLst>
        <pc:docMk/>
      </pc:docMkLst>
      <pc:sldChg chg="modSp">
        <pc:chgData name="RONANKI BHANU SAMPATH - (App.No. 120124199)" userId="S::ronanki.sampath@learner.manipal.edu::22fece59-6961-4f70-88f9-c5754e25c223" providerId="AD" clId="Web-{89AA11DC-9D7A-43D0-A2FC-7A7212E1392D}" dt="2020-10-19T15:29:31.545" v="0" actId="1076"/>
        <pc:sldMkLst>
          <pc:docMk/>
          <pc:sldMk cId="2711963714" sldId="256"/>
        </pc:sldMkLst>
        <pc:spChg chg="mod">
          <ac:chgData name="RONANKI BHANU SAMPATH - (App.No. 120124199)" userId="S::ronanki.sampath@learner.manipal.edu::22fece59-6961-4f70-88f9-c5754e25c223" providerId="AD" clId="Web-{89AA11DC-9D7A-43D0-A2FC-7A7212E1392D}" dt="2020-10-19T15:29:31.545" v="0" actId="1076"/>
          <ac:spMkLst>
            <pc:docMk/>
            <pc:sldMk cId="2711963714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64A-DB5C-4A30-ADD1-4D44CDCEBC3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A53C-8777-4A39-BE1D-E64C20F5F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5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64A-DB5C-4A30-ADD1-4D44CDCEBC3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A53C-8777-4A39-BE1D-E64C20F5F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2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64A-DB5C-4A30-ADD1-4D44CDCEBC3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A53C-8777-4A39-BE1D-E64C20F5F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2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64A-DB5C-4A30-ADD1-4D44CDCEBC3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A53C-8777-4A39-BE1D-E64C20F5F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39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64A-DB5C-4A30-ADD1-4D44CDCEBC3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A53C-8777-4A39-BE1D-E64C20F5F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64A-DB5C-4A30-ADD1-4D44CDCEBC3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A53C-8777-4A39-BE1D-E64C20F5F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6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64A-DB5C-4A30-ADD1-4D44CDCEBC3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A53C-8777-4A39-BE1D-E64C20F5F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5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64A-DB5C-4A30-ADD1-4D44CDCEBC3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A53C-8777-4A39-BE1D-E64C20F5F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2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64A-DB5C-4A30-ADD1-4D44CDCEBC3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A53C-8777-4A39-BE1D-E64C20F5F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24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64A-DB5C-4A30-ADD1-4D44CDCEBC3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A53C-8777-4A39-BE1D-E64C20F5F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39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64A-DB5C-4A30-ADD1-4D44CDCEBC3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A53C-8777-4A39-BE1D-E64C20F5F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6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364A-DB5C-4A30-ADD1-4D44CDCEBC3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A53C-8777-4A39-BE1D-E64C20F5F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55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4618" y="279594"/>
            <a:ext cx="9144000" cy="23876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Differential Equations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5162" y="2925725"/>
            <a:ext cx="7744691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>
                <a:solidFill>
                  <a:srgbClr val="FF0000"/>
                </a:solidFill>
              </a:rPr>
              <a:t>Definition: </a:t>
            </a:r>
            <a:r>
              <a:rPr lang="en-IN" sz="2400"/>
              <a:t>An equation involving one or more derivatives of an unknown function is called a </a:t>
            </a:r>
            <a:r>
              <a:rPr lang="en-IN" sz="2400">
                <a:solidFill>
                  <a:srgbClr val="FF0000"/>
                </a:solidFill>
              </a:rPr>
              <a:t>differential equation.</a:t>
            </a:r>
          </a:p>
        </p:txBody>
      </p:sp>
    </p:spTree>
    <p:extLst>
      <p:ext uri="{BB962C8B-B14F-4D97-AF65-F5344CB8AC3E}">
        <p14:creationId xmlns:p14="http://schemas.microsoft.com/office/powerpoint/2010/main" val="271196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25849"/>
            <a:ext cx="11610110" cy="13446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An </a:t>
            </a:r>
            <a:r>
              <a:rPr lang="en-US" sz="2400" b="1">
                <a:solidFill>
                  <a:srgbClr val="FF0000"/>
                </a:solidFill>
              </a:rPr>
              <a:t>initial value problem (IVP) </a:t>
            </a:r>
            <a:r>
              <a:rPr lang="en-US" sz="2400" baseline="30000">
                <a:solidFill>
                  <a:srgbClr val="FF0000"/>
                </a:solidFill>
              </a:rPr>
              <a:t> </a:t>
            </a:r>
            <a:r>
              <a:rPr lang="en-US" sz="2400"/>
              <a:t>is an ordinary differential equation together with an initial condition which specifies the value of the unknown function at a point in the domain.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26473" y="3012142"/>
                <a:ext cx="4364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rgbClr val="FF0000"/>
                    </a:solidFill>
                  </a:rPr>
                  <a:t>1)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/>
                  <a:t>    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3" y="3012142"/>
                <a:ext cx="4364181" cy="461665"/>
              </a:xfrm>
              <a:prstGeom prst="rect">
                <a:avLst/>
              </a:prstGeom>
              <a:blipFill>
                <a:blip r:embed="rId2"/>
                <a:stretch>
                  <a:fillRect l="-209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6473" y="3812378"/>
                <a:ext cx="68995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rgbClr val="FF0000"/>
                    </a:solidFill>
                  </a:rPr>
                  <a:t>2)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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+6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r>
                  <a:rPr lang="en-IN" sz="2400"/>
                  <a:t>    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3" y="3812378"/>
                <a:ext cx="6899564" cy="461665"/>
              </a:xfrm>
              <a:prstGeom prst="rect">
                <a:avLst/>
              </a:prstGeom>
              <a:blipFill>
                <a:blip r:embed="rId3"/>
                <a:stretch>
                  <a:fillRect l="-132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26473" y="2196525"/>
            <a:ext cx="324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FF0000"/>
                </a:solidFill>
              </a:rPr>
              <a:t>Examples: </a:t>
            </a:r>
          </a:p>
        </p:txBody>
      </p:sp>
    </p:spTree>
    <p:extLst>
      <p:ext uri="{BB962C8B-B14F-4D97-AF65-F5344CB8AC3E}">
        <p14:creationId xmlns:p14="http://schemas.microsoft.com/office/powerpoint/2010/main" val="326079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727364" y="1427595"/>
            <a:ext cx="105156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A </a:t>
            </a:r>
            <a:r>
              <a:rPr lang="en-US" sz="2400" b="1">
                <a:solidFill>
                  <a:srgbClr val="FF0000"/>
                </a:solidFill>
              </a:rPr>
              <a:t>boundary value problem (BVP) </a:t>
            </a:r>
            <a:r>
              <a:rPr lang="en-US" sz="2400"/>
              <a:t>is an ordinary differential equation together with conditions specified at more than one point.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27364" y="3661329"/>
                <a:ext cx="4364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rgbClr val="FF0000"/>
                    </a:solidFill>
                  </a:rPr>
                  <a:t>1)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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/>
                  <a:t> 0    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64" y="3661329"/>
                <a:ext cx="4364181" cy="461665"/>
              </a:xfrm>
              <a:prstGeom prst="rect">
                <a:avLst/>
              </a:prstGeom>
              <a:blipFill>
                <a:blip r:embed="rId2"/>
                <a:stretch>
                  <a:fillRect l="-2095" t="-10667" r="-684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27364" y="4335437"/>
                <a:ext cx="68995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rgbClr val="FF0000"/>
                    </a:solidFill>
                  </a:rPr>
                  <a:t>2)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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+6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r>
                  <a:rPr lang="en-IN" sz="2400"/>
                  <a:t>     </a:t>
                </a:r>
              </a:p>
              <a:p>
                <a:endParaRPr lang="en-IN" sz="240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64" y="4335437"/>
                <a:ext cx="6899564" cy="830997"/>
              </a:xfrm>
              <a:prstGeom prst="rect">
                <a:avLst/>
              </a:prstGeom>
              <a:blipFill>
                <a:blip r:embed="rId3"/>
                <a:stretch>
                  <a:fillRect l="-1325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27364" y="2887696"/>
            <a:ext cx="433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Examples:</a:t>
            </a:r>
            <a:endParaRPr lang="en-I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9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6336" y="531397"/>
                <a:ext cx="10515600" cy="46086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/>
                  <a:t>Given an IVP or a BVP, it is not necessary that a </a:t>
                </a:r>
                <a:r>
                  <a:rPr lang="en-US" sz="2400">
                    <a:solidFill>
                      <a:srgbClr val="7030A0"/>
                    </a:solidFill>
                  </a:rPr>
                  <a:t>solution exists</a:t>
                </a:r>
                <a:r>
                  <a:rPr lang="en-US" sz="2400"/>
                  <a:t>. Even if a solution exists it may be valid only in an interval. Solution need not be unique.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Example: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/>
                  <a:t>1) The initial value problem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/>
                  <a:t>has no solution.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/>
                  <a:t>Because every solution of the DE satisfies </a:t>
                </a:r>
                <a:r>
                  <a:rPr lang="en-US" sz="2400">
                    <a:solidFill>
                      <a:srgbClr val="FF0000"/>
                    </a:solidFill>
                  </a:rPr>
                  <a:t>y(0) = 0</a:t>
                </a:r>
                <a:r>
                  <a:rPr lang="en-US" sz="240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336" y="531397"/>
                <a:ext cx="10515600" cy="4608639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23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1945" y="1022061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/>
                  <a:t>2) The boundary value problem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=−3</m:t>
                    </m:r>
                  </m:oMath>
                </a14:m>
                <a:endParaRPr lang="en-US" sz="240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/>
                  <a:t>has no solution.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/>
                  <a:t>Because the general solution is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𝐴𝑐𝑜𝑠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𝐵𝑠𝑖𝑛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/>
                  <a:t>y(0) = 2 implies </a:t>
                </a:r>
                <a:r>
                  <a:rPr lang="en-US" sz="2400">
                    <a:solidFill>
                      <a:srgbClr val="FF0000"/>
                    </a:solidFill>
                  </a:rPr>
                  <a:t>A=2</a:t>
                </a:r>
                <a:r>
                  <a:rPr lang="en-US" sz="2400"/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/>
                  <a:t>y(2</a:t>
                </a:r>
                <a:r>
                  <a:rPr lang="en-US" sz="2400">
                    <a:sym typeface="Symbol" panose="05050102010706020507" pitchFamily="18" charset="2"/>
                  </a:rPr>
                  <a:t>) = -3 implies </a:t>
                </a:r>
                <a:r>
                  <a:rPr lang="en-US" sz="2400">
                    <a:solidFill>
                      <a:srgbClr val="FF0000"/>
                    </a:solidFill>
                    <a:sym typeface="Symbol" panose="05050102010706020507" pitchFamily="18" charset="2"/>
                  </a:rPr>
                  <a:t>A = -3. </a:t>
                </a:r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/>
                  <a:t>This implies 2 = -3, which is absurd</a:t>
                </a:r>
                <a:endParaRPr lang="en-IN" sz="240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IN" sz="24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945" y="1022061"/>
                <a:ext cx="10515600" cy="4351338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0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676221">
            <a:off x="2984512" y="2528129"/>
            <a:ext cx="526637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27000">
                    <a:schemeClr val="accent2">
                      <a:lumMod val="75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82819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08" y="272020"/>
            <a:ext cx="11062854" cy="857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                                           </a:t>
            </a:r>
            <a:endParaRPr lang="en-IN" sz="2400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6035" y="4531417"/>
            <a:ext cx="3602183" cy="1294228"/>
            <a:chOff x="504306" y="5011468"/>
            <a:chExt cx="3602183" cy="1294228"/>
          </a:xfrm>
        </p:grpSpPr>
        <p:sp>
          <p:nvSpPr>
            <p:cNvPr id="27" name="Oval 26"/>
            <p:cNvSpPr/>
            <p:nvPr/>
          </p:nvSpPr>
          <p:spPr>
            <a:xfrm>
              <a:off x="620687" y="5011468"/>
              <a:ext cx="3369423" cy="12942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4306" y="5214957"/>
              <a:ext cx="3602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5"/>
                  </a:solidFill>
                </a:rPr>
                <a:t>Ordinary Differential Equation(ODE)</a:t>
              </a:r>
              <a:endParaRPr lang="en-IN" sz="2400">
                <a:solidFill>
                  <a:schemeClr val="accent5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31175" y="4531417"/>
            <a:ext cx="3449781" cy="1294228"/>
            <a:chOff x="6349965" y="5011468"/>
            <a:chExt cx="3449781" cy="1294228"/>
          </a:xfrm>
        </p:grpSpPr>
        <p:sp>
          <p:nvSpPr>
            <p:cNvPr id="28" name="Oval 27"/>
            <p:cNvSpPr/>
            <p:nvPr/>
          </p:nvSpPr>
          <p:spPr>
            <a:xfrm>
              <a:off x="6349965" y="5011468"/>
              <a:ext cx="3369423" cy="12942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49965" y="5214956"/>
              <a:ext cx="34497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5"/>
                  </a:solidFill>
                </a:rPr>
                <a:t>Partial Differential Equation(PDE</a:t>
              </a:r>
              <a:r>
                <a:rPr lang="en-US">
                  <a:solidFill>
                    <a:schemeClr val="accent5"/>
                  </a:solidFill>
                </a:rPr>
                <a:t>)</a:t>
              </a:r>
              <a:endParaRPr lang="en-IN">
                <a:solidFill>
                  <a:schemeClr val="accent5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4308" y="2218850"/>
            <a:ext cx="4738895" cy="1958664"/>
            <a:chOff x="1364671" y="2911148"/>
            <a:chExt cx="4765966" cy="1940276"/>
          </a:xfrm>
        </p:grpSpPr>
        <p:sp>
          <p:nvSpPr>
            <p:cNvPr id="18" name="Cloud Callout 17"/>
            <p:cNvSpPr/>
            <p:nvPr/>
          </p:nvSpPr>
          <p:spPr>
            <a:xfrm>
              <a:off x="1364671" y="2960052"/>
              <a:ext cx="4765966" cy="1891372"/>
            </a:xfrm>
            <a:prstGeom prst="cloudCallo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2092035" y="2911148"/>
                  <a:ext cx="3311238" cy="184665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                </a:t>
                  </a:r>
                </a:p>
                <a:p>
                  <a:r>
                    <a:rPr lang="en-US" sz="2400">
                      <a:solidFill>
                        <a:srgbClr val="7030A0"/>
                      </a:solidFill>
                    </a:rPr>
                    <a:t>involves </a:t>
                  </a:r>
                  <a:r>
                    <a:rPr lang="en-IN" sz="2400">
                      <a:solidFill>
                        <a:srgbClr val="7030A0"/>
                      </a:solidFill>
                    </a:rPr>
                    <a:t>derivatives of an unknown function </a:t>
                  </a:r>
                  <a14:m>
                    <m:oMath xmlns:m="http://schemas.openxmlformats.org/officeDocument/2006/math">
                      <m:r>
                        <a:rPr lang="en-I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IN" sz="2400">
                      <a:solidFill>
                        <a:srgbClr val="7030A0"/>
                      </a:solidFill>
                    </a:rPr>
                    <a:t> of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𝑠𝑖𝑛𝑔𝑙𝑒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𝑖𝑛𝑑𝑒𝑝𝑒𝑛𝑑𝑒𝑛𝑡</m:t>
                        </m:r>
                      </m:oMath>
                    </m:oMathPara>
                  </a14:m>
                  <a:endParaRPr lang="en-US" sz="2400" b="0" i="1">
                    <a:solidFill>
                      <a:srgbClr val="7030A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𝑣𝑎𝑟𝑖𝑎𝑏𝑙𝑒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2035" y="2911148"/>
                  <a:ext cx="3311238" cy="1846659"/>
                </a:xfrm>
                <a:prstGeom prst="rect">
                  <a:avLst/>
                </a:prstGeom>
                <a:blipFill>
                  <a:blip r:embed="rId2"/>
                  <a:stretch>
                    <a:fillRect l="-2778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3893128" y="367482"/>
            <a:ext cx="3912622" cy="1249486"/>
            <a:chOff x="3851564" y="873101"/>
            <a:chExt cx="3574473" cy="1084970"/>
          </a:xfrm>
        </p:grpSpPr>
        <p:sp>
          <p:nvSpPr>
            <p:cNvPr id="9" name="Cloud 8"/>
            <p:cNvSpPr/>
            <p:nvPr/>
          </p:nvSpPr>
          <p:spPr>
            <a:xfrm>
              <a:off x="3851564" y="873101"/>
              <a:ext cx="3574472" cy="1084970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37600" y="1069505"/>
              <a:ext cx="318843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Differential Equation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3719877" y="1625992"/>
            <a:ext cx="995349" cy="665237"/>
          </a:xfrm>
          <a:prstGeom prst="straightConnector1">
            <a:avLst/>
          </a:prstGeom>
          <a:ln w="698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40144" y="1655052"/>
            <a:ext cx="1031844" cy="64004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269610" y="2268217"/>
            <a:ext cx="4765966" cy="1891372"/>
            <a:chOff x="6449289" y="2763300"/>
            <a:chExt cx="4765966" cy="1891372"/>
          </a:xfrm>
        </p:grpSpPr>
        <p:sp>
          <p:nvSpPr>
            <p:cNvPr id="19" name="Cloud Callout 18"/>
            <p:cNvSpPr/>
            <p:nvPr/>
          </p:nvSpPr>
          <p:spPr>
            <a:xfrm>
              <a:off x="6449289" y="2763300"/>
              <a:ext cx="4765966" cy="1891372"/>
            </a:xfrm>
            <a:prstGeom prst="cloudCallo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59337" y="2924156"/>
              <a:ext cx="354676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IN" sz="2400">
                  <a:solidFill>
                    <a:srgbClr val="7030A0"/>
                  </a:solidFill>
                </a:rPr>
                <a:t>involves partial derivatives of unknown function of two or more independent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3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480303" y="4260359"/>
                <a:ext cx="6096000" cy="11982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303" y="4260359"/>
                <a:ext cx="6096000" cy="11982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63781" y="1459855"/>
            <a:ext cx="2092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Ordinary Differential Equations</a:t>
            </a:r>
            <a:endParaRPr lang="en-IN" sz="2400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9249" y="1459854"/>
            <a:ext cx="2313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Partial </a:t>
            </a:r>
          </a:p>
          <a:p>
            <a:pPr algn="ctr"/>
            <a:r>
              <a:rPr lang="en-US" sz="2400" b="1">
                <a:solidFill>
                  <a:srgbClr val="FF0000"/>
                </a:solidFill>
              </a:rPr>
              <a:t>Differential </a:t>
            </a:r>
          </a:p>
          <a:p>
            <a:pPr algn="ctr"/>
            <a:r>
              <a:rPr lang="en-US" sz="2400" b="1">
                <a:solidFill>
                  <a:srgbClr val="FF0000"/>
                </a:solidFill>
              </a:rPr>
              <a:t>Equations</a:t>
            </a:r>
            <a:endParaRPr lang="en-IN" sz="24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63781" y="3022402"/>
                <a:ext cx="297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400"/>
                  <a:t>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1" y="3022402"/>
                <a:ext cx="2971800" cy="461665"/>
              </a:xfrm>
              <a:prstGeom prst="rect">
                <a:avLst/>
              </a:prstGeom>
              <a:blipFill>
                <a:blip r:embed="rId3"/>
                <a:stretch>
                  <a:fillRect l="-6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49035" y="3846285"/>
                <a:ext cx="3477491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IN" sz="240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35" y="3846285"/>
                <a:ext cx="3477491" cy="465833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383321" y="2920689"/>
                <a:ext cx="3144982" cy="709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N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40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321" y="2920689"/>
                <a:ext cx="3144982" cy="709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383321" y="3763574"/>
                <a:ext cx="3325091" cy="945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IN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321" y="3763574"/>
                <a:ext cx="3325091" cy="9453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0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Why differential equations are important?</a:t>
            </a:r>
            <a:endParaRPr lang="en-IN" sz="2800" b="1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246923"/>
            <a:ext cx="98782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Any real life problem can be </a:t>
            </a:r>
            <a:r>
              <a:rPr lang="en-US" sz="2400">
                <a:solidFill>
                  <a:srgbClr val="0070C0"/>
                </a:solidFill>
              </a:rPr>
              <a:t>modelled</a:t>
            </a:r>
            <a:r>
              <a:rPr lang="en-US" sz="2400">
                <a:solidFill>
                  <a:srgbClr val="7030A0"/>
                </a:solidFill>
              </a:rPr>
              <a:t> </a:t>
            </a:r>
            <a:r>
              <a:rPr lang="en-US" sz="2400"/>
              <a:t>in the form of a differential equation</a:t>
            </a:r>
          </a:p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838200" y="2045052"/>
            <a:ext cx="657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Physics and Astronomy </a:t>
            </a:r>
            <a:r>
              <a:rPr lang="en-US" sz="2400">
                <a:solidFill>
                  <a:srgbClr val="0070C0"/>
                </a:solidFill>
              </a:rPr>
              <a:t>(Celestial Mechanics)</a:t>
            </a:r>
          </a:p>
          <a:p>
            <a:endParaRPr lang="en-IN" sz="2400"/>
          </a:p>
        </p:txBody>
      </p:sp>
      <p:sp>
        <p:nvSpPr>
          <p:cNvPr id="7" name="TextBox 6"/>
          <p:cNvSpPr txBox="1"/>
          <p:nvPr/>
        </p:nvSpPr>
        <p:spPr>
          <a:xfrm>
            <a:off x="838200" y="2678084"/>
            <a:ext cx="515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Geology</a:t>
            </a:r>
            <a:r>
              <a:rPr lang="en-US" sz="2400">
                <a:solidFill>
                  <a:srgbClr val="0070C0"/>
                </a:solidFill>
              </a:rPr>
              <a:t>(Weather Forecast)</a:t>
            </a:r>
          </a:p>
          <a:p>
            <a:endParaRPr lang="en-IN" sz="2400"/>
          </a:p>
        </p:txBody>
      </p:sp>
      <p:sp>
        <p:nvSpPr>
          <p:cNvPr id="8" name="TextBox 7"/>
          <p:cNvSpPr txBox="1"/>
          <p:nvPr/>
        </p:nvSpPr>
        <p:spPr>
          <a:xfrm>
            <a:off x="838200" y="3311116"/>
            <a:ext cx="515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Chemistry</a:t>
            </a:r>
            <a:r>
              <a:rPr lang="en-US" sz="2400">
                <a:solidFill>
                  <a:srgbClr val="0070C0"/>
                </a:solidFill>
              </a:rPr>
              <a:t>(Reaction Rates)</a:t>
            </a:r>
          </a:p>
          <a:p>
            <a:endParaRPr lang="en-IN" sz="2400"/>
          </a:p>
        </p:txBody>
      </p:sp>
      <p:sp>
        <p:nvSpPr>
          <p:cNvPr id="9" name="TextBox 8"/>
          <p:cNvSpPr txBox="1"/>
          <p:nvPr/>
        </p:nvSpPr>
        <p:spPr>
          <a:xfrm>
            <a:off x="838200" y="3980015"/>
            <a:ext cx="657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Biology</a:t>
            </a:r>
            <a:r>
              <a:rPr lang="en-US" sz="2400">
                <a:solidFill>
                  <a:srgbClr val="0070C0"/>
                </a:solidFill>
              </a:rPr>
              <a:t>(Infectious diseases, Genetic Variation)</a:t>
            </a:r>
          </a:p>
          <a:p>
            <a:endParaRPr lang="en-IN" sz="2400"/>
          </a:p>
        </p:txBody>
      </p:sp>
      <p:sp>
        <p:nvSpPr>
          <p:cNvPr id="10" name="TextBox 9"/>
          <p:cNvSpPr txBox="1"/>
          <p:nvPr/>
        </p:nvSpPr>
        <p:spPr>
          <a:xfrm>
            <a:off x="838199" y="4648914"/>
            <a:ext cx="600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Economics</a:t>
            </a:r>
            <a:r>
              <a:rPr lang="en-US" sz="2400">
                <a:solidFill>
                  <a:srgbClr val="0070C0"/>
                </a:solidFill>
              </a:rPr>
              <a:t>(Stock Trends, Interest rates)</a:t>
            </a:r>
          </a:p>
        </p:txBody>
      </p:sp>
    </p:spTree>
    <p:extLst>
      <p:ext uri="{BB962C8B-B14F-4D97-AF65-F5344CB8AC3E}">
        <p14:creationId xmlns:p14="http://schemas.microsoft.com/office/powerpoint/2010/main" val="5198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Major Contributors to the field of Differential Equations</a:t>
            </a:r>
            <a:endParaRPr lang="en-IN" sz="2800" b="1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288474"/>
            <a:ext cx="387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>
                <a:solidFill>
                  <a:srgbClr val="7030A0"/>
                </a:solidFill>
              </a:rPr>
              <a:t>Sir Isaac Newton</a:t>
            </a:r>
            <a:endParaRPr lang="en-IN" sz="240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880398"/>
            <a:ext cx="387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>
                <a:solidFill>
                  <a:srgbClr val="7030A0"/>
                </a:solidFill>
              </a:rPr>
              <a:t>Leibniz</a:t>
            </a:r>
            <a:endParaRPr lang="en-IN" sz="240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2472323"/>
            <a:ext cx="387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>
                <a:solidFill>
                  <a:srgbClr val="7030A0"/>
                </a:solidFill>
              </a:rPr>
              <a:t>Bernoulli</a:t>
            </a:r>
            <a:endParaRPr lang="en-IN" sz="240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199" y="3073408"/>
            <a:ext cx="387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err="1">
                <a:solidFill>
                  <a:srgbClr val="7030A0"/>
                </a:solidFill>
              </a:rPr>
              <a:t>Riccati</a:t>
            </a:r>
            <a:endParaRPr lang="en-IN" sz="240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344" y="3636980"/>
            <a:ext cx="387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err="1">
                <a:solidFill>
                  <a:srgbClr val="7030A0"/>
                </a:solidFill>
              </a:rPr>
              <a:t>Clairaut</a:t>
            </a:r>
            <a:endParaRPr lang="en-IN" sz="240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9" y="4173005"/>
            <a:ext cx="387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err="1">
                <a:solidFill>
                  <a:srgbClr val="7030A0"/>
                </a:solidFill>
              </a:rPr>
              <a:t>D’Alembert</a:t>
            </a:r>
            <a:endParaRPr lang="en-IN" sz="240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9" y="4634670"/>
            <a:ext cx="387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>
                <a:solidFill>
                  <a:srgbClr val="7030A0"/>
                </a:solidFill>
              </a:rPr>
              <a:t>Euler</a:t>
            </a:r>
            <a:endParaRPr lang="en-IN" sz="2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8" y="0"/>
            <a:ext cx="10515600" cy="554182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latin typeface="+mn-lt"/>
              </a:rPr>
              <a:t>Ordinary</a:t>
            </a:r>
            <a:r>
              <a:rPr lang="en-US" sz="2800" b="1">
                <a:solidFill>
                  <a:srgbClr val="FF0000"/>
                </a:solidFill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+mn-lt"/>
              </a:rPr>
              <a:t>Differential</a:t>
            </a:r>
            <a:r>
              <a:rPr lang="en-US" sz="2800" b="1">
                <a:solidFill>
                  <a:srgbClr val="FF0000"/>
                </a:solidFill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+mn-lt"/>
              </a:rPr>
              <a:t>Equations</a:t>
            </a:r>
            <a:endParaRPr lang="en-IN" sz="2800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5" y="482504"/>
            <a:ext cx="11831780" cy="218159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/>
              <a:t>The </a:t>
            </a:r>
            <a:r>
              <a:rPr lang="en-US" sz="2400">
                <a:solidFill>
                  <a:srgbClr val="FF0000"/>
                </a:solidFill>
              </a:rPr>
              <a:t>order</a:t>
            </a:r>
            <a:r>
              <a:rPr lang="en-US" sz="2400"/>
              <a:t> of a differential equation is the </a:t>
            </a:r>
            <a:r>
              <a:rPr lang="en-IN" sz="2400"/>
              <a:t>order of the highest derivative occurring in it.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IN" sz="2400"/>
              <a:t>The </a:t>
            </a:r>
            <a:r>
              <a:rPr lang="en-IN" sz="2400">
                <a:solidFill>
                  <a:srgbClr val="FF0000"/>
                </a:solidFill>
              </a:rPr>
              <a:t>degree</a:t>
            </a:r>
            <a:r>
              <a:rPr lang="en-IN" sz="2400"/>
              <a:t> of a differential equation is the degree of the highest derivative, after the equation is made free from fractional powers as far as the derivatives are concerned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>
                <a:solidFill>
                  <a:srgbClr val="FF0000"/>
                </a:solidFill>
              </a:rPr>
              <a:t>Examples: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0663" y="2586752"/>
            <a:ext cx="432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Order</a:t>
            </a:r>
            <a:r>
              <a:rPr lang="en-US" sz="2400"/>
              <a:t> = </a:t>
            </a:r>
            <a:r>
              <a:rPr lang="en-US" sz="2400">
                <a:solidFill>
                  <a:srgbClr val="FF0000"/>
                </a:solidFill>
              </a:rPr>
              <a:t>1</a:t>
            </a:r>
            <a:r>
              <a:rPr lang="en-US" sz="2400"/>
              <a:t>, </a:t>
            </a:r>
            <a:r>
              <a:rPr lang="en-US" sz="2400">
                <a:solidFill>
                  <a:srgbClr val="7030A0"/>
                </a:solidFill>
              </a:rPr>
              <a:t>Degree</a:t>
            </a:r>
            <a:r>
              <a:rPr lang="en-US" sz="2400"/>
              <a:t>=</a:t>
            </a:r>
            <a:r>
              <a:rPr lang="en-US" sz="2400">
                <a:solidFill>
                  <a:srgbClr val="FF0000"/>
                </a:solidFill>
              </a:rPr>
              <a:t>1</a:t>
            </a:r>
            <a:endParaRPr lang="en-IN" sz="24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0663" y="3235835"/>
            <a:ext cx="432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Order</a:t>
            </a:r>
            <a:r>
              <a:rPr lang="en-US" sz="2400"/>
              <a:t> = </a:t>
            </a:r>
            <a:r>
              <a:rPr lang="en-US" sz="2400">
                <a:solidFill>
                  <a:srgbClr val="FF0000"/>
                </a:solidFill>
              </a:rPr>
              <a:t>2</a:t>
            </a:r>
            <a:r>
              <a:rPr lang="en-US" sz="2400"/>
              <a:t>, </a:t>
            </a:r>
            <a:r>
              <a:rPr lang="en-US" sz="2400">
                <a:solidFill>
                  <a:srgbClr val="7030A0"/>
                </a:solidFill>
              </a:rPr>
              <a:t>Degree</a:t>
            </a:r>
            <a:r>
              <a:rPr lang="en-US" sz="2400"/>
              <a:t>=</a:t>
            </a:r>
            <a:r>
              <a:rPr lang="en-US" sz="2400">
                <a:solidFill>
                  <a:srgbClr val="FF0000"/>
                </a:solidFill>
              </a:rPr>
              <a:t>5</a:t>
            </a:r>
            <a:endParaRPr lang="en-IN" sz="24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0663" y="3898749"/>
            <a:ext cx="432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Order </a:t>
            </a:r>
            <a:r>
              <a:rPr lang="en-US" sz="2400"/>
              <a:t>= </a:t>
            </a:r>
            <a:r>
              <a:rPr lang="en-US" sz="2400">
                <a:solidFill>
                  <a:srgbClr val="FF0000"/>
                </a:solidFill>
              </a:rPr>
              <a:t>2</a:t>
            </a:r>
            <a:r>
              <a:rPr lang="en-US" sz="2400"/>
              <a:t>, </a:t>
            </a:r>
            <a:r>
              <a:rPr lang="en-US" sz="2400">
                <a:solidFill>
                  <a:srgbClr val="7030A0"/>
                </a:solidFill>
              </a:rPr>
              <a:t>Degree</a:t>
            </a:r>
            <a:r>
              <a:rPr lang="en-US" sz="2400"/>
              <a:t>=</a:t>
            </a:r>
            <a:r>
              <a:rPr lang="en-US" sz="2400">
                <a:solidFill>
                  <a:srgbClr val="FF0000"/>
                </a:solidFill>
              </a:rPr>
              <a:t>2</a:t>
            </a:r>
            <a:endParaRPr lang="en-IN" sz="24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0663" y="4619322"/>
            <a:ext cx="432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Order</a:t>
            </a:r>
            <a:r>
              <a:rPr lang="en-US" sz="2400"/>
              <a:t> = </a:t>
            </a:r>
            <a:r>
              <a:rPr lang="en-US" sz="2400">
                <a:solidFill>
                  <a:srgbClr val="FF0000"/>
                </a:solidFill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rgbClr val="7030A0"/>
                </a:solidFill>
              </a:rPr>
              <a:t>Degree is not defined</a:t>
            </a:r>
            <a:endParaRPr lang="en-IN" sz="240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3965" y="2586083"/>
                <a:ext cx="2660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rgbClr val="FF0000"/>
                    </a:solidFill>
                  </a:rPr>
                  <a:t>1)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400"/>
                  <a:t>    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5" y="2586083"/>
                <a:ext cx="2660073" cy="461665"/>
              </a:xfrm>
              <a:prstGeom prst="rect">
                <a:avLst/>
              </a:prstGeom>
              <a:blipFill>
                <a:blip r:embed="rId2"/>
                <a:stretch>
                  <a:fillRect l="-36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93965" y="3216391"/>
                <a:ext cx="3678382" cy="83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IN" sz="2400"/>
                  <a:t> </a:t>
                </a:r>
              </a:p>
              <a:p>
                <a:endParaRPr lang="en-IN" sz="240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5" y="3216391"/>
                <a:ext cx="3678382" cy="835165"/>
              </a:xfrm>
              <a:prstGeom prst="rect">
                <a:avLst/>
              </a:prstGeom>
              <a:blipFill>
                <a:blip r:embed="rId3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3965" y="3638179"/>
                <a:ext cx="4076698" cy="85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rgbClr val="FF0000"/>
                    </a:solidFill>
                  </a:rPr>
                  <a:t>3)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𝑑𝑦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endParaRPr lang="en-IN" sz="240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5" y="3638179"/>
                <a:ext cx="4076698" cy="856068"/>
              </a:xfrm>
              <a:prstGeom prst="rect">
                <a:avLst/>
              </a:prstGeom>
              <a:blipFill>
                <a:blip r:embed="rId4"/>
                <a:stretch>
                  <a:fillRect l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93965" y="4506778"/>
                <a:ext cx="3380508" cy="103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4)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400"/>
                  <a:t> +sin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/>
                  <a:t>=</a:t>
                </a:r>
                <a:r>
                  <a:rPr lang="en-IN" sz="2400" err="1"/>
                  <a:t>log|x</a:t>
                </a:r>
                <a:r>
                  <a:rPr lang="en-IN" sz="2400"/>
                  <a:t>|</a:t>
                </a:r>
              </a:p>
              <a:p>
                <a:endParaRPr lang="en-IN" sz="240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5" y="4506778"/>
                <a:ext cx="3380508" cy="1037720"/>
              </a:xfrm>
              <a:prstGeom prst="rect">
                <a:avLst/>
              </a:prstGeom>
              <a:blipFill>
                <a:blip r:embed="rId5"/>
                <a:stretch>
                  <a:fillRect l="-2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53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508" y="454025"/>
            <a:ext cx="10515600" cy="53233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A  </a:t>
            </a:r>
            <a:r>
              <a:rPr lang="en-US" sz="2400">
                <a:solidFill>
                  <a:srgbClr val="FF0000"/>
                </a:solidFill>
              </a:rPr>
              <a:t>solution</a:t>
            </a:r>
            <a:r>
              <a:rPr lang="en-US" sz="2400"/>
              <a:t> of a differential equation is a relation between the variables which satisfies the given differential equation.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A </a:t>
            </a:r>
            <a:r>
              <a:rPr lang="en-US" sz="2400">
                <a:solidFill>
                  <a:srgbClr val="FF0000"/>
                </a:solidFill>
              </a:rPr>
              <a:t>general solution</a:t>
            </a:r>
            <a:r>
              <a:rPr lang="en-US" sz="2400"/>
              <a:t> of an </a:t>
            </a:r>
            <a:r>
              <a:rPr lang="en-US" sz="2400" i="1"/>
              <a:t>n</a:t>
            </a:r>
            <a:r>
              <a:rPr lang="en-US" sz="2400"/>
              <a:t>th-order equation is a solution containing </a:t>
            </a:r>
            <a:r>
              <a:rPr lang="en-US" sz="2400" i="1"/>
              <a:t>n</a:t>
            </a:r>
            <a:r>
              <a:rPr lang="en-US" sz="2400"/>
              <a:t> arbitrary independent constants.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A solution obtained from the general solution by assigning specific values to the arbitrary constants is called a </a:t>
            </a:r>
            <a:r>
              <a:rPr lang="en-US" sz="2400">
                <a:solidFill>
                  <a:srgbClr val="FF0000"/>
                </a:solidFill>
              </a:rPr>
              <a:t>particular solution</a:t>
            </a:r>
            <a:r>
              <a:rPr lang="en-US" sz="2400"/>
              <a:t>.</a:t>
            </a:r>
            <a:endParaRPr lang="en-IN" sz="2400" b="1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3856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4643" y="-1"/>
                <a:ext cx="10515600" cy="663995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Examples: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/>
                  <a:t>1) For the differential equation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b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i="1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/>
                  <a:t>a solution is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/>
                  <a:t>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b="0"/>
                  <a:t> is a </a:t>
                </a:r>
                <a:r>
                  <a:rPr lang="en-US" sz="2400" b="0">
                    <a:solidFill>
                      <a:srgbClr val="7030A0"/>
                    </a:solidFill>
                  </a:rPr>
                  <a:t>particular solution </a:t>
                </a:r>
                <a:r>
                  <a:rPr lang="en-US" sz="2400" b="0"/>
                  <a:t>and the </a:t>
                </a:r>
                <a:r>
                  <a:rPr lang="en-US" sz="2400" b="0">
                    <a:solidFill>
                      <a:srgbClr val="7030A0"/>
                    </a:solidFill>
                  </a:rPr>
                  <a:t>general solution </a:t>
                </a:r>
                <a:r>
                  <a:rPr lang="en-US" sz="2400" b="0"/>
                  <a:t>is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b="0"/>
                  <a:t>, where A is arbitrary constant.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643" y="-1"/>
                <a:ext cx="10515600" cy="6639951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07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4346" y="855807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/>
                  <a:t>2) For the differential equation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>
                    <a:solidFill>
                      <a:srgbClr val="FF0000"/>
                    </a:solidFill>
                  </a:rPr>
                  <a:t> </a:t>
                </a:r>
                <a:r>
                  <a:rPr lang="en-IN"/>
                  <a:t>are the two </a:t>
                </a:r>
                <a:r>
                  <a:rPr lang="en-IN">
                    <a:solidFill>
                      <a:srgbClr val="7030A0"/>
                    </a:solidFill>
                  </a:rPr>
                  <a:t>linearly independent </a:t>
                </a:r>
                <a:r>
                  <a:rPr lang="en-IN"/>
                  <a:t>solutions.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/>
                  <a:t>General solution is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𝐴𝑠𝑖𝑛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𝐵𝑐𝑜𝑠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i="1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>
                    <a:ea typeface="Cambria Math" panose="02040503050406030204" pitchFamily="18" charset="0"/>
                  </a:rPr>
                  <a:t>where A and B are arbitrary constants.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IN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346" y="855807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5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38BED3BB5E16479CDF94FF1049BDA8" ma:contentTypeVersion="2" ma:contentTypeDescription="Create a new document." ma:contentTypeScope="" ma:versionID="94c13e0d01a33af9a5c824e29843b731">
  <xsd:schema xmlns:xsd="http://www.w3.org/2001/XMLSchema" xmlns:xs="http://www.w3.org/2001/XMLSchema" xmlns:p="http://schemas.microsoft.com/office/2006/metadata/properties" xmlns:ns2="f270879a-e90d-4710-ac4c-8026706bc8e1" targetNamespace="http://schemas.microsoft.com/office/2006/metadata/properties" ma:root="true" ma:fieldsID="95c08c1b1ba84141ec7ea362a2753a68" ns2:_="">
    <xsd:import namespace="f270879a-e90d-4710-ac4c-8026706bc8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0879a-e90d-4710-ac4c-8026706bc8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1586E1-DFC8-4071-8619-CC65EE819E25}"/>
</file>

<file path=customXml/itemProps2.xml><?xml version="1.0" encoding="utf-8"?>
<ds:datastoreItem xmlns:ds="http://schemas.openxmlformats.org/officeDocument/2006/customXml" ds:itemID="{6CE640BC-B6C2-4221-9BCC-2ACB2E8906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2729A-6AF8-4BAA-B924-5E9D2A719F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Differential Equations</vt:lpstr>
      <vt:lpstr>PowerPoint Presentation</vt:lpstr>
      <vt:lpstr>PowerPoint Presentation</vt:lpstr>
      <vt:lpstr>Why differential equations are important?</vt:lpstr>
      <vt:lpstr>Major Contributors to the field of Differential Equations</vt:lpstr>
      <vt:lpstr>Ordinary Differential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Equations</dc:title>
  <dc:creator>MAHE</dc:creator>
  <cp:revision>1</cp:revision>
  <dcterms:created xsi:type="dcterms:W3CDTF">2020-10-16T05:43:06Z</dcterms:created>
  <dcterms:modified xsi:type="dcterms:W3CDTF">2020-10-19T15:29:58Z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0x0101008238BED3BB5E16479CDF94FF1049BDA8</vt:lpwstr>
  </property>
</Properties>
</file>