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0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3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10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11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3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0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0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86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9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2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A6F0D-BCA9-47B3-A33A-D90A28C159E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73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A6F0D-BCA9-47B3-A33A-D90A28C159E7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E81F0-DE1B-4E8E-AB9D-14483E7CA6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1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" y="1737360"/>
            <a:ext cx="11717383" cy="6466114"/>
          </a:xfrm>
        </p:spPr>
        <p:txBody>
          <a:bodyPr/>
          <a:lstStyle/>
          <a:p>
            <a:pPr algn="just"/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MATHEMATICS-I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 1151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55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85107" y="1214845"/>
                <a:ext cx="11717383" cy="6466114"/>
              </a:xfrm>
            </p:spPr>
            <p:txBody>
              <a:bodyPr/>
              <a:lstStyle/>
              <a:p>
                <a:pPr algn="just"/>
                <a:r>
                  <a:rPr lang="en-US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Differential Calculus</a:t>
                </a:r>
                <a:r>
                  <a:rPr lang="en-US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/>
                <a:endParaRPr 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Rules of differentiation:</a:t>
                </a:r>
              </a:p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Product Rule)</a:t>
                </a: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Quotient Rule)</a:t>
                </a:r>
                <a:endParaRPr lang="en-I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US" dirty="0">
                    <a:solidFill>
                      <a:schemeClr val="tx1"/>
                    </a:solidFill>
                  </a:rPr>
                  <a:t>Chain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Rule)</a:t>
                </a:r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85107" y="1214845"/>
                <a:ext cx="11717383" cy="6466114"/>
              </a:xfrm>
              <a:blipFill>
                <a:blip r:embed="rId2"/>
                <a:stretch>
                  <a:fillRect l="-780" t="-13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11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48193" y="195943"/>
                <a:ext cx="11717383" cy="6466114"/>
              </a:xfrm>
            </p:spPr>
            <p:txBody>
              <a:bodyPr/>
              <a:lstStyle/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		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𝑐𝑜𝑠𝑥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cosec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𝑐𝑜𝑠𝑒𝑐𝑥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𝑐𝑜𝑡𝑥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200000"/>
                  </a:lnSpc>
                </a:pP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8193" y="195943"/>
                <a:ext cx="11717383" cy="64661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466111" y="206380"/>
            <a:ext cx="3135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67645" y="1374834"/>
                <a:ext cx="3135086" cy="1494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45" y="1374834"/>
                <a:ext cx="3135086" cy="1494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67645" y="138881"/>
                <a:ext cx="3135086" cy="1494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𝑠𝑖𝑛𝑥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45" y="138881"/>
                <a:ext cx="3135086" cy="14948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67645" y="3637911"/>
                <a:ext cx="3762104" cy="1494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cot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45" y="3637911"/>
                <a:ext cx="3762104" cy="14948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67645" y="2553006"/>
                <a:ext cx="3762104" cy="1494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𝑒𝑐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𝑠𝑒𝑐𝑥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𝑡𝑎𝑛𝑥</m:t>
                      </m:r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45" y="2553006"/>
                <a:ext cx="3762104" cy="14948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98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4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76102" y="1476103"/>
                <a:ext cx="11717383" cy="6466114"/>
              </a:xfrm>
            </p:spPr>
            <p:txBody>
              <a:bodyPr>
                <a:normAutofit/>
              </a:bodyPr>
              <a:lstStyle/>
              <a:p>
                <a:pPr algn="l"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algn="l"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cot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l"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ec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ec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−1 </m:t>
                            </m:r>
                          </m:e>
                        </m:rad>
                      </m:den>
                    </m:f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76102" y="1476103"/>
                <a:ext cx="11717383" cy="646611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97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48193" y="195943"/>
                <a:ext cx="11717383" cy="6466114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Integral 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Calculus</a:t>
                </a:r>
                <a:r>
                  <a:rPr lang="en-US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≠−1)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			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		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				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func>
                          </m:den>
                        </m:f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c  		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𝑐𝑜𝑠𝑥</m:t>
                        </m:r>
                      </m:e>
                    </m:nary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𝑠𝑖𝑛𝑥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			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8193" y="195943"/>
                <a:ext cx="11717383" cy="6466114"/>
              </a:xfrm>
              <a:blipFill>
                <a:blip r:embed="rId2"/>
                <a:stretch>
                  <a:fillRect l="-4891" b="-57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416731" y="1250228"/>
                <a:ext cx="3949336" cy="888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𝑐𝑜𝑡𝑥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𝑠𝑖𝑛𝑥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31" y="1250228"/>
                <a:ext cx="3949336" cy="888128"/>
              </a:xfrm>
              <a:prstGeom prst="rect">
                <a:avLst/>
              </a:prstGeom>
              <a:blipFill>
                <a:blip r:embed="rId3"/>
                <a:stretch>
                  <a:fillRect l="-14529" t="-82877" b="-767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33850" y="2174522"/>
                <a:ext cx="5138059" cy="143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𝑠𝑒𝑐𝑥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𝑠𝑒𝑐𝑥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𝑡𝑎𝑛𝑥</m:t>
                          </m:r>
                        </m:e>
                      </m:nary>
                      <m:r>
                        <m:rPr>
                          <m:nor/>
                        </m:rP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4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850" y="2174522"/>
                <a:ext cx="5138059" cy="14303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95107" y="3429000"/>
                <a:ext cx="5138059" cy="51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𝑐𝑜𝑠𝑒𝑐𝑥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𝑐𝑜𝑠𝑒𝑐𝑥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𝑐𝑜𝑡𝑥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107" y="3429000"/>
                <a:ext cx="5138059" cy="518796"/>
              </a:xfrm>
              <a:prstGeom prst="rect">
                <a:avLst/>
              </a:prstGeom>
              <a:blipFill>
                <a:blip r:embed="rId5"/>
                <a:stretch>
                  <a:fillRect l="-11032" t="-142353" r="-830" b="-202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08317" y="4498652"/>
                <a:ext cx="3988525" cy="51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sec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𝑡𝑎𝑛𝑥</m:t>
                        </m:r>
                      </m:e>
                    </m:nary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17" y="4498652"/>
                <a:ext cx="3988525" cy="519116"/>
              </a:xfrm>
              <a:prstGeom prst="rect">
                <a:avLst/>
              </a:prstGeom>
              <a:blipFill>
                <a:blip r:embed="rId6"/>
                <a:stretch>
                  <a:fillRect l="-14220" t="-142353" b="-203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16731" y="5568625"/>
                <a:ext cx="3988525" cy="519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cosec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𝑐𝑜𝑡𝑥</m:t>
                        </m:r>
                      </m:e>
                    </m:nary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31" y="5568625"/>
                <a:ext cx="3988525" cy="519116"/>
              </a:xfrm>
              <a:prstGeom prst="rect">
                <a:avLst/>
              </a:prstGeom>
              <a:blipFill>
                <a:blip r:embed="rId7"/>
                <a:stretch>
                  <a:fillRect l="-14373" t="-140698" b="-20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12673" y="286215"/>
                <a:ext cx="3988525" cy="518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673" y="286215"/>
                <a:ext cx="3988525" cy="518796"/>
              </a:xfrm>
              <a:prstGeom prst="rect">
                <a:avLst/>
              </a:prstGeom>
              <a:blipFill>
                <a:blip r:embed="rId8"/>
                <a:stretch>
                  <a:fillRect l="-14373" t="-142353" r="-306" b="-203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49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0708" y="729354"/>
                <a:ext cx="4180116" cy="5199017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IN" dirty="0" smtClean="0">
                    <a:cs typeface="Times New Roman" panose="02020603050405020304" pitchFamily="18" charset="0"/>
                  </a:rPr>
                  <a:t>+ c 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</m:func>
                      </m:e>
                    </m:nary>
                  </m:oMath>
                </a14:m>
                <a:r>
                  <a:rPr lang="en-IN" dirty="0"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cs typeface="Times New Roman" panose="02020603050405020304" pitchFamily="18" charset="0"/>
                  </a:rPr>
                  <a:t>+ c 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</m:e>
                        </m:func>
                      </m:e>
                    </m:nary>
                  </m:oMath>
                </a14:m>
                <a:r>
                  <a:rPr lang="en-IN" dirty="0">
                    <a:cs typeface="Times New Roman" panose="02020603050405020304" pitchFamily="18" charset="0"/>
                  </a:rPr>
                  <a:t> </a:t>
                </a:r>
                <a:r>
                  <a:rPr lang="en-IN" dirty="0" smtClean="0">
                    <a:cs typeface="Times New Roman" panose="02020603050405020304" pitchFamily="18" charset="0"/>
                  </a:rPr>
                  <a:t>+ c</a:t>
                </a:r>
              </a:p>
              <a:p>
                <a:pPr algn="just">
                  <a:lnSpc>
                    <a:spcPct val="200000"/>
                  </a:lnSpc>
                </a:pPr>
                <a:r>
                  <a:rPr lang="en-IN" dirty="0" smtClean="0">
                    <a:cs typeface="Times New Roman" panose="02020603050405020304" pitchFamily="18" charset="0"/>
                  </a:rPr>
                  <a:t>     </a:t>
                </a:r>
              </a:p>
              <a:p>
                <a:pPr algn="just">
                  <a:lnSpc>
                    <a:spcPct val="200000"/>
                  </a:lnSpc>
                </a:pPr>
                <a:endParaRPr lang="en-IN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endParaRPr lang="en-IN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endParaRPr lang="en-IN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endParaRPr lang="en-IN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0708" y="729354"/>
                <a:ext cx="4180116" cy="51990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91348" y="2244082"/>
                <a:ext cx="5512526" cy="1102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lang="en-IN" sz="2400" dirty="0">
                    <a:cs typeface="Times New Roman" panose="02020603050405020304" pitchFamily="18" charset="0"/>
                  </a:rPr>
                  <a:t> + c 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348" y="2244082"/>
                <a:ext cx="5512526" cy="1102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1348" y="3495387"/>
                <a:ext cx="5512526" cy="1105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lang="en-IN" sz="2400" dirty="0">
                    <a:cs typeface="Times New Roman" panose="02020603050405020304" pitchFamily="18" charset="0"/>
                  </a:rPr>
                  <a:t> + c 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348" y="3495387"/>
                <a:ext cx="5512526" cy="1105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91348" y="729354"/>
                <a:ext cx="3272627" cy="1071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IN" sz="2400" dirty="0">
                    <a:cs typeface="Times New Roman" panose="02020603050405020304" pitchFamily="18" charset="0"/>
                  </a:rPr>
                  <a:t>+ c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348" y="729354"/>
                <a:ext cx="3272627" cy="1071704"/>
              </a:xfrm>
              <a:prstGeom prst="rect">
                <a:avLst/>
              </a:prstGeom>
              <a:blipFill>
                <a:blip r:embed="rId5"/>
                <a:stretch>
                  <a:fillRect r="-1862" b="-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8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2194" y="2382020"/>
                <a:ext cx="8240700" cy="1061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94" y="2382020"/>
                <a:ext cx="8240700" cy="10610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706830" y="3726322"/>
                <a:ext cx="10515600" cy="609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𝑠𝑖𝑛𝑏𝑥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𝑎𝑠𝑖𝑛𝑏𝑥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𝑏𝑐𝑜𝑠𝑏𝑥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6830" y="3726322"/>
                <a:ext cx="10515600" cy="609654"/>
              </a:xfrm>
              <a:prstGeom prst="rect">
                <a:avLst/>
              </a:prstGeom>
              <a:blipFill>
                <a:blip r:embed="rId3"/>
                <a:stretch>
                  <a:fillRect b="-9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6830" y="4648452"/>
                <a:ext cx="6531428" cy="651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𝑐𝑜𝑠𝑏𝑥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𝑎𝑥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𝑎𝑐𝑜𝑠𝑏𝑥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𝑏𝑠𝑖𝑛𝑏𝑥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c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4648452"/>
                <a:ext cx="6531428" cy="651589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06832" y="481013"/>
                <a:ext cx="9161465" cy="666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24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lang="en-IN" sz="2400" dirty="0" smtClean="0"/>
                  <a:t> + c</a:t>
                </a:r>
                <a:endParaRPr lang="en-IN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2" y="481013"/>
                <a:ext cx="9161465" cy="666401"/>
              </a:xfrm>
              <a:prstGeom prst="rect">
                <a:avLst/>
              </a:prstGeom>
              <a:blipFill>
                <a:blip r:embed="rId5"/>
                <a:stretch>
                  <a:fillRect b="-9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06830" y="1391986"/>
                <a:ext cx="8223117" cy="677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IN" sz="2400" dirty="0" smtClean="0"/>
                  <a:t> 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lang="en-IN" sz="2400" dirty="0" smtClean="0"/>
                  <a:t> + c</a:t>
                </a:r>
                <a:endParaRPr lang="en-IN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1391986"/>
                <a:ext cx="8223117" cy="677558"/>
              </a:xfrm>
              <a:prstGeom prst="rect">
                <a:avLst/>
              </a:prstGeom>
              <a:blipFill>
                <a:blip r:embed="rId6"/>
                <a:stretch>
                  <a:fillRect b="-72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2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052575">
            <a:off x="3903621" y="2849769"/>
            <a:ext cx="36009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You!!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57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3" y="195943"/>
            <a:ext cx="11717383" cy="646611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IN" b="1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Differential </a:t>
            </a:r>
            <a:r>
              <a:rPr lang="en-IN" b="1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equations and </a:t>
            </a:r>
            <a:r>
              <a:rPr lang="en-IN" b="1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applications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                                                 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First order differential equations, Basic applications.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ethods of solving first order differential equations 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Higher order differential equations: Solution of homogeneous and nonhomogeneous linear equations.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Cauchy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and Legendre’s differential equations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 of system of differential equations </a:t>
            </a:r>
            <a:endParaRPr lang="en-IN" dirty="0"/>
          </a:p>
          <a:p>
            <a:pPr algn="just">
              <a:lnSpc>
                <a:spcPct val="160000"/>
              </a:lnSpc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‘A </a:t>
            </a:r>
            <a:r>
              <a:rPr lang="en-US" dirty="0"/>
              <a:t>short course in differential </a:t>
            </a:r>
            <a:r>
              <a:rPr lang="en-US" dirty="0" smtClean="0"/>
              <a:t>equations’ by </a:t>
            </a:r>
            <a:r>
              <a:rPr lang="en-US" b="1" dirty="0" err="1">
                <a:solidFill>
                  <a:srgbClr val="0070C0"/>
                </a:solidFill>
              </a:rPr>
              <a:t>Rainville</a:t>
            </a:r>
            <a:r>
              <a:rPr lang="en-US" b="1" dirty="0">
                <a:solidFill>
                  <a:srgbClr val="0070C0"/>
                </a:solidFill>
              </a:rPr>
              <a:t> E.D. and </a:t>
            </a:r>
            <a:r>
              <a:rPr lang="en-US" b="1" dirty="0" err="1">
                <a:solidFill>
                  <a:srgbClr val="0070C0"/>
                </a:solidFill>
              </a:rPr>
              <a:t>Bedient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P.E</a:t>
            </a:r>
            <a:endParaRPr lang="en-US" dirty="0" smtClean="0"/>
          </a:p>
          <a:p>
            <a:pPr algn="just">
              <a:lnSpc>
                <a:spcPct val="160000"/>
              </a:lnSpc>
            </a:pPr>
            <a:r>
              <a:rPr lang="en-US" dirty="0" smtClean="0"/>
              <a:t>	      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‘Advanced </a:t>
            </a:r>
            <a:r>
              <a:rPr lang="en-US" dirty="0"/>
              <a:t>Engineering </a:t>
            </a:r>
            <a:r>
              <a:rPr lang="en-US" dirty="0" smtClean="0"/>
              <a:t>Mathematics’ by </a:t>
            </a:r>
            <a:r>
              <a:rPr lang="en-US" b="1" dirty="0" err="1">
                <a:solidFill>
                  <a:srgbClr val="0070C0"/>
                </a:solidFill>
              </a:rPr>
              <a:t>Kreyzig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E</a:t>
            </a:r>
            <a:endParaRPr lang="en-US" dirty="0" smtClean="0"/>
          </a:p>
          <a:p>
            <a:pPr algn="just">
              <a:lnSpc>
                <a:spcPct val="160000"/>
              </a:lnSpc>
            </a:pPr>
            <a:r>
              <a:rPr lang="en-US" dirty="0" smtClean="0"/>
              <a:t>	      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‘Higher </a:t>
            </a:r>
            <a:r>
              <a:rPr lang="en-US" dirty="0"/>
              <a:t>Engineering </a:t>
            </a:r>
            <a:r>
              <a:rPr lang="en-US" dirty="0" smtClean="0"/>
              <a:t>Mathematics’ by </a:t>
            </a:r>
            <a:r>
              <a:rPr lang="en-US" b="1" dirty="0" err="1" smtClean="0">
                <a:solidFill>
                  <a:srgbClr val="0070C0"/>
                </a:solidFill>
              </a:rPr>
              <a:t>B.S.Grewal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3" y="195943"/>
            <a:ext cx="11717383" cy="6466114"/>
          </a:xfrm>
        </p:spPr>
        <p:txBody>
          <a:bodyPr/>
          <a:lstStyle/>
          <a:p>
            <a:pPr algn="just"/>
            <a:r>
              <a:rPr lang="en-IN" b="1" u="sng" dirty="0" smtClean="0"/>
              <a:t>Numerical Methods-I</a:t>
            </a:r>
            <a:r>
              <a:rPr lang="en-IN" b="1" dirty="0" smtClean="0"/>
              <a:t>: 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en-IN" dirty="0"/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Interpolation: 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/>
              <a:t>Finite </a:t>
            </a:r>
            <a:r>
              <a:rPr lang="en-IN" dirty="0"/>
              <a:t>differences and divided differences</a:t>
            </a:r>
            <a:r>
              <a:rPr lang="en-IN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/>
              <a:t>Newton-Gregory </a:t>
            </a:r>
            <a:r>
              <a:rPr lang="en-IN" dirty="0"/>
              <a:t>and Lagrange’s interpolation formulae</a:t>
            </a:r>
            <a:r>
              <a:rPr lang="en-IN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/>
              <a:t>Newton’s </a:t>
            </a:r>
            <a:r>
              <a:rPr lang="en-IN" dirty="0"/>
              <a:t>divided difference interpolation formula</a:t>
            </a:r>
            <a:r>
              <a:rPr lang="en-IN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/>
              <a:t>Numerical </a:t>
            </a:r>
            <a:r>
              <a:rPr lang="en-IN" dirty="0"/>
              <a:t>differentiation. </a:t>
            </a:r>
            <a:endParaRPr lang="en-IN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 smtClean="0"/>
              <a:t>Numerical </a:t>
            </a:r>
            <a:r>
              <a:rPr lang="en-IN" dirty="0"/>
              <a:t>integration: Trapezoidal rule, Simpson’s one third rule and Simpson’s three eighth rule. </a:t>
            </a:r>
            <a:endParaRPr lang="en-IN" dirty="0" smtClean="0"/>
          </a:p>
          <a:p>
            <a:pPr algn="just">
              <a:lnSpc>
                <a:spcPct val="16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/>
              <a:t>Introductory methods of Numerical analysis’  by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Sastry</a:t>
            </a:r>
            <a:r>
              <a:rPr lang="en-US" b="1" dirty="0">
                <a:solidFill>
                  <a:srgbClr val="0070C0"/>
                </a:solidFill>
              </a:rPr>
              <a:t> S.S</a:t>
            </a:r>
            <a:r>
              <a:rPr lang="en-US" dirty="0"/>
              <a:t> 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         </a:t>
            </a:r>
            <a:r>
              <a:rPr lang="en-US" b="1" dirty="0" smtClean="0">
                <a:solidFill>
                  <a:srgbClr val="0070C0"/>
                </a:solidFill>
              </a:rPr>
              <a:t>     </a:t>
            </a:r>
            <a:r>
              <a:rPr lang="en-US" dirty="0"/>
              <a:t>‘Higher Engineering Mathematics’ by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S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Grewal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1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3" y="195943"/>
            <a:ext cx="11717383" cy="6466114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IN" b="1" u="sng" dirty="0" smtClean="0"/>
              <a:t>Numerical Methods-II</a:t>
            </a:r>
            <a:r>
              <a:rPr lang="en-IN" b="1" dirty="0" smtClean="0"/>
              <a:t>:  </a:t>
            </a:r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Solution </a:t>
            </a:r>
            <a:r>
              <a:rPr lang="en-US" b="1" dirty="0">
                <a:solidFill>
                  <a:srgbClr val="FF0000"/>
                </a:solidFill>
              </a:rPr>
              <a:t>of Algebraic and Transcendental equations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Bisection </a:t>
            </a:r>
            <a:r>
              <a:rPr lang="en-US" dirty="0"/>
              <a:t>method, Method of false position, Iteration method, Newton-Raphson method</a:t>
            </a:r>
            <a:r>
              <a:rPr lang="en-US" dirty="0" smtClean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Solution of System of Non-linear equations using Newton-Raphson method.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Numerical solution of ordinary differential equations: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Taylor’s </a:t>
            </a:r>
            <a:r>
              <a:rPr lang="en-US" dirty="0"/>
              <a:t>series method, Euler’s method, Modified Euler’s method, </a:t>
            </a:r>
            <a:r>
              <a:rPr lang="en-US" dirty="0" err="1"/>
              <a:t>Runge-Kutta</a:t>
            </a:r>
            <a:r>
              <a:rPr lang="en-US" dirty="0"/>
              <a:t> </a:t>
            </a:r>
            <a:r>
              <a:rPr lang="en-US" dirty="0" smtClean="0"/>
              <a:t>methods.</a:t>
            </a:r>
          </a:p>
          <a:p>
            <a:pPr algn="just">
              <a:lnSpc>
                <a:spcPct val="160000"/>
              </a:lnSpc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 </a:t>
            </a:r>
            <a:r>
              <a:rPr lang="en-US" dirty="0" smtClean="0"/>
              <a:t>‘</a:t>
            </a:r>
            <a:r>
              <a:rPr lang="en-US" dirty="0"/>
              <a:t>Introductory methods of Numerical analysis</a:t>
            </a:r>
            <a:r>
              <a:rPr lang="en-US" dirty="0" smtClean="0"/>
              <a:t>’  by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Sastry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S.S</a:t>
            </a:r>
            <a:r>
              <a:rPr lang="en-US" dirty="0" smtClean="0"/>
              <a:t> </a:t>
            </a:r>
            <a:endParaRPr lang="en-US" dirty="0"/>
          </a:p>
          <a:p>
            <a:pPr algn="just">
              <a:lnSpc>
                <a:spcPct val="160000"/>
              </a:lnSpc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          </a:t>
            </a:r>
            <a:r>
              <a:rPr lang="en-US" dirty="0"/>
              <a:t>‘Higher Engineering Mathematics</a:t>
            </a:r>
            <a:r>
              <a:rPr lang="en-US" dirty="0" smtClean="0"/>
              <a:t>’ by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S Grewal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4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3" y="195943"/>
            <a:ext cx="11717383" cy="646611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 </a:t>
            </a:r>
            <a:r>
              <a:rPr lang="en-IN" b="1" u="sng" dirty="0"/>
              <a:t>Matrix </a:t>
            </a:r>
            <a:r>
              <a:rPr lang="en-IN" b="1" u="sng" dirty="0" smtClean="0"/>
              <a:t>Algebra</a:t>
            </a:r>
            <a:r>
              <a:rPr lang="en-IN" b="1" dirty="0" smtClean="0"/>
              <a:t>:                                                                                                </a:t>
            </a:r>
            <a:endParaRPr lang="en-IN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Matrices</a:t>
            </a:r>
            <a:r>
              <a:rPr lang="en-IN" b="1" dirty="0"/>
              <a:t>:</a:t>
            </a:r>
            <a:r>
              <a:rPr lang="en-IN" dirty="0" smtClean="0"/>
              <a:t> </a:t>
            </a:r>
            <a:r>
              <a:rPr lang="en-IN" dirty="0"/>
              <a:t>Elementary column and row transformations, Inverse of a matrix by elementary row operations, Echelon form and rank of a </a:t>
            </a:r>
            <a:r>
              <a:rPr lang="en-IN" dirty="0" smtClean="0"/>
              <a:t>matrix.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b="1" dirty="0">
                <a:solidFill>
                  <a:srgbClr val="FF0000"/>
                </a:solidFill>
              </a:rPr>
              <a:t>System of linear equations: </a:t>
            </a:r>
            <a:r>
              <a:rPr lang="en-IN" dirty="0"/>
              <a:t>Consistency, Solution by Gauss elimination, Gauss Jordon, Gauss Jacobi and Gauss Seidel </a:t>
            </a:r>
            <a:r>
              <a:rPr lang="en-IN" dirty="0" smtClean="0"/>
              <a:t>methods.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b="1" dirty="0">
                <a:solidFill>
                  <a:srgbClr val="FF0000"/>
                </a:solidFill>
              </a:rPr>
              <a:t>Eigen values and E</a:t>
            </a:r>
            <a:r>
              <a:rPr lang="en-IN" b="1" dirty="0" smtClean="0">
                <a:solidFill>
                  <a:srgbClr val="FF0000"/>
                </a:solidFill>
              </a:rPr>
              <a:t>igen vectors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r>
              <a:rPr lang="en-IN" dirty="0"/>
              <a:t>Elementary properties, Computation of largest </a:t>
            </a:r>
            <a:r>
              <a:rPr lang="en-IN" dirty="0" err="1"/>
              <a:t>eigen</a:t>
            </a:r>
            <a:r>
              <a:rPr lang="en-IN" dirty="0"/>
              <a:t> value by power method. </a:t>
            </a:r>
            <a:endParaRPr lang="en-IN" dirty="0" smtClean="0"/>
          </a:p>
          <a:p>
            <a:pPr algn="just">
              <a:lnSpc>
                <a:spcPct val="160000"/>
              </a:lnSpc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     </a:t>
            </a:r>
            <a:r>
              <a:rPr lang="en-US" dirty="0" smtClean="0"/>
              <a:t>‘</a:t>
            </a:r>
            <a:r>
              <a:rPr lang="en-US" dirty="0"/>
              <a:t>Higher Engineering Mathematics</a:t>
            </a:r>
            <a:r>
              <a:rPr lang="en-US" dirty="0" smtClean="0"/>
              <a:t>’ by 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B.S.Grewal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dirty="0" smtClean="0"/>
          </a:p>
          <a:p>
            <a:pPr algn="just">
              <a:lnSpc>
                <a:spcPct val="16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                            </a:t>
            </a:r>
            <a:r>
              <a:rPr lang="en-US" dirty="0" smtClean="0"/>
              <a:t>‘Introductory </a:t>
            </a:r>
            <a:r>
              <a:rPr lang="en-US" dirty="0"/>
              <a:t>methods of Numerical analysis</a:t>
            </a:r>
            <a:r>
              <a:rPr lang="en-US" dirty="0" smtClean="0"/>
              <a:t>’ by </a:t>
            </a:r>
            <a:r>
              <a:rPr lang="en-US" b="1" dirty="0" err="1" smtClean="0">
                <a:solidFill>
                  <a:srgbClr val="0070C0"/>
                </a:solidFill>
              </a:rPr>
              <a:t>Sastry</a:t>
            </a:r>
            <a:r>
              <a:rPr lang="en-US" b="1" dirty="0" smtClean="0">
                <a:solidFill>
                  <a:srgbClr val="0070C0"/>
                </a:solidFill>
              </a:rPr>
              <a:t> S </a:t>
            </a:r>
            <a:r>
              <a:rPr lang="en-US" b="1" dirty="0" err="1" smtClean="0">
                <a:solidFill>
                  <a:srgbClr val="0070C0"/>
                </a:solidFill>
              </a:rPr>
              <a:t>S</a:t>
            </a:r>
            <a:endParaRPr lang="en-US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6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		 </a:t>
            </a:r>
            <a:r>
              <a:rPr lang="en-US" dirty="0" smtClean="0"/>
              <a:t>‘</a:t>
            </a:r>
            <a:r>
              <a:rPr lang="en-US" dirty="0"/>
              <a:t>Advanced Engineering Mathematics</a:t>
            </a:r>
            <a:r>
              <a:rPr lang="en-US" dirty="0" smtClean="0"/>
              <a:t>’ by </a:t>
            </a:r>
            <a:r>
              <a:rPr lang="en-US" b="1" dirty="0" err="1">
                <a:solidFill>
                  <a:srgbClr val="0070C0"/>
                </a:solidFill>
              </a:rPr>
              <a:t>Kreyzig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193" y="195943"/>
            <a:ext cx="11717383" cy="6466114"/>
          </a:xfrm>
        </p:spPr>
        <p:txBody>
          <a:bodyPr/>
          <a:lstStyle/>
          <a:p>
            <a:endParaRPr lang="en-IN" dirty="0"/>
          </a:p>
          <a:p>
            <a:pPr algn="just"/>
            <a:r>
              <a:rPr lang="en-IN" dirty="0"/>
              <a:t> </a:t>
            </a:r>
            <a:r>
              <a:rPr lang="en-IN" b="1" u="sng" dirty="0"/>
              <a:t>Linear Algebra</a:t>
            </a:r>
            <a:r>
              <a:rPr lang="en-IN" b="1" dirty="0"/>
              <a:t>: </a:t>
            </a:r>
            <a:r>
              <a:rPr lang="en-IN" b="1" dirty="0" smtClean="0"/>
              <a:t> 							</a:t>
            </a:r>
            <a:endParaRPr lang="en-IN" dirty="0"/>
          </a:p>
          <a:p>
            <a:pPr algn="just"/>
            <a:endParaRPr lang="en-IN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Generalization of vector concept to higher dimensions, Generalized vector operations, Vector spaces and sub spaces, Linear </a:t>
            </a:r>
            <a:r>
              <a:rPr lang="en-US" dirty="0" smtClean="0"/>
              <a:t>independence</a:t>
            </a:r>
            <a:r>
              <a:rPr lang="en-US" dirty="0"/>
              <a:t> </a:t>
            </a:r>
            <a:r>
              <a:rPr lang="en-US" dirty="0" smtClean="0"/>
              <a:t>and dependence, </a:t>
            </a:r>
            <a:r>
              <a:rPr lang="en-US" dirty="0"/>
              <a:t>Basis.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Gram- Schmidt process of </a:t>
            </a:r>
            <a:r>
              <a:rPr lang="en-US" dirty="0" err="1"/>
              <a:t>orthogonalization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‘Linear Algebra’ by </a:t>
            </a:r>
            <a:r>
              <a:rPr lang="en-US" b="1" dirty="0">
                <a:solidFill>
                  <a:srgbClr val="0070C0"/>
                </a:solidFill>
              </a:rPr>
              <a:t>G. </a:t>
            </a:r>
            <a:r>
              <a:rPr lang="en-US" b="1" dirty="0" smtClean="0">
                <a:solidFill>
                  <a:srgbClr val="0070C0"/>
                </a:solidFill>
              </a:rPr>
              <a:t>Hadley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6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48193" y="195943"/>
                <a:ext cx="11717383" cy="646611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FORMLAE </a:t>
                </a: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TRIGONOMERTY: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b="1" dirty="0"/>
                  <a:t>Fundamental Identities :  </a:t>
                </a:r>
                <a:endParaRPr lang="en-IN" dirty="0"/>
              </a:p>
              <a:p>
                <a:pPr algn="just">
                  <a:lnSpc>
                    <a:spcPct val="150000"/>
                  </a:lnSpc>
                </a:pPr>
                <a:r>
                  <a:rPr lang="en-US" dirty="0"/>
                  <a:t>	</a:t>
                </a:r>
                <a:r>
                  <a:rPr lang="en-US" b="1" dirty="0"/>
                  <a:t>(</a:t>
                </a:r>
                <a:r>
                  <a:rPr lang="en-US" b="1" dirty="0" err="1"/>
                  <a:t>i</a:t>
                </a:r>
                <a:r>
                  <a:rPr lang="en-US" b="1" dirty="0"/>
                  <a:t>)    cos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 </a:t>
                </a:r>
                <a:r>
                  <a:rPr lang="en-US" b="1" dirty="0">
                    <a:sym typeface="Symbol" panose="05050102010706020507" pitchFamily="18" charset="2"/>
                  </a:rPr>
                  <a:t></a:t>
                </a:r>
                <a:r>
                  <a:rPr lang="en-US" b="1" dirty="0"/>
                  <a:t> + sin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 </a:t>
                </a:r>
                <a:r>
                  <a:rPr lang="en-US" b="1" dirty="0">
                    <a:sym typeface="Symbol" panose="05050102010706020507" pitchFamily="18" charset="2"/>
                  </a:rPr>
                  <a:t></a:t>
                </a:r>
                <a:r>
                  <a:rPr lang="en-US" b="1" dirty="0"/>
                  <a:t> = </a:t>
                </a:r>
                <a:r>
                  <a:rPr lang="en-US" b="1" dirty="0" smtClean="0"/>
                  <a:t>1</a:t>
                </a:r>
                <a:endParaRPr lang="en-US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b="1" dirty="0"/>
                  <a:t>	(ii)  1 + tan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 </a:t>
                </a:r>
                <a:r>
                  <a:rPr lang="en-US" b="1" dirty="0">
                    <a:sym typeface="Symbol" panose="05050102010706020507" pitchFamily="18" charset="2"/>
                  </a:rPr>
                  <a:t></a:t>
                </a:r>
                <a:r>
                  <a:rPr lang="en-US" b="1" dirty="0"/>
                  <a:t> = sec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 </a:t>
                </a:r>
                <a:r>
                  <a:rPr lang="en-US" b="1" dirty="0" smtClean="0">
                    <a:sym typeface="Symbol" panose="05050102010706020507" pitchFamily="18" charset="2"/>
                  </a:rPr>
                  <a:t></a:t>
                </a:r>
                <a:endParaRPr lang="en-US" b="1" dirty="0">
                  <a:sym typeface="Symbol" panose="05050102010706020507" pitchFamily="18" charset="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b="1" dirty="0"/>
                  <a:t>	(iii)  cot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 </a:t>
                </a:r>
                <a:r>
                  <a:rPr lang="en-US" b="1" dirty="0">
                    <a:sym typeface="Symbol" panose="05050102010706020507" pitchFamily="18" charset="2"/>
                  </a:rPr>
                  <a:t></a:t>
                </a:r>
                <a:r>
                  <a:rPr lang="en-US" b="1" dirty="0"/>
                  <a:t> + 1 = cosec</a:t>
                </a:r>
                <a:r>
                  <a:rPr lang="en-US" b="1" baseline="30000" dirty="0"/>
                  <a:t>2</a:t>
                </a:r>
                <a:r>
                  <a:rPr lang="en-US" b="1" dirty="0"/>
                  <a:t> </a:t>
                </a:r>
                <a:r>
                  <a:rPr lang="en-US" b="1" dirty="0" smtClean="0">
                    <a:sym typeface="Symbol" panose="05050102010706020507" pitchFamily="18" charset="2"/>
                  </a:rPr>
                  <a:t>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b="1" dirty="0"/>
                  <a:t>Addition and Subtraction formulae: </a:t>
                </a:r>
                <a:endParaRPr lang="en-US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𝑐𝑜𝑠𝑦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𝑠𝑖𝑛𝑥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𝑠𝑖𝑛𝑦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𝑡𝑎𝑛𝑥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𝑡𝑎𝑛𝑦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1∓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𝑡𝑎𝑛𝑥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𝑡𝑎𝑛𝑦</m:t>
                        </m:r>
                      </m:den>
                    </m:f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pPr algn="just">
                  <a:lnSpc>
                    <a:spcPct val="150000"/>
                  </a:lnSpc>
                </a:pPr>
                <a:endParaRPr lang="en-US" b="1" dirty="0" smtClean="0">
                  <a:sym typeface="Symbol" panose="05050102010706020507" pitchFamily="18" charset="2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8193" y="195943"/>
                <a:ext cx="11717383" cy="6466114"/>
              </a:xfrm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53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48193" y="195943"/>
                <a:ext cx="11717383" cy="6466114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b="1" dirty="0" smtClean="0"/>
                  <a:t>Transforming </a:t>
                </a:r>
                <a:r>
                  <a:rPr lang="en-US" b="1" dirty="0"/>
                  <a:t>product into sum </a:t>
                </a:r>
                <a:r>
                  <a:rPr lang="en-US" b="1" dirty="0" smtClean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x. cos y = ½ [sin (x + y) + sin (x – y)] 		cos x. sin y = ½ [sin (x + y) – sin (x – y)]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cos x. cos y = ½ [cos (x + y) + cos (x – y)] 		sin x. sin y = ½ [cos (x – y) – cos (x + y)] </a:t>
                </a:r>
                <a:endPara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b="1" dirty="0"/>
                  <a:t>Transforming sum into product: </a:t>
                </a:r>
                <a:endParaRPr lang="en-US" b="1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8193" y="195943"/>
                <a:ext cx="11717383" cy="6466114"/>
              </a:xfrm>
              <a:blipFill>
                <a:blip r:embed="rId2"/>
                <a:stretch>
                  <a:fillRect l="-832" r="-1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89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48193" y="195943"/>
                <a:ext cx="11717383" cy="6466114"/>
              </a:xfrm>
            </p:spPr>
            <p:txBody>
              <a:bodyPr/>
              <a:lstStyle/>
              <a:p>
                <a:pPr algn="just"/>
                <a:r>
                  <a:rPr lang="en-US" b="1" dirty="0" smtClean="0"/>
                  <a:t>Formulae for multiple angles: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= 2</m:t>
                    </m:r>
                    <m:func>
                      <m:func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func>
                      <m:func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𝑡𝑎𝑛𝐴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IN" dirty="0" smtClean="0">
                    <a:effectLst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=1−2</m:t>
                    </m:r>
                    <m:func>
                      <m:func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effectLst/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−1=</m:t>
                            </m:r>
                            <m:f>
                              <m:f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func>
                              </m:den>
                            </m:f>
                          </m:e>
                        </m:func>
                      </m:e>
                    </m:func>
                  </m:oMath>
                </a14:m>
                <a:r>
                  <a:rPr lang="en-IN" dirty="0" smtClean="0">
                    <a:effectLst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IN" dirty="0" smtClean="0">
                    <a:effectLst/>
                  </a:rPr>
                  <a:t> 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err="1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func>
                      <m:func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r>
                  <a:rPr lang="en-IN" dirty="0" smtClean="0">
                    <a:effectLst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func>
                      <m:func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func>
                      <m:func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r>
                  <a:rPr lang="en-IN" dirty="0" smtClean="0">
                    <a:effectLst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𝑡𝑎𝑛𝐴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</m:oMath>
                </a14:m>
                <a:r>
                  <a:rPr lang="en-IN" dirty="0" smtClean="0">
                    <a:effectLst/>
                  </a:rPr>
                  <a:t> </a:t>
                </a:r>
              </a:p>
              <a:p>
                <a:pPr algn="just"/>
                <a:endParaRPr lang="en-IN" dirty="0" smtClean="0">
                  <a:effectLst/>
                </a:endParaRPr>
              </a:p>
              <a:p>
                <a:pPr algn="just"/>
                <a:endParaRPr lang="en-IN" dirty="0" smtClean="0">
                  <a:effectLst/>
                </a:endParaRPr>
              </a:p>
              <a:p>
                <a:pPr algn="just"/>
                <a:endParaRPr lang="en-IN" dirty="0">
                  <a:effectLst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48193" y="195943"/>
                <a:ext cx="11717383" cy="6466114"/>
              </a:xfrm>
              <a:blipFill>
                <a:blip r:embed="rId2"/>
                <a:stretch>
                  <a:fillRect l="-832" t="-13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1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38BED3BB5E16479CDF94FF1049BDA8" ma:contentTypeVersion="0" ma:contentTypeDescription="Create a new document." ma:contentTypeScope="" ma:versionID="609770d3510281b51d971423103acf1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90289F-B0B5-44D1-8F5C-44C3DC539D6B}"/>
</file>

<file path=customXml/itemProps2.xml><?xml version="1.0" encoding="utf-8"?>
<ds:datastoreItem xmlns:ds="http://schemas.openxmlformats.org/officeDocument/2006/customXml" ds:itemID="{FA7A9647-5F6A-4A79-8D14-DBADC699E145}"/>
</file>

<file path=customXml/itemProps3.xml><?xml version="1.0" encoding="utf-8"?>
<ds:datastoreItem xmlns:ds="http://schemas.openxmlformats.org/officeDocument/2006/customXml" ds:itemID="{53679721-7B4E-4A4F-883C-3FDC13F2AF0F}"/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339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MAHE-MIT-00</dc:creator>
  <cp:lastModifiedBy>MAHE</cp:lastModifiedBy>
  <cp:revision>147</cp:revision>
  <dcterms:created xsi:type="dcterms:W3CDTF">2020-10-04T07:47:36Z</dcterms:created>
  <dcterms:modified xsi:type="dcterms:W3CDTF">2020-10-19T10:43:42Z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0x0101008238BED3BB5E16479CDF94FF1049BDA8</vt:lpwstr>
  </property>
</Properties>
</file>