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0287000" cy="6858000" type="35mm"/>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00"/>
    <a:srgbClr val="CC6600"/>
    <a:srgbClr val="FFFF99"/>
    <a:srgbClr val="FFCC00"/>
    <a:srgbClr val="000099"/>
    <a:srgbClr val="003296"/>
    <a:srgbClr val="000066"/>
    <a:srgbClr val="B26B02"/>
    <a:srgbClr val="EAB2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snapToGrid="0">
      <p:cViewPr varScale="1">
        <p:scale>
          <a:sx n="50" d="100"/>
          <a:sy n="50" d="100"/>
        </p:scale>
        <p:origin x="66" y="420"/>
      </p:cViewPr>
      <p:guideLst>
        <p:guide orient="horz" pos="2160"/>
        <p:guide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DD75D-2EC0-4DC2-962A-2DF17346674D}" type="datetimeFigureOut">
              <a:rPr lang="en-US" smtClean="0"/>
              <a:t>7/13/2019</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1B8DF-4F78-456D-AAA8-7ECC0AB04B59}" type="slidenum">
              <a:rPr lang="en-US" smtClean="0"/>
              <a:t>‹#›</a:t>
            </a:fld>
            <a:endParaRPr lang="en-US"/>
          </a:p>
        </p:txBody>
      </p:sp>
    </p:spTree>
    <p:extLst>
      <p:ext uri="{BB962C8B-B14F-4D97-AF65-F5344CB8AC3E}">
        <p14:creationId xmlns:p14="http://schemas.microsoft.com/office/powerpoint/2010/main" val="9693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81" y="6400800"/>
            <a:ext cx="102843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102843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25830" y="758952"/>
            <a:ext cx="8486775"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28168" y="4455621"/>
            <a:ext cx="848677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10E5DA-471A-4991-BE32-A87D329829E8}" type="datetime1">
              <a:rPr lang="en-US" smtClean="0"/>
              <a:t>7/13/2019</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cxnSp>
        <p:nvCxnSpPr>
          <p:cNvPr id="9" name="Straight Connector 8"/>
          <p:cNvCxnSpPr/>
          <p:nvPr/>
        </p:nvCxnSpPr>
        <p:spPr>
          <a:xfrm>
            <a:off x="1018962" y="4343400"/>
            <a:ext cx="833247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76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EB77A-AB0E-457D-B283-70A02B78964D}" type="datetime1">
              <a:rPr lang="en-US" smtClean="0"/>
              <a:t>7/13/2019</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19904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81" y="6400800"/>
            <a:ext cx="102843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102843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361635" y="414780"/>
            <a:ext cx="2218134"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07232" y="414779"/>
            <a:ext cx="6525816"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EC125-0667-4699-8894-7FD93258363E}" type="datetime1">
              <a:rPr lang="en-US" smtClean="0"/>
              <a:t>7/13/2019</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4265677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14350" y="1600201"/>
            <a:ext cx="9258300" cy="4525963"/>
          </a:xfrm>
        </p:spPr>
        <p:txBody>
          <a:bodyPr/>
          <a:lstStyle/>
          <a:p>
            <a:endParaRPr lang="en-US"/>
          </a:p>
        </p:txBody>
      </p:sp>
      <p:sp>
        <p:nvSpPr>
          <p:cNvPr id="4" name="Date Placeholder 3"/>
          <p:cNvSpPr>
            <a:spLocks noGrp="1"/>
          </p:cNvSpPr>
          <p:nvPr>
            <p:ph type="dt" sz="half" idx="10"/>
          </p:nvPr>
        </p:nvSpPr>
        <p:spPr>
          <a:xfrm>
            <a:off x="514350" y="6245225"/>
            <a:ext cx="2400300" cy="476250"/>
          </a:xfrm>
        </p:spPr>
        <p:txBody>
          <a:bodyPr/>
          <a:lstStyle>
            <a:lvl1pPr>
              <a:defRPr/>
            </a:lvl1pPr>
          </a:lstStyle>
          <a:p>
            <a:endParaRPr lang="en-US"/>
          </a:p>
        </p:txBody>
      </p:sp>
      <p:sp>
        <p:nvSpPr>
          <p:cNvPr id="5" name="Footer Placeholder 4"/>
          <p:cNvSpPr>
            <a:spLocks noGrp="1"/>
          </p:cNvSpPr>
          <p:nvPr>
            <p:ph type="ftr" sz="quarter" idx="11"/>
          </p:nvPr>
        </p:nvSpPr>
        <p:spPr>
          <a:xfrm>
            <a:off x="3514725" y="6245225"/>
            <a:ext cx="325755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7372350" y="6245225"/>
            <a:ext cx="2400300" cy="476250"/>
          </a:xfrm>
        </p:spPr>
        <p:txBody>
          <a:bodyPr/>
          <a:lstStyle>
            <a:lvl1pPr>
              <a:defRPr/>
            </a:lvl1pPr>
          </a:lstStyle>
          <a:p>
            <a:fld id="{C9ECF380-0DD3-470A-952F-DD9C2914E187}" type="slidenum">
              <a:rPr lang="en-US"/>
              <a:pPr/>
              <a:t>‹#›</a:t>
            </a:fld>
            <a:endParaRPr lang="en-US"/>
          </a:p>
        </p:txBody>
      </p:sp>
    </p:spTree>
    <p:extLst>
      <p:ext uri="{BB962C8B-B14F-4D97-AF65-F5344CB8AC3E}">
        <p14:creationId xmlns:p14="http://schemas.microsoft.com/office/powerpoint/2010/main" val="405763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8B35BC-4B3A-42D3-919F-C3AA5BE8190A}" type="datetime1">
              <a:rPr lang="en-US" smtClean="0"/>
              <a:t>7/13/2019</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59402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81" y="6400800"/>
            <a:ext cx="102843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102843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5830" y="758952"/>
            <a:ext cx="8486775"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25830" y="4453128"/>
            <a:ext cx="8486775"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B750A-0233-4851-8DA9-D5E1A289F676}" type="datetime1">
              <a:rPr lang="en-US" smtClean="0"/>
              <a:t>7/13/2019</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cxnSp>
        <p:nvCxnSpPr>
          <p:cNvPr id="9" name="Straight Connector 8"/>
          <p:cNvCxnSpPr/>
          <p:nvPr/>
        </p:nvCxnSpPr>
        <p:spPr>
          <a:xfrm>
            <a:off x="1018962" y="4343400"/>
            <a:ext cx="833247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25830" y="286605"/>
            <a:ext cx="8486775"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25830" y="1845734"/>
            <a:ext cx="4166235"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46370" y="1845737"/>
            <a:ext cx="4166235"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A4D74B-5A8C-4DC9-AD6B-74C369755C41}" type="datetime1">
              <a:rPr lang="en-US" smtClean="0"/>
              <a:t>7/13/2019</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76876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25830" y="286605"/>
            <a:ext cx="8486775"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25830" y="1846052"/>
            <a:ext cx="416623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25830" y="2582334"/>
            <a:ext cx="4166235"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246370" y="1846052"/>
            <a:ext cx="416623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46370" y="2582334"/>
            <a:ext cx="4166235"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2FE1A1-26C9-4D26-AE20-97FE126EBE3B}" type="datetime1">
              <a:rPr lang="en-US" smtClean="0"/>
              <a:t>7/13/2019</a:t>
            </a:fld>
            <a:endParaRPr lang="en-US"/>
          </a:p>
        </p:txBody>
      </p:sp>
      <p:sp>
        <p:nvSpPr>
          <p:cNvPr id="8" name="Footer Placeholder 7"/>
          <p:cNvSpPr>
            <a:spLocks noGrp="1"/>
          </p:cNvSpPr>
          <p:nvPr>
            <p:ph type="ftr" sz="quarter" idx="11"/>
          </p:nvPr>
        </p:nvSpPr>
        <p:spPr/>
        <p:txBody>
          <a:bodyPr/>
          <a:lstStyle/>
          <a:p>
            <a:r>
              <a:rPr lang="en-US" smtClean="0"/>
              <a:t>Department of Humanities &amp; Management</a:t>
            </a:r>
            <a:endParaRPr lang="en-US"/>
          </a:p>
        </p:txBody>
      </p:sp>
      <p:sp>
        <p:nvSpPr>
          <p:cNvPr id="9" name="Slide Number Placeholder 8"/>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68193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40B322-31F3-4764-8966-32EF7A39F1F3}" type="datetime1">
              <a:rPr lang="en-US" smtClean="0"/>
              <a:t>7/13/2019</a:t>
            </a:fld>
            <a:endParaRPr lang="en-US"/>
          </a:p>
        </p:txBody>
      </p:sp>
      <p:sp>
        <p:nvSpPr>
          <p:cNvPr id="4" name="Footer Placeholder 3"/>
          <p:cNvSpPr>
            <a:spLocks noGrp="1"/>
          </p:cNvSpPr>
          <p:nvPr>
            <p:ph type="ftr" sz="quarter" idx="11"/>
          </p:nvPr>
        </p:nvSpPr>
        <p:spPr/>
        <p:txBody>
          <a:bodyPr/>
          <a:lstStyle/>
          <a:p>
            <a:r>
              <a:rPr lang="en-US" smtClean="0"/>
              <a:t>Department of Humanities &amp; Management</a:t>
            </a:r>
            <a:endParaRPr lang="en-US"/>
          </a:p>
        </p:txBody>
      </p:sp>
      <p:sp>
        <p:nvSpPr>
          <p:cNvPr id="5" name="Slide Number Placeholder 4"/>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28388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81" y="6400800"/>
            <a:ext cx="102843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102843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12B7A5-0032-407E-B4A7-CF7781501286}" type="datetime1">
              <a:rPr lang="en-US" smtClean="0"/>
              <a:t>7/13/2019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Department of Humanities &amp; Management</a:t>
            </a:r>
            <a:endParaRPr lang="en-US"/>
          </a:p>
        </p:txBody>
      </p:sp>
      <p:sp>
        <p:nvSpPr>
          <p:cNvPr id="9" name="Slide Number Placeholder 8"/>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42642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4178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408810" y="0"/>
            <a:ext cx="54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5762" y="594359"/>
            <a:ext cx="2700338"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92767" y="731520"/>
            <a:ext cx="5635567"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5762" y="2926080"/>
            <a:ext cx="2700338"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92777" y="6459787"/>
            <a:ext cx="2209368" cy="365125"/>
          </a:xfrm>
        </p:spPr>
        <p:txBody>
          <a:bodyPr/>
          <a:lstStyle>
            <a:lvl1pPr algn="l">
              <a:defRPr/>
            </a:lvl1pPr>
          </a:lstStyle>
          <a:p>
            <a:fld id="{8D429301-8E54-4DCA-83C4-0F4EA0EC1E1B}" type="datetime1">
              <a:rPr lang="en-US" smtClean="0"/>
              <a:t>7/13/2019</a:t>
            </a:fld>
            <a:endParaRPr lang="en-US"/>
          </a:p>
        </p:txBody>
      </p:sp>
      <p:sp>
        <p:nvSpPr>
          <p:cNvPr id="6" name="Footer Placeholder 5"/>
          <p:cNvSpPr>
            <a:spLocks noGrp="1"/>
          </p:cNvSpPr>
          <p:nvPr>
            <p:ph type="ftr" sz="quarter" idx="11"/>
          </p:nvPr>
        </p:nvSpPr>
        <p:spPr>
          <a:xfrm>
            <a:off x="4050506" y="6459787"/>
            <a:ext cx="3921919" cy="365125"/>
          </a:xfrm>
        </p:spPr>
        <p:txBody>
          <a:bodyPr/>
          <a:lstStyle>
            <a:lvl1pPr algn="l">
              <a:defRPr>
                <a:solidFill>
                  <a:schemeClr val="tx2"/>
                </a:solidFill>
              </a:defRPr>
            </a:lvl1p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525B69-1C61-484F-9218-1D4D9B4753EE}" type="slidenum">
              <a:rPr lang="en-US" smtClean="0"/>
              <a:t>‹#›</a:t>
            </a:fld>
            <a:endParaRPr lang="en-US"/>
          </a:p>
        </p:txBody>
      </p:sp>
    </p:spTree>
    <p:extLst>
      <p:ext uri="{BB962C8B-B14F-4D97-AF65-F5344CB8AC3E}">
        <p14:creationId xmlns:p14="http://schemas.microsoft.com/office/powerpoint/2010/main" val="45837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028432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102843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5830" y="5074920"/>
            <a:ext cx="853821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4" y="0"/>
            <a:ext cx="10286988"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5829" y="5907024"/>
            <a:ext cx="853821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C3F0-0357-4365-ACAE-C52DCD29629D}" type="datetime1">
              <a:rPr lang="en-US" smtClean="0"/>
              <a:t>7/13/2019</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63183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0287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0287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25830" y="286605"/>
            <a:ext cx="8486775"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5829" y="1845734"/>
            <a:ext cx="8486776"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25832" y="6459787"/>
            <a:ext cx="2085978" cy="365125"/>
          </a:xfrm>
          <a:prstGeom prst="rect">
            <a:avLst/>
          </a:prstGeom>
        </p:spPr>
        <p:txBody>
          <a:bodyPr vert="horz" lIns="91440" tIns="45720" rIns="91440" bIns="45720" rtlCol="0" anchor="ctr"/>
          <a:lstStyle>
            <a:lvl1pPr algn="l">
              <a:defRPr sz="900">
                <a:solidFill>
                  <a:srgbClr val="FFFFFF"/>
                </a:solidFill>
              </a:defRPr>
            </a:lvl1pPr>
          </a:lstStyle>
          <a:p>
            <a:fld id="{8F1C4BE7-98F3-48A7-BBC6-102D4AC6AA22}" type="datetime1">
              <a:rPr lang="en-US" smtClean="0"/>
              <a:t>7/13/2019</a:t>
            </a:fld>
            <a:endParaRPr lang="en-US"/>
          </a:p>
        </p:txBody>
      </p:sp>
      <p:sp>
        <p:nvSpPr>
          <p:cNvPr id="5" name="Footer Placeholder 4"/>
          <p:cNvSpPr>
            <a:spLocks noGrp="1"/>
          </p:cNvSpPr>
          <p:nvPr>
            <p:ph type="ftr" sz="quarter" idx="3"/>
          </p:nvPr>
        </p:nvSpPr>
        <p:spPr>
          <a:xfrm>
            <a:off x="3110219" y="6459787"/>
            <a:ext cx="4069241"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Department of Humanities &amp; Management</a:t>
            </a:r>
            <a:endParaRPr lang="en-US" dirty="0"/>
          </a:p>
        </p:txBody>
      </p:sp>
      <p:sp>
        <p:nvSpPr>
          <p:cNvPr id="6" name="Slide Number Placeholder 5"/>
          <p:cNvSpPr>
            <a:spLocks noGrp="1"/>
          </p:cNvSpPr>
          <p:nvPr>
            <p:ph type="sldNum" sz="quarter" idx="4"/>
          </p:nvPr>
        </p:nvSpPr>
        <p:spPr>
          <a:xfrm>
            <a:off x="8353513" y="6459787"/>
            <a:ext cx="1107021" cy="365125"/>
          </a:xfrm>
          <a:prstGeom prst="rect">
            <a:avLst/>
          </a:prstGeom>
        </p:spPr>
        <p:txBody>
          <a:bodyPr vert="horz" lIns="91440" tIns="45720" rIns="91440" bIns="45720" rtlCol="0" anchor="ctr"/>
          <a:lstStyle>
            <a:lvl1pPr algn="r">
              <a:defRPr sz="1050">
                <a:solidFill>
                  <a:srgbClr val="FFFFFF"/>
                </a:solidFill>
              </a:defRPr>
            </a:lvl1pPr>
          </a:lstStyle>
          <a:p>
            <a:fld id="{E5525B69-1C61-484F-9218-1D4D9B4753EE}" type="slidenum">
              <a:rPr lang="en-US" smtClean="0"/>
              <a:t>‹#›</a:t>
            </a:fld>
            <a:endParaRPr lang="en-US"/>
          </a:p>
        </p:txBody>
      </p:sp>
      <p:cxnSp>
        <p:nvCxnSpPr>
          <p:cNvPr id="10" name="Straight Connector 9"/>
          <p:cNvCxnSpPr/>
          <p:nvPr/>
        </p:nvCxnSpPr>
        <p:spPr>
          <a:xfrm>
            <a:off x="1007042" y="1737845"/>
            <a:ext cx="84096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1206" y="0"/>
            <a:ext cx="838200"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0" y="0"/>
            <a:ext cx="10287000" cy="369332"/>
          </a:xfrm>
          <a:prstGeom prst="rect">
            <a:avLst/>
          </a:prstGeom>
          <a:noFill/>
        </p:spPr>
        <p:txBody>
          <a:bodyPr wrap="square" rtlCol="0">
            <a:spAutoFit/>
          </a:bodyPr>
          <a:lstStyle/>
          <a:p>
            <a:pPr algn="ctr"/>
            <a:r>
              <a:rPr lang="en-US" b="1" dirty="0" smtClean="0">
                <a:solidFill>
                  <a:schemeClr val="bg1">
                    <a:lumMod val="50000"/>
                  </a:schemeClr>
                </a:solidFill>
              </a:rPr>
              <a:t>ECE 1001   Basic Electronics</a:t>
            </a:r>
            <a:endParaRPr lang="en-US" b="1" dirty="0">
              <a:solidFill>
                <a:schemeClr val="bg1">
                  <a:lumMod val="50000"/>
                </a:schemeClr>
              </a:solidFill>
            </a:endParaRPr>
          </a:p>
        </p:txBody>
      </p:sp>
      <p:grpSp>
        <p:nvGrpSpPr>
          <p:cNvPr id="13" name="Group 12"/>
          <p:cNvGrpSpPr/>
          <p:nvPr userDrawn="1"/>
        </p:nvGrpSpPr>
        <p:grpSpPr>
          <a:xfrm>
            <a:off x="40341" y="53788"/>
            <a:ext cx="739588" cy="1116106"/>
            <a:chOff x="5298141" y="3052482"/>
            <a:chExt cx="739588" cy="1116106"/>
          </a:xfrm>
        </p:grpSpPr>
        <p:sp>
          <p:nvSpPr>
            <p:cNvPr id="14" name="Rectangle 13"/>
            <p:cNvSpPr/>
            <p:nvPr userDrawn="1"/>
          </p:nvSpPr>
          <p:spPr>
            <a:xfrm>
              <a:off x="5298141" y="3052482"/>
              <a:ext cx="739588" cy="111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7" descr="Mahe-Logo-emb"/>
            <p:cNvPicPr>
              <a:picLocks noChangeAspect="1" noChangeArrowheads="1"/>
            </p:cNvPicPr>
            <p:nvPr userDrawn="1"/>
          </p:nvPicPr>
          <p:blipFill>
            <a:blip r:embed="rId14">
              <a:extLst>
                <a:ext uri="{28A0092B-C50C-407E-A947-70E740481C1C}">
                  <a14:useLocalDpi xmlns:a14="http://schemas.microsoft.com/office/drawing/2010/main" val="0"/>
                </a:ext>
              </a:extLst>
            </a:blip>
            <a:srcRect t="-551"/>
            <a:stretch>
              <a:fillRect/>
            </a:stretch>
          </p:blipFill>
          <p:spPr bwMode="auto">
            <a:xfrm>
              <a:off x="5430744" y="3213457"/>
              <a:ext cx="4826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522014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  Writing an essay-</a:t>
            </a:r>
            <a:br>
              <a:rPr lang="en-US" dirty="0" smtClean="0">
                <a:latin typeface="Algerian" pitchFamily="82" charset="0"/>
              </a:rPr>
            </a:br>
            <a:r>
              <a:rPr lang="en-US" dirty="0" smtClean="0">
                <a:latin typeface="Algerian" pitchFamily="82" charset="0"/>
              </a:rPr>
              <a:t>a few tips..</a:t>
            </a:r>
            <a:endParaRPr lang="en-US" dirty="0">
              <a:latin typeface="Algerian" pitchFamily="8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770"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906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14350" y="274638"/>
            <a:ext cx="9258300" cy="715962"/>
          </a:xfrm>
        </p:spPr>
        <p:txBody>
          <a:bodyPr>
            <a:normAutofit/>
          </a:bodyPr>
          <a:lstStyle/>
          <a:p>
            <a:r>
              <a:rPr lang="en-US" sz="2800" b="1" dirty="0">
                <a:latin typeface="Times New Roman" pitchFamily="18" charset="0"/>
                <a:cs typeface="Times New Roman" pitchFamily="18" charset="0"/>
              </a:rPr>
              <a:t>Body </a:t>
            </a:r>
            <a:r>
              <a:rPr lang="en-US" sz="2800" b="1" dirty="0" smtClean="0">
                <a:latin typeface="Times New Roman" pitchFamily="18" charset="0"/>
                <a:cs typeface="Times New Roman" pitchFamily="18" charset="0"/>
              </a:rPr>
              <a:t>Paragraph 1</a:t>
            </a:r>
            <a:endParaRPr lang="en-US" sz="2800" b="1" dirty="0">
              <a:latin typeface="Times New Roman" pitchFamily="18" charset="0"/>
              <a:cs typeface="Times New Roman" pitchFamily="18" charset="0"/>
            </a:endParaRPr>
          </a:p>
        </p:txBody>
      </p:sp>
      <p:sp>
        <p:nvSpPr>
          <p:cNvPr id="5123" name="Rectangle 3"/>
          <p:cNvSpPr>
            <a:spLocks noGrp="1" noChangeArrowheads="1"/>
          </p:cNvSpPr>
          <p:nvPr>
            <p:ph idx="1"/>
          </p:nvPr>
        </p:nvSpPr>
        <p:spPr>
          <a:xfrm>
            <a:off x="514350" y="1219201"/>
            <a:ext cx="9258300" cy="4906963"/>
          </a:xfrm>
        </p:spPr>
        <p:txBody>
          <a:bodyPr>
            <a:normAutofit fontScale="92500" lnSpcReduction="10000"/>
          </a:bodyPr>
          <a:lstStyle/>
          <a:p>
            <a:pPr>
              <a:lnSpc>
                <a:spcPct val="90000"/>
              </a:lnSpc>
            </a:pPr>
            <a:r>
              <a:rPr lang="en-US" dirty="0"/>
              <a:t>Body </a:t>
            </a:r>
            <a:r>
              <a:rPr lang="en-US" dirty="0" smtClean="0"/>
              <a:t>Paragraph 1 </a:t>
            </a:r>
            <a:r>
              <a:rPr lang="en-US" dirty="0"/>
              <a:t>(Paragraph Frame</a:t>
            </a:r>
            <a:r>
              <a:rPr lang="en-US" dirty="0" smtClean="0"/>
              <a:t>):</a:t>
            </a:r>
          </a:p>
          <a:p>
            <a:pPr>
              <a:lnSpc>
                <a:spcPct val="90000"/>
              </a:lnSpc>
            </a:pPr>
            <a:endParaRPr lang="en-US" dirty="0"/>
          </a:p>
          <a:p>
            <a:pPr lvl="1">
              <a:lnSpc>
                <a:spcPct val="90000"/>
              </a:lnSpc>
            </a:pPr>
            <a:r>
              <a:rPr lang="en-US" dirty="0"/>
              <a:t>Topic sentence </a:t>
            </a:r>
            <a:r>
              <a:rPr lang="en-US" dirty="0" smtClean="0"/>
              <a:t> ( </a:t>
            </a:r>
            <a:r>
              <a:rPr lang="en-US" sz="2000" dirty="0" smtClean="0">
                <a:latin typeface="Times New Roman" pitchFamily="18" charset="0"/>
                <a:cs typeface="Times New Roman" pitchFamily="18" charset="0"/>
              </a:rPr>
              <a:t>the most important reason that supports your Thesis     				statement)                                                  1</a:t>
            </a:r>
          </a:p>
          <a:p>
            <a:pPr lvl="1">
              <a:lnSpc>
                <a:spcPct val="90000"/>
              </a:lnSpc>
              <a:buNone/>
            </a:pPr>
            <a:endParaRPr lang="en-US" sz="2000" dirty="0"/>
          </a:p>
          <a:p>
            <a:pPr lvl="1">
              <a:lnSpc>
                <a:spcPct val="90000"/>
              </a:lnSpc>
            </a:pPr>
            <a:r>
              <a:rPr lang="en-US" dirty="0"/>
              <a:t>Evidence </a:t>
            </a:r>
            <a:r>
              <a:rPr lang="en-US" dirty="0" smtClean="0"/>
              <a:t>	(</a:t>
            </a:r>
            <a:r>
              <a:rPr lang="en-US" sz="2000" dirty="0">
                <a:latin typeface="Times New Roman" pitchFamily="18" charset="0"/>
                <a:cs typeface="Times New Roman" pitchFamily="18" charset="0"/>
              </a:rPr>
              <a:t>specific </a:t>
            </a:r>
            <a:r>
              <a:rPr lang="en-US" sz="2000" dirty="0" smtClean="0">
                <a:latin typeface="Times New Roman" pitchFamily="18" charset="0"/>
                <a:cs typeface="Times New Roman" pitchFamily="18" charset="0"/>
              </a:rPr>
              <a:t> example</a:t>
            </a:r>
            <a:r>
              <a:rPr lang="en-US" sz="2000" dirty="0">
                <a:latin typeface="Times New Roman" pitchFamily="18" charset="0"/>
                <a:cs typeface="Times New Roman" pitchFamily="18" charset="0"/>
              </a:rPr>
              <a:t>, detail, or reason that </a:t>
            </a:r>
            <a:r>
              <a:rPr lang="en-US" sz="2000" dirty="0" smtClean="0">
                <a:latin typeface="Times New Roman" pitchFamily="18" charset="0"/>
                <a:cs typeface="Times New Roman" pitchFamily="18" charset="0"/>
              </a:rPr>
              <a:t>“proves</a:t>
            </a:r>
            <a:r>
              <a:rPr lang="en-US" sz="2000" dirty="0">
                <a:latin typeface="Times New Roman" pitchFamily="18" charset="0"/>
                <a:cs typeface="Times New Roman" pitchFamily="18" charset="0"/>
              </a:rPr>
              <a:t>” the </a:t>
            </a:r>
            <a:r>
              <a:rPr lang="en-US" sz="2000" dirty="0" smtClean="0">
                <a:latin typeface="Times New Roman" pitchFamily="18" charset="0"/>
                <a:cs typeface="Times New Roman" pitchFamily="18" charset="0"/>
              </a:rPr>
              <a:t>			topic  sentence</a:t>
            </a:r>
            <a:r>
              <a:rPr lang="en-US" dirty="0" smtClean="0"/>
              <a:t>)                                          </a:t>
            </a:r>
            <a:r>
              <a:rPr lang="en-US" sz="2200" dirty="0" smtClean="0">
                <a:latin typeface="Times New Roman" pitchFamily="18" charset="0"/>
                <a:cs typeface="Times New Roman" pitchFamily="18" charset="0"/>
              </a:rPr>
              <a:t> 1-2</a:t>
            </a:r>
          </a:p>
          <a:p>
            <a:pPr lvl="1">
              <a:lnSpc>
                <a:spcPct val="90000"/>
              </a:lnSpc>
              <a:buNone/>
            </a:pPr>
            <a:endParaRPr lang="en-US" dirty="0"/>
          </a:p>
          <a:p>
            <a:pPr lvl="1">
              <a:lnSpc>
                <a:spcPct val="90000"/>
              </a:lnSpc>
            </a:pPr>
            <a:r>
              <a:rPr lang="en-US" dirty="0"/>
              <a:t>Commentary </a:t>
            </a:r>
            <a:r>
              <a:rPr lang="en-US" dirty="0" smtClean="0"/>
              <a:t>	(</a:t>
            </a:r>
            <a:r>
              <a:rPr lang="en-US" sz="2400" dirty="0">
                <a:latin typeface="Times New Roman" pitchFamily="18" charset="0"/>
                <a:cs typeface="Times New Roman" pitchFamily="18" charset="0"/>
              </a:rPr>
              <a:t>interpretation of how the example relates to </a:t>
            </a:r>
            <a:r>
              <a:rPr lang="en-US" sz="2400" dirty="0" smtClean="0">
                <a:latin typeface="Times New Roman" pitchFamily="18" charset="0"/>
                <a:cs typeface="Times New Roman" pitchFamily="18" charset="0"/>
              </a:rPr>
              <a:t>				the topic </a:t>
            </a:r>
            <a:r>
              <a:rPr lang="en-US" sz="2400" dirty="0">
                <a:latin typeface="Times New Roman" pitchFamily="18" charset="0"/>
                <a:cs typeface="Times New Roman" pitchFamily="18" charset="0"/>
              </a:rPr>
              <a:t>sentence.) [</a:t>
            </a:r>
            <a:r>
              <a:rPr lang="en-US" sz="2400" b="1" dirty="0">
                <a:latin typeface="Times New Roman" pitchFamily="18" charset="0"/>
                <a:cs typeface="Times New Roman" pitchFamily="18" charset="0"/>
              </a:rPr>
              <a:t>THOUGHT</a:t>
            </a:r>
            <a:r>
              <a:rPr lang="en-US" sz="24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2-3</a:t>
            </a:r>
          </a:p>
          <a:p>
            <a:pPr lvl="1">
              <a:lnSpc>
                <a:spcPct val="90000"/>
              </a:lnSpc>
              <a:buNone/>
            </a:pPr>
            <a:endParaRPr lang="en-US" sz="2400" dirty="0">
              <a:latin typeface="Times New Roman" pitchFamily="18" charset="0"/>
              <a:cs typeface="Times New Roman" pitchFamily="18" charset="0"/>
            </a:endParaRPr>
          </a:p>
          <a:p>
            <a:pPr lvl="1">
              <a:lnSpc>
                <a:spcPct val="90000"/>
              </a:lnSpc>
            </a:pPr>
            <a:r>
              <a:rPr lang="en-US" i="1" dirty="0">
                <a:latin typeface="Times New Roman" pitchFamily="18" charset="0"/>
                <a:cs typeface="Times New Roman" pitchFamily="18" charset="0"/>
              </a:rPr>
              <a:t>Additional supporting sentences with evidence and commentary</a:t>
            </a:r>
            <a:r>
              <a:rPr lang="en-US" i="1" dirty="0" smtClean="0">
                <a:latin typeface="Times New Roman" pitchFamily="18" charset="0"/>
                <a:cs typeface="Times New Roman" pitchFamily="18" charset="0"/>
              </a:rPr>
              <a:t>.                                                                      </a:t>
            </a:r>
            <a:r>
              <a:rPr lang="en-US" sz="1900" i="1" dirty="0" smtClean="0">
                <a:latin typeface="Times New Roman" pitchFamily="18" charset="0"/>
                <a:cs typeface="Times New Roman" pitchFamily="18" charset="0"/>
              </a:rPr>
              <a:t>2</a:t>
            </a:r>
          </a:p>
          <a:p>
            <a:pPr lvl="1">
              <a:lnSpc>
                <a:spcPct val="90000"/>
              </a:lnSpc>
            </a:pPr>
            <a:endParaRPr lang="en-US" dirty="0"/>
          </a:p>
          <a:p>
            <a:pPr lvl="1">
              <a:lnSpc>
                <a:spcPct val="90000"/>
              </a:lnSpc>
            </a:pPr>
            <a:r>
              <a:rPr lang="en-US" dirty="0"/>
              <a:t>Concluding </a:t>
            </a:r>
            <a:r>
              <a:rPr lang="en-US" dirty="0" smtClean="0"/>
              <a:t>sentence – </a:t>
            </a:r>
            <a:r>
              <a:rPr lang="en-US" sz="2400" dirty="0" smtClean="0">
                <a:latin typeface="Times New Roman" pitchFamily="18" charset="0"/>
                <a:cs typeface="Times New Roman" pitchFamily="18" charset="0"/>
              </a:rPr>
              <a:t>Rephrase / relate to Topic S            </a:t>
            </a:r>
            <a:r>
              <a:rPr lang="en-US" sz="1900" dirty="0" smtClean="0">
                <a:latin typeface="Times New Roman" pitchFamily="18" charset="0"/>
                <a:cs typeface="Times New Roman" pitchFamily="18" charset="0"/>
              </a:rPr>
              <a:t>1</a:t>
            </a:r>
            <a:endParaRPr lang="en-US" sz="1900" dirty="0">
              <a:latin typeface="Times New Roman" pitchFamily="18" charset="0"/>
              <a:cs typeface="Times New Roman" pitchFamily="18" charset="0"/>
            </a:endParaRPr>
          </a:p>
          <a:p>
            <a:pPr>
              <a:lnSpc>
                <a:spcPct val="90000"/>
              </a:lnSpc>
            </a:pP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166" y="5942"/>
            <a:ext cx="328558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53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slide(fromBottom)">
                                      <p:cBhvr>
                                        <p:cTn id="7" dur="500"/>
                                        <p:tgtEl>
                                          <p:spTgt spid="5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23">
                                            <p:txEl>
                                              <p:pRg st="4" end="4"/>
                                            </p:txEl>
                                          </p:spTgt>
                                        </p:tgtEl>
                                        <p:attrNameLst>
                                          <p:attrName>style.visibility</p:attrName>
                                        </p:attrNameLst>
                                      </p:cBhvr>
                                      <p:to>
                                        <p:strVal val="visible"/>
                                      </p:to>
                                    </p:set>
                                    <p:animEffect transition="in" filter="slide(fromBottom)">
                                      <p:cBhvr>
                                        <p:cTn id="12" dur="500"/>
                                        <p:tgtEl>
                                          <p:spTgt spid="51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animEffect transition="in" filter="slide(fromBottom)">
                                      <p:cBhvr>
                                        <p:cTn id="17" dur="500"/>
                                        <p:tgtEl>
                                          <p:spTgt spid="512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123">
                                            <p:txEl>
                                              <p:pRg st="8" end="8"/>
                                            </p:txEl>
                                          </p:spTgt>
                                        </p:tgtEl>
                                        <p:attrNameLst>
                                          <p:attrName>style.visibility</p:attrName>
                                        </p:attrNameLst>
                                      </p:cBhvr>
                                      <p:to>
                                        <p:strVal val="visible"/>
                                      </p:to>
                                    </p:set>
                                    <p:animEffect transition="in" filter="slide(fromBottom)">
                                      <p:cBhvr>
                                        <p:cTn id="22" dur="500"/>
                                        <p:tgtEl>
                                          <p:spTgt spid="512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23">
                                            <p:txEl>
                                              <p:pRg st="10" end="10"/>
                                            </p:txEl>
                                          </p:spTgt>
                                        </p:tgtEl>
                                        <p:attrNameLst>
                                          <p:attrName>style.visibility</p:attrName>
                                        </p:attrNameLst>
                                      </p:cBhvr>
                                      <p:to>
                                        <p:strVal val="visible"/>
                                      </p:to>
                                    </p:set>
                                    <p:animEffect transition="in" filter="slide(fromBottom)">
                                      <p:cBhvr>
                                        <p:cTn id="27" dur="500"/>
                                        <p:tgtEl>
                                          <p:spTgt spid="5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87506" y="287701"/>
            <a:ext cx="8885144" cy="1143000"/>
          </a:xfrm>
        </p:spPr>
        <p:txBody>
          <a:bodyPr>
            <a:normAutofit/>
          </a:bodyPr>
          <a:lstStyle/>
          <a:p>
            <a:r>
              <a:rPr lang="en-US" sz="2000" b="1" dirty="0" smtClean="0">
                <a:latin typeface="Times New Roman" pitchFamily="18" charset="0"/>
                <a:cs typeface="Times New Roman" pitchFamily="18" charset="0"/>
              </a:rPr>
              <a:t>THESIS : Mass Media  plays a responsible role in a democratic country like India.</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pPr algn="just">
              <a:lnSpc>
                <a:spcPct val="160000"/>
              </a:lnSpc>
              <a:buNone/>
            </a:pPr>
            <a:r>
              <a:rPr lang="en-US" sz="2800" dirty="0" smtClean="0">
                <a:solidFill>
                  <a:srgbClr val="7030A0"/>
                </a:solidFill>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Mass media can become a unifying force at times of crisis</a:t>
            </a:r>
            <a:r>
              <a:rPr lang="en-US" sz="2600" dirty="0" smtClean="0">
                <a:latin typeface="Times New Roman" pitchFamily="18" charset="0"/>
                <a:cs typeface="Times New Roman" pitchFamily="18" charset="0"/>
              </a:rPr>
              <a:t>. For instance, during the terrorist attack on Mumbai ,television channels created a sense of patriotism among people across India. The coverage of the attack by English, Hindi and the local channels reached every corner of India. The nation, as a whole, raised voice against terrorists and this gave a sense of belonging to the people of Mumbai. As a result, people at least in Mumbai felt the need to overcome religious and regional differences. For once, the  Indian media was able to create an awareness among the people that they need to fight the enemy together.</a:t>
            </a:r>
            <a:endParaRPr lang="en-US" sz="26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085" y="12378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735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Body Paragraph 2</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90000"/>
              </a:lnSpc>
            </a:pPr>
            <a:r>
              <a:rPr lang="en-US" dirty="0" smtClean="0">
                <a:latin typeface="Times New Roman" pitchFamily="18" charset="0"/>
                <a:cs typeface="Times New Roman" pitchFamily="18" charset="0"/>
              </a:rPr>
              <a:t>Topic sentence: [</a:t>
            </a:r>
            <a:r>
              <a:rPr lang="en-US" sz="2400" dirty="0" smtClean="0">
                <a:latin typeface="Times New Roman" pitchFamily="18" charset="0"/>
                <a:cs typeface="Times New Roman" pitchFamily="18" charset="0"/>
              </a:rPr>
              <a:t>State  your observations that support the thesis S</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Evidence: [</a:t>
            </a:r>
            <a:r>
              <a:rPr lang="en-US" sz="2000" dirty="0" smtClean="0">
                <a:latin typeface="Times New Roman" pitchFamily="18" charset="0"/>
                <a:cs typeface="Times New Roman" pitchFamily="18" charset="0"/>
              </a:rPr>
              <a:t>Provide  an example</a:t>
            </a:r>
            <a:r>
              <a:rPr lang="en-US"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Commentary: [</a:t>
            </a:r>
            <a:r>
              <a:rPr lang="en-US" sz="2400" dirty="0" smtClean="0">
                <a:latin typeface="Times New Roman" pitchFamily="18" charset="0"/>
                <a:cs typeface="Times New Roman" pitchFamily="18" charset="0"/>
              </a:rPr>
              <a:t>How does your evidence relate to your thesis – controlling idea</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nSpc>
                <a:spcPct val="90000"/>
              </a:lnSpc>
            </a:pPr>
            <a:r>
              <a:rPr lang="en-US" i="1" dirty="0" smtClean="0">
                <a:latin typeface="Times New Roman" pitchFamily="18" charset="0"/>
                <a:cs typeface="Times New Roman" pitchFamily="18" charset="0"/>
              </a:rPr>
              <a:t>Evidence 2:</a:t>
            </a:r>
            <a:endParaRPr lang="en-US" b="1" i="1" dirty="0" smtClean="0">
              <a:latin typeface="Times New Roman" pitchFamily="18" charset="0"/>
              <a:cs typeface="Times New Roman" pitchFamily="18" charset="0"/>
            </a:endParaRPr>
          </a:p>
          <a:p>
            <a:pPr>
              <a:lnSpc>
                <a:spcPct val="90000"/>
              </a:lnSpc>
            </a:pPr>
            <a:r>
              <a:rPr lang="en-US" i="1" dirty="0" smtClean="0">
                <a:latin typeface="Times New Roman" pitchFamily="18" charset="0"/>
                <a:cs typeface="Times New Roman" pitchFamily="18" charset="0"/>
              </a:rPr>
              <a:t>Commentary: [</a:t>
            </a:r>
            <a:r>
              <a:rPr lang="en-US" sz="2400" i="1" dirty="0" smtClean="0">
                <a:latin typeface="Times New Roman" pitchFamily="18" charset="0"/>
                <a:cs typeface="Times New Roman" pitchFamily="18" charset="0"/>
              </a:rPr>
              <a:t>Relate to thesis</a:t>
            </a:r>
            <a:r>
              <a:rPr lang="en-US" i="1" dirty="0" smtClean="0">
                <a:latin typeface="Times New Roman" pitchFamily="18" charset="0"/>
                <a:cs typeface="Times New Roman" pitchFamily="18" charset="0"/>
              </a:rPr>
              <a:t>…] </a:t>
            </a:r>
          </a:p>
          <a:p>
            <a:pPr>
              <a:lnSpc>
                <a:spcPct val="90000"/>
              </a:lnSpc>
            </a:pPr>
            <a:r>
              <a:rPr lang="en-US" dirty="0" smtClean="0">
                <a:latin typeface="Times New Roman" pitchFamily="18" charset="0"/>
                <a:cs typeface="Times New Roman" pitchFamily="18" charset="0"/>
              </a:rPr>
              <a:t>Concluding Sentence: </a:t>
            </a:r>
            <a:r>
              <a:rPr lang="en-US" sz="1800" dirty="0" smtClean="0">
                <a:latin typeface="Times New Roman" pitchFamily="18" charset="0"/>
                <a:cs typeface="Times New Roman" pitchFamily="18" charset="0"/>
              </a:rPr>
              <a:t>Rephrases your main idea/observation</a:t>
            </a:r>
            <a:endParaRPr lang="en-US" sz="18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58466"/>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803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14350" y="274638"/>
            <a:ext cx="9258300" cy="639762"/>
          </a:xfrm>
        </p:spPr>
        <p:txBody>
          <a:bodyPr>
            <a:normAutofit/>
          </a:bodyPr>
          <a:lstStyle/>
          <a:p>
            <a:r>
              <a:rPr lang="en-US" sz="2000" b="1" dirty="0" smtClean="0">
                <a:latin typeface="Times New Roman" pitchFamily="18" charset="0"/>
                <a:cs typeface="Times New Roman" pitchFamily="18" charset="0"/>
              </a:rPr>
              <a:t>THESIS : Mass Media plays a responsible role in a democratic country like India.</a:t>
            </a:r>
            <a:endParaRPr lang="en-US" sz="2000" dirty="0"/>
          </a:p>
        </p:txBody>
      </p:sp>
      <p:sp>
        <p:nvSpPr>
          <p:cNvPr id="48131" name="Rectangle 3"/>
          <p:cNvSpPr>
            <a:spLocks noGrp="1" noChangeArrowheads="1"/>
          </p:cNvSpPr>
          <p:nvPr>
            <p:ph idx="1"/>
          </p:nvPr>
        </p:nvSpPr>
        <p:spPr>
          <a:xfrm>
            <a:off x="731520" y="990600"/>
            <a:ext cx="9041130" cy="5486400"/>
          </a:xfrm>
        </p:spPr>
        <p:txBody>
          <a:bodyPr>
            <a:noAutofit/>
          </a:bodyPr>
          <a:lstStyle/>
          <a:p>
            <a:pPr algn="just">
              <a:lnSpc>
                <a:spcPct val="150000"/>
              </a:lnSpc>
              <a:buNone/>
            </a:pPr>
            <a:r>
              <a:rPr lang="en-US" sz="2000" dirty="0" smtClean="0">
                <a:solidFill>
                  <a:srgbClr val="C00000"/>
                </a:solidFill>
                <a:latin typeface="Times New Roman" pitchFamily="18" charset="0"/>
                <a:cs typeface="Times New Roman" pitchFamily="18" charset="0"/>
              </a:rPr>
              <a:t>	Media besides being a unifying force, also acts </a:t>
            </a:r>
            <a:r>
              <a:rPr lang="en-US" sz="2000" dirty="0" smtClean="0">
                <a:solidFill>
                  <a:srgbClr val="7030A0"/>
                </a:solidFill>
                <a:latin typeface="Times New Roman" pitchFamily="18" charset="0"/>
                <a:cs typeface="Times New Roman" pitchFamily="18" charset="0"/>
              </a:rPr>
              <a:t>as a source of information and a means to achieve justice in India</a:t>
            </a:r>
            <a:r>
              <a:rPr lang="en-US" sz="2000" dirty="0" smtClean="0">
                <a:latin typeface="Times New Roman" pitchFamily="18" charset="0"/>
                <a:cs typeface="Times New Roman" pitchFamily="18" charset="0"/>
              </a:rPr>
              <a:t>. At times of natural disasters or accidents, media assumes an important role in providing  necessary information and help to the people</a:t>
            </a:r>
            <a:r>
              <a:rPr lang="en-US" sz="2000" dirty="0" smtClean="0">
                <a:solidFill>
                  <a:srgbClr val="C00000"/>
                </a:solidFill>
                <a:latin typeface="Times New Roman" pitchFamily="18" charset="0"/>
                <a:cs typeface="Times New Roman" pitchFamily="18" charset="0"/>
              </a:rPr>
              <a:t>.  In fact,</a:t>
            </a:r>
            <a:r>
              <a:rPr lang="en-US" sz="2000" dirty="0" smtClean="0">
                <a:latin typeface="Times New Roman" pitchFamily="18" charset="0"/>
                <a:cs typeface="Times New Roman" pitchFamily="18" charset="0"/>
              </a:rPr>
              <a:t> India managed to cope with the aftermaths of Tsunami a few years ago mainly due to the initiative of  the  media. </a:t>
            </a:r>
            <a:r>
              <a:rPr lang="en-US" sz="2000" dirty="0" smtClean="0">
                <a:solidFill>
                  <a:srgbClr val="C00000"/>
                </a:solidFill>
                <a:latin typeface="Times New Roman" pitchFamily="18" charset="0"/>
                <a:cs typeface="Times New Roman" pitchFamily="18" charset="0"/>
              </a:rPr>
              <a:t>Again</a:t>
            </a:r>
            <a:r>
              <a:rPr lang="en-US" sz="2000" dirty="0" smtClean="0">
                <a:latin typeface="Times New Roman" pitchFamily="18" charset="0"/>
                <a:cs typeface="Times New Roman" pitchFamily="18" charset="0"/>
              </a:rPr>
              <a:t>, in the  anticorruption movement led by Anna </a:t>
            </a:r>
            <a:r>
              <a:rPr lang="en-US" sz="2000" dirty="0" err="1" smtClean="0">
                <a:latin typeface="Times New Roman" pitchFamily="18" charset="0"/>
                <a:cs typeface="Times New Roman" pitchFamily="18" charset="0"/>
              </a:rPr>
              <a:t>Hazare</a:t>
            </a:r>
            <a:r>
              <a:rPr lang="en-US" sz="2000" dirty="0" smtClean="0">
                <a:latin typeface="Times New Roman" pitchFamily="18" charset="0"/>
                <a:cs typeface="Times New Roman" pitchFamily="18" charset="0"/>
              </a:rPr>
              <a:t> the Indian media was able to create an awareness even among the illiterate people. </a:t>
            </a:r>
            <a:r>
              <a:rPr lang="en-US" sz="2000" dirty="0" smtClean="0">
                <a:solidFill>
                  <a:srgbClr val="C00000"/>
                </a:solidFill>
                <a:latin typeface="Times New Roman" pitchFamily="18" charset="0"/>
                <a:cs typeface="Times New Roman" pitchFamily="18" charset="0"/>
              </a:rPr>
              <a:t>Further, </a:t>
            </a:r>
            <a:r>
              <a:rPr lang="en-US" sz="2000" dirty="0" smtClean="0">
                <a:latin typeface="Times New Roman" pitchFamily="18" charset="0"/>
                <a:cs typeface="Times New Roman" pitchFamily="18" charset="0"/>
              </a:rPr>
              <a:t>media often served people as a platform to seek justice. A number of cases on child abuse or violence against women are taken up by the media in India to this end. In short, mass media in India is certainly a strong option for someone who needs either information or justice.</a:t>
            </a:r>
            <a:endParaRPr lang="en-US"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790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Body Paragraph 3</a:t>
            </a:r>
            <a:endParaRPr lang="en-US" sz="2800"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dirty="0" smtClean="0">
                <a:latin typeface="Times New Roman" pitchFamily="18" charset="0"/>
                <a:cs typeface="Times New Roman" pitchFamily="18" charset="0"/>
              </a:rPr>
              <a:t>Topic sentence: </a:t>
            </a:r>
            <a:r>
              <a:rPr lang="en-US" sz="2400" dirty="0" smtClean="0">
                <a:latin typeface="Times New Roman" pitchFamily="18" charset="0"/>
                <a:cs typeface="Times New Roman" pitchFamily="18" charset="0"/>
              </a:rPr>
              <a:t>[Acknowledge  the counter view against the thesis 				S]				</a:t>
            </a:r>
            <a:r>
              <a:rPr lang="en-US" sz="2000" b="1" dirty="0" smtClean="0">
                <a:latin typeface="Times New Roman" pitchFamily="18" charset="0"/>
                <a:cs typeface="Times New Roman" pitchFamily="18" charset="0"/>
              </a:rPr>
              <a:t>2</a:t>
            </a:r>
          </a:p>
          <a:p>
            <a:pPr>
              <a:lnSpc>
                <a:spcPct val="90000"/>
              </a:lnSpc>
            </a:pPr>
            <a:endParaRPr lang="en-US" sz="2000"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Evidence: [</a:t>
            </a:r>
            <a:r>
              <a:rPr lang="en-US" sz="2800" dirty="0" smtClean="0">
                <a:latin typeface="Times New Roman" pitchFamily="18" charset="0"/>
                <a:cs typeface="Times New Roman" pitchFamily="18" charset="0"/>
              </a:rPr>
              <a:t>Provide  an example</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1-2</a:t>
            </a:r>
          </a:p>
          <a:p>
            <a:pPr>
              <a:lnSpc>
                <a:spcPct val="90000"/>
              </a:lnSpc>
            </a:pPr>
            <a:endParaRPr lang="en-US" sz="2000"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Commentary: [</a:t>
            </a:r>
            <a:r>
              <a:rPr lang="en-US" sz="2400" dirty="0" smtClean="0">
                <a:latin typeface="Times New Roman" pitchFamily="18" charset="0"/>
                <a:cs typeface="Times New Roman" pitchFamily="18" charset="0"/>
              </a:rPr>
              <a:t>State how the counter view is not strong enough as against your view</a:t>
            </a:r>
            <a:r>
              <a:rPr lang="en-US"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3</a:t>
            </a:r>
          </a:p>
          <a:p>
            <a:pPr>
              <a:lnSpc>
                <a:spcPct val="90000"/>
              </a:lnSpc>
              <a:buNone/>
            </a:pPr>
            <a:endParaRPr lang="en-US" sz="1800" b="1" dirty="0" smtClean="0">
              <a:latin typeface="Times New Roman" pitchFamily="18" charset="0"/>
              <a:cs typeface="Times New Roman" pitchFamily="18" charset="0"/>
            </a:endParaRPr>
          </a:p>
          <a:p>
            <a:pPr>
              <a:lnSpc>
                <a:spcPct val="90000"/>
              </a:lnSpc>
              <a:buNone/>
            </a:pPr>
            <a:endParaRPr lang="en-US" sz="1800"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Concluding Sentence: </a:t>
            </a:r>
            <a:r>
              <a:rPr lang="en-US" sz="2400" dirty="0" smtClean="0">
                <a:latin typeface="Times New Roman" pitchFamily="18" charset="0"/>
                <a:cs typeface="Times New Roman" pitchFamily="18" charset="0"/>
              </a:rPr>
              <a:t>Assert your main 	idea/observation.												            -1																		</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594"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615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THESIS : Mass Media plays a responsible role in a democratic country like India</a:t>
            </a:r>
            <a:endParaRPr lang="en-US" sz="1800" dirty="0"/>
          </a:p>
        </p:txBody>
      </p:sp>
      <p:sp>
        <p:nvSpPr>
          <p:cNvPr id="3" name="Content Placeholder 2"/>
          <p:cNvSpPr>
            <a:spLocks noGrp="1"/>
          </p:cNvSpPr>
          <p:nvPr>
            <p:ph idx="1"/>
          </p:nvPr>
        </p:nvSpPr>
        <p:spPr>
          <a:xfrm>
            <a:off x="744582" y="1295401"/>
            <a:ext cx="9028067" cy="4830763"/>
          </a:xfrm>
        </p:spPr>
        <p:txBody>
          <a:bodyPr>
            <a:normAutofit fontScale="92500" lnSpcReduction="20000"/>
          </a:bodyPr>
          <a:lstStyle/>
          <a:p>
            <a:pPr algn="just">
              <a:lnSpc>
                <a:spcPct val="160000"/>
              </a:lnSpc>
              <a:buNone/>
            </a:pPr>
            <a:r>
              <a:rPr lang="en-US" sz="2400" dirty="0" smtClean="0">
                <a:solidFill>
                  <a:srgbClr val="C00000"/>
                </a:solidFill>
                <a:latin typeface="Times New Roman" pitchFamily="18" charset="0"/>
                <a:cs typeface="Times New Roman" pitchFamily="18" charset="0"/>
              </a:rPr>
              <a:t>	This strength of Media ,as a source of information,  is  cited  </a:t>
            </a:r>
            <a:r>
              <a:rPr lang="en-US" sz="2400" dirty="0" smtClean="0">
                <a:solidFill>
                  <a:srgbClr val="7030A0"/>
                </a:solidFill>
                <a:latin typeface="Times New Roman" pitchFamily="18" charset="0"/>
                <a:cs typeface="Times New Roman" pitchFamily="18" charset="0"/>
              </a:rPr>
              <a:t>often as its bane by a few</a:t>
            </a:r>
            <a:r>
              <a:rPr lang="en-US" sz="2400" dirty="0" smtClean="0">
                <a:latin typeface="Times New Roman" pitchFamily="18" charset="0"/>
                <a:cs typeface="Times New Roman" pitchFamily="18" charset="0"/>
              </a:rPr>
              <a:t>. It is pointed out that media creates hype on issues and prejudices people in the name of information. </a:t>
            </a:r>
            <a:r>
              <a:rPr lang="en-US" sz="2400" dirty="0" smtClean="0">
                <a:solidFill>
                  <a:srgbClr val="C00000"/>
                </a:solidFill>
                <a:latin typeface="Times New Roman" pitchFamily="18" charset="0"/>
                <a:cs typeface="Times New Roman" pitchFamily="18" charset="0"/>
              </a:rPr>
              <a:t>Indeed,</a:t>
            </a:r>
            <a:r>
              <a:rPr lang="en-US" sz="2400" dirty="0" smtClean="0">
                <a:latin typeface="Times New Roman" pitchFamily="18" charset="0"/>
                <a:cs typeface="Times New Roman" pitchFamily="18" charset="0"/>
              </a:rPr>
              <a:t> media was criticized both in the case of Mumbai attack and supporting </a:t>
            </a:r>
            <a:r>
              <a:rPr lang="en-US" sz="2400" dirty="0" err="1" smtClean="0">
                <a:latin typeface="Times New Roman" pitchFamily="18" charset="0"/>
                <a:cs typeface="Times New Roman" pitchFamily="18" charset="0"/>
              </a:rPr>
              <a:t>Hazare</a:t>
            </a:r>
            <a:r>
              <a:rPr lang="en-US" sz="2400" dirty="0" smtClean="0">
                <a:latin typeface="Times New Roman" pitchFamily="18" charset="0"/>
                <a:cs typeface="Times New Roman" pitchFamily="18" charset="0"/>
              </a:rPr>
              <a:t> for these very reasons. </a:t>
            </a:r>
            <a:r>
              <a:rPr lang="en-US" sz="2400" dirty="0" smtClean="0">
                <a:solidFill>
                  <a:srgbClr val="C00000"/>
                </a:solidFill>
                <a:latin typeface="Times New Roman" pitchFamily="18" charset="0"/>
                <a:cs typeface="Times New Roman" pitchFamily="18" charset="0"/>
              </a:rPr>
              <a:t>However,</a:t>
            </a:r>
            <a:r>
              <a:rPr lang="en-US" sz="2400" dirty="0" smtClean="0">
                <a:latin typeface="Times New Roman" pitchFamily="18" charset="0"/>
                <a:cs typeface="Times New Roman" pitchFamily="18" charset="0"/>
              </a:rPr>
              <a:t> a careful analysis would reveal that is not true in every case. No media can survive just by creating hype alone and it needs to be responsible sooner or later. </a:t>
            </a:r>
            <a:r>
              <a:rPr lang="en-US" sz="2400" dirty="0" smtClean="0">
                <a:solidFill>
                  <a:srgbClr val="C00000"/>
                </a:solidFill>
                <a:latin typeface="Times New Roman" pitchFamily="18" charset="0"/>
                <a:cs typeface="Times New Roman" pitchFamily="18" charset="0"/>
              </a:rPr>
              <a:t>Moreover, </a:t>
            </a:r>
            <a:r>
              <a:rPr lang="en-US" sz="2400" dirty="0" smtClean="0">
                <a:latin typeface="Times New Roman" pitchFamily="18" charset="0"/>
                <a:cs typeface="Times New Roman" pitchFamily="18" charset="0"/>
              </a:rPr>
              <a:t>people have access to different modes of communication today to  be misled by the media. In a fiercely competitive world of media, survival would demand a sense of responsibility and honesty. The players of mass media in India know this well and are playing it right.</a:t>
            </a:r>
            <a:endParaRPr lang="en-US" sz="24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05"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85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Transitions</a:t>
            </a:r>
          </a:p>
        </p:txBody>
      </p:sp>
      <p:sp>
        <p:nvSpPr>
          <p:cNvPr id="17411" name="Rectangle 3"/>
          <p:cNvSpPr>
            <a:spLocks noGrp="1" noChangeArrowheads="1"/>
          </p:cNvSpPr>
          <p:nvPr>
            <p:ph idx="1"/>
          </p:nvPr>
        </p:nvSpPr>
        <p:spPr/>
        <p:txBody>
          <a:bodyPr/>
          <a:lstStyle/>
          <a:p>
            <a:r>
              <a:rPr lang="en-US" sz="2800" dirty="0"/>
              <a:t>Transitions are the links between paragraphs (and sentences/ideas) that help the reader follow the main line of thought.</a:t>
            </a:r>
          </a:p>
          <a:p>
            <a:pPr lvl="1">
              <a:buFontTx/>
              <a:buNone/>
            </a:pPr>
            <a:endParaRPr lang="en-US" sz="2400" u="sng" dirty="0" smtClean="0"/>
          </a:p>
          <a:p>
            <a:pPr lvl="1">
              <a:buFontTx/>
              <a:buNone/>
            </a:pPr>
            <a:r>
              <a:rPr lang="en-US" sz="2400" u="sng" dirty="0" smtClean="0"/>
              <a:t>Standard </a:t>
            </a:r>
            <a:r>
              <a:rPr lang="en-US" sz="2400" u="sng" dirty="0"/>
              <a:t>devices</a:t>
            </a:r>
            <a:r>
              <a:rPr lang="en-US" sz="2400" dirty="0"/>
              <a:t> – words/phrases.  See list. </a:t>
            </a:r>
            <a:endParaRPr lang="en-US" sz="2400" dirty="0" smtClean="0"/>
          </a:p>
          <a:p>
            <a:pPr lvl="1">
              <a:buFontTx/>
              <a:buNone/>
            </a:pPr>
            <a:endParaRPr lang="en-US" sz="2400" dirty="0" smtClean="0"/>
          </a:p>
          <a:p>
            <a:pPr lvl="1">
              <a:buFontTx/>
              <a:buNone/>
            </a:pPr>
            <a:r>
              <a:rPr lang="en-US" sz="2400" dirty="0" smtClean="0"/>
              <a:t>Idea hooks- hook the idea used in the last sentence of the previous paragraph to</a:t>
            </a:r>
            <a:r>
              <a:rPr lang="en-US" sz="2800" dirty="0"/>
              <a:t>	</a:t>
            </a:r>
            <a:r>
              <a:rPr lang="en-US" sz="2400" dirty="0" smtClean="0"/>
              <a:t>a new idea of the first sentence.</a:t>
            </a:r>
            <a:endParaRPr lang="en-US" sz="2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67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lide(fromBottom)">
                                      <p:cBhvr>
                                        <p:cTn id="7" dur="500"/>
                                        <p:tgtEl>
                                          <p:spTgt spid="1741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slide(fromBottom)">
                                      <p:cBhvr>
                                        <p:cTn id="10" dur="500"/>
                                        <p:tgtEl>
                                          <p:spTgt spid="1741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slide(fromBottom)">
                                      <p:cBhvr>
                                        <p:cTn id="13"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14350" y="457200"/>
            <a:ext cx="8072438" cy="1447800"/>
          </a:xfrm>
        </p:spPr>
        <p:txBody>
          <a:bodyPr/>
          <a:lstStyle/>
          <a:p>
            <a:r>
              <a:rPr lang="en-US" sz="2800"/>
              <a:t>Some common standard devices:</a:t>
            </a:r>
            <a:br>
              <a:rPr lang="en-US" sz="2800"/>
            </a:br>
            <a:endParaRPr lang="en-US" sz="2800"/>
          </a:p>
        </p:txBody>
      </p:sp>
      <p:graphicFrame>
        <p:nvGraphicFramePr>
          <p:cNvPr id="43011" name="Group 3"/>
          <p:cNvGraphicFramePr>
            <a:graphicFrameLocks noGrp="1"/>
          </p:cNvGraphicFramePr>
          <p:nvPr>
            <p:ph type="tbl" idx="1"/>
          </p:nvPr>
        </p:nvGraphicFramePr>
        <p:xfrm>
          <a:off x="771525" y="1600201"/>
          <a:ext cx="8658224" cy="4178935"/>
        </p:xfrm>
        <a:graphic>
          <a:graphicData uri="http://schemas.openxmlformats.org/drawingml/2006/table">
            <a:tbl>
              <a:tblPr/>
              <a:tblGrid>
                <a:gridCol w="2164556"/>
                <a:gridCol w="2164556"/>
                <a:gridCol w="2164556"/>
                <a:gridCol w="2164556"/>
              </a:tblGrid>
              <a:tr h="1069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emphasize a point</a:t>
                      </a:r>
                    </a:p>
                  </a:txBody>
                  <a:tcPr marL="102870" marR="1028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clarify</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add information</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conclude or summarize</a:t>
                      </a:r>
                    </a:p>
                  </a:txBody>
                  <a:tcPr marL="102870" marR="1028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again, for this reason, indeed, in fact, to emphasize, to repeat, truly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[Avoid: first, second, etc.]</a:t>
                      </a:r>
                    </a:p>
                  </a:txBody>
                  <a:tcPr marL="102870" marR="1028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because of, for example, for instance, in other words, put another way, that is</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again, also, additionally, another, besides, equally important, for example, furthermore, moreover, further, in addition, next, finally, as well, together with, along with</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As a result, consequently, thus, therefore, due to, in short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[Avoid: in conclusion, finally, lastly]</a:t>
                      </a:r>
                    </a:p>
                  </a:txBody>
                  <a:tcPr marL="102870" marR="1028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68" y="6214"/>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8356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Conclusion</a:t>
            </a:r>
          </a:p>
        </p:txBody>
      </p:sp>
      <p:sp>
        <p:nvSpPr>
          <p:cNvPr id="6147" name="Rectangle 3"/>
          <p:cNvSpPr>
            <a:spLocks noGrp="1" noChangeArrowheads="1"/>
          </p:cNvSpPr>
          <p:nvPr>
            <p:ph idx="1"/>
          </p:nvPr>
        </p:nvSpPr>
        <p:spPr/>
        <p:txBody>
          <a:bodyPr/>
          <a:lstStyle/>
          <a:p>
            <a:pPr>
              <a:buFontTx/>
              <a:buNone/>
            </a:pPr>
            <a:r>
              <a:rPr lang="en-US" dirty="0"/>
              <a:t>The conclusion needs to wrap up things and allow the reader to withdraw gracefully.  How do you withdraw gracefully?</a:t>
            </a:r>
          </a:p>
          <a:p>
            <a:r>
              <a:rPr lang="en-US" dirty="0"/>
              <a:t>Rephrase the </a:t>
            </a:r>
            <a:r>
              <a:rPr lang="en-US" dirty="0" smtClean="0"/>
              <a:t>thesis statement</a:t>
            </a:r>
            <a:endParaRPr lang="en-US" dirty="0"/>
          </a:p>
          <a:p>
            <a:r>
              <a:rPr lang="en-US" dirty="0" smtClean="0"/>
              <a:t>Sum up the main arguments .</a:t>
            </a:r>
            <a:endParaRPr lang="en-US" dirty="0"/>
          </a:p>
          <a:p>
            <a:r>
              <a:rPr lang="en-US" dirty="0"/>
              <a:t>End with a general statement that leaves an impression on the reader (a clincher).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03" y="0"/>
            <a:ext cx="3324769"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93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74444" y="104821"/>
            <a:ext cx="8885144"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Conclusion</a:t>
            </a:r>
            <a:endParaRPr lang="en-US" b="1" dirty="0">
              <a:solidFill>
                <a:schemeClr val="tx1"/>
              </a:solidFill>
            </a:endParaRPr>
          </a:p>
        </p:txBody>
      </p:sp>
      <p:sp>
        <p:nvSpPr>
          <p:cNvPr id="3" name="Content Placeholder 2"/>
          <p:cNvSpPr>
            <a:spLocks noGrp="1"/>
          </p:cNvSpPr>
          <p:nvPr>
            <p:ph idx="1"/>
          </p:nvPr>
        </p:nvSpPr>
        <p:spPr/>
        <p:txBody>
          <a:bodyPr/>
          <a:lstStyle/>
          <a:p>
            <a:pPr>
              <a:buNone/>
            </a:pPr>
            <a:endParaRPr lang="en-US" dirty="0"/>
          </a:p>
        </p:txBody>
      </p:sp>
      <p:sp>
        <p:nvSpPr>
          <p:cNvPr id="5" name="Isosceles Triangle 4"/>
          <p:cNvSpPr/>
          <p:nvPr/>
        </p:nvSpPr>
        <p:spPr>
          <a:xfrm>
            <a:off x="2571750" y="2971800"/>
            <a:ext cx="4200525" cy="2895600"/>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Summary Statement</a:t>
            </a:r>
          </a:p>
          <a:p>
            <a:pPr algn="ctr"/>
            <a:endParaRPr lang="en-US" b="1" dirty="0" smtClean="0"/>
          </a:p>
          <a:p>
            <a:pPr algn="ctr"/>
            <a:r>
              <a:rPr lang="en-US" b="1" dirty="0" smtClean="0"/>
              <a:t>Implications of S</a:t>
            </a:r>
          </a:p>
          <a:p>
            <a:pPr algn="ctr"/>
            <a:endParaRPr lang="en-US" b="1" dirty="0" smtClean="0"/>
          </a:p>
          <a:p>
            <a:pPr algn="ctr"/>
            <a:endParaRPr lang="en-US" b="1" dirty="0" smtClean="0"/>
          </a:p>
          <a:p>
            <a:pPr algn="ctr"/>
            <a:r>
              <a:rPr lang="en-US" b="1" dirty="0" smtClean="0"/>
              <a:t>Final (clincher) Statement</a:t>
            </a:r>
          </a:p>
          <a:p>
            <a:pPr algn="ctr"/>
            <a:endParaRPr lang="en-US" dirty="0" smtClean="0"/>
          </a:p>
          <a:p>
            <a:pPr algn="ctr"/>
            <a:endParaRPr lang="en-US" dirty="0" smtClean="0"/>
          </a:p>
          <a:p>
            <a:pPr algn="ctr"/>
            <a:endParaRPr lang="en-US" dirty="0"/>
          </a:p>
        </p:txBody>
      </p:sp>
    </p:spTree>
    <p:extLst>
      <p:ext uri="{BB962C8B-B14F-4D97-AF65-F5344CB8AC3E}">
        <p14:creationId xmlns:p14="http://schemas.microsoft.com/office/powerpoint/2010/main" val="107835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685801"/>
            <a:ext cx="9258300" cy="5440363"/>
          </a:xfrm>
        </p:spPr>
        <p:txBody>
          <a:bodyPr/>
          <a:lstStyle/>
          <a:p>
            <a:endParaRPr lang="en-US" dirty="0" smtClean="0"/>
          </a:p>
          <a:p>
            <a:r>
              <a:rPr lang="en-US" sz="2800" dirty="0" smtClean="0">
                <a:latin typeface="Times New Roman" pitchFamily="18" charset="0"/>
                <a:cs typeface="Times New Roman" pitchFamily="18" charset="0"/>
              </a:rPr>
              <a:t>Grab the attention / state theme</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 </a:t>
            </a:r>
            <a:r>
              <a:rPr lang="en-US" sz="2800" dirty="0" smtClean="0">
                <a:solidFill>
                  <a:schemeClr val="tx2"/>
                </a:solidFill>
                <a:latin typeface="Times New Roman" pitchFamily="18" charset="0"/>
                <a:cs typeface="Times New Roman" pitchFamily="18" charset="0"/>
              </a:rPr>
              <a:t>Thesis S</a:t>
            </a:r>
          </a:p>
          <a:p>
            <a:pPr>
              <a:buNone/>
            </a:pPr>
            <a:endParaRPr lang="en-US"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Convince  / Explain</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rPr>
              <a:t>Supporting Details</a:t>
            </a:r>
            <a:r>
              <a:rPr lang="en-US" sz="2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Refer to Thesis / Indicate / Suggest</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Rectangle 3"/>
          <p:cNvSpPr/>
          <p:nvPr/>
        </p:nvSpPr>
        <p:spPr>
          <a:xfrm>
            <a:off x="6343650" y="1219200"/>
            <a:ext cx="2143125"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Introduction</a:t>
            </a:r>
            <a:endParaRPr lang="en-US" b="1" dirty="0">
              <a:solidFill>
                <a:schemeClr val="tx1"/>
              </a:solidFill>
            </a:endParaRPr>
          </a:p>
        </p:txBody>
      </p:sp>
      <p:sp>
        <p:nvSpPr>
          <p:cNvPr id="5" name="Rectangle 4"/>
          <p:cNvSpPr/>
          <p:nvPr/>
        </p:nvSpPr>
        <p:spPr>
          <a:xfrm>
            <a:off x="6429375" y="2819400"/>
            <a:ext cx="2143125"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Body</a:t>
            </a:r>
            <a:endParaRPr lang="en-US" b="1" dirty="0">
              <a:solidFill>
                <a:schemeClr val="tx1"/>
              </a:solidFill>
            </a:endParaRPr>
          </a:p>
        </p:txBody>
      </p:sp>
      <p:sp>
        <p:nvSpPr>
          <p:cNvPr id="6" name="Rectangle 5"/>
          <p:cNvSpPr/>
          <p:nvPr/>
        </p:nvSpPr>
        <p:spPr>
          <a:xfrm>
            <a:off x="6515100" y="4495800"/>
            <a:ext cx="2143125"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Conclusion</a:t>
            </a:r>
            <a:endParaRPr lang="en-US" b="1"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965" y="76971"/>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499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87506" y="117883"/>
            <a:ext cx="8885144"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Conclusion</a:t>
            </a:r>
            <a:endParaRPr lang="en-US" b="1" dirty="0">
              <a:solidFill>
                <a:schemeClr val="tx1"/>
              </a:solidFill>
            </a:endParaRPr>
          </a:p>
        </p:txBody>
      </p:sp>
      <p:sp>
        <p:nvSpPr>
          <p:cNvPr id="3" name="Content Placeholder 2"/>
          <p:cNvSpPr>
            <a:spLocks noGrp="1"/>
          </p:cNvSpPr>
          <p:nvPr>
            <p:ph idx="1"/>
          </p:nvPr>
        </p:nvSpPr>
        <p:spPr>
          <a:xfrm>
            <a:off x="992776" y="1676401"/>
            <a:ext cx="8779873" cy="5181600"/>
          </a:xfrm>
        </p:spPr>
        <p:txBody>
          <a:bodyPr>
            <a:normAutofit fontScale="40000" lnSpcReduction="20000"/>
          </a:bodyPr>
          <a:lstStyle/>
          <a:p>
            <a:pPr>
              <a:buNone/>
            </a:pPr>
            <a:endParaRPr lang="en-US" dirty="0" smtClean="0"/>
          </a:p>
          <a:p>
            <a:pPr>
              <a:buNone/>
            </a:pPr>
            <a:r>
              <a:rPr lang="en-US" sz="4200" dirty="0" smtClean="0">
                <a:solidFill>
                  <a:srgbClr val="FF0000"/>
                </a:solidFill>
                <a:latin typeface="Times New Roman" pitchFamily="18" charset="0"/>
                <a:cs typeface="Times New Roman" pitchFamily="18" charset="0"/>
              </a:rPr>
              <a:t>Summary Statement:</a:t>
            </a:r>
          </a:p>
          <a:p>
            <a:pPr>
              <a:buNone/>
            </a:pPr>
            <a:r>
              <a:rPr lang="en-US" sz="5000" dirty="0" smtClean="0">
                <a:solidFill>
                  <a:srgbClr val="FF0000"/>
                </a:solidFill>
                <a:latin typeface="Times New Roman" pitchFamily="18" charset="0"/>
                <a:cs typeface="Times New Roman" pitchFamily="18" charset="0"/>
              </a:rPr>
              <a:t> </a:t>
            </a:r>
            <a:r>
              <a:rPr lang="en-US" sz="5000" dirty="0" smtClean="0">
                <a:latin typeface="Times New Roman" pitchFamily="18" charset="0"/>
                <a:cs typeface="Times New Roman" pitchFamily="18" charset="0"/>
              </a:rPr>
              <a:t>Don’ts :</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 Do not write : ‘ I would like to conclude’, ‘ In conclusion’, ‘I have tried to show’</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Do not repeat the sentences / phrases used in Introduction</a:t>
            </a:r>
          </a:p>
          <a:p>
            <a:endParaRPr lang="en-US" sz="5000" dirty="0" smtClean="0">
              <a:latin typeface="Times New Roman" pitchFamily="18" charset="0"/>
              <a:cs typeface="Times New Roman" pitchFamily="18" charset="0"/>
            </a:endParaRPr>
          </a:p>
          <a:p>
            <a:pPr>
              <a:buNone/>
            </a:pPr>
            <a:r>
              <a:rPr lang="en-US" sz="5000" dirty="0" smtClean="0">
                <a:latin typeface="Times New Roman" pitchFamily="18" charset="0"/>
                <a:cs typeface="Times New Roman" pitchFamily="18" charset="0"/>
              </a:rPr>
              <a:t>Do’s:</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Reinforce  the main idea using a logical connection/ refer back to beginning idea</a:t>
            </a:r>
          </a:p>
          <a:p>
            <a:endParaRPr lang="en-US" sz="5000" dirty="0" smtClean="0">
              <a:latin typeface="Times New Roman" pitchFamily="18" charset="0"/>
              <a:cs typeface="Times New Roman" pitchFamily="18" charset="0"/>
            </a:endParaRPr>
          </a:p>
          <a:p>
            <a:r>
              <a:rPr lang="en-US" sz="5000" dirty="0" err="1" smtClean="0">
                <a:latin typeface="Times New Roman" pitchFamily="18" charset="0"/>
                <a:cs typeface="Times New Roman" pitchFamily="18" charset="0"/>
              </a:rPr>
              <a:t>e.g</a:t>
            </a:r>
            <a:r>
              <a:rPr lang="en-US" sz="5000" dirty="0" smtClean="0">
                <a:latin typeface="Times New Roman" pitchFamily="18" charset="0"/>
                <a:cs typeface="Times New Roman" pitchFamily="18" charset="0"/>
              </a:rPr>
              <a:t>:  Life is full of competitions and there is no point in running away from it. The best way would be to learn from our failures and win the next time.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2434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75210" y="0"/>
            <a:ext cx="8897439"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Conclusion</a:t>
            </a:r>
            <a:endParaRPr lang="en-US" b="1" dirty="0">
              <a:solidFill>
                <a:schemeClr val="tx1"/>
              </a:solidFill>
            </a:endParaRPr>
          </a:p>
        </p:txBody>
      </p:sp>
      <p:sp>
        <p:nvSpPr>
          <p:cNvPr id="3" name="Content Placeholder 2"/>
          <p:cNvSpPr>
            <a:spLocks noGrp="1"/>
          </p:cNvSpPr>
          <p:nvPr>
            <p:ph idx="1"/>
          </p:nvPr>
        </p:nvSpPr>
        <p:spPr>
          <a:xfrm>
            <a:off x="849086" y="1447800"/>
            <a:ext cx="8923564" cy="4678363"/>
          </a:xfrm>
        </p:spPr>
        <p:txBody>
          <a:bodyPr>
            <a:normAutofit/>
          </a:bodyPr>
          <a:lstStyle/>
          <a:p>
            <a:pPr>
              <a:buNone/>
            </a:pPr>
            <a:r>
              <a:rPr lang="en-US" dirty="0" smtClean="0">
                <a:latin typeface="Times New Roman" pitchFamily="18" charset="0"/>
                <a:cs typeface="Times New Roman" pitchFamily="18" charset="0"/>
              </a:rPr>
              <a:t>Ways to end ( a clincher):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Return to the beginning idea ( complete the circle)</a:t>
            </a:r>
          </a:p>
          <a:p>
            <a:r>
              <a:rPr lang="en-US" dirty="0" smtClean="0">
                <a:latin typeface="Times New Roman" pitchFamily="18" charset="0"/>
                <a:cs typeface="Times New Roman" pitchFamily="18" charset="0"/>
              </a:rPr>
              <a:t>Offer  a recommendation / suggestion</a:t>
            </a:r>
          </a:p>
          <a:p>
            <a:r>
              <a:rPr lang="en-US" dirty="0" smtClean="0">
                <a:latin typeface="Times New Roman" pitchFamily="18" charset="0"/>
                <a:cs typeface="Times New Roman" pitchFamily="18" charset="0"/>
              </a:rPr>
              <a:t>Make a prediction</a:t>
            </a:r>
          </a:p>
          <a:p>
            <a:r>
              <a:rPr lang="en-US" dirty="0" smtClean="0">
                <a:latin typeface="Times New Roman" pitchFamily="18" charset="0"/>
                <a:cs typeface="Times New Roman" pitchFamily="18" charset="0"/>
              </a:rPr>
              <a:t>Use an engaging quotation</a:t>
            </a:r>
          </a:p>
          <a:p>
            <a:r>
              <a:rPr lang="en-US" dirty="0" smtClean="0">
                <a:latin typeface="Times New Roman" pitchFamily="18" charset="0"/>
                <a:cs typeface="Times New Roman" pitchFamily="18" charset="0"/>
              </a:rPr>
              <a:t>Ask a provocative question</a:t>
            </a:r>
          </a:p>
          <a:p>
            <a:r>
              <a:rPr lang="en-US" dirty="0" smtClean="0">
                <a:latin typeface="Times New Roman" pitchFamily="18" charset="0"/>
                <a:cs typeface="Times New Roman" pitchFamily="18" charset="0"/>
              </a:rPr>
              <a:t>Invite the readers to relate the topic to their lives</a:t>
            </a:r>
          </a:p>
          <a:p>
            <a:r>
              <a:rPr lang="en-US" dirty="0" smtClean="0">
                <a:latin typeface="Times New Roman" pitchFamily="18" charset="0"/>
                <a:cs typeface="Times New Roman" pitchFamily="18" charset="0"/>
              </a:rPr>
              <a:t>End with an anecdote</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5168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You give it a try…</a:t>
            </a:r>
          </a:p>
        </p:txBody>
      </p:sp>
      <p:sp>
        <p:nvSpPr>
          <p:cNvPr id="47107" name="Rectangle 3"/>
          <p:cNvSpPr>
            <a:spLocks noGrp="1" noChangeArrowheads="1"/>
          </p:cNvSpPr>
          <p:nvPr>
            <p:ph idx="1"/>
          </p:nvPr>
        </p:nvSpPr>
        <p:spPr/>
        <p:txBody>
          <a:bodyPr/>
          <a:lstStyle/>
          <a:p>
            <a:r>
              <a:rPr lang="en-US" u="sng" dirty="0"/>
              <a:t>Reword</a:t>
            </a:r>
            <a:r>
              <a:rPr lang="en-US" dirty="0"/>
              <a:t> the thesis sentence and add any needed transition </a:t>
            </a:r>
            <a:r>
              <a:rPr lang="en-US" dirty="0" smtClean="0"/>
              <a:t>word/phrase</a:t>
            </a:r>
            <a:endParaRPr lang="en-US" dirty="0"/>
          </a:p>
          <a:p>
            <a:endParaRPr lang="en-US" dirty="0"/>
          </a:p>
          <a:p>
            <a:r>
              <a:rPr lang="en-US" dirty="0"/>
              <a:t>Using different words, </a:t>
            </a:r>
            <a:r>
              <a:rPr lang="en-US" u="sng" dirty="0"/>
              <a:t>remind</a:t>
            </a:r>
            <a:r>
              <a:rPr lang="en-US" dirty="0"/>
              <a:t> of the most important body paragraph </a:t>
            </a:r>
            <a:r>
              <a:rPr lang="en-US" dirty="0" smtClean="0"/>
              <a:t>points</a:t>
            </a:r>
            <a:endParaRPr lang="en-US" dirty="0"/>
          </a:p>
          <a:p>
            <a:endParaRPr lang="en-US" dirty="0"/>
          </a:p>
          <a:p>
            <a:r>
              <a:rPr lang="en-US" u="sng" dirty="0" smtClean="0"/>
              <a:t>Use a clincher</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45403"/>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067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14350" y="274638"/>
            <a:ext cx="9258300" cy="1096962"/>
          </a:xfrm>
        </p:spPr>
        <p:txBody>
          <a:bodyPr>
            <a:normAutofit/>
          </a:bodyPr>
          <a:lstStyle/>
          <a:p>
            <a:r>
              <a:rPr lang="en-US" sz="3200" dirty="0" smtClean="0"/>
              <a:t>The </a:t>
            </a:r>
            <a:r>
              <a:rPr lang="en-US" sz="3200" dirty="0"/>
              <a:t>basic structure for writing </a:t>
            </a:r>
            <a:r>
              <a:rPr lang="en-US" sz="3200" dirty="0" smtClean="0"/>
              <a:t>a five paragraph </a:t>
            </a:r>
            <a:r>
              <a:rPr lang="en-US" sz="3200" dirty="0"/>
              <a:t>essay</a:t>
            </a:r>
          </a:p>
        </p:txBody>
      </p:sp>
      <p:sp>
        <p:nvSpPr>
          <p:cNvPr id="27651" name="Text Box 3"/>
          <p:cNvSpPr txBox="1">
            <a:spLocks noChangeArrowheads="1"/>
          </p:cNvSpPr>
          <p:nvPr/>
        </p:nvSpPr>
        <p:spPr bwMode="auto">
          <a:xfrm>
            <a:off x="942975" y="13716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Introduction</a:t>
            </a:r>
          </a:p>
          <a:p>
            <a:pPr>
              <a:spcBef>
                <a:spcPct val="50000"/>
              </a:spcBef>
            </a:pPr>
            <a:r>
              <a:rPr lang="en-US" dirty="0" smtClean="0"/>
              <a:t>Thesis S</a:t>
            </a:r>
            <a:endParaRPr lang="en-US" dirty="0"/>
          </a:p>
        </p:txBody>
      </p:sp>
      <p:sp>
        <p:nvSpPr>
          <p:cNvPr id="27652" name="Text Box 4"/>
          <p:cNvSpPr txBox="1">
            <a:spLocks noChangeArrowheads="1"/>
          </p:cNvSpPr>
          <p:nvPr/>
        </p:nvSpPr>
        <p:spPr bwMode="auto">
          <a:xfrm>
            <a:off x="9429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#1</a:t>
            </a:r>
          </a:p>
          <a:p>
            <a:pPr>
              <a:spcBef>
                <a:spcPct val="50000"/>
              </a:spcBef>
            </a:pPr>
            <a:r>
              <a:rPr lang="en-US" dirty="0" smtClean="0"/>
              <a:t>(Topic S)</a:t>
            </a:r>
            <a:endParaRPr lang="en-US" dirty="0"/>
          </a:p>
        </p:txBody>
      </p:sp>
      <p:sp>
        <p:nvSpPr>
          <p:cNvPr id="27653" name="Text Box 5"/>
          <p:cNvSpPr txBox="1">
            <a:spLocks noChangeArrowheads="1"/>
          </p:cNvSpPr>
          <p:nvPr/>
        </p:nvSpPr>
        <p:spPr bwMode="auto">
          <a:xfrm>
            <a:off x="36861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#2</a:t>
            </a:r>
          </a:p>
          <a:p>
            <a:pPr>
              <a:spcBef>
                <a:spcPct val="50000"/>
              </a:spcBef>
            </a:pPr>
            <a:r>
              <a:rPr lang="en-US" dirty="0" smtClean="0"/>
              <a:t>(Topic S)</a:t>
            </a:r>
            <a:endParaRPr lang="en-US" dirty="0"/>
          </a:p>
        </p:txBody>
      </p:sp>
      <p:sp>
        <p:nvSpPr>
          <p:cNvPr id="27654" name="Text Box 6"/>
          <p:cNvSpPr txBox="1">
            <a:spLocks noChangeArrowheads="1"/>
          </p:cNvSpPr>
          <p:nvPr/>
        </p:nvSpPr>
        <p:spPr bwMode="auto">
          <a:xfrm>
            <a:off x="6343650" y="2209800"/>
            <a:ext cx="2143125" cy="133882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a:t>
            </a:r>
            <a:r>
              <a:rPr lang="en-US" dirty="0" smtClean="0"/>
              <a:t>3 / Other point of view + Negation of it</a:t>
            </a:r>
            <a:endParaRPr lang="en-US" dirty="0"/>
          </a:p>
          <a:p>
            <a:pPr>
              <a:spcBef>
                <a:spcPct val="50000"/>
              </a:spcBef>
            </a:pPr>
            <a:r>
              <a:rPr lang="en-US" dirty="0" smtClean="0"/>
              <a:t>(Topic S)</a:t>
            </a:r>
            <a:endParaRPr lang="en-US" dirty="0"/>
          </a:p>
        </p:txBody>
      </p:sp>
      <p:sp>
        <p:nvSpPr>
          <p:cNvPr id="27655" name="Text Box 7"/>
          <p:cNvSpPr txBox="1">
            <a:spLocks noChangeArrowheads="1"/>
          </p:cNvSpPr>
          <p:nvPr/>
        </p:nvSpPr>
        <p:spPr bwMode="auto">
          <a:xfrm>
            <a:off x="3686175" y="4038601"/>
            <a:ext cx="2486025"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7656" name="Text Box 8"/>
          <p:cNvSpPr txBox="1">
            <a:spLocks noChangeArrowheads="1"/>
          </p:cNvSpPr>
          <p:nvPr/>
        </p:nvSpPr>
        <p:spPr bwMode="auto">
          <a:xfrm>
            <a:off x="942975" y="3733800"/>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57" name="Text Box 9"/>
          <p:cNvSpPr txBox="1">
            <a:spLocks noChangeArrowheads="1"/>
          </p:cNvSpPr>
          <p:nvPr/>
        </p:nvSpPr>
        <p:spPr bwMode="auto">
          <a:xfrm>
            <a:off x="942975" y="43434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58" name="Text Box 10"/>
          <p:cNvSpPr txBox="1">
            <a:spLocks noChangeArrowheads="1"/>
          </p:cNvSpPr>
          <p:nvPr/>
        </p:nvSpPr>
        <p:spPr bwMode="auto">
          <a:xfrm>
            <a:off x="942975" y="49530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59" name="Line 11"/>
          <p:cNvSpPr>
            <a:spLocks noChangeShapeType="1"/>
          </p:cNvSpPr>
          <p:nvPr/>
        </p:nvSpPr>
        <p:spPr bwMode="auto">
          <a:xfrm>
            <a:off x="1028700" y="4114800"/>
            <a:ext cx="1800225" cy="0"/>
          </a:xfrm>
          <a:prstGeom prst="line">
            <a:avLst/>
          </a:prstGeom>
          <a:noFill/>
          <a:ln w="9525">
            <a:solidFill>
              <a:schemeClr val="tx1"/>
            </a:solidFill>
            <a:round/>
            <a:headEnd/>
            <a:tailEnd/>
          </a:ln>
          <a:effectLst/>
        </p:spPr>
        <p:txBody>
          <a:bodyPr/>
          <a:lstStyle/>
          <a:p>
            <a:endParaRPr lang="en-US"/>
          </a:p>
        </p:txBody>
      </p:sp>
      <p:sp>
        <p:nvSpPr>
          <p:cNvPr id="27660" name="Line 12"/>
          <p:cNvSpPr>
            <a:spLocks noChangeShapeType="1"/>
          </p:cNvSpPr>
          <p:nvPr/>
        </p:nvSpPr>
        <p:spPr bwMode="auto">
          <a:xfrm>
            <a:off x="1028700" y="4724400"/>
            <a:ext cx="1800225" cy="0"/>
          </a:xfrm>
          <a:prstGeom prst="line">
            <a:avLst/>
          </a:prstGeom>
          <a:noFill/>
          <a:ln w="9525">
            <a:solidFill>
              <a:schemeClr val="tx1"/>
            </a:solidFill>
            <a:round/>
            <a:headEnd/>
            <a:tailEnd/>
          </a:ln>
          <a:effectLst/>
        </p:spPr>
        <p:txBody>
          <a:bodyPr/>
          <a:lstStyle/>
          <a:p>
            <a:endParaRPr lang="en-US"/>
          </a:p>
        </p:txBody>
      </p:sp>
      <p:sp>
        <p:nvSpPr>
          <p:cNvPr id="27661" name="Line 13"/>
          <p:cNvSpPr>
            <a:spLocks noChangeShapeType="1"/>
          </p:cNvSpPr>
          <p:nvPr/>
        </p:nvSpPr>
        <p:spPr bwMode="auto">
          <a:xfrm>
            <a:off x="1028700" y="5334000"/>
            <a:ext cx="1800225" cy="0"/>
          </a:xfrm>
          <a:prstGeom prst="line">
            <a:avLst/>
          </a:prstGeom>
          <a:noFill/>
          <a:ln w="9525">
            <a:solidFill>
              <a:schemeClr val="tx1"/>
            </a:solidFill>
            <a:round/>
            <a:headEnd/>
            <a:tailEnd/>
          </a:ln>
          <a:effectLst/>
        </p:spPr>
        <p:txBody>
          <a:bodyPr/>
          <a:lstStyle/>
          <a:p>
            <a:endParaRPr lang="en-US"/>
          </a:p>
        </p:txBody>
      </p:sp>
      <p:sp>
        <p:nvSpPr>
          <p:cNvPr id="27662" name="Text Box 14"/>
          <p:cNvSpPr txBox="1">
            <a:spLocks noChangeArrowheads="1"/>
          </p:cNvSpPr>
          <p:nvPr/>
        </p:nvSpPr>
        <p:spPr bwMode="auto">
          <a:xfrm>
            <a:off x="64293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3" name="Text Box 15"/>
          <p:cNvSpPr txBox="1">
            <a:spLocks noChangeArrowheads="1"/>
          </p:cNvSpPr>
          <p:nvPr/>
        </p:nvSpPr>
        <p:spPr bwMode="auto">
          <a:xfrm>
            <a:off x="64293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64" name="Text Box 16"/>
          <p:cNvSpPr txBox="1">
            <a:spLocks noChangeArrowheads="1"/>
          </p:cNvSpPr>
          <p:nvPr/>
        </p:nvSpPr>
        <p:spPr bwMode="auto">
          <a:xfrm>
            <a:off x="6429375" y="4876801"/>
            <a:ext cx="1885950" cy="646331"/>
          </a:xfrm>
          <a:prstGeom prst="rect">
            <a:avLst/>
          </a:prstGeom>
          <a:noFill/>
          <a:ln w="9525">
            <a:noFill/>
            <a:miter lim="800000"/>
            <a:headEnd/>
            <a:tailEnd/>
          </a:ln>
          <a:effectLst/>
        </p:spPr>
        <p:txBody>
          <a:bodyPr>
            <a:spAutoFit/>
          </a:bodyPr>
          <a:lstStyle/>
          <a:p>
            <a:pPr>
              <a:spcBef>
                <a:spcPct val="50000"/>
              </a:spcBef>
            </a:pPr>
            <a:r>
              <a:rPr lang="en-US" dirty="0" smtClean="0"/>
              <a:t>Elaboration / Conclusion</a:t>
            </a:r>
            <a:endParaRPr lang="en-US" dirty="0"/>
          </a:p>
        </p:txBody>
      </p:sp>
      <p:sp>
        <p:nvSpPr>
          <p:cNvPr id="27665" name="Line 17"/>
          <p:cNvSpPr>
            <a:spLocks noChangeShapeType="1"/>
          </p:cNvSpPr>
          <p:nvPr/>
        </p:nvSpPr>
        <p:spPr bwMode="auto">
          <a:xfrm>
            <a:off x="6515100" y="4038600"/>
            <a:ext cx="1800225" cy="0"/>
          </a:xfrm>
          <a:prstGeom prst="line">
            <a:avLst/>
          </a:prstGeom>
          <a:noFill/>
          <a:ln w="9525">
            <a:solidFill>
              <a:schemeClr val="tx1"/>
            </a:solidFill>
            <a:round/>
            <a:headEnd/>
            <a:tailEnd/>
          </a:ln>
          <a:effectLst/>
        </p:spPr>
        <p:txBody>
          <a:bodyPr/>
          <a:lstStyle/>
          <a:p>
            <a:endParaRPr lang="en-US"/>
          </a:p>
        </p:txBody>
      </p:sp>
      <p:sp>
        <p:nvSpPr>
          <p:cNvPr id="27666" name="Line 18"/>
          <p:cNvSpPr>
            <a:spLocks noChangeShapeType="1"/>
          </p:cNvSpPr>
          <p:nvPr/>
        </p:nvSpPr>
        <p:spPr bwMode="auto">
          <a:xfrm>
            <a:off x="6515100" y="4648200"/>
            <a:ext cx="1800225" cy="0"/>
          </a:xfrm>
          <a:prstGeom prst="line">
            <a:avLst/>
          </a:prstGeom>
          <a:noFill/>
          <a:ln w="9525">
            <a:solidFill>
              <a:schemeClr val="tx1"/>
            </a:solidFill>
            <a:round/>
            <a:headEnd/>
            <a:tailEnd/>
          </a:ln>
          <a:effectLst/>
        </p:spPr>
        <p:txBody>
          <a:bodyPr/>
          <a:lstStyle/>
          <a:p>
            <a:endParaRPr lang="en-US"/>
          </a:p>
        </p:txBody>
      </p:sp>
      <p:sp>
        <p:nvSpPr>
          <p:cNvPr id="27667" name="Line 19"/>
          <p:cNvSpPr>
            <a:spLocks noChangeShapeType="1"/>
          </p:cNvSpPr>
          <p:nvPr/>
        </p:nvSpPr>
        <p:spPr bwMode="auto">
          <a:xfrm>
            <a:off x="6515100" y="5257800"/>
            <a:ext cx="1800225" cy="0"/>
          </a:xfrm>
          <a:prstGeom prst="line">
            <a:avLst/>
          </a:prstGeom>
          <a:noFill/>
          <a:ln w="9525">
            <a:solidFill>
              <a:schemeClr val="tx1"/>
            </a:solidFill>
            <a:round/>
            <a:headEnd/>
            <a:tailEnd/>
          </a:ln>
          <a:effectLst/>
        </p:spPr>
        <p:txBody>
          <a:bodyPr/>
          <a:lstStyle/>
          <a:p>
            <a:endParaRPr lang="en-US"/>
          </a:p>
        </p:txBody>
      </p:sp>
      <p:sp>
        <p:nvSpPr>
          <p:cNvPr id="27668" name="Text Box 20"/>
          <p:cNvSpPr txBox="1">
            <a:spLocks noChangeArrowheads="1"/>
          </p:cNvSpPr>
          <p:nvPr/>
        </p:nvSpPr>
        <p:spPr bwMode="auto">
          <a:xfrm>
            <a:off x="36861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9" name="Text Box 21"/>
          <p:cNvSpPr txBox="1">
            <a:spLocks noChangeArrowheads="1"/>
          </p:cNvSpPr>
          <p:nvPr/>
        </p:nvSpPr>
        <p:spPr bwMode="auto">
          <a:xfrm>
            <a:off x="36861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70" name="Text Box 22"/>
          <p:cNvSpPr txBox="1">
            <a:spLocks noChangeArrowheads="1"/>
          </p:cNvSpPr>
          <p:nvPr/>
        </p:nvSpPr>
        <p:spPr bwMode="auto">
          <a:xfrm>
            <a:off x="3686175" y="48768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71" name="Line 23"/>
          <p:cNvSpPr>
            <a:spLocks noChangeShapeType="1"/>
          </p:cNvSpPr>
          <p:nvPr/>
        </p:nvSpPr>
        <p:spPr bwMode="auto">
          <a:xfrm>
            <a:off x="3771900" y="4038600"/>
            <a:ext cx="1800225" cy="0"/>
          </a:xfrm>
          <a:prstGeom prst="line">
            <a:avLst/>
          </a:prstGeom>
          <a:noFill/>
          <a:ln w="9525">
            <a:solidFill>
              <a:schemeClr val="tx1"/>
            </a:solidFill>
            <a:round/>
            <a:headEnd/>
            <a:tailEnd/>
          </a:ln>
          <a:effectLst/>
        </p:spPr>
        <p:txBody>
          <a:bodyPr/>
          <a:lstStyle/>
          <a:p>
            <a:endParaRPr lang="en-US"/>
          </a:p>
        </p:txBody>
      </p:sp>
      <p:sp>
        <p:nvSpPr>
          <p:cNvPr id="27672" name="Line 24"/>
          <p:cNvSpPr>
            <a:spLocks noChangeShapeType="1"/>
          </p:cNvSpPr>
          <p:nvPr/>
        </p:nvSpPr>
        <p:spPr bwMode="auto">
          <a:xfrm>
            <a:off x="3771900" y="4648200"/>
            <a:ext cx="1800225" cy="0"/>
          </a:xfrm>
          <a:prstGeom prst="line">
            <a:avLst/>
          </a:prstGeom>
          <a:noFill/>
          <a:ln w="952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3771900" y="5257800"/>
            <a:ext cx="1800225" cy="0"/>
          </a:xfrm>
          <a:prstGeom prst="line">
            <a:avLst/>
          </a:prstGeom>
          <a:noFill/>
          <a:ln w="9525">
            <a:solidFill>
              <a:schemeClr val="tx1"/>
            </a:solidFill>
            <a:round/>
            <a:headEnd/>
            <a:tailEnd/>
          </a:ln>
          <a:effectLst/>
        </p:spPr>
        <p:txBody>
          <a:bodyPr/>
          <a:lstStyle/>
          <a:p>
            <a:endParaRPr lang="en-US"/>
          </a:p>
        </p:txBody>
      </p:sp>
      <p:sp>
        <p:nvSpPr>
          <p:cNvPr id="27674" name="Text Box 26"/>
          <p:cNvSpPr txBox="1">
            <a:spLocks noChangeArrowheads="1"/>
          </p:cNvSpPr>
          <p:nvPr/>
        </p:nvSpPr>
        <p:spPr bwMode="auto">
          <a:xfrm>
            <a:off x="6686550" y="5791200"/>
            <a:ext cx="2228850" cy="788988"/>
          </a:xfrm>
          <a:prstGeom prst="rect">
            <a:avLst/>
          </a:prstGeom>
          <a:noFill/>
          <a:ln w="9525">
            <a:solidFill>
              <a:schemeClr val="tx1"/>
            </a:solidFill>
            <a:miter lim="800000"/>
            <a:headEnd/>
            <a:tailEnd/>
          </a:ln>
          <a:effectLst/>
        </p:spPr>
        <p:txBody>
          <a:bodyPr>
            <a:spAutoFit/>
          </a:bodyPr>
          <a:lstStyle/>
          <a:p>
            <a:pPr>
              <a:spcBef>
                <a:spcPct val="50000"/>
              </a:spcBef>
            </a:pPr>
            <a:r>
              <a:rPr lang="en-US"/>
              <a:t>Conclusion</a:t>
            </a:r>
          </a:p>
          <a:p>
            <a:pPr>
              <a:spcBef>
                <a:spcPct val="50000"/>
              </a:spcBef>
            </a:pPr>
            <a:endParaRPr lang="en-US"/>
          </a:p>
        </p:txBody>
      </p:sp>
      <p:sp>
        <p:nvSpPr>
          <p:cNvPr id="27675" name="Line 27"/>
          <p:cNvSpPr>
            <a:spLocks noChangeShapeType="1"/>
          </p:cNvSpPr>
          <p:nvPr/>
        </p:nvSpPr>
        <p:spPr bwMode="auto">
          <a:xfrm>
            <a:off x="30861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6" name="Line 28"/>
          <p:cNvSpPr>
            <a:spLocks noChangeShapeType="1"/>
          </p:cNvSpPr>
          <p:nvPr/>
        </p:nvSpPr>
        <p:spPr bwMode="auto">
          <a:xfrm>
            <a:off x="58293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7" name="Line 29"/>
          <p:cNvSpPr>
            <a:spLocks noChangeShapeType="1"/>
          </p:cNvSpPr>
          <p:nvPr/>
        </p:nvSpPr>
        <p:spPr bwMode="auto">
          <a:xfrm>
            <a:off x="7286625" y="5334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8" name="Line 30"/>
          <p:cNvSpPr>
            <a:spLocks noChangeShapeType="1"/>
          </p:cNvSpPr>
          <p:nvPr/>
        </p:nvSpPr>
        <p:spPr bwMode="auto">
          <a:xfrm>
            <a:off x="1543050" y="22098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9" name="Line 31"/>
          <p:cNvSpPr>
            <a:spLocks noChangeShapeType="1"/>
          </p:cNvSpPr>
          <p:nvPr/>
        </p:nvSpPr>
        <p:spPr bwMode="auto">
          <a:xfrm>
            <a:off x="1200150" y="62484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80" name="Text Box 32"/>
          <p:cNvSpPr txBox="1">
            <a:spLocks noChangeArrowheads="1"/>
          </p:cNvSpPr>
          <p:nvPr/>
        </p:nvSpPr>
        <p:spPr bwMode="auto">
          <a:xfrm>
            <a:off x="1800225" y="6096001"/>
            <a:ext cx="1800225" cy="366713"/>
          </a:xfrm>
          <a:prstGeom prst="rect">
            <a:avLst/>
          </a:prstGeom>
          <a:noFill/>
          <a:ln w="9525">
            <a:noFill/>
            <a:miter lim="800000"/>
            <a:headEnd/>
            <a:tailEnd/>
          </a:ln>
          <a:effectLst/>
        </p:spPr>
        <p:txBody>
          <a:bodyPr>
            <a:spAutoFit/>
          </a:bodyPr>
          <a:lstStyle/>
          <a:p>
            <a:pPr>
              <a:spcBef>
                <a:spcPct val="50000"/>
              </a:spcBef>
            </a:pPr>
            <a:r>
              <a:rPr lang="en-US"/>
              <a:t>= Transitions</a:t>
            </a:r>
          </a:p>
        </p:txBody>
      </p:sp>
      <p:sp>
        <p:nvSpPr>
          <p:cNvPr id="27681" name="AutoShape 33"/>
          <p:cNvSpPr>
            <a:spLocks noChangeArrowheads="1"/>
          </p:cNvSpPr>
          <p:nvPr/>
        </p:nvSpPr>
        <p:spPr bwMode="auto">
          <a:xfrm>
            <a:off x="257175" y="3886200"/>
            <a:ext cx="428625" cy="1295400"/>
          </a:xfrm>
          <a:prstGeom prst="curvedRightArrow">
            <a:avLst>
              <a:gd name="adj1" fmla="val 68000"/>
              <a:gd name="adj2" fmla="val 136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14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6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General Instructions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Don’ts:</a:t>
            </a:r>
          </a:p>
          <a:p>
            <a:pPr>
              <a:buNone/>
            </a:pPr>
            <a:endParaRPr lang="en-US" dirty="0" smtClean="0"/>
          </a:p>
          <a:p>
            <a:r>
              <a:rPr lang="en-US" dirty="0" smtClean="0">
                <a:latin typeface="Times New Roman" pitchFamily="18" charset="0"/>
                <a:cs typeface="Times New Roman" pitchFamily="18" charset="0"/>
              </a:rPr>
              <a:t>Informal / colloquial/ slang language</a:t>
            </a:r>
          </a:p>
          <a:p>
            <a:r>
              <a:rPr lang="en-US" dirty="0" smtClean="0">
                <a:latin typeface="Times New Roman" pitchFamily="18" charset="0"/>
                <a:cs typeface="Times New Roman" pitchFamily="18" charset="0"/>
              </a:rPr>
              <a:t>Sub-headings </a:t>
            </a:r>
          </a:p>
          <a:p>
            <a:r>
              <a:rPr lang="en-US" dirty="0" smtClean="0">
                <a:latin typeface="Times New Roman" pitchFamily="18" charset="0"/>
                <a:cs typeface="Times New Roman" pitchFamily="18" charset="0"/>
              </a:rPr>
              <a:t>Underlining important points</a:t>
            </a:r>
          </a:p>
          <a:p>
            <a:r>
              <a:rPr lang="en-US" dirty="0" smtClean="0">
                <a:latin typeface="Times New Roman" pitchFamily="18" charset="0"/>
                <a:cs typeface="Times New Roman" pitchFamily="18" charset="0"/>
              </a:rPr>
              <a:t>Numbering of paragraphs</a:t>
            </a:r>
          </a:p>
          <a:p>
            <a:r>
              <a:rPr lang="en-US" dirty="0" smtClean="0">
                <a:latin typeface="Times New Roman" pitchFamily="18" charset="0"/>
                <a:cs typeface="Times New Roman" pitchFamily="18" charset="0"/>
              </a:rPr>
              <a:t>Abbreviations </a:t>
            </a:r>
          </a:p>
          <a:p>
            <a:r>
              <a:rPr lang="en-US" dirty="0" smtClean="0">
                <a:latin typeface="Times New Roman" pitchFamily="18" charset="0"/>
                <a:cs typeface="Times New Roman" pitchFamily="18" charset="0"/>
              </a:rPr>
              <a:t>SMS language</a:t>
            </a:r>
          </a:p>
          <a:p>
            <a:r>
              <a:rPr lang="en-US" dirty="0" smtClean="0">
                <a:latin typeface="Times New Roman" pitchFamily="18" charset="0"/>
                <a:cs typeface="Times New Roman" pitchFamily="18" charset="0"/>
              </a:rPr>
              <a:t>Illegible hand writing</a:t>
            </a:r>
          </a:p>
          <a:p>
            <a:endParaRPr lang="en-US" dirty="0" smtClean="0"/>
          </a:p>
          <a:p>
            <a:pPr>
              <a:buNone/>
            </a:pP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58466"/>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27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General Instructions </a:t>
            </a:r>
            <a:endParaRPr lang="en-US" dirty="0"/>
          </a:p>
        </p:txBody>
      </p:sp>
      <p:sp>
        <p:nvSpPr>
          <p:cNvPr id="3" name="Content Placeholder 2"/>
          <p:cNvSpPr>
            <a:spLocks noGrp="1"/>
          </p:cNvSpPr>
          <p:nvPr>
            <p:ph idx="1"/>
          </p:nvPr>
        </p:nvSpPr>
        <p:spPr/>
        <p:txBody>
          <a:bodyPr>
            <a:normAutofit/>
          </a:bodyPr>
          <a:lstStyle/>
          <a:p>
            <a:r>
              <a:rPr lang="en-US" dirty="0" smtClean="0"/>
              <a:t>Do’s:</a:t>
            </a:r>
          </a:p>
          <a:p>
            <a:endParaRPr lang="en-US" dirty="0" smtClean="0"/>
          </a:p>
          <a:p>
            <a:r>
              <a:rPr lang="en-US" dirty="0" smtClean="0"/>
              <a:t>Five paragraphs</a:t>
            </a:r>
          </a:p>
          <a:p>
            <a:r>
              <a:rPr lang="en-US" dirty="0" smtClean="0"/>
              <a:t>Thesis Statement</a:t>
            </a:r>
          </a:p>
          <a:p>
            <a:r>
              <a:rPr lang="en-US" dirty="0" smtClean="0"/>
              <a:t>Topic Sentences</a:t>
            </a:r>
          </a:p>
          <a:p>
            <a:r>
              <a:rPr lang="en-US" dirty="0" smtClean="0"/>
              <a:t>Use transitions to connect</a:t>
            </a:r>
          </a:p>
          <a:p>
            <a:r>
              <a:rPr lang="en-US" dirty="0" smtClean="0"/>
              <a:t>Space between  paragraphs</a:t>
            </a:r>
          </a:p>
          <a:p>
            <a:r>
              <a:rPr lang="en-US" dirty="0" smtClean="0"/>
              <a:t>Catchy beginning and a clincher</a:t>
            </a: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845" y="3234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42974" y="274638"/>
            <a:ext cx="8829675" cy="792162"/>
          </a:xfrm>
        </p:spPr>
        <p:txBody>
          <a:bodyPr>
            <a:normAutofit/>
          </a:bodyPr>
          <a:lstStyle/>
          <a:p>
            <a:r>
              <a:rPr lang="en-US" sz="2400" dirty="0" smtClean="0"/>
              <a:t>The </a:t>
            </a:r>
            <a:r>
              <a:rPr lang="en-US" sz="2400" dirty="0"/>
              <a:t>basic structure </a:t>
            </a:r>
            <a:r>
              <a:rPr lang="en-US" sz="2400" dirty="0" smtClean="0"/>
              <a:t>- </a:t>
            </a:r>
            <a:r>
              <a:rPr lang="en-US" sz="2400" dirty="0"/>
              <a:t>writing </a:t>
            </a:r>
            <a:r>
              <a:rPr lang="en-US" sz="2400" dirty="0" smtClean="0"/>
              <a:t>a five paragraph </a:t>
            </a:r>
            <a:r>
              <a:rPr lang="en-US" sz="2400" dirty="0"/>
              <a:t>essay</a:t>
            </a:r>
          </a:p>
        </p:txBody>
      </p:sp>
      <p:sp>
        <p:nvSpPr>
          <p:cNvPr id="27651" name="Text Box 3"/>
          <p:cNvSpPr txBox="1">
            <a:spLocks noChangeArrowheads="1"/>
          </p:cNvSpPr>
          <p:nvPr/>
        </p:nvSpPr>
        <p:spPr bwMode="auto">
          <a:xfrm>
            <a:off x="942975" y="13716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Introduction</a:t>
            </a:r>
          </a:p>
          <a:p>
            <a:pPr>
              <a:spcBef>
                <a:spcPct val="50000"/>
              </a:spcBef>
            </a:pPr>
            <a:r>
              <a:rPr lang="en-US" dirty="0" smtClean="0"/>
              <a:t>Thesis S</a:t>
            </a:r>
            <a:endParaRPr lang="en-US" dirty="0"/>
          </a:p>
        </p:txBody>
      </p:sp>
      <p:sp>
        <p:nvSpPr>
          <p:cNvPr id="27652" name="Text Box 4"/>
          <p:cNvSpPr txBox="1">
            <a:spLocks noChangeArrowheads="1"/>
          </p:cNvSpPr>
          <p:nvPr/>
        </p:nvSpPr>
        <p:spPr bwMode="auto">
          <a:xfrm>
            <a:off x="9429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#1</a:t>
            </a:r>
          </a:p>
          <a:p>
            <a:pPr>
              <a:spcBef>
                <a:spcPct val="50000"/>
              </a:spcBef>
            </a:pPr>
            <a:r>
              <a:rPr lang="en-US" dirty="0" smtClean="0"/>
              <a:t>(Topic S)</a:t>
            </a:r>
            <a:endParaRPr lang="en-US" dirty="0"/>
          </a:p>
        </p:txBody>
      </p:sp>
      <p:sp>
        <p:nvSpPr>
          <p:cNvPr id="27653" name="Text Box 5"/>
          <p:cNvSpPr txBox="1">
            <a:spLocks noChangeArrowheads="1"/>
          </p:cNvSpPr>
          <p:nvPr/>
        </p:nvSpPr>
        <p:spPr bwMode="auto">
          <a:xfrm>
            <a:off x="36861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#2</a:t>
            </a:r>
          </a:p>
          <a:p>
            <a:pPr>
              <a:spcBef>
                <a:spcPct val="50000"/>
              </a:spcBef>
            </a:pPr>
            <a:r>
              <a:rPr lang="en-US" dirty="0" smtClean="0"/>
              <a:t>(Topic S)</a:t>
            </a:r>
            <a:endParaRPr lang="en-US" dirty="0"/>
          </a:p>
        </p:txBody>
      </p:sp>
      <p:sp>
        <p:nvSpPr>
          <p:cNvPr id="27654" name="Text Box 6"/>
          <p:cNvSpPr txBox="1">
            <a:spLocks noChangeArrowheads="1"/>
          </p:cNvSpPr>
          <p:nvPr/>
        </p:nvSpPr>
        <p:spPr bwMode="auto">
          <a:xfrm>
            <a:off x="6343650" y="2209800"/>
            <a:ext cx="2143125" cy="133882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a:t>
            </a:r>
            <a:r>
              <a:rPr lang="en-US" dirty="0" smtClean="0"/>
              <a:t>3 / Other point of view + Negation of it</a:t>
            </a:r>
            <a:endParaRPr lang="en-US" dirty="0"/>
          </a:p>
          <a:p>
            <a:pPr>
              <a:spcBef>
                <a:spcPct val="50000"/>
              </a:spcBef>
            </a:pPr>
            <a:r>
              <a:rPr lang="en-US" dirty="0" smtClean="0"/>
              <a:t>(Topic S)</a:t>
            </a:r>
            <a:endParaRPr lang="en-US" dirty="0"/>
          </a:p>
        </p:txBody>
      </p:sp>
      <p:sp>
        <p:nvSpPr>
          <p:cNvPr id="27655" name="Text Box 7"/>
          <p:cNvSpPr txBox="1">
            <a:spLocks noChangeArrowheads="1"/>
          </p:cNvSpPr>
          <p:nvPr/>
        </p:nvSpPr>
        <p:spPr bwMode="auto">
          <a:xfrm>
            <a:off x="3686175" y="4038601"/>
            <a:ext cx="2486025"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7656" name="Text Box 8"/>
          <p:cNvSpPr txBox="1">
            <a:spLocks noChangeArrowheads="1"/>
          </p:cNvSpPr>
          <p:nvPr/>
        </p:nvSpPr>
        <p:spPr bwMode="auto">
          <a:xfrm>
            <a:off x="942975" y="3733800"/>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57" name="Text Box 9"/>
          <p:cNvSpPr txBox="1">
            <a:spLocks noChangeArrowheads="1"/>
          </p:cNvSpPr>
          <p:nvPr/>
        </p:nvSpPr>
        <p:spPr bwMode="auto">
          <a:xfrm>
            <a:off x="942975" y="43434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58" name="Text Box 10"/>
          <p:cNvSpPr txBox="1">
            <a:spLocks noChangeArrowheads="1"/>
          </p:cNvSpPr>
          <p:nvPr/>
        </p:nvSpPr>
        <p:spPr bwMode="auto">
          <a:xfrm>
            <a:off x="942975" y="49530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59" name="Line 11"/>
          <p:cNvSpPr>
            <a:spLocks noChangeShapeType="1"/>
          </p:cNvSpPr>
          <p:nvPr/>
        </p:nvSpPr>
        <p:spPr bwMode="auto">
          <a:xfrm>
            <a:off x="1028700" y="4114800"/>
            <a:ext cx="1800225" cy="0"/>
          </a:xfrm>
          <a:prstGeom prst="line">
            <a:avLst/>
          </a:prstGeom>
          <a:noFill/>
          <a:ln w="9525">
            <a:solidFill>
              <a:schemeClr val="tx1"/>
            </a:solidFill>
            <a:round/>
            <a:headEnd/>
            <a:tailEnd/>
          </a:ln>
          <a:effectLst/>
        </p:spPr>
        <p:txBody>
          <a:bodyPr/>
          <a:lstStyle/>
          <a:p>
            <a:endParaRPr lang="en-US"/>
          </a:p>
        </p:txBody>
      </p:sp>
      <p:sp>
        <p:nvSpPr>
          <p:cNvPr id="27660" name="Line 12"/>
          <p:cNvSpPr>
            <a:spLocks noChangeShapeType="1"/>
          </p:cNvSpPr>
          <p:nvPr/>
        </p:nvSpPr>
        <p:spPr bwMode="auto">
          <a:xfrm>
            <a:off x="1028700" y="4724400"/>
            <a:ext cx="1800225" cy="0"/>
          </a:xfrm>
          <a:prstGeom prst="line">
            <a:avLst/>
          </a:prstGeom>
          <a:noFill/>
          <a:ln w="9525">
            <a:solidFill>
              <a:schemeClr val="tx1"/>
            </a:solidFill>
            <a:round/>
            <a:headEnd/>
            <a:tailEnd/>
          </a:ln>
          <a:effectLst/>
        </p:spPr>
        <p:txBody>
          <a:bodyPr/>
          <a:lstStyle/>
          <a:p>
            <a:endParaRPr lang="en-US"/>
          </a:p>
        </p:txBody>
      </p:sp>
      <p:sp>
        <p:nvSpPr>
          <p:cNvPr id="27661" name="Line 13"/>
          <p:cNvSpPr>
            <a:spLocks noChangeShapeType="1"/>
          </p:cNvSpPr>
          <p:nvPr/>
        </p:nvSpPr>
        <p:spPr bwMode="auto">
          <a:xfrm>
            <a:off x="1028700" y="5334000"/>
            <a:ext cx="1800225" cy="0"/>
          </a:xfrm>
          <a:prstGeom prst="line">
            <a:avLst/>
          </a:prstGeom>
          <a:noFill/>
          <a:ln w="9525">
            <a:solidFill>
              <a:schemeClr val="tx1"/>
            </a:solidFill>
            <a:round/>
            <a:headEnd/>
            <a:tailEnd/>
          </a:ln>
          <a:effectLst/>
        </p:spPr>
        <p:txBody>
          <a:bodyPr/>
          <a:lstStyle/>
          <a:p>
            <a:endParaRPr lang="en-US"/>
          </a:p>
        </p:txBody>
      </p:sp>
      <p:sp>
        <p:nvSpPr>
          <p:cNvPr id="27662" name="Text Box 14"/>
          <p:cNvSpPr txBox="1">
            <a:spLocks noChangeArrowheads="1"/>
          </p:cNvSpPr>
          <p:nvPr/>
        </p:nvSpPr>
        <p:spPr bwMode="auto">
          <a:xfrm>
            <a:off x="64293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3" name="Text Box 15"/>
          <p:cNvSpPr txBox="1">
            <a:spLocks noChangeArrowheads="1"/>
          </p:cNvSpPr>
          <p:nvPr/>
        </p:nvSpPr>
        <p:spPr bwMode="auto">
          <a:xfrm>
            <a:off x="64293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64" name="Text Box 16"/>
          <p:cNvSpPr txBox="1">
            <a:spLocks noChangeArrowheads="1"/>
          </p:cNvSpPr>
          <p:nvPr/>
        </p:nvSpPr>
        <p:spPr bwMode="auto">
          <a:xfrm>
            <a:off x="6429375" y="4876801"/>
            <a:ext cx="1885950" cy="646331"/>
          </a:xfrm>
          <a:prstGeom prst="rect">
            <a:avLst/>
          </a:prstGeom>
          <a:noFill/>
          <a:ln w="9525">
            <a:noFill/>
            <a:miter lim="800000"/>
            <a:headEnd/>
            <a:tailEnd/>
          </a:ln>
          <a:effectLst/>
        </p:spPr>
        <p:txBody>
          <a:bodyPr>
            <a:spAutoFit/>
          </a:bodyPr>
          <a:lstStyle/>
          <a:p>
            <a:pPr>
              <a:spcBef>
                <a:spcPct val="50000"/>
              </a:spcBef>
            </a:pPr>
            <a:r>
              <a:rPr lang="en-US" dirty="0" smtClean="0"/>
              <a:t>Elaboration / Conclusion</a:t>
            </a:r>
            <a:endParaRPr lang="en-US" dirty="0"/>
          </a:p>
        </p:txBody>
      </p:sp>
      <p:sp>
        <p:nvSpPr>
          <p:cNvPr id="27665" name="Line 17"/>
          <p:cNvSpPr>
            <a:spLocks noChangeShapeType="1"/>
          </p:cNvSpPr>
          <p:nvPr/>
        </p:nvSpPr>
        <p:spPr bwMode="auto">
          <a:xfrm>
            <a:off x="6515100" y="4038600"/>
            <a:ext cx="1800225" cy="0"/>
          </a:xfrm>
          <a:prstGeom prst="line">
            <a:avLst/>
          </a:prstGeom>
          <a:noFill/>
          <a:ln w="9525">
            <a:solidFill>
              <a:schemeClr val="tx1"/>
            </a:solidFill>
            <a:round/>
            <a:headEnd/>
            <a:tailEnd/>
          </a:ln>
          <a:effectLst/>
        </p:spPr>
        <p:txBody>
          <a:bodyPr/>
          <a:lstStyle/>
          <a:p>
            <a:endParaRPr lang="en-US"/>
          </a:p>
        </p:txBody>
      </p:sp>
      <p:sp>
        <p:nvSpPr>
          <p:cNvPr id="27666" name="Line 18"/>
          <p:cNvSpPr>
            <a:spLocks noChangeShapeType="1"/>
          </p:cNvSpPr>
          <p:nvPr/>
        </p:nvSpPr>
        <p:spPr bwMode="auto">
          <a:xfrm>
            <a:off x="6515100" y="4648200"/>
            <a:ext cx="1800225" cy="0"/>
          </a:xfrm>
          <a:prstGeom prst="line">
            <a:avLst/>
          </a:prstGeom>
          <a:noFill/>
          <a:ln w="9525">
            <a:solidFill>
              <a:schemeClr val="tx1"/>
            </a:solidFill>
            <a:round/>
            <a:headEnd/>
            <a:tailEnd/>
          </a:ln>
          <a:effectLst/>
        </p:spPr>
        <p:txBody>
          <a:bodyPr/>
          <a:lstStyle/>
          <a:p>
            <a:endParaRPr lang="en-US"/>
          </a:p>
        </p:txBody>
      </p:sp>
      <p:sp>
        <p:nvSpPr>
          <p:cNvPr id="27667" name="Line 19"/>
          <p:cNvSpPr>
            <a:spLocks noChangeShapeType="1"/>
          </p:cNvSpPr>
          <p:nvPr/>
        </p:nvSpPr>
        <p:spPr bwMode="auto">
          <a:xfrm>
            <a:off x="6515100" y="5257800"/>
            <a:ext cx="1800225" cy="0"/>
          </a:xfrm>
          <a:prstGeom prst="line">
            <a:avLst/>
          </a:prstGeom>
          <a:noFill/>
          <a:ln w="9525">
            <a:solidFill>
              <a:schemeClr val="tx1"/>
            </a:solidFill>
            <a:round/>
            <a:headEnd/>
            <a:tailEnd/>
          </a:ln>
          <a:effectLst/>
        </p:spPr>
        <p:txBody>
          <a:bodyPr/>
          <a:lstStyle/>
          <a:p>
            <a:endParaRPr lang="en-US"/>
          </a:p>
        </p:txBody>
      </p:sp>
      <p:sp>
        <p:nvSpPr>
          <p:cNvPr id="27668" name="Text Box 20"/>
          <p:cNvSpPr txBox="1">
            <a:spLocks noChangeArrowheads="1"/>
          </p:cNvSpPr>
          <p:nvPr/>
        </p:nvSpPr>
        <p:spPr bwMode="auto">
          <a:xfrm>
            <a:off x="36861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9" name="Text Box 21"/>
          <p:cNvSpPr txBox="1">
            <a:spLocks noChangeArrowheads="1"/>
          </p:cNvSpPr>
          <p:nvPr/>
        </p:nvSpPr>
        <p:spPr bwMode="auto">
          <a:xfrm>
            <a:off x="36861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70" name="Text Box 22"/>
          <p:cNvSpPr txBox="1">
            <a:spLocks noChangeArrowheads="1"/>
          </p:cNvSpPr>
          <p:nvPr/>
        </p:nvSpPr>
        <p:spPr bwMode="auto">
          <a:xfrm>
            <a:off x="3686175" y="48768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71" name="Line 23"/>
          <p:cNvSpPr>
            <a:spLocks noChangeShapeType="1"/>
          </p:cNvSpPr>
          <p:nvPr/>
        </p:nvSpPr>
        <p:spPr bwMode="auto">
          <a:xfrm>
            <a:off x="3771900" y="4038600"/>
            <a:ext cx="1800225" cy="0"/>
          </a:xfrm>
          <a:prstGeom prst="line">
            <a:avLst/>
          </a:prstGeom>
          <a:noFill/>
          <a:ln w="9525">
            <a:solidFill>
              <a:schemeClr val="tx1"/>
            </a:solidFill>
            <a:round/>
            <a:headEnd/>
            <a:tailEnd/>
          </a:ln>
          <a:effectLst/>
        </p:spPr>
        <p:txBody>
          <a:bodyPr/>
          <a:lstStyle/>
          <a:p>
            <a:endParaRPr lang="en-US"/>
          </a:p>
        </p:txBody>
      </p:sp>
      <p:sp>
        <p:nvSpPr>
          <p:cNvPr id="27672" name="Line 24"/>
          <p:cNvSpPr>
            <a:spLocks noChangeShapeType="1"/>
          </p:cNvSpPr>
          <p:nvPr/>
        </p:nvSpPr>
        <p:spPr bwMode="auto">
          <a:xfrm>
            <a:off x="3771900" y="4648200"/>
            <a:ext cx="1800225" cy="0"/>
          </a:xfrm>
          <a:prstGeom prst="line">
            <a:avLst/>
          </a:prstGeom>
          <a:noFill/>
          <a:ln w="952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3771900" y="5257800"/>
            <a:ext cx="1800225" cy="0"/>
          </a:xfrm>
          <a:prstGeom prst="line">
            <a:avLst/>
          </a:prstGeom>
          <a:noFill/>
          <a:ln w="9525">
            <a:solidFill>
              <a:schemeClr val="tx1"/>
            </a:solidFill>
            <a:round/>
            <a:headEnd/>
            <a:tailEnd/>
          </a:ln>
          <a:effectLst/>
        </p:spPr>
        <p:txBody>
          <a:bodyPr/>
          <a:lstStyle/>
          <a:p>
            <a:endParaRPr lang="en-US"/>
          </a:p>
        </p:txBody>
      </p:sp>
      <p:sp>
        <p:nvSpPr>
          <p:cNvPr id="27674" name="Text Box 26"/>
          <p:cNvSpPr txBox="1">
            <a:spLocks noChangeArrowheads="1"/>
          </p:cNvSpPr>
          <p:nvPr/>
        </p:nvSpPr>
        <p:spPr bwMode="auto">
          <a:xfrm>
            <a:off x="6686550" y="5791200"/>
            <a:ext cx="2228850" cy="788988"/>
          </a:xfrm>
          <a:prstGeom prst="rect">
            <a:avLst/>
          </a:prstGeom>
          <a:noFill/>
          <a:ln w="9525">
            <a:solidFill>
              <a:schemeClr val="tx1"/>
            </a:solidFill>
            <a:miter lim="800000"/>
            <a:headEnd/>
            <a:tailEnd/>
          </a:ln>
          <a:effectLst/>
        </p:spPr>
        <p:txBody>
          <a:bodyPr>
            <a:spAutoFit/>
          </a:bodyPr>
          <a:lstStyle/>
          <a:p>
            <a:pPr>
              <a:spcBef>
                <a:spcPct val="50000"/>
              </a:spcBef>
            </a:pPr>
            <a:r>
              <a:rPr lang="en-US"/>
              <a:t>Conclusion</a:t>
            </a:r>
          </a:p>
          <a:p>
            <a:pPr>
              <a:spcBef>
                <a:spcPct val="50000"/>
              </a:spcBef>
            </a:pPr>
            <a:endParaRPr lang="en-US"/>
          </a:p>
        </p:txBody>
      </p:sp>
      <p:sp>
        <p:nvSpPr>
          <p:cNvPr id="27675" name="Line 27"/>
          <p:cNvSpPr>
            <a:spLocks noChangeShapeType="1"/>
          </p:cNvSpPr>
          <p:nvPr/>
        </p:nvSpPr>
        <p:spPr bwMode="auto">
          <a:xfrm>
            <a:off x="30861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6" name="Line 28"/>
          <p:cNvSpPr>
            <a:spLocks noChangeShapeType="1"/>
          </p:cNvSpPr>
          <p:nvPr/>
        </p:nvSpPr>
        <p:spPr bwMode="auto">
          <a:xfrm>
            <a:off x="58293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7" name="Line 29"/>
          <p:cNvSpPr>
            <a:spLocks noChangeShapeType="1"/>
          </p:cNvSpPr>
          <p:nvPr/>
        </p:nvSpPr>
        <p:spPr bwMode="auto">
          <a:xfrm>
            <a:off x="7286625" y="5334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8" name="Line 30"/>
          <p:cNvSpPr>
            <a:spLocks noChangeShapeType="1"/>
          </p:cNvSpPr>
          <p:nvPr/>
        </p:nvSpPr>
        <p:spPr bwMode="auto">
          <a:xfrm>
            <a:off x="1543050" y="22098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9" name="Line 31"/>
          <p:cNvSpPr>
            <a:spLocks noChangeShapeType="1"/>
          </p:cNvSpPr>
          <p:nvPr/>
        </p:nvSpPr>
        <p:spPr bwMode="auto">
          <a:xfrm>
            <a:off x="1200150" y="62484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80" name="Text Box 32"/>
          <p:cNvSpPr txBox="1">
            <a:spLocks noChangeArrowheads="1"/>
          </p:cNvSpPr>
          <p:nvPr/>
        </p:nvSpPr>
        <p:spPr bwMode="auto">
          <a:xfrm>
            <a:off x="1800225" y="6096001"/>
            <a:ext cx="1800225" cy="366713"/>
          </a:xfrm>
          <a:prstGeom prst="rect">
            <a:avLst/>
          </a:prstGeom>
          <a:noFill/>
          <a:ln w="9525">
            <a:noFill/>
            <a:miter lim="800000"/>
            <a:headEnd/>
            <a:tailEnd/>
          </a:ln>
          <a:effectLst/>
        </p:spPr>
        <p:txBody>
          <a:bodyPr>
            <a:spAutoFit/>
          </a:bodyPr>
          <a:lstStyle/>
          <a:p>
            <a:pPr>
              <a:spcBef>
                <a:spcPct val="50000"/>
              </a:spcBef>
            </a:pPr>
            <a:r>
              <a:rPr lang="en-US"/>
              <a:t>= Transitions</a:t>
            </a:r>
          </a:p>
        </p:txBody>
      </p:sp>
      <p:sp>
        <p:nvSpPr>
          <p:cNvPr id="27681" name="AutoShape 33"/>
          <p:cNvSpPr>
            <a:spLocks noChangeArrowheads="1"/>
          </p:cNvSpPr>
          <p:nvPr/>
        </p:nvSpPr>
        <p:spPr bwMode="auto">
          <a:xfrm>
            <a:off x="257175" y="3886200"/>
            <a:ext cx="428625" cy="1295400"/>
          </a:xfrm>
          <a:prstGeom prst="curvedRightArrow">
            <a:avLst>
              <a:gd name="adj1" fmla="val 68000"/>
              <a:gd name="adj2" fmla="val 136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516" y="31659"/>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4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6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Isosceles Triangle 5"/>
          <p:cNvSpPr/>
          <p:nvPr/>
        </p:nvSpPr>
        <p:spPr>
          <a:xfrm rot="10800000">
            <a:off x="2400300" y="2667000"/>
            <a:ext cx="4286250" cy="2895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47001" y="627335"/>
            <a:ext cx="8885144"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r>
              <a:rPr lang="en-US" dirty="0" smtClean="0"/>
              <a:t>			    </a:t>
            </a:r>
            <a:r>
              <a:rPr lang="en-US" sz="2400" dirty="0" smtClean="0">
                <a:solidFill>
                  <a:schemeClr val="bg1"/>
                </a:solidFill>
              </a:rPr>
              <a:t>General Statement</a:t>
            </a:r>
          </a:p>
          <a:p>
            <a:pPr>
              <a:buNone/>
            </a:pPr>
            <a:r>
              <a:rPr lang="en-US" sz="2400" dirty="0" smtClean="0">
                <a:solidFill>
                  <a:schemeClr val="bg1"/>
                </a:solidFill>
              </a:rPr>
              <a:t>			         (</a:t>
            </a:r>
            <a:r>
              <a:rPr lang="en-US" sz="1800" b="1" dirty="0" smtClean="0">
                <a:solidFill>
                  <a:schemeClr val="bg1">
                    <a:lumMod val="95000"/>
                  </a:schemeClr>
                </a:solidFill>
              </a:rPr>
              <a:t>Attention grabber)</a:t>
            </a:r>
          </a:p>
          <a:p>
            <a:pPr>
              <a:buNone/>
            </a:pPr>
            <a:r>
              <a:rPr lang="en-US" dirty="0" smtClean="0">
                <a:solidFill>
                  <a:schemeClr val="bg1"/>
                </a:solidFill>
              </a:rPr>
              <a:t>			          </a:t>
            </a:r>
            <a:r>
              <a:rPr lang="en-US" sz="1400" b="1" dirty="0" smtClean="0">
                <a:solidFill>
                  <a:schemeClr val="bg1"/>
                </a:solidFill>
                <a:latin typeface="Times New Roman" pitchFamily="18" charset="0"/>
                <a:cs typeface="Times New Roman" pitchFamily="18" charset="0"/>
              </a:rPr>
              <a:t>Limit the sentence</a:t>
            </a:r>
          </a:p>
          <a:p>
            <a:pPr>
              <a:buNone/>
            </a:pPr>
            <a:r>
              <a:rPr lang="en-US" sz="1400"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Thesis Statement</a:t>
            </a:r>
            <a:endParaRPr lang="en-US" sz="1400" b="1" dirty="0">
              <a:solidFill>
                <a:schemeClr val="bg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80"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041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62149" y="535896"/>
            <a:ext cx="9171758"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dirty="0" smtClean="0">
                <a:solidFill>
                  <a:srgbClr val="C00000"/>
                </a:solidFill>
                <a:latin typeface="Times New Roman" pitchFamily="18" charset="0"/>
                <a:cs typeface="Times New Roman" pitchFamily="18" charset="0"/>
              </a:rPr>
              <a:t>Ways To Grab Attention :</a:t>
            </a:r>
          </a:p>
          <a:p>
            <a:pPr>
              <a:buNone/>
            </a:pPr>
            <a:endParaRPr lang="en-US" dirty="0" smtClean="0"/>
          </a:p>
          <a:p>
            <a:r>
              <a:rPr lang="en-US" sz="2800" dirty="0" smtClean="0"/>
              <a:t>Use an engaging Quotation</a:t>
            </a:r>
          </a:p>
          <a:p>
            <a:r>
              <a:rPr lang="en-US" sz="2800" dirty="0" smtClean="0"/>
              <a:t>Make an unexpected/ controversial statement</a:t>
            </a:r>
          </a:p>
          <a:p>
            <a:r>
              <a:rPr lang="en-US" sz="2800" dirty="0" smtClean="0"/>
              <a:t>State a common belief and declare a contrary view.</a:t>
            </a:r>
          </a:p>
          <a:p>
            <a:r>
              <a:rPr lang="en-US" sz="2800" dirty="0" smtClean="0"/>
              <a:t>Ask a / series of provocative questions.</a:t>
            </a:r>
          </a:p>
          <a:p>
            <a:r>
              <a:rPr lang="en-US" sz="2800" dirty="0" smtClean="0"/>
              <a:t>Provide an unusual fact / statistics</a:t>
            </a:r>
          </a:p>
          <a:p>
            <a:r>
              <a:rPr lang="en-US" sz="2800" dirty="0" smtClean="0"/>
              <a:t>Tell an anecdote/ story/ personal experience and connect</a:t>
            </a:r>
          </a:p>
          <a:p>
            <a:r>
              <a:rPr lang="en-US" sz="2800" dirty="0" smtClean="0"/>
              <a:t>Define an important term</a:t>
            </a:r>
          </a:p>
          <a:p>
            <a:r>
              <a:rPr lang="en-US" sz="2800" dirty="0" smtClean="0"/>
              <a:t>An interesting analogy</a:t>
            </a:r>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17" y="-19911"/>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03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932361" y="91758"/>
            <a:ext cx="9258300" cy="7159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a:xfrm>
            <a:off x="1110342" y="1219201"/>
            <a:ext cx="8662307" cy="4906963"/>
          </a:xfrm>
        </p:spPr>
        <p:txBody>
          <a:bodyPr>
            <a:normAutofit fontScale="62500" lnSpcReduction="20000"/>
          </a:bodyPr>
          <a:lstStyle/>
          <a:p>
            <a:r>
              <a:rPr lang="en-US" dirty="0" smtClean="0">
                <a:solidFill>
                  <a:srgbClr val="C00000"/>
                </a:solidFill>
                <a:latin typeface="Times New Roman" pitchFamily="18" charset="0"/>
                <a:cs typeface="Times New Roman" pitchFamily="18" charset="0"/>
              </a:rPr>
              <a:t>Thesis Statement</a:t>
            </a:r>
          </a:p>
          <a:p>
            <a:pPr>
              <a:buNone/>
            </a:pPr>
            <a:r>
              <a:rPr lang="en-US" sz="2800" dirty="0" smtClean="0">
                <a:solidFill>
                  <a:srgbClr val="C0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Main idea in an essay( Central idea) + writer’s point view</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e.g. : </a:t>
            </a:r>
          </a:p>
          <a:p>
            <a:pPr>
              <a:buNone/>
            </a:pPr>
            <a:r>
              <a:rPr lang="en-US" sz="2400" dirty="0" smtClean="0">
                <a:latin typeface="Baskerville Old Face" pitchFamily="18" charset="0"/>
                <a:cs typeface="Times New Roman" pitchFamily="18" charset="0"/>
              </a:rPr>
              <a:t>Statement : 	Competition exists in every sphere of life.</a:t>
            </a:r>
          </a:p>
          <a:p>
            <a:pPr>
              <a:buNone/>
            </a:pPr>
            <a:r>
              <a:rPr lang="en-US" sz="2400" dirty="0" smtClean="0">
                <a:latin typeface="Baskerville Old Face" pitchFamily="18" charset="0"/>
                <a:cs typeface="Times New Roman" pitchFamily="18" charset="0"/>
              </a:rPr>
              <a:t>			Mass media is becoming popular in India</a:t>
            </a:r>
          </a:p>
          <a:p>
            <a:pPr>
              <a:buNone/>
            </a:pPr>
            <a:endParaRPr lang="en-US" sz="2400" dirty="0" smtClean="0">
              <a:latin typeface="Baskerville Old Face" pitchFamily="18" charset="0"/>
              <a:cs typeface="Times New Roman" pitchFamily="18" charset="0"/>
            </a:endParaRPr>
          </a:p>
          <a:p>
            <a:pPr>
              <a:buNone/>
            </a:pPr>
            <a:r>
              <a:rPr lang="en-US" sz="2400" dirty="0" smtClean="0">
                <a:latin typeface="Baskerville Old Face" pitchFamily="18" charset="0"/>
                <a:cs typeface="Times New Roman" pitchFamily="18" charset="0"/>
              </a:rPr>
              <a:t>Thesis S  : 	Competition , which exists in every sphere of life, is necessary 		for growth.</a:t>
            </a:r>
          </a:p>
          <a:p>
            <a:pPr>
              <a:buNone/>
            </a:pPr>
            <a:endParaRPr lang="en-US" sz="2400" dirty="0" smtClean="0">
              <a:latin typeface="Baskerville Old Face" pitchFamily="18" charset="0"/>
              <a:cs typeface="Times New Roman" pitchFamily="18" charset="0"/>
            </a:endParaRPr>
          </a:p>
          <a:p>
            <a:pPr>
              <a:buNone/>
            </a:pPr>
            <a:r>
              <a:rPr lang="en-US" sz="2400" dirty="0" smtClean="0">
                <a:latin typeface="Baskerville Old Face" pitchFamily="18" charset="0"/>
                <a:cs typeface="Times New Roman" pitchFamily="18" charset="0"/>
              </a:rPr>
              <a:t>			 Mass media is becoming popular in India and it plays a     		responsible role.</a:t>
            </a:r>
          </a:p>
          <a:p>
            <a:pPr>
              <a:buNone/>
            </a:pPr>
            <a:endParaRPr lang="en-US" sz="2400" dirty="0" smtClean="0">
              <a:latin typeface="Baskerville Old Face" pitchFamily="18" charset="0"/>
              <a:cs typeface="Times New Roman" pitchFamily="18" charset="0"/>
            </a:endParaRPr>
          </a:p>
          <a:p>
            <a:pPr>
              <a:buNone/>
            </a:pPr>
            <a:r>
              <a:rPr lang="en-US" sz="2400" dirty="0" smtClean="0">
                <a:latin typeface="Baskerville Old Face" pitchFamily="18" charset="0"/>
                <a:cs typeface="Times New Roman" pitchFamily="18" charset="0"/>
              </a:rPr>
              <a:t>		     	</a:t>
            </a:r>
          </a:p>
          <a:p>
            <a:pPr>
              <a:buNone/>
            </a:pPr>
            <a:r>
              <a:rPr lang="en-US" sz="2400" dirty="0" smtClean="0">
                <a:latin typeface="Baskerville Old Face" pitchFamily="18" charset="0"/>
                <a:cs typeface="Times New Roman" pitchFamily="18" charset="0"/>
              </a:rPr>
              <a:t>			</a:t>
            </a:r>
          </a:p>
          <a:p>
            <a:pPr>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6799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932361" y="104821"/>
            <a:ext cx="9258300"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a:xfrm>
            <a:off x="1018902" y="1447800"/>
            <a:ext cx="8753747" cy="4678363"/>
          </a:xfrm>
        </p:spPr>
        <p:txBody>
          <a:bodyPr/>
          <a:lstStyle/>
          <a:p>
            <a:pPr>
              <a:buNone/>
            </a:pPr>
            <a:r>
              <a:rPr lang="en-US" dirty="0" smtClean="0">
                <a:solidFill>
                  <a:srgbClr val="FF0000"/>
                </a:solidFill>
              </a:rPr>
              <a:t>Don’ts :</a:t>
            </a:r>
          </a:p>
          <a:p>
            <a:pPr>
              <a:buNone/>
            </a:pPr>
            <a:endParaRPr lang="en-US" dirty="0" smtClean="0">
              <a:solidFill>
                <a:srgbClr val="FF0000"/>
              </a:solidFill>
            </a:endParaRPr>
          </a:p>
          <a:p>
            <a:r>
              <a:rPr lang="en-US" sz="2000" dirty="0" smtClean="0">
                <a:latin typeface="Times New Roman" pitchFamily="18" charset="0"/>
                <a:cs typeface="Times New Roman" pitchFamily="18" charset="0"/>
              </a:rPr>
              <a:t>Do not say what you are going to do- let your writing show it. </a:t>
            </a:r>
            <a:r>
              <a:rPr lang="en-US" dirty="0" smtClean="0"/>
              <a:t>– </a:t>
            </a:r>
            <a:r>
              <a:rPr lang="en-US" sz="1800" dirty="0" smtClean="0">
                <a:solidFill>
                  <a:srgbClr val="0070C0"/>
                </a:solidFill>
              </a:rPr>
              <a:t>I make an attempt to…</a:t>
            </a:r>
          </a:p>
          <a:p>
            <a:r>
              <a:rPr lang="en-US" sz="2000" dirty="0" smtClean="0">
                <a:latin typeface="Times New Roman" pitchFamily="18" charset="0"/>
                <a:cs typeface="Times New Roman" pitchFamily="18" charset="0"/>
              </a:rPr>
              <a:t>Do not start with –  </a:t>
            </a:r>
            <a:r>
              <a:rPr lang="en-US" sz="1800" dirty="0" smtClean="0">
                <a:solidFill>
                  <a:srgbClr val="0070C0"/>
                </a:solidFill>
              </a:rPr>
              <a:t>I agree ,  According  to  me, yes, I personally believe.</a:t>
            </a:r>
          </a:p>
          <a:p>
            <a:endParaRPr lang="en-US" sz="1800" dirty="0" smtClean="0">
              <a:solidFill>
                <a:srgbClr val="0070C0"/>
              </a:solidFill>
            </a:endParaRPr>
          </a:p>
          <a:p>
            <a:r>
              <a:rPr lang="en-US" sz="2000" dirty="0" smtClean="0">
                <a:solidFill>
                  <a:schemeClr val="bg2">
                    <a:lumMod val="10000"/>
                  </a:schemeClr>
                </a:solidFill>
              </a:rPr>
              <a:t>Do not give examples/ supporting details in the introduction.</a:t>
            </a:r>
          </a:p>
          <a:p>
            <a:endParaRPr lang="en-US" sz="2000" dirty="0" smtClean="0">
              <a:solidFill>
                <a:schemeClr val="bg2">
                  <a:lumMod val="10000"/>
                </a:schemeClr>
              </a:solidFill>
            </a:endParaRPr>
          </a:p>
          <a:p>
            <a:r>
              <a:rPr lang="en-US" sz="1800" dirty="0" smtClean="0">
                <a:solidFill>
                  <a:schemeClr val="bg2">
                    <a:lumMod val="10000"/>
                  </a:schemeClr>
                </a:solidFill>
              </a:rPr>
              <a:t>Do not  write a too long or too short introduction.</a:t>
            </a:r>
          </a:p>
          <a:p>
            <a:endParaRPr lang="en-US" sz="1800" dirty="0" smtClean="0">
              <a:solidFill>
                <a:srgbClr val="0070C0"/>
              </a:solidFill>
            </a:endParaRPr>
          </a:p>
          <a:p>
            <a:endParaRPr lang="en-US" sz="1800" dirty="0" smtClean="0">
              <a:solidFill>
                <a:srgbClr val="0070C0"/>
              </a:solidFill>
            </a:endParaRPr>
          </a:p>
          <a:p>
            <a:endParaRPr lang="en-US" sz="1800" dirty="0" smtClean="0">
              <a:solidFill>
                <a:srgbClr val="0070C0"/>
              </a:solidFill>
            </a:endParaRPr>
          </a:p>
          <a:p>
            <a:endParaRPr lang="en-US" sz="2000" dirty="0"/>
          </a:p>
          <a:p>
            <a:pPr algn="ctr">
              <a:buNone/>
            </a:pPr>
            <a:endParaRPr lang="en-US" dirty="0" smtClean="0">
              <a:solidFill>
                <a:srgbClr val="FF0000"/>
              </a:solidFill>
            </a:endParaRPr>
          </a:p>
        </p:txBody>
      </p:sp>
    </p:spTree>
    <p:extLst>
      <p:ext uri="{BB962C8B-B14F-4D97-AF65-F5344CB8AC3E}">
        <p14:creationId xmlns:p14="http://schemas.microsoft.com/office/powerpoint/2010/main" val="1617660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53984" y="0"/>
            <a:ext cx="9258300"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a:xfrm>
            <a:off x="514350" y="1295401"/>
            <a:ext cx="9258300" cy="4830763"/>
          </a:xfrm>
        </p:spPr>
        <p:txBody>
          <a:bodyPr/>
          <a:lstStyle/>
          <a:p>
            <a:pPr>
              <a:buNone/>
            </a:pPr>
            <a:r>
              <a:rPr lang="en-US" dirty="0" smtClean="0"/>
              <a:t>Do’s:</a:t>
            </a:r>
          </a:p>
          <a:p>
            <a:pPr>
              <a:buNone/>
            </a:pPr>
            <a:endParaRPr lang="en-US" dirty="0" smtClean="0"/>
          </a:p>
          <a:p>
            <a:r>
              <a:rPr lang="en-US" sz="2800" dirty="0" smtClean="0">
                <a:solidFill>
                  <a:schemeClr val="bg2">
                    <a:lumMod val="10000"/>
                  </a:schemeClr>
                </a:solidFill>
                <a:latin typeface="Times New Roman" pitchFamily="18" charset="0"/>
                <a:cs typeface="Times New Roman" pitchFamily="18" charset="0"/>
              </a:rPr>
              <a:t>Prepare a ‘catchy beginning’ – a general orientation to the subject.</a:t>
            </a:r>
          </a:p>
          <a:p>
            <a:pPr>
              <a:buNone/>
            </a:pPr>
            <a:endParaRPr lang="en-US" sz="2800" dirty="0" smtClean="0">
              <a:solidFill>
                <a:schemeClr val="bg2">
                  <a:lumMod val="10000"/>
                </a:schemeClr>
              </a:solidFill>
              <a:latin typeface="Times New Roman" pitchFamily="18" charset="0"/>
              <a:cs typeface="Times New Roman" pitchFamily="18" charset="0"/>
            </a:endParaRPr>
          </a:p>
          <a:p>
            <a:r>
              <a:rPr lang="en-US" sz="2800" dirty="0" smtClean="0">
                <a:solidFill>
                  <a:schemeClr val="bg2">
                    <a:lumMod val="10000"/>
                  </a:schemeClr>
                </a:solidFill>
                <a:latin typeface="Times New Roman" pitchFamily="18" charset="0"/>
                <a:cs typeface="Times New Roman" pitchFamily="18" charset="0"/>
              </a:rPr>
              <a:t>Connect the base to your topic by becoming specific</a:t>
            </a:r>
          </a:p>
          <a:p>
            <a:pPr>
              <a:buNone/>
            </a:pPr>
            <a:endParaRPr lang="en-US" sz="2800" dirty="0" smtClean="0">
              <a:solidFill>
                <a:schemeClr val="bg2">
                  <a:lumMod val="10000"/>
                </a:schemeClr>
              </a:solidFill>
              <a:latin typeface="Times New Roman" pitchFamily="18" charset="0"/>
              <a:cs typeface="Times New Roman" pitchFamily="18" charset="0"/>
            </a:endParaRPr>
          </a:p>
          <a:p>
            <a:r>
              <a:rPr lang="en-US" sz="2800" dirty="0" smtClean="0">
                <a:solidFill>
                  <a:schemeClr val="bg2">
                    <a:lumMod val="10000"/>
                  </a:schemeClr>
                </a:solidFill>
                <a:latin typeface="Times New Roman" pitchFamily="18" charset="0"/>
                <a:cs typeface="Times New Roman" pitchFamily="18" charset="0"/>
              </a:rPr>
              <a:t>Use a thesis statement- main idea and your views on it.</a:t>
            </a:r>
          </a:p>
          <a:p>
            <a:endParaRPr lang="en-US" dirty="0"/>
          </a:p>
        </p:txBody>
      </p:sp>
    </p:spTree>
    <p:extLst>
      <p:ext uri="{BB962C8B-B14F-4D97-AF65-F5344CB8AC3E}">
        <p14:creationId xmlns:p14="http://schemas.microsoft.com/office/powerpoint/2010/main" val="3286559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Paragraphs</a:t>
            </a:r>
            <a:endParaRPr lang="en-US" dirty="0"/>
          </a:p>
        </p:txBody>
      </p:sp>
      <p:sp>
        <p:nvSpPr>
          <p:cNvPr id="4" name="Content Placeholder 3"/>
          <p:cNvSpPr>
            <a:spLocks noGrp="1"/>
          </p:cNvSpPr>
          <p:nvPr>
            <p:ph idx="1"/>
          </p:nvPr>
        </p:nvSpPr>
        <p:spPr>
          <a:xfrm>
            <a:off x="771525" y="1600202"/>
            <a:ext cx="8572500" cy="10667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Body P 1</a:t>
            </a:r>
            <a:endParaRPr lang="en-US" b="1" dirty="0">
              <a:solidFill>
                <a:schemeClr val="tx1"/>
              </a:solidFill>
            </a:endParaRPr>
          </a:p>
        </p:txBody>
      </p:sp>
      <p:sp>
        <p:nvSpPr>
          <p:cNvPr id="5" name="Content Placeholder 3"/>
          <p:cNvSpPr txBox="1">
            <a:spLocks/>
          </p:cNvSpPr>
          <p:nvPr/>
        </p:nvSpPr>
        <p:spPr>
          <a:xfrm>
            <a:off x="857250" y="3352800"/>
            <a:ext cx="8572500" cy="1066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Body P</a:t>
            </a:r>
            <a:r>
              <a:rPr kumimoji="0" lang="en-US" sz="3200" b="1" i="0" u="none" strike="noStrike" kern="1200" cap="none" spc="0" normalizeH="0" noProof="0" dirty="0" smtClean="0">
                <a:ln>
                  <a:noFill/>
                </a:ln>
                <a:solidFill>
                  <a:schemeClr val="tx1"/>
                </a:solidFill>
                <a:effectLst/>
                <a:uLnTx/>
                <a:uFillTx/>
                <a:latin typeface="+mn-lt"/>
                <a:ea typeface="+mn-ea"/>
                <a:cs typeface="+mn-cs"/>
              </a:rPr>
              <a:t> 2</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3"/>
          <p:cNvSpPr txBox="1">
            <a:spLocks/>
          </p:cNvSpPr>
          <p:nvPr/>
        </p:nvSpPr>
        <p:spPr>
          <a:xfrm>
            <a:off x="857250" y="5181601"/>
            <a:ext cx="8572500" cy="10667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Body P3</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Straight Arrow Connector 7"/>
          <p:cNvCxnSpPr/>
          <p:nvPr/>
        </p:nvCxnSpPr>
        <p:spPr>
          <a:xfrm rot="5400000">
            <a:off x="4782443" y="3009007"/>
            <a:ext cx="381000" cy="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782443" y="4837807"/>
            <a:ext cx="381000" cy="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46"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7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CFAF452912743AB1D24BBC567141F" ma:contentTypeVersion="10" ma:contentTypeDescription="Create a new document." ma:contentTypeScope="" ma:versionID="39fac05b29f5c7e2565e63f53fe0d203">
  <xsd:schema xmlns:xsd="http://www.w3.org/2001/XMLSchema" xmlns:xs="http://www.w3.org/2001/XMLSchema" xmlns:p="http://schemas.microsoft.com/office/2006/metadata/properties" xmlns:ns2="259ced0c-56a8-4b38-9551-6bc47e69dab5" targetNamespace="http://schemas.microsoft.com/office/2006/metadata/properties" ma:root="true" ma:fieldsID="61e75dc4bd80fa0fdd8eafcbe779cf0e" ns2:_="">
    <xsd:import namespace="259ced0c-56a8-4b38-9551-6bc47e69da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ced0c-56a8-4b38-9551-6bc47e69da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D4BEF5-9222-4B4F-956C-3FD20C7931B4}"/>
</file>

<file path=customXml/itemProps2.xml><?xml version="1.0" encoding="utf-8"?>
<ds:datastoreItem xmlns:ds="http://schemas.openxmlformats.org/officeDocument/2006/customXml" ds:itemID="{7175BB72-2B21-448F-82AE-716099BADD22}"/>
</file>

<file path=customXml/itemProps3.xml><?xml version="1.0" encoding="utf-8"?>
<ds:datastoreItem xmlns:ds="http://schemas.openxmlformats.org/officeDocument/2006/customXml" ds:itemID="{3604B568-9B1E-4D72-9FD8-55430456EDDF}"/>
</file>

<file path=docProps/app.xml><?xml version="1.0" encoding="utf-8"?>
<Properties xmlns="http://schemas.openxmlformats.org/officeDocument/2006/extended-properties" xmlns:vt="http://schemas.openxmlformats.org/officeDocument/2006/docPropsVTypes">
  <Template>Retrospect</Template>
  <TotalTime>379</TotalTime>
  <Words>882</Words>
  <Application>Microsoft Office PowerPoint</Application>
  <PresentationFormat>35mm Slides</PresentationFormat>
  <Paragraphs>226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Baskerville Old Face</vt:lpstr>
      <vt:lpstr>Calibri</vt:lpstr>
      <vt:lpstr>Calibri Light</vt:lpstr>
      <vt:lpstr>Times New Roman</vt:lpstr>
      <vt:lpstr>Retrospect</vt:lpstr>
      <vt:lpstr>  Writing an essay- a few tips..</vt:lpstr>
      <vt:lpstr>PowerPoint Presentation</vt:lpstr>
      <vt:lpstr>The basic structure - writing a five paragraph essay</vt:lpstr>
      <vt:lpstr>Introduction</vt:lpstr>
      <vt:lpstr>Introduction</vt:lpstr>
      <vt:lpstr>Introduction</vt:lpstr>
      <vt:lpstr>Introduction</vt:lpstr>
      <vt:lpstr>Introduction</vt:lpstr>
      <vt:lpstr>Body Paragraphs</vt:lpstr>
      <vt:lpstr>Body Paragraph 1</vt:lpstr>
      <vt:lpstr>THESIS : Mass Media  plays a responsible role in a democratic country like India.</vt:lpstr>
      <vt:lpstr>Body Paragraph 2</vt:lpstr>
      <vt:lpstr>THESIS : Mass Media plays a responsible role in a democratic country like India.</vt:lpstr>
      <vt:lpstr>Body Paragraph 3</vt:lpstr>
      <vt:lpstr>THESIS : Mass Media plays a responsible role in a democratic country like India</vt:lpstr>
      <vt:lpstr>Transitions</vt:lpstr>
      <vt:lpstr>Some common standard devices: </vt:lpstr>
      <vt:lpstr>Conclusion</vt:lpstr>
      <vt:lpstr>Conclusion</vt:lpstr>
      <vt:lpstr>Conclusion</vt:lpstr>
      <vt:lpstr>Conclusion</vt:lpstr>
      <vt:lpstr>You give it a try…</vt:lpstr>
      <vt:lpstr>The basic structure for writing a five paragraph essay</vt:lpstr>
      <vt:lpstr>General Instructions </vt:lpstr>
      <vt:lpstr>General Instructions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52</cp:revision>
  <dcterms:created xsi:type="dcterms:W3CDTF">2014-06-27T05:40:24Z</dcterms:created>
  <dcterms:modified xsi:type="dcterms:W3CDTF">2019-07-13T05:53:19Z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0x01010010DCFAF452912743AB1D24BBC567141F</vt:lpwstr>
  </property>
</Properties>
</file>