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8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01" r:id="rId15"/>
    <p:sldId id="404" r:id="rId16"/>
    <p:sldId id="402" r:id="rId17"/>
    <p:sldId id="403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3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3764" autoAdjust="0"/>
  </p:normalViewPr>
  <p:slideViewPr>
    <p:cSldViewPr>
      <p:cViewPr varScale="1">
        <p:scale>
          <a:sx n="57" d="100"/>
          <a:sy n="57" d="100"/>
        </p:scale>
        <p:origin x="16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9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07931-CC75-443E-ABD8-F80595D5E5DC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29BB-1F24-433F-A697-9DC28854C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2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5DD9-3AAB-4FD0-8818-A1B95DB31DA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9DCDC-6522-4044-9997-92FD13856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Department of  Instrumentation and control Engineering, MIT, Manipal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A1BB47-3349-4958-95BC-2C7F83F7CAC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4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35B6-3FEA-465A-B8C0-76B4198C5B06}" type="datetime3">
              <a:rPr lang="en-US" smtClean="0"/>
              <a:t>28 March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A522-EA61-4A59-A046-1A65F17A4890}" type="datetime3">
              <a:rPr lang="en-US" smtClean="0"/>
              <a:t>28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7A39-73CD-4643-93A1-3A91BC2622CA}" type="datetime3">
              <a:rPr lang="en-US" smtClean="0"/>
              <a:t>28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Perpetua" panose="02020502060401020303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4A30-0D3A-4E20-B8B8-CE988A6AF86F}" type="datetime3">
              <a:rPr lang="en-US" smtClean="0"/>
              <a:t>28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3E1-509C-4216-9A72-C14527C821B8}" type="datetime3">
              <a:rPr lang="en-US" smtClean="0"/>
              <a:t>28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6EC8-7914-4427-A597-BD630437A2ED}" type="datetime3">
              <a:rPr lang="en-US" smtClean="0"/>
              <a:t>28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A7D2-4EE3-48F1-B0B8-E20B9C13CF3A}" type="datetime3">
              <a:rPr lang="en-US" smtClean="0"/>
              <a:t>28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99BE-CBE1-4A3C-AF8E-D3797B34F25C}" type="datetime3">
              <a:rPr lang="en-US" smtClean="0"/>
              <a:t>28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AA05-3DC8-4ED4-8867-BE85CB1CC3A0}" type="datetime3">
              <a:rPr lang="en-US" smtClean="0"/>
              <a:t>28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CB0-D74D-4C73-BEC9-FF7E0A910858}" type="datetime3">
              <a:rPr lang="en-US" smtClean="0"/>
              <a:t>28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AD38-9E04-4265-9A80-4B2AB321CFDF}" type="datetime3">
              <a:rPr lang="en-US" smtClean="0"/>
              <a:t>28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F504EF-1800-48FD-ACD5-A0318EFDA9E2}" type="datetime3">
              <a:rPr lang="en-US" smtClean="0"/>
              <a:t>28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87016" y="3048000"/>
            <a:ext cx="6858000" cy="104639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  <a:ea typeface="+mj-ea"/>
                <a:cs typeface="Andalus" panose="02020603050405020304" pitchFamily="18" charset="-78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b="1" kern="0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PLC Programming- Data Transfer,  Arithmetic &amp; Program Control Instructions (SKIP, MCR)</a:t>
            </a:r>
            <a:endParaRPr lang="en-US" sz="3000" b="1" kern="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904"/>
            <a:ext cx="6120680" cy="8239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1540" y="1937693"/>
            <a:ext cx="85689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rgbClr val="FF0000"/>
                </a:solidFill>
                <a:latin typeface="Bahnschrift" panose="020B0502040204020203" pitchFamily="34" charset="0"/>
              </a:rPr>
              <a:t>Industrial </a:t>
            </a:r>
            <a:r>
              <a:rPr lang="en-US" sz="33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Automation (</a:t>
            </a:r>
            <a:r>
              <a:rPr lang="en-US" sz="3300" b="1" dirty="0">
                <a:solidFill>
                  <a:srgbClr val="FF0000"/>
                </a:solidFill>
                <a:latin typeface="Bahnschrift" panose="020B0502040204020203" pitchFamily="34" charset="0"/>
              </a:rPr>
              <a:t>ICE 3252)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44266" y="4306475"/>
            <a:ext cx="5143500" cy="156139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2060"/>
                </a:solidFill>
                <a:latin typeface="Bahnschrift" panose="020B0502040204020203" pitchFamily="34" charset="0"/>
              </a:rPr>
              <a:t>Bipin Krishna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2060"/>
                </a:solidFill>
                <a:latin typeface="Bahnschrift" panose="020B0502040204020203" pitchFamily="34" charset="0"/>
              </a:rPr>
              <a:t>Assistant Professor (Sr.)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2060"/>
                </a:solidFill>
                <a:latin typeface="Bahnschrift" panose="020B0502040204020203" pitchFamily="34" charset="0"/>
              </a:rPr>
              <a:t>ICE Department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 err="1">
                <a:solidFill>
                  <a:srgbClr val="002060"/>
                </a:solidFill>
                <a:latin typeface="Bahnschrift" panose="020B0502040204020203" pitchFamily="34" charset="0"/>
              </a:rPr>
              <a:t>Manipal</a:t>
            </a:r>
            <a:r>
              <a:rPr lang="en-US" sz="2100" b="1" dirty="0">
                <a:solidFill>
                  <a:srgbClr val="002060"/>
                </a:solidFill>
                <a:latin typeface="Bahnschrift" panose="020B0502040204020203" pitchFamily="34" charset="0"/>
              </a:rPr>
              <a:t> Institute of Technology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2060"/>
                </a:solidFill>
                <a:latin typeface="Bahnschrift" panose="020B0502040204020203" pitchFamily="34" charset="0"/>
              </a:rPr>
              <a:t>MAHE, Karnataka, India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100" b="1" dirty="0">
              <a:latin typeface="Bahnschrift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MVM(Move with Mask)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4056648" cy="5193632"/>
          </a:xfrm>
        </p:spPr>
        <p:txBody>
          <a:bodyPr>
            <a:noAutofit/>
          </a:bodyPr>
          <a:lstStyle/>
          <a:p>
            <a:r>
              <a:rPr lang="en-US" sz="1900" dirty="0"/>
              <a:t>The pattern of characters in the mask </a:t>
            </a:r>
            <a:r>
              <a:rPr lang="en-US" sz="1900" dirty="0" smtClean="0"/>
              <a:t>determines which </a:t>
            </a:r>
            <a:r>
              <a:rPr lang="en-US" sz="1900" dirty="0"/>
              <a:t>source bits will be passed through to the </a:t>
            </a:r>
            <a:r>
              <a:rPr lang="en-US" sz="1900" dirty="0" smtClean="0"/>
              <a:t>destination address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bits in the mask that are set to zero (0) do </a:t>
            </a:r>
            <a:r>
              <a:rPr lang="en-US" sz="1900" dirty="0" smtClean="0"/>
              <a:t>not pass </a:t>
            </a:r>
            <a:r>
              <a:rPr lang="en-US" sz="1900" dirty="0"/>
              <a:t>data.</a:t>
            </a:r>
          </a:p>
          <a:p>
            <a:pPr lvl="1"/>
            <a:r>
              <a:rPr lang="en-US" sz="1900" dirty="0" smtClean="0"/>
              <a:t>Only </a:t>
            </a:r>
            <a:r>
              <a:rPr lang="en-US" sz="1900" dirty="0"/>
              <a:t>the bits in the mask that are set to one (1) </a:t>
            </a:r>
            <a:r>
              <a:rPr lang="en-US" sz="1900" dirty="0" smtClean="0"/>
              <a:t>will pass </a:t>
            </a:r>
            <a:r>
              <a:rPr lang="en-US" sz="1900" dirty="0"/>
              <a:t>the source data through to the destination.</a:t>
            </a:r>
          </a:p>
          <a:p>
            <a:pPr lvl="1"/>
            <a:r>
              <a:rPr lang="en-US" sz="1900" dirty="0" smtClean="0"/>
              <a:t>Bits </a:t>
            </a:r>
            <a:r>
              <a:rPr lang="en-US" sz="1900" dirty="0"/>
              <a:t>in the destination are not affected when the </a:t>
            </a:r>
            <a:r>
              <a:rPr lang="en-US" sz="1900" dirty="0" smtClean="0"/>
              <a:t>corresponding bits </a:t>
            </a:r>
            <a:r>
              <a:rPr lang="en-US" sz="1900" dirty="0"/>
              <a:t>in the mask are zero.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MVM instruction is used to copy the </a:t>
            </a:r>
            <a:r>
              <a:rPr lang="en-US" sz="1900" dirty="0" smtClean="0"/>
              <a:t>desired part </a:t>
            </a:r>
            <a:r>
              <a:rPr lang="en-US" sz="1900" dirty="0"/>
              <a:t>of a 16-bit word by masking the rest of </a:t>
            </a:r>
            <a:r>
              <a:rPr lang="en-US" sz="1900" dirty="0" smtClean="0"/>
              <a:t>the value</a:t>
            </a:r>
            <a:r>
              <a:rPr lang="en-US" sz="1900" dirty="0"/>
              <a:t>.</a:t>
            </a:r>
            <a:endParaRPr lang="en-IN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47" y="1709737"/>
            <a:ext cx="46482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Compare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6884" y="1447800"/>
            <a:ext cx="547035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EQU </a:t>
            </a:r>
            <a:r>
              <a:rPr lang="en-US" dirty="0"/>
              <a:t>(Equal) —Tests whether two values are equal.</a:t>
            </a:r>
          </a:p>
          <a:p>
            <a:r>
              <a:rPr lang="en-US" dirty="0"/>
              <a:t>NEQ (Not Equal) —Tests whether one value is </a:t>
            </a:r>
            <a:r>
              <a:rPr lang="en-US" dirty="0" smtClean="0"/>
              <a:t>not equal </a:t>
            </a:r>
            <a:r>
              <a:rPr lang="en-US" dirty="0"/>
              <a:t>to a second value.</a:t>
            </a:r>
          </a:p>
          <a:p>
            <a:r>
              <a:rPr lang="en-US" dirty="0"/>
              <a:t>LES (Less Than) —Tests whether one value is </a:t>
            </a:r>
            <a:r>
              <a:rPr lang="en-US" dirty="0" smtClean="0"/>
              <a:t>less than </a:t>
            </a:r>
            <a:r>
              <a:rPr lang="en-US" dirty="0"/>
              <a:t>a second value.</a:t>
            </a:r>
          </a:p>
          <a:p>
            <a:r>
              <a:rPr lang="en-US" dirty="0"/>
              <a:t>GRT (Greater Than) —Tests whether one value </a:t>
            </a:r>
            <a:r>
              <a:rPr lang="en-US" dirty="0" smtClean="0"/>
              <a:t>is greater </a:t>
            </a:r>
            <a:r>
              <a:rPr lang="en-US" dirty="0"/>
              <a:t>than a second value.</a:t>
            </a:r>
          </a:p>
          <a:p>
            <a:r>
              <a:rPr lang="en-US" dirty="0"/>
              <a:t>LEQ (Less Than or Equal) —Tests whether </a:t>
            </a:r>
            <a:r>
              <a:rPr lang="en-US" dirty="0" smtClean="0"/>
              <a:t>one value </a:t>
            </a:r>
            <a:r>
              <a:rPr lang="en-US" dirty="0"/>
              <a:t>is less than or equal to a second value.</a:t>
            </a:r>
          </a:p>
          <a:p>
            <a:r>
              <a:rPr lang="en-US" dirty="0"/>
              <a:t>GEQ (Greater Than or Equal) —Tests whether </a:t>
            </a:r>
            <a:r>
              <a:rPr lang="en-US" dirty="0" smtClean="0"/>
              <a:t>one value </a:t>
            </a:r>
            <a:r>
              <a:rPr lang="en-US" dirty="0"/>
              <a:t>is greater than or equal to a second value.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42" y="1209090"/>
            <a:ext cx="3062320" cy="20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Compare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81" y="1902803"/>
            <a:ext cx="4318992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5" y="3590861"/>
            <a:ext cx="4303184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19" y="3500373"/>
            <a:ext cx="4273639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0" y="5253243"/>
            <a:ext cx="4306812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834" y="5119780"/>
            <a:ext cx="4363450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87" y="1902803"/>
            <a:ext cx="4279857" cy="16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Compare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limit test (LIM) instruction is used to test </a:t>
            </a:r>
            <a:r>
              <a:rPr lang="en-US" dirty="0" smtClean="0"/>
              <a:t>whether values </a:t>
            </a:r>
            <a:r>
              <a:rPr lang="en-US" dirty="0"/>
              <a:t>are within or outside the </a:t>
            </a:r>
            <a:r>
              <a:rPr lang="en-US" dirty="0" smtClean="0"/>
              <a:t>specified </a:t>
            </a:r>
            <a:r>
              <a:rPr lang="en-US" dirty="0"/>
              <a:t>range.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8" y="2681788"/>
            <a:ext cx="5364991" cy="28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PLC’s </a:t>
            </a:r>
            <a:r>
              <a:rPr lang="en-IN" dirty="0" smtClean="0"/>
              <a:t>math </a:t>
            </a:r>
            <a:r>
              <a:rPr lang="en-US" dirty="0" smtClean="0"/>
              <a:t>functions </a:t>
            </a:r>
            <a:r>
              <a:rPr lang="en-US" dirty="0"/>
              <a:t>capability allows it to perform arithmetic </a:t>
            </a:r>
            <a:r>
              <a:rPr lang="en-US" dirty="0" smtClean="0"/>
              <a:t>functions on </a:t>
            </a:r>
            <a:r>
              <a:rPr lang="en-US" dirty="0"/>
              <a:t>values stored in memory words or registers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Depending on what type of processor is used, </a:t>
            </a:r>
            <a:r>
              <a:rPr lang="en-US" dirty="0" smtClean="0"/>
              <a:t>various math </a:t>
            </a:r>
            <a:r>
              <a:rPr lang="en-US" dirty="0"/>
              <a:t>instructions can be programmed.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basic </a:t>
            </a:r>
            <a:r>
              <a:rPr lang="en-US" dirty="0" smtClean="0"/>
              <a:t>four mathematical </a:t>
            </a:r>
            <a:r>
              <a:rPr lang="en-US" dirty="0"/>
              <a:t>functions performed by PLCs are</a:t>
            </a:r>
            <a:r>
              <a:rPr lang="en-US" dirty="0" smtClean="0"/>
              <a:t>:</a:t>
            </a:r>
          </a:p>
          <a:p>
            <a:pPr lvl="2"/>
            <a:r>
              <a:rPr lang="en-US" b="1" dirty="0"/>
              <a:t>Addition </a:t>
            </a:r>
            <a:endParaRPr lang="en-US" b="1" dirty="0" smtClean="0"/>
          </a:p>
          <a:p>
            <a:pPr lvl="2"/>
            <a:r>
              <a:rPr lang="en-US" b="1" dirty="0" smtClean="0"/>
              <a:t>Subtraction</a:t>
            </a:r>
            <a:endParaRPr lang="en-IN" dirty="0"/>
          </a:p>
          <a:p>
            <a:pPr lvl="2"/>
            <a:r>
              <a:rPr lang="en-US" b="1" dirty="0"/>
              <a:t>Multiplication </a:t>
            </a:r>
            <a:endParaRPr lang="en-US" b="1" dirty="0" smtClean="0"/>
          </a:p>
          <a:p>
            <a:pPr lvl="2"/>
            <a:r>
              <a:rPr lang="en-US" b="1" dirty="0" smtClean="0"/>
              <a:t>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8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64" y="487362"/>
            <a:ext cx="3944903" cy="808038"/>
          </a:xfrm>
        </p:spPr>
        <p:txBody>
          <a:bodyPr>
            <a:normAutofit/>
          </a:bodyPr>
          <a:lstStyle/>
          <a:p>
            <a:r>
              <a:rPr lang="en-IN" sz="3200" b="1" dirty="0"/>
              <a:t>Addition Instruction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4281763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an instruction is executed, </a:t>
            </a:r>
            <a:r>
              <a:rPr lang="en-US" dirty="0" smtClean="0"/>
              <a:t>the arithmetic </a:t>
            </a:r>
            <a:r>
              <a:rPr lang="en-US" dirty="0"/>
              <a:t>status bits in the status </a:t>
            </a:r>
            <a:r>
              <a:rPr lang="en-US" dirty="0" smtClean="0"/>
              <a:t>file </a:t>
            </a:r>
            <a:r>
              <a:rPr lang="en-US" dirty="0"/>
              <a:t>are updated.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7" y="1447800"/>
            <a:ext cx="4541763" cy="2514600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5192437" y="1447800"/>
            <a:ext cx="3722963" cy="4572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Carry (C)—Address S2:0/0, </a:t>
            </a:r>
            <a:r>
              <a:rPr lang="en-US" dirty="0"/>
              <a:t>is set to 1 when there </a:t>
            </a:r>
            <a:r>
              <a:rPr lang="en-US" dirty="0" smtClean="0"/>
              <a:t>is a </a:t>
            </a:r>
            <a:r>
              <a:rPr lang="en-US" dirty="0"/>
              <a:t>carry in the ADD instruction or a borrow in the </a:t>
            </a:r>
            <a:r>
              <a:rPr lang="en-US" dirty="0" smtClean="0"/>
              <a:t>SUB </a:t>
            </a:r>
            <a:r>
              <a:rPr lang="en-IN" dirty="0" smtClean="0"/>
              <a:t>instruction</a:t>
            </a:r>
            <a:r>
              <a:rPr lang="en-IN" dirty="0"/>
              <a:t>.</a:t>
            </a:r>
          </a:p>
          <a:p>
            <a:pPr algn="just"/>
            <a:r>
              <a:rPr lang="en-US" b="1" dirty="0" smtClean="0"/>
              <a:t>Overflow </a:t>
            </a:r>
            <a:r>
              <a:rPr lang="en-US" b="1" dirty="0"/>
              <a:t>(O)—Address S2:0/1, </a:t>
            </a:r>
            <a:r>
              <a:rPr lang="en-US" dirty="0"/>
              <a:t>is set to 1 when </a:t>
            </a:r>
            <a:r>
              <a:rPr lang="en-US" dirty="0" smtClean="0"/>
              <a:t>the result </a:t>
            </a:r>
            <a:r>
              <a:rPr lang="en-US" dirty="0"/>
              <a:t>is too large to </a:t>
            </a:r>
            <a:r>
              <a:rPr lang="en-US" dirty="0" smtClean="0"/>
              <a:t>fit </a:t>
            </a:r>
            <a:r>
              <a:rPr lang="en-US" dirty="0"/>
              <a:t>in the destination register.</a:t>
            </a:r>
          </a:p>
          <a:p>
            <a:pPr algn="just"/>
            <a:r>
              <a:rPr lang="en-US" b="1" dirty="0"/>
              <a:t>Zero (Z)—Address S2:0/2, </a:t>
            </a:r>
            <a:r>
              <a:rPr lang="en-US" dirty="0"/>
              <a:t>is set to 1 when the </a:t>
            </a:r>
            <a:r>
              <a:rPr lang="en-US" dirty="0" smtClean="0"/>
              <a:t>result of </a:t>
            </a:r>
            <a:r>
              <a:rPr lang="en-US" dirty="0"/>
              <a:t>the subtract instruction is zero.</a:t>
            </a:r>
          </a:p>
          <a:p>
            <a:pPr algn="just"/>
            <a:r>
              <a:rPr lang="en-US" b="1" dirty="0"/>
              <a:t>Sign (S)—Address S2:0/3, </a:t>
            </a:r>
            <a:r>
              <a:rPr lang="en-US" dirty="0"/>
              <a:t>is set to 1 when the </a:t>
            </a:r>
            <a:r>
              <a:rPr lang="en-US" dirty="0" smtClean="0"/>
              <a:t>result </a:t>
            </a:r>
            <a:r>
              <a:rPr lang="en-IN" dirty="0" smtClean="0"/>
              <a:t>is </a:t>
            </a:r>
            <a:r>
              <a:rPr lang="en-IN" dirty="0"/>
              <a:t>a negative number.</a:t>
            </a:r>
          </a:p>
        </p:txBody>
      </p:sp>
    </p:spTree>
    <p:extLst>
      <p:ext uri="{BB962C8B-B14F-4D97-AF65-F5344CB8AC3E}">
        <p14:creationId xmlns:p14="http://schemas.microsoft.com/office/powerpoint/2010/main" val="14620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1334" y="4428876"/>
            <a:ext cx="3448531" cy="178142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4830" y="440794"/>
            <a:ext cx="4267200" cy="808038"/>
          </a:xfrm>
          <a:prstGeom prst="rect">
            <a:avLst/>
          </a:prstGeom>
        </p:spPr>
        <p:txBody>
          <a:bodyPr bIns="91440" anchor="b" anchorCtr="0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1"/>
                </a:solidFill>
                <a:latin typeface="Perpetua" panose="02020502060401020303" pitchFamily="18" charset="0"/>
                <a:ea typeface="+mj-ea"/>
                <a:cs typeface="+mj-cs"/>
              </a:defRPr>
            </a:lvl1pPr>
          </a:lstStyle>
          <a:p>
            <a:r>
              <a:rPr lang="en-IN" b="1" dirty="0"/>
              <a:t>Subtraction Instruction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10" y="1447409"/>
            <a:ext cx="3267531" cy="17814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199097" y="440794"/>
            <a:ext cx="3944903" cy="808038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1"/>
                </a:solidFill>
                <a:latin typeface="Perpetua" panose="02020502060401020303" pitchFamily="18" charset="0"/>
                <a:ea typeface="+mj-ea"/>
                <a:cs typeface="+mj-cs"/>
              </a:defRPr>
            </a:lvl1pPr>
          </a:lstStyle>
          <a:p>
            <a:r>
              <a:rPr lang="en-IN" b="1" dirty="0"/>
              <a:t>Multiplication Instruction</a:t>
            </a:r>
            <a:endParaRPr lang="en-IN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564" y="1485515"/>
            <a:ext cx="3391373" cy="174331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34649" y="3244181"/>
            <a:ext cx="3944903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1"/>
                </a:solidFill>
                <a:latin typeface="Perpetua" panose="02020502060401020303" pitchFamily="18" charset="0"/>
                <a:ea typeface="+mj-ea"/>
                <a:cs typeface="+mj-cs"/>
              </a:defRPr>
            </a:lvl1pPr>
          </a:lstStyle>
          <a:p>
            <a:r>
              <a:rPr lang="en-IN" sz="3200" b="1" dirty="0"/>
              <a:t>Division Instruction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84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Division..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the remainder is 0.5 or greater, a roundup </a:t>
            </a:r>
            <a:r>
              <a:rPr lang="en-US" dirty="0" smtClean="0"/>
              <a:t>occurs </a:t>
            </a:r>
            <a:r>
              <a:rPr lang="en-IN" dirty="0" smtClean="0"/>
              <a:t>in </a:t>
            </a:r>
            <a:r>
              <a:rPr lang="en-IN" dirty="0"/>
              <a:t>the integer destination</a:t>
            </a:r>
            <a:r>
              <a:rPr lang="en-IN" dirty="0" smtClean="0"/>
              <a:t>.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value stored in the math register consists of </a:t>
            </a:r>
            <a:r>
              <a:rPr lang="en-US" dirty="0" smtClean="0"/>
              <a:t>the unrounded </a:t>
            </a:r>
            <a:r>
              <a:rPr lang="en-US" dirty="0"/>
              <a:t>quotient (placed in the most </a:t>
            </a:r>
            <a:r>
              <a:rPr lang="en-US" dirty="0" smtClean="0"/>
              <a:t>significant word</a:t>
            </a:r>
            <a:r>
              <a:rPr lang="en-US" dirty="0"/>
              <a:t>) and the remainder (placed in the least </a:t>
            </a:r>
            <a:r>
              <a:rPr lang="en-US" dirty="0" err="1" smtClean="0"/>
              <a:t>signifi</a:t>
            </a:r>
            <a:r>
              <a:rPr lang="en-IN" dirty="0" smtClean="0"/>
              <a:t>cant </a:t>
            </a:r>
            <a:r>
              <a:rPr lang="en-IN" dirty="0"/>
              <a:t>word).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PLCs support the use of </a:t>
            </a:r>
            <a:r>
              <a:rPr lang="en-US" dirty="0" smtClean="0"/>
              <a:t>floating-decimal as well </a:t>
            </a:r>
            <a:r>
              <a:rPr lang="en-US" dirty="0"/>
              <a:t>as integer (whole number) values. As an example</a:t>
            </a:r>
            <a:r>
              <a:rPr lang="en-US" dirty="0" smtClean="0"/>
              <a:t>, 10 </a:t>
            </a:r>
            <a:r>
              <a:rPr lang="en-US" dirty="0"/>
              <a:t>divided by 3 may be expressed as </a:t>
            </a:r>
            <a:r>
              <a:rPr lang="en-US" dirty="0" smtClean="0"/>
              <a:t>3.333333 (floating-decimal </a:t>
            </a:r>
            <a:r>
              <a:rPr lang="en-US" dirty="0"/>
              <a:t>notation) or 3 with a </a:t>
            </a:r>
            <a:r>
              <a:rPr lang="en-US" dirty="0" smtClean="0"/>
              <a:t>remainder </a:t>
            </a:r>
            <a:r>
              <a:rPr lang="en-IN" dirty="0" smtClean="0"/>
              <a:t>of </a:t>
            </a:r>
            <a:r>
              <a:rPr lang="en-IN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028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IN" dirty="0"/>
              <a:t>V</a:t>
            </a:r>
            <a:r>
              <a:rPr lang="en-IN" dirty="0" smtClean="0"/>
              <a:t>essel overfill </a:t>
            </a:r>
            <a:r>
              <a:rPr lang="en-IN" dirty="0"/>
              <a:t>condition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r>
              <a:rPr lang="en-US" dirty="0"/>
              <a:t>This application requires an alarm to sound when a </a:t>
            </a:r>
            <a:r>
              <a:rPr lang="en-US" dirty="0" smtClean="0"/>
              <a:t>supply system </a:t>
            </a:r>
            <a:r>
              <a:rPr lang="en-US" dirty="0"/>
              <a:t>leaks 5 </a:t>
            </a:r>
            <a:r>
              <a:rPr lang="en-US" dirty="0" smtClean="0"/>
              <a:t>Kg </a:t>
            </a:r>
            <a:r>
              <a:rPr lang="en-US" dirty="0"/>
              <a:t>or more of raw material into the </a:t>
            </a:r>
            <a:r>
              <a:rPr lang="en-US" dirty="0" smtClean="0"/>
              <a:t>vessel after </a:t>
            </a:r>
            <a:r>
              <a:rPr lang="en-US" dirty="0"/>
              <a:t>a preset weight of 500 </a:t>
            </a:r>
            <a:r>
              <a:rPr lang="en-US" dirty="0" smtClean="0"/>
              <a:t>Kg </a:t>
            </a:r>
            <a:r>
              <a:rPr lang="en-US" dirty="0"/>
              <a:t>has been reached.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22980"/>
            <a:ext cx="1905000" cy="414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72" y="2360572"/>
            <a:ext cx="146705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5" y="685801"/>
            <a:ext cx="7885649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1447800"/>
            <a:ext cx="4517494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Program and data file organization for the SLC 500 controller.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 files</a:t>
            </a:r>
          </a:p>
          <a:p>
            <a:pPr marL="0" lvl="1" indent="0" algn="just"/>
            <a:r>
              <a:rPr lang="en-US" b="1" dirty="0"/>
              <a:t>System functions (</a:t>
            </a:r>
            <a:r>
              <a:rPr lang="en-US" b="1" dirty="0" smtClean="0"/>
              <a:t>file </a:t>
            </a:r>
            <a:r>
              <a:rPr lang="en-US" b="1" dirty="0"/>
              <a:t>0) </a:t>
            </a:r>
            <a:r>
              <a:rPr lang="en-US" dirty="0"/>
              <a:t>—This </a:t>
            </a:r>
            <a:r>
              <a:rPr lang="en-US" dirty="0" smtClean="0"/>
              <a:t>file </a:t>
            </a:r>
            <a:r>
              <a:rPr lang="en-US" dirty="0"/>
              <a:t>is </a:t>
            </a:r>
            <a:r>
              <a:rPr lang="en-US" dirty="0" smtClean="0"/>
              <a:t>always  included </a:t>
            </a:r>
            <a:r>
              <a:rPr lang="en-US" dirty="0"/>
              <a:t>and contains various system-related </a:t>
            </a:r>
            <a:r>
              <a:rPr lang="en-US" dirty="0" smtClean="0"/>
              <a:t>information and </a:t>
            </a:r>
            <a:r>
              <a:rPr lang="en-US" dirty="0"/>
              <a:t>user-programmed information </a:t>
            </a:r>
            <a:r>
              <a:rPr lang="en-US" dirty="0" smtClean="0"/>
              <a:t>such as </a:t>
            </a:r>
            <a:r>
              <a:rPr lang="en-US" dirty="0"/>
              <a:t>processor type, I/O </a:t>
            </a:r>
            <a:r>
              <a:rPr lang="en-US" dirty="0" smtClean="0"/>
              <a:t>configuration</a:t>
            </a:r>
            <a:r>
              <a:rPr lang="en-US" dirty="0"/>
              <a:t>, processor </a:t>
            </a:r>
            <a:r>
              <a:rPr lang="en-US" dirty="0" smtClean="0"/>
              <a:t>file name</a:t>
            </a:r>
            <a:r>
              <a:rPr lang="en-US" dirty="0"/>
              <a:t>, and password.</a:t>
            </a:r>
          </a:p>
          <a:p>
            <a:pPr marL="0" lvl="1" indent="0" algn="just"/>
            <a:r>
              <a:rPr lang="en-US" b="1" dirty="0" smtClean="0"/>
              <a:t>Reserved (file 1) </a:t>
            </a:r>
            <a:r>
              <a:rPr lang="en-US" dirty="0" smtClean="0"/>
              <a:t>—</a:t>
            </a:r>
            <a:r>
              <a:rPr lang="en-US" dirty="0"/>
              <a:t>This </a:t>
            </a:r>
            <a:r>
              <a:rPr lang="en-US" dirty="0" smtClean="0"/>
              <a:t>file </a:t>
            </a:r>
            <a:r>
              <a:rPr lang="en-US" dirty="0"/>
              <a:t>is reserved by the </a:t>
            </a:r>
            <a:r>
              <a:rPr lang="en-US" dirty="0" smtClean="0"/>
              <a:t>processor and </a:t>
            </a:r>
            <a:r>
              <a:rPr lang="en-US" dirty="0"/>
              <a:t>is not accessible to the user.</a:t>
            </a:r>
          </a:p>
          <a:p>
            <a:pPr marL="0" lvl="1" indent="0" algn="just"/>
            <a:r>
              <a:rPr lang="en-US" b="1" dirty="0" smtClean="0"/>
              <a:t>Main </a:t>
            </a:r>
            <a:r>
              <a:rPr lang="en-US" b="1" dirty="0"/>
              <a:t>ladder program (</a:t>
            </a:r>
            <a:r>
              <a:rPr lang="en-US" b="1" dirty="0" smtClean="0"/>
              <a:t>file </a:t>
            </a:r>
            <a:r>
              <a:rPr lang="en-US" b="1" dirty="0"/>
              <a:t>2)</a:t>
            </a:r>
            <a:r>
              <a:rPr lang="en-US" dirty="0"/>
              <a:t> —This fi le is </a:t>
            </a:r>
            <a:r>
              <a:rPr lang="en-US" dirty="0" smtClean="0"/>
              <a:t>always included </a:t>
            </a:r>
            <a:r>
              <a:rPr lang="en-US" dirty="0"/>
              <a:t>and contains </a:t>
            </a:r>
            <a:r>
              <a:rPr lang="en-US" dirty="0" smtClean="0"/>
              <a:t>user-programmed instructions that define </a:t>
            </a:r>
            <a:r>
              <a:rPr lang="en-US" dirty="0"/>
              <a:t>how the controller is to operate.</a:t>
            </a:r>
          </a:p>
          <a:p>
            <a:pPr marL="0" lvl="1" indent="0" algn="just"/>
            <a:r>
              <a:rPr lang="en-US" b="1" dirty="0" smtClean="0"/>
              <a:t>Subroutine </a:t>
            </a:r>
            <a:r>
              <a:rPr lang="en-US" b="1" dirty="0"/>
              <a:t>ladder program (</a:t>
            </a:r>
            <a:r>
              <a:rPr lang="en-US" b="1" dirty="0" smtClean="0"/>
              <a:t>files </a:t>
            </a:r>
            <a:r>
              <a:rPr lang="en-US" b="1" dirty="0"/>
              <a:t>3–255)</a:t>
            </a:r>
            <a:r>
              <a:rPr lang="en-US" dirty="0"/>
              <a:t> </a:t>
            </a:r>
            <a:r>
              <a:rPr lang="en-US" dirty="0" smtClean="0"/>
              <a:t>—These files </a:t>
            </a:r>
            <a:r>
              <a:rPr lang="en-US" dirty="0"/>
              <a:t>are user-created and are activated according </a:t>
            </a:r>
            <a:r>
              <a:rPr lang="en-US" dirty="0" smtClean="0"/>
              <a:t>to subroutine </a:t>
            </a:r>
            <a:r>
              <a:rPr lang="en-US" dirty="0"/>
              <a:t>instructions residing in the main </a:t>
            </a:r>
            <a:r>
              <a:rPr lang="en-US" dirty="0" smtClean="0"/>
              <a:t>ladder program file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95" y="1600200"/>
            <a:ext cx="38004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r>
              <a:rPr lang="en-IN" dirty="0" smtClean="0"/>
              <a:t>ON/OFF temperature control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pPr algn="just"/>
            <a:r>
              <a:rPr lang="en-US" dirty="0" smtClean="0"/>
              <a:t>Create a ladder logic program to implement an ON/OFF controller for a temperature control process. </a:t>
            </a:r>
            <a:r>
              <a:rPr lang="en-IN" dirty="0" smtClean="0"/>
              <a:t>PLC should calculate the</a:t>
            </a:r>
            <a:r>
              <a:rPr lang="en-US" dirty="0" smtClean="0"/>
              <a:t> </a:t>
            </a:r>
            <a:r>
              <a:rPr lang="en-US" dirty="0"/>
              <a:t>upper and lower </a:t>
            </a:r>
            <a:r>
              <a:rPr lang="en-US" dirty="0" smtClean="0"/>
              <a:t>dead band, or </a:t>
            </a:r>
            <a:r>
              <a:rPr lang="en-US" dirty="0"/>
              <a:t>off/on limits, about the </a:t>
            </a:r>
            <a:r>
              <a:rPr lang="en-US" dirty="0" smtClean="0"/>
              <a:t>set-point with +/- 1% hysteresis. </a:t>
            </a:r>
            <a:r>
              <a:rPr lang="en-US" dirty="0"/>
              <a:t>Set-point temperature is adjusted by means of the </a:t>
            </a:r>
            <a:r>
              <a:rPr lang="en-IN" dirty="0"/>
              <a:t>thumbwheel switch.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19" y="2970230"/>
            <a:ext cx="1578181" cy="3667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09" y="3152375"/>
            <a:ext cx="1748606" cy="31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28600"/>
            <a:ext cx="6781800" cy="6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 Control Instructions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Several output-type instructions, which are often </a:t>
            </a:r>
            <a:r>
              <a:rPr lang="en-US" dirty="0" smtClean="0"/>
              <a:t>referred to </a:t>
            </a:r>
            <a:r>
              <a:rPr lang="en-US" dirty="0"/>
              <a:t>as </a:t>
            </a:r>
            <a:r>
              <a:rPr lang="en-US" i="1" dirty="0"/>
              <a:t>override </a:t>
            </a:r>
            <a:r>
              <a:rPr lang="en-US" dirty="0"/>
              <a:t>instructions, provide a means of </a:t>
            </a:r>
            <a:r>
              <a:rPr lang="en-US" dirty="0" smtClean="0"/>
              <a:t>executing sections </a:t>
            </a:r>
            <a:r>
              <a:rPr lang="en-US" dirty="0"/>
              <a:t>of the control logic if certain conditions </a:t>
            </a:r>
            <a:r>
              <a:rPr lang="en-US" dirty="0" smtClean="0"/>
              <a:t>are met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program control instructions allow for </a:t>
            </a:r>
            <a:r>
              <a:rPr lang="en-US" dirty="0" smtClean="0"/>
              <a:t>greater program flexibility </a:t>
            </a:r>
            <a:r>
              <a:rPr lang="en-US" dirty="0"/>
              <a:t>and greater </a:t>
            </a:r>
            <a:r>
              <a:rPr lang="en-US" dirty="0" smtClean="0"/>
              <a:t>efficiency </a:t>
            </a:r>
            <a:r>
              <a:rPr lang="en-US" dirty="0"/>
              <a:t>in the </a:t>
            </a:r>
            <a:r>
              <a:rPr lang="en-US" dirty="0" smtClean="0"/>
              <a:t>program </a:t>
            </a:r>
            <a:r>
              <a:rPr lang="en-IN" dirty="0" smtClean="0"/>
              <a:t>scan.</a:t>
            </a:r>
          </a:p>
          <a:p>
            <a:pPr algn="just"/>
            <a:r>
              <a:rPr lang="en-US" i="1" dirty="0"/>
              <a:t>Program control </a:t>
            </a:r>
            <a:r>
              <a:rPr lang="en-US" dirty="0"/>
              <a:t>instructions are used to enable or </a:t>
            </a:r>
            <a:r>
              <a:rPr lang="en-US" dirty="0" smtClean="0"/>
              <a:t>disable a </a:t>
            </a:r>
            <a:r>
              <a:rPr lang="en-US" dirty="0"/>
              <a:t>block of logic program or to move execution of </a:t>
            </a:r>
            <a:r>
              <a:rPr lang="en-US" dirty="0" smtClean="0"/>
              <a:t>a program </a:t>
            </a:r>
            <a:r>
              <a:rPr lang="en-US" dirty="0"/>
              <a:t>from one place to another place.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50758"/>
            <a:ext cx="70866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JMP (Jump to Label) </a:t>
            </a:r>
            <a:r>
              <a:rPr lang="en-US" dirty="0"/>
              <a:t>—Jump forward/backward to </a:t>
            </a:r>
            <a:r>
              <a:rPr lang="en-US" dirty="0" smtClean="0"/>
              <a:t>a </a:t>
            </a:r>
            <a:r>
              <a:rPr lang="en-IN" dirty="0" smtClean="0"/>
              <a:t>corresponding </a:t>
            </a:r>
            <a:r>
              <a:rPr lang="en-IN" dirty="0"/>
              <a:t>label instruction.</a:t>
            </a:r>
          </a:p>
          <a:p>
            <a:r>
              <a:rPr lang="en-IN" b="1" dirty="0"/>
              <a:t>LBL (Label) </a:t>
            </a:r>
            <a:r>
              <a:rPr lang="en-IN" dirty="0"/>
              <a:t>—</a:t>
            </a:r>
            <a:r>
              <a:rPr lang="en-IN" dirty="0" smtClean="0"/>
              <a:t>Specifies </a:t>
            </a:r>
            <a:r>
              <a:rPr lang="en-IN" dirty="0"/>
              <a:t>label location.</a:t>
            </a:r>
          </a:p>
          <a:p>
            <a:r>
              <a:rPr lang="en-US" b="1" dirty="0"/>
              <a:t>JSR (Jump to Subroutine) </a:t>
            </a:r>
            <a:r>
              <a:rPr lang="en-US" dirty="0"/>
              <a:t>—Jump to a </a:t>
            </a:r>
            <a:r>
              <a:rPr lang="en-US" dirty="0" smtClean="0"/>
              <a:t>designated </a:t>
            </a:r>
            <a:r>
              <a:rPr lang="en-IN" dirty="0" smtClean="0"/>
              <a:t>subroutine </a:t>
            </a:r>
            <a:r>
              <a:rPr lang="en-IN" dirty="0"/>
              <a:t>instruction.</a:t>
            </a:r>
          </a:p>
          <a:p>
            <a:r>
              <a:rPr lang="en-IN" b="1" dirty="0"/>
              <a:t>RET (Return from Subroutine) </a:t>
            </a:r>
            <a:r>
              <a:rPr lang="en-IN" dirty="0"/>
              <a:t>—Exits </a:t>
            </a:r>
            <a:r>
              <a:rPr lang="en-IN" dirty="0" smtClean="0"/>
              <a:t>current subroutine </a:t>
            </a:r>
            <a:r>
              <a:rPr lang="en-US" dirty="0" smtClean="0"/>
              <a:t>and </a:t>
            </a:r>
            <a:r>
              <a:rPr lang="en-US" dirty="0"/>
              <a:t>returns to previous condition.</a:t>
            </a:r>
          </a:p>
          <a:p>
            <a:r>
              <a:rPr lang="en-IN" b="1" dirty="0"/>
              <a:t>SBR (Subroutine) </a:t>
            </a:r>
            <a:r>
              <a:rPr lang="en-IN" dirty="0"/>
              <a:t>—</a:t>
            </a:r>
            <a:r>
              <a:rPr lang="en-IN" dirty="0" smtClean="0"/>
              <a:t>Identifies </a:t>
            </a:r>
            <a:r>
              <a:rPr lang="en-IN" dirty="0"/>
              <a:t>the subroutine program</a:t>
            </a:r>
            <a:r>
              <a:rPr lang="en-IN" dirty="0" smtClean="0"/>
              <a:t>.</a:t>
            </a:r>
          </a:p>
          <a:p>
            <a:r>
              <a:rPr lang="en-US" b="1" dirty="0"/>
              <a:t>TND (Temporary End) </a:t>
            </a:r>
            <a:r>
              <a:rPr lang="en-US" dirty="0"/>
              <a:t>—Makes a temporary </a:t>
            </a:r>
            <a:r>
              <a:rPr lang="en-US" dirty="0" smtClean="0"/>
              <a:t>end </a:t>
            </a:r>
            <a:r>
              <a:rPr lang="en-IN" dirty="0" smtClean="0"/>
              <a:t>that </a:t>
            </a:r>
            <a:r>
              <a:rPr lang="en-IN" dirty="0"/>
              <a:t>halts program execution.</a:t>
            </a:r>
          </a:p>
          <a:p>
            <a:r>
              <a:rPr lang="en-US" b="1" dirty="0"/>
              <a:t>MCR (Master Control Reset) </a:t>
            </a:r>
            <a:r>
              <a:rPr lang="en-US" dirty="0"/>
              <a:t>—Clears all set </a:t>
            </a:r>
            <a:r>
              <a:rPr lang="en-US" dirty="0" err="1" smtClean="0"/>
              <a:t>nonretentive</a:t>
            </a:r>
            <a:r>
              <a:rPr lang="en-US" dirty="0" smtClean="0"/>
              <a:t> output </a:t>
            </a:r>
            <a:r>
              <a:rPr lang="en-US" dirty="0"/>
              <a:t>rungs between the paired </a:t>
            </a:r>
            <a:r>
              <a:rPr lang="en-US" dirty="0" smtClean="0"/>
              <a:t>MCR </a:t>
            </a:r>
            <a:r>
              <a:rPr lang="en-IN" dirty="0" smtClean="0"/>
              <a:t>instructions</a:t>
            </a:r>
            <a:r>
              <a:rPr lang="en-IN" dirty="0"/>
              <a:t>.</a:t>
            </a:r>
          </a:p>
          <a:p>
            <a:r>
              <a:rPr lang="en-IN" b="1" dirty="0"/>
              <a:t>SUS (Suspend) </a:t>
            </a:r>
            <a:r>
              <a:rPr lang="en-IN" dirty="0"/>
              <a:t>—</a:t>
            </a:r>
            <a:r>
              <a:rPr lang="en-IN" dirty="0" smtClean="0"/>
              <a:t>Identifies </a:t>
            </a:r>
            <a:r>
              <a:rPr lang="en-IN" dirty="0"/>
              <a:t>conditions for </a:t>
            </a:r>
            <a:r>
              <a:rPr lang="en-IN" dirty="0" smtClean="0"/>
              <a:t>debugging and </a:t>
            </a:r>
            <a:r>
              <a:rPr lang="en-IN" dirty="0"/>
              <a:t>system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34272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Master Control Reset Instruction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2" y="1866692"/>
            <a:ext cx="7143735" cy="42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1" y="1143000"/>
            <a:ext cx="735105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Jump Instruction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PLC programming it is sometimes desirable to be </a:t>
            </a:r>
            <a:r>
              <a:rPr lang="en-US" dirty="0" smtClean="0"/>
              <a:t>able to </a:t>
            </a:r>
            <a:r>
              <a:rPr lang="en-US" dirty="0"/>
              <a:t>jump over certain program instructions when </a:t>
            </a:r>
            <a:r>
              <a:rPr lang="en-US" dirty="0" smtClean="0"/>
              <a:t>certain conditions </a:t>
            </a:r>
            <a:r>
              <a:rPr lang="en-US" dirty="0"/>
              <a:t>exist.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jump (JMP) </a:t>
            </a:r>
            <a:r>
              <a:rPr lang="en-US" dirty="0"/>
              <a:t>instruction is an </a:t>
            </a:r>
            <a:r>
              <a:rPr lang="en-US" dirty="0" smtClean="0"/>
              <a:t>output instruction </a:t>
            </a:r>
            <a:r>
              <a:rPr lang="en-US" dirty="0"/>
              <a:t>used for this purpose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When the jump </a:t>
            </a:r>
            <a:r>
              <a:rPr lang="en-US" dirty="0" smtClean="0"/>
              <a:t>instruction is </a:t>
            </a:r>
            <a:r>
              <a:rPr lang="en-US" dirty="0"/>
              <a:t>used, the PLC will not execute the instructions of </a:t>
            </a:r>
            <a:r>
              <a:rPr lang="en-US" dirty="0" smtClean="0"/>
              <a:t>a </a:t>
            </a:r>
            <a:r>
              <a:rPr lang="en-IN" dirty="0" smtClean="0"/>
              <a:t>rung </a:t>
            </a:r>
            <a:r>
              <a:rPr lang="en-IN" dirty="0"/>
              <a:t>that is jumped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Some manufacturers provide a skip instruction, </a:t>
            </a:r>
            <a:r>
              <a:rPr lang="en-US" dirty="0" smtClean="0"/>
              <a:t>which is </a:t>
            </a:r>
            <a:r>
              <a:rPr lang="en-US" dirty="0"/>
              <a:t>essentially the same as the jump instruction.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Addresses </a:t>
            </a:r>
            <a:r>
              <a:rPr lang="en-IN" dirty="0" smtClean="0"/>
              <a:t>Q2:0 </a:t>
            </a:r>
            <a:r>
              <a:rPr lang="en-US" dirty="0" smtClean="0"/>
              <a:t>through </a:t>
            </a:r>
            <a:r>
              <a:rPr lang="en-US" dirty="0"/>
              <a:t>Q2:255 are the addresses used for the </a:t>
            </a:r>
            <a:r>
              <a:rPr lang="en-US" i="1" dirty="0" smtClean="0"/>
              <a:t>jump (</a:t>
            </a:r>
            <a:r>
              <a:rPr lang="en-US" i="1" dirty="0"/>
              <a:t>JMP) </a:t>
            </a:r>
            <a:r>
              <a:rPr lang="en-US" dirty="0"/>
              <a:t>instructions.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label (LBL) </a:t>
            </a:r>
            <a:r>
              <a:rPr lang="en-US" dirty="0"/>
              <a:t>instruction is </a:t>
            </a:r>
            <a:r>
              <a:rPr lang="en-US" dirty="0" smtClean="0"/>
              <a:t>a target </a:t>
            </a:r>
            <a:r>
              <a:rPr lang="en-US" dirty="0"/>
              <a:t>for the </a:t>
            </a:r>
            <a:r>
              <a:rPr lang="en-US" dirty="0" smtClean="0"/>
              <a:t>jump instruction.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addition, the </a:t>
            </a:r>
            <a:r>
              <a:rPr lang="en-US" dirty="0" smtClean="0"/>
              <a:t>jump instruction </a:t>
            </a:r>
            <a:r>
              <a:rPr lang="en-US" dirty="0"/>
              <a:t>with its associated label must have the </a:t>
            </a:r>
            <a:r>
              <a:rPr lang="en-US" dirty="0" smtClean="0"/>
              <a:t>same </a:t>
            </a:r>
            <a:r>
              <a:rPr lang="en-IN" dirty="0" smtClean="0"/>
              <a:t>address.</a:t>
            </a:r>
          </a:p>
          <a:p>
            <a:pPr algn="just"/>
            <a:r>
              <a:rPr lang="en-US" dirty="0"/>
              <a:t>The area of the program that the </a:t>
            </a:r>
            <a:r>
              <a:rPr lang="en-US" dirty="0" smtClean="0"/>
              <a:t>processor jumps </a:t>
            </a:r>
            <a:r>
              <a:rPr lang="en-US" dirty="0"/>
              <a:t>over is </a:t>
            </a:r>
            <a:r>
              <a:rPr lang="en-US" dirty="0" smtClean="0"/>
              <a:t>defined </a:t>
            </a:r>
            <a:r>
              <a:rPr lang="en-US" dirty="0"/>
              <a:t>by the locations of the jump </a:t>
            </a:r>
            <a:r>
              <a:rPr lang="en-US" dirty="0" smtClean="0"/>
              <a:t>and label </a:t>
            </a:r>
            <a:r>
              <a:rPr lang="en-US" dirty="0"/>
              <a:t>instructions in the 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the jump coil is energized</a:t>
            </a:r>
            <a:r>
              <a:rPr lang="en-US" dirty="0" smtClean="0"/>
              <a:t>, all </a:t>
            </a:r>
            <a:r>
              <a:rPr lang="en-US" dirty="0"/>
              <a:t>logic between the jump and label </a:t>
            </a:r>
            <a:r>
              <a:rPr lang="en-US" dirty="0" smtClean="0"/>
              <a:t>instructions is </a:t>
            </a:r>
            <a:r>
              <a:rPr lang="en-US" dirty="0"/>
              <a:t>bypassed and the processor continues </a:t>
            </a:r>
            <a:r>
              <a:rPr lang="en-US" dirty="0" smtClean="0"/>
              <a:t>scanning </a:t>
            </a:r>
            <a:r>
              <a:rPr lang="en-IN" dirty="0" smtClean="0"/>
              <a:t>after </a:t>
            </a:r>
            <a:r>
              <a:rPr lang="en-IN" dirty="0"/>
              <a:t>the LBL instruction.</a:t>
            </a:r>
          </a:p>
        </p:txBody>
      </p:sp>
    </p:spTree>
    <p:extLst>
      <p:ext uri="{BB962C8B-B14F-4D97-AF65-F5344CB8AC3E}">
        <p14:creationId xmlns:p14="http://schemas.microsoft.com/office/powerpoint/2010/main" val="18397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17" y="1607241"/>
            <a:ext cx="5615766" cy="42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Subroutine Functions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/>
          <a:lstStyle/>
          <a:p>
            <a:pPr algn="just"/>
            <a:r>
              <a:rPr lang="en-US" dirty="0"/>
              <a:t>In addition to the main ladder logic program, PLC </a:t>
            </a:r>
            <a:r>
              <a:rPr lang="en-US" dirty="0" smtClean="0"/>
              <a:t>programs may </a:t>
            </a:r>
            <a:r>
              <a:rPr lang="en-US" dirty="0"/>
              <a:t>also contain additional program fi les known </a:t>
            </a:r>
            <a:r>
              <a:rPr lang="en-US" dirty="0" smtClean="0"/>
              <a:t>as </a:t>
            </a:r>
            <a:r>
              <a:rPr lang="en-US" i="1" dirty="0" smtClean="0"/>
              <a:t>subroutines.</a:t>
            </a:r>
          </a:p>
          <a:p>
            <a:pPr algn="just"/>
            <a:r>
              <a:rPr lang="en-US" i="1" dirty="0" smtClean="0"/>
              <a:t> </a:t>
            </a:r>
            <a:r>
              <a:rPr lang="en-US" dirty="0"/>
              <a:t>A subroutine is a short program that is </a:t>
            </a:r>
            <a:r>
              <a:rPr lang="en-US" dirty="0" smtClean="0"/>
              <a:t>used by </a:t>
            </a:r>
            <a:r>
              <a:rPr lang="en-US" dirty="0"/>
              <a:t>the main program to perform a </a:t>
            </a:r>
            <a:r>
              <a:rPr lang="en-US" dirty="0" smtClean="0"/>
              <a:t>specific </a:t>
            </a:r>
            <a:r>
              <a:rPr lang="en-US" dirty="0"/>
              <a:t>function. </a:t>
            </a:r>
            <a:endParaRPr lang="en-US" dirty="0" smtClean="0"/>
          </a:p>
          <a:p>
            <a:pPr algn="just"/>
            <a:r>
              <a:rPr lang="en-US" dirty="0" smtClean="0"/>
              <a:t>Large programs </a:t>
            </a:r>
            <a:r>
              <a:rPr lang="en-US" dirty="0"/>
              <a:t>are often broken into subroutine program </a:t>
            </a:r>
            <a:r>
              <a:rPr lang="en-US" dirty="0" smtClean="0"/>
              <a:t>files, which </a:t>
            </a:r>
            <a:r>
              <a:rPr lang="en-US" dirty="0"/>
              <a:t>are called and executed from the main program.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90607"/>
            <a:ext cx="351521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6884" y="685801"/>
            <a:ext cx="8349916" cy="58914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data fi le portion of the processor’s memory stores </a:t>
            </a:r>
            <a:r>
              <a:rPr lang="en-US" dirty="0" smtClean="0"/>
              <a:t>input and </a:t>
            </a:r>
            <a:r>
              <a:rPr lang="en-US" dirty="0"/>
              <a:t>output status, </a:t>
            </a:r>
            <a:r>
              <a:rPr lang="en-US" dirty="0" smtClean="0"/>
              <a:t> processor </a:t>
            </a:r>
            <a:r>
              <a:rPr lang="en-US" dirty="0"/>
              <a:t>status, the status of </a:t>
            </a:r>
            <a:r>
              <a:rPr lang="en-US" dirty="0" smtClean="0"/>
              <a:t>various bits</a:t>
            </a:r>
            <a:r>
              <a:rPr lang="en-US" dirty="0"/>
              <a:t>, and numerical data. All this information is </a:t>
            </a:r>
            <a:r>
              <a:rPr lang="en-US" dirty="0" smtClean="0"/>
              <a:t>accessed via </a:t>
            </a:r>
            <a:r>
              <a:rPr lang="en-US" dirty="0"/>
              <a:t>the ladder logic program. These fi les are organized </a:t>
            </a:r>
            <a:r>
              <a:rPr lang="en-US" dirty="0" smtClean="0"/>
              <a:t>by the </a:t>
            </a:r>
            <a:r>
              <a:rPr lang="en-US" dirty="0"/>
              <a:t>type of data they contain and may include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Output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0) —This </a:t>
            </a:r>
            <a:r>
              <a:rPr lang="en-US" dirty="0" smtClean="0"/>
              <a:t>file </a:t>
            </a:r>
            <a:r>
              <a:rPr lang="en-US" dirty="0"/>
              <a:t>stores the state of the </a:t>
            </a:r>
            <a:r>
              <a:rPr lang="en-US" dirty="0" smtClean="0"/>
              <a:t>output terminals </a:t>
            </a:r>
            <a:r>
              <a:rPr lang="en-US" dirty="0"/>
              <a:t>for the controller.</a:t>
            </a:r>
          </a:p>
          <a:p>
            <a:pPr lvl="1" algn="just"/>
            <a:r>
              <a:rPr lang="en-US" dirty="0" smtClean="0"/>
              <a:t>Input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1) —This </a:t>
            </a:r>
            <a:r>
              <a:rPr lang="en-US" dirty="0" smtClean="0"/>
              <a:t>file </a:t>
            </a:r>
            <a:r>
              <a:rPr lang="en-US" dirty="0"/>
              <a:t>stores the status of </a:t>
            </a:r>
            <a:r>
              <a:rPr lang="en-US" dirty="0" smtClean="0"/>
              <a:t>the input </a:t>
            </a:r>
            <a:r>
              <a:rPr lang="en-US" dirty="0"/>
              <a:t>terminals for the controller.</a:t>
            </a:r>
          </a:p>
          <a:p>
            <a:pPr lvl="1" algn="just"/>
            <a:r>
              <a:rPr lang="en-US" dirty="0" smtClean="0"/>
              <a:t>Status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2) —This </a:t>
            </a:r>
            <a:r>
              <a:rPr lang="en-US" dirty="0" smtClean="0"/>
              <a:t>file </a:t>
            </a:r>
            <a:r>
              <a:rPr lang="en-US" dirty="0"/>
              <a:t>stores controller </a:t>
            </a:r>
            <a:r>
              <a:rPr lang="en-US" dirty="0" smtClean="0"/>
              <a:t>operation information </a:t>
            </a:r>
            <a:r>
              <a:rPr lang="en-US" dirty="0"/>
              <a:t>and is useful for troubleshooting </a:t>
            </a:r>
            <a:r>
              <a:rPr lang="en-US" dirty="0" smtClean="0"/>
              <a:t>controller and </a:t>
            </a:r>
            <a:r>
              <a:rPr lang="en-US" dirty="0"/>
              <a:t>program operation.</a:t>
            </a:r>
          </a:p>
          <a:p>
            <a:pPr lvl="1" algn="just"/>
            <a:r>
              <a:rPr lang="en-US" dirty="0" smtClean="0"/>
              <a:t>Bit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3) —This </a:t>
            </a:r>
            <a:r>
              <a:rPr lang="en-US" dirty="0" smtClean="0"/>
              <a:t>file </a:t>
            </a:r>
            <a:r>
              <a:rPr lang="en-US" dirty="0"/>
              <a:t>is used for internal relay </a:t>
            </a:r>
            <a:r>
              <a:rPr lang="en-US" dirty="0" smtClean="0"/>
              <a:t>logic storage</a:t>
            </a:r>
            <a:r>
              <a:rPr lang="en-US" dirty="0"/>
              <a:t>.</a:t>
            </a:r>
          </a:p>
          <a:p>
            <a:pPr lvl="1" algn="just"/>
            <a:r>
              <a:rPr lang="en-US" dirty="0" smtClean="0"/>
              <a:t>Timer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4) —This </a:t>
            </a:r>
            <a:r>
              <a:rPr lang="en-US" dirty="0" smtClean="0"/>
              <a:t>file </a:t>
            </a:r>
            <a:r>
              <a:rPr lang="en-US" dirty="0"/>
              <a:t>stores the timer </a:t>
            </a:r>
            <a:r>
              <a:rPr lang="en-US" dirty="0" smtClean="0"/>
              <a:t>accumulated and </a:t>
            </a:r>
            <a:r>
              <a:rPr lang="en-US" dirty="0"/>
              <a:t>preset values and status bits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Counter (</a:t>
            </a:r>
            <a:r>
              <a:rPr lang="en-US" dirty="0" smtClean="0"/>
              <a:t>file </a:t>
            </a:r>
            <a:r>
              <a:rPr lang="en-US" dirty="0"/>
              <a:t>5) —This </a:t>
            </a:r>
            <a:r>
              <a:rPr lang="en-US" dirty="0" smtClean="0"/>
              <a:t>file </a:t>
            </a:r>
            <a:r>
              <a:rPr lang="en-US" dirty="0"/>
              <a:t>stores the counter </a:t>
            </a:r>
            <a:r>
              <a:rPr lang="en-US" dirty="0" smtClean="0"/>
              <a:t>accumulated and </a:t>
            </a:r>
            <a:r>
              <a:rPr lang="en-US" dirty="0"/>
              <a:t>preset values and status bits.</a:t>
            </a:r>
          </a:p>
          <a:p>
            <a:pPr lvl="1" algn="just"/>
            <a:r>
              <a:rPr lang="en-US" dirty="0" smtClean="0"/>
              <a:t>Control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6) —This </a:t>
            </a:r>
            <a:r>
              <a:rPr lang="en-US" dirty="0" smtClean="0"/>
              <a:t>file </a:t>
            </a:r>
            <a:r>
              <a:rPr lang="en-US" dirty="0"/>
              <a:t>stores the length, </a:t>
            </a:r>
            <a:r>
              <a:rPr lang="en-US" dirty="0" smtClean="0"/>
              <a:t>pointer position</a:t>
            </a:r>
            <a:r>
              <a:rPr lang="en-US" dirty="0"/>
              <a:t>, and status bit for </a:t>
            </a:r>
            <a:r>
              <a:rPr lang="en-US" dirty="0" smtClean="0"/>
              <a:t>specific </a:t>
            </a:r>
            <a:r>
              <a:rPr lang="en-US" dirty="0"/>
              <a:t>instructions </a:t>
            </a:r>
            <a:r>
              <a:rPr lang="en-US" dirty="0" smtClean="0"/>
              <a:t>such as </a:t>
            </a:r>
            <a:r>
              <a:rPr lang="en-US" dirty="0"/>
              <a:t>shift registers and sequencers.</a:t>
            </a:r>
          </a:p>
          <a:p>
            <a:pPr lvl="1" algn="just"/>
            <a:r>
              <a:rPr lang="en-US" dirty="0" smtClean="0"/>
              <a:t>Integer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7) —This </a:t>
            </a:r>
            <a:r>
              <a:rPr lang="en-US" dirty="0" smtClean="0"/>
              <a:t>file </a:t>
            </a:r>
            <a:r>
              <a:rPr lang="en-US" dirty="0"/>
              <a:t>is used to store </a:t>
            </a:r>
            <a:r>
              <a:rPr lang="en-US" dirty="0" smtClean="0"/>
              <a:t>numerical values </a:t>
            </a:r>
            <a:r>
              <a:rPr lang="en-US" dirty="0"/>
              <a:t>or bit information.</a:t>
            </a:r>
          </a:p>
          <a:p>
            <a:pPr lvl="1" algn="just"/>
            <a:r>
              <a:rPr lang="en-US" dirty="0" smtClean="0"/>
              <a:t>Reserved </a:t>
            </a:r>
            <a:r>
              <a:rPr lang="en-US" dirty="0"/>
              <a:t>(</a:t>
            </a:r>
            <a:r>
              <a:rPr lang="en-US" dirty="0" smtClean="0"/>
              <a:t>file </a:t>
            </a:r>
            <a:r>
              <a:rPr lang="en-US" dirty="0"/>
              <a:t>8) —This </a:t>
            </a:r>
            <a:r>
              <a:rPr lang="en-US" dirty="0" smtClean="0"/>
              <a:t>file </a:t>
            </a:r>
            <a:r>
              <a:rPr lang="en-US" dirty="0"/>
              <a:t>is not accessible to </a:t>
            </a:r>
            <a:r>
              <a:rPr lang="en-US" dirty="0" smtClean="0"/>
              <a:t>the user</a:t>
            </a:r>
            <a:r>
              <a:rPr lang="en-US" dirty="0"/>
              <a:t>.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/>
              <a:t>communications (</a:t>
            </a:r>
            <a:r>
              <a:rPr lang="en-US" dirty="0" smtClean="0"/>
              <a:t>file </a:t>
            </a:r>
            <a:r>
              <a:rPr lang="en-US" dirty="0"/>
              <a:t>9) —This </a:t>
            </a:r>
            <a:r>
              <a:rPr lang="en-US" dirty="0" smtClean="0"/>
              <a:t>file is used </a:t>
            </a:r>
            <a:r>
              <a:rPr lang="en-US" dirty="0"/>
              <a:t>for network communications if installed </a:t>
            </a:r>
            <a:r>
              <a:rPr lang="en-US" dirty="0" smtClean="0"/>
              <a:t>or used </a:t>
            </a:r>
            <a:r>
              <a:rPr lang="en-US" dirty="0"/>
              <a:t>like fi les 10–255.</a:t>
            </a:r>
          </a:p>
          <a:p>
            <a:pPr lvl="1" algn="just"/>
            <a:r>
              <a:rPr lang="en-US" dirty="0" smtClean="0"/>
              <a:t>User-defined </a:t>
            </a:r>
            <a:r>
              <a:rPr lang="en-US" dirty="0"/>
              <a:t>(</a:t>
            </a:r>
            <a:r>
              <a:rPr lang="en-US" dirty="0" smtClean="0"/>
              <a:t>files </a:t>
            </a:r>
            <a:r>
              <a:rPr lang="en-US" dirty="0"/>
              <a:t>10–255) —These </a:t>
            </a:r>
            <a:r>
              <a:rPr lang="en-US" dirty="0" smtClean="0"/>
              <a:t>files </a:t>
            </a:r>
            <a:r>
              <a:rPr lang="en-US" dirty="0"/>
              <a:t>are </a:t>
            </a:r>
            <a:r>
              <a:rPr lang="en-US" dirty="0" smtClean="0"/>
              <a:t>user defined </a:t>
            </a:r>
            <a:r>
              <a:rPr lang="en-US" dirty="0"/>
              <a:t>as bit, timer, counter, control, and/or </a:t>
            </a:r>
            <a:r>
              <a:rPr lang="en-US" dirty="0" smtClean="0"/>
              <a:t>integer data </a:t>
            </a:r>
            <a:r>
              <a:rPr lang="en-US" dirty="0"/>
              <a:t>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5105400" cy="58293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Jump to Subroutine (JSR) </a:t>
            </a:r>
            <a:r>
              <a:rPr lang="en-US" dirty="0"/>
              <a:t>—The JSR instruction </a:t>
            </a:r>
            <a:r>
              <a:rPr lang="en-US" dirty="0" smtClean="0"/>
              <a:t>is an </a:t>
            </a:r>
            <a:r>
              <a:rPr lang="en-US" dirty="0"/>
              <a:t>output instruction that causes the scan to jump </a:t>
            </a:r>
            <a:r>
              <a:rPr lang="en-US" dirty="0" smtClean="0"/>
              <a:t>to the </a:t>
            </a:r>
            <a:r>
              <a:rPr lang="en-US" dirty="0"/>
              <a:t>program fi le designated in the instruction. </a:t>
            </a:r>
            <a:r>
              <a:rPr lang="en-US" dirty="0" smtClean="0"/>
              <a:t>Each </a:t>
            </a:r>
            <a:r>
              <a:rPr lang="en-US" dirty="0"/>
              <a:t>subroutine must have a unique fi le </a:t>
            </a:r>
            <a:r>
              <a:rPr lang="en-US" dirty="0" smtClean="0"/>
              <a:t>number </a:t>
            </a:r>
            <a:r>
              <a:rPr lang="en-IN" dirty="0" smtClean="0"/>
              <a:t>( </a:t>
            </a:r>
            <a:r>
              <a:rPr lang="en-IN" dirty="0"/>
              <a:t>decimal 3–255</a:t>
            </a:r>
            <a:r>
              <a:rPr lang="en-IN" dirty="0" smtClean="0"/>
              <a:t>).</a:t>
            </a:r>
          </a:p>
          <a:p>
            <a:pPr algn="just"/>
            <a:endParaRPr lang="en-IN" dirty="0" smtClean="0"/>
          </a:p>
          <a:p>
            <a:pPr algn="just"/>
            <a:r>
              <a:rPr lang="en-US" b="1" dirty="0"/>
              <a:t>Subroutine (SBR) </a:t>
            </a:r>
            <a:r>
              <a:rPr lang="en-US" dirty="0"/>
              <a:t>—The </a:t>
            </a:r>
            <a:r>
              <a:rPr lang="en-US" dirty="0" smtClean="0"/>
              <a:t>SBR instruction </a:t>
            </a:r>
            <a:r>
              <a:rPr lang="en-US" dirty="0"/>
              <a:t>is the </a:t>
            </a:r>
            <a:r>
              <a:rPr lang="en-US" dirty="0" smtClean="0"/>
              <a:t>first input </a:t>
            </a:r>
            <a:r>
              <a:rPr lang="en-US" dirty="0"/>
              <a:t>instruction on the </a:t>
            </a:r>
            <a:r>
              <a:rPr lang="en-US" dirty="0" smtClean="0"/>
              <a:t>first </a:t>
            </a:r>
            <a:r>
              <a:rPr lang="en-US" dirty="0"/>
              <a:t>rung in the </a:t>
            </a:r>
            <a:r>
              <a:rPr lang="en-US" dirty="0" smtClean="0"/>
              <a:t>subroutine file</a:t>
            </a:r>
            <a:r>
              <a:rPr lang="en-US" dirty="0"/>
              <a:t>. It serves as an </a:t>
            </a:r>
            <a:r>
              <a:rPr lang="en-US" dirty="0" smtClean="0"/>
              <a:t>identifier </a:t>
            </a:r>
            <a:r>
              <a:rPr lang="en-US" dirty="0"/>
              <a:t>that the program </a:t>
            </a:r>
            <a:r>
              <a:rPr lang="en-US" dirty="0" smtClean="0"/>
              <a:t>file is </a:t>
            </a:r>
            <a:r>
              <a:rPr lang="en-IN" dirty="0" smtClean="0"/>
              <a:t>a </a:t>
            </a:r>
            <a:r>
              <a:rPr lang="en-IN" dirty="0"/>
              <a:t>subroutine</a:t>
            </a:r>
            <a:r>
              <a:rPr lang="en-IN" dirty="0" smtClean="0"/>
              <a:t>. </a:t>
            </a:r>
            <a:r>
              <a:rPr lang="en-US" dirty="0"/>
              <a:t>It is </a:t>
            </a:r>
            <a:r>
              <a:rPr lang="en-US" dirty="0" smtClean="0"/>
              <a:t>an always true instruction.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96" y="414867"/>
            <a:ext cx="3505200" cy="2785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8696" y="3532644"/>
            <a:ext cx="350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Return (RET) </a:t>
            </a:r>
            <a:r>
              <a:rPr lang="en-US" sz="2400" dirty="0"/>
              <a:t>—The RET </a:t>
            </a:r>
            <a:r>
              <a:rPr lang="en-US" sz="2400" dirty="0" smtClean="0"/>
              <a:t> instruction </a:t>
            </a:r>
            <a:r>
              <a:rPr lang="en-US" sz="2400" dirty="0"/>
              <a:t>is an </a:t>
            </a:r>
            <a:r>
              <a:rPr lang="en-US" sz="2400" dirty="0" smtClean="0"/>
              <a:t>output instruction </a:t>
            </a:r>
            <a:r>
              <a:rPr lang="en-US" sz="2400" dirty="0"/>
              <a:t>that marks the end of the subroutine </a:t>
            </a:r>
            <a:r>
              <a:rPr lang="en-US" sz="2400" dirty="0" smtClean="0"/>
              <a:t>file. The </a:t>
            </a:r>
            <a:r>
              <a:rPr lang="en-US" sz="2400" dirty="0"/>
              <a:t>scan returns from the end of </a:t>
            </a:r>
            <a:r>
              <a:rPr lang="en-US" sz="2400" dirty="0" smtClean="0"/>
              <a:t>the fi </a:t>
            </a:r>
            <a:r>
              <a:rPr lang="en-US" sz="2400" dirty="0"/>
              <a:t>le if there is no RET instruction.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0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Automation ICE 3252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Frank D. </a:t>
            </a:r>
            <a:r>
              <a:rPr lang="en-IN" dirty="0" err="1"/>
              <a:t>Petruzella</a:t>
            </a:r>
            <a:r>
              <a:rPr lang="en-IN"/>
              <a:t>, </a:t>
            </a:r>
            <a:r>
              <a:rPr lang="en-IN" i="1"/>
              <a:t>Programmable Logic Controllers, </a:t>
            </a:r>
            <a:r>
              <a:rPr lang="en-IN"/>
              <a:t>MGH, (2e), 1997. </a:t>
            </a:r>
          </a:p>
        </p:txBody>
      </p:sp>
    </p:spTree>
    <p:extLst>
      <p:ext uri="{BB962C8B-B14F-4D97-AF65-F5344CB8AC3E}">
        <p14:creationId xmlns:p14="http://schemas.microsoft.com/office/powerpoint/2010/main" val="2311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fi le memory organization for an Allen-Bradley PLC-5 controller.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45895" y="1417638"/>
            <a:ext cx="4435643" cy="52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I/O address format for the SLC family of PLCs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86989" cy="4572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format consists of the </a:t>
            </a:r>
            <a:r>
              <a:rPr lang="en-US" dirty="0" smtClean="0"/>
              <a:t>following three </a:t>
            </a:r>
            <a:r>
              <a:rPr lang="en-US" dirty="0"/>
              <a:t>parts:</a:t>
            </a:r>
          </a:p>
          <a:p>
            <a:pPr lvl="1" algn="just"/>
            <a:r>
              <a:rPr lang="en-US" dirty="0"/>
              <a:t>Part 1: I for input, and a colon to separate the </a:t>
            </a:r>
            <a:r>
              <a:rPr lang="en-US" dirty="0" smtClean="0"/>
              <a:t>module type </a:t>
            </a:r>
            <a:r>
              <a:rPr lang="en-US" dirty="0"/>
              <a:t>from the </a:t>
            </a:r>
            <a:r>
              <a:rPr lang="en-US" dirty="0" smtClean="0"/>
              <a:t>slot. O </a:t>
            </a:r>
            <a:r>
              <a:rPr lang="en-US" dirty="0"/>
              <a:t>for output and a colon to separate the module </a:t>
            </a:r>
            <a:r>
              <a:rPr lang="en-US" dirty="0" smtClean="0"/>
              <a:t>type from </a:t>
            </a:r>
            <a:r>
              <a:rPr lang="en-US" dirty="0"/>
              <a:t>the slot.</a:t>
            </a:r>
          </a:p>
          <a:p>
            <a:pPr lvl="1" algn="just"/>
            <a:r>
              <a:rPr lang="en-US" dirty="0"/>
              <a:t>Part 2: The module slot number and a forward </a:t>
            </a:r>
            <a:r>
              <a:rPr lang="en-US" dirty="0" smtClean="0"/>
              <a:t>slash to </a:t>
            </a:r>
            <a:r>
              <a:rPr lang="en-US" dirty="0"/>
              <a:t>separate the slot from the terminal screw.</a:t>
            </a:r>
          </a:p>
          <a:p>
            <a:pPr lvl="1" algn="just"/>
            <a:r>
              <a:rPr lang="en-US" dirty="0"/>
              <a:t>Part 3: The screw terminal number.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2210" y="1417638"/>
            <a:ext cx="4329940" cy="42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933" y="1447800"/>
            <a:ext cx="8161867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 manipulation instructions allow numerical </a:t>
            </a:r>
            <a:r>
              <a:rPr lang="en-US" sz="2400" dirty="0" smtClean="0"/>
              <a:t>data stored </a:t>
            </a:r>
            <a:r>
              <a:rPr lang="en-US" sz="2400" dirty="0"/>
              <a:t>in the controller’s memory to be operated on </a:t>
            </a:r>
            <a:r>
              <a:rPr lang="en-US" sz="2400" dirty="0" smtClean="0"/>
              <a:t>within the </a:t>
            </a:r>
            <a:r>
              <a:rPr lang="en-US" sz="2400" dirty="0"/>
              <a:t>control program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Each data manipulation instruction requires two </a:t>
            </a:r>
            <a:r>
              <a:rPr lang="en-US" sz="2400" dirty="0" smtClean="0"/>
              <a:t>or more </a:t>
            </a:r>
            <a:r>
              <a:rPr lang="en-US" sz="2400" dirty="0"/>
              <a:t>words of data memory for operation. The words </a:t>
            </a:r>
            <a:r>
              <a:rPr lang="en-US" sz="2400" dirty="0" smtClean="0"/>
              <a:t>of data </a:t>
            </a:r>
            <a:r>
              <a:rPr lang="en-US" sz="2400" dirty="0"/>
              <a:t>memory in singular form may be referred to </a:t>
            </a:r>
            <a:r>
              <a:rPr lang="en-US" sz="2400" dirty="0" smtClean="0"/>
              <a:t>either as </a:t>
            </a:r>
            <a:r>
              <a:rPr lang="en-US" sz="2400" dirty="0"/>
              <a:t>registers or as words, depending on the manufacturer.</a:t>
            </a:r>
          </a:p>
          <a:p>
            <a:pPr algn="just"/>
            <a:r>
              <a:rPr lang="en-US" sz="2400" dirty="0"/>
              <a:t>The terms table or file are generally used when a </a:t>
            </a:r>
            <a:r>
              <a:rPr lang="en-US" sz="2400" dirty="0" smtClean="0"/>
              <a:t>consecutive group </a:t>
            </a:r>
            <a:r>
              <a:rPr lang="en-US" sz="2400" dirty="0"/>
              <a:t>of related data memory words is referenced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data manipulation instructions allow the movement</a:t>
            </a:r>
            <a:r>
              <a:rPr lang="en-US" sz="2400" dirty="0" smtClean="0"/>
              <a:t>, manipulation</a:t>
            </a:r>
            <a:r>
              <a:rPr lang="en-US" sz="2400" dirty="0"/>
              <a:t>, or storage of data in either single- </a:t>
            </a:r>
            <a:r>
              <a:rPr lang="en-US" sz="2400" dirty="0" smtClean="0"/>
              <a:t>or multiple-word </a:t>
            </a:r>
            <a:r>
              <a:rPr lang="en-US" sz="2400" dirty="0"/>
              <a:t>groups from one data memory area of </a:t>
            </a:r>
            <a:r>
              <a:rPr lang="en-US" sz="2400" dirty="0" smtClean="0"/>
              <a:t>the PLC </a:t>
            </a:r>
            <a:r>
              <a:rPr lang="en-US" sz="2400" dirty="0"/>
              <a:t>to another.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87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files, words,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8099" y="1943101"/>
            <a:ext cx="5047457" cy="35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Move/Logical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MOV (Move) —Moves the source value to </a:t>
            </a:r>
            <a:r>
              <a:rPr lang="en-US" sz="2400" dirty="0" smtClean="0"/>
              <a:t>the destination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MVM (Masked Move) —Moves data from a </a:t>
            </a:r>
            <a:r>
              <a:rPr lang="en-US" sz="2400" dirty="0" smtClean="0"/>
              <a:t>source location </a:t>
            </a:r>
            <a:r>
              <a:rPr lang="en-US" sz="2400" dirty="0"/>
              <a:t>to a selected portion of the destination.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AND (And) —Performs a bitwise AND operation.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OR (Or) —Performs a bitwise OR operation.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XOR (Exclusive Or) —Performs a bitwise </a:t>
            </a:r>
            <a:r>
              <a:rPr lang="en-US" sz="2400" dirty="0" smtClean="0"/>
              <a:t>XOR operation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 (Not) —Performs a bitwise NOT operation.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CLR (Clear) —Sets all bits of a word to zero.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45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2269" y="1941095"/>
            <a:ext cx="5929223" cy="34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10197</TotalTime>
  <Words>2035</Words>
  <Application>Microsoft Office PowerPoint</Application>
  <PresentationFormat>On-screen Show (4:3)</PresentationFormat>
  <Paragraphs>170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Andalus</vt:lpstr>
      <vt:lpstr>Arial</vt:lpstr>
      <vt:lpstr>Bahnschrift</vt:lpstr>
      <vt:lpstr>Calibri</vt:lpstr>
      <vt:lpstr>Franklin Gothic Book</vt:lpstr>
      <vt:lpstr>Perpetua</vt:lpstr>
      <vt:lpstr>Wingdings 2</vt:lpstr>
      <vt:lpstr>Equity</vt:lpstr>
      <vt:lpstr>PowerPoint Presentation</vt:lpstr>
      <vt:lpstr>Processor Memory Organization</vt:lpstr>
      <vt:lpstr>Data Files</vt:lpstr>
      <vt:lpstr>Data fi le memory organization for an Allen-Bradley PLC-5 controller.</vt:lpstr>
      <vt:lpstr>The I/O address format for the SLC family of PLCs</vt:lpstr>
      <vt:lpstr>Data Manipulation instructions</vt:lpstr>
      <vt:lpstr>Data files, words, bits</vt:lpstr>
      <vt:lpstr>Move/Logical instructions</vt:lpstr>
      <vt:lpstr>MOV instruction</vt:lpstr>
      <vt:lpstr>MVM(Move with Mask)</vt:lpstr>
      <vt:lpstr>Data Compare Instructions</vt:lpstr>
      <vt:lpstr>Data Compare instructions</vt:lpstr>
      <vt:lpstr>Data Compare instructions</vt:lpstr>
      <vt:lpstr>Arithmetic Instructions</vt:lpstr>
      <vt:lpstr>Addition Instruction</vt:lpstr>
      <vt:lpstr>PowerPoint Presentation</vt:lpstr>
      <vt:lpstr>Division..</vt:lpstr>
      <vt:lpstr>Example 1: Vessel overfill condition</vt:lpstr>
      <vt:lpstr>PowerPoint Presentation</vt:lpstr>
      <vt:lpstr>Example 2: ON/OFF temperature control</vt:lpstr>
      <vt:lpstr>PowerPoint Presentation</vt:lpstr>
      <vt:lpstr>Program Control Instructions</vt:lpstr>
      <vt:lpstr>PowerPoint Presentation</vt:lpstr>
      <vt:lpstr>Master Control Reset Instruction</vt:lpstr>
      <vt:lpstr>PowerPoint Presentation</vt:lpstr>
      <vt:lpstr>Jump Instruction</vt:lpstr>
      <vt:lpstr>PowerPoint Presentation</vt:lpstr>
      <vt:lpstr>Example:</vt:lpstr>
      <vt:lpstr>Subroutine Functions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Controller</dc:title>
  <dc:creator>shiva</dc:creator>
  <cp:lastModifiedBy>Bipin Krishna [MAHE-MIT]</cp:lastModifiedBy>
  <cp:revision>234</cp:revision>
  <dcterms:created xsi:type="dcterms:W3CDTF">2006-08-16T00:00:00Z</dcterms:created>
  <dcterms:modified xsi:type="dcterms:W3CDTF">2023-03-28T00:01:02Z</dcterms:modified>
</cp:coreProperties>
</file>