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5" r:id="rId2"/>
    <p:sldId id="257" r:id="rId3"/>
    <p:sldId id="258" r:id="rId4"/>
    <p:sldId id="259" r:id="rId5"/>
    <p:sldId id="286" r:id="rId6"/>
    <p:sldId id="260" r:id="rId7"/>
    <p:sldId id="261" r:id="rId8"/>
    <p:sldId id="262" r:id="rId9"/>
    <p:sldId id="263" r:id="rId10"/>
    <p:sldId id="265" r:id="rId11"/>
    <p:sldId id="266" r:id="rId12"/>
    <p:sldId id="267" r:id="rId13"/>
    <p:sldId id="283" r:id="rId14"/>
    <p:sldId id="268" r:id="rId15"/>
    <p:sldId id="287" r:id="rId16"/>
    <p:sldId id="269" r:id="rId17"/>
    <p:sldId id="270" r:id="rId18"/>
    <p:sldId id="271" r:id="rId19"/>
    <p:sldId id="282" r:id="rId20"/>
    <p:sldId id="272" r:id="rId21"/>
    <p:sldId id="274" r:id="rId22"/>
    <p:sldId id="273" r:id="rId23"/>
    <p:sldId id="275" r:id="rId24"/>
    <p:sldId id="276" r:id="rId25"/>
    <p:sldId id="278" r:id="rId26"/>
    <p:sldId id="279" r:id="rId27"/>
    <p:sldId id="280" r:id="rId28"/>
    <p:sldId id="277" r:id="rId29"/>
    <p:sldId id="281"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D139F8-B292-42B0-BEE4-FC9E83540B87}" type="datetimeFigureOut">
              <a:rPr lang="en-US" smtClean="0"/>
              <a:pPr/>
              <a:t>6/16/2023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06DC6-814E-4895-824C-C6833C7CE5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906DC6-814E-4895-824C-C6833C7CE523}"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400351-5880-4575-9634-D1A42FE57078}"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00351-5880-4575-9634-D1A42FE57078}"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00351-5880-4575-9634-D1A42FE57078}"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00351-5880-4575-9634-D1A42FE57078}"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00351-5880-4575-9634-D1A42FE57078}" type="datetimeFigureOut">
              <a:rPr lang="en-US" smtClean="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400351-5880-4575-9634-D1A42FE57078}"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400351-5880-4575-9634-D1A42FE57078}" type="datetimeFigureOut">
              <a:rPr lang="en-US" smtClean="0"/>
              <a:pPr/>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400351-5880-4575-9634-D1A42FE57078}" type="datetimeFigureOut">
              <a:rPr lang="en-US" smtClean="0"/>
              <a:pPr/>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00351-5880-4575-9634-D1A42FE57078}" type="datetimeFigureOut">
              <a:rPr lang="en-US" smtClean="0"/>
              <a:pPr/>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00351-5880-4575-9634-D1A42FE57078}"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00351-5880-4575-9634-D1A42FE57078}" type="datetimeFigureOut">
              <a:rPr lang="en-US" smtClean="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C73AB8-C8DF-4115-9B5E-26E5EF25D2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00351-5880-4575-9634-D1A42FE57078}" type="datetimeFigureOut">
              <a:rPr lang="en-US" smtClean="0"/>
              <a:pPr/>
              <a:t>6/16/2023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73AB8-C8DF-4115-9B5E-26E5EF25D2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endParaRPr lang="en-US" dirty="0"/>
          </a:p>
        </p:txBody>
      </p:sp>
      <p:sp>
        <p:nvSpPr>
          <p:cNvPr id="3" name="Content Placeholder 2"/>
          <p:cNvSpPr>
            <a:spLocks noGrp="1"/>
          </p:cNvSpPr>
          <p:nvPr>
            <p:ph idx="1"/>
          </p:nvPr>
        </p:nvSpPr>
        <p:spPr>
          <a:xfrm>
            <a:off x="285720" y="571480"/>
            <a:ext cx="8715436" cy="6286520"/>
          </a:xfrm>
        </p:spPr>
        <p:txBody>
          <a:bodyPr>
            <a:normAutofit lnSpcReduction="10000"/>
          </a:bodyPr>
          <a:lstStyle/>
          <a:p>
            <a:pPr algn="ctr">
              <a:buNone/>
            </a:pPr>
            <a:r>
              <a:rPr lang="en-US" sz="1800" b="1" dirty="0"/>
              <a:t>Algorithm Design-II (CSE 4131)</a:t>
            </a:r>
            <a:endParaRPr lang="en-US" sz="1800" dirty="0"/>
          </a:p>
          <a:p>
            <a:pPr algn="ctr">
              <a:buNone/>
            </a:pPr>
            <a:r>
              <a:rPr lang="en-US" sz="1800" b="1" dirty="0"/>
              <a:t>TERM PROJECT REPORT</a:t>
            </a:r>
            <a:endParaRPr lang="en-US" sz="1800" dirty="0"/>
          </a:p>
          <a:p>
            <a:pPr algn="ctr">
              <a:buNone/>
            </a:pPr>
            <a:r>
              <a:rPr lang="en-US" sz="1800" b="1" dirty="0"/>
              <a:t>(March'2023-July'2023)</a:t>
            </a:r>
            <a:endParaRPr lang="en-US" sz="1800" dirty="0"/>
          </a:p>
          <a:p>
            <a:pPr algn="ctr">
              <a:buNone/>
            </a:pPr>
            <a:r>
              <a:rPr lang="en-US" sz="1800" b="1" dirty="0"/>
              <a:t>On</a:t>
            </a:r>
            <a:endParaRPr lang="en-US" sz="1800" dirty="0"/>
          </a:p>
          <a:p>
            <a:pPr algn="ctr">
              <a:buNone/>
            </a:pPr>
            <a:r>
              <a:rPr lang="en-US" sz="1800" b="1" i="1" dirty="0">
                <a:solidFill>
                  <a:srgbClr val="FF0000"/>
                </a:solidFill>
              </a:rPr>
              <a:t>DIGITAL MAPPING SERVICES IN GOOGLE MAPS BASED ON DIJKSTRA ALGORITHM</a:t>
            </a:r>
            <a:endParaRPr lang="en-US" sz="1800" dirty="0">
              <a:solidFill>
                <a:srgbClr val="FF0000"/>
              </a:solidFill>
            </a:endParaRPr>
          </a:p>
          <a:p>
            <a:pPr algn="ctr">
              <a:buNone/>
            </a:pPr>
            <a:r>
              <a:rPr lang="en-US" sz="1800" b="1" i="1" dirty="0"/>
              <a:t>Submitted By</a:t>
            </a:r>
            <a:endParaRPr lang="en-US" sz="1800" dirty="0"/>
          </a:p>
          <a:p>
            <a:pPr algn="ctr">
              <a:buNone/>
            </a:pPr>
            <a:r>
              <a:rPr lang="en-US" sz="1800" b="1" dirty="0">
                <a:solidFill>
                  <a:srgbClr val="FF0000"/>
                </a:solidFill>
              </a:rPr>
              <a:t>SUDIPTA PANDA</a:t>
            </a:r>
            <a:endParaRPr lang="en-US" sz="1800" dirty="0">
              <a:solidFill>
                <a:srgbClr val="FF0000"/>
              </a:solidFill>
            </a:endParaRPr>
          </a:p>
          <a:p>
            <a:pPr algn="ctr">
              <a:buNone/>
            </a:pPr>
            <a:r>
              <a:rPr lang="en-US" sz="1800" b="1" dirty="0"/>
              <a:t>Registration No.: </a:t>
            </a:r>
            <a:r>
              <a:rPr lang="en-US" sz="1800" b="1" dirty="0">
                <a:solidFill>
                  <a:srgbClr val="FF0000"/>
                </a:solidFill>
              </a:rPr>
              <a:t>____</a:t>
            </a:r>
            <a:r>
              <a:rPr lang="en-US" sz="1800" b="1" u="sng" dirty="0">
                <a:solidFill>
                  <a:srgbClr val="FF0000"/>
                </a:solidFill>
              </a:rPr>
              <a:t>2141016059</a:t>
            </a:r>
            <a:r>
              <a:rPr lang="en-US" sz="1800" b="1" dirty="0">
                <a:solidFill>
                  <a:srgbClr val="FF0000"/>
                </a:solidFill>
              </a:rPr>
              <a:t>_____ </a:t>
            </a:r>
            <a:endParaRPr lang="en-US" sz="1800" dirty="0">
              <a:solidFill>
                <a:srgbClr val="FF0000"/>
              </a:solidFill>
            </a:endParaRPr>
          </a:p>
          <a:p>
            <a:pPr algn="ctr">
              <a:buNone/>
            </a:pPr>
            <a:r>
              <a:rPr lang="en-US" sz="1800" b="1" dirty="0" err="1"/>
              <a:t>B.Tech</a:t>
            </a:r>
            <a:r>
              <a:rPr lang="en-US" sz="1800" b="1" dirty="0"/>
              <a:t>. 4</a:t>
            </a:r>
            <a:r>
              <a:rPr lang="en-US" sz="1800" b="1" baseline="30000" dirty="0"/>
              <a:t>th</a:t>
            </a:r>
            <a:r>
              <a:rPr lang="en-US" sz="1800" b="1" dirty="0"/>
              <a:t> Semester CSE (C)</a:t>
            </a:r>
          </a:p>
          <a:p>
            <a:pPr algn="ctr">
              <a:buNone/>
            </a:pPr>
            <a:endParaRPr lang="en-US" sz="1800" b="1" dirty="0"/>
          </a:p>
          <a:p>
            <a:pPr algn="ctr">
              <a:buNone/>
            </a:pPr>
            <a:endParaRPr lang="en-US" sz="1800" b="1" dirty="0"/>
          </a:p>
          <a:p>
            <a:pPr algn="ctr">
              <a:buNone/>
            </a:pPr>
            <a:endParaRPr lang="en-US" sz="1800" dirty="0"/>
          </a:p>
          <a:p>
            <a:pPr algn="ctr">
              <a:buNone/>
            </a:pPr>
            <a:endParaRPr lang="en-US" sz="1800" dirty="0"/>
          </a:p>
          <a:p>
            <a:pPr algn="ctr">
              <a:buNone/>
            </a:pPr>
            <a:endParaRPr lang="en-US" sz="1800" dirty="0"/>
          </a:p>
          <a:p>
            <a:pPr algn="ctr">
              <a:buNone/>
            </a:pPr>
            <a:endParaRPr lang="en-US" sz="1800" dirty="0"/>
          </a:p>
          <a:p>
            <a:pPr algn="ctr">
              <a:buNone/>
            </a:pPr>
            <a:r>
              <a:rPr lang="en-US" sz="1800" b="1" dirty="0"/>
              <a:t>Department of Computer Science and Engineering</a:t>
            </a:r>
            <a:endParaRPr lang="en-US" sz="1800" dirty="0"/>
          </a:p>
          <a:p>
            <a:pPr algn="ctr">
              <a:buNone/>
            </a:pPr>
            <a:r>
              <a:rPr lang="en-US" sz="1800" b="1" dirty="0"/>
              <a:t>Institute of </a:t>
            </a:r>
            <a:r>
              <a:rPr lang="en-US" sz="1800" b="1" dirty="0" err="1"/>
              <a:t>Techinical</a:t>
            </a:r>
            <a:r>
              <a:rPr lang="en-US" sz="1800" b="1" dirty="0"/>
              <a:t> Education and Research</a:t>
            </a:r>
            <a:endParaRPr lang="en-US" sz="1800" dirty="0"/>
          </a:p>
          <a:p>
            <a:pPr algn="ctr">
              <a:buNone/>
            </a:pPr>
            <a:r>
              <a:rPr lang="en-US" sz="1800" b="1" dirty="0" err="1"/>
              <a:t>Siksha</a:t>
            </a:r>
            <a:r>
              <a:rPr lang="en-US" sz="1800" b="1" dirty="0"/>
              <a:t> ‘O’ </a:t>
            </a:r>
            <a:r>
              <a:rPr lang="en-US" sz="1800" b="1" dirty="0" err="1"/>
              <a:t>Anusandhan</a:t>
            </a:r>
            <a:r>
              <a:rPr lang="en-US" sz="1800" b="1" dirty="0"/>
              <a:t> Deemed To Be University</a:t>
            </a:r>
            <a:endParaRPr lang="en-US" sz="1800" dirty="0"/>
          </a:p>
          <a:p>
            <a:pPr algn="ctr">
              <a:buNone/>
            </a:pPr>
            <a:r>
              <a:rPr lang="en-US" sz="1800" b="1" dirty="0"/>
              <a:t>Bhubaneswar, Odisha-751030</a:t>
            </a:r>
            <a:endParaRPr lang="en-US" sz="1800" dirty="0"/>
          </a:p>
        </p:txBody>
      </p:sp>
      <p:pic>
        <p:nvPicPr>
          <p:cNvPr id="4" name="Picture 3" descr="SOA logo.png"/>
          <p:cNvPicPr>
            <a:picLocks noChangeAspect="1"/>
          </p:cNvPicPr>
          <p:nvPr/>
        </p:nvPicPr>
        <p:blipFill>
          <a:blip r:embed="rId2"/>
          <a:stretch>
            <a:fillRect/>
          </a:stretch>
        </p:blipFill>
        <p:spPr>
          <a:xfrm>
            <a:off x="3571868" y="3286124"/>
            <a:ext cx="2214578" cy="1785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solidFill>
                  <a:schemeClr val="accent5">
                    <a:lumMod val="75000"/>
                  </a:schemeClr>
                </a:solidFill>
                <a:latin typeface="Algerian" pitchFamily="82" charset="0"/>
              </a:rPr>
              <a:t>SOLUTION</a:t>
            </a:r>
          </a:p>
        </p:txBody>
      </p:sp>
      <p:sp>
        <p:nvSpPr>
          <p:cNvPr id="3" name="Content Placeholder 2"/>
          <p:cNvSpPr>
            <a:spLocks noGrp="1"/>
          </p:cNvSpPr>
          <p:nvPr>
            <p:ph idx="1"/>
          </p:nvPr>
        </p:nvSpPr>
        <p:spPr>
          <a:xfrm>
            <a:off x="214282" y="785794"/>
            <a:ext cx="8786874" cy="6072206"/>
          </a:xfrm>
        </p:spPr>
        <p:txBody>
          <a:bodyPr>
            <a:normAutofit fontScale="47500" lnSpcReduction="20000"/>
          </a:bodyPr>
          <a:lstStyle/>
          <a:p>
            <a:pPr>
              <a:buNone/>
            </a:pPr>
            <a:r>
              <a:rPr lang="en-US" sz="3300" dirty="0"/>
              <a:t>       The weights of the graphs differ due to parameters like speed limits, and road work distance. Latest updates on traffic data and various data are sent to the server, and these can be utilized in calculating the quickest way from one place to other.</a:t>
            </a:r>
          </a:p>
          <a:p>
            <a:pPr>
              <a:buNone/>
            </a:pPr>
            <a:endParaRPr lang="en-US" sz="2000" b="0" dirty="0"/>
          </a:p>
          <a:p>
            <a:pPr>
              <a:buNone/>
            </a:pPr>
            <a:endParaRPr lang="en-US" sz="2000" dirty="0"/>
          </a:p>
          <a:p>
            <a:pPr>
              <a:buNone/>
            </a:pPr>
            <a:endParaRPr lang="en-US" sz="2000" b="0" dirty="0"/>
          </a:p>
          <a:p>
            <a:pPr>
              <a:buNone/>
            </a:pPr>
            <a:endParaRPr lang="en-US" sz="2000" dirty="0"/>
          </a:p>
          <a:p>
            <a:pPr>
              <a:buNone/>
            </a:pPr>
            <a:endParaRPr lang="en-US" sz="2000" b="0" dirty="0"/>
          </a:p>
          <a:p>
            <a:pPr>
              <a:buNone/>
            </a:pPr>
            <a:endParaRPr lang="en-US" sz="2000" dirty="0"/>
          </a:p>
          <a:p>
            <a:pPr>
              <a:buNone/>
            </a:pPr>
            <a:endParaRPr lang="en-US" sz="2000" b="0" dirty="0"/>
          </a:p>
          <a:p>
            <a:pPr>
              <a:buNone/>
            </a:pPr>
            <a:endParaRPr lang="en-US" sz="2000" dirty="0"/>
          </a:p>
          <a:p>
            <a:pPr>
              <a:buNone/>
            </a:pPr>
            <a:endParaRPr lang="en-US" sz="2000" b="0" dirty="0"/>
          </a:p>
          <a:p>
            <a:pPr>
              <a:buNone/>
            </a:pPr>
            <a:endParaRPr lang="en-US" sz="2000" dirty="0"/>
          </a:p>
          <a:p>
            <a:pPr>
              <a:buNone/>
            </a:pPr>
            <a:r>
              <a:rPr lang="en-US" sz="2000" b="0" dirty="0"/>
              <a:t>       </a:t>
            </a:r>
          </a:p>
          <a:p>
            <a:pPr>
              <a:buNone/>
            </a:pPr>
            <a:endParaRPr lang="en-US" sz="2000" dirty="0"/>
          </a:p>
          <a:p>
            <a:pPr>
              <a:buNone/>
            </a:pPr>
            <a:endParaRPr lang="en-US" sz="2000" b="0" dirty="0"/>
          </a:p>
          <a:p>
            <a:pPr>
              <a:buNone/>
            </a:pPr>
            <a:endParaRPr lang="en-US" sz="2000" dirty="0"/>
          </a:p>
          <a:p>
            <a:pPr>
              <a:buNone/>
            </a:pPr>
            <a:endParaRPr lang="en-US" sz="2000" b="0" dirty="0"/>
          </a:p>
          <a:p>
            <a:pPr>
              <a:buNone/>
            </a:pPr>
            <a:endParaRPr lang="en-US" sz="2000" dirty="0"/>
          </a:p>
          <a:p>
            <a:pPr>
              <a:buNone/>
            </a:pPr>
            <a:endParaRPr lang="en-US" sz="2000" b="0" dirty="0"/>
          </a:p>
          <a:p>
            <a:pPr>
              <a:buNone/>
            </a:pPr>
            <a:endParaRPr lang="en-US" sz="2000" dirty="0"/>
          </a:p>
          <a:p>
            <a:pPr>
              <a:buNone/>
            </a:pPr>
            <a:endParaRPr lang="en-US" sz="2000" b="0" dirty="0"/>
          </a:p>
          <a:p>
            <a:pPr>
              <a:buNone/>
            </a:pPr>
            <a:endParaRPr lang="en-US" sz="2000" dirty="0"/>
          </a:p>
          <a:p>
            <a:pPr>
              <a:buNone/>
            </a:pPr>
            <a:endParaRPr lang="en-US" sz="2000" b="0" dirty="0"/>
          </a:p>
          <a:p>
            <a:pPr>
              <a:buNone/>
            </a:pPr>
            <a:endParaRPr lang="en-US" sz="2000" dirty="0"/>
          </a:p>
          <a:p>
            <a:pPr>
              <a:buNone/>
            </a:pPr>
            <a:r>
              <a:rPr lang="en-US" sz="3300" b="0" dirty="0"/>
              <a:t> </a:t>
            </a:r>
            <a:r>
              <a:rPr lang="en-US" sz="3300" dirty="0"/>
              <a:t>Table: Finding the Shortest Path Using  </a:t>
            </a:r>
            <a:r>
              <a:rPr lang="en-US" sz="3300" dirty="0" err="1"/>
              <a:t>Dijkstras</a:t>
            </a:r>
            <a:r>
              <a:rPr lang="en-US" sz="3300" dirty="0"/>
              <a:t> Algorithm</a:t>
            </a:r>
            <a:endParaRPr lang="en-US" sz="3300" b="0" dirty="0"/>
          </a:p>
          <a:p>
            <a:pPr>
              <a:buNone/>
            </a:pPr>
            <a:endParaRPr lang="en-US" sz="3300" b="0" dirty="0"/>
          </a:p>
          <a:p>
            <a:pPr>
              <a:buNone/>
            </a:pPr>
            <a:r>
              <a:rPr lang="en-US" sz="3300" dirty="0"/>
              <a:t>       The cumulative sum of the first route direction is given by K+I+E+A+B+C+D =24, and the cumulative sum of the second route direction is given by K+L+N+H+D =19. </a:t>
            </a:r>
            <a:endParaRPr lang="en-US" sz="3300" b="0" dirty="0"/>
          </a:p>
          <a:p>
            <a:pPr>
              <a:buNone/>
            </a:pPr>
            <a:r>
              <a:rPr lang="en-US" sz="3300" dirty="0"/>
              <a:t>        Here the </a:t>
            </a:r>
            <a:r>
              <a:rPr lang="en-US" sz="3300" b="1" dirty="0"/>
              <a:t>second route</a:t>
            </a:r>
            <a:r>
              <a:rPr lang="en-US" sz="3300" dirty="0"/>
              <a:t> is the shortest route which is the optimum.</a:t>
            </a:r>
            <a:endParaRPr lang="en-US" sz="3300" b="0" dirty="0"/>
          </a:p>
          <a:p>
            <a:pPr>
              <a:buNone/>
            </a:pPr>
            <a:br>
              <a:rPr lang="en-US" sz="2000" dirty="0"/>
            </a:br>
            <a:endParaRPr lang="en-US" sz="2000" b="0" dirty="0"/>
          </a:p>
          <a:p>
            <a:pPr>
              <a:buNone/>
            </a:pPr>
            <a:br>
              <a:rPr lang="en-US" sz="2000" dirty="0"/>
            </a:br>
            <a:endParaRPr lang="en-US" sz="2000" dirty="0"/>
          </a:p>
        </p:txBody>
      </p:sp>
      <p:pic>
        <p:nvPicPr>
          <p:cNvPr id="4" name="Picture 3" descr="Screenshot 2023-03-29 011253.png"/>
          <p:cNvPicPr>
            <a:picLocks noChangeAspect="1"/>
          </p:cNvPicPr>
          <p:nvPr/>
        </p:nvPicPr>
        <p:blipFill>
          <a:blip r:embed="rId2"/>
          <a:stretch>
            <a:fillRect/>
          </a:stretch>
        </p:blipFill>
        <p:spPr>
          <a:xfrm>
            <a:off x="2285984" y="1500174"/>
            <a:ext cx="6606140" cy="31432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786874" cy="428628"/>
          </a:xfrm>
        </p:spPr>
        <p:txBody>
          <a:bodyPr>
            <a:normAutofit fontScale="90000"/>
          </a:bodyPr>
          <a:lstStyle/>
          <a:p>
            <a:r>
              <a:rPr lang="en-US" dirty="0">
                <a:solidFill>
                  <a:schemeClr val="accent5">
                    <a:lumMod val="75000"/>
                  </a:schemeClr>
                </a:solidFill>
                <a:latin typeface="Algerian" pitchFamily="82" charset="0"/>
              </a:rPr>
              <a:t>MATHEMATICAL FORMULATIONS</a:t>
            </a:r>
          </a:p>
        </p:txBody>
      </p:sp>
      <p:sp>
        <p:nvSpPr>
          <p:cNvPr id="3" name="Content Placeholder 2"/>
          <p:cNvSpPr>
            <a:spLocks noGrp="1"/>
          </p:cNvSpPr>
          <p:nvPr>
            <p:ph idx="1"/>
          </p:nvPr>
        </p:nvSpPr>
        <p:spPr>
          <a:xfrm>
            <a:off x="0" y="857232"/>
            <a:ext cx="9144000" cy="5786478"/>
          </a:xfrm>
        </p:spPr>
        <p:txBody>
          <a:bodyPr>
            <a:normAutofit/>
          </a:bodyPr>
          <a:lstStyle/>
          <a:p>
            <a:pPr>
              <a:buNone/>
            </a:pPr>
            <a:r>
              <a:rPr lang="en-US" sz="2800" dirty="0"/>
              <a:t>    We step through </a:t>
            </a:r>
            <a:r>
              <a:rPr lang="en-US" sz="2800" dirty="0" err="1"/>
              <a:t>Dijkstra's</a:t>
            </a:r>
            <a:r>
              <a:rPr lang="en-US" sz="2800" dirty="0"/>
              <a:t> algorithm on the graph used in the algorithm above</a:t>
            </a:r>
            <a:endParaRPr lang="en-US" sz="2800" b="0" dirty="0"/>
          </a:p>
          <a:p>
            <a:pPr marL="457200" indent="-457200" fontAlgn="base">
              <a:buFont typeface="+mj-lt"/>
              <a:buAutoNum type="arabicPeriod"/>
            </a:pPr>
            <a:r>
              <a:rPr lang="en-US" sz="2800" dirty="0"/>
              <a:t>Initialize distances according to the algorithm.</a:t>
            </a:r>
          </a:p>
          <a:p>
            <a:pPr marL="457200" indent="-457200" fontAlgn="base">
              <a:buFont typeface="+mj-lt"/>
              <a:buAutoNum type="arabicPeriod"/>
            </a:pPr>
            <a:r>
              <a:rPr lang="en-US" sz="2800" dirty="0"/>
              <a:t>Pick the first node and calculate distances to adjacent nodes.</a:t>
            </a:r>
          </a:p>
          <a:p>
            <a:pPr marL="457200" indent="-457200" fontAlgn="base">
              <a:buFont typeface="+mj-lt"/>
              <a:buAutoNum type="arabicPeriod"/>
            </a:pPr>
            <a:r>
              <a:rPr lang="en-US" sz="2800" dirty="0"/>
              <a:t>Pick the next node with minimal distance; repeat adjacent node distance calculations.</a:t>
            </a:r>
          </a:p>
          <a:p>
            <a:pPr marL="457200" indent="-457200" fontAlgn="base">
              <a:buFont typeface="+mj-lt"/>
              <a:buAutoNum type="arabicPeriod"/>
            </a:pPr>
            <a:r>
              <a:rPr lang="en-US" sz="2800" dirty="0"/>
              <a:t>Final result of shortest-path tree.</a:t>
            </a:r>
          </a:p>
          <a:p>
            <a:pPr>
              <a:buNone/>
            </a:pPr>
            <a:br>
              <a:rPr lang="en-US" sz="2000" b="0" dirty="0"/>
            </a:b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latin typeface="Algerian" pitchFamily="82" charset="0"/>
              </a:rPr>
              <a:t>ALGORITHM STEPS</a:t>
            </a:r>
          </a:p>
        </p:txBody>
      </p:sp>
      <p:sp>
        <p:nvSpPr>
          <p:cNvPr id="3" name="Content Placeholder 2"/>
          <p:cNvSpPr>
            <a:spLocks noGrp="1"/>
          </p:cNvSpPr>
          <p:nvPr>
            <p:ph idx="1"/>
          </p:nvPr>
        </p:nvSpPr>
        <p:spPr>
          <a:xfrm>
            <a:off x="500034" y="1643050"/>
            <a:ext cx="8229600" cy="4525963"/>
          </a:xfrm>
        </p:spPr>
        <p:txBody>
          <a:bodyPr>
            <a:noAutofit/>
          </a:bodyPr>
          <a:lstStyle/>
          <a:p>
            <a:pPr>
              <a:buNone/>
            </a:pPr>
            <a:r>
              <a:rPr lang="en-US" sz="2000" dirty="0"/>
              <a:t>I. Set the distance of all vertices = infinity, except the source vertex. Set the distance of the source = 0.</a:t>
            </a:r>
            <a:endParaRPr lang="en-US" sz="2000" b="0" dirty="0"/>
          </a:p>
          <a:p>
            <a:pPr>
              <a:buNone/>
            </a:pPr>
            <a:r>
              <a:rPr lang="en-US" sz="2000" dirty="0"/>
              <a:t>II. Push the source vertex in the form of a min-priority queue (distance, vertex), as the min-priority queue comparison would be based on the distances of the vertices.</a:t>
            </a:r>
            <a:endParaRPr lang="en-US" sz="2000" b="0" dirty="0"/>
          </a:p>
          <a:p>
            <a:pPr>
              <a:buNone/>
            </a:pPr>
            <a:r>
              <a:rPr lang="en-US" sz="2000" dirty="0"/>
              <a:t>III. Pop the vertex with the minimum distance from the priority queue (at first, the popped vertex = source).</a:t>
            </a:r>
            <a:endParaRPr lang="en-US" sz="2000" b="0" dirty="0"/>
          </a:p>
          <a:p>
            <a:pPr>
              <a:buNone/>
            </a:pPr>
            <a:r>
              <a:rPr lang="en-US" sz="2000" dirty="0"/>
              <a:t>IV. In the case of current vertex distance + edge weight &lt;next vertex distance, change the distance of the connected vertices to the popped vertex, then shift the vertex to the priority queue with the new distance.</a:t>
            </a:r>
            <a:endParaRPr lang="en-US" sz="2000" b="0" dirty="0"/>
          </a:p>
          <a:p>
            <a:pPr>
              <a:buNone/>
            </a:pPr>
            <a:r>
              <a:rPr lang="en-US" sz="2000" dirty="0"/>
              <a:t>V. If the popped vertex has been visited before, proceed without using it.</a:t>
            </a:r>
            <a:endParaRPr lang="en-US" sz="2000" b="0" dirty="0"/>
          </a:p>
          <a:p>
            <a:pPr>
              <a:buNone/>
            </a:pPr>
            <a:r>
              <a:rPr lang="en-US" sz="2000" dirty="0"/>
              <a:t>VI. Apply the same algorithm again until there is an empty priority list.</a:t>
            </a:r>
            <a:endParaRPr lang="en-US" sz="2000" b="0" dirty="0"/>
          </a:p>
          <a:p>
            <a:pPr>
              <a:buNone/>
            </a:pPr>
            <a:br>
              <a:rPr lang="en-US" sz="2000" b="0" dirty="0"/>
            </a:b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US" b="1" dirty="0">
                <a:solidFill>
                  <a:srgbClr val="0070C0"/>
                </a:solidFill>
                <a:latin typeface="Algerian" pitchFamily="82" charset="0"/>
              </a:rPr>
              <a:t>Conditions or Constraints</a:t>
            </a:r>
            <a:br>
              <a:rPr lang="en-US" b="1" dirty="0">
                <a:solidFill>
                  <a:srgbClr val="0070C0"/>
                </a:solidFill>
                <a:latin typeface="Algerian" pitchFamily="82" charset="0"/>
              </a:rPr>
            </a:br>
            <a:endParaRPr lang="en-US" b="1" dirty="0">
              <a:solidFill>
                <a:srgbClr val="0070C0"/>
              </a:solidFill>
              <a:latin typeface="Algerian" pitchFamily="82" charset="0"/>
            </a:endParaRPr>
          </a:p>
        </p:txBody>
      </p:sp>
      <p:sp>
        <p:nvSpPr>
          <p:cNvPr id="3" name="Content Placeholder 2"/>
          <p:cNvSpPr>
            <a:spLocks noGrp="1"/>
          </p:cNvSpPr>
          <p:nvPr>
            <p:ph idx="1"/>
          </p:nvPr>
        </p:nvSpPr>
        <p:spPr/>
        <p:txBody>
          <a:bodyPr/>
          <a:lstStyle/>
          <a:p>
            <a:pPr fontAlgn="base">
              <a:buFont typeface="Wingdings" pitchFamily="2" charset="2"/>
              <a:buChar char="Ø"/>
            </a:pPr>
            <a:r>
              <a:rPr lang="en-US" dirty="0"/>
              <a:t>The value of the path cost should be positive.</a:t>
            </a:r>
          </a:p>
          <a:p>
            <a:pPr fontAlgn="base">
              <a:buFont typeface="Wingdings" pitchFamily="2" charset="2"/>
              <a:buChar char="Ø"/>
            </a:pPr>
            <a:r>
              <a:rPr lang="en-US" dirty="0"/>
              <a:t>The addition of edges should not form a cycle.</a:t>
            </a:r>
          </a:p>
          <a:p>
            <a:pPr fontAlgn="base">
              <a:buFont typeface="Wingdings" pitchFamily="2" charset="2"/>
              <a:buChar char="Ø"/>
            </a:pPr>
            <a:r>
              <a:rPr lang="en-US" dirty="0"/>
              <a:t> Can’t have negative cycles</a:t>
            </a:r>
          </a:p>
          <a:p>
            <a:pPr fontAlgn="base">
              <a:buFont typeface="Wingdings" pitchFamily="2" charset="2"/>
              <a:buChar char="Ø"/>
            </a:pPr>
            <a:r>
              <a:rPr lang="en-US" dirty="0"/>
              <a:t> The distance is calculated 1-to-many. Many-to-many is better.</a:t>
            </a:r>
          </a:p>
          <a:p>
            <a:pPr fontAlgn="base">
              <a:buFont typeface="Wingdings" pitchFamily="2" charset="2"/>
              <a:buChar char="Ø"/>
            </a:pPr>
            <a:r>
              <a:rPr lang="en-US" dirty="0"/>
              <a:t> Limited memory due to the 1-to-many approach.</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latin typeface="Algerian" pitchFamily="82" charset="0"/>
              </a:rPr>
              <a:t>ASSUMPTIONS</a:t>
            </a:r>
          </a:p>
        </p:txBody>
      </p:sp>
      <p:sp>
        <p:nvSpPr>
          <p:cNvPr id="3" name="Content Placeholder 2"/>
          <p:cNvSpPr>
            <a:spLocks noGrp="1"/>
          </p:cNvSpPr>
          <p:nvPr>
            <p:ph idx="1"/>
          </p:nvPr>
        </p:nvSpPr>
        <p:spPr>
          <a:xfrm>
            <a:off x="285720" y="1142984"/>
            <a:ext cx="8643998" cy="5357850"/>
          </a:xfrm>
        </p:spPr>
        <p:txBody>
          <a:bodyPr>
            <a:normAutofit fontScale="92500" lnSpcReduction="20000"/>
          </a:bodyPr>
          <a:lstStyle/>
          <a:p>
            <a:pPr marL="457200" indent="-457200">
              <a:buNone/>
            </a:pPr>
            <a:r>
              <a:rPr lang="en-US" sz="2400" dirty="0"/>
              <a:t>1.    </a:t>
            </a:r>
            <a:r>
              <a:rPr lang="en-US" sz="2400" b="1" dirty="0"/>
              <a:t>Graph Representation: </a:t>
            </a:r>
            <a:r>
              <a:rPr lang="en-US" sz="2400" dirty="0"/>
              <a:t>Google Maps assumes that the road network can be represented as a graph, where each road segment or intersection is a node, and the connections between them are edges. This representation allows for efficient computation of routes and distances.</a:t>
            </a:r>
          </a:p>
          <a:p>
            <a:pPr marL="457200" indent="-457200">
              <a:buNone/>
            </a:pPr>
            <a:r>
              <a:rPr lang="en-US" sz="2400" dirty="0"/>
              <a:t>2.</a:t>
            </a:r>
            <a:r>
              <a:rPr lang="en-US" sz="2400" b="1" dirty="0"/>
              <a:t>     Connectivity: </a:t>
            </a:r>
            <a:r>
              <a:rPr lang="en-US" sz="2400" dirty="0"/>
              <a:t>Google Maps assumes that all roads and intersections in the network are connected, meaning there is a path between any two locations. This assumption allows for a complete exploration of the graph to find the shortest path between two points using the </a:t>
            </a:r>
            <a:r>
              <a:rPr lang="en-US" sz="2400" dirty="0" err="1"/>
              <a:t>Dijkstra</a:t>
            </a:r>
            <a:r>
              <a:rPr lang="en-US" sz="2400" dirty="0"/>
              <a:t> algorithm.</a:t>
            </a:r>
          </a:p>
          <a:p>
            <a:pPr marL="457200" indent="-457200">
              <a:buNone/>
            </a:pPr>
            <a:r>
              <a:rPr lang="en-US" sz="2400" dirty="0"/>
              <a:t>3.</a:t>
            </a:r>
            <a:r>
              <a:rPr lang="en-US" sz="2400" b="1" dirty="0"/>
              <a:t>    Edge Costs: </a:t>
            </a:r>
            <a:r>
              <a:rPr lang="en-US" sz="2400" dirty="0"/>
              <a:t>Google Maps assigns costs or weights to the edges of the graph based on various factors such as distance, speed limits, traffic conditions, road types, and other relevant data. These costs influence the </a:t>
            </a:r>
            <a:r>
              <a:rPr lang="en-US" sz="2400" dirty="0" err="1"/>
              <a:t>pathfinding</a:t>
            </a:r>
            <a:r>
              <a:rPr lang="en-US" sz="2400" dirty="0"/>
              <a:t> algorithm to determine the optimal route based on user preferences (e.g., fastest route, shortest route, etc.).</a:t>
            </a:r>
          </a:p>
          <a:p>
            <a:pPr marL="457200" indent="-457200">
              <a:buNone/>
            </a:pPr>
            <a:br>
              <a:rPr lang="en-US" sz="2400" dirty="0"/>
            </a:br>
            <a:br>
              <a:rPr lang="en-US" sz="2400" dirty="0"/>
            </a:b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en-US" dirty="0"/>
          </a:p>
        </p:txBody>
      </p:sp>
      <p:sp>
        <p:nvSpPr>
          <p:cNvPr id="3" name="Content Placeholder 2"/>
          <p:cNvSpPr>
            <a:spLocks noGrp="1"/>
          </p:cNvSpPr>
          <p:nvPr>
            <p:ph idx="1"/>
          </p:nvPr>
        </p:nvSpPr>
        <p:spPr>
          <a:xfrm>
            <a:off x="457200" y="928670"/>
            <a:ext cx="8229600" cy="5715040"/>
          </a:xfrm>
        </p:spPr>
        <p:txBody>
          <a:bodyPr>
            <a:normAutofit fontScale="70000" lnSpcReduction="20000"/>
          </a:bodyPr>
          <a:lstStyle/>
          <a:p>
            <a:pPr marL="457200" indent="-457200">
              <a:buNone/>
            </a:pPr>
            <a:r>
              <a:rPr lang="en-US" dirty="0"/>
              <a:t>4.    </a:t>
            </a:r>
            <a:r>
              <a:rPr lang="en-US" b="1" dirty="0"/>
              <a:t>Static Data: </a:t>
            </a:r>
            <a:r>
              <a:rPr lang="en-US" dirty="0"/>
              <a:t>Google Maps assumes that the underlying road network data used for routing is relatively static, meaning it doesn't change significantly within short time intervals. However, Google continuously updates and improves its map data by incorporating user feedback and other data sources to reflect real-time changes, such as road closures, construction, or traffic incidents.</a:t>
            </a:r>
          </a:p>
          <a:p>
            <a:pPr marL="457200" indent="-457200">
              <a:buNone/>
            </a:pPr>
            <a:r>
              <a:rPr lang="en-US" dirty="0"/>
              <a:t>5.     </a:t>
            </a:r>
            <a:r>
              <a:rPr lang="en-US" b="1" dirty="0"/>
              <a:t>Real-time Traffic: </a:t>
            </a:r>
            <a:r>
              <a:rPr lang="en-US" dirty="0"/>
              <a:t>While the </a:t>
            </a:r>
            <a:r>
              <a:rPr lang="en-US" dirty="0" err="1"/>
              <a:t>Dijkstra</a:t>
            </a:r>
            <a:r>
              <a:rPr lang="en-US" dirty="0"/>
              <a:t> algorithm itself doesn't account for real-time traffic conditions, Google Maps incorporates real-time traffic data to provide dynamic routing. By leveraging additional algorithms and data sources, Google Maps can estimate traffic congestion and adjust the calculated routes accordingly to provide more accurate travel time predictions.</a:t>
            </a:r>
          </a:p>
          <a:p>
            <a:pPr marL="457200" indent="-457200">
              <a:buNone/>
            </a:pPr>
            <a:r>
              <a:rPr lang="en-US" dirty="0"/>
              <a:t>6.     </a:t>
            </a:r>
            <a:r>
              <a:rPr lang="en-US" b="1" dirty="0"/>
              <a:t>User Preferences: </a:t>
            </a:r>
            <a:r>
              <a:rPr lang="en-US" dirty="0"/>
              <a:t>Google Maps assumes that users have certain preferences when it comes to route selection, such as avoiding tolls, highways, or certain types of roads. These preferences are considered during the path finding process, influencing the algorithm to prioritize or exclude specific edges based on user settings.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fontScale="90000"/>
          </a:bodyPr>
          <a:lstStyle/>
          <a:p>
            <a:r>
              <a:rPr lang="en-US" b="1" dirty="0">
                <a:solidFill>
                  <a:schemeClr val="accent6">
                    <a:lumMod val="75000"/>
                  </a:schemeClr>
                </a:solidFill>
                <a:latin typeface="Algerian" pitchFamily="82" charset="0"/>
              </a:rPr>
              <a:t>DESIGNING ALGORITHM</a:t>
            </a:r>
          </a:p>
        </p:txBody>
      </p:sp>
      <p:sp>
        <p:nvSpPr>
          <p:cNvPr id="3" name="Content Placeholder 2"/>
          <p:cNvSpPr>
            <a:spLocks noGrp="1"/>
          </p:cNvSpPr>
          <p:nvPr>
            <p:ph idx="1"/>
          </p:nvPr>
        </p:nvSpPr>
        <p:spPr>
          <a:xfrm>
            <a:off x="214282" y="928670"/>
            <a:ext cx="8715436" cy="5786478"/>
          </a:xfrm>
        </p:spPr>
        <p:txBody>
          <a:bodyPr>
            <a:normAutofit fontScale="92500" lnSpcReduction="20000"/>
          </a:bodyPr>
          <a:lstStyle/>
          <a:p>
            <a:pPr>
              <a:buNone/>
            </a:pPr>
            <a:endParaRPr lang="en-US" sz="2400" dirty="0"/>
          </a:p>
          <a:p>
            <a:pPr algn="ctr">
              <a:buNone/>
            </a:pPr>
            <a:r>
              <a:rPr lang="en-US" sz="3500" dirty="0">
                <a:solidFill>
                  <a:srgbClr val="0070C0"/>
                </a:solidFill>
                <a:latin typeface="Algerian" pitchFamily="82" charset="0"/>
              </a:rPr>
              <a:t>PSEUDOCODE</a:t>
            </a:r>
          </a:p>
          <a:p>
            <a:pPr>
              <a:buNone/>
            </a:pPr>
            <a:r>
              <a:rPr lang="en-US" sz="2400" dirty="0"/>
              <a:t>         D[s] ← 0    </a:t>
            </a:r>
            <a:endParaRPr lang="en-US" sz="2400" b="0" dirty="0"/>
          </a:p>
          <a:p>
            <a:pPr>
              <a:buNone/>
            </a:pPr>
            <a:r>
              <a:rPr lang="en-US" sz="2400" dirty="0"/>
              <a:t>      For each v ∈ V-{s}</a:t>
            </a:r>
            <a:endParaRPr lang="en-US" sz="2400" b="0" dirty="0"/>
          </a:p>
          <a:p>
            <a:pPr>
              <a:buNone/>
            </a:pPr>
            <a:r>
              <a:rPr lang="en-US" sz="2400" dirty="0"/>
              <a:t>              Do d[v] ← infinity</a:t>
            </a:r>
            <a:endParaRPr lang="en-US" sz="2400" b="0" dirty="0"/>
          </a:p>
          <a:p>
            <a:pPr>
              <a:buNone/>
            </a:pPr>
            <a:r>
              <a:rPr lang="en-US" sz="2400" dirty="0"/>
              <a:t>              S ← </a:t>
            </a:r>
            <a:r>
              <a:rPr lang="el-GR" sz="2400" dirty="0"/>
              <a:t>Φ   </a:t>
            </a:r>
            <a:endParaRPr lang="el-GR" sz="2400" b="0" dirty="0"/>
          </a:p>
          <a:p>
            <a:pPr>
              <a:buNone/>
            </a:pPr>
            <a:r>
              <a:rPr lang="el-GR" sz="2400" dirty="0"/>
              <a:t>     </a:t>
            </a:r>
            <a:r>
              <a:rPr lang="en-US" sz="2400" dirty="0"/>
              <a:t>Q ← V</a:t>
            </a:r>
            <a:endParaRPr lang="en-US" sz="2400" b="0" dirty="0"/>
          </a:p>
          <a:p>
            <a:pPr>
              <a:buNone/>
            </a:pPr>
            <a:r>
              <a:rPr lang="en-US" sz="2400" dirty="0"/>
              <a:t>     Q is a priority queue maintaining -S </a:t>
            </a:r>
            <a:endParaRPr lang="en-US" sz="2400" b="0" dirty="0"/>
          </a:p>
          <a:p>
            <a:pPr>
              <a:buNone/>
            </a:pPr>
            <a:r>
              <a:rPr lang="en-US" sz="2400" dirty="0"/>
              <a:t>     While Q ≠ </a:t>
            </a:r>
            <a:r>
              <a:rPr lang="el-GR" sz="2400" dirty="0"/>
              <a:t>Φ</a:t>
            </a:r>
            <a:endParaRPr lang="el-GR" sz="2400" b="0" dirty="0"/>
          </a:p>
          <a:p>
            <a:pPr>
              <a:buNone/>
            </a:pPr>
            <a:r>
              <a:rPr lang="el-GR" sz="2400" dirty="0"/>
              <a:t>       </a:t>
            </a:r>
            <a:r>
              <a:rPr lang="en-US" sz="2400" dirty="0"/>
              <a:t>Do u ← extract-Min(Q)</a:t>
            </a:r>
            <a:endParaRPr lang="en-US" sz="2400" b="0" dirty="0"/>
          </a:p>
          <a:p>
            <a:pPr>
              <a:buNone/>
            </a:pPr>
            <a:r>
              <a:rPr lang="en-US" sz="2400" dirty="0"/>
              <a:t>       S←S ∪ {u}</a:t>
            </a:r>
            <a:endParaRPr lang="en-US" sz="2400" b="0" dirty="0"/>
          </a:p>
          <a:p>
            <a:pPr>
              <a:buNone/>
            </a:pPr>
            <a:r>
              <a:rPr lang="en-US" sz="2400" dirty="0"/>
              <a:t>       For each v ∈ </a:t>
            </a:r>
            <a:r>
              <a:rPr lang="en-US" sz="2400" dirty="0" err="1"/>
              <a:t>Adj</a:t>
            </a:r>
            <a:r>
              <a:rPr lang="en-US" sz="2400" dirty="0"/>
              <a:t>[u]</a:t>
            </a:r>
            <a:endParaRPr lang="en-US" sz="2400" b="0" dirty="0"/>
          </a:p>
          <a:p>
            <a:pPr>
              <a:buNone/>
            </a:pPr>
            <a:r>
              <a:rPr lang="en-US" sz="2400" dirty="0"/>
              <a:t>       Do if d[v] &gt; d[u]  + w(</a:t>
            </a:r>
            <a:r>
              <a:rPr lang="en-US" sz="2400" dirty="0" err="1"/>
              <a:t>u,v</a:t>
            </a:r>
            <a:r>
              <a:rPr lang="en-US" sz="2400" dirty="0"/>
              <a:t>)</a:t>
            </a:r>
            <a:endParaRPr lang="en-US" sz="2400" b="0" dirty="0"/>
          </a:p>
          <a:p>
            <a:pPr>
              <a:buNone/>
            </a:pPr>
            <a:r>
              <a:rPr lang="en-US" sz="2400" dirty="0"/>
              <a:t>       Then d[v] ← d[u] + w(</a:t>
            </a:r>
            <a:r>
              <a:rPr lang="en-US" sz="2400" dirty="0" err="1"/>
              <a:t>u,v</a:t>
            </a:r>
            <a:r>
              <a:rPr lang="en-US" sz="2400" dirty="0"/>
              <a:t>)</a:t>
            </a:r>
            <a:endParaRPr lang="en-US" sz="2400" b="0" dirty="0"/>
          </a:p>
          <a:p>
            <a:pPr>
              <a:buNone/>
            </a:pPr>
            <a:br>
              <a:rPr lang="en-US" sz="2400" dirty="0"/>
            </a:b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latin typeface="Algerian" pitchFamily="82" charset="0"/>
              </a:rPr>
              <a:t>DESCRIPTION OF PSEUDOCODE STEPS</a:t>
            </a:r>
          </a:p>
        </p:txBody>
      </p:sp>
      <p:sp>
        <p:nvSpPr>
          <p:cNvPr id="3" name="Content Placeholder 2"/>
          <p:cNvSpPr>
            <a:spLocks noGrp="1"/>
          </p:cNvSpPr>
          <p:nvPr>
            <p:ph idx="1"/>
          </p:nvPr>
        </p:nvSpPr>
        <p:spPr/>
        <p:txBody>
          <a:bodyPr>
            <a:normAutofit/>
          </a:bodyPr>
          <a:lstStyle/>
          <a:p>
            <a:pPr>
              <a:buNone/>
            </a:pPr>
            <a:r>
              <a:rPr lang="en-US" sz="2200" dirty="0"/>
              <a:t>     In the following pseudo-code algorithm, the code v ← vertex in Q with min dist[u], searches for the vertex v in the vertex set Q that has the least dist[u] value. length(v, V) returns the length of the edge joining (i.e. the distance between) the two </a:t>
            </a:r>
            <a:r>
              <a:rPr lang="en-US" sz="2200" dirty="0" err="1"/>
              <a:t>neighbour</a:t>
            </a:r>
            <a:r>
              <a:rPr lang="en-US" sz="2200" dirty="0"/>
              <a:t> nodes v and V. The variable </a:t>
            </a:r>
            <a:r>
              <a:rPr lang="en-US" sz="2200" dirty="0" err="1"/>
              <a:t>adj</a:t>
            </a:r>
            <a:r>
              <a:rPr lang="en-US" sz="2200" dirty="0"/>
              <a:t>[u] would be the length of the path from the root node to the </a:t>
            </a:r>
            <a:r>
              <a:rPr lang="en-US" sz="2200" dirty="0" err="1"/>
              <a:t>neighbour</a:t>
            </a:r>
            <a:r>
              <a:rPr lang="en-US" sz="2200" dirty="0"/>
              <a:t> node V if it were to go through v. If this path is shorter than the current shortest path recorded for v, that current path is replaced with this </a:t>
            </a:r>
            <a:r>
              <a:rPr lang="en-US" sz="2200" dirty="0" err="1"/>
              <a:t>adj</a:t>
            </a:r>
            <a:r>
              <a:rPr lang="en-US" sz="2200" dirty="0"/>
              <a:t>[u] path. The </a:t>
            </a:r>
            <a:r>
              <a:rPr lang="en-US" sz="2200" dirty="0" err="1"/>
              <a:t>prev</a:t>
            </a:r>
            <a:r>
              <a:rPr lang="en-US" sz="2200" dirty="0"/>
              <a:t> array is populated with a pointer to the node on the source graph to get the shortest route to the source.</a:t>
            </a:r>
            <a:endParaRPr lang="en-US" sz="2200" b="0" dirty="0"/>
          </a:p>
          <a:p>
            <a:pPr>
              <a:buNone/>
            </a:pPr>
            <a:br>
              <a:rPr lang="en-US" sz="2400" dirty="0"/>
            </a:b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Algerian" pitchFamily="82" charset="0"/>
              </a:rPr>
              <a:t>EXAMPLE</a:t>
            </a:r>
          </a:p>
        </p:txBody>
      </p:sp>
      <p:pic>
        <p:nvPicPr>
          <p:cNvPr id="5" name="Content Placeholder 4" descr="dijkstras-algorithm-presentation-6-638.jpg"/>
          <p:cNvPicPr>
            <a:picLocks noGrp="1" noChangeAspect="1"/>
          </p:cNvPicPr>
          <p:nvPr>
            <p:ph idx="1"/>
          </p:nvPr>
        </p:nvPicPr>
        <p:blipFill>
          <a:blip r:embed="rId2"/>
          <a:stretch>
            <a:fillRect/>
          </a:stretch>
        </p:blipFill>
        <p:spPr>
          <a:xfrm>
            <a:off x="571472" y="1357298"/>
            <a:ext cx="3643338" cy="5072098"/>
          </a:xfrm>
        </p:spPr>
      </p:pic>
      <p:pic>
        <p:nvPicPr>
          <p:cNvPr id="7" name="Picture 6" descr="Screenshot_20230526-115251-233.png"/>
          <p:cNvPicPr>
            <a:picLocks noChangeAspect="1"/>
          </p:cNvPicPr>
          <p:nvPr/>
        </p:nvPicPr>
        <p:blipFill>
          <a:blip r:embed="rId3"/>
          <a:stretch>
            <a:fillRect/>
          </a:stretch>
        </p:blipFill>
        <p:spPr>
          <a:xfrm>
            <a:off x="4714876" y="1357298"/>
            <a:ext cx="3357586" cy="2357454"/>
          </a:xfrm>
          <a:prstGeom prst="rect">
            <a:avLst/>
          </a:prstGeom>
        </p:spPr>
      </p:pic>
      <p:pic>
        <p:nvPicPr>
          <p:cNvPr id="8" name="Picture 7" descr="Screenshot_20230526-115328-056.png"/>
          <p:cNvPicPr>
            <a:picLocks noChangeAspect="1"/>
          </p:cNvPicPr>
          <p:nvPr/>
        </p:nvPicPr>
        <p:blipFill>
          <a:blip r:embed="rId4"/>
          <a:stretch>
            <a:fillRect/>
          </a:stretch>
        </p:blipFill>
        <p:spPr>
          <a:xfrm>
            <a:off x="4572000" y="3714752"/>
            <a:ext cx="4071966" cy="2500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b="1" dirty="0">
                <a:solidFill>
                  <a:srgbClr val="0070C0"/>
                </a:solidFill>
                <a:latin typeface="Algerian" pitchFamily="82" charset="0"/>
              </a:rPr>
              <a:t>EXAMPLE 2</a:t>
            </a:r>
          </a:p>
        </p:txBody>
      </p:sp>
      <p:pic>
        <p:nvPicPr>
          <p:cNvPr id="4" name="Content Placeholder 3" descr="Screenshot_20230526-123017-555.png"/>
          <p:cNvPicPr>
            <a:picLocks noGrp="1" noChangeAspect="1"/>
          </p:cNvPicPr>
          <p:nvPr>
            <p:ph idx="1"/>
          </p:nvPr>
        </p:nvPicPr>
        <p:blipFill>
          <a:blip r:embed="rId2" cstate="print"/>
          <a:stretch>
            <a:fillRect/>
          </a:stretch>
        </p:blipFill>
        <p:spPr>
          <a:xfrm>
            <a:off x="0" y="785794"/>
            <a:ext cx="2783266" cy="2786082"/>
          </a:xfrm>
        </p:spPr>
      </p:pic>
      <p:pic>
        <p:nvPicPr>
          <p:cNvPr id="5" name="Picture 4" descr="Screenshot_20230526-123032-578.png"/>
          <p:cNvPicPr>
            <a:picLocks noChangeAspect="1"/>
          </p:cNvPicPr>
          <p:nvPr/>
        </p:nvPicPr>
        <p:blipFill>
          <a:blip r:embed="rId3" cstate="print"/>
          <a:stretch>
            <a:fillRect/>
          </a:stretch>
        </p:blipFill>
        <p:spPr>
          <a:xfrm>
            <a:off x="2786050" y="1214422"/>
            <a:ext cx="3000396" cy="2153705"/>
          </a:xfrm>
          <a:prstGeom prst="rect">
            <a:avLst/>
          </a:prstGeom>
        </p:spPr>
      </p:pic>
      <p:pic>
        <p:nvPicPr>
          <p:cNvPr id="6" name="Picture 5" descr="Screenshot_20230526-123048-194.png"/>
          <p:cNvPicPr>
            <a:picLocks noChangeAspect="1"/>
          </p:cNvPicPr>
          <p:nvPr/>
        </p:nvPicPr>
        <p:blipFill>
          <a:blip r:embed="rId4"/>
          <a:stretch>
            <a:fillRect/>
          </a:stretch>
        </p:blipFill>
        <p:spPr>
          <a:xfrm>
            <a:off x="5643570" y="857232"/>
            <a:ext cx="3500430" cy="3500438"/>
          </a:xfrm>
          <a:prstGeom prst="rect">
            <a:avLst/>
          </a:prstGeom>
        </p:spPr>
      </p:pic>
      <p:pic>
        <p:nvPicPr>
          <p:cNvPr id="7" name="Picture 6" descr="Screenshot 2023-05-26 123659.png"/>
          <p:cNvPicPr>
            <a:picLocks noChangeAspect="1"/>
          </p:cNvPicPr>
          <p:nvPr/>
        </p:nvPicPr>
        <p:blipFill>
          <a:blip r:embed="rId5"/>
          <a:stretch>
            <a:fillRect/>
          </a:stretch>
        </p:blipFill>
        <p:spPr>
          <a:xfrm>
            <a:off x="0" y="4643446"/>
            <a:ext cx="8926171" cy="1428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latin typeface="Algerian" pitchFamily="82" charset="0"/>
              </a:rPr>
              <a:t>DECLARATION</a:t>
            </a:r>
          </a:p>
        </p:txBody>
      </p:sp>
      <p:sp>
        <p:nvSpPr>
          <p:cNvPr id="3" name="Content Placeholder 2"/>
          <p:cNvSpPr>
            <a:spLocks noGrp="1"/>
          </p:cNvSpPr>
          <p:nvPr>
            <p:ph idx="1"/>
          </p:nvPr>
        </p:nvSpPr>
        <p:spPr/>
        <p:txBody>
          <a:bodyPr>
            <a:normAutofit fontScale="62500" lnSpcReduction="20000"/>
          </a:bodyPr>
          <a:lstStyle/>
          <a:p>
            <a:pPr>
              <a:buNone/>
            </a:pPr>
            <a:r>
              <a:rPr lang="en-US" dirty="0"/>
              <a:t>      I, </a:t>
            </a:r>
            <a:r>
              <a:rPr lang="en-US" dirty="0" err="1">
                <a:solidFill>
                  <a:srgbClr val="FF0000"/>
                </a:solidFill>
              </a:rPr>
              <a:t>Sudipta</a:t>
            </a:r>
            <a:r>
              <a:rPr lang="en-US" dirty="0">
                <a:solidFill>
                  <a:srgbClr val="FF0000"/>
                </a:solidFill>
              </a:rPr>
              <a:t> Panda</a:t>
            </a:r>
            <a:r>
              <a:rPr lang="en-US" dirty="0"/>
              <a:t>, bearing registration number </a:t>
            </a:r>
            <a:r>
              <a:rPr lang="en-US" dirty="0">
                <a:solidFill>
                  <a:srgbClr val="FF0000"/>
                </a:solidFill>
              </a:rPr>
              <a:t>2141016059</a:t>
            </a:r>
            <a:r>
              <a:rPr lang="en-US" dirty="0"/>
              <a:t> do hereby declare that this term project entitled “</a:t>
            </a:r>
            <a:r>
              <a:rPr lang="en-US" dirty="0">
                <a:solidFill>
                  <a:srgbClr val="FF0000"/>
                </a:solidFill>
              </a:rPr>
              <a:t>DIGITAL MAPPING SERVICES IN GOOGLE MAPS BASED ON</a:t>
            </a:r>
            <a:r>
              <a:rPr lang="en-US" b="1" dirty="0">
                <a:solidFill>
                  <a:srgbClr val="FF0000"/>
                </a:solidFill>
              </a:rPr>
              <a:t> </a:t>
            </a:r>
            <a:r>
              <a:rPr lang="en-US" dirty="0">
                <a:solidFill>
                  <a:srgbClr val="FF0000"/>
                </a:solidFill>
              </a:rPr>
              <a:t>DIJKSTRA ALGORITHM</a:t>
            </a:r>
            <a:r>
              <a:rPr lang="en-US" dirty="0"/>
              <a:t>” is an original project work done by me and has not been previously submitted to any university or research institution or department for the award of any degree or diploma or any other assessment to the best of my knowledge.</a:t>
            </a:r>
          </a:p>
          <a:p>
            <a:pPr>
              <a:buNone/>
            </a:pPr>
            <a:r>
              <a:rPr lang="en-US" dirty="0"/>
              <a:t> </a:t>
            </a:r>
          </a:p>
          <a:p>
            <a:pPr>
              <a:buNone/>
            </a:pPr>
            <a:r>
              <a:rPr lang="en-US" dirty="0"/>
              <a:t> </a:t>
            </a:r>
          </a:p>
          <a:p>
            <a:pPr>
              <a:buNone/>
            </a:pPr>
            <a:r>
              <a:rPr lang="en-US" dirty="0"/>
              <a:t>SUDIPTA PANDA</a:t>
            </a:r>
          </a:p>
          <a:p>
            <a:pPr>
              <a:buNone/>
            </a:pPr>
            <a:r>
              <a:rPr lang="en-US" dirty="0"/>
              <a:t>Regd.No.:2141016059</a:t>
            </a:r>
          </a:p>
          <a:p>
            <a:pPr>
              <a:buNone/>
            </a:pPr>
            <a:r>
              <a:rPr lang="en-US" dirty="0"/>
              <a:t>Date:12</a:t>
            </a:r>
            <a:r>
              <a:rPr lang="en-US" baseline="30000" dirty="0"/>
              <a:t>th</a:t>
            </a:r>
            <a:r>
              <a:rPr lang="en-US" dirty="0"/>
              <a:t> JUNE,2023</a:t>
            </a:r>
          </a:p>
          <a:p>
            <a:pPr>
              <a:buNone/>
            </a:pPr>
            <a:endParaRPr lang="en-US" dirty="0"/>
          </a:p>
          <a:p>
            <a:pPr>
              <a:buNone/>
            </a:pP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b="1" dirty="0">
                <a:solidFill>
                  <a:schemeClr val="accent6">
                    <a:lumMod val="75000"/>
                  </a:schemeClr>
                </a:solidFill>
                <a:latin typeface="Algerian" pitchFamily="82" charset="0"/>
              </a:rPr>
              <a:t>CODE USING JAVA</a:t>
            </a:r>
          </a:p>
        </p:txBody>
      </p:sp>
      <p:sp>
        <p:nvSpPr>
          <p:cNvPr id="3" name="Content Placeholder 2"/>
          <p:cNvSpPr>
            <a:spLocks noGrp="1"/>
          </p:cNvSpPr>
          <p:nvPr>
            <p:ph idx="1"/>
          </p:nvPr>
        </p:nvSpPr>
        <p:spPr>
          <a:xfrm>
            <a:off x="0" y="785794"/>
            <a:ext cx="9144000" cy="5786478"/>
          </a:xfrm>
        </p:spPr>
        <p:txBody>
          <a:bodyPr>
            <a:normAutofit fontScale="25000" lnSpcReduction="20000"/>
          </a:bodyPr>
          <a:lstStyle/>
          <a:p>
            <a:pPr>
              <a:buNone/>
            </a:pPr>
            <a:r>
              <a:rPr lang="en-US" sz="1400" dirty="0"/>
              <a:t>// A Java program for </a:t>
            </a:r>
            <a:r>
              <a:rPr lang="en-US" sz="1400" dirty="0" err="1"/>
              <a:t>Dijkstra's</a:t>
            </a:r>
            <a:endParaRPr lang="en-US" sz="1400" b="0" dirty="0"/>
          </a:p>
          <a:p>
            <a:pPr>
              <a:buNone/>
            </a:pPr>
            <a:r>
              <a:rPr lang="en-US" sz="6200" dirty="0"/>
              <a:t>// single source shortest path</a:t>
            </a:r>
            <a:endParaRPr lang="en-US" sz="6200" b="0" dirty="0"/>
          </a:p>
          <a:p>
            <a:pPr>
              <a:buNone/>
            </a:pPr>
            <a:r>
              <a:rPr lang="en-US" sz="6200" dirty="0"/>
              <a:t>// algorithm. The program is for</a:t>
            </a:r>
            <a:endParaRPr lang="en-US" sz="6200" b="0" dirty="0"/>
          </a:p>
          <a:p>
            <a:pPr>
              <a:buNone/>
            </a:pPr>
            <a:r>
              <a:rPr lang="en-US" sz="6200" dirty="0"/>
              <a:t>// adjacency matrix representation</a:t>
            </a:r>
            <a:endParaRPr lang="en-US" sz="6200" b="0" dirty="0"/>
          </a:p>
          <a:p>
            <a:pPr>
              <a:buNone/>
            </a:pPr>
            <a:r>
              <a:rPr lang="en-US" sz="6200" dirty="0"/>
              <a:t>// of the graph.</a:t>
            </a:r>
            <a:endParaRPr lang="en-US" sz="6200" b="0" dirty="0"/>
          </a:p>
          <a:p>
            <a:pPr>
              <a:buNone/>
            </a:pPr>
            <a:br>
              <a:rPr lang="en-US" sz="6200" dirty="0"/>
            </a:br>
            <a:r>
              <a:rPr lang="en-US" sz="6200" dirty="0"/>
              <a:t>class </a:t>
            </a:r>
            <a:r>
              <a:rPr lang="en-US" sz="6200" dirty="0" err="1"/>
              <a:t>DijkstrasAlgorithm</a:t>
            </a:r>
            <a:r>
              <a:rPr lang="en-US" sz="6200" dirty="0"/>
              <a:t> {</a:t>
            </a:r>
            <a:endParaRPr lang="en-US" sz="6200" b="0" dirty="0"/>
          </a:p>
          <a:p>
            <a:pPr>
              <a:buNone/>
            </a:pPr>
            <a:br>
              <a:rPr lang="en-US" sz="6200" b="0" dirty="0"/>
            </a:br>
            <a:r>
              <a:rPr lang="en-US" sz="6200" dirty="0"/>
              <a:t>private static final </a:t>
            </a:r>
            <a:r>
              <a:rPr lang="en-US" sz="6200" dirty="0" err="1"/>
              <a:t>int</a:t>
            </a:r>
            <a:r>
              <a:rPr lang="en-US" sz="6200" dirty="0"/>
              <a:t> NO_PARENT = -1;</a:t>
            </a:r>
            <a:endParaRPr lang="en-US" sz="6200" b="0" dirty="0"/>
          </a:p>
          <a:p>
            <a:pPr>
              <a:buNone/>
            </a:pPr>
            <a:br>
              <a:rPr lang="en-US" sz="6200" b="0" dirty="0"/>
            </a:br>
            <a:r>
              <a:rPr lang="en-US" sz="6200" dirty="0"/>
              <a:t>// Function that implements </a:t>
            </a:r>
            <a:r>
              <a:rPr lang="en-US" sz="6200" dirty="0" err="1"/>
              <a:t>Dijkstra's</a:t>
            </a:r>
            <a:endParaRPr lang="en-US" sz="6200" b="0" dirty="0"/>
          </a:p>
          <a:p>
            <a:pPr>
              <a:buNone/>
            </a:pPr>
            <a:r>
              <a:rPr lang="en-US" sz="6200" dirty="0"/>
              <a:t>// single source shortest path</a:t>
            </a:r>
            <a:endParaRPr lang="en-US" sz="6200" b="0" dirty="0"/>
          </a:p>
          <a:p>
            <a:pPr>
              <a:buNone/>
            </a:pPr>
            <a:r>
              <a:rPr lang="en-US" sz="6200" dirty="0"/>
              <a:t>// algorithm for a graph represented</a:t>
            </a:r>
            <a:endParaRPr lang="en-US" sz="6200" b="0" dirty="0"/>
          </a:p>
          <a:p>
            <a:pPr>
              <a:buNone/>
            </a:pPr>
            <a:r>
              <a:rPr lang="en-US" sz="6200" dirty="0"/>
              <a:t>// using adjacency matrix</a:t>
            </a:r>
            <a:endParaRPr lang="en-US" sz="6200" b="0" dirty="0"/>
          </a:p>
          <a:p>
            <a:pPr>
              <a:buNone/>
            </a:pPr>
            <a:r>
              <a:rPr lang="en-US" sz="6200" dirty="0"/>
              <a:t>// representation</a:t>
            </a:r>
            <a:endParaRPr lang="en-US" sz="6200" b="0" dirty="0"/>
          </a:p>
          <a:p>
            <a:pPr>
              <a:buNone/>
            </a:pPr>
            <a:r>
              <a:rPr lang="en-US" sz="6200" dirty="0"/>
              <a:t>private static void </a:t>
            </a:r>
            <a:r>
              <a:rPr lang="en-US" sz="6200" dirty="0" err="1"/>
              <a:t>dijkstra</a:t>
            </a:r>
            <a:r>
              <a:rPr lang="en-US" sz="6200" dirty="0"/>
              <a:t>(</a:t>
            </a:r>
            <a:r>
              <a:rPr lang="en-US" sz="6200" dirty="0" err="1"/>
              <a:t>int</a:t>
            </a:r>
            <a:r>
              <a:rPr lang="en-US" sz="6200" dirty="0"/>
              <a:t>[][] </a:t>
            </a:r>
            <a:r>
              <a:rPr lang="en-US" sz="6200" dirty="0" err="1"/>
              <a:t>adjacencyMatrix</a:t>
            </a:r>
            <a:r>
              <a:rPr lang="en-US" sz="6200" dirty="0"/>
              <a:t>,</a:t>
            </a:r>
            <a:endParaRPr lang="en-US" sz="6200" b="0" dirty="0"/>
          </a:p>
          <a:p>
            <a:pPr>
              <a:buNone/>
            </a:pPr>
            <a:r>
              <a:rPr lang="en-US" sz="6200" dirty="0" err="1"/>
              <a:t>int</a:t>
            </a:r>
            <a:r>
              <a:rPr lang="en-US" sz="6200" dirty="0"/>
              <a:t> </a:t>
            </a:r>
            <a:r>
              <a:rPr lang="en-US" sz="6200" dirty="0" err="1"/>
              <a:t>startVertex</a:t>
            </a:r>
            <a:r>
              <a:rPr lang="en-US" sz="6200" dirty="0"/>
              <a:t>)</a:t>
            </a:r>
            <a:endParaRPr lang="en-US" sz="6200" b="0" dirty="0"/>
          </a:p>
          <a:p>
            <a:pPr>
              <a:buNone/>
            </a:pPr>
            <a:r>
              <a:rPr lang="en-US" sz="6200" dirty="0"/>
              <a:t>{</a:t>
            </a:r>
            <a:endParaRPr lang="en-US" sz="6200" b="0" dirty="0"/>
          </a:p>
          <a:p>
            <a:pPr>
              <a:buNone/>
            </a:pPr>
            <a:r>
              <a:rPr lang="en-US" sz="6200" dirty="0" err="1"/>
              <a:t>int</a:t>
            </a:r>
            <a:r>
              <a:rPr lang="en-US" sz="6200" dirty="0"/>
              <a:t> </a:t>
            </a:r>
            <a:r>
              <a:rPr lang="en-US" sz="6200" dirty="0" err="1"/>
              <a:t>nVertices</a:t>
            </a:r>
            <a:r>
              <a:rPr lang="en-US" sz="6200" dirty="0"/>
              <a:t> = </a:t>
            </a:r>
            <a:r>
              <a:rPr lang="en-US" sz="6200" dirty="0" err="1"/>
              <a:t>adjacencyMatrix</a:t>
            </a:r>
            <a:r>
              <a:rPr lang="en-US" sz="6200" dirty="0"/>
              <a:t>[0].length;</a:t>
            </a:r>
            <a:endParaRPr lang="en-US" sz="6200" b="0" dirty="0"/>
          </a:p>
          <a:p>
            <a:pPr>
              <a:buNone/>
            </a:pPr>
            <a:br>
              <a:rPr lang="en-US" sz="6200" b="0" dirty="0"/>
            </a:br>
            <a:r>
              <a:rPr lang="en-US" sz="6200" dirty="0"/>
              <a:t>// </a:t>
            </a:r>
            <a:r>
              <a:rPr lang="en-US" sz="6200" dirty="0" err="1"/>
              <a:t>shortestDistances</a:t>
            </a:r>
            <a:r>
              <a:rPr lang="en-US" sz="6200" dirty="0"/>
              <a:t>[</a:t>
            </a:r>
            <a:r>
              <a:rPr lang="en-US" sz="6200" dirty="0" err="1"/>
              <a:t>i</a:t>
            </a:r>
            <a:r>
              <a:rPr lang="en-US" sz="6200" dirty="0"/>
              <a:t>] will hold the</a:t>
            </a:r>
            <a:endParaRPr lang="en-US" sz="6200" b="0" dirty="0"/>
          </a:p>
          <a:p>
            <a:pPr>
              <a:buNone/>
            </a:pPr>
            <a:r>
              <a:rPr lang="en-US" sz="6200" dirty="0"/>
              <a:t>// shortest distance from </a:t>
            </a:r>
            <a:r>
              <a:rPr lang="en-US" sz="6200" dirty="0" err="1"/>
              <a:t>src</a:t>
            </a:r>
            <a:r>
              <a:rPr lang="en-US" sz="6200" dirty="0"/>
              <a:t> to </a:t>
            </a:r>
            <a:r>
              <a:rPr lang="en-US" sz="6200" dirty="0" err="1"/>
              <a:t>i</a:t>
            </a:r>
            <a:endParaRPr lang="en-US" sz="6200" b="0" dirty="0"/>
          </a:p>
          <a:p>
            <a:pPr>
              <a:buNone/>
            </a:pPr>
            <a:r>
              <a:rPr lang="en-US" sz="6200" dirty="0" err="1"/>
              <a:t>int</a:t>
            </a:r>
            <a:r>
              <a:rPr lang="en-US" sz="6200" dirty="0"/>
              <a:t>[] </a:t>
            </a:r>
            <a:r>
              <a:rPr lang="en-US" sz="6200" dirty="0" err="1"/>
              <a:t>shortestDistances</a:t>
            </a:r>
            <a:r>
              <a:rPr lang="en-US" sz="6200" dirty="0"/>
              <a:t> = new </a:t>
            </a:r>
            <a:r>
              <a:rPr lang="en-US" sz="6200" dirty="0" err="1"/>
              <a:t>int</a:t>
            </a:r>
            <a:r>
              <a:rPr lang="en-US" sz="6200" dirty="0"/>
              <a:t>[</a:t>
            </a:r>
            <a:r>
              <a:rPr lang="en-US" sz="6200" dirty="0" err="1"/>
              <a:t>nVertices</a:t>
            </a:r>
            <a:r>
              <a:rPr lang="en-US" sz="6200" dirty="0"/>
              <a:t>];</a:t>
            </a:r>
            <a:endParaRPr lang="en-US" sz="6200" b="0" dirty="0"/>
          </a:p>
          <a:p>
            <a:pPr>
              <a:buNone/>
            </a:pPr>
            <a:br>
              <a:rPr lang="en-US" sz="6200" b="0" dirty="0"/>
            </a:br>
            <a:r>
              <a:rPr lang="en-US" sz="6200" dirty="0"/>
              <a:t>// added[</a:t>
            </a:r>
            <a:r>
              <a:rPr lang="en-US" sz="6200" dirty="0" err="1"/>
              <a:t>i</a:t>
            </a:r>
            <a:r>
              <a:rPr lang="en-US" sz="6200" dirty="0"/>
              <a:t>] will true if vertex </a:t>
            </a:r>
            <a:r>
              <a:rPr lang="en-US" sz="6200" dirty="0" err="1"/>
              <a:t>i</a:t>
            </a:r>
            <a:r>
              <a:rPr lang="en-US" sz="6200" dirty="0"/>
              <a:t> is</a:t>
            </a:r>
            <a:endParaRPr lang="en-US" sz="6200"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528"/>
          </a:xfrm>
        </p:spPr>
        <p:txBody>
          <a:bodyPr>
            <a:normAutofit fontScale="90000"/>
          </a:bodyPr>
          <a:lstStyle/>
          <a:p>
            <a:endParaRPr lang="en-US" dirty="0"/>
          </a:p>
        </p:txBody>
      </p:sp>
      <p:sp>
        <p:nvSpPr>
          <p:cNvPr id="3" name="Content Placeholder 2"/>
          <p:cNvSpPr>
            <a:spLocks noGrp="1"/>
          </p:cNvSpPr>
          <p:nvPr>
            <p:ph idx="1"/>
          </p:nvPr>
        </p:nvSpPr>
        <p:spPr>
          <a:xfrm>
            <a:off x="457200" y="714356"/>
            <a:ext cx="8229600" cy="5786478"/>
          </a:xfrm>
        </p:spPr>
        <p:txBody>
          <a:bodyPr>
            <a:noAutofit/>
          </a:bodyPr>
          <a:lstStyle/>
          <a:p>
            <a:pPr>
              <a:buNone/>
            </a:pPr>
            <a:r>
              <a:rPr lang="en-US" sz="1600" dirty="0"/>
              <a:t>// included / in shortest path tree</a:t>
            </a:r>
            <a:endParaRPr lang="en-US" sz="1600" b="0" dirty="0"/>
          </a:p>
          <a:p>
            <a:pPr>
              <a:buNone/>
            </a:pPr>
            <a:r>
              <a:rPr lang="en-US" sz="1600" dirty="0"/>
              <a:t>// or shortest distance from </a:t>
            </a:r>
            <a:r>
              <a:rPr lang="en-US" sz="1600" dirty="0" err="1"/>
              <a:t>src</a:t>
            </a:r>
            <a:r>
              <a:rPr lang="en-US" sz="1600" dirty="0"/>
              <a:t> to</a:t>
            </a:r>
            <a:endParaRPr lang="en-US" sz="1600" b="0" dirty="0"/>
          </a:p>
          <a:p>
            <a:pPr>
              <a:buNone/>
            </a:pPr>
            <a:r>
              <a:rPr lang="en-US" sz="1600" dirty="0"/>
              <a:t>// </a:t>
            </a:r>
            <a:r>
              <a:rPr lang="en-US" sz="1600" dirty="0" err="1"/>
              <a:t>i</a:t>
            </a:r>
            <a:r>
              <a:rPr lang="en-US" sz="1600" dirty="0"/>
              <a:t> is finalized</a:t>
            </a:r>
            <a:endParaRPr lang="en-US" sz="1600" b="0" dirty="0"/>
          </a:p>
          <a:p>
            <a:pPr>
              <a:buNone/>
            </a:pPr>
            <a:r>
              <a:rPr lang="en-US" sz="1600" dirty="0" err="1"/>
              <a:t>boolean</a:t>
            </a:r>
            <a:r>
              <a:rPr lang="en-US" sz="1600" dirty="0"/>
              <a:t>[] added = new </a:t>
            </a:r>
            <a:r>
              <a:rPr lang="en-US" sz="1600" dirty="0" err="1"/>
              <a:t>boolean</a:t>
            </a:r>
            <a:r>
              <a:rPr lang="en-US" sz="1600" dirty="0"/>
              <a:t>[</a:t>
            </a:r>
            <a:r>
              <a:rPr lang="en-US" sz="1600" dirty="0" err="1"/>
              <a:t>nVertices</a:t>
            </a:r>
            <a:r>
              <a:rPr lang="en-US" sz="1600" dirty="0"/>
              <a:t>];</a:t>
            </a:r>
            <a:endParaRPr lang="en-US" sz="1600" b="0" dirty="0"/>
          </a:p>
          <a:p>
            <a:pPr>
              <a:buNone/>
            </a:pPr>
            <a:br>
              <a:rPr lang="en-US" sz="1600" b="0" dirty="0"/>
            </a:br>
            <a:r>
              <a:rPr lang="en-US" sz="1600" dirty="0"/>
              <a:t>// Initialize all distances as</a:t>
            </a:r>
            <a:endParaRPr lang="en-US" sz="1600" b="0" dirty="0"/>
          </a:p>
          <a:p>
            <a:pPr>
              <a:buNone/>
            </a:pPr>
            <a:r>
              <a:rPr lang="en-US" sz="1600" dirty="0"/>
              <a:t>// INFINITE and added[] as false</a:t>
            </a:r>
            <a:endParaRPr lang="en-US" sz="1600" b="0" dirty="0"/>
          </a:p>
          <a:p>
            <a:pPr>
              <a:buNone/>
            </a:pPr>
            <a:r>
              <a:rPr lang="en-US" sz="1600" dirty="0"/>
              <a:t>for (</a:t>
            </a:r>
            <a:r>
              <a:rPr lang="en-US" sz="1600" dirty="0" err="1"/>
              <a:t>int</a:t>
            </a:r>
            <a:r>
              <a:rPr lang="en-US" sz="1600" dirty="0"/>
              <a:t> </a:t>
            </a:r>
            <a:r>
              <a:rPr lang="en-US" sz="1600" dirty="0" err="1"/>
              <a:t>vertexIndex</a:t>
            </a:r>
            <a:r>
              <a:rPr lang="en-US" sz="1600" dirty="0"/>
              <a:t> = 0; </a:t>
            </a:r>
            <a:r>
              <a:rPr lang="en-US" sz="1600" dirty="0" err="1"/>
              <a:t>vertexIndex</a:t>
            </a:r>
            <a:r>
              <a:rPr lang="en-US" sz="1600" dirty="0"/>
              <a:t> &lt; </a:t>
            </a:r>
            <a:r>
              <a:rPr lang="en-US" sz="1600" dirty="0" err="1"/>
              <a:t>nVertices</a:t>
            </a:r>
            <a:r>
              <a:rPr lang="en-US" sz="1600" dirty="0"/>
              <a:t>;</a:t>
            </a:r>
            <a:endParaRPr lang="en-US" sz="1600" b="0" dirty="0"/>
          </a:p>
          <a:p>
            <a:pPr>
              <a:buNone/>
            </a:pPr>
            <a:r>
              <a:rPr lang="en-US" sz="1600" dirty="0" err="1"/>
              <a:t>vertexIndex</a:t>
            </a:r>
            <a:r>
              <a:rPr lang="en-US" sz="1600" dirty="0"/>
              <a:t>++)</a:t>
            </a:r>
            <a:endParaRPr lang="en-US" sz="1600" b="0" dirty="0"/>
          </a:p>
          <a:p>
            <a:pPr>
              <a:buNone/>
            </a:pPr>
            <a:r>
              <a:rPr lang="en-US" sz="1600" dirty="0"/>
              <a:t>{</a:t>
            </a:r>
            <a:endParaRPr lang="en-US" sz="1600" b="0" dirty="0"/>
          </a:p>
          <a:p>
            <a:pPr>
              <a:buNone/>
            </a:pPr>
            <a:r>
              <a:rPr lang="en-US" sz="1600" dirty="0" err="1"/>
              <a:t>shortestDistances</a:t>
            </a:r>
            <a:r>
              <a:rPr lang="en-US" sz="1600" dirty="0"/>
              <a:t>[</a:t>
            </a:r>
            <a:r>
              <a:rPr lang="en-US" sz="1600" dirty="0" err="1"/>
              <a:t>vertexIndex</a:t>
            </a:r>
            <a:r>
              <a:rPr lang="en-US" sz="1600" dirty="0"/>
              <a:t>] = </a:t>
            </a:r>
            <a:r>
              <a:rPr lang="en-US" sz="1600" dirty="0" err="1"/>
              <a:t>Integer.MAX_VALUE</a:t>
            </a:r>
            <a:r>
              <a:rPr lang="en-US" sz="1600" dirty="0"/>
              <a:t>;</a:t>
            </a:r>
            <a:endParaRPr lang="en-US" sz="1600" b="0" dirty="0"/>
          </a:p>
          <a:p>
            <a:pPr>
              <a:buNone/>
            </a:pPr>
            <a:r>
              <a:rPr lang="en-US" sz="1600" dirty="0"/>
              <a:t>added[</a:t>
            </a:r>
            <a:r>
              <a:rPr lang="en-US" sz="1600" dirty="0" err="1"/>
              <a:t>vertexIndex</a:t>
            </a:r>
            <a:r>
              <a:rPr lang="en-US" sz="1600" dirty="0"/>
              <a:t>] = false;</a:t>
            </a:r>
            <a:endParaRPr lang="en-US" sz="1600" b="0" dirty="0"/>
          </a:p>
          <a:p>
            <a:pPr>
              <a:buNone/>
            </a:pPr>
            <a:r>
              <a:rPr lang="en-US" sz="1600" dirty="0"/>
              <a:t>}</a:t>
            </a:r>
            <a:endParaRPr lang="en-US" sz="1600" b="0" dirty="0"/>
          </a:p>
          <a:p>
            <a:pPr>
              <a:buNone/>
            </a:pPr>
            <a:r>
              <a:rPr lang="en-US" sz="1600" dirty="0"/>
              <a:t>// Distance of source vertex from</a:t>
            </a:r>
            <a:endParaRPr lang="en-US" sz="1600" b="0" dirty="0"/>
          </a:p>
          <a:p>
            <a:pPr>
              <a:buNone/>
            </a:pPr>
            <a:r>
              <a:rPr lang="en-US" sz="1600" dirty="0"/>
              <a:t>// itself is always 0</a:t>
            </a:r>
            <a:endParaRPr lang="en-US" sz="1600" b="0" dirty="0"/>
          </a:p>
          <a:p>
            <a:pPr>
              <a:buNone/>
            </a:pPr>
            <a:r>
              <a:rPr lang="en-US" sz="1600" dirty="0" err="1"/>
              <a:t>shortestDistances</a:t>
            </a:r>
            <a:r>
              <a:rPr lang="en-US" sz="1600" dirty="0"/>
              <a:t>[</a:t>
            </a:r>
            <a:r>
              <a:rPr lang="en-US" sz="1600" dirty="0" err="1"/>
              <a:t>startVertex</a:t>
            </a:r>
            <a:r>
              <a:rPr lang="en-US" sz="1600" dirty="0"/>
              <a:t>] = 0;</a:t>
            </a:r>
            <a:endParaRPr lang="en-US" sz="1600" b="0" dirty="0"/>
          </a:p>
          <a:p>
            <a:pPr>
              <a:buNone/>
            </a:pPr>
            <a:br>
              <a:rPr lang="en-US" sz="1600" b="0" dirty="0"/>
            </a:br>
            <a:r>
              <a:rPr lang="en-US" sz="1600" dirty="0"/>
              <a:t>// Parent array to store shortest</a:t>
            </a:r>
            <a:endParaRPr lang="en-US" sz="1600" b="0" dirty="0"/>
          </a:p>
          <a:p>
            <a:pPr>
              <a:buNone/>
            </a:pPr>
            <a:r>
              <a:rPr lang="en-US" sz="1600" dirty="0"/>
              <a:t>// path tree</a:t>
            </a:r>
            <a:endParaRPr lang="en-US" sz="1600" b="0" dirty="0"/>
          </a:p>
          <a:p>
            <a:pPr>
              <a:buNone/>
            </a:pPr>
            <a:r>
              <a:rPr lang="en-US" sz="1600" dirty="0" err="1"/>
              <a:t>int</a:t>
            </a:r>
            <a:r>
              <a:rPr lang="en-US" sz="1600" dirty="0"/>
              <a:t>[] parents = new </a:t>
            </a:r>
            <a:r>
              <a:rPr lang="en-US" sz="1600" dirty="0" err="1"/>
              <a:t>int</a:t>
            </a:r>
            <a:r>
              <a:rPr lang="en-US" sz="1600" dirty="0"/>
              <a:t>[</a:t>
            </a:r>
            <a:r>
              <a:rPr lang="en-US" sz="1600" dirty="0" err="1"/>
              <a:t>nVertices</a:t>
            </a:r>
            <a:r>
              <a:rPr lang="en-US" sz="1600" dirty="0"/>
              <a:t>];</a:t>
            </a:r>
            <a:endParaRPr lang="en-US" sz="1600" b="0" dirty="0"/>
          </a:p>
          <a:p>
            <a:pPr>
              <a:buNone/>
            </a:pPr>
            <a:br>
              <a:rPr lang="en-US" sz="1600" b="0" dirty="0"/>
            </a:b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endParaRPr lang="en-US" dirty="0"/>
          </a:p>
        </p:txBody>
      </p:sp>
      <p:sp>
        <p:nvSpPr>
          <p:cNvPr id="3" name="Content Placeholder 2"/>
          <p:cNvSpPr>
            <a:spLocks noGrp="1"/>
          </p:cNvSpPr>
          <p:nvPr>
            <p:ph idx="1"/>
          </p:nvPr>
        </p:nvSpPr>
        <p:spPr>
          <a:xfrm>
            <a:off x="457200" y="642918"/>
            <a:ext cx="8229600" cy="6000792"/>
          </a:xfrm>
        </p:spPr>
        <p:txBody>
          <a:bodyPr>
            <a:normAutofit fontScale="47500" lnSpcReduction="20000"/>
          </a:bodyPr>
          <a:lstStyle/>
          <a:p>
            <a:pPr>
              <a:buNone/>
            </a:pPr>
            <a:r>
              <a:rPr lang="en-US" sz="3400" dirty="0"/>
              <a:t>// The starting vertex does not</a:t>
            </a:r>
            <a:endParaRPr lang="en-US" sz="3400" b="0" dirty="0"/>
          </a:p>
          <a:p>
            <a:pPr>
              <a:buNone/>
            </a:pPr>
            <a:r>
              <a:rPr lang="en-US" sz="3400" dirty="0"/>
              <a:t>// have a parent</a:t>
            </a:r>
            <a:endParaRPr lang="en-US" sz="3400" b="0" dirty="0"/>
          </a:p>
          <a:p>
            <a:pPr>
              <a:buNone/>
            </a:pPr>
            <a:r>
              <a:rPr lang="en-US" sz="3400" dirty="0"/>
              <a:t>parents[</a:t>
            </a:r>
            <a:r>
              <a:rPr lang="en-US" sz="3400" dirty="0" err="1"/>
              <a:t>startVertex</a:t>
            </a:r>
            <a:r>
              <a:rPr lang="en-US" sz="3400" dirty="0"/>
              <a:t>] = NO_PARENT;</a:t>
            </a:r>
            <a:endParaRPr lang="en-US" sz="3400" b="0" dirty="0"/>
          </a:p>
          <a:p>
            <a:pPr>
              <a:buNone/>
            </a:pPr>
            <a:br>
              <a:rPr lang="en-US" sz="3400" b="0" dirty="0"/>
            </a:br>
            <a:r>
              <a:rPr lang="en-US" sz="3400" dirty="0"/>
              <a:t>// Find shortest path for all</a:t>
            </a:r>
            <a:endParaRPr lang="en-US" sz="3400" b="0" dirty="0"/>
          </a:p>
          <a:p>
            <a:pPr>
              <a:buNone/>
            </a:pPr>
            <a:r>
              <a:rPr lang="en-US" sz="3400" dirty="0"/>
              <a:t>// vertices</a:t>
            </a:r>
            <a:endParaRPr lang="en-US" sz="3400" b="0" dirty="0"/>
          </a:p>
          <a:p>
            <a:pPr>
              <a:buNone/>
            </a:pPr>
            <a:r>
              <a:rPr lang="en-US" sz="3400" dirty="0"/>
              <a:t>for (</a:t>
            </a:r>
            <a:r>
              <a:rPr lang="en-US" sz="3400" dirty="0" err="1"/>
              <a:t>int</a:t>
            </a:r>
            <a:r>
              <a:rPr lang="en-US" sz="3400" dirty="0"/>
              <a:t> </a:t>
            </a:r>
            <a:r>
              <a:rPr lang="en-US" sz="3400" dirty="0" err="1"/>
              <a:t>i</a:t>
            </a:r>
            <a:r>
              <a:rPr lang="en-US" sz="3400" dirty="0"/>
              <a:t> = 1; </a:t>
            </a:r>
            <a:r>
              <a:rPr lang="en-US" sz="3400" dirty="0" err="1"/>
              <a:t>i</a:t>
            </a:r>
            <a:r>
              <a:rPr lang="en-US" sz="3400" dirty="0"/>
              <a:t> &lt; </a:t>
            </a:r>
            <a:r>
              <a:rPr lang="en-US" sz="3400" dirty="0" err="1"/>
              <a:t>nVertices</a:t>
            </a:r>
            <a:r>
              <a:rPr lang="en-US" sz="3400" dirty="0"/>
              <a:t>; </a:t>
            </a:r>
            <a:r>
              <a:rPr lang="en-US" sz="3400" dirty="0" err="1"/>
              <a:t>i</a:t>
            </a:r>
            <a:r>
              <a:rPr lang="en-US" sz="3400" dirty="0"/>
              <a:t>++)</a:t>
            </a:r>
            <a:endParaRPr lang="en-US" sz="3400" b="0" dirty="0"/>
          </a:p>
          <a:p>
            <a:pPr>
              <a:buNone/>
            </a:pPr>
            <a:r>
              <a:rPr lang="en-US" sz="3400" dirty="0"/>
              <a:t>{</a:t>
            </a:r>
            <a:endParaRPr lang="en-US" sz="3400" b="0" dirty="0"/>
          </a:p>
          <a:p>
            <a:pPr>
              <a:buNone/>
            </a:pPr>
            <a:br>
              <a:rPr lang="en-US" sz="3400" b="0" dirty="0"/>
            </a:br>
            <a:r>
              <a:rPr lang="en-US" sz="3400" dirty="0"/>
              <a:t>// Pick the minimum distance vertex</a:t>
            </a:r>
            <a:endParaRPr lang="en-US" sz="3400" b="0" dirty="0"/>
          </a:p>
          <a:p>
            <a:pPr>
              <a:buNone/>
            </a:pPr>
            <a:r>
              <a:rPr lang="en-US" sz="3400" dirty="0"/>
              <a:t>// from the set of vertices not yet</a:t>
            </a:r>
            <a:endParaRPr lang="en-US" sz="3400" b="0" dirty="0"/>
          </a:p>
          <a:p>
            <a:pPr>
              <a:buNone/>
            </a:pPr>
            <a:r>
              <a:rPr lang="en-US" sz="3400" dirty="0"/>
              <a:t>// processed. </a:t>
            </a:r>
            <a:r>
              <a:rPr lang="en-US" sz="3400" dirty="0" err="1"/>
              <a:t>nearestVertex</a:t>
            </a:r>
            <a:r>
              <a:rPr lang="en-US" sz="3400" dirty="0"/>
              <a:t> is</a:t>
            </a:r>
            <a:endParaRPr lang="en-US" sz="3400" b="0" dirty="0"/>
          </a:p>
          <a:p>
            <a:pPr>
              <a:buNone/>
            </a:pPr>
            <a:r>
              <a:rPr lang="en-US" sz="3400" dirty="0"/>
              <a:t>// always equal to </a:t>
            </a:r>
            <a:r>
              <a:rPr lang="en-US" sz="3400" dirty="0" err="1"/>
              <a:t>startNode</a:t>
            </a:r>
            <a:r>
              <a:rPr lang="en-US" sz="3400" dirty="0"/>
              <a:t> in</a:t>
            </a:r>
            <a:endParaRPr lang="en-US" sz="3400" b="0" dirty="0"/>
          </a:p>
          <a:p>
            <a:pPr>
              <a:buNone/>
            </a:pPr>
            <a:r>
              <a:rPr lang="en-US" sz="3400" dirty="0"/>
              <a:t>// first iteration.</a:t>
            </a:r>
            <a:endParaRPr lang="en-US" sz="3400" b="0" dirty="0"/>
          </a:p>
          <a:p>
            <a:pPr>
              <a:buNone/>
            </a:pPr>
            <a:r>
              <a:rPr lang="en-US" sz="3400" dirty="0" err="1"/>
              <a:t>int</a:t>
            </a:r>
            <a:r>
              <a:rPr lang="en-US" sz="3400" dirty="0"/>
              <a:t> </a:t>
            </a:r>
            <a:r>
              <a:rPr lang="en-US" sz="3400" dirty="0" err="1"/>
              <a:t>nearestVertex</a:t>
            </a:r>
            <a:r>
              <a:rPr lang="en-US" sz="3400" dirty="0"/>
              <a:t> = -1;</a:t>
            </a:r>
            <a:endParaRPr lang="en-US" sz="3400" b="0" dirty="0"/>
          </a:p>
          <a:p>
            <a:pPr>
              <a:buNone/>
            </a:pPr>
            <a:r>
              <a:rPr lang="en-US" sz="3400" dirty="0" err="1"/>
              <a:t>int</a:t>
            </a:r>
            <a:r>
              <a:rPr lang="en-US" sz="3400" dirty="0"/>
              <a:t> </a:t>
            </a:r>
            <a:r>
              <a:rPr lang="en-US" sz="3400" dirty="0" err="1"/>
              <a:t>shortestDistance</a:t>
            </a:r>
            <a:r>
              <a:rPr lang="en-US" sz="3400" dirty="0"/>
              <a:t> = </a:t>
            </a:r>
            <a:r>
              <a:rPr lang="en-US" sz="3400" dirty="0" err="1"/>
              <a:t>Integer.MAX_VALUE</a:t>
            </a:r>
            <a:r>
              <a:rPr lang="en-US" sz="3400" dirty="0"/>
              <a:t>;</a:t>
            </a:r>
            <a:endParaRPr lang="en-US" sz="3400" b="0" dirty="0"/>
          </a:p>
          <a:p>
            <a:pPr>
              <a:buNone/>
            </a:pPr>
            <a:r>
              <a:rPr lang="en-US" sz="3400" dirty="0"/>
              <a:t>for (</a:t>
            </a:r>
            <a:r>
              <a:rPr lang="en-US" sz="3400" dirty="0" err="1"/>
              <a:t>int</a:t>
            </a:r>
            <a:r>
              <a:rPr lang="en-US" sz="3400" dirty="0"/>
              <a:t> </a:t>
            </a:r>
            <a:r>
              <a:rPr lang="en-US" sz="3400" dirty="0" err="1"/>
              <a:t>vertexIndex</a:t>
            </a:r>
            <a:r>
              <a:rPr lang="en-US" sz="3400" dirty="0"/>
              <a:t> = 0;</a:t>
            </a:r>
            <a:endParaRPr lang="en-US" sz="3400" b="0" dirty="0"/>
          </a:p>
          <a:p>
            <a:pPr>
              <a:buNone/>
            </a:pPr>
            <a:r>
              <a:rPr lang="en-US" sz="3400" dirty="0" err="1"/>
              <a:t>vertexIndex</a:t>
            </a:r>
            <a:r>
              <a:rPr lang="en-US" sz="3400" dirty="0"/>
              <a:t> &lt; </a:t>
            </a:r>
            <a:r>
              <a:rPr lang="en-US" sz="3400" dirty="0" err="1"/>
              <a:t>nVertices</a:t>
            </a:r>
            <a:r>
              <a:rPr lang="en-US" sz="3400" dirty="0"/>
              <a:t>;</a:t>
            </a:r>
            <a:endParaRPr lang="en-US" sz="3400" b="0" dirty="0"/>
          </a:p>
          <a:p>
            <a:pPr>
              <a:buNone/>
            </a:pPr>
            <a:r>
              <a:rPr lang="en-US" sz="3400" dirty="0" err="1"/>
              <a:t>vertexIndex</a:t>
            </a:r>
            <a:r>
              <a:rPr lang="en-US" sz="3400" dirty="0"/>
              <a:t>++)</a:t>
            </a:r>
            <a:endParaRPr lang="en-US" sz="3400" b="0" dirty="0"/>
          </a:p>
          <a:p>
            <a:pPr>
              <a:buNone/>
            </a:pPr>
            <a:r>
              <a:rPr lang="en-US" sz="3400" dirty="0"/>
              <a:t>{</a:t>
            </a:r>
            <a:endParaRPr lang="en-US" sz="3400" b="0" dirty="0"/>
          </a:p>
          <a:p>
            <a:pPr>
              <a:buNone/>
            </a:pPr>
            <a:endParaRPr lang="en-US" sz="3400" b="0" dirty="0"/>
          </a:p>
          <a:p>
            <a:pPr>
              <a:buNone/>
            </a:pPr>
            <a:br>
              <a:rPr lang="en-US" sz="1600" dirty="0"/>
            </a:b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14290"/>
            <a:ext cx="8229600" cy="60348"/>
          </a:xfrm>
        </p:spPr>
        <p:txBody>
          <a:bodyPr>
            <a:normAutofit fontScale="90000"/>
          </a:bodyPr>
          <a:lstStyle/>
          <a:p>
            <a:endParaRPr lang="en-US" dirty="0"/>
          </a:p>
        </p:txBody>
      </p:sp>
      <p:sp>
        <p:nvSpPr>
          <p:cNvPr id="3" name="Content Placeholder 2"/>
          <p:cNvSpPr>
            <a:spLocks noGrp="1"/>
          </p:cNvSpPr>
          <p:nvPr>
            <p:ph idx="1"/>
          </p:nvPr>
        </p:nvSpPr>
        <p:spPr>
          <a:xfrm>
            <a:off x="457200" y="500042"/>
            <a:ext cx="8229600" cy="6357958"/>
          </a:xfrm>
        </p:spPr>
        <p:txBody>
          <a:bodyPr>
            <a:normAutofit/>
          </a:bodyPr>
          <a:lstStyle/>
          <a:p>
            <a:pPr>
              <a:buNone/>
            </a:pPr>
            <a:r>
              <a:rPr lang="en-US" sz="1600" dirty="0"/>
              <a:t>if (!added[</a:t>
            </a:r>
            <a:r>
              <a:rPr lang="en-US" sz="1600" dirty="0" err="1"/>
              <a:t>vertexIndex</a:t>
            </a:r>
            <a:r>
              <a:rPr lang="en-US" sz="1600" dirty="0"/>
              <a:t>] &amp;&amp;</a:t>
            </a:r>
            <a:endParaRPr lang="en-US" sz="1600" b="0" dirty="0"/>
          </a:p>
          <a:p>
            <a:pPr>
              <a:buNone/>
            </a:pPr>
            <a:r>
              <a:rPr lang="en-US" sz="1600" dirty="0" err="1"/>
              <a:t>shortestDistances</a:t>
            </a:r>
            <a:r>
              <a:rPr lang="en-US" sz="1600" dirty="0"/>
              <a:t>[</a:t>
            </a:r>
            <a:r>
              <a:rPr lang="en-US" sz="1600" dirty="0" err="1"/>
              <a:t>vertexIndex</a:t>
            </a:r>
            <a:r>
              <a:rPr lang="en-US" sz="1600" dirty="0"/>
              <a:t>] &lt;</a:t>
            </a:r>
            <a:endParaRPr lang="en-US" sz="1600" b="0" dirty="0"/>
          </a:p>
          <a:p>
            <a:pPr>
              <a:buNone/>
            </a:pPr>
            <a:r>
              <a:rPr lang="en-US" sz="1600" dirty="0" err="1"/>
              <a:t>shortestDistance</a:t>
            </a:r>
            <a:r>
              <a:rPr lang="en-US" sz="1600" dirty="0"/>
              <a:t>)</a:t>
            </a:r>
            <a:endParaRPr lang="en-US" sz="1600" b="0" dirty="0"/>
          </a:p>
          <a:p>
            <a:pPr>
              <a:buNone/>
            </a:pPr>
            <a:r>
              <a:rPr lang="en-US" sz="1600" dirty="0"/>
              <a:t>{</a:t>
            </a:r>
            <a:endParaRPr lang="en-US" sz="1600" b="0" dirty="0"/>
          </a:p>
          <a:p>
            <a:pPr>
              <a:buNone/>
            </a:pPr>
            <a:r>
              <a:rPr lang="en-US" sz="1600" dirty="0" err="1"/>
              <a:t>nearestVertex</a:t>
            </a:r>
            <a:r>
              <a:rPr lang="en-US" sz="1600" dirty="0"/>
              <a:t> = </a:t>
            </a:r>
            <a:r>
              <a:rPr lang="en-US" sz="1600" dirty="0" err="1"/>
              <a:t>vertexIndex</a:t>
            </a:r>
            <a:r>
              <a:rPr lang="en-US" sz="1600" dirty="0"/>
              <a:t>;</a:t>
            </a:r>
            <a:endParaRPr lang="en-US" sz="1600" b="0" dirty="0"/>
          </a:p>
          <a:p>
            <a:pPr>
              <a:buNone/>
            </a:pPr>
            <a:r>
              <a:rPr lang="en-US" sz="1600" dirty="0" err="1"/>
              <a:t>shortestDistance</a:t>
            </a:r>
            <a:r>
              <a:rPr lang="en-US" sz="1600" dirty="0"/>
              <a:t> = </a:t>
            </a:r>
            <a:r>
              <a:rPr lang="en-US" sz="1600" dirty="0" err="1"/>
              <a:t>shortestDistances</a:t>
            </a:r>
            <a:r>
              <a:rPr lang="en-US" sz="1600" dirty="0"/>
              <a:t>[</a:t>
            </a:r>
            <a:r>
              <a:rPr lang="en-US" sz="1600" dirty="0" err="1"/>
              <a:t>vertexIndex</a:t>
            </a:r>
            <a:r>
              <a:rPr lang="en-US" sz="1600" dirty="0"/>
              <a:t>];</a:t>
            </a:r>
            <a:endParaRPr lang="en-US" sz="1600" b="0" dirty="0"/>
          </a:p>
          <a:p>
            <a:pPr>
              <a:buNone/>
            </a:pPr>
            <a:r>
              <a:rPr lang="en-US" sz="1600" dirty="0"/>
              <a:t>}</a:t>
            </a:r>
            <a:endParaRPr lang="en-US" sz="1600" b="0" dirty="0"/>
          </a:p>
          <a:p>
            <a:pPr>
              <a:buNone/>
            </a:pPr>
            <a:r>
              <a:rPr lang="en-US" sz="1600" dirty="0"/>
              <a:t>}</a:t>
            </a:r>
          </a:p>
          <a:p>
            <a:pPr>
              <a:buNone/>
            </a:pPr>
            <a:r>
              <a:rPr lang="en-US" sz="1600" dirty="0"/>
              <a:t>// Mark the picked vertex as</a:t>
            </a:r>
            <a:endParaRPr lang="en-US" sz="1600" b="0" dirty="0"/>
          </a:p>
          <a:p>
            <a:pPr>
              <a:buNone/>
            </a:pPr>
            <a:r>
              <a:rPr lang="en-US" sz="1600" dirty="0"/>
              <a:t>// processed</a:t>
            </a:r>
            <a:endParaRPr lang="en-US" sz="1600" b="0" dirty="0"/>
          </a:p>
          <a:p>
            <a:pPr>
              <a:buNone/>
            </a:pPr>
            <a:r>
              <a:rPr lang="en-US" sz="1600" dirty="0"/>
              <a:t>added[</a:t>
            </a:r>
            <a:r>
              <a:rPr lang="en-US" sz="1600" dirty="0" err="1"/>
              <a:t>nearestVertex</a:t>
            </a:r>
            <a:r>
              <a:rPr lang="en-US" sz="1600" dirty="0"/>
              <a:t>] = true;</a:t>
            </a:r>
            <a:endParaRPr lang="en-US" sz="1600" b="0" dirty="0"/>
          </a:p>
          <a:p>
            <a:pPr>
              <a:buNone/>
            </a:pPr>
            <a:br>
              <a:rPr lang="en-US" sz="1600" b="0" dirty="0"/>
            </a:br>
            <a:r>
              <a:rPr lang="en-US" sz="1600" dirty="0"/>
              <a:t>// Update dist value of the</a:t>
            </a:r>
            <a:endParaRPr lang="en-US" sz="1600" b="0" dirty="0"/>
          </a:p>
          <a:p>
            <a:pPr>
              <a:buNone/>
            </a:pPr>
            <a:r>
              <a:rPr lang="en-US" sz="1600" dirty="0"/>
              <a:t>// adjacent vertices of the</a:t>
            </a:r>
            <a:endParaRPr lang="en-US" sz="1600" b="0" dirty="0"/>
          </a:p>
          <a:p>
            <a:pPr>
              <a:buNone/>
            </a:pPr>
            <a:r>
              <a:rPr lang="en-US" sz="1600" dirty="0"/>
              <a:t>// picked vertex.</a:t>
            </a:r>
            <a:endParaRPr lang="en-US" sz="1600" b="0" dirty="0"/>
          </a:p>
          <a:p>
            <a:pPr>
              <a:buNone/>
            </a:pPr>
            <a:r>
              <a:rPr lang="en-US" sz="1600" dirty="0"/>
              <a:t>for (</a:t>
            </a:r>
            <a:r>
              <a:rPr lang="en-US" sz="1600" dirty="0" err="1"/>
              <a:t>int</a:t>
            </a:r>
            <a:r>
              <a:rPr lang="en-US" sz="1600" dirty="0"/>
              <a:t> </a:t>
            </a:r>
            <a:r>
              <a:rPr lang="en-US" sz="1600" dirty="0" err="1"/>
              <a:t>vertexIndex</a:t>
            </a:r>
            <a:r>
              <a:rPr lang="en-US" sz="1600" dirty="0"/>
              <a:t> = 0;</a:t>
            </a:r>
            <a:endParaRPr lang="en-US" sz="1600" b="0" dirty="0"/>
          </a:p>
          <a:p>
            <a:pPr>
              <a:buNone/>
            </a:pPr>
            <a:r>
              <a:rPr lang="en-US" sz="1600" dirty="0" err="1"/>
              <a:t>vertexIndex</a:t>
            </a:r>
            <a:r>
              <a:rPr lang="en-US" sz="1600" dirty="0"/>
              <a:t> &lt; </a:t>
            </a:r>
            <a:r>
              <a:rPr lang="en-US" sz="1600" dirty="0" err="1"/>
              <a:t>nVertices</a:t>
            </a:r>
            <a:r>
              <a:rPr lang="en-US" sz="1600" dirty="0"/>
              <a:t>;</a:t>
            </a:r>
            <a:endParaRPr lang="en-US" sz="1600" b="0" dirty="0"/>
          </a:p>
          <a:p>
            <a:pPr>
              <a:buNone/>
            </a:pPr>
            <a:r>
              <a:rPr lang="en-US" sz="1600" dirty="0" err="1"/>
              <a:t>vertexIndex</a:t>
            </a:r>
            <a:r>
              <a:rPr lang="en-US" sz="1600" dirty="0"/>
              <a:t>++)</a:t>
            </a:r>
            <a:endParaRPr lang="en-US" sz="1600" b="0" dirty="0"/>
          </a:p>
          <a:p>
            <a:pPr>
              <a:buNone/>
            </a:pPr>
            <a:r>
              <a:rPr lang="en-US" sz="1600" dirty="0"/>
              <a:t>{</a:t>
            </a:r>
            <a:endParaRPr lang="en-US" sz="1600"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endParaRPr lang="en-US" dirty="0"/>
          </a:p>
        </p:txBody>
      </p:sp>
      <p:sp>
        <p:nvSpPr>
          <p:cNvPr id="3" name="Content Placeholder 2"/>
          <p:cNvSpPr>
            <a:spLocks noGrp="1"/>
          </p:cNvSpPr>
          <p:nvPr>
            <p:ph idx="1"/>
          </p:nvPr>
        </p:nvSpPr>
        <p:spPr>
          <a:xfrm>
            <a:off x="457200" y="785794"/>
            <a:ext cx="8229600" cy="5857916"/>
          </a:xfrm>
        </p:spPr>
        <p:txBody>
          <a:bodyPr>
            <a:normAutofit/>
          </a:bodyPr>
          <a:lstStyle/>
          <a:p>
            <a:pPr>
              <a:buNone/>
            </a:pPr>
            <a:r>
              <a:rPr lang="en-US" sz="1600" dirty="0" err="1"/>
              <a:t>int</a:t>
            </a:r>
            <a:r>
              <a:rPr lang="en-US" sz="1600" dirty="0"/>
              <a:t> </a:t>
            </a:r>
            <a:r>
              <a:rPr lang="en-US" sz="1600" dirty="0" err="1"/>
              <a:t>edgeDistance</a:t>
            </a:r>
            <a:r>
              <a:rPr lang="en-US" sz="1600" dirty="0"/>
              <a:t> = </a:t>
            </a:r>
            <a:r>
              <a:rPr lang="en-US" sz="1600" dirty="0" err="1"/>
              <a:t>adjacencyMatrix</a:t>
            </a:r>
            <a:r>
              <a:rPr lang="en-US" sz="1600" dirty="0"/>
              <a:t>[</a:t>
            </a:r>
            <a:r>
              <a:rPr lang="en-US" sz="1600" dirty="0" err="1"/>
              <a:t>nearestVertex</a:t>
            </a:r>
            <a:r>
              <a:rPr lang="en-US" sz="1600" dirty="0"/>
              <a:t>][</a:t>
            </a:r>
            <a:r>
              <a:rPr lang="en-US" sz="1600" dirty="0" err="1"/>
              <a:t>vertexIndex</a:t>
            </a:r>
            <a:r>
              <a:rPr lang="en-US" sz="1600" dirty="0"/>
              <a:t>];</a:t>
            </a:r>
            <a:endParaRPr lang="en-US" sz="1600" b="0" dirty="0"/>
          </a:p>
          <a:p>
            <a:pPr>
              <a:buNone/>
            </a:pPr>
            <a:r>
              <a:rPr lang="en-US" sz="1600" dirty="0"/>
              <a:t>if (</a:t>
            </a:r>
            <a:r>
              <a:rPr lang="en-US" sz="1600" dirty="0" err="1"/>
              <a:t>edgeDistance</a:t>
            </a:r>
            <a:r>
              <a:rPr lang="en-US" sz="1600" dirty="0"/>
              <a:t> &gt; 0</a:t>
            </a:r>
            <a:endParaRPr lang="en-US" sz="1600" b="0" dirty="0"/>
          </a:p>
          <a:p>
            <a:pPr>
              <a:buNone/>
            </a:pPr>
            <a:r>
              <a:rPr lang="en-US" sz="1600" dirty="0"/>
              <a:t>&amp;&amp; ((</a:t>
            </a:r>
            <a:r>
              <a:rPr lang="en-US" sz="1600" dirty="0" err="1"/>
              <a:t>shortestDistance</a:t>
            </a:r>
            <a:r>
              <a:rPr lang="en-US" sz="1600" dirty="0"/>
              <a:t> + </a:t>
            </a:r>
            <a:r>
              <a:rPr lang="en-US" sz="1600" dirty="0" err="1"/>
              <a:t>edgeDistance</a:t>
            </a:r>
            <a:r>
              <a:rPr lang="en-US" sz="1600" dirty="0"/>
              <a:t>) &lt;</a:t>
            </a:r>
            <a:endParaRPr lang="en-US" sz="1600" b="0" dirty="0"/>
          </a:p>
          <a:p>
            <a:pPr>
              <a:buNone/>
            </a:pPr>
            <a:r>
              <a:rPr lang="en-US" sz="1600" dirty="0" err="1"/>
              <a:t>shortestDistances</a:t>
            </a:r>
            <a:r>
              <a:rPr lang="en-US" sz="1600" dirty="0"/>
              <a:t>[</a:t>
            </a:r>
            <a:r>
              <a:rPr lang="en-US" sz="1600" dirty="0" err="1"/>
              <a:t>vertexIndex</a:t>
            </a:r>
            <a:r>
              <a:rPr lang="en-US" sz="1600" dirty="0"/>
              <a:t>]))</a:t>
            </a:r>
            <a:endParaRPr lang="en-US" sz="1600" b="0" dirty="0"/>
          </a:p>
          <a:p>
            <a:pPr>
              <a:buNone/>
            </a:pPr>
            <a:r>
              <a:rPr lang="en-US" sz="1600" dirty="0"/>
              <a:t>{</a:t>
            </a:r>
            <a:endParaRPr lang="en-US" sz="1600" b="0" dirty="0"/>
          </a:p>
          <a:p>
            <a:pPr>
              <a:buNone/>
            </a:pPr>
            <a:r>
              <a:rPr lang="en-US" sz="1600" dirty="0"/>
              <a:t>parents[</a:t>
            </a:r>
            <a:r>
              <a:rPr lang="en-US" sz="1600" dirty="0" err="1"/>
              <a:t>vertexIndex</a:t>
            </a:r>
            <a:r>
              <a:rPr lang="en-US" sz="1600" dirty="0"/>
              <a:t>] = </a:t>
            </a:r>
            <a:r>
              <a:rPr lang="en-US" sz="1600" dirty="0" err="1"/>
              <a:t>nearestVertex</a:t>
            </a:r>
            <a:r>
              <a:rPr lang="en-US" sz="1600" dirty="0"/>
              <a:t>;</a:t>
            </a:r>
            <a:endParaRPr lang="en-US" sz="1600" b="0" dirty="0"/>
          </a:p>
          <a:p>
            <a:pPr>
              <a:buNone/>
            </a:pPr>
            <a:r>
              <a:rPr lang="en-US" sz="1600" dirty="0" err="1"/>
              <a:t>shortestDistances</a:t>
            </a:r>
            <a:r>
              <a:rPr lang="en-US" sz="1600" dirty="0"/>
              <a:t>[</a:t>
            </a:r>
            <a:r>
              <a:rPr lang="en-US" sz="1600" dirty="0" err="1"/>
              <a:t>vertexIndex</a:t>
            </a:r>
            <a:r>
              <a:rPr lang="en-US" sz="1600" dirty="0"/>
              <a:t>] = </a:t>
            </a:r>
            <a:r>
              <a:rPr lang="en-US" sz="1600" dirty="0" err="1"/>
              <a:t>shortestDistance</a:t>
            </a:r>
            <a:r>
              <a:rPr lang="en-US" sz="1600" dirty="0"/>
              <a:t> +</a:t>
            </a:r>
            <a:endParaRPr lang="en-US" sz="1600" b="0" dirty="0"/>
          </a:p>
          <a:p>
            <a:pPr>
              <a:buNone/>
            </a:pPr>
            <a:r>
              <a:rPr lang="en-US" sz="1600" dirty="0" err="1"/>
              <a:t>edgeDistance</a:t>
            </a:r>
            <a:r>
              <a:rPr lang="en-US" sz="1600" dirty="0"/>
              <a:t>;</a:t>
            </a:r>
            <a:endParaRPr lang="en-US" sz="1600" b="0" dirty="0"/>
          </a:p>
          <a:p>
            <a:pPr>
              <a:buNone/>
            </a:pPr>
            <a:r>
              <a:rPr lang="en-US" sz="1600" dirty="0"/>
              <a:t>}</a:t>
            </a:r>
            <a:endParaRPr lang="en-US" sz="1600" b="0" dirty="0"/>
          </a:p>
          <a:p>
            <a:pPr>
              <a:buNone/>
            </a:pPr>
            <a:r>
              <a:rPr lang="en-US" sz="1600" dirty="0"/>
              <a:t>}</a:t>
            </a:r>
            <a:endParaRPr lang="en-US" sz="1600" b="0" dirty="0"/>
          </a:p>
          <a:p>
            <a:pPr>
              <a:buNone/>
            </a:pPr>
            <a:r>
              <a:rPr lang="en-US" sz="1600" dirty="0"/>
              <a:t>}</a:t>
            </a:r>
            <a:endParaRPr lang="en-US" sz="1600" b="0" dirty="0"/>
          </a:p>
          <a:p>
            <a:pPr>
              <a:buNone/>
            </a:pPr>
            <a:br>
              <a:rPr lang="en-US" sz="1600" b="0" dirty="0"/>
            </a:br>
            <a:r>
              <a:rPr lang="en-US" sz="1600" dirty="0" err="1"/>
              <a:t>printSolution</a:t>
            </a:r>
            <a:r>
              <a:rPr lang="en-US" sz="1600" dirty="0"/>
              <a:t>(</a:t>
            </a:r>
            <a:r>
              <a:rPr lang="en-US" sz="1600" dirty="0" err="1"/>
              <a:t>startVertex</a:t>
            </a:r>
            <a:r>
              <a:rPr lang="en-US" sz="1600" dirty="0"/>
              <a:t>, </a:t>
            </a:r>
            <a:r>
              <a:rPr lang="en-US" sz="1600" dirty="0" err="1"/>
              <a:t>shortestDistances</a:t>
            </a:r>
            <a:r>
              <a:rPr lang="en-US" sz="1600" dirty="0"/>
              <a:t>, parents);</a:t>
            </a:r>
            <a:endParaRPr lang="en-US" sz="1600" b="0" dirty="0"/>
          </a:p>
          <a:p>
            <a:pPr>
              <a:buNone/>
            </a:pPr>
            <a:r>
              <a:rPr lang="en-US" sz="1600" dirty="0"/>
              <a:t>}</a:t>
            </a:r>
            <a:br>
              <a:rPr lang="en-US" sz="1600" b="0" dirty="0"/>
            </a:br>
            <a:endParaRPr lang="en-US" sz="1600" dirty="0"/>
          </a:p>
          <a:p>
            <a:pPr>
              <a:buNone/>
            </a:pP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endParaRPr lang="en-US" dirty="0"/>
          </a:p>
        </p:txBody>
      </p:sp>
      <p:sp>
        <p:nvSpPr>
          <p:cNvPr id="3" name="Content Placeholder 2"/>
          <p:cNvSpPr>
            <a:spLocks noGrp="1"/>
          </p:cNvSpPr>
          <p:nvPr>
            <p:ph idx="1"/>
          </p:nvPr>
        </p:nvSpPr>
        <p:spPr>
          <a:xfrm>
            <a:off x="214282" y="642918"/>
            <a:ext cx="8472518" cy="6215082"/>
          </a:xfrm>
        </p:spPr>
        <p:txBody>
          <a:bodyPr>
            <a:normAutofit fontScale="77500" lnSpcReduction="20000"/>
          </a:bodyPr>
          <a:lstStyle/>
          <a:p>
            <a:pPr>
              <a:buNone/>
            </a:pPr>
            <a:endParaRPr lang="en-US" sz="2300" dirty="0"/>
          </a:p>
          <a:p>
            <a:pPr>
              <a:buNone/>
            </a:pPr>
            <a:r>
              <a:rPr lang="en-US" sz="2300" dirty="0"/>
              <a:t>// A utility function to print</a:t>
            </a:r>
            <a:endParaRPr lang="en-US" sz="2300" b="0" dirty="0"/>
          </a:p>
          <a:p>
            <a:pPr>
              <a:buNone/>
            </a:pPr>
            <a:r>
              <a:rPr lang="en-US" sz="2300" dirty="0"/>
              <a:t>// the constructed distances</a:t>
            </a:r>
            <a:endParaRPr lang="en-US" sz="2300" b="0" dirty="0"/>
          </a:p>
          <a:p>
            <a:pPr>
              <a:buNone/>
            </a:pPr>
            <a:r>
              <a:rPr lang="en-US" sz="2300" dirty="0"/>
              <a:t>// array and shortest paths</a:t>
            </a:r>
            <a:endParaRPr lang="en-US" sz="2300" b="0" dirty="0"/>
          </a:p>
          <a:p>
            <a:pPr>
              <a:buNone/>
            </a:pPr>
            <a:r>
              <a:rPr lang="en-US" sz="2300" dirty="0"/>
              <a:t>private static void </a:t>
            </a:r>
            <a:r>
              <a:rPr lang="en-US" sz="2300" dirty="0" err="1"/>
              <a:t>printSolution</a:t>
            </a:r>
            <a:r>
              <a:rPr lang="en-US" sz="2300" dirty="0"/>
              <a:t>(</a:t>
            </a:r>
            <a:r>
              <a:rPr lang="en-US" sz="2300" dirty="0" err="1"/>
              <a:t>int</a:t>
            </a:r>
            <a:r>
              <a:rPr lang="en-US" sz="2300" dirty="0"/>
              <a:t> </a:t>
            </a:r>
            <a:r>
              <a:rPr lang="en-US" sz="2300" dirty="0" err="1"/>
              <a:t>startVertex</a:t>
            </a:r>
            <a:r>
              <a:rPr lang="en-US" sz="2300" dirty="0"/>
              <a:t>,</a:t>
            </a:r>
            <a:endParaRPr lang="en-US" sz="2300" b="0" dirty="0"/>
          </a:p>
          <a:p>
            <a:pPr>
              <a:buNone/>
            </a:pPr>
            <a:r>
              <a:rPr lang="en-US" sz="2300" dirty="0" err="1"/>
              <a:t>int</a:t>
            </a:r>
            <a:r>
              <a:rPr lang="en-US" sz="2300" dirty="0"/>
              <a:t>[] distances,</a:t>
            </a:r>
            <a:endParaRPr lang="en-US" sz="2300" b="0" dirty="0"/>
          </a:p>
          <a:p>
            <a:pPr>
              <a:buNone/>
            </a:pPr>
            <a:r>
              <a:rPr lang="en-US" sz="2300" dirty="0" err="1"/>
              <a:t>int</a:t>
            </a:r>
            <a:r>
              <a:rPr lang="en-US" sz="2300" dirty="0"/>
              <a:t>[] parents)</a:t>
            </a:r>
            <a:endParaRPr lang="en-US" sz="2300" b="0" dirty="0"/>
          </a:p>
          <a:p>
            <a:pPr>
              <a:buNone/>
            </a:pPr>
            <a:r>
              <a:rPr lang="en-US" sz="2300" dirty="0"/>
              <a:t>{</a:t>
            </a:r>
            <a:endParaRPr lang="en-US" sz="2300" b="0" dirty="0"/>
          </a:p>
          <a:p>
            <a:pPr>
              <a:buNone/>
            </a:pPr>
            <a:r>
              <a:rPr lang="en-US" sz="2300" dirty="0" err="1"/>
              <a:t>int</a:t>
            </a:r>
            <a:r>
              <a:rPr lang="en-US" sz="2300" dirty="0"/>
              <a:t> </a:t>
            </a:r>
            <a:r>
              <a:rPr lang="en-US" sz="2300" dirty="0" err="1"/>
              <a:t>nVertices</a:t>
            </a:r>
            <a:r>
              <a:rPr lang="en-US" sz="2300" dirty="0"/>
              <a:t> = </a:t>
            </a:r>
            <a:r>
              <a:rPr lang="en-US" sz="2300" dirty="0" err="1"/>
              <a:t>distances.length</a:t>
            </a:r>
            <a:r>
              <a:rPr lang="en-US" sz="2300" dirty="0"/>
              <a:t>;</a:t>
            </a:r>
            <a:endParaRPr lang="en-US" sz="2300" b="0" dirty="0"/>
          </a:p>
          <a:p>
            <a:pPr>
              <a:buNone/>
            </a:pPr>
            <a:r>
              <a:rPr lang="en-US" sz="2300" dirty="0" err="1"/>
              <a:t>System.out.print</a:t>
            </a:r>
            <a:r>
              <a:rPr lang="en-US" sz="2300" dirty="0"/>
              <a:t>("Vertex\t Distance\</a:t>
            </a:r>
            <a:r>
              <a:rPr lang="en-US" sz="2300" dirty="0" err="1"/>
              <a:t>tPath</a:t>
            </a:r>
            <a:r>
              <a:rPr lang="en-US" sz="2300" dirty="0"/>
              <a:t>");</a:t>
            </a:r>
            <a:endParaRPr lang="en-US" sz="2300" b="0" dirty="0"/>
          </a:p>
          <a:p>
            <a:pPr>
              <a:buNone/>
            </a:pPr>
            <a:r>
              <a:rPr lang="en-US" sz="2300" dirty="0"/>
              <a:t>for (</a:t>
            </a:r>
            <a:r>
              <a:rPr lang="en-US" sz="2300" dirty="0" err="1"/>
              <a:t>int</a:t>
            </a:r>
            <a:r>
              <a:rPr lang="en-US" sz="2300" dirty="0"/>
              <a:t> </a:t>
            </a:r>
            <a:r>
              <a:rPr lang="en-US" sz="2300" dirty="0" err="1"/>
              <a:t>vertexIndex</a:t>
            </a:r>
            <a:r>
              <a:rPr lang="en-US" sz="2300" dirty="0"/>
              <a:t> = 0;</a:t>
            </a:r>
            <a:endParaRPr lang="en-US" sz="2300" b="0" dirty="0"/>
          </a:p>
          <a:p>
            <a:pPr>
              <a:buNone/>
            </a:pPr>
            <a:r>
              <a:rPr lang="en-US" sz="2300" dirty="0" err="1"/>
              <a:t>vertexIndex</a:t>
            </a:r>
            <a:r>
              <a:rPr lang="en-US" sz="2300" dirty="0"/>
              <a:t> &lt; </a:t>
            </a:r>
            <a:r>
              <a:rPr lang="en-US" sz="2300" dirty="0" err="1"/>
              <a:t>nVertices</a:t>
            </a:r>
            <a:r>
              <a:rPr lang="en-US" sz="2300" dirty="0"/>
              <a:t>;</a:t>
            </a:r>
            <a:endParaRPr lang="en-US" sz="2300" b="0" dirty="0"/>
          </a:p>
          <a:p>
            <a:pPr>
              <a:buNone/>
            </a:pPr>
            <a:r>
              <a:rPr lang="en-US" sz="2300" dirty="0" err="1"/>
              <a:t>vertexIndex</a:t>
            </a:r>
            <a:r>
              <a:rPr lang="en-US" sz="2300" dirty="0"/>
              <a:t>++)</a:t>
            </a:r>
            <a:endParaRPr lang="en-US" sz="2300" b="0" dirty="0"/>
          </a:p>
          <a:p>
            <a:pPr>
              <a:buNone/>
            </a:pPr>
            <a:r>
              <a:rPr lang="en-US" sz="2300" dirty="0"/>
              <a:t>{</a:t>
            </a:r>
            <a:endParaRPr lang="en-US" sz="2300" b="0" dirty="0"/>
          </a:p>
          <a:p>
            <a:pPr>
              <a:buNone/>
            </a:pPr>
            <a:r>
              <a:rPr lang="en-US" sz="2300" dirty="0"/>
              <a:t>if (</a:t>
            </a:r>
            <a:r>
              <a:rPr lang="en-US" sz="2300" dirty="0" err="1"/>
              <a:t>vertexIndex</a:t>
            </a:r>
            <a:r>
              <a:rPr lang="en-US" sz="2300" dirty="0"/>
              <a:t> != </a:t>
            </a:r>
            <a:r>
              <a:rPr lang="en-US" sz="2300" dirty="0" err="1"/>
              <a:t>startVertex</a:t>
            </a:r>
            <a:r>
              <a:rPr lang="en-US" sz="2300" dirty="0"/>
              <a:t>)</a:t>
            </a:r>
            <a:endParaRPr lang="en-US" sz="2300" b="0" dirty="0"/>
          </a:p>
          <a:p>
            <a:pPr>
              <a:buNone/>
            </a:pPr>
            <a:r>
              <a:rPr lang="en-US" sz="2300" dirty="0"/>
              <a:t>{</a:t>
            </a:r>
          </a:p>
          <a:p>
            <a:pPr>
              <a:buNone/>
            </a:pPr>
            <a:r>
              <a:rPr lang="en-US" sz="2300" dirty="0" err="1"/>
              <a:t>System.out.print</a:t>
            </a:r>
            <a:r>
              <a:rPr lang="en-US" sz="2300" dirty="0"/>
              <a:t>("\n" + </a:t>
            </a:r>
            <a:r>
              <a:rPr lang="en-US" sz="2300" dirty="0" err="1"/>
              <a:t>startVertex</a:t>
            </a:r>
            <a:r>
              <a:rPr lang="en-US" sz="2300" dirty="0"/>
              <a:t> + " -&gt; ");</a:t>
            </a:r>
            <a:endParaRPr lang="en-US" sz="2300" b="0" dirty="0"/>
          </a:p>
          <a:p>
            <a:pPr>
              <a:buNone/>
            </a:pPr>
            <a:r>
              <a:rPr lang="en-US" sz="2300" dirty="0" err="1"/>
              <a:t>System.out.print</a:t>
            </a:r>
            <a:r>
              <a:rPr lang="en-US" sz="2300" dirty="0"/>
              <a:t>(</a:t>
            </a:r>
            <a:r>
              <a:rPr lang="en-US" sz="2300" dirty="0" err="1"/>
              <a:t>vertexIndex</a:t>
            </a:r>
            <a:r>
              <a:rPr lang="en-US" sz="2300" dirty="0"/>
              <a:t> + " \t\t ");</a:t>
            </a:r>
            <a:endParaRPr lang="en-US" sz="2300" b="0" dirty="0"/>
          </a:p>
          <a:p>
            <a:pPr>
              <a:buNone/>
            </a:pPr>
            <a:br>
              <a:rPr lang="en-US" sz="2300" dirty="0"/>
            </a:br>
            <a:br>
              <a:rPr lang="en-US" sz="1600" dirty="0"/>
            </a:br>
            <a:endParaRPr lang="en-US" sz="1600" b="0" dirty="0"/>
          </a:p>
          <a:p>
            <a:pPr>
              <a:buNone/>
            </a:pPr>
            <a:br>
              <a:rPr lang="en-US" sz="1600" dirty="0"/>
            </a:b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en-US" dirty="0"/>
          </a:p>
        </p:txBody>
      </p:sp>
      <p:sp>
        <p:nvSpPr>
          <p:cNvPr id="3" name="Content Placeholder 2"/>
          <p:cNvSpPr>
            <a:spLocks noGrp="1"/>
          </p:cNvSpPr>
          <p:nvPr>
            <p:ph idx="1"/>
          </p:nvPr>
        </p:nvSpPr>
        <p:spPr>
          <a:xfrm>
            <a:off x="457200" y="857232"/>
            <a:ext cx="8229600" cy="5715040"/>
          </a:xfrm>
        </p:spPr>
        <p:txBody>
          <a:bodyPr>
            <a:normAutofit/>
          </a:bodyPr>
          <a:lstStyle/>
          <a:p>
            <a:pPr>
              <a:buNone/>
            </a:pPr>
            <a:r>
              <a:rPr lang="en-US" sz="1600" dirty="0" err="1"/>
              <a:t>System.out.print</a:t>
            </a:r>
            <a:r>
              <a:rPr lang="en-US" sz="1600" dirty="0"/>
              <a:t>(distances[</a:t>
            </a:r>
            <a:r>
              <a:rPr lang="en-US" sz="1600" dirty="0" err="1"/>
              <a:t>vertexIndex</a:t>
            </a:r>
            <a:r>
              <a:rPr lang="en-US" sz="1600" dirty="0"/>
              <a:t>] + "\t\t");</a:t>
            </a:r>
            <a:endParaRPr lang="en-US" sz="1600" b="0" dirty="0"/>
          </a:p>
          <a:p>
            <a:pPr>
              <a:buNone/>
            </a:pPr>
            <a:r>
              <a:rPr lang="en-US" sz="1600" dirty="0" err="1"/>
              <a:t>printPath</a:t>
            </a:r>
            <a:r>
              <a:rPr lang="en-US" sz="1600" dirty="0"/>
              <a:t>(</a:t>
            </a:r>
            <a:r>
              <a:rPr lang="en-US" sz="1600" dirty="0" err="1"/>
              <a:t>vertexIndex</a:t>
            </a:r>
            <a:r>
              <a:rPr lang="en-US" sz="1600" dirty="0"/>
              <a:t>, parents);</a:t>
            </a:r>
            <a:endParaRPr lang="en-US" sz="1600" b="0" dirty="0"/>
          </a:p>
          <a:p>
            <a:pPr>
              <a:buNone/>
            </a:pPr>
            <a:r>
              <a:rPr lang="en-US" sz="1600" dirty="0"/>
              <a:t>}</a:t>
            </a:r>
            <a:endParaRPr lang="en-US" sz="1600" b="0" dirty="0"/>
          </a:p>
          <a:p>
            <a:pPr>
              <a:buNone/>
            </a:pPr>
            <a:r>
              <a:rPr lang="en-US" sz="1600" dirty="0"/>
              <a:t>}</a:t>
            </a:r>
            <a:endParaRPr lang="en-US" sz="1600" b="0" dirty="0"/>
          </a:p>
          <a:p>
            <a:pPr>
              <a:buNone/>
            </a:pPr>
            <a:r>
              <a:rPr lang="en-US" sz="1600" dirty="0"/>
              <a:t>}</a:t>
            </a:r>
            <a:endParaRPr lang="en-US" sz="1600" b="0" dirty="0"/>
          </a:p>
          <a:p>
            <a:pPr>
              <a:buNone/>
            </a:pPr>
            <a:r>
              <a:rPr lang="en-US" sz="1600" dirty="0"/>
              <a:t>// Function to print shortest path</a:t>
            </a:r>
            <a:endParaRPr lang="en-US" sz="1600" b="0" dirty="0"/>
          </a:p>
          <a:p>
            <a:pPr>
              <a:buNone/>
            </a:pPr>
            <a:r>
              <a:rPr lang="en-US" sz="1600" dirty="0"/>
              <a:t>// from source to </a:t>
            </a:r>
            <a:r>
              <a:rPr lang="en-US" sz="1600" dirty="0" err="1"/>
              <a:t>currentVertex</a:t>
            </a:r>
            <a:endParaRPr lang="en-US" sz="1600" b="0" dirty="0"/>
          </a:p>
          <a:p>
            <a:pPr>
              <a:buNone/>
            </a:pPr>
            <a:r>
              <a:rPr lang="en-US" sz="1600" dirty="0"/>
              <a:t>// using parents array</a:t>
            </a:r>
            <a:endParaRPr lang="en-US" sz="1600" b="0" dirty="0"/>
          </a:p>
          <a:p>
            <a:pPr>
              <a:buNone/>
            </a:pPr>
            <a:r>
              <a:rPr lang="en-US" sz="1600" dirty="0"/>
              <a:t>private static void </a:t>
            </a:r>
            <a:r>
              <a:rPr lang="en-US" sz="1600" dirty="0" err="1"/>
              <a:t>printPath</a:t>
            </a:r>
            <a:r>
              <a:rPr lang="en-US" sz="1600" dirty="0"/>
              <a:t>(</a:t>
            </a:r>
            <a:r>
              <a:rPr lang="en-US" sz="1600" dirty="0" err="1"/>
              <a:t>int</a:t>
            </a:r>
            <a:r>
              <a:rPr lang="en-US" sz="1600" dirty="0"/>
              <a:t> </a:t>
            </a:r>
            <a:r>
              <a:rPr lang="en-US" sz="1600" dirty="0" err="1"/>
              <a:t>currentVertex</a:t>
            </a:r>
            <a:r>
              <a:rPr lang="en-US" sz="1600" dirty="0"/>
              <a:t>,</a:t>
            </a:r>
            <a:endParaRPr lang="en-US" sz="1600" b="0" dirty="0"/>
          </a:p>
          <a:p>
            <a:pPr>
              <a:buNone/>
            </a:pPr>
            <a:r>
              <a:rPr lang="en-US" sz="1600" dirty="0" err="1"/>
              <a:t>int</a:t>
            </a:r>
            <a:r>
              <a:rPr lang="en-US" sz="1600" dirty="0"/>
              <a:t>[] parents)</a:t>
            </a:r>
            <a:endParaRPr lang="en-US" sz="1600" b="0" dirty="0"/>
          </a:p>
          <a:p>
            <a:pPr>
              <a:buNone/>
            </a:pPr>
            <a:r>
              <a:rPr lang="en-US" sz="1600" dirty="0"/>
              <a:t>{</a:t>
            </a:r>
            <a:endParaRPr lang="en-US" sz="1600" b="0" dirty="0"/>
          </a:p>
          <a:p>
            <a:pPr>
              <a:buNone/>
            </a:pPr>
            <a:r>
              <a:rPr lang="en-US" sz="1600" dirty="0"/>
              <a:t>// Base case : Source node has</a:t>
            </a:r>
            <a:endParaRPr lang="en-US" sz="1600" b="0" dirty="0"/>
          </a:p>
          <a:p>
            <a:pPr>
              <a:buNone/>
            </a:pPr>
            <a:r>
              <a:rPr lang="en-US" sz="1600" dirty="0"/>
              <a:t>// been processed</a:t>
            </a:r>
            <a:endParaRPr lang="en-US" sz="1600" b="0" dirty="0"/>
          </a:p>
          <a:p>
            <a:pPr>
              <a:buNone/>
            </a:pPr>
            <a:r>
              <a:rPr lang="en-US" sz="1600" dirty="0"/>
              <a:t>if (</a:t>
            </a:r>
            <a:r>
              <a:rPr lang="en-US" sz="1600" dirty="0" err="1"/>
              <a:t>currentVertex</a:t>
            </a:r>
            <a:r>
              <a:rPr lang="en-US" sz="1600" dirty="0"/>
              <a:t> == NO_PARENT)</a:t>
            </a:r>
            <a:endParaRPr lang="en-US" sz="1600" b="0" dirty="0"/>
          </a:p>
          <a:p>
            <a:pPr>
              <a:buNone/>
            </a:pPr>
            <a:r>
              <a:rPr lang="en-US" sz="1600" dirty="0"/>
              <a:t>{</a:t>
            </a:r>
            <a:endParaRPr lang="en-US" sz="1600" b="0" dirty="0"/>
          </a:p>
          <a:p>
            <a:pPr>
              <a:buNone/>
            </a:pPr>
            <a:r>
              <a:rPr lang="en-US" sz="1600" dirty="0"/>
              <a:t>return;</a:t>
            </a:r>
            <a:endParaRPr lang="en-US" sz="1600" b="0" dirty="0"/>
          </a:p>
          <a:p>
            <a:pPr>
              <a:buNone/>
            </a:pPr>
            <a:r>
              <a:rPr lang="en-US" sz="1600" dirty="0"/>
              <a:t>}</a:t>
            </a:r>
            <a:endParaRPr lang="en-US" sz="1600" b="0" dirty="0"/>
          </a:p>
          <a:p>
            <a:pPr>
              <a:buNone/>
            </a:pPr>
            <a:br>
              <a:rPr lang="en-US" sz="1600" dirty="0"/>
            </a:b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endParaRPr lang="en-US" dirty="0"/>
          </a:p>
        </p:txBody>
      </p:sp>
      <p:sp>
        <p:nvSpPr>
          <p:cNvPr id="3" name="Content Placeholder 2"/>
          <p:cNvSpPr>
            <a:spLocks noGrp="1"/>
          </p:cNvSpPr>
          <p:nvPr>
            <p:ph idx="1"/>
          </p:nvPr>
        </p:nvSpPr>
        <p:spPr>
          <a:xfrm>
            <a:off x="457200" y="714356"/>
            <a:ext cx="8229600" cy="6143644"/>
          </a:xfrm>
        </p:spPr>
        <p:txBody>
          <a:bodyPr>
            <a:normAutofit lnSpcReduction="10000"/>
          </a:bodyPr>
          <a:lstStyle/>
          <a:p>
            <a:pPr>
              <a:buNone/>
            </a:pPr>
            <a:r>
              <a:rPr lang="en-US" sz="1600" dirty="0" err="1"/>
              <a:t>printPath</a:t>
            </a:r>
            <a:r>
              <a:rPr lang="en-US" sz="1600" dirty="0"/>
              <a:t>(parents[</a:t>
            </a:r>
            <a:r>
              <a:rPr lang="en-US" sz="1600" dirty="0" err="1"/>
              <a:t>currentVertex</a:t>
            </a:r>
            <a:r>
              <a:rPr lang="en-US" sz="1600" dirty="0"/>
              <a:t>], parents);</a:t>
            </a:r>
            <a:endParaRPr lang="en-US" sz="1600" b="0" dirty="0"/>
          </a:p>
          <a:p>
            <a:pPr>
              <a:buNone/>
            </a:pPr>
            <a:r>
              <a:rPr lang="en-US" sz="1600" dirty="0" err="1"/>
              <a:t>System.out.print</a:t>
            </a:r>
            <a:r>
              <a:rPr lang="en-US" sz="1600" dirty="0"/>
              <a:t>(</a:t>
            </a:r>
            <a:r>
              <a:rPr lang="en-US" sz="1600" dirty="0" err="1"/>
              <a:t>currentVertex</a:t>
            </a:r>
            <a:r>
              <a:rPr lang="en-US" sz="1600" dirty="0"/>
              <a:t> + " ");</a:t>
            </a:r>
            <a:endParaRPr lang="en-US" sz="1600" b="0" dirty="0"/>
          </a:p>
          <a:p>
            <a:pPr>
              <a:buNone/>
            </a:pPr>
            <a:r>
              <a:rPr lang="en-US" sz="1600" dirty="0"/>
              <a:t>}</a:t>
            </a:r>
            <a:endParaRPr lang="en-US" sz="1600" b="0" dirty="0"/>
          </a:p>
          <a:p>
            <a:pPr>
              <a:buNone/>
            </a:pPr>
            <a:br>
              <a:rPr lang="en-US" sz="1600" b="0" dirty="0"/>
            </a:br>
            <a:r>
              <a:rPr lang="en-US" sz="1600" dirty="0"/>
              <a:t>// Driver Code</a:t>
            </a:r>
            <a:endParaRPr lang="en-US" sz="1600" b="0" dirty="0"/>
          </a:p>
          <a:p>
            <a:pPr>
              <a:buNone/>
            </a:pPr>
            <a:r>
              <a:rPr lang="en-US" sz="1600" dirty="0"/>
              <a:t>public static void main(String[] </a:t>
            </a:r>
            <a:r>
              <a:rPr lang="en-US" sz="1600" dirty="0" err="1"/>
              <a:t>args</a:t>
            </a:r>
            <a:r>
              <a:rPr lang="en-US" sz="1600" dirty="0"/>
              <a:t>)</a:t>
            </a:r>
            <a:endParaRPr lang="en-US" sz="1600" b="0" dirty="0"/>
          </a:p>
          <a:p>
            <a:pPr>
              <a:buNone/>
            </a:pPr>
            <a:r>
              <a:rPr lang="en-US" sz="1600" dirty="0"/>
              <a:t>{</a:t>
            </a:r>
            <a:endParaRPr lang="en-US" sz="1600" b="0" dirty="0"/>
          </a:p>
          <a:p>
            <a:pPr>
              <a:buNone/>
            </a:pPr>
            <a:r>
              <a:rPr lang="en-US" sz="1600" dirty="0" err="1"/>
              <a:t>int</a:t>
            </a:r>
            <a:r>
              <a:rPr lang="en-US" sz="1600" dirty="0"/>
              <a:t>[][] </a:t>
            </a:r>
            <a:r>
              <a:rPr lang="en-US" sz="1600" dirty="0" err="1"/>
              <a:t>adjacencyMatrix</a:t>
            </a:r>
            <a:r>
              <a:rPr lang="en-US" sz="1600" dirty="0"/>
              <a:t> = { { 0, 4, 0, 0, 0, 0, 0, 8, 0 },</a:t>
            </a:r>
            <a:endParaRPr lang="en-US" sz="1600" b="0" dirty="0"/>
          </a:p>
          <a:p>
            <a:pPr>
              <a:buNone/>
            </a:pPr>
            <a:r>
              <a:rPr lang="en-US" sz="1600" dirty="0"/>
              <a:t>                                               { 4, 0, 8, 0, 0, 0, 0, 11, 0 },</a:t>
            </a:r>
            <a:endParaRPr lang="en-US" sz="1600" b="0" dirty="0"/>
          </a:p>
          <a:p>
            <a:pPr>
              <a:buNone/>
            </a:pPr>
            <a:r>
              <a:rPr lang="en-US" sz="1600" dirty="0"/>
              <a:t>                                                { 0, 8, 0, 7, 0, 4, 0, 0, 2 },</a:t>
            </a:r>
            <a:endParaRPr lang="en-US" sz="1600" b="0" dirty="0"/>
          </a:p>
          <a:p>
            <a:pPr>
              <a:buNone/>
            </a:pPr>
            <a:r>
              <a:rPr lang="en-US" sz="1600" dirty="0"/>
              <a:t>                                                { 0, 0, 7, 0, 9, 14, 0, 0, 0 },</a:t>
            </a:r>
            <a:endParaRPr lang="en-US" sz="1600" b="0" dirty="0"/>
          </a:p>
          <a:p>
            <a:pPr>
              <a:buNone/>
            </a:pPr>
            <a:r>
              <a:rPr lang="en-US" sz="1600" dirty="0"/>
              <a:t>                                               { 0, 0, 0, 9, 0, 10, 0, 0, 0 },</a:t>
            </a:r>
            <a:endParaRPr lang="en-US" sz="1600" b="0" dirty="0"/>
          </a:p>
          <a:p>
            <a:pPr>
              <a:buNone/>
            </a:pPr>
            <a:r>
              <a:rPr lang="en-US" sz="1600" dirty="0"/>
              <a:t>                                               { 0, 0, 4, 0, 10, 0, 2, 0, 0 },</a:t>
            </a:r>
            <a:endParaRPr lang="en-US" sz="1600" b="0" dirty="0"/>
          </a:p>
          <a:p>
            <a:pPr>
              <a:buNone/>
            </a:pPr>
            <a:r>
              <a:rPr lang="en-US" sz="1600" dirty="0"/>
              <a:t>                                               { 0, 0, 0, 14, 0, 2, 0, 1, 6 },</a:t>
            </a:r>
            <a:endParaRPr lang="en-US" sz="1600" b="0" dirty="0"/>
          </a:p>
          <a:p>
            <a:pPr>
              <a:buNone/>
            </a:pPr>
            <a:r>
              <a:rPr lang="en-US" sz="1600" dirty="0"/>
              <a:t>                                               { 8, 11, 0, 0, 0, 0, 1, 0, 7 },</a:t>
            </a:r>
            <a:endParaRPr lang="en-US" sz="1600" b="0" dirty="0"/>
          </a:p>
          <a:p>
            <a:pPr>
              <a:buNone/>
            </a:pPr>
            <a:r>
              <a:rPr lang="en-US" sz="1600" dirty="0"/>
              <a:t>                                                { 0, 0, 2, 0, 0, 0, 6, 7, 0 } };</a:t>
            </a:r>
            <a:endParaRPr lang="en-US" sz="1600" b="0" dirty="0"/>
          </a:p>
          <a:p>
            <a:pPr>
              <a:buNone/>
            </a:pPr>
            <a:r>
              <a:rPr lang="en-US" sz="1600" dirty="0" err="1"/>
              <a:t>dijkstra</a:t>
            </a:r>
            <a:r>
              <a:rPr lang="en-US" sz="1600" dirty="0"/>
              <a:t>(</a:t>
            </a:r>
            <a:r>
              <a:rPr lang="en-US" sz="1600" dirty="0" err="1"/>
              <a:t>adjacencyMatrix</a:t>
            </a:r>
            <a:r>
              <a:rPr lang="en-US" sz="1600" dirty="0"/>
              <a:t>, 0);</a:t>
            </a:r>
            <a:endParaRPr lang="en-US" sz="1600" b="0" dirty="0"/>
          </a:p>
          <a:p>
            <a:pPr>
              <a:buNone/>
            </a:pPr>
            <a:r>
              <a:rPr lang="en-US" sz="1600" dirty="0"/>
              <a:t>}</a:t>
            </a:r>
            <a:endParaRPr lang="en-US" sz="1600" b="0" dirty="0"/>
          </a:p>
          <a:p>
            <a:pPr>
              <a:buNone/>
            </a:pPr>
            <a:r>
              <a:rPr lang="en-US" sz="1600" dirty="0"/>
              <a:t>}</a:t>
            </a:r>
          </a:p>
          <a:p>
            <a:pPr>
              <a:buNone/>
            </a:pPr>
            <a:r>
              <a:rPr lang="en-US" sz="1600" b="0" dirty="0"/>
              <a:t>GitHub Link: https: //github.com/SudiptaPandaa/Sudipta/blob/main/DijkstrasAlgorithm.java</a:t>
            </a:r>
          </a:p>
          <a:p>
            <a:pPr>
              <a:buNone/>
            </a:pPr>
            <a:br>
              <a:rPr lang="en-US" sz="1600" dirty="0"/>
            </a:b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a:bodyPr>
          <a:lstStyle/>
          <a:p>
            <a:r>
              <a:rPr lang="en-US" b="1" dirty="0">
                <a:solidFill>
                  <a:schemeClr val="accent6">
                    <a:lumMod val="75000"/>
                  </a:schemeClr>
                </a:solidFill>
                <a:latin typeface="Algerian" pitchFamily="82" charset="0"/>
              </a:rPr>
              <a:t>RESULTS AND DISCCUSION</a:t>
            </a:r>
          </a:p>
        </p:txBody>
      </p:sp>
      <p:sp>
        <p:nvSpPr>
          <p:cNvPr id="5" name="Content Placeholder 4"/>
          <p:cNvSpPr>
            <a:spLocks noGrp="1"/>
          </p:cNvSpPr>
          <p:nvPr>
            <p:ph idx="1"/>
          </p:nvPr>
        </p:nvSpPr>
        <p:spPr>
          <a:xfrm>
            <a:off x="457200" y="928670"/>
            <a:ext cx="8229600" cy="5572164"/>
          </a:xfrm>
        </p:spPr>
        <p:txBody>
          <a:bodyPr>
            <a:normAutofit fontScale="92500" lnSpcReduction="20000"/>
          </a:bodyPr>
          <a:lstStyle/>
          <a:p>
            <a:pPr algn="ctr">
              <a:buNone/>
            </a:pPr>
            <a:r>
              <a:rPr lang="en-US" dirty="0"/>
              <a:t>OUTPUT</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 </a:t>
            </a:r>
            <a:r>
              <a:rPr lang="en-US" sz="1800" b="1" dirty="0"/>
              <a:t>Time Complexity:- O(V^2)</a:t>
            </a:r>
            <a:endParaRPr lang="en-US" sz="1800" b="0" dirty="0"/>
          </a:p>
          <a:p>
            <a:r>
              <a:rPr lang="en-US" sz="1800" b="1" dirty="0"/>
              <a:t>Space Complexity:- O(V^2)</a:t>
            </a:r>
            <a:endParaRPr lang="en-US" sz="1800" b="0" dirty="0"/>
          </a:p>
          <a:p>
            <a:pPr>
              <a:buNone/>
            </a:pPr>
            <a:br>
              <a:rPr lang="en-US" sz="1800" dirty="0"/>
            </a:br>
            <a:endParaRPr lang="en-US" sz="1800" dirty="0"/>
          </a:p>
        </p:txBody>
      </p:sp>
      <p:pic>
        <p:nvPicPr>
          <p:cNvPr id="6" name="Picture 5" descr="Screenshot 2023-05-26 121803.png"/>
          <p:cNvPicPr>
            <a:picLocks noChangeAspect="1"/>
          </p:cNvPicPr>
          <p:nvPr/>
        </p:nvPicPr>
        <p:blipFill>
          <a:blip r:embed="rId2"/>
          <a:stretch>
            <a:fillRect/>
          </a:stretch>
        </p:blipFill>
        <p:spPr>
          <a:xfrm>
            <a:off x="1142976" y="1571613"/>
            <a:ext cx="6715171" cy="337207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normAutofit/>
          </a:bodyPr>
          <a:lstStyle/>
          <a:p>
            <a:r>
              <a:rPr lang="en-US" b="1" dirty="0">
                <a:solidFill>
                  <a:schemeClr val="accent6">
                    <a:lumMod val="75000"/>
                  </a:schemeClr>
                </a:solidFill>
                <a:latin typeface="Algerian" pitchFamily="82" charset="0"/>
              </a:rPr>
              <a:t>LIMITATIONS</a:t>
            </a:r>
          </a:p>
        </p:txBody>
      </p:sp>
      <p:sp>
        <p:nvSpPr>
          <p:cNvPr id="3" name="Content Placeholder 2"/>
          <p:cNvSpPr>
            <a:spLocks noGrp="1"/>
          </p:cNvSpPr>
          <p:nvPr>
            <p:ph idx="1"/>
          </p:nvPr>
        </p:nvSpPr>
        <p:spPr>
          <a:xfrm>
            <a:off x="0" y="928670"/>
            <a:ext cx="9144000" cy="5643602"/>
          </a:xfrm>
        </p:spPr>
        <p:txBody>
          <a:bodyPr>
            <a:normAutofit/>
          </a:bodyPr>
          <a:lstStyle/>
          <a:p>
            <a:pPr>
              <a:buFont typeface="Wingdings" pitchFamily="2" charset="2"/>
              <a:buChar char="§"/>
            </a:pPr>
            <a:r>
              <a:rPr lang="en-US" dirty="0"/>
              <a:t>You must have a complete representation of the graph in order for the algorithm to run.</a:t>
            </a:r>
          </a:p>
          <a:p>
            <a:pPr>
              <a:buFont typeface="Wingdings" pitchFamily="2" charset="2"/>
              <a:buChar char="§"/>
            </a:pPr>
            <a:r>
              <a:rPr lang="en-US" dirty="0"/>
              <a:t>When working with dense graphs, where E is close to V^2, if we need to calculate the shortest path between any pair of nodes, using </a:t>
            </a:r>
            <a:r>
              <a:rPr lang="en-US" dirty="0" err="1"/>
              <a:t>Dijkstra’s</a:t>
            </a:r>
            <a:r>
              <a:rPr lang="en-US" dirty="0"/>
              <a:t> algorithm is not a good option. </a:t>
            </a:r>
          </a:p>
          <a:p>
            <a:pPr>
              <a:buFont typeface="Wingdings" pitchFamily="2" charset="2"/>
              <a:buChar char="§"/>
            </a:pPr>
            <a:r>
              <a:rPr lang="en-US" dirty="0"/>
              <a:t>It does a blind search there by consuming a lot of time waste of necessary resources.</a:t>
            </a:r>
          </a:p>
          <a:p>
            <a:pPr>
              <a:buFont typeface="Wingdings" pitchFamily="2" charset="2"/>
              <a:buChar char="§"/>
            </a:pPr>
            <a:r>
              <a:rPr lang="en-US" dirty="0"/>
              <a:t>It can not handle negative edges.</a:t>
            </a:r>
          </a:p>
          <a:p>
            <a:pPr>
              <a:buFont typeface="Wingdings" pitchFamily="2" charset="2"/>
              <a:buChar char="§"/>
            </a:pPr>
            <a:endParaRPr lang="en-US" sz="2000" dirty="0">
              <a:solidFill>
                <a:schemeClr val="accent6">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0108"/>
          </a:xfrm>
        </p:spPr>
        <p:txBody>
          <a:bodyPr/>
          <a:lstStyle/>
          <a:p>
            <a:r>
              <a:rPr lang="en-US" b="1" dirty="0">
                <a:solidFill>
                  <a:schemeClr val="accent6">
                    <a:lumMod val="75000"/>
                  </a:schemeClr>
                </a:solidFill>
                <a:latin typeface="Algerian" pitchFamily="82" charset="0"/>
              </a:rPr>
              <a:t>CERTIFICATE</a:t>
            </a:r>
          </a:p>
        </p:txBody>
      </p:sp>
      <p:sp>
        <p:nvSpPr>
          <p:cNvPr id="3" name="Content Placeholder 2"/>
          <p:cNvSpPr>
            <a:spLocks noGrp="1"/>
          </p:cNvSpPr>
          <p:nvPr>
            <p:ph idx="1"/>
          </p:nvPr>
        </p:nvSpPr>
        <p:spPr>
          <a:xfrm>
            <a:off x="0" y="1071546"/>
            <a:ext cx="9144000" cy="5786454"/>
          </a:xfrm>
        </p:spPr>
        <p:txBody>
          <a:bodyPr>
            <a:normAutofit fontScale="92500" lnSpcReduction="10000"/>
          </a:bodyPr>
          <a:lstStyle/>
          <a:p>
            <a:pPr>
              <a:buNone/>
            </a:pPr>
            <a:r>
              <a:rPr lang="en-US" sz="1800" dirty="0"/>
              <a:t>      This is to certify that the thesis entitled “Digital Mapping Services In Google Maps Based On </a:t>
            </a:r>
            <a:r>
              <a:rPr lang="en-US" sz="1800" dirty="0" err="1"/>
              <a:t>Dijkstra</a:t>
            </a:r>
            <a:r>
              <a:rPr lang="en-US" sz="1800" dirty="0"/>
              <a:t> Algorithm” submitted by </a:t>
            </a:r>
            <a:r>
              <a:rPr lang="en-US" sz="1800" dirty="0" err="1">
                <a:solidFill>
                  <a:srgbClr val="FF0000"/>
                </a:solidFill>
              </a:rPr>
              <a:t>Sudipta</a:t>
            </a:r>
            <a:r>
              <a:rPr lang="en-US" sz="1800" dirty="0">
                <a:solidFill>
                  <a:srgbClr val="FF0000"/>
                </a:solidFill>
              </a:rPr>
              <a:t> Panda</a:t>
            </a:r>
            <a:r>
              <a:rPr lang="en-US" sz="1800" dirty="0"/>
              <a:t>, bearing registration number 2141016059 of </a:t>
            </a:r>
            <a:r>
              <a:rPr lang="en-US" sz="1800" dirty="0" err="1"/>
              <a:t>B.Tech</a:t>
            </a:r>
            <a:r>
              <a:rPr lang="en-US" sz="1800" dirty="0"/>
              <a:t>. 4</a:t>
            </a:r>
            <a:r>
              <a:rPr lang="en-US" sz="1800" baseline="30000" dirty="0"/>
              <a:t>th</a:t>
            </a:r>
            <a:r>
              <a:rPr lang="en-US" sz="1800" dirty="0"/>
              <a:t> Semester Comp. Sc. and </a:t>
            </a:r>
            <a:r>
              <a:rPr lang="en-US" sz="1800" dirty="0" err="1"/>
              <a:t>Engg.,ITER</a:t>
            </a:r>
            <a:r>
              <a:rPr lang="en-US" sz="1800" dirty="0"/>
              <a:t>, SOA DU is absolutely based upon my own work under my guidance  and supervision. </a:t>
            </a:r>
          </a:p>
          <a:p>
            <a:pPr>
              <a:buNone/>
            </a:pPr>
            <a:r>
              <a:rPr lang="en-US" sz="1800" dirty="0"/>
              <a:t>       The term project has reached the standard fulfilling the requirement of the course Algorithm Design 2 (CSE4131). Any help or source of information which has been available in this connection is duly acknowledged.</a:t>
            </a:r>
          </a:p>
          <a:p>
            <a:pPr>
              <a:buNone/>
            </a:pPr>
            <a:r>
              <a:rPr lang="en-US" sz="1800" dirty="0"/>
              <a:t> </a:t>
            </a:r>
          </a:p>
          <a:p>
            <a:pPr>
              <a:buNone/>
            </a:pPr>
            <a:r>
              <a:rPr lang="en-US" sz="1800" dirty="0"/>
              <a:t> </a:t>
            </a:r>
          </a:p>
          <a:p>
            <a:pPr>
              <a:buNone/>
            </a:pPr>
            <a:r>
              <a:rPr lang="en-US" sz="1800" dirty="0" err="1">
                <a:solidFill>
                  <a:srgbClr val="FF0000"/>
                </a:solidFill>
              </a:rPr>
              <a:t>Satya</a:t>
            </a:r>
            <a:r>
              <a:rPr lang="en-US" sz="1800" dirty="0">
                <a:solidFill>
                  <a:srgbClr val="FF0000"/>
                </a:solidFill>
              </a:rPr>
              <a:t> </a:t>
            </a:r>
            <a:r>
              <a:rPr lang="en-US" sz="1800" dirty="0" err="1">
                <a:solidFill>
                  <a:srgbClr val="FF0000"/>
                </a:solidFill>
              </a:rPr>
              <a:t>Ranjan</a:t>
            </a:r>
            <a:r>
              <a:rPr lang="en-US" sz="1800" dirty="0">
                <a:solidFill>
                  <a:srgbClr val="FF0000"/>
                </a:solidFill>
              </a:rPr>
              <a:t> Das</a:t>
            </a:r>
            <a:r>
              <a:rPr lang="en-US" sz="1800" dirty="0"/>
              <a:t>					</a:t>
            </a:r>
          </a:p>
          <a:p>
            <a:pPr>
              <a:buNone/>
            </a:pPr>
            <a:r>
              <a:rPr lang="en-US" sz="1800" dirty="0"/>
              <a:t>Assistant Professor, </a:t>
            </a:r>
          </a:p>
          <a:p>
            <a:pPr>
              <a:buNone/>
            </a:pPr>
            <a:r>
              <a:rPr lang="en-US" sz="1800" dirty="0"/>
              <a:t>Department of Comp. Sc. And  </a:t>
            </a:r>
            <a:r>
              <a:rPr lang="en-US" sz="1800" dirty="0" err="1"/>
              <a:t>Engg</a:t>
            </a:r>
            <a:r>
              <a:rPr lang="en-US" sz="1800" dirty="0"/>
              <a:t>.</a:t>
            </a:r>
          </a:p>
          <a:p>
            <a:pPr>
              <a:buNone/>
            </a:pPr>
            <a:r>
              <a:rPr lang="en-US" sz="1800" dirty="0"/>
              <a:t>ITER, Bhubaneswar751030, </a:t>
            </a:r>
          </a:p>
          <a:p>
            <a:pPr>
              <a:buNone/>
            </a:pPr>
            <a:r>
              <a:rPr lang="en-US" sz="1800" dirty="0" err="1"/>
              <a:t>Odisha</a:t>
            </a:r>
            <a:r>
              <a:rPr lang="en-US" sz="1800" dirty="0"/>
              <a:t>, India</a:t>
            </a:r>
          </a:p>
          <a:p>
            <a:pPr>
              <a:buNone/>
            </a:pPr>
            <a:endParaRPr lang="en-US" sz="1800" dirty="0"/>
          </a:p>
          <a:p>
            <a:pPr>
              <a:buNone/>
            </a:pPr>
            <a:r>
              <a:rPr lang="en-US" sz="1800" dirty="0"/>
              <a:t>Prof. (Dr.) </a:t>
            </a:r>
            <a:r>
              <a:rPr lang="en-US" sz="1800" dirty="0" err="1"/>
              <a:t>Debahuti</a:t>
            </a:r>
            <a:r>
              <a:rPr lang="en-US" sz="1800" dirty="0"/>
              <a:t> </a:t>
            </a:r>
            <a:r>
              <a:rPr lang="en-US" sz="1800" dirty="0" err="1"/>
              <a:t>Mishra</a:t>
            </a:r>
            <a:r>
              <a:rPr lang="en-US" sz="1800" dirty="0"/>
              <a:t>				</a:t>
            </a:r>
          </a:p>
          <a:p>
            <a:pPr>
              <a:buNone/>
            </a:pPr>
            <a:r>
              <a:rPr lang="en-US" sz="1800" dirty="0"/>
              <a:t>Professor and Head, </a:t>
            </a:r>
          </a:p>
          <a:p>
            <a:pPr>
              <a:buNone/>
            </a:pPr>
            <a:r>
              <a:rPr lang="en-US" sz="1800" dirty="0"/>
              <a:t>Department of Comp. Sc. and  </a:t>
            </a:r>
            <a:r>
              <a:rPr lang="en-US" sz="1800" dirty="0" err="1"/>
              <a:t>Engg</a:t>
            </a:r>
            <a:r>
              <a:rPr lang="en-US" sz="1800" dirty="0"/>
              <a:t>.</a:t>
            </a:r>
          </a:p>
          <a:p>
            <a:pPr>
              <a:buNone/>
            </a:pPr>
            <a:r>
              <a:rPr lang="en-US" sz="1800" dirty="0"/>
              <a:t>ITER, Bhubaneswar751030, </a:t>
            </a:r>
          </a:p>
          <a:p>
            <a:pPr>
              <a:buNone/>
            </a:pPr>
            <a:r>
              <a:rPr lang="en-US" sz="1800" dirty="0" err="1"/>
              <a:t>Odisha</a:t>
            </a:r>
            <a:r>
              <a:rPr lang="en-US" sz="1800" dirty="0"/>
              <a:t>, India</a:t>
            </a:r>
          </a:p>
          <a:p>
            <a:pPr>
              <a:buNone/>
            </a:pPr>
            <a:endParaRPr lang="en-US" sz="1800" dirty="0"/>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a:solidFill>
                  <a:schemeClr val="accent6">
                    <a:lumMod val="75000"/>
                  </a:schemeClr>
                </a:solidFill>
                <a:latin typeface="Algerian" pitchFamily="82" charset="0"/>
              </a:rPr>
              <a:t>REFERENCES</a:t>
            </a:r>
          </a:p>
        </p:txBody>
      </p:sp>
      <p:sp>
        <p:nvSpPr>
          <p:cNvPr id="3" name="Content Placeholder 2"/>
          <p:cNvSpPr>
            <a:spLocks noGrp="1"/>
          </p:cNvSpPr>
          <p:nvPr>
            <p:ph idx="1"/>
          </p:nvPr>
        </p:nvSpPr>
        <p:spPr>
          <a:xfrm>
            <a:off x="457200" y="1000108"/>
            <a:ext cx="8229600" cy="5500726"/>
          </a:xfrm>
        </p:spPr>
        <p:txBody>
          <a:bodyPr>
            <a:normAutofit fontScale="92500" lnSpcReduction="10000"/>
          </a:bodyPr>
          <a:lstStyle/>
          <a:p>
            <a:pPr marL="457200" indent="-457200" fontAlgn="base">
              <a:buFont typeface="+mj-lt"/>
              <a:buAutoNum type="arabicPeriod"/>
            </a:pPr>
            <a:r>
              <a:rPr lang="en-US" sz="2400" dirty="0" err="1"/>
              <a:t>Ahuja</a:t>
            </a:r>
            <a:r>
              <a:rPr lang="en-US" sz="2400" dirty="0"/>
              <a:t>, </a:t>
            </a:r>
            <a:r>
              <a:rPr lang="en-US" sz="2400" dirty="0" err="1"/>
              <a:t>Ravindra</a:t>
            </a:r>
            <a:r>
              <a:rPr lang="en-US" sz="2400" dirty="0"/>
              <a:t> K.; </a:t>
            </a:r>
            <a:r>
              <a:rPr lang="en-US" sz="2400" dirty="0" err="1"/>
              <a:t>Mehlhorn</a:t>
            </a:r>
            <a:r>
              <a:rPr lang="en-US" sz="2400" dirty="0"/>
              <a:t>, Kurt; </a:t>
            </a:r>
            <a:r>
              <a:rPr lang="en-US" sz="2400" dirty="0" err="1"/>
              <a:t>Orlin</a:t>
            </a:r>
            <a:r>
              <a:rPr lang="en-US" sz="2400" dirty="0"/>
              <a:t>, James B.; </a:t>
            </a:r>
            <a:r>
              <a:rPr lang="en-US" sz="2400" dirty="0" err="1"/>
              <a:t>Tarjan</a:t>
            </a:r>
            <a:r>
              <a:rPr lang="en-US" sz="2400" dirty="0"/>
              <a:t>, Robert E. (April 1990). "Faster Algorithms for the Shortest Path Problem" Journal of the ACM</a:t>
            </a:r>
          </a:p>
          <a:p>
            <a:pPr marL="457200" indent="-457200" fontAlgn="base">
              <a:buFont typeface="+mj-lt"/>
              <a:buAutoNum type="arabicPeriod"/>
            </a:pPr>
            <a:r>
              <a:rPr lang="en-US" sz="2400" dirty="0" err="1"/>
              <a:t>Avdhesh</a:t>
            </a:r>
            <a:r>
              <a:rPr lang="en-US" sz="2400" dirty="0"/>
              <a:t>, K.S., &amp; </a:t>
            </a:r>
            <a:r>
              <a:rPr lang="en-US" sz="2400" dirty="0" err="1"/>
              <a:t>Sourabh</a:t>
            </a:r>
            <a:r>
              <a:rPr lang="en-US" sz="2400" dirty="0"/>
              <a:t>, K., (2013). A finding of the Shortest Path from Source to Destination by traversing every Node in wired Network International Journal of Engineering and Technology, </a:t>
            </a:r>
            <a:r>
              <a:rPr lang="en-US" sz="2400" dirty="0" err="1"/>
              <a:t>Vol</a:t>
            </a:r>
            <a:r>
              <a:rPr lang="en-US" sz="2400" dirty="0"/>
              <a:t> 5, 2655-2656. </a:t>
            </a:r>
          </a:p>
          <a:p>
            <a:pPr marL="457200" indent="-457200" fontAlgn="base">
              <a:buFont typeface="+mj-lt"/>
              <a:buAutoNum type="arabicPeriod"/>
            </a:pPr>
            <a:r>
              <a:rPr lang="en-US" sz="2400" dirty="0"/>
              <a:t> N. Biggs, E. Lloyd, and R. Wilson, Graph Theory 1736-1936, Clarendon Press Oxford, 1976. </a:t>
            </a:r>
          </a:p>
          <a:p>
            <a:pPr marL="457200" indent="-457200" fontAlgn="base">
              <a:buFont typeface="+mj-lt"/>
              <a:buAutoNum type="arabicPeriod"/>
            </a:pPr>
            <a:r>
              <a:rPr lang="en-US" sz="2400" dirty="0" err="1"/>
              <a:t>Deo</a:t>
            </a:r>
            <a:r>
              <a:rPr lang="en-US" sz="2400" dirty="0"/>
              <a:t>, </a:t>
            </a:r>
            <a:r>
              <a:rPr lang="en-US" sz="2400" dirty="0" err="1"/>
              <a:t>Narsingh</a:t>
            </a:r>
            <a:r>
              <a:rPr lang="en-US" sz="2400" dirty="0"/>
              <a:t> (1974). Graph Theory with Applications to Engineering and Computer Science, Englewood, New Jersey: Prentice-Hall.</a:t>
            </a:r>
          </a:p>
          <a:p>
            <a:pPr marL="457200" indent="-457200" fontAlgn="base">
              <a:buFont typeface="+mj-lt"/>
              <a:buAutoNum type="arabicPeriod"/>
            </a:pPr>
            <a:r>
              <a:rPr lang="en-US" sz="2400" dirty="0"/>
              <a:t>Kleinberg, J., &amp; </a:t>
            </a:r>
            <a:r>
              <a:rPr lang="en-US" sz="2400" dirty="0" err="1"/>
              <a:t>Tardos</a:t>
            </a:r>
            <a:r>
              <a:rPr lang="en-US" sz="2400" dirty="0"/>
              <a:t>, E. (2006). </a:t>
            </a:r>
            <a:r>
              <a:rPr lang="en-US" sz="2400" i="1" dirty="0"/>
              <a:t>Algorithm design</a:t>
            </a:r>
            <a:r>
              <a:rPr lang="en-US" sz="2400" dirty="0"/>
              <a:t>. Pearson Education India.</a:t>
            </a:r>
          </a:p>
          <a:p>
            <a:pPr marL="457200" indent="-457200" fontAlgn="base">
              <a:buFont typeface="+mj-lt"/>
              <a:buAutoNum type="arabicPeriod"/>
            </a:pPr>
            <a:r>
              <a:rPr lang="en-US" sz="2400" dirty="0" err="1"/>
              <a:t>Cormen</a:t>
            </a:r>
            <a:r>
              <a:rPr lang="en-US" sz="2400" dirty="0"/>
              <a:t>, T. H., </a:t>
            </a:r>
            <a:r>
              <a:rPr lang="en-US" sz="2400" dirty="0" err="1"/>
              <a:t>Leiserson</a:t>
            </a:r>
            <a:r>
              <a:rPr lang="en-US" sz="2400" dirty="0"/>
              <a:t>, C. E., </a:t>
            </a:r>
            <a:r>
              <a:rPr lang="en-US" sz="2400" dirty="0" err="1"/>
              <a:t>Rivest</a:t>
            </a:r>
            <a:r>
              <a:rPr lang="en-US" sz="2400" dirty="0"/>
              <a:t>, R. L., &amp; Stein, C. (2022). </a:t>
            </a:r>
            <a:r>
              <a:rPr lang="en-US" sz="2400" i="1" dirty="0"/>
              <a:t>Introduction to algorithms</a:t>
            </a:r>
            <a:r>
              <a:rPr lang="en-US" sz="2400" dirty="0"/>
              <a:t>. MIT press.</a:t>
            </a:r>
          </a:p>
          <a:p>
            <a:pPr marL="457200" indent="-457200" fontAlgn="base">
              <a:buNone/>
            </a:pPr>
            <a:endParaRPr lang="en-US" sz="2400" dirty="0"/>
          </a:p>
          <a:p>
            <a:pPr marL="457200" indent="-457200" fontAlgn="base">
              <a:buFont typeface="+mj-lt"/>
              <a:buAutoNum type="arabicPeriod"/>
            </a:pPr>
            <a:endParaRPr lang="en-US" sz="2400" dirty="0"/>
          </a:p>
          <a:p>
            <a:pPr marL="457200" indent="-457200" fontAlgn="base">
              <a:buFont typeface="+mj-lt"/>
              <a:buAutoNum type="arabicPeriod"/>
            </a:pPr>
            <a:endParaRPr lang="en-US" sz="2400" dirty="0"/>
          </a:p>
          <a:p>
            <a:pPr marL="457200" indent="-457200" fontAlgn="base">
              <a:buNone/>
            </a:pPr>
            <a:endParaRPr lang="en-US" sz="2400" dirty="0"/>
          </a:p>
          <a:p>
            <a:pPr>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r>
              <a:rPr lang="en-US" b="1" dirty="0">
                <a:solidFill>
                  <a:schemeClr val="accent6">
                    <a:lumMod val="75000"/>
                  </a:schemeClr>
                </a:solidFill>
                <a:latin typeface="Algerian" pitchFamily="82" charset="0"/>
              </a:rPr>
              <a:t>ABSTRACT</a:t>
            </a:r>
          </a:p>
        </p:txBody>
      </p:sp>
      <p:sp>
        <p:nvSpPr>
          <p:cNvPr id="3" name="Content Placeholder 2"/>
          <p:cNvSpPr>
            <a:spLocks noGrp="1"/>
          </p:cNvSpPr>
          <p:nvPr>
            <p:ph idx="1"/>
          </p:nvPr>
        </p:nvSpPr>
        <p:spPr>
          <a:xfrm>
            <a:off x="142844" y="1357298"/>
            <a:ext cx="8715436" cy="5143536"/>
          </a:xfrm>
        </p:spPr>
        <p:txBody>
          <a:bodyPr>
            <a:normAutofit fontScale="70000" lnSpcReduction="20000"/>
          </a:bodyPr>
          <a:lstStyle/>
          <a:p>
            <a:pPr>
              <a:buNone/>
            </a:pPr>
            <a:r>
              <a:rPr lang="en-US" sz="2500" dirty="0"/>
              <a:t>      This project focuses on utilizing </a:t>
            </a:r>
            <a:r>
              <a:rPr lang="en-US" sz="2500" dirty="0" err="1"/>
              <a:t>Dijkstra's</a:t>
            </a:r>
            <a:r>
              <a:rPr lang="en-US" sz="2500" dirty="0"/>
              <a:t> algorithm to solve the shortest path problem in online network services, specifically using Google Maps as the underlying tool. The objective is to develop a method that calculates the shortest route between two locations by leveraging graph theory principles and implementing </a:t>
            </a:r>
            <a:r>
              <a:rPr lang="en-US" sz="2500" dirty="0" err="1"/>
              <a:t>Dijkstra's</a:t>
            </a:r>
            <a:r>
              <a:rPr lang="en-US" sz="2500" dirty="0"/>
              <a:t> algorithm.</a:t>
            </a:r>
          </a:p>
          <a:p>
            <a:pPr>
              <a:buNone/>
            </a:pPr>
            <a:r>
              <a:rPr lang="en-US" sz="2500" dirty="0"/>
              <a:t> </a:t>
            </a:r>
          </a:p>
          <a:p>
            <a:pPr>
              <a:buNone/>
            </a:pPr>
            <a:r>
              <a:rPr lang="en-US" sz="2500" dirty="0"/>
              <a:t>      The study treats India as a graph, with cities or places represented as vertices and the routes between them as edges. By applying </a:t>
            </a:r>
            <a:r>
              <a:rPr lang="en-US" sz="2500" dirty="0" err="1"/>
              <a:t>Dijkstra's</a:t>
            </a:r>
            <a:r>
              <a:rPr lang="en-US" sz="2500" dirty="0"/>
              <a:t> algorithm, the shortest paths between any two cities or places in India can be determined, enabling efficient navigation and distance calculation. The algorithm starts from a source node and progressively explores neighboring nodes, selecting the locally optimal choices at each step to arrive at the overall best solution.</a:t>
            </a:r>
          </a:p>
          <a:p>
            <a:pPr>
              <a:buNone/>
            </a:pPr>
            <a:r>
              <a:rPr lang="en-US" sz="2500" dirty="0"/>
              <a:t> </a:t>
            </a:r>
          </a:p>
          <a:p>
            <a:pPr>
              <a:buNone/>
            </a:pPr>
            <a:r>
              <a:rPr lang="en-US" sz="2500" dirty="0"/>
              <a:t>       Google Maps serves as the primary tool for calculating the shortest distance between starting and ending points. It provides an extensive mapping service with features like route planning, street views, real-time traffic conditions, and satellite imagery. By incorporating the graph theoretical approach and </a:t>
            </a:r>
            <a:r>
              <a:rPr lang="en-US" sz="2500" dirty="0" err="1"/>
              <a:t>Dijkstra's</a:t>
            </a:r>
            <a:r>
              <a:rPr lang="en-US" sz="2500" dirty="0"/>
              <a:t> algorithm, the study aims to enhance the shortest route evaluation process in Google Maps.</a:t>
            </a:r>
          </a:p>
          <a:p>
            <a:pPr>
              <a:buNone/>
            </a:pPr>
            <a:r>
              <a:rPr lang="en-US" sz="2500" dirty="0"/>
              <a:t> </a:t>
            </a:r>
          </a:p>
          <a:p>
            <a:pPr>
              <a:buNone/>
            </a:pPr>
            <a:endParaRPr lang="en-US" sz="2000" b="0" dirty="0"/>
          </a:p>
          <a:p>
            <a:pPr>
              <a:buNone/>
            </a:pP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a:t>      The implementation of </a:t>
            </a:r>
            <a:r>
              <a:rPr lang="en-US" dirty="0" err="1"/>
              <a:t>Dijkstra's</a:t>
            </a:r>
            <a:r>
              <a:rPr lang="en-US" dirty="0"/>
              <a:t> algorithm involves initializing distances, calculating distances to adjacent nodes, and iteratively selecting the node with the minimum distance. The algorithm updates the distances of neighboring nodes and maintains a shortest-path tree until all nodes have been visited. The output includes the shortest distances and paths from the source node to each vertex.</a:t>
            </a:r>
          </a:p>
          <a:p>
            <a:pPr>
              <a:buNone/>
            </a:pPr>
            <a:r>
              <a:rPr lang="en-US" dirty="0"/>
              <a:t> </a:t>
            </a:r>
          </a:p>
          <a:p>
            <a:pPr>
              <a:buNone/>
            </a:pPr>
            <a:r>
              <a:rPr lang="en-US" dirty="0"/>
              <a:t>      The provided Java code demonstrates the implementation of </a:t>
            </a:r>
            <a:r>
              <a:rPr lang="en-US" dirty="0" err="1"/>
              <a:t>Dijkstra's</a:t>
            </a:r>
            <a:r>
              <a:rPr lang="en-US" dirty="0"/>
              <a:t> algorithm using an adjacency matrix representation of the graph. The code initializes distances, performs the necessary calculations, and outputs the shortest distances and paths.</a:t>
            </a:r>
          </a:p>
          <a:p>
            <a:pPr>
              <a:buNone/>
            </a:pPr>
            <a:r>
              <a:rPr lang="en-US" dirty="0"/>
              <a:t> </a:t>
            </a:r>
          </a:p>
          <a:p>
            <a:pPr>
              <a:buNone/>
            </a:pPr>
            <a:r>
              <a:rPr lang="en-US" dirty="0"/>
              <a:t>       In conclusion, this project showcases the successful application of </a:t>
            </a:r>
            <a:r>
              <a:rPr lang="en-US" dirty="0" err="1"/>
              <a:t>Dijkstra's</a:t>
            </a:r>
            <a:r>
              <a:rPr lang="en-US" dirty="0"/>
              <a:t> algorithm and graph theory principles to solve the shortest path problem in online network services. By leveraging the capabilities of Google Maps, the study contributes to the development of an efficient method for evaluating and navigating the shortest routes between locations.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a:solidFill>
                  <a:schemeClr val="accent6">
                    <a:lumMod val="75000"/>
                  </a:schemeClr>
                </a:solidFill>
                <a:latin typeface="Algerian" pitchFamily="82" charset="0"/>
              </a:rPr>
              <a:t>	</a:t>
            </a:r>
            <a:r>
              <a:rPr lang="en-US" b="1" dirty="0">
                <a:solidFill>
                  <a:schemeClr val="accent6">
                    <a:lumMod val="75000"/>
                  </a:schemeClr>
                </a:solidFill>
                <a:latin typeface="Algerian" pitchFamily="82" charset="0"/>
              </a:rPr>
              <a:t>CONTENTS</a:t>
            </a:r>
          </a:p>
        </p:txBody>
      </p:sp>
      <p:sp>
        <p:nvSpPr>
          <p:cNvPr id="3" name="Content Placeholder 2"/>
          <p:cNvSpPr>
            <a:spLocks noGrp="1"/>
          </p:cNvSpPr>
          <p:nvPr>
            <p:ph idx="1"/>
          </p:nvPr>
        </p:nvSpPr>
        <p:spPr>
          <a:xfrm>
            <a:off x="214282" y="928670"/>
            <a:ext cx="8715436" cy="5715040"/>
          </a:xfrm>
        </p:spPr>
        <p:txBody>
          <a:bodyPr>
            <a:normAutofit/>
          </a:bodyPr>
          <a:lstStyle/>
          <a:p>
            <a:pPr marL="514350" indent="-514350">
              <a:buFont typeface="+mj-lt"/>
              <a:buAutoNum type="arabicPeriod"/>
            </a:pPr>
            <a:r>
              <a:rPr lang="en-US" sz="2000" dirty="0"/>
              <a:t>INTRODUCTION</a:t>
            </a:r>
          </a:p>
          <a:p>
            <a:pPr marL="514350" indent="-514350">
              <a:buFont typeface="+mj-lt"/>
              <a:buAutoNum type="arabicPeriod"/>
            </a:pPr>
            <a:r>
              <a:rPr lang="en-US" sz="2000" dirty="0"/>
              <a:t>REAL LIFE APPLICATIONS</a:t>
            </a:r>
          </a:p>
          <a:p>
            <a:pPr marL="514350" indent="-514350">
              <a:buFont typeface="+mj-lt"/>
              <a:buAutoNum type="arabicPeriod"/>
            </a:pPr>
            <a:r>
              <a:rPr lang="en-US" sz="2000" dirty="0"/>
              <a:t>PROBLEM STATEMENT</a:t>
            </a:r>
          </a:p>
          <a:p>
            <a:pPr marL="514350" indent="-514350">
              <a:buFont typeface="+mj-lt"/>
              <a:buAutoNum type="arabicPeriod"/>
            </a:pPr>
            <a:r>
              <a:rPr lang="en-US" sz="2000" dirty="0"/>
              <a:t>SOLUTION</a:t>
            </a:r>
          </a:p>
          <a:p>
            <a:pPr marL="514350" indent="-514350">
              <a:buFont typeface="+mj-lt"/>
              <a:buAutoNum type="arabicPeriod"/>
            </a:pPr>
            <a:r>
              <a:rPr lang="en-US" sz="2000" dirty="0"/>
              <a:t>MATHEMATICAL FORMULATION</a:t>
            </a:r>
          </a:p>
          <a:p>
            <a:pPr marL="514350" indent="-514350">
              <a:buFont typeface="+mj-lt"/>
              <a:buAutoNum type="arabicPeriod"/>
            </a:pPr>
            <a:r>
              <a:rPr lang="en-US" sz="2000" dirty="0"/>
              <a:t>ALGORITHM STEPS</a:t>
            </a:r>
          </a:p>
          <a:p>
            <a:pPr marL="514350" indent="-514350">
              <a:buFont typeface="+mj-lt"/>
              <a:buAutoNum type="arabicPeriod"/>
            </a:pPr>
            <a:r>
              <a:rPr lang="en-US" sz="2000" dirty="0"/>
              <a:t>CONDITIONS AND CONSTRAINTS</a:t>
            </a:r>
          </a:p>
          <a:p>
            <a:pPr marL="514350" indent="-514350">
              <a:buFont typeface="+mj-lt"/>
              <a:buAutoNum type="arabicPeriod"/>
            </a:pPr>
            <a:r>
              <a:rPr lang="en-US" sz="2000" dirty="0"/>
              <a:t>ASSUMPTIONS</a:t>
            </a:r>
          </a:p>
          <a:p>
            <a:pPr marL="514350" indent="-514350">
              <a:buFont typeface="+mj-lt"/>
              <a:buAutoNum type="arabicPeriod"/>
            </a:pPr>
            <a:r>
              <a:rPr lang="en-US" sz="2000" dirty="0"/>
              <a:t>PSEUDOCODE</a:t>
            </a:r>
          </a:p>
          <a:p>
            <a:pPr marL="514350" indent="-514350">
              <a:buFont typeface="+mj-lt"/>
              <a:buAutoNum type="arabicPeriod"/>
            </a:pPr>
            <a:r>
              <a:rPr lang="en-US" sz="2000" dirty="0"/>
              <a:t>DESCRIPTION OF PSEUDOCODE STEPS</a:t>
            </a:r>
          </a:p>
          <a:p>
            <a:pPr marL="514350" indent="-514350">
              <a:buFont typeface="+mj-lt"/>
              <a:buAutoNum type="arabicPeriod"/>
            </a:pPr>
            <a:r>
              <a:rPr lang="en-US" sz="2000" dirty="0"/>
              <a:t>EXAMPLES</a:t>
            </a:r>
          </a:p>
          <a:p>
            <a:pPr marL="514350" indent="-514350">
              <a:buFont typeface="+mj-lt"/>
              <a:buAutoNum type="arabicPeriod"/>
            </a:pPr>
            <a:r>
              <a:rPr lang="en-US" sz="2000" dirty="0"/>
              <a:t>CODE USING JAVA</a:t>
            </a:r>
          </a:p>
          <a:p>
            <a:pPr marL="514350" indent="-514350">
              <a:buFont typeface="+mj-lt"/>
              <a:buAutoNum type="arabicPeriod"/>
            </a:pPr>
            <a:r>
              <a:rPr lang="en-US" sz="2000" dirty="0"/>
              <a:t>RESULT AND DISCUSSION</a:t>
            </a:r>
          </a:p>
          <a:p>
            <a:pPr marL="514350" indent="-514350">
              <a:buFont typeface="+mj-lt"/>
              <a:buAutoNum type="arabicPeriod"/>
            </a:pPr>
            <a:r>
              <a:rPr lang="en-US" sz="2000" dirty="0"/>
              <a:t>LIMITATIONS</a:t>
            </a:r>
          </a:p>
          <a:p>
            <a:pPr marL="514350" indent="-514350">
              <a:buFont typeface="+mj-lt"/>
              <a:buAutoNum type="arabicPeriod"/>
            </a:pPr>
            <a:r>
              <a:rPr lang="en-US" sz="2000" dirty="0"/>
              <a:t>REFERENCES</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a:solidFill>
                  <a:schemeClr val="accent6">
                    <a:lumMod val="75000"/>
                  </a:schemeClr>
                </a:solidFill>
                <a:latin typeface="Algerian" pitchFamily="82" charset="0"/>
              </a:rPr>
              <a:t>INTRODUCTION</a:t>
            </a:r>
          </a:p>
        </p:txBody>
      </p:sp>
      <p:sp>
        <p:nvSpPr>
          <p:cNvPr id="3" name="Content Placeholder 2"/>
          <p:cNvSpPr>
            <a:spLocks noGrp="1"/>
          </p:cNvSpPr>
          <p:nvPr>
            <p:ph idx="1"/>
          </p:nvPr>
        </p:nvSpPr>
        <p:spPr>
          <a:xfrm>
            <a:off x="142844" y="1000108"/>
            <a:ext cx="8786874" cy="5643602"/>
          </a:xfrm>
        </p:spPr>
        <p:txBody>
          <a:bodyPr>
            <a:normAutofit lnSpcReduction="10000"/>
          </a:bodyPr>
          <a:lstStyle/>
          <a:p>
            <a:pPr>
              <a:buNone/>
            </a:pPr>
            <a:r>
              <a:rPr lang="en-US" sz="2000" dirty="0"/>
              <a:t>     </a:t>
            </a:r>
            <a:r>
              <a:rPr lang="en-US" sz="2000" dirty="0" err="1"/>
              <a:t>Dijkstra's</a:t>
            </a:r>
            <a:r>
              <a:rPr lang="en-US" sz="2000" dirty="0"/>
              <a:t> Algorithm finds the shortest path between a given node/point and all other nodes/points in a graph. This algorithm uses the weights of the edges to find the path that minimizes the total distance (weight) between the source node/point and all other nodes/points.</a:t>
            </a:r>
            <a:br>
              <a:rPr lang="en-US" sz="2000" b="0" dirty="0"/>
            </a:br>
            <a:r>
              <a:rPr lang="en-US" sz="2000" dirty="0"/>
              <a:t>Here we need only two input specifications:</a:t>
            </a:r>
          </a:p>
          <a:p>
            <a:pPr>
              <a:buFontTx/>
              <a:buChar char="-"/>
            </a:pPr>
            <a:r>
              <a:rPr lang="en-US" sz="2000" dirty="0"/>
              <a:t>1 vertex</a:t>
            </a:r>
          </a:p>
          <a:p>
            <a:pPr>
              <a:buFontTx/>
              <a:buChar char="-"/>
            </a:pPr>
            <a:r>
              <a:rPr lang="en-US" sz="2000" dirty="0"/>
              <a:t> 2 nodes/points</a:t>
            </a:r>
          </a:p>
          <a:p>
            <a:pPr>
              <a:buNone/>
            </a:pPr>
            <a:r>
              <a:rPr lang="en-US" sz="2000" dirty="0"/>
              <a:t>      The </a:t>
            </a:r>
            <a:r>
              <a:rPr lang="en-US" sz="2000" dirty="0" err="1"/>
              <a:t>Dijkstra</a:t>
            </a:r>
            <a:r>
              <a:rPr lang="en-US" sz="2000" dirty="0"/>
              <a:t> Algorithm is used to identify the shortest distance along the route between two locations because numerous routes and paths link them, and the Shortest Path Algorithm can only provide a minimal distance. Google created a web mapping </a:t>
            </a:r>
            <a:r>
              <a:rPr lang="en-US" sz="2000" dirty="0" err="1"/>
              <a:t>programme</a:t>
            </a:r>
            <a:r>
              <a:rPr lang="en-US" sz="2000" dirty="0"/>
              <a:t> called Google Maps. It features route planning for walking, driving, bicycling, flying (beta), taking public transportation, street maps, interactive 360° street views, real-time traffic conditions, and satellite imagery. More than 1 billion people will use Google Maps each month in 2020. Initially, Google Maps was a desktop C ++ </a:t>
            </a:r>
            <a:r>
              <a:rPr lang="en-US" sz="2000" dirty="0" err="1"/>
              <a:t>programme</a:t>
            </a:r>
            <a:r>
              <a:rPr lang="en-US" sz="2000" dirty="0"/>
              <a:t>.</a:t>
            </a:r>
            <a:br>
              <a:rPr lang="en-US" sz="2000" dirty="0"/>
            </a:br>
            <a:endParaRPr lang="en-US" sz="2000" b="0" dirty="0"/>
          </a:p>
          <a:p>
            <a:pPr>
              <a:buNone/>
            </a:pPr>
            <a:br>
              <a:rPr lang="en-US" sz="2000" b="0" dirty="0"/>
            </a:b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r>
              <a:rPr lang="en-US" b="1" dirty="0">
                <a:solidFill>
                  <a:schemeClr val="accent5">
                    <a:lumMod val="75000"/>
                  </a:schemeClr>
                </a:solidFill>
                <a:latin typeface="Algerian" pitchFamily="82" charset="0"/>
              </a:rPr>
              <a:t>Real-life Applications</a:t>
            </a:r>
            <a:endParaRPr lang="en-US" dirty="0">
              <a:solidFill>
                <a:schemeClr val="accent5">
                  <a:lumMod val="75000"/>
                </a:schemeClr>
              </a:solidFill>
              <a:latin typeface="Algerian" pitchFamily="82" charset="0"/>
            </a:endParaRPr>
          </a:p>
        </p:txBody>
      </p:sp>
      <p:sp>
        <p:nvSpPr>
          <p:cNvPr id="3" name="Content Placeholder 2"/>
          <p:cNvSpPr>
            <a:spLocks noGrp="1"/>
          </p:cNvSpPr>
          <p:nvPr>
            <p:ph idx="1"/>
          </p:nvPr>
        </p:nvSpPr>
        <p:spPr>
          <a:xfrm>
            <a:off x="214282" y="857232"/>
            <a:ext cx="8715436" cy="5786478"/>
          </a:xfrm>
        </p:spPr>
        <p:txBody>
          <a:bodyPr>
            <a:normAutofit fontScale="92500"/>
          </a:bodyPr>
          <a:lstStyle/>
          <a:p>
            <a:pPr>
              <a:buNone/>
            </a:pPr>
            <a:r>
              <a:rPr lang="en-US" sz="2400" dirty="0"/>
              <a:t>     </a:t>
            </a:r>
            <a:r>
              <a:rPr lang="en-US" sz="2400" dirty="0" err="1"/>
              <a:t>Dijkstra’s</a:t>
            </a:r>
            <a:r>
              <a:rPr lang="en-US" sz="2400" dirty="0"/>
              <a:t> algorithm is one of the most popular algorithms for solving many single-source shortest path problems having non-negative edge weight in the graphs, i.e., it is to find the shortest distance between two vertices on a graph. It was conceived by computer scientist </a:t>
            </a:r>
            <a:r>
              <a:rPr lang="en-US" sz="2400" dirty="0" err="1"/>
              <a:t>Edsger</a:t>
            </a:r>
            <a:r>
              <a:rPr lang="en-US" sz="2400" dirty="0"/>
              <a:t> W. </a:t>
            </a:r>
            <a:r>
              <a:rPr lang="en-US" sz="2400" dirty="0" err="1"/>
              <a:t>Dijkstra</a:t>
            </a:r>
            <a:r>
              <a:rPr lang="en-US" sz="2400" dirty="0"/>
              <a:t> in 1956 and published three years later.</a:t>
            </a:r>
            <a:endParaRPr lang="en-US" sz="2400" b="0" dirty="0"/>
          </a:p>
          <a:p>
            <a:pPr>
              <a:buNone/>
            </a:pPr>
            <a:br>
              <a:rPr lang="en-US" sz="2400" b="0" dirty="0"/>
            </a:br>
            <a:r>
              <a:rPr lang="en-US" sz="2400" dirty="0" err="1"/>
              <a:t>Dijkstra’s</a:t>
            </a:r>
            <a:r>
              <a:rPr lang="en-US" sz="2400" dirty="0"/>
              <a:t> Algorithm has several real-world use cases, some of which are as follows:</a:t>
            </a:r>
            <a:endParaRPr lang="en-US" sz="2400" b="0" dirty="0"/>
          </a:p>
          <a:p>
            <a:pPr marL="457200" indent="-457200" fontAlgn="base">
              <a:buFont typeface="+mj-lt"/>
              <a:buAutoNum type="arabicPeriod"/>
            </a:pPr>
            <a:r>
              <a:rPr lang="en-US" sz="2400" dirty="0"/>
              <a:t>Digital Mapping Services in Google Maps </a:t>
            </a:r>
          </a:p>
          <a:p>
            <a:pPr marL="457200" indent="-457200" fontAlgn="base">
              <a:buFont typeface="+mj-lt"/>
              <a:buAutoNum type="arabicPeriod"/>
            </a:pPr>
            <a:r>
              <a:rPr lang="en-US" sz="2400" dirty="0"/>
              <a:t>Social Networking Applications</a:t>
            </a:r>
          </a:p>
          <a:p>
            <a:pPr marL="457200" indent="-457200" fontAlgn="base">
              <a:buFont typeface="+mj-lt"/>
              <a:buAutoNum type="arabicPeriod"/>
            </a:pPr>
            <a:r>
              <a:rPr lang="en-US" sz="2400" dirty="0"/>
              <a:t>Telephone Network</a:t>
            </a:r>
          </a:p>
          <a:p>
            <a:pPr marL="457200" indent="-457200" fontAlgn="base">
              <a:buFont typeface="+mj-lt"/>
              <a:buAutoNum type="arabicPeriod"/>
            </a:pPr>
            <a:r>
              <a:rPr lang="en-US" sz="2400" dirty="0"/>
              <a:t>IP routing to find Open shortest Path First</a:t>
            </a:r>
          </a:p>
          <a:p>
            <a:pPr marL="457200" indent="-457200" fontAlgn="base">
              <a:buFont typeface="+mj-lt"/>
              <a:buAutoNum type="arabicPeriod"/>
            </a:pPr>
            <a:r>
              <a:rPr lang="en-US" sz="2400" dirty="0"/>
              <a:t>Flying Agenda</a:t>
            </a:r>
          </a:p>
          <a:p>
            <a:pPr marL="457200" indent="-457200" fontAlgn="base">
              <a:buFont typeface="+mj-lt"/>
              <a:buAutoNum type="arabicPeriod"/>
            </a:pPr>
            <a:r>
              <a:rPr lang="en-US" sz="2400" dirty="0"/>
              <a:t>Designate file server</a:t>
            </a:r>
          </a:p>
          <a:p>
            <a:pPr marL="457200" indent="-457200" fontAlgn="base">
              <a:buFont typeface="+mj-lt"/>
              <a:buAutoNum type="arabicPeriod"/>
            </a:pPr>
            <a:r>
              <a:rPr lang="en-US" sz="2400" dirty="0"/>
              <a:t>Robotic Path</a:t>
            </a:r>
          </a:p>
          <a:p>
            <a:pPr>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a:solidFill>
                  <a:schemeClr val="accent5">
                    <a:lumMod val="75000"/>
                  </a:schemeClr>
                </a:solidFill>
                <a:latin typeface="Algerian" pitchFamily="82" charset="0"/>
              </a:rPr>
              <a:t>PROBLEM STATEMENT</a:t>
            </a:r>
          </a:p>
        </p:txBody>
      </p:sp>
      <p:sp>
        <p:nvSpPr>
          <p:cNvPr id="3" name="Content Placeholder 2"/>
          <p:cNvSpPr>
            <a:spLocks noGrp="1"/>
          </p:cNvSpPr>
          <p:nvPr>
            <p:ph idx="1"/>
          </p:nvPr>
        </p:nvSpPr>
        <p:spPr>
          <a:xfrm>
            <a:off x="0" y="1000108"/>
            <a:ext cx="9144000" cy="5857892"/>
          </a:xfrm>
        </p:spPr>
        <p:txBody>
          <a:bodyPr>
            <a:normAutofit/>
          </a:bodyPr>
          <a:lstStyle/>
          <a:p>
            <a:pPr>
              <a:buNone/>
            </a:pPr>
            <a:r>
              <a:rPr lang="en-US" sz="2000" dirty="0"/>
              <a:t>      Extract the graph from the </a:t>
            </a:r>
            <a:r>
              <a:rPr lang="en-US" sz="2000" dirty="0" err="1"/>
              <a:t>google</a:t>
            </a:r>
            <a:r>
              <a:rPr lang="en-US" sz="2000" dirty="0"/>
              <a:t> map. The weights in terms of cost are denoted on edges from one intersection to other. Plot the points where the lines meet at intersections as vertices. Label the vertices as A, B, C, D, E, F, G, H, I, J, K, L and M, respectively. Mark the directions mentioned in the </a:t>
            </a:r>
            <a:r>
              <a:rPr lang="en-US" sz="2000" dirty="0" err="1"/>
              <a:t>google</a:t>
            </a:r>
            <a:r>
              <a:rPr lang="en-US" sz="2000" dirty="0"/>
              <a:t> map for avenues and lanes.</a:t>
            </a:r>
          </a:p>
          <a:p>
            <a:pPr>
              <a:buNone/>
            </a:pPr>
            <a:endParaRPr lang="en-US" sz="2000" b="0" dirty="0"/>
          </a:p>
        </p:txBody>
      </p:sp>
      <p:pic>
        <p:nvPicPr>
          <p:cNvPr id="4" name="Picture 3" descr="Screenshot 2023-03-29 011109.png"/>
          <p:cNvPicPr>
            <a:picLocks noChangeAspect="1"/>
          </p:cNvPicPr>
          <p:nvPr/>
        </p:nvPicPr>
        <p:blipFill>
          <a:blip r:embed="rId2"/>
          <a:stretch>
            <a:fillRect/>
          </a:stretch>
        </p:blipFill>
        <p:spPr>
          <a:xfrm>
            <a:off x="1357290" y="2714620"/>
            <a:ext cx="6000792" cy="33575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3268</Words>
  <Application>Microsoft Office PowerPoint</Application>
  <PresentationFormat>On-screen Show (4:3)</PresentationFormat>
  <Paragraphs>362</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Algerian</vt:lpstr>
      <vt:lpstr>Arial</vt:lpstr>
      <vt:lpstr>Calibri</vt:lpstr>
      <vt:lpstr>Wingdings</vt:lpstr>
      <vt:lpstr>Office Theme</vt:lpstr>
      <vt:lpstr>PowerPoint Presentation</vt:lpstr>
      <vt:lpstr>DECLARATION</vt:lpstr>
      <vt:lpstr>CERTIFICATE</vt:lpstr>
      <vt:lpstr>ABSTRACT</vt:lpstr>
      <vt:lpstr>PowerPoint Presentation</vt:lpstr>
      <vt:lpstr> CONTENTS</vt:lpstr>
      <vt:lpstr>INTRODUCTION</vt:lpstr>
      <vt:lpstr>Real-life Applications</vt:lpstr>
      <vt:lpstr>PROBLEM STATEMENT</vt:lpstr>
      <vt:lpstr>SOLUTION</vt:lpstr>
      <vt:lpstr>MATHEMATICAL FORMULATIONS</vt:lpstr>
      <vt:lpstr>ALGORITHM STEPS</vt:lpstr>
      <vt:lpstr>Conditions or Constraints </vt:lpstr>
      <vt:lpstr>ASSUMPTIONS</vt:lpstr>
      <vt:lpstr>PowerPoint Presentation</vt:lpstr>
      <vt:lpstr>DESIGNING ALGORITHM</vt:lpstr>
      <vt:lpstr>DESCRIPTION OF PSEUDOCODE STEPS</vt:lpstr>
      <vt:lpstr>EXAMPLE</vt:lpstr>
      <vt:lpstr>EXAMPLE 2</vt:lpstr>
      <vt:lpstr>CODE USING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DISCCUSION</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sudipta-panda@outlook.com</cp:lastModifiedBy>
  <cp:revision>26</cp:revision>
  <dcterms:created xsi:type="dcterms:W3CDTF">2023-05-26T04:48:43Z</dcterms:created>
  <dcterms:modified xsi:type="dcterms:W3CDTF">2023-06-16T12:17:11Z</dcterms:modified>
</cp:coreProperties>
</file>