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a:extLst>
              <a:ext uri="{FF2B5EF4-FFF2-40B4-BE49-F238E27FC236}">
                <a16:creationId xmlns:a16="http://schemas.microsoft.com/office/drawing/2014/main" id="{7B248315-F99D-4EDC-9D9F-890265B52CB0}"/>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DBC154C2-0FAD-43C8-8547-62B852DA5C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6806455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87457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420267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31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93350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38224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72496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86473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09844047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8171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625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C8A86855-3A57-4BE1-8397-F2998432B6C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Tree>
    <p:extLst>
      <p:ext uri="{BB962C8B-B14F-4D97-AF65-F5344CB8AC3E}">
        <p14:creationId xmlns:p14="http://schemas.microsoft.com/office/powerpoint/2010/main" val="39425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26945036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4E560-77BF-4D1A-B6E7-CD55CE12B1B8}"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71507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4E560-77BF-4D1A-B6E7-CD55CE12B1B8}" type="datetimeFigureOut">
              <a:rPr lang="en-US" smtClean="0"/>
              <a:t>8/17/2019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20100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7">
            <a:extLst>
              <a:ext uri="{FF2B5EF4-FFF2-40B4-BE49-F238E27FC236}">
                <a16:creationId xmlns:a16="http://schemas.microsoft.com/office/drawing/2014/main" id="{B110B3FB-E495-483B-8431-718911ECCBE9}"/>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9" name="Straight Connector 8">
            <a:extLst>
              <a:ext uri="{FF2B5EF4-FFF2-40B4-BE49-F238E27FC236}">
                <a16:creationId xmlns:a16="http://schemas.microsoft.com/office/drawing/2014/main" id="{8D6ED318-DAFB-450A-AF80-D946FE4B884E}"/>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25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272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44E560-77BF-4D1A-B6E7-CD55CE12B1B8}" type="datetimeFigureOut">
              <a:rPr lang="en-US" smtClean="0"/>
              <a:t>8/17/2019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327387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4E560-77BF-4D1A-B6E7-CD55CE12B1B8}"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9379A-16E2-4C4A-96D0-A52C442257E7}" type="slidenum">
              <a:rPr lang="en-US" smtClean="0"/>
              <a:t>‹#›</a:t>
            </a:fld>
            <a:endParaRPr lang="en-US"/>
          </a:p>
        </p:txBody>
      </p:sp>
    </p:spTree>
    <p:extLst>
      <p:ext uri="{BB962C8B-B14F-4D97-AF65-F5344CB8AC3E}">
        <p14:creationId xmlns:p14="http://schemas.microsoft.com/office/powerpoint/2010/main" val="144741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44E560-77BF-4D1A-B6E7-CD55CE12B1B8}" type="datetimeFigureOut">
              <a:rPr lang="en-US" smtClean="0"/>
              <a:t>8/17/2019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59379A-16E2-4C4A-96D0-A52C442257E7}" type="slidenum">
              <a:rPr lang="en-US" smtClean="0"/>
              <a:t>‹#›</a:t>
            </a:fld>
            <a:endParaRPr lang="en-US"/>
          </a:p>
        </p:txBody>
      </p:sp>
      <p:sp>
        <p:nvSpPr>
          <p:cNvPr id="13" name="Rectangle 12">
            <a:extLst>
              <a:ext uri="{FF2B5EF4-FFF2-40B4-BE49-F238E27FC236}">
                <a16:creationId xmlns:a16="http://schemas.microsoft.com/office/drawing/2014/main" id="{3C876CB0-17C5-4487-A6A7-A9602D379F81}"/>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5" name="Straight Connector 14">
            <a:extLst>
              <a:ext uri="{FF2B5EF4-FFF2-40B4-BE49-F238E27FC236}">
                <a16:creationId xmlns:a16="http://schemas.microsoft.com/office/drawing/2014/main" id="{A45EFECE-140E-4486-85A8-A101989FE67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2229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650" r:id="rId20"/>
    <p:sldLayoutId id="2147483663" r:id="rId21"/>
    <p:sldLayoutId id="2147483660" r:id="rId22"/>
    <p:sldLayoutId id="2147483662" r:id="rId23"/>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242596"/>
            <a:ext cx="9144000" cy="1776597"/>
          </a:xfrm>
        </p:spPr>
        <p:txBody>
          <a:bodyPr>
            <a:normAutofit/>
          </a:bodyPr>
          <a:lstStyle/>
          <a:p>
            <a:pPr algn="ctr"/>
            <a:r>
              <a:rPr lang="en-US" sz="4000"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59987"/>
            <a:ext cx="9144000" cy="795058"/>
          </a:xfrm>
        </p:spPr>
        <p:txBody>
          <a:bodyPr>
            <a:normAutofit/>
          </a:bodyPr>
          <a:lstStyle/>
          <a:p>
            <a:pPr algn="r"/>
            <a:r>
              <a:rPr lang="en-US" sz="1600"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9391136" y="6273706"/>
            <a:ext cx="2447364" cy="341698"/>
          </a:xfrm>
          <a:prstGeom prst="rect">
            <a:avLst/>
          </a:prstGeom>
        </p:spPr>
        <p:txBody>
          <a:bodyPr anchor="t">
            <a:normAutofit fontScale="85000" lnSpcReduction="1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r">
              <a:spcBef>
                <a:spcPts val="1000"/>
              </a:spcBef>
            </a:pPr>
            <a:r>
              <a:rPr lang="en-US" sz="1800" dirty="0">
                <a:solidFill>
                  <a:schemeClr val="bg1"/>
                </a:solidFill>
                <a:latin typeface="+mj-lt"/>
                <a:ea typeface="+mn-ea"/>
                <a:cs typeface="+mn-cs"/>
              </a:rPr>
              <a:t>By Sudipta Chakraborty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46111" y="452718"/>
            <a:ext cx="9404723" cy="750931"/>
          </a:xfrm>
        </p:spPr>
        <p:txBody>
          <a:bodyPr/>
          <a:lstStyle/>
          <a:p>
            <a:r>
              <a:rPr lang="en-US" dirty="0">
                <a:solidFill>
                  <a:schemeClr val="bg1">
                    <a:lumMod val="95000"/>
                    <a:lumOff val="5000"/>
                  </a:schemeClr>
                </a:solidFill>
              </a:rPr>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lumMod val="95000"/>
                    <a:lumOff val="5000"/>
                  </a:schemeClr>
                </a:solidFill>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lumMod val="95000"/>
                    <a:lumOff val="5000"/>
                  </a:schemeClr>
                </a:solidFill>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dirty="0">
                <a:solidFill>
                  <a:schemeClr val="bg1">
                    <a:lumMod val="95000"/>
                    <a:lumOff val="5000"/>
                  </a:schemeClr>
                </a:solidFill>
              </a:rPr>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solidFill>
                  <a:schemeClr val="bg1">
                    <a:lumMod val="95000"/>
                    <a:lumOff val="5000"/>
                  </a:schemeClr>
                </a:solidFill>
              </a:rPr>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a:t>
            </a:r>
            <a:r>
              <a:rPr lang="en-US" sz="1400" dirty="0">
                <a:solidFill>
                  <a:schemeClr val="bg1">
                    <a:lumMod val="95000"/>
                    <a:lumOff val="5000"/>
                  </a:schemeClr>
                </a:solidFill>
              </a:rPr>
              <a:t>o suggest the best Location ,steps followed are - </a:t>
            </a:r>
          </a:p>
          <a:p>
            <a:pPr marL="457200" lvl="1" indent="-47625">
              <a:lnSpc>
                <a:spcPts val="1800"/>
              </a:lnSpc>
            </a:pPr>
            <a:r>
              <a:rPr lang="en-US" sz="1400" dirty="0">
                <a:solidFill>
                  <a:schemeClr val="bg1">
                    <a:lumMod val="95000"/>
                    <a:lumOff val="5000"/>
                  </a:schemeClr>
                </a:solidFill>
              </a:rPr>
              <a:t>Using Beautiful Soup Library Wikipedia pages containing information about Cities of USA by Population and Per Capita income are scraped into Pandas Dataframe. </a:t>
            </a:r>
          </a:p>
          <a:p>
            <a:pPr marL="457200" lvl="1" indent="-47625">
              <a:lnSpc>
                <a:spcPts val="1800"/>
              </a:lnSpc>
            </a:pPr>
            <a:r>
              <a:rPr lang="en-US" sz="1400" dirty="0">
                <a:solidFill>
                  <a:schemeClr val="bg1">
                    <a:lumMod val="95000"/>
                    <a:lumOff val="5000"/>
                  </a:schemeClr>
                </a:solidFill>
              </a:rPr>
              <a:t>Dataframe contained data about Cities, Coordinates, Area, Per capita Income and Population Density. Then Dataframe was Cleaned and Processed according to requirement of the problem to be solved. Proper benchmarks were set to obtain the best results.</a:t>
            </a:r>
          </a:p>
          <a:p>
            <a:pPr marL="457200" lvl="1" indent="-47625">
              <a:lnSpc>
                <a:spcPts val="1800"/>
              </a:lnSpc>
            </a:pPr>
            <a:r>
              <a:rPr lang="en-US" sz="1400" dirty="0">
                <a:solidFill>
                  <a:schemeClr val="bg1">
                    <a:lumMod val="95000"/>
                    <a:lumOff val="5000"/>
                  </a:schemeClr>
                </a:solidFill>
              </a:rPr>
              <a:t>The List of Venues in a City were obtained using Foursquare API and the city with maximum weight according to the Model is selected.</a:t>
            </a:r>
          </a:p>
          <a:p>
            <a:pPr marL="457200" lvl="1" indent="-47625">
              <a:lnSpc>
                <a:spcPts val="1800"/>
              </a:lnSpc>
            </a:pPr>
            <a:r>
              <a:rPr lang="en-US" sz="1400" dirty="0">
                <a:solidFill>
                  <a:schemeClr val="bg1">
                    <a:lumMod val="95000"/>
                    <a:lumOff val="5000"/>
                  </a:schemeClr>
                </a:solidFill>
              </a:rPr>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46111" y="452718"/>
            <a:ext cx="9404723" cy="566257"/>
          </a:xfrm>
        </p:spPr>
        <p:txBody>
          <a:bodyPr/>
          <a:lstStyle/>
          <a:p>
            <a:r>
              <a:rPr lang="en-US" sz="2400"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sz="2400"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solidFill>
                  <a:schemeClr val="bg1">
                    <a:lumMod val="95000"/>
                    <a:lumOff val="5000"/>
                  </a:schemeClr>
                </a:solidFill>
              </a:rPr>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46111" y="434057"/>
            <a:ext cx="9404723" cy="1400530"/>
          </a:xfrm>
        </p:spPr>
        <p:txBody>
          <a:bodyPr/>
          <a:lstStyle/>
          <a:p>
            <a:r>
              <a:rPr lang="en-US" dirty="0">
                <a:solidFill>
                  <a:schemeClr val="bg1">
                    <a:lumMod val="95000"/>
                    <a:lumOff val="5000"/>
                  </a:schemeClr>
                </a:solidFill>
              </a:rPr>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752</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Yu Gothic UI</vt:lpstr>
      <vt:lpstr>Arial</vt:lpstr>
      <vt:lpstr>Calibri</vt:lpstr>
      <vt:lpstr>Century Gothic</vt:lpstr>
      <vt:lpstr>Segoe UI</vt:lpstr>
      <vt:lpstr>Segoe UI Light</vt:lpstr>
      <vt:lpstr>Segoe UI Semibold</vt:lpstr>
      <vt:lpstr>Wingdings 3</vt:lpstr>
      <vt:lpstr>Ion</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2019-08-17T05:25:44Z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