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62" r:id="rId3"/>
    <p:sldId id="258" r:id="rId4"/>
    <p:sldId id="260" r:id="rId5"/>
    <p:sldId id="263" r:id="rId6"/>
    <p:sldId id="267" r:id="rId7"/>
    <p:sldId id="280" r:id="rId8"/>
    <p:sldId id="264" r:id="rId9"/>
    <p:sldId id="281" r:id="rId10"/>
    <p:sldId id="265" r:id="rId11"/>
    <p:sldId id="279" r:id="rId12"/>
    <p:sldId id="266" r:id="rId13"/>
    <p:sldId id="274" r:id="rId14"/>
    <p:sldId id="268" r:id="rId15"/>
    <p:sldId id="273" r:id="rId16"/>
    <p:sldId id="269" r:id="rId17"/>
    <p:sldId id="278" r:id="rId18"/>
    <p:sldId id="270" r:id="rId19"/>
    <p:sldId id="276" r:id="rId20"/>
    <p:sldId id="271" r:id="rId21"/>
    <p:sldId id="277" r:id="rId22"/>
    <p:sldId id="272" r:id="rId23"/>
    <p:sldId id="275"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IPTA VISHWAKARMA" initials="SV" lastIdx="1" clrIdx="0">
    <p:extLst>
      <p:ext uri="{19B8F6BF-5375-455C-9EA6-DF929625EA0E}">
        <p15:presenceInfo xmlns:p15="http://schemas.microsoft.com/office/powerpoint/2012/main" userId="6ad2e8db7987a6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68" y="56"/>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DIPTA\Desktop\123-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4915773704012898E-2"/>
          <c:y val="1.6475839070840784E-2"/>
          <c:w val="0.93778903064735375"/>
          <c:h val="0.78214494021580638"/>
        </c:manualLayout>
      </c:layout>
      <c:bar3DChart>
        <c:barDir val="col"/>
        <c:grouping val="standard"/>
        <c:varyColors val="0"/>
        <c:ser>
          <c:idx val="0"/>
          <c:order val="0"/>
          <c:tx>
            <c:strRef>
              <c:f>'123-2'!$B$1</c:f>
              <c:strCache>
                <c:ptCount val="1"/>
                <c:pt idx="0">
                  <c:v>avg_cnt</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'123-2'!$A$2:$A$6</c:f>
              <c:strCache>
                <c:ptCount val="5"/>
                <c:pt idx="0">
                  <c:v>Flipkart</c:v>
                </c:pt>
                <c:pt idx="1">
                  <c:v>Croma</c:v>
                </c:pt>
                <c:pt idx="2">
                  <c:v>Ezone</c:v>
                </c:pt>
                <c:pt idx="3">
                  <c:v>Viveks</c:v>
                </c:pt>
                <c:pt idx="4">
                  <c:v>Amazon </c:v>
                </c:pt>
              </c:strCache>
            </c:strRef>
          </c:cat>
          <c:val>
            <c:numRef>
              <c:f>'123-2'!$B$2:$B$6</c:f>
              <c:numCache>
                <c:formatCode>General</c:formatCode>
                <c:ptCount val="5"/>
                <c:pt idx="0">
                  <c:v>0.31</c:v>
                </c:pt>
                <c:pt idx="1">
                  <c:v>0.3</c:v>
                </c:pt>
                <c:pt idx="2">
                  <c:v>0.3</c:v>
                </c:pt>
                <c:pt idx="3">
                  <c:v>0.3</c:v>
                </c:pt>
                <c:pt idx="4">
                  <c:v>0.28999999999999998</c:v>
                </c:pt>
              </c:numCache>
            </c:numRef>
          </c:val>
          <c:extLst>
            <c:ext xmlns:c16="http://schemas.microsoft.com/office/drawing/2014/chart" uri="{C3380CC4-5D6E-409C-BE32-E72D297353CC}">
              <c16:uniqueId val="{00000000-DFC6-43A7-A63A-37B9E73B2B92}"/>
            </c:ext>
          </c:extLst>
        </c:ser>
        <c:dLbls>
          <c:showLegendKey val="0"/>
          <c:showVal val="1"/>
          <c:showCatName val="0"/>
          <c:showSerName val="0"/>
          <c:showPercent val="0"/>
          <c:showBubbleSize val="0"/>
        </c:dLbls>
        <c:gapWidth val="84"/>
        <c:gapDepth val="53"/>
        <c:shape val="box"/>
        <c:axId val="212091456"/>
        <c:axId val="212093376"/>
        <c:axId val="213270272"/>
      </c:bar3DChart>
      <c:catAx>
        <c:axId val="2120914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212093376"/>
        <c:crosses val="autoZero"/>
        <c:auto val="1"/>
        <c:lblAlgn val="ctr"/>
        <c:lblOffset val="100"/>
        <c:noMultiLvlLbl val="0"/>
      </c:catAx>
      <c:valAx>
        <c:axId val="212093376"/>
        <c:scaling>
          <c:orientation val="minMax"/>
        </c:scaling>
        <c:delete val="1"/>
        <c:axPos val="l"/>
        <c:numFmt formatCode="General" sourceLinked="1"/>
        <c:majorTickMark val="out"/>
        <c:minorTickMark val="none"/>
        <c:tickLblPos val="nextTo"/>
        <c:crossAx val="212091456"/>
        <c:crosses val="autoZero"/>
        <c:crossBetween val="between"/>
      </c:valAx>
      <c:serAx>
        <c:axId val="213270272"/>
        <c:scaling>
          <c:orientation val="minMax"/>
        </c:scaling>
        <c:delete val="1"/>
        <c:axPos val="b"/>
        <c:majorTickMark val="none"/>
        <c:minorTickMark val="none"/>
        <c:tickLblPos val="nextTo"/>
        <c:crossAx val="212093376"/>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5-30T15:21:47.271" idx="1">
    <p:pos x="7227" y="42"/>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12695B-E9C2-4178-B2C2-F49699702E44}"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D432D4B2-0C3F-4D42-BCFC-89D9AF19B26E}">
      <dgm:prSet phldrT="[Text]" phldr="1"/>
      <dgm:spPr/>
      <dgm:t>
        <a:bodyPr/>
        <a:lstStyle/>
        <a:p>
          <a:endParaRPr lang="en-IN" dirty="0"/>
        </a:p>
      </dgm:t>
    </dgm:pt>
    <dgm:pt modelId="{3551311A-37CA-46CC-9C98-78816C94FF3B}" type="parTrans" cxnId="{049E8DD5-77E8-4304-86AF-A429BBBF4B7A}">
      <dgm:prSet/>
      <dgm:spPr/>
      <dgm:t>
        <a:bodyPr/>
        <a:lstStyle/>
        <a:p>
          <a:endParaRPr lang="en-IN"/>
        </a:p>
      </dgm:t>
    </dgm:pt>
    <dgm:pt modelId="{AEB5AA98-E464-44C2-9DC7-653DCD8910F4}" type="sibTrans" cxnId="{049E8DD5-77E8-4304-86AF-A429BBBF4B7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a:noFill/>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endParaRPr lang="en-IN"/>
        </a:p>
      </dgm:t>
    </dgm:pt>
    <dgm:pt modelId="{876AF151-5601-4EB5-BAAF-BC408F925B8C}" type="pres">
      <dgm:prSet presAssocID="{EE12695B-E9C2-4178-B2C2-F49699702E44}" presName="Name0" presStyleCnt="0">
        <dgm:presLayoutVars>
          <dgm:dir/>
        </dgm:presLayoutVars>
      </dgm:prSet>
      <dgm:spPr/>
    </dgm:pt>
    <dgm:pt modelId="{8E939177-517C-4A3B-8535-4648B92F4165}" type="pres">
      <dgm:prSet presAssocID="{AEB5AA98-E464-44C2-9DC7-653DCD8910F4}" presName="picture_1" presStyleLbl="bgImgPlace1" presStyleIdx="0" presStyleCnt="1" custLinFactNeighborX="2905" custLinFactNeighborY="-12169"/>
      <dgm:spPr/>
    </dgm:pt>
    <dgm:pt modelId="{A95B1B20-7407-43F6-B4BF-5BFFB666D36C}" type="pres">
      <dgm:prSet presAssocID="{D432D4B2-0C3F-4D42-BCFC-89D9AF19B26E}" presName="text_1" presStyleLbl="node1" presStyleIdx="0" presStyleCnt="0" custFlipVert="0" custScaleY="4196" custLinFactNeighborX="4301" custLinFactNeighborY="56314">
        <dgm:presLayoutVars>
          <dgm:bulletEnabled val="1"/>
        </dgm:presLayoutVars>
      </dgm:prSet>
      <dgm:spPr/>
    </dgm:pt>
    <dgm:pt modelId="{51746992-D7E5-419D-B15E-5FB6B76B7CFB}" type="pres">
      <dgm:prSet presAssocID="{EE12695B-E9C2-4178-B2C2-F49699702E44}" presName="maxNode" presStyleCnt="0"/>
      <dgm:spPr/>
    </dgm:pt>
    <dgm:pt modelId="{E11A44EF-8F9B-4E00-9D92-A77EE737FD49}" type="pres">
      <dgm:prSet presAssocID="{EE12695B-E9C2-4178-B2C2-F49699702E44}" presName="Name33" presStyleCnt="0"/>
      <dgm:spPr/>
    </dgm:pt>
  </dgm:ptLst>
  <dgm:cxnLst>
    <dgm:cxn modelId="{8F02E24C-D401-40B7-B7E9-31274117D6CA}" type="presOf" srcId="{D432D4B2-0C3F-4D42-BCFC-89D9AF19B26E}" destId="{A95B1B20-7407-43F6-B4BF-5BFFB666D36C}" srcOrd="0" destOrd="0" presId="urn:microsoft.com/office/officeart/2008/layout/AccentedPicture"/>
    <dgm:cxn modelId="{FD43338F-FBD7-45F7-A7A9-D69951EF5CBD}" type="presOf" srcId="{EE12695B-E9C2-4178-B2C2-F49699702E44}" destId="{876AF151-5601-4EB5-BAAF-BC408F925B8C}" srcOrd="0" destOrd="0" presId="urn:microsoft.com/office/officeart/2008/layout/AccentedPicture"/>
    <dgm:cxn modelId="{833984C6-FF26-4D9D-A40D-8F1F5D147BA2}" type="presOf" srcId="{AEB5AA98-E464-44C2-9DC7-653DCD8910F4}" destId="{8E939177-517C-4A3B-8535-4648B92F4165}" srcOrd="0" destOrd="0" presId="urn:microsoft.com/office/officeart/2008/layout/AccentedPicture"/>
    <dgm:cxn modelId="{049E8DD5-77E8-4304-86AF-A429BBBF4B7A}" srcId="{EE12695B-E9C2-4178-B2C2-F49699702E44}" destId="{D432D4B2-0C3F-4D42-BCFC-89D9AF19B26E}" srcOrd="0" destOrd="0" parTransId="{3551311A-37CA-46CC-9C98-78816C94FF3B}" sibTransId="{AEB5AA98-E464-44C2-9DC7-653DCD8910F4}"/>
    <dgm:cxn modelId="{ABF96786-A735-4A19-98D5-45FAACCE16BA}" type="presParOf" srcId="{876AF151-5601-4EB5-BAAF-BC408F925B8C}" destId="{8E939177-517C-4A3B-8535-4648B92F4165}" srcOrd="0" destOrd="0" presId="urn:microsoft.com/office/officeart/2008/layout/AccentedPicture"/>
    <dgm:cxn modelId="{CEDF4E98-EA0A-4CFB-8778-215F122FCD05}" type="presParOf" srcId="{876AF151-5601-4EB5-BAAF-BC408F925B8C}" destId="{A95B1B20-7407-43F6-B4BF-5BFFB666D36C}" srcOrd="1" destOrd="0" presId="urn:microsoft.com/office/officeart/2008/layout/AccentedPicture"/>
    <dgm:cxn modelId="{D8BF37D2-91F6-45E0-87E1-76BF5079522F}" type="presParOf" srcId="{876AF151-5601-4EB5-BAAF-BC408F925B8C}" destId="{51746992-D7E5-419D-B15E-5FB6B76B7CFB}" srcOrd="2" destOrd="0" presId="urn:microsoft.com/office/officeart/2008/layout/AccentedPicture"/>
    <dgm:cxn modelId="{DFD870EE-DAAF-408F-88DB-F94055EE3F7A}" type="presParOf" srcId="{51746992-D7E5-419D-B15E-5FB6B76B7CFB}" destId="{E11A44EF-8F9B-4E00-9D92-A77EE737FD49}"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39177-517C-4A3B-8535-4648B92F4165}">
      <dsp:nvSpPr>
        <dsp:cNvPr id="0" name=""/>
        <dsp:cNvSpPr/>
      </dsp:nvSpPr>
      <dsp:spPr>
        <a:xfrm>
          <a:off x="388365" y="0"/>
          <a:ext cx="2707397" cy="3453313"/>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w="15875" cap="rnd" cmpd="sng" algn="ctr">
          <a:noFill/>
          <a:prstDash val="solid"/>
        </a:ln>
        <a:effectLst>
          <a:outerShdw blurRad="50800" dist="38100" dir="2700000" algn="t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sp>
    <dsp:sp modelId="{A95B1B20-7407-43F6-B4BF-5BFFB666D36C}">
      <dsp:nvSpPr>
        <dsp:cNvPr id="0" name=""/>
        <dsp:cNvSpPr/>
      </dsp:nvSpPr>
      <dsp:spPr>
        <a:xfrm>
          <a:off x="507673" y="3366372"/>
          <a:ext cx="2084695" cy="8694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b" anchorCtr="0">
          <a:noAutofit/>
        </a:bodyPr>
        <a:lstStyle/>
        <a:p>
          <a:pPr marL="0" lvl="0" indent="0" algn="l" defTabSz="222250">
            <a:lnSpc>
              <a:spcPct val="90000"/>
            </a:lnSpc>
            <a:spcBef>
              <a:spcPct val="0"/>
            </a:spcBef>
            <a:spcAft>
              <a:spcPct val="35000"/>
            </a:spcAft>
            <a:buNone/>
          </a:pPr>
          <a:endParaRPr lang="en-IN" sz="500" kern="1200" dirty="0"/>
        </a:p>
      </dsp:txBody>
      <dsp:txXfrm>
        <a:off x="507673" y="3366372"/>
        <a:ext cx="2084695" cy="86940"/>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411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EC9F9B6-5615-46F9-92AD-1C7FBE09F42D}"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417989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434893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70961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2901939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4707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3986093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2196609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384208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123027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9F9B6-5615-46F9-92AD-1C7FBE09F42D}"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93062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9F9B6-5615-46F9-92AD-1C7FBE09F42D}"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130122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9F9B6-5615-46F9-92AD-1C7FBE09F42D}"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305212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9F9B6-5615-46F9-92AD-1C7FBE09F42D}"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300165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9F9B6-5615-46F9-92AD-1C7FBE09F42D}"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235929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9F9B6-5615-46F9-92AD-1C7FBE09F42D}"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191534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9F9B6-5615-46F9-92AD-1C7FBE09F42D}"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2E6417-A2DE-482B-9C68-23A6D1E6E111}" type="slidenum">
              <a:rPr lang="en-IN" smtClean="0"/>
              <a:t>‹#›</a:t>
            </a:fld>
            <a:endParaRPr lang="en-IN"/>
          </a:p>
        </p:txBody>
      </p:sp>
    </p:spTree>
    <p:extLst>
      <p:ext uri="{BB962C8B-B14F-4D97-AF65-F5344CB8AC3E}">
        <p14:creationId xmlns:p14="http://schemas.microsoft.com/office/powerpoint/2010/main" val="68148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EC9F9B6-5615-46F9-92AD-1C7FBE09F42D}" type="datetimeFigureOut">
              <a:rPr lang="en-IN" smtClean="0"/>
              <a:t>09-06-2023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B2E6417-A2DE-482B-9C68-23A6D1E6E111}" type="slidenum">
              <a:rPr lang="en-IN" smtClean="0"/>
              <a:t>‹#›</a:t>
            </a:fld>
            <a:endParaRPr lang="en-IN"/>
          </a:p>
        </p:txBody>
      </p:sp>
    </p:spTree>
    <p:extLst>
      <p:ext uri="{BB962C8B-B14F-4D97-AF65-F5344CB8AC3E}">
        <p14:creationId xmlns:p14="http://schemas.microsoft.com/office/powerpoint/2010/main" val="21863082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13.svg"/><Relationship Id="rId5" Type="http://schemas.openxmlformats.org/officeDocument/2006/relationships/diagramColors" Target="../diagrams/colors1.xml"/><Relationship Id="rId10" Type="http://schemas.openxmlformats.org/officeDocument/2006/relationships/image" Target="../media/image12.png"/><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22E8-A7CE-2E55-0B25-4A3910201DE5}"/>
              </a:ext>
            </a:extLst>
          </p:cNvPr>
          <p:cNvSpPr>
            <a:spLocks noGrp="1"/>
          </p:cNvSpPr>
          <p:nvPr>
            <p:ph type="title"/>
          </p:nvPr>
        </p:nvSpPr>
        <p:spPr>
          <a:xfrm>
            <a:off x="6096000" y="1423903"/>
            <a:ext cx="4831882" cy="934285"/>
          </a:xfrm>
        </p:spPr>
        <p:txBody>
          <a:bodyPr>
            <a:normAutofit fontScale="90000"/>
          </a:bodyPr>
          <a:lstStyle/>
          <a:p>
            <a:r>
              <a:rPr lang="en-US" sz="3200" b="1" dirty="0">
                <a:solidFill>
                  <a:schemeClr val="bg1"/>
                </a:solidFill>
                <a:latin typeface="Times New Roman" panose="02020603050405020304" pitchFamily="18" charset="0"/>
                <a:cs typeface="Times New Roman" panose="02020603050405020304" pitchFamily="18" charset="0"/>
              </a:rPr>
              <a:t>Consumer Goods  </a:t>
            </a:r>
            <a:br>
              <a:rPr lang="en-US" sz="3200" b="1" dirty="0">
                <a:solidFill>
                  <a:schemeClr val="bg1"/>
                </a:solidFill>
                <a:latin typeface="Times New Roman" panose="02020603050405020304" pitchFamily="18" charset="0"/>
                <a:cs typeface="Times New Roman" panose="02020603050405020304" pitchFamily="18" charset="0"/>
              </a:rPr>
            </a:br>
            <a:r>
              <a:rPr lang="en-US" sz="3200" b="1" dirty="0">
                <a:solidFill>
                  <a:schemeClr val="bg1"/>
                </a:solidFill>
                <a:latin typeface="Times New Roman" panose="02020603050405020304" pitchFamily="18" charset="0"/>
                <a:cs typeface="Times New Roman" panose="02020603050405020304" pitchFamily="18" charset="0"/>
              </a:rPr>
              <a:t>            Ad_Hoc  Insights </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F71D6ED-7785-1D7B-D87A-3DC1534937FA}"/>
              </a:ext>
            </a:extLst>
          </p:cNvPr>
          <p:cNvPicPr>
            <a:picLocks noGrp="1" noChangeAspect="1"/>
          </p:cNvPicPr>
          <p:nvPr>
            <p:ph idx="1"/>
          </p:nvPr>
        </p:nvPicPr>
        <p:blipFill>
          <a:blip r:embed="rId2"/>
          <a:stretch>
            <a:fillRect/>
          </a:stretch>
        </p:blipFill>
        <p:spPr>
          <a:xfrm>
            <a:off x="153818" y="1164657"/>
            <a:ext cx="5656634" cy="5462337"/>
          </a:xfrm>
          <a:prstGeom prst="rect">
            <a:avLst/>
          </a:prstGeom>
        </p:spPr>
      </p:pic>
      <p:pic>
        <p:nvPicPr>
          <p:cNvPr id="5" name="Picture 4">
            <a:extLst>
              <a:ext uri="{FF2B5EF4-FFF2-40B4-BE49-F238E27FC236}">
                <a16:creationId xmlns:a16="http://schemas.microsoft.com/office/drawing/2014/main" id="{8F25620E-9F03-A9F6-9494-72498A9F8F05}"/>
              </a:ext>
            </a:extLst>
          </p:cNvPr>
          <p:cNvPicPr>
            <a:picLocks noChangeAspect="1"/>
          </p:cNvPicPr>
          <p:nvPr/>
        </p:nvPicPr>
        <p:blipFill>
          <a:blip r:embed="rId3"/>
          <a:stretch>
            <a:fillRect/>
          </a:stretch>
        </p:blipFill>
        <p:spPr>
          <a:xfrm>
            <a:off x="9837018" y="-28876"/>
            <a:ext cx="2018097" cy="2018097"/>
          </a:xfrm>
          <a:prstGeom prst="rect">
            <a:avLst/>
          </a:prstGeom>
        </p:spPr>
      </p:pic>
      <p:sp>
        <p:nvSpPr>
          <p:cNvPr id="6" name="Rectangle: Rounded Corners 5">
            <a:extLst>
              <a:ext uri="{FF2B5EF4-FFF2-40B4-BE49-F238E27FC236}">
                <a16:creationId xmlns:a16="http://schemas.microsoft.com/office/drawing/2014/main" id="{1129904B-87A0-1320-B611-CC33452BCD99}"/>
              </a:ext>
            </a:extLst>
          </p:cNvPr>
          <p:cNvSpPr/>
          <p:nvPr/>
        </p:nvSpPr>
        <p:spPr>
          <a:xfrm>
            <a:off x="9086249" y="6102417"/>
            <a:ext cx="2970998" cy="625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By Sudipta Vishwakarma</a:t>
            </a:r>
          </a:p>
        </p:txBody>
      </p:sp>
      <p:sp>
        <p:nvSpPr>
          <p:cNvPr id="8" name="TextBox 7">
            <a:extLst>
              <a:ext uri="{FF2B5EF4-FFF2-40B4-BE49-F238E27FC236}">
                <a16:creationId xmlns:a16="http://schemas.microsoft.com/office/drawing/2014/main" id="{DD025727-82A3-7EED-1C2D-49B77328D5F8}"/>
              </a:ext>
            </a:extLst>
          </p:cNvPr>
          <p:cNvSpPr txBox="1"/>
          <p:nvPr/>
        </p:nvSpPr>
        <p:spPr>
          <a:xfrm>
            <a:off x="7575082" y="5261992"/>
            <a:ext cx="4342597" cy="830997"/>
          </a:xfrm>
          <a:prstGeom prst="rect">
            <a:avLst/>
          </a:prstGeom>
          <a:noFill/>
        </p:spPr>
        <p:txBody>
          <a:bodyPr wrap="square">
            <a:spAutoFit/>
          </a:bodyPr>
          <a:lstStyle/>
          <a:p>
            <a:pPr algn="r"/>
            <a:r>
              <a:rPr lang="en-US" sz="2400" b="1" i="0" dirty="0">
                <a:solidFill>
                  <a:srgbClr val="131022"/>
                </a:solidFill>
                <a:effectLst/>
                <a:latin typeface="Times New Roman" panose="02020603050405020304" pitchFamily="18" charset="0"/>
                <a:cs typeface="Times New Roman" panose="02020603050405020304" pitchFamily="18" charset="0"/>
              </a:rPr>
              <a:t>Codebasics Resume Project Challenge #4</a:t>
            </a:r>
          </a:p>
        </p:txBody>
      </p:sp>
    </p:spTree>
    <p:extLst>
      <p:ext uri="{BB962C8B-B14F-4D97-AF65-F5344CB8AC3E}">
        <p14:creationId xmlns:p14="http://schemas.microsoft.com/office/powerpoint/2010/main" val="3958915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5A4C-DCCE-B81A-8604-8DF7A754A8CD}"/>
              </a:ext>
            </a:extLst>
          </p:cNvPr>
          <p:cNvSpPr>
            <a:spLocks noGrp="1"/>
          </p:cNvSpPr>
          <p:nvPr>
            <p:ph type="title"/>
          </p:nvPr>
        </p:nvSpPr>
        <p:spPr>
          <a:xfrm>
            <a:off x="818147" y="178069"/>
            <a:ext cx="11280808" cy="813334"/>
          </a:xfrm>
        </p:spPr>
        <p:txBody>
          <a:bodyPr>
            <a:noAutofit/>
          </a:bodyPr>
          <a:lstStyle/>
          <a:p>
            <a:r>
              <a:rPr lang="en-US" sz="2400" cap="none" dirty="0">
                <a:solidFill>
                  <a:schemeClr val="bg1"/>
                </a:solidFill>
                <a:latin typeface="Times New Roman" panose="02020603050405020304" pitchFamily="18" charset="0"/>
                <a:cs typeface="Times New Roman" panose="02020603050405020304" pitchFamily="18" charset="0"/>
              </a:rPr>
              <a:t>which segment had the most increase in unique products in 2021 vs 2020? the final output contains these fields </a:t>
            </a:r>
            <a:r>
              <a:rPr lang="en-IN" sz="2400" b="1" cap="none" dirty="0">
                <a:solidFill>
                  <a:schemeClr val="bg1"/>
                </a:solidFill>
                <a:latin typeface="Times New Roman" panose="02020603050405020304" pitchFamily="18" charset="0"/>
                <a:cs typeface="Times New Roman" panose="02020603050405020304" pitchFamily="18" charset="0"/>
              </a:rPr>
              <a:t>Segment , Product_count_2020, Product_count_2021, Difference.</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5105A3B-7443-EE76-EDCD-C1B30595143B}"/>
              </a:ext>
            </a:extLst>
          </p:cNvPr>
          <p:cNvSpPr>
            <a:spLocks noGrp="1"/>
          </p:cNvSpPr>
          <p:nvPr>
            <p:ph type="body" idx="1"/>
          </p:nvPr>
        </p:nvSpPr>
        <p:spPr>
          <a:xfrm>
            <a:off x="417915" y="1183907"/>
            <a:ext cx="5678085" cy="5563403"/>
          </a:xfrm>
        </p:spPr>
        <p:txBody>
          <a:bodyPr>
            <a:normAutofit fontScale="25000" lnSpcReduction="20000"/>
          </a:bodyPr>
          <a:lstStyle/>
          <a:p>
            <a:r>
              <a:rPr lang="en-IN" sz="5600" b="1" dirty="0">
                <a:solidFill>
                  <a:schemeClr val="bg1"/>
                </a:solidFill>
                <a:latin typeface="Times New Roman" panose="02020603050405020304" pitchFamily="18" charset="0"/>
                <a:cs typeface="Times New Roman" panose="02020603050405020304" pitchFamily="18" charset="0"/>
              </a:rPr>
              <a:t>Query- Input</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with cte1 as</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(select distinctfsm.product_code,fiscal_year, segment</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from dim_product dm join fact_sales_monthly fsm</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on dm.product_code=fsm.product_code),</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cte2 as</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(select segment,count(product_code) as Product_cnt2021 </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from cte1 where fiscal_year=2021</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group by segment</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order by Product_cnt2021 desc),</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cte3 as(select segment,count(product_code) as Product_cnt2020 from cte1</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where fiscal_year=2020</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group by segment </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order by Product_cnt2020 desc)</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select a.segment,Product_cnt2021,Product_cnt2020,(Product_cnt2021-Product_cnt2020) as Difference</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from cte2 a </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join cte3 bon a. segment=b.segment</a:t>
            </a:r>
          </a:p>
          <a:p>
            <a:r>
              <a:rPr lang="en-IN" sz="5600" b="1" dirty="0">
                <a:solidFill>
                  <a:schemeClr val="tx2">
                    <a:lumMod val="20000"/>
                    <a:lumOff val="80000"/>
                  </a:schemeClr>
                </a:solidFill>
                <a:latin typeface="Times New Roman" panose="02020603050405020304" pitchFamily="18" charset="0"/>
                <a:cs typeface="Times New Roman" panose="02020603050405020304" pitchFamily="18" charset="0"/>
              </a:rPr>
              <a:t>order by Difference desc</a:t>
            </a:r>
          </a:p>
        </p:txBody>
      </p:sp>
      <p:pic>
        <p:nvPicPr>
          <p:cNvPr id="4" name="Graphic 3" descr="Research">
            <a:extLst>
              <a:ext uri="{FF2B5EF4-FFF2-40B4-BE49-F238E27FC236}">
                <a16:creationId xmlns:a16="http://schemas.microsoft.com/office/drawing/2014/main" id="{D4706184-1D12-4D53-DBCC-47B4FBCC11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893" y="275525"/>
            <a:ext cx="628048" cy="628048"/>
          </a:xfrm>
          <a:prstGeom prst="rect">
            <a:avLst/>
          </a:prstGeom>
        </p:spPr>
      </p:pic>
      <p:pic>
        <p:nvPicPr>
          <p:cNvPr id="6" name="Picture 5">
            <a:extLst>
              <a:ext uri="{FF2B5EF4-FFF2-40B4-BE49-F238E27FC236}">
                <a16:creationId xmlns:a16="http://schemas.microsoft.com/office/drawing/2014/main" id="{EFE6276A-7083-5078-FF32-7CFA33518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0858" y="2588774"/>
            <a:ext cx="3946397" cy="2753667"/>
          </a:xfrm>
          <a:prstGeom prst="roundRect">
            <a:avLst>
              <a:gd name="adj" fmla="val 4167"/>
            </a:avLst>
          </a:prstGeom>
          <a:solidFill>
            <a:srgbClr val="FFFFFF"/>
          </a:solidFill>
          <a:ln w="76200" cap="sq">
            <a:noFill/>
            <a:miter lim="800000"/>
          </a:ln>
          <a:effectLst>
            <a:outerShdw blurRad="44450" dist="27940" dir="5400000" algn="ctr">
              <a:srgbClr val="000000">
                <a:alpha val="32000"/>
              </a:srgbClr>
            </a:outerShdw>
            <a:reflection blurRad="12700" stA="33000" endPos="28000" dist="5000" dir="5400000" sy="-100000" algn="bl" rotWithShape="0"/>
          </a:effectLst>
          <a:scene3d>
            <a:camera prst="orthographicFront">
              <a:rot lat="0" lon="0" rev="0"/>
            </a:camera>
            <a:lightRig rig="balanced" dir="t">
              <a:rot lat="0" lon="0" rev="8700000"/>
            </a:lightRig>
          </a:scene3d>
          <a:sp3d>
            <a:bevelT w="190500" h="38100"/>
          </a:sp3d>
        </p:spPr>
      </p:pic>
      <p:sp>
        <p:nvSpPr>
          <p:cNvPr id="7" name="Rectangle: Rounded Corners 6">
            <a:extLst>
              <a:ext uri="{FF2B5EF4-FFF2-40B4-BE49-F238E27FC236}">
                <a16:creationId xmlns:a16="http://schemas.microsoft.com/office/drawing/2014/main" id="{6E9DA138-5AF9-F940-C44B-FF5F379F58D6}"/>
              </a:ext>
            </a:extLst>
          </p:cNvPr>
          <p:cNvSpPr/>
          <p:nvPr/>
        </p:nvSpPr>
        <p:spPr>
          <a:xfrm>
            <a:off x="8104468" y="1515559"/>
            <a:ext cx="1819175" cy="47163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8529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8890-40F1-63CF-EB0F-F0C9B9ABB963}"/>
              </a:ext>
            </a:extLst>
          </p:cNvPr>
          <p:cNvSpPr>
            <a:spLocks noGrp="1"/>
          </p:cNvSpPr>
          <p:nvPr>
            <p:ph type="title"/>
          </p:nvPr>
        </p:nvSpPr>
        <p:spPr>
          <a:xfrm>
            <a:off x="548640" y="3429000"/>
            <a:ext cx="10626291" cy="2940785"/>
          </a:xfrm>
        </p:spPr>
        <p:txBody>
          <a:bodyPr>
            <a:noAutofit/>
          </a:bodyPr>
          <a:lstStyle/>
          <a:p>
            <a:r>
              <a:rPr lang="en-IN" sz="2800" cap="none" dirty="0">
                <a:latin typeface="Times New Roman" panose="02020603050405020304" pitchFamily="18" charset="0"/>
                <a:cs typeface="Times New Roman" panose="02020603050405020304" pitchFamily="18" charset="0"/>
              </a:rPr>
              <a:t>  Accessories has the most increase in unique product in 2021 vs 2020.</a:t>
            </a:r>
            <a:br>
              <a:rPr lang="en-IN" sz="2800" cap="none" dirty="0">
                <a:latin typeface="Times New Roman" panose="02020603050405020304" pitchFamily="18" charset="0"/>
                <a:cs typeface="Times New Roman" panose="02020603050405020304" pitchFamily="18" charset="0"/>
              </a:rPr>
            </a:br>
            <a:br>
              <a:rPr lang="en-IN" sz="2800" cap="none" dirty="0">
                <a:latin typeface="Times New Roman" panose="02020603050405020304" pitchFamily="18" charset="0"/>
                <a:cs typeface="Times New Roman" panose="02020603050405020304" pitchFamily="18" charset="0"/>
              </a:rPr>
            </a:br>
            <a:r>
              <a:rPr lang="en-IN" sz="2800" cap="none" dirty="0">
                <a:latin typeface="Times New Roman" panose="02020603050405020304" pitchFamily="18" charset="0"/>
                <a:cs typeface="Times New Roman" panose="02020603050405020304" pitchFamily="18" charset="0"/>
              </a:rPr>
              <a:t>  Notebook, peripherals and desktop has also a good growth in unique</a:t>
            </a:r>
            <a:br>
              <a:rPr lang="en-IN" sz="2800" cap="none" dirty="0">
                <a:latin typeface="Times New Roman" panose="02020603050405020304" pitchFamily="18" charset="0"/>
                <a:cs typeface="Times New Roman" panose="02020603050405020304" pitchFamily="18" charset="0"/>
              </a:rPr>
            </a:br>
            <a:r>
              <a:rPr lang="en-IN" sz="2800" cap="none" dirty="0">
                <a:latin typeface="Times New Roman" panose="02020603050405020304" pitchFamily="18" charset="0"/>
                <a:cs typeface="Times New Roman" panose="02020603050405020304" pitchFamily="18" charset="0"/>
              </a:rPr>
              <a:t>  products</a:t>
            </a:r>
            <a:br>
              <a:rPr lang="en-IN" sz="2800" cap="none" dirty="0">
                <a:latin typeface="Times New Roman" panose="02020603050405020304" pitchFamily="18" charset="0"/>
                <a:cs typeface="Times New Roman" panose="02020603050405020304" pitchFamily="18" charset="0"/>
              </a:rPr>
            </a:br>
            <a:br>
              <a:rPr lang="en-IN" sz="2800" cap="none" dirty="0">
                <a:latin typeface="Times New Roman" panose="02020603050405020304" pitchFamily="18" charset="0"/>
                <a:cs typeface="Times New Roman" panose="02020603050405020304" pitchFamily="18" charset="0"/>
              </a:rPr>
            </a:br>
            <a:r>
              <a:rPr lang="en-IN" sz="2800" cap="none" dirty="0">
                <a:latin typeface="Times New Roman" panose="02020603050405020304" pitchFamily="18" charset="0"/>
                <a:cs typeface="Times New Roman" panose="02020603050405020304" pitchFamily="18" charset="0"/>
              </a:rPr>
              <a:t>  Whereas storage and networking are experiencing slower production</a:t>
            </a:r>
            <a:br>
              <a:rPr lang="en-IN" sz="2800" cap="none" dirty="0">
                <a:latin typeface="Times New Roman" panose="02020603050405020304" pitchFamily="18" charset="0"/>
                <a:cs typeface="Times New Roman" panose="02020603050405020304" pitchFamily="18" charset="0"/>
              </a:rPr>
            </a:br>
            <a:r>
              <a:rPr lang="en-IN" sz="2800" cap="none" dirty="0">
                <a:latin typeface="Times New Roman" panose="02020603050405020304" pitchFamily="18" charset="0"/>
                <a:cs typeface="Times New Roman" panose="02020603050405020304" pitchFamily="18" charset="0"/>
              </a:rPr>
              <a:t>  growth than other segments.</a:t>
            </a:r>
          </a:p>
        </p:txBody>
      </p:sp>
      <p:pic>
        <p:nvPicPr>
          <p:cNvPr id="4" name="Content Placeholder 3">
            <a:extLst>
              <a:ext uri="{FF2B5EF4-FFF2-40B4-BE49-F238E27FC236}">
                <a16:creationId xmlns:a16="http://schemas.microsoft.com/office/drawing/2014/main" id="{0AFCEA49-7A10-C248-285D-715DA0992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500" y="160472"/>
            <a:ext cx="5619352" cy="27503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Rectangle 4">
            <a:extLst>
              <a:ext uri="{FF2B5EF4-FFF2-40B4-BE49-F238E27FC236}">
                <a16:creationId xmlns:a16="http://schemas.microsoft.com/office/drawing/2014/main" id="{ECD50284-7BAF-49A0-93C7-FE09C2A96289}"/>
              </a:ext>
            </a:extLst>
          </p:cNvPr>
          <p:cNvSpPr/>
          <p:nvPr/>
        </p:nvSpPr>
        <p:spPr>
          <a:xfrm>
            <a:off x="385010" y="2857049"/>
            <a:ext cx="1482291" cy="500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sp>
        <p:nvSpPr>
          <p:cNvPr id="6" name="Flowchart: Connector 5">
            <a:extLst>
              <a:ext uri="{FF2B5EF4-FFF2-40B4-BE49-F238E27FC236}">
                <a16:creationId xmlns:a16="http://schemas.microsoft.com/office/drawing/2014/main" id="{C0BAAF0C-EB44-DAD7-B143-31C27DFD279D}"/>
              </a:ext>
            </a:extLst>
          </p:cNvPr>
          <p:cNvSpPr/>
          <p:nvPr/>
        </p:nvSpPr>
        <p:spPr>
          <a:xfrm>
            <a:off x="606393" y="3647975"/>
            <a:ext cx="96252" cy="14437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DD3F0360-65AD-97EB-8390-FFABE0001A06}"/>
              </a:ext>
            </a:extLst>
          </p:cNvPr>
          <p:cNvSpPr/>
          <p:nvPr/>
        </p:nvSpPr>
        <p:spPr>
          <a:xfrm>
            <a:off x="606393" y="4485457"/>
            <a:ext cx="96252" cy="14437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0BA6CA35-38F7-2CD9-6574-16530D9F3EAE}"/>
              </a:ext>
            </a:extLst>
          </p:cNvPr>
          <p:cNvSpPr/>
          <p:nvPr/>
        </p:nvSpPr>
        <p:spPr>
          <a:xfrm>
            <a:off x="606393" y="5714198"/>
            <a:ext cx="96252" cy="144379"/>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323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AEA0-0833-3834-5ADE-7F4BED4707BF}"/>
              </a:ext>
            </a:extLst>
          </p:cNvPr>
          <p:cNvSpPr>
            <a:spLocks noGrp="1"/>
          </p:cNvSpPr>
          <p:nvPr>
            <p:ph type="ctrTitle"/>
          </p:nvPr>
        </p:nvSpPr>
        <p:spPr>
          <a:xfrm>
            <a:off x="510139" y="423513"/>
            <a:ext cx="11203806" cy="808522"/>
          </a:xfrm>
        </p:spPr>
        <p:txBody>
          <a:bodyPr>
            <a:noAutofit/>
          </a:bodyPr>
          <a:lstStyle/>
          <a:p>
            <a:r>
              <a:rPr lang="en-US" sz="2000" cap="none" dirty="0">
                <a:solidFill>
                  <a:schemeClr val="bg1"/>
                </a:solidFill>
                <a:latin typeface="Times New Roman" panose="02020603050405020304" pitchFamily="18" charset="0"/>
                <a:cs typeface="Times New Roman" panose="02020603050405020304" pitchFamily="18" charset="0"/>
              </a:rPr>
              <a:t>get the products that have the highest and lowest manufacturing costs. the final output should contain these fields </a:t>
            </a:r>
            <a:r>
              <a:rPr lang="en-US" sz="2000" b="1" cap="none" dirty="0">
                <a:solidFill>
                  <a:schemeClr val="bg1"/>
                </a:solidFill>
                <a:latin typeface="Times New Roman" panose="02020603050405020304" pitchFamily="18" charset="0"/>
                <a:cs typeface="Times New Roman" panose="02020603050405020304" pitchFamily="18" charset="0"/>
              </a:rPr>
              <a:t>product code, product, manufacturing cost</a:t>
            </a:r>
            <a:endParaRPr lang="en-IN" sz="2000" b="1"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B1DC678-A67C-1066-843B-75BBE1E2BE86}"/>
              </a:ext>
            </a:extLst>
          </p:cNvPr>
          <p:cNvSpPr>
            <a:spLocks noGrp="1"/>
          </p:cNvSpPr>
          <p:nvPr>
            <p:ph type="subTitle" idx="1"/>
          </p:nvPr>
        </p:nvSpPr>
        <p:spPr>
          <a:xfrm>
            <a:off x="345306" y="1641105"/>
            <a:ext cx="6208295" cy="4793382"/>
          </a:xfrm>
        </p:spPr>
        <p:txBody>
          <a:bodyPr>
            <a:normAutofit/>
          </a:bodyPr>
          <a:lstStyle/>
          <a:p>
            <a:r>
              <a:rPr lang="en-IN" sz="2000" b="1" dirty="0">
                <a:solidFill>
                  <a:schemeClr val="bg1"/>
                </a:solidFill>
                <a:latin typeface="Times New Roman" panose="02020603050405020304" pitchFamily="18" charset="0"/>
                <a:cs typeface="Times New Roman" panose="02020603050405020304" pitchFamily="18" charset="0"/>
              </a:rPr>
              <a:t>SQL-Input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SELECT fmc.product_code,product,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manufacturing_cost,segment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FROM fact_manufacturing_cost fmc</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join dim_product dp</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on fmc.product_code=dp.product_code</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where manufacturing_cost in((select min(manufacturing_cost) </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from fact_manufacturing_cost),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(select max(manufacturing_cost) from fact_manufacturing_cost))</a:t>
            </a:r>
            <a:endParaRPr lang="en-IN" sz="20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9A46899D-6C0C-86AB-0BDA-A4990F961CE4}"/>
              </a:ext>
            </a:extLst>
          </p:cNvPr>
          <p:cNvSpPr/>
          <p:nvPr/>
        </p:nvSpPr>
        <p:spPr>
          <a:xfrm>
            <a:off x="7690585" y="1453415"/>
            <a:ext cx="1742173" cy="80852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output</a:t>
            </a:r>
          </a:p>
        </p:txBody>
      </p:sp>
      <p:pic>
        <p:nvPicPr>
          <p:cNvPr id="4" name="Graphic 3" descr="Research">
            <a:extLst>
              <a:ext uri="{FF2B5EF4-FFF2-40B4-BE49-F238E27FC236}">
                <a16:creationId xmlns:a16="http://schemas.microsoft.com/office/drawing/2014/main" id="{D1B5753F-C653-077C-656B-F89A34EC0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76" y="513750"/>
            <a:ext cx="628048" cy="628048"/>
          </a:xfrm>
          <a:prstGeom prst="rect">
            <a:avLst/>
          </a:prstGeom>
        </p:spPr>
      </p:pic>
      <p:pic>
        <p:nvPicPr>
          <p:cNvPr id="10" name="Picture 9">
            <a:extLst>
              <a:ext uri="{FF2B5EF4-FFF2-40B4-BE49-F238E27FC236}">
                <a16:creationId xmlns:a16="http://schemas.microsoft.com/office/drawing/2014/main" id="{D1074443-7D73-2404-F446-5F501EA2A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9146" y="2671007"/>
            <a:ext cx="6087325" cy="1284976"/>
          </a:xfrm>
          <a:prstGeom prst="rect">
            <a:avLst/>
          </a:prstGeom>
          <a:effectLst>
            <a:glow rad="63500">
              <a:schemeClr val="accent6">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val="3298174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18C3-38C4-7F29-35F0-8C20B762CA24}"/>
              </a:ext>
            </a:extLst>
          </p:cNvPr>
          <p:cNvSpPr>
            <a:spLocks noGrp="1"/>
          </p:cNvSpPr>
          <p:nvPr>
            <p:ph type="title"/>
          </p:nvPr>
        </p:nvSpPr>
        <p:spPr>
          <a:xfrm>
            <a:off x="684211" y="914401"/>
            <a:ext cx="5090947" cy="5399772"/>
          </a:xfrm>
        </p:spPr>
        <p:txBody>
          <a:bodyPr>
            <a:normAutofit/>
          </a:bodyPr>
          <a:lstStyle/>
          <a:p>
            <a:r>
              <a:rPr lang="en-US" sz="2800" cap="none" dirty="0">
                <a:solidFill>
                  <a:srgbClr val="080808"/>
                </a:solidFill>
                <a:highlight>
                  <a:srgbClr val="C0C0C0"/>
                </a:highlight>
              </a:rPr>
              <a:t>Mouse</a:t>
            </a:r>
            <a:r>
              <a:rPr lang="en-US" sz="2800" cap="none" dirty="0">
                <a:solidFill>
                  <a:srgbClr val="080808"/>
                </a:solidFill>
              </a:rPr>
              <a:t>: AQ master wired x1 </a:t>
            </a:r>
            <a:r>
              <a:rPr lang="en-US" sz="2800" cap="none" dirty="0" err="1">
                <a:solidFill>
                  <a:srgbClr val="080808"/>
                </a:solidFill>
              </a:rPr>
              <a:t>Ms</a:t>
            </a:r>
            <a:r>
              <a:rPr lang="en-US" sz="2800" cap="none" dirty="0">
                <a:solidFill>
                  <a:srgbClr val="080808"/>
                </a:solidFill>
              </a:rPr>
              <a:t> has the lowest manufacturing cost</a:t>
            </a:r>
            <a:br>
              <a:rPr lang="en-US" sz="2800" cap="none" dirty="0">
                <a:solidFill>
                  <a:srgbClr val="080808"/>
                </a:solidFill>
              </a:rPr>
            </a:br>
            <a:br>
              <a:rPr lang="en-US" sz="2800" cap="none" dirty="0">
                <a:solidFill>
                  <a:srgbClr val="080808"/>
                </a:solidFill>
              </a:rPr>
            </a:br>
            <a:r>
              <a:rPr lang="en-US" sz="2800" cap="none" dirty="0">
                <a:solidFill>
                  <a:srgbClr val="080808"/>
                </a:solidFill>
                <a:highlight>
                  <a:srgbClr val="C0C0C0"/>
                </a:highlight>
              </a:rPr>
              <a:t>Personal desktop</a:t>
            </a:r>
            <a:r>
              <a:rPr lang="en-US" sz="2800" cap="none" dirty="0">
                <a:solidFill>
                  <a:srgbClr val="080808"/>
                </a:solidFill>
              </a:rPr>
              <a:t>: AQ home ALLIN1 Gen2 has the highest manufacturing cost</a:t>
            </a:r>
            <a:endParaRPr lang="en-IN" sz="2800" cap="none" dirty="0">
              <a:solidFill>
                <a:srgbClr val="080808"/>
              </a:solidFill>
            </a:endParaRPr>
          </a:p>
        </p:txBody>
      </p:sp>
      <p:pic>
        <p:nvPicPr>
          <p:cNvPr id="5" name="Content Placeholder 4">
            <a:extLst>
              <a:ext uri="{FF2B5EF4-FFF2-40B4-BE49-F238E27FC236}">
                <a16:creationId xmlns:a16="http://schemas.microsoft.com/office/drawing/2014/main" id="{2C588B9D-FA66-EE0E-0C8D-F6A83A991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7845" y="2014870"/>
            <a:ext cx="2712059" cy="2258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lightRig rig="threePt" dir="t"/>
          </a:scene3d>
          <a:sp3d>
            <a:bevelT prst="angle"/>
          </a:sp3d>
        </p:spPr>
      </p:pic>
      <p:pic>
        <p:nvPicPr>
          <p:cNvPr id="7" name="Picture 6">
            <a:extLst>
              <a:ext uri="{FF2B5EF4-FFF2-40B4-BE49-F238E27FC236}">
                <a16:creationId xmlns:a16="http://schemas.microsoft.com/office/drawing/2014/main" id="{27AFB2EE-34A1-4A9F-7F2A-8E16ED137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0463" y="2014869"/>
            <a:ext cx="2871946" cy="22587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orthographicFront"/>
            <a:lightRig rig="threePt" dir="t"/>
          </a:scene3d>
          <a:sp3d>
            <a:bevelT prst="angle"/>
          </a:sp3d>
        </p:spPr>
      </p:pic>
      <p:sp>
        <p:nvSpPr>
          <p:cNvPr id="3" name="Oval 2">
            <a:extLst>
              <a:ext uri="{FF2B5EF4-FFF2-40B4-BE49-F238E27FC236}">
                <a16:creationId xmlns:a16="http://schemas.microsoft.com/office/drawing/2014/main" id="{6A1ACF6F-4E6C-11A6-B0BD-398B638CE50F}"/>
              </a:ext>
            </a:extLst>
          </p:cNvPr>
          <p:cNvSpPr/>
          <p:nvPr/>
        </p:nvSpPr>
        <p:spPr>
          <a:xfrm>
            <a:off x="789272" y="770021"/>
            <a:ext cx="1819174" cy="567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pic>
        <p:nvPicPr>
          <p:cNvPr id="6" name="Graphic 5" descr="Internet">
            <a:extLst>
              <a:ext uri="{FF2B5EF4-FFF2-40B4-BE49-F238E27FC236}">
                <a16:creationId xmlns:a16="http://schemas.microsoft.com/office/drawing/2014/main" id="{998824BE-3526-97D9-C5CD-01C6467228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6674" y="2208938"/>
            <a:ext cx="845423" cy="845423"/>
          </a:xfrm>
          <a:prstGeom prst="rect">
            <a:avLst/>
          </a:prstGeom>
        </p:spPr>
      </p:pic>
      <p:pic>
        <p:nvPicPr>
          <p:cNvPr id="13" name="Picture 12">
            <a:extLst>
              <a:ext uri="{FF2B5EF4-FFF2-40B4-BE49-F238E27FC236}">
                <a16:creationId xmlns:a16="http://schemas.microsoft.com/office/drawing/2014/main" id="{06DAECFF-9EA2-2B4E-A486-8B72CF41B4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9432" y="2360532"/>
            <a:ext cx="434008" cy="542234"/>
          </a:xfrm>
          <a:prstGeom prst="rect">
            <a:avLst/>
          </a:prstGeom>
          <a:noFill/>
        </p:spPr>
      </p:pic>
    </p:spTree>
    <p:extLst>
      <p:ext uri="{BB962C8B-B14F-4D97-AF65-F5344CB8AC3E}">
        <p14:creationId xmlns:p14="http://schemas.microsoft.com/office/powerpoint/2010/main" val="323432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FC1E-6E20-F389-4BCA-1EDDE3606B16}"/>
              </a:ext>
            </a:extLst>
          </p:cNvPr>
          <p:cNvSpPr>
            <a:spLocks noGrp="1"/>
          </p:cNvSpPr>
          <p:nvPr>
            <p:ph type="ctrTitle"/>
          </p:nvPr>
        </p:nvSpPr>
        <p:spPr>
          <a:xfrm>
            <a:off x="490888" y="231006"/>
            <a:ext cx="11579192" cy="972153"/>
          </a:xfrm>
        </p:spPr>
        <p:txBody>
          <a:bodyPr>
            <a:noAutofit/>
          </a:bodyPr>
          <a:lstStyle/>
          <a:p>
            <a:r>
              <a:rPr lang="en-US" sz="2000" cap="none" dirty="0">
                <a:solidFill>
                  <a:schemeClr val="bg1"/>
                </a:solidFill>
                <a:latin typeface="Times New Roman" panose="02020603050405020304" pitchFamily="18" charset="0"/>
                <a:cs typeface="Times New Roman" panose="02020603050405020304" pitchFamily="18" charset="0"/>
              </a:rPr>
              <a:t>Generate a report which contains the top 5 customers who received an average high pre_invoice_discount_pct for the fiscal year 2021 and in the Indian market. the final output contains these fields </a:t>
            </a:r>
            <a:r>
              <a:rPr lang="en-US" sz="2000" b="1" cap="none" dirty="0">
                <a:solidFill>
                  <a:schemeClr val="bg1"/>
                </a:solidFill>
                <a:latin typeface="Times New Roman" panose="02020603050405020304" pitchFamily="18" charset="0"/>
                <a:cs typeface="Times New Roman" panose="02020603050405020304" pitchFamily="18" charset="0"/>
              </a:rPr>
              <a:t>customer code, customer , average discount percentage</a:t>
            </a:r>
            <a:endParaRPr lang="en-IN" sz="2000" b="1"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6A8813-C67C-8267-C80B-476271087E94}"/>
              </a:ext>
            </a:extLst>
          </p:cNvPr>
          <p:cNvSpPr>
            <a:spLocks noGrp="1"/>
          </p:cNvSpPr>
          <p:nvPr>
            <p:ph type="subTitle" idx="1"/>
          </p:nvPr>
        </p:nvSpPr>
        <p:spPr>
          <a:xfrm>
            <a:off x="596766" y="1395663"/>
            <a:ext cx="6237171" cy="5038824"/>
          </a:xfrm>
        </p:spPr>
        <p:txBody>
          <a:bodyPr>
            <a:noAutofit/>
          </a:bodyPr>
          <a:lstStyle/>
          <a:p>
            <a:r>
              <a:rPr lang="en-IN" sz="2000" b="1" dirty="0">
                <a:solidFill>
                  <a:schemeClr val="bg1"/>
                </a:solidFill>
                <a:latin typeface="Times New Roman" panose="02020603050405020304" pitchFamily="18" charset="0"/>
                <a:cs typeface="Times New Roman" panose="02020603050405020304" pitchFamily="18" charset="0"/>
              </a:rPr>
              <a:t>SQL Input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with cte1 as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(SELECT customer_code,round(avg(pre_invoice_discount_pct),2) as avg_cnt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FROM fact_pre_invoice_deductions</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where fiscal_year=2021</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group by customer_code)</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select customer,ct.customer_code,avg_cnt,market from cte1 ct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join dim_customer dmon ct.customer_code=dm.customer_code</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where market="India"order by avg_cnt desc limit 5</a:t>
            </a:r>
          </a:p>
        </p:txBody>
      </p:sp>
      <p:pic>
        <p:nvPicPr>
          <p:cNvPr id="5" name="Picture 4">
            <a:extLst>
              <a:ext uri="{FF2B5EF4-FFF2-40B4-BE49-F238E27FC236}">
                <a16:creationId xmlns:a16="http://schemas.microsoft.com/office/drawing/2014/main" id="{76DDC1E3-ED01-76A7-2E07-F779175A8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456" y="2150052"/>
            <a:ext cx="3664724" cy="28165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Graphic 3" descr="Research">
            <a:extLst>
              <a:ext uri="{FF2B5EF4-FFF2-40B4-BE49-F238E27FC236}">
                <a16:creationId xmlns:a16="http://schemas.microsoft.com/office/drawing/2014/main" id="{DBF2E4AC-63F9-DC82-D20E-AD21468092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57339"/>
            <a:ext cx="628048" cy="628048"/>
          </a:xfrm>
          <a:prstGeom prst="rect">
            <a:avLst/>
          </a:prstGeom>
        </p:spPr>
      </p:pic>
    </p:spTree>
    <p:extLst>
      <p:ext uri="{BB962C8B-B14F-4D97-AF65-F5344CB8AC3E}">
        <p14:creationId xmlns:p14="http://schemas.microsoft.com/office/powerpoint/2010/main" val="344688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0CBD-8075-273F-74B2-1712CE46FB09}"/>
              </a:ext>
            </a:extLst>
          </p:cNvPr>
          <p:cNvSpPr>
            <a:spLocks noGrp="1"/>
          </p:cNvSpPr>
          <p:nvPr>
            <p:ph type="title"/>
          </p:nvPr>
        </p:nvSpPr>
        <p:spPr>
          <a:xfrm>
            <a:off x="1414913" y="4052236"/>
            <a:ext cx="8556859" cy="2502567"/>
          </a:xfrm>
        </p:spPr>
        <p:txBody>
          <a:bodyPr>
            <a:normAutofit/>
          </a:bodyPr>
          <a:lstStyle/>
          <a:p>
            <a:r>
              <a:rPr lang="en-US" sz="2800" cap="none" dirty="0">
                <a:solidFill>
                  <a:schemeClr val="bg1"/>
                </a:solidFill>
                <a:latin typeface="Bookman Old Style" panose="02050604050505020204" pitchFamily="18" charset="0"/>
              </a:rPr>
              <a:t>The largest average pre-invoice discount was given to </a:t>
            </a:r>
            <a:r>
              <a:rPr lang="en-US" sz="2800" cap="none" dirty="0" err="1">
                <a:solidFill>
                  <a:schemeClr val="bg1"/>
                </a:solidFill>
                <a:latin typeface="Bookman Old Style" panose="02050604050505020204" pitchFamily="18" charset="0"/>
              </a:rPr>
              <a:t>flipkart</a:t>
            </a:r>
            <a:br>
              <a:rPr lang="en-US" sz="2800" cap="none" dirty="0">
                <a:solidFill>
                  <a:schemeClr val="bg1"/>
                </a:solidFill>
                <a:latin typeface="Bookman Old Style" panose="02050604050505020204" pitchFamily="18" charset="0"/>
              </a:rPr>
            </a:br>
            <a:br>
              <a:rPr lang="en-US" sz="2800" cap="none" dirty="0">
                <a:solidFill>
                  <a:schemeClr val="bg1"/>
                </a:solidFill>
                <a:latin typeface="Bookman Old Style" panose="02050604050505020204" pitchFamily="18" charset="0"/>
              </a:rPr>
            </a:br>
            <a:r>
              <a:rPr lang="en-US" sz="2800" cap="none" dirty="0">
                <a:solidFill>
                  <a:schemeClr val="bg1"/>
                </a:solidFill>
                <a:latin typeface="Bookman Old Style" panose="02050604050505020204" pitchFamily="18" charset="0"/>
              </a:rPr>
              <a:t>the least average pre-invoice discount was given to amazon</a:t>
            </a:r>
            <a:endParaRPr lang="en-IN" sz="2800" cap="none" dirty="0">
              <a:solidFill>
                <a:schemeClr val="bg1"/>
              </a:solidFill>
              <a:latin typeface="Bookman Old Style" panose="02050604050505020204" pitchFamily="18" charset="0"/>
            </a:endParaRPr>
          </a:p>
        </p:txBody>
      </p:sp>
      <p:graphicFrame>
        <p:nvGraphicFramePr>
          <p:cNvPr id="4" name="Content Placeholder 3">
            <a:extLst>
              <a:ext uri="{FF2B5EF4-FFF2-40B4-BE49-F238E27FC236}">
                <a16:creationId xmlns:a16="http://schemas.microsoft.com/office/drawing/2014/main" id="{692D6207-3552-590A-3222-0CB16777E9B3}"/>
              </a:ext>
            </a:extLst>
          </p:cNvPr>
          <p:cNvGraphicFramePr>
            <a:graphicFrameLocks noGrp="1"/>
          </p:cNvGraphicFramePr>
          <p:nvPr>
            <p:ph idx="1"/>
            <p:extLst>
              <p:ext uri="{D42A27DB-BD31-4B8C-83A1-F6EECF244321}">
                <p14:modId xmlns:p14="http://schemas.microsoft.com/office/powerpoint/2010/main" val="3258632714"/>
              </p:ext>
            </p:extLst>
          </p:nvPr>
        </p:nvGraphicFramePr>
        <p:xfrm>
          <a:off x="2213811" y="452387"/>
          <a:ext cx="6063915" cy="278170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57C0E9D4-C01E-F5E4-6241-94B00CF2BB21}"/>
              </a:ext>
            </a:extLst>
          </p:cNvPr>
          <p:cNvSpPr/>
          <p:nvPr/>
        </p:nvSpPr>
        <p:spPr>
          <a:xfrm>
            <a:off x="1020278" y="3623913"/>
            <a:ext cx="1443789" cy="553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240396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D3CC-BD42-FCD4-98AF-02A776BFE8AE}"/>
              </a:ext>
            </a:extLst>
          </p:cNvPr>
          <p:cNvSpPr>
            <a:spLocks noGrp="1"/>
          </p:cNvSpPr>
          <p:nvPr>
            <p:ph type="ctrTitle"/>
          </p:nvPr>
        </p:nvSpPr>
        <p:spPr>
          <a:xfrm>
            <a:off x="549458" y="120317"/>
            <a:ext cx="10644723" cy="842209"/>
          </a:xfrm>
        </p:spPr>
        <p:txBody>
          <a:bodyPr>
            <a:noAutofit/>
          </a:bodyPr>
          <a:lstStyle/>
          <a:p>
            <a:r>
              <a:rPr lang="en-US" sz="1600" cap="none" dirty="0">
                <a:latin typeface="Times New Roman" panose="02020603050405020304" pitchFamily="18" charset="0"/>
                <a:cs typeface="Times New Roman" panose="02020603050405020304" pitchFamily="18" charset="0"/>
              </a:rPr>
              <a:t>Get the complete report of the gross sales amount for the customer “Atliq exclusive” for each month. this analysis helps to get an idea of low and high-performing months and take strategic decisions. the final report contains these columns: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a:t>
            </a:r>
            <a:r>
              <a:rPr lang="en-US" sz="1600" b="1" cap="none" dirty="0">
                <a:solidFill>
                  <a:schemeClr val="bg1"/>
                </a:solidFill>
                <a:latin typeface="Times New Roman" panose="02020603050405020304" pitchFamily="18" charset="0"/>
                <a:cs typeface="Times New Roman" panose="02020603050405020304" pitchFamily="18" charset="0"/>
              </a:rPr>
              <a:t>month, year, gross sales amount</a:t>
            </a:r>
            <a:endParaRPr lang="en-IN" sz="1600" b="1"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E9DB2E-1989-FE5B-8F0D-4664BE10D36C}"/>
              </a:ext>
            </a:extLst>
          </p:cNvPr>
          <p:cNvSpPr>
            <a:spLocks noGrp="1"/>
          </p:cNvSpPr>
          <p:nvPr>
            <p:ph type="subTitle" idx="1"/>
          </p:nvPr>
        </p:nvSpPr>
        <p:spPr>
          <a:xfrm>
            <a:off x="549458" y="1251284"/>
            <a:ext cx="6217102" cy="5486399"/>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SQL-Input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SELECT </a:t>
            </a:r>
          </a:p>
          <a:p>
            <a:r>
              <a:rPr lang="en-IN" sz="2000" dirty="0" err="1">
                <a:solidFill>
                  <a:schemeClr val="tx2">
                    <a:lumMod val="20000"/>
                    <a:lumOff val="80000"/>
                  </a:schemeClr>
                </a:solidFill>
                <a:latin typeface="Times New Roman" panose="02020603050405020304" pitchFamily="18" charset="0"/>
                <a:cs typeface="Times New Roman" panose="02020603050405020304" pitchFamily="18" charset="0"/>
              </a:rPr>
              <a:t>monthname</a:t>
            </a:r>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a:t>
            </a:r>
            <a:r>
              <a:rPr lang="en-IN" sz="2000" dirty="0" err="1">
                <a:solidFill>
                  <a:schemeClr val="tx2">
                    <a:lumMod val="20000"/>
                    <a:lumOff val="80000"/>
                  </a:schemeClr>
                </a:solidFill>
                <a:latin typeface="Times New Roman" panose="02020603050405020304" pitchFamily="18" charset="0"/>
                <a:cs typeface="Times New Roman" panose="02020603050405020304" pitchFamily="18" charset="0"/>
              </a:rPr>
              <a:t>fsm.date</a:t>
            </a:r>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 as Month, year(date) as Year, Round(sum(sold_quantity*</a:t>
            </a:r>
            <a:r>
              <a:rPr lang="en-IN" sz="2000" dirty="0" err="1">
                <a:solidFill>
                  <a:schemeClr val="tx2">
                    <a:lumMod val="20000"/>
                    <a:lumOff val="80000"/>
                  </a:schemeClr>
                </a:solidFill>
                <a:latin typeface="Times New Roman" panose="02020603050405020304" pitchFamily="18" charset="0"/>
                <a:cs typeface="Times New Roman" panose="02020603050405020304" pitchFamily="18" charset="0"/>
              </a:rPr>
              <a:t>gross_price</a:t>
            </a:r>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/1000000),2) as Gross_Sales_Amount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from fact_sales_monthly fsm</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join dim_customer dc</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on fsm.customer_code=dc.customer_code</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join fact_gross_price fgp</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on fgp.product_code=fsm.product_code and   fgp.fiscal_year=fsm.fiscal_year</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where customer="Atliq Exclusive“</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group by </a:t>
            </a:r>
            <a:r>
              <a:rPr lang="en-IN" sz="2000" dirty="0" err="1">
                <a:solidFill>
                  <a:schemeClr val="tx2">
                    <a:lumMod val="20000"/>
                    <a:lumOff val="80000"/>
                  </a:schemeClr>
                </a:solidFill>
                <a:latin typeface="Times New Roman" panose="02020603050405020304" pitchFamily="18" charset="0"/>
                <a:cs typeface="Times New Roman" panose="02020603050405020304" pitchFamily="18" charset="0"/>
              </a:rPr>
              <a:t>fsm.date</a:t>
            </a:r>
            <a:endParaRPr lang="en-IN" sz="2000" dirty="0">
              <a:solidFill>
                <a:schemeClr val="tx2">
                  <a:lumMod val="20000"/>
                  <a:lumOff val="80000"/>
                </a:schemeClr>
              </a:solidFill>
              <a:latin typeface="Times New Roman" panose="02020603050405020304" pitchFamily="18" charset="0"/>
              <a:cs typeface="Times New Roman" panose="02020603050405020304" pitchFamily="18" charset="0"/>
            </a:endParaRP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order by </a:t>
            </a:r>
            <a:r>
              <a:rPr lang="en-IN" sz="2000" dirty="0" err="1">
                <a:solidFill>
                  <a:schemeClr val="tx2">
                    <a:lumMod val="20000"/>
                    <a:lumOff val="80000"/>
                  </a:schemeClr>
                </a:solidFill>
                <a:latin typeface="Times New Roman" panose="02020603050405020304" pitchFamily="18" charset="0"/>
                <a:cs typeface="Times New Roman" panose="02020603050405020304" pitchFamily="18" charset="0"/>
              </a:rPr>
              <a:t>fsm.date</a:t>
            </a:r>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IN" sz="2000" dirty="0" err="1">
                <a:solidFill>
                  <a:schemeClr val="tx2">
                    <a:lumMod val="20000"/>
                    <a:lumOff val="80000"/>
                  </a:schemeClr>
                </a:solidFill>
                <a:latin typeface="Times New Roman" panose="02020603050405020304" pitchFamily="18" charset="0"/>
                <a:cs typeface="Times New Roman" panose="02020603050405020304" pitchFamily="18" charset="0"/>
              </a:rPr>
              <a:t>asc</a:t>
            </a:r>
            <a:endParaRPr lang="en-IN" sz="20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pic>
        <p:nvPicPr>
          <p:cNvPr id="4" name="Graphic 3" descr="Research">
            <a:extLst>
              <a:ext uri="{FF2B5EF4-FFF2-40B4-BE49-F238E27FC236}">
                <a16:creationId xmlns:a16="http://schemas.microsoft.com/office/drawing/2014/main" id="{5519712D-6CD7-E1C8-4B63-1A7D4666CD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88" y="227397"/>
            <a:ext cx="628048" cy="628048"/>
          </a:xfrm>
          <a:prstGeom prst="rect">
            <a:avLst/>
          </a:prstGeom>
        </p:spPr>
      </p:pic>
      <p:pic>
        <p:nvPicPr>
          <p:cNvPr id="8" name="Picture 7">
            <a:extLst>
              <a:ext uri="{FF2B5EF4-FFF2-40B4-BE49-F238E27FC236}">
                <a16:creationId xmlns:a16="http://schemas.microsoft.com/office/drawing/2014/main" id="{9814EB18-C557-85BF-3C59-9F7F0D983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284" y="759522"/>
            <a:ext cx="3610479" cy="323496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3" name="Picture 12">
            <a:extLst>
              <a:ext uri="{FF2B5EF4-FFF2-40B4-BE49-F238E27FC236}">
                <a16:creationId xmlns:a16="http://schemas.microsoft.com/office/drawing/2014/main" id="{399EC9DD-E478-2409-760F-5FA50E95F7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285" y="3994483"/>
            <a:ext cx="3610479" cy="288647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5487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D079-AE09-CD1C-3AA3-8C4E581E8C90}"/>
              </a:ext>
            </a:extLst>
          </p:cNvPr>
          <p:cNvSpPr>
            <a:spLocks noGrp="1"/>
          </p:cNvSpPr>
          <p:nvPr>
            <p:ph type="title"/>
          </p:nvPr>
        </p:nvSpPr>
        <p:spPr>
          <a:xfrm>
            <a:off x="1472665" y="4424317"/>
            <a:ext cx="10433786" cy="2267645"/>
          </a:xfrm>
        </p:spPr>
        <p:txBody>
          <a:bodyPr>
            <a:noAutofit/>
          </a:bodyPr>
          <a:lstStyle/>
          <a:p>
            <a:r>
              <a:rPr lang="en-US" sz="2400" cap="none" dirty="0"/>
              <a:t>The lowest gross sales total for fiscal year 2020 is March(2020) and April 2020 and for fiscal year (2021) is august 2021&amp; August 2021</a:t>
            </a:r>
            <a:br>
              <a:rPr lang="en-US" sz="2400" cap="none" dirty="0"/>
            </a:br>
            <a:br>
              <a:rPr lang="en-US" sz="2400" cap="none" dirty="0"/>
            </a:br>
            <a:r>
              <a:rPr lang="en-US" sz="2400" cap="none" dirty="0"/>
              <a:t>The highest gross sales total for both fiscal years is in November(2021).</a:t>
            </a:r>
            <a:br>
              <a:rPr lang="en-US" sz="2400" cap="none" dirty="0"/>
            </a:br>
            <a:br>
              <a:rPr lang="en-US" sz="2400" cap="none" dirty="0"/>
            </a:br>
            <a:r>
              <a:rPr lang="en-US" sz="2400" cap="none" dirty="0"/>
              <a:t>In the fiscal year 2021 the gross sales total was not only high but it was consistently on a profit side.</a:t>
            </a:r>
            <a:br>
              <a:rPr lang="en-US" sz="2400" cap="none" dirty="0"/>
            </a:br>
            <a:endParaRPr lang="en-IN" sz="2400" cap="none" dirty="0"/>
          </a:p>
        </p:txBody>
      </p:sp>
      <p:sp>
        <p:nvSpPr>
          <p:cNvPr id="18" name="Oval 17">
            <a:extLst>
              <a:ext uri="{FF2B5EF4-FFF2-40B4-BE49-F238E27FC236}">
                <a16:creationId xmlns:a16="http://schemas.microsoft.com/office/drawing/2014/main" id="{07FE81CF-5E8E-6B68-CD7E-D16B33D2AB36}"/>
              </a:ext>
            </a:extLst>
          </p:cNvPr>
          <p:cNvSpPr/>
          <p:nvPr/>
        </p:nvSpPr>
        <p:spPr>
          <a:xfrm>
            <a:off x="-77003" y="3802733"/>
            <a:ext cx="1549668" cy="471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Insights</a:t>
            </a:r>
          </a:p>
        </p:txBody>
      </p:sp>
      <p:pic>
        <p:nvPicPr>
          <p:cNvPr id="22" name="Content Placeholder 21">
            <a:extLst>
              <a:ext uri="{FF2B5EF4-FFF2-40B4-BE49-F238E27FC236}">
                <a16:creationId xmlns:a16="http://schemas.microsoft.com/office/drawing/2014/main" id="{FA90B5AA-E018-F01C-2D1F-961607427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62" y="74598"/>
            <a:ext cx="11030552" cy="3578189"/>
          </a:xfrm>
        </p:spPr>
      </p:pic>
      <p:sp>
        <p:nvSpPr>
          <p:cNvPr id="24" name="Oval 23">
            <a:extLst>
              <a:ext uri="{FF2B5EF4-FFF2-40B4-BE49-F238E27FC236}">
                <a16:creationId xmlns:a16="http://schemas.microsoft.com/office/drawing/2014/main" id="{0895874A-400E-8B3D-A4F7-CCEE66369C5D}"/>
              </a:ext>
            </a:extLst>
          </p:cNvPr>
          <p:cNvSpPr/>
          <p:nvPr/>
        </p:nvSpPr>
        <p:spPr>
          <a:xfrm>
            <a:off x="7074570" y="292972"/>
            <a:ext cx="490887" cy="394636"/>
          </a:xfrm>
          <a:prstGeom prst="ellipse">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7243D426-0141-1E05-749F-13466932CA6F}"/>
              </a:ext>
            </a:extLst>
          </p:cNvPr>
          <p:cNvSpPr/>
          <p:nvPr/>
        </p:nvSpPr>
        <p:spPr>
          <a:xfrm>
            <a:off x="3578993" y="2962927"/>
            <a:ext cx="490887" cy="394636"/>
          </a:xfrm>
          <a:prstGeom prst="ellipse">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2D31A188-629C-398D-9A72-BA0F6C404AA9}"/>
              </a:ext>
            </a:extLst>
          </p:cNvPr>
          <p:cNvSpPr/>
          <p:nvPr/>
        </p:nvSpPr>
        <p:spPr>
          <a:xfrm>
            <a:off x="3766686" y="1856472"/>
            <a:ext cx="115503" cy="940417"/>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7" name="Arrow: Down 26">
            <a:extLst>
              <a:ext uri="{FF2B5EF4-FFF2-40B4-BE49-F238E27FC236}">
                <a16:creationId xmlns:a16="http://schemas.microsoft.com/office/drawing/2014/main" id="{A2344963-C495-F117-B26A-7C1047CFE40C}"/>
              </a:ext>
            </a:extLst>
          </p:cNvPr>
          <p:cNvSpPr/>
          <p:nvPr/>
        </p:nvSpPr>
        <p:spPr>
          <a:xfrm rot="5400000">
            <a:off x="7998594" y="-28874"/>
            <a:ext cx="86626" cy="95290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9" name="Rectangle 28">
            <a:extLst>
              <a:ext uri="{FF2B5EF4-FFF2-40B4-BE49-F238E27FC236}">
                <a16:creationId xmlns:a16="http://schemas.microsoft.com/office/drawing/2014/main" id="{CB44094C-7358-B01C-1C88-8DE5FC81AD11}"/>
              </a:ext>
            </a:extLst>
          </p:cNvPr>
          <p:cNvSpPr/>
          <p:nvPr/>
        </p:nvSpPr>
        <p:spPr>
          <a:xfrm>
            <a:off x="3003081" y="1615390"/>
            <a:ext cx="1758215" cy="227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Lowest </a:t>
            </a:r>
            <a:r>
              <a:rPr lang="en-IN" sz="1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Gross</a:t>
            </a:r>
            <a:r>
              <a:rPr lang="en-IN" sz="1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sales</a:t>
            </a:r>
          </a:p>
        </p:txBody>
      </p:sp>
      <p:sp>
        <p:nvSpPr>
          <p:cNvPr id="31" name="Rectangle 30">
            <a:extLst>
              <a:ext uri="{FF2B5EF4-FFF2-40B4-BE49-F238E27FC236}">
                <a16:creationId xmlns:a16="http://schemas.microsoft.com/office/drawing/2014/main" id="{D9C27119-6D7F-865F-7B15-C1C191EDE6DD}"/>
              </a:ext>
            </a:extLst>
          </p:cNvPr>
          <p:cNvSpPr/>
          <p:nvPr/>
        </p:nvSpPr>
        <p:spPr>
          <a:xfrm>
            <a:off x="8624236" y="379000"/>
            <a:ext cx="2377440" cy="2225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Highest</a:t>
            </a:r>
            <a:r>
              <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Gross </a:t>
            </a:r>
            <a:r>
              <a:rPr lang="en-IN" sz="1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Sales</a:t>
            </a:r>
          </a:p>
        </p:txBody>
      </p:sp>
      <p:sp>
        <p:nvSpPr>
          <p:cNvPr id="43" name="Rectangle 42">
            <a:extLst>
              <a:ext uri="{FF2B5EF4-FFF2-40B4-BE49-F238E27FC236}">
                <a16:creationId xmlns:a16="http://schemas.microsoft.com/office/drawing/2014/main" id="{81185F03-DF0F-3FDB-AE67-A41B368E380E}"/>
              </a:ext>
            </a:extLst>
          </p:cNvPr>
          <p:cNvSpPr/>
          <p:nvPr/>
        </p:nvSpPr>
        <p:spPr>
          <a:xfrm>
            <a:off x="3965608" y="1963554"/>
            <a:ext cx="795688" cy="227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0.4M</a:t>
            </a:r>
          </a:p>
        </p:txBody>
      </p:sp>
      <p:sp>
        <p:nvSpPr>
          <p:cNvPr id="44" name="Rectangle 43">
            <a:extLst>
              <a:ext uri="{FF2B5EF4-FFF2-40B4-BE49-F238E27FC236}">
                <a16:creationId xmlns:a16="http://schemas.microsoft.com/office/drawing/2014/main" id="{810A7B14-9894-9130-4B33-215679018EE3}"/>
              </a:ext>
            </a:extLst>
          </p:cNvPr>
          <p:cNvSpPr/>
          <p:nvPr/>
        </p:nvSpPr>
        <p:spPr>
          <a:xfrm>
            <a:off x="10068025" y="687608"/>
            <a:ext cx="933651" cy="2388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20.5M</a:t>
            </a:r>
          </a:p>
        </p:txBody>
      </p:sp>
      <p:cxnSp>
        <p:nvCxnSpPr>
          <p:cNvPr id="4" name="Straight Arrow Connector 3">
            <a:extLst>
              <a:ext uri="{FF2B5EF4-FFF2-40B4-BE49-F238E27FC236}">
                <a16:creationId xmlns:a16="http://schemas.microsoft.com/office/drawing/2014/main" id="{76865183-4F45-B937-34B6-009174BF4505}"/>
              </a:ext>
            </a:extLst>
          </p:cNvPr>
          <p:cNvCxnSpPr>
            <a:cxnSpLocks/>
          </p:cNvCxnSpPr>
          <p:nvPr/>
        </p:nvCxnSpPr>
        <p:spPr>
          <a:xfrm>
            <a:off x="6269255" y="404263"/>
            <a:ext cx="0" cy="3157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1312384E-8BEA-F91D-063F-50B092077243}"/>
              </a:ext>
            </a:extLst>
          </p:cNvPr>
          <p:cNvSpPr/>
          <p:nvPr/>
        </p:nvSpPr>
        <p:spPr>
          <a:xfrm>
            <a:off x="5210476" y="420350"/>
            <a:ext cx="1010656" cy="221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n w="0"/>
                <a:solidFill>
                  <a:schemeClr val="accent1"/>
                </a:solidFill>
                <a:effectLst>
                  <a:outerShdw blurRad="38100" dist="25400" dir="5400000" algn="ctr" rotWithShape="0">
                    <a:srgbClr val="6E747A">
                      <a:alpha val="43000"/>
                    </a:srgbClr>
                  </a:outerShdw>
                </a:effectLst>
              </a:rPr>
              <a:t>FY 2020</a:t>
            </a:r>
            <a:endParaRPr lang="en-IN" sz="1400" b="1" dirty="0">
              <a:ln w="0"/>
              <a:solidFill>
                <a:schemeClr val="accent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3905E091-C649-EFF6-D023-4A88987B4E2D}"/>
              </a:ext>
            </a:extLst>
          </p:cNvPr>
          <p:cNvSpPr/>
          <p:nvPr/>
        </p:nvSpPr>
        <p:spPr>
          <a:xfrm>
            <a:off x="6306150" y="2962927"/>
            <a:ext cx="869484" cy="221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ln w="0"/>
                <a:solidFill>
                  <a:schemeClr val="accent1"/>
                </a:solidFill>
                <a:effectLst>
                  <a:outerShdw blurRad="38100" dist="25400" dir="5400000" algn="ctr" rotWithShape="0">
                    <a:srgbClr val="6E747A">
                      <a:alpha val="43000"/>
                    </a:srgbClr>
                  </a:outerShdw>
                </a:effectLst>
              </a:rPr>
              <a:t>FY 2021</a:t>
            </a:r>
            <a:endParaRPr lang="en-IN" sz="14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551852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C852-0ADB-4261-7F91-3E00E724513C}"/>
              </a:ext>
            </a:extLst>
          </p:cNvPr>
          <p:cNvSpPr>
            <a:spLocks noGrp="1"/>
          </p:cNvSpPr>
          <p:nvPr>
            <p:ph type="ctrTitle"/>
          </p:nvPr>
        </p:nvSpPr>
        <p:spPr>
          <a:xfrm>
            <a:off x="446379" y="202131"/>
            <a:ext cx="11299241" cy="837397"/>
          </a:xfrm>
        </p:spPr>
        <p:txBody>
          <a:bodyPr>
            <a:noAutofit/>
          </a:bodyPr>
          <a:lstStyle/>
          <a:p>
            <a:r>
              <a:rPr lang="en-US" sz="2000" cap="none" dirty="0">
                <a:latin typeface="Times New Roman" panose="02020603050405020304" pitchFamily="18" charset="0"/>
                <a:cs typeface="Times New Roman" panose="02020603050405020304" pitchFamily="18" charset="0"/>
              </a:rPr>
              <a:t>In which quarter of 2020, got the maximum total_sold_quantity? the final output contains these fields sorted by the </a:t>
            </a:r>
            <a:r>
              <a:rPr lang="en-US" sz="2000" b="1" cap="none" dirty="0">
                <a:solidFill>
                  <a:schemeClr val="bg1"/>
                </a:solidFill>
                <a:latin typeface="Times New Roman" panose="02020603050405020304" pitchFamily="18" charset="0"/>
                <a:cs typeface="Times New Roman" panose="02020603050405020304" pitchFamily="18" charset="0"/>
              </a:rPr>
              <a:t>total_sold_quantity, quarter total_sold_quantity.</a:t>
            </a:r>
            <a:endParaRPr lang="en-IN" sz="2000" b="1"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5ADB7F-10D0-492F-B9B6-1E57CBDBCA31}"/>
              </a:ext>
            </a:extLst>
          </p:cNvPr>
          <p:cNvSpPr>
            <a:spLocks noGrp="1"/>
          </p:cNvSpPr>
          <p:nvPr>
            <p:ph type="subTitle" idx="1"/>
          </p:nvPr>
        </p:nvSpPr>
        <p:spPr>
          <a:xfrm>
            <a:off x="446379" y="1311441"/>
            <a:ext cx="5521284" cy="5344428"/>
          </a:xfrm>
        </p:spPr>
        <p:txBody>
          <a:bodyPr>
            <a:normAutofit fontScale="92500" lnSpcReduction="20000"/>
          </a:bodyPr>
          <a:lstStyle/>
          <a:p>
            <a:r>
              <a:rPr lang="en-US" sz="1800" b="1" dirty="0">
                <a:solidFill>
                  <a:schemeClr val="bg1"/>
                </a:solidFill>
                <a:latin typeface="Times New Roman" panose="02020603050405020304" pitchFamily="18" charset="0"/>
                <a:cs typeface="Times New Roman" panose="02020603050405020304" pitchFamily="18" charset="0"/>
              </a:rPr>
              <a:t>SQL Input</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with cte1 as</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(select *, </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Case</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when Month in (9,10,11) then"Q1“</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when Month in(12,1,2) then"Q2“</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when Month in(3,4,5) then "Q3“</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else "Q4“</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End as Qtr</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from (SELECT*,month(date) as Month FROM fact_sales_monthly) as new)</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select Qtr, sum(sold_quantity) as Total_sold_Quantity </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from cte1</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where fiscal_year="2020“</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group by Qtr</a:t>
            </a:r>
          </a:p>
          <a:p>
            <a:r>
              <a:rPr lang="en-US" sz="1800" dirty="0">
                <a:solidFill>
                  <a:schemeClr val="tx2">
                    <a:lumMod val="20000"/>
                    <a:lumOff val="80000"/>
                  </a:schemeClr>
                </a:solidFill>
                <a:latin typeface="Times New Roman" panose="02020603050405020304" pitchFamily="18" charset="0"/>
                <a:cs typeface="Times New Roman" panose="02020603050405020304" pitchFamily="18" charset="0"/>
              </a:rPr>
              <a:t>order by Total_sold_Quantity desc</a:t>
            </a:r>
            <a:endParaRPr lang="en-IN" sz="18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3A5CF4-8C24-6FE9-919C-CA28513AF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385" y="2027259"/>
            <a:ext cx="4019430" cy="2515866"/>
          </a:xfrm>
          <a:prstGeom prst="round2DiagRect">
            <a:avLst>
              <a:gd name="adj1" fmla="val 16667"/>
              <a:gd name="adj2" fmla="val 0"/>
            </a:avLst>
          </a:prstGeom>
          <a:ln w="88900" cap="sq">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Rectangle: Rounded Corners 5">
            <a:extLst>
              <a:ext uri="{FF2B5EF4-FFF2-40B4-BE49-F238E27FC236}">
                <a16:creationId xmlns:a16="http://schemas.microsoft.com/office/drawing/2014/main" id="{70CF09AC-8FE9-1174-5249-BB93BC125500}"/>
              </a:ext>
            </a:extLst>
          </p:cNvPr>
          <p:cNvSpPr/>
          <p:nvPr/>
        </p:nvSpPr>
        <p:spPr>
          <a:xfrm>
            <a:off x="8162223" y="1311441"/>
            <a:ext cx="1501540" cy="411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Output</a:t>
            </a:r>
          </a:p>
        </p:txBody>
      </p:sp>
      <p:pic>
        <p:nvPicPr>
          <p:cNvPr id="4" name="Graphic 3" descr="Research">
            <a:extLst>
              <a:ext uri="{FF2B5EF4-FFF2-40B4-BE49-F238E27FC236}">
                <a16:creationId xmlns:a16="http://schemas.microsoft.com/office/drawing/2014/main" id="{22C50425-AC3E-0767-3DF5-1A0DFA371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306805"/>
            <a:ext cx="569094" cy="569094"/>
          </a:xfrm>
          <a:prstGeom prst="rect">
            <a:avLst/>
          </a:prstGeom>
        </p:spPr>
      </p:pic>
    </p:spTree>
    <p:extLst>
      <p:ext uri="{BB962C8B-B14F-4D97-AF65-F5344CB8AC3E}">
        <p14:creationId xmlns:p14="http://schemas.microsoft.com/office/powerpoint/2010/main" val="241561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9618-A0A2-BE90-37E2-4401E31BFF35}"/>
              </a:ext>
            </a:extLst>
          </p:cNvPr>
          <p:cNvSpPr>
            <a:spLocks noGrp="1"/>
          </p:cNvSpPr>
          <p:nvPr>
            <p:ph type="ctrTitle"/>
          </p:nvPr>
        </p:nvSpPr>
        <p:spPr>
          <a:xfrm>
            <a:off x="163629" y="125128"/>
            <a:ext cx="11136430" cy="3561347"/>
          </a:xfrm>
        </p:spPr>
        <p:txBody>
          <a:bodyPr/>
          <a:lstStyle/>
          <a:p>
            <a:endParaRPr lang="en-IN" dirty="0"/>
          </a:p>
        </p:txBody>
      </p:sp>
      <p:sp>
        <p:nvSpPr>
          <p:cNvPr id="3" name="Subtitle 2">
            <a:extLst>
              <a:ext uri="{FF2B5EF4-FFF2-40B4-BE49-F238E27FC236}">
                <a16:creationId xmlns:a16="http://schemas.microsoft.com/office/drawing/2014/main" id="{6445C9C9-7DD7-01EF-9080-875E4D6B309E}"/>
              </a:ext>
            </a:extLst>
          </p:cNvPr>
          <p:cNvSpPr>
            <a:spLocks noGrp="1"/>
          </p:cNvSpPr>
          <p:nvPr>
            <p:ph type="subTitle" idx="1"/>
          </p:nvPr>
        </p:nvSpPr>
        <p:spPr>
          <a:xfrm>
            <a:off x="875899" y="3728404"/>
            <a:ext cx="9750391" cy="2962537"/>
          </a:xfrm>
        </p:spPr>
        <p:txBody>
          <a:bodyPr>
            <a:normAutofit fontScale="77500" lnSpcReduction="20000"/>
          </a:bodyPr>
          <a:lstStyle/>
          <a:p>
            <a:endParaRPr lang="en-IN" dirty="0"/>
          </a:p>
          <a:p>
            <a:endParaRPr lang="en-IN" dirty="0"/>
          </a:p>
          <a:p>
            <a:r>
              <a:rPr lang="en-IN" sz="2600" dirty="0">
                <a:solidFill>
                  <a:schemeClr val="bg1"/>
                </a:solidFill>
                <a:latin typeface="Bookman Old Style" panose="02050604050505020204" pitchFamily="18" charset="0"/>
              </a:rPr>
              <a:t>. Q1 of FY 2020 saw the most units sold overall, while Q3 had the fewest.</a:t>
            </a:r>
          </a:p>
          <a:p>
            <a:endParaRPr lang="en-IN" sz="2600" dirty="0">
              <a:solidFill>
                <a:schemeClr val="bg1"/>
              </a:solidFill>
              <a:latin typeface="Bookman Old Style" panose="02050604050505020204" pitchFamily="18" charset="0"/>
            </a:endParaRPr>
          </a:p>
          <a:p>
            <a:r>
              <a:rPr lang="en-IN" sz="2600" dirty="0">
                <a:solidFill>
                  <a:schemeClr val="bg1"/>
                </a:solidFill>
                <a:latin typeface="Bookman Old Style" panose="02050604050505020204" pitchFamily="18" charset="0"/>
              </a:rPr>
              <a:t>. The highest and lower overall sold quantity is in December and March.</a:t>
            </a:r>
          </a:p>
          <a:p>
            <a:endParaRPr lang="en-IN" sz="2600" dirty="0">
              <a:solidFill>
                <a:schemeClr val="bg1"/>
              </a:solidFill>
              <a:latin typeface="Bookman Old Style" panose="02050604050505020204" pitchFamily="18" charset="0"/>
            </a:endParaRPr>
          </a:p>
          <a:p>
            <a:r>
              <a:rPr lang="en-IN" sz="2600" dirty="0">
                <a:solidFill>
                  <a:schemeClr val="bg1"/>
                </a:solidFill>
                <a:latin typeface="Bookman Old Style" panose="02050604050505020204" pitchFamily="18" charset="0"/>
              </a:rPr>
              <a:t>. Q1 accounts for approximately 34% of the total sold quantity for FY2020</a:t>
            </a:r>
            <a:r>
              <a:rPr lang="en-IN" sz="2600" b="1" dirty="0">
                <a:solidFill>
                  <a:schemeClr val="bg1"/>
                </a:solidFill>
                <a:latin typeface="Bookman Old Style" panose="02050604050505020204" pitchFamily="18" charset="0"/>
              </a:rPr>
              <a:t>. </a:t>
            </a:r>
          </a:p>
        </p:txBody>
      </p:sp>
      <p:pic>
        <p:nvPicPr>
          <p:cNvPr id="5" name="Picture 4">
            <a:extLst>
              <a:ext uri="{FF2B5EF4-FFF2-40B4-BE49-F238E27FC236}">
                <a16:creationId xmlns:a16="http://schemas.microsoft.com/office/drawing/2014/main" id="{D8AE217B-2A5B-06F8-5D93-E083F0B53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 y="100247"/>
            <a:ext cx="4334577" cy="3171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A5EB004-165F-42A1-0809-B235E3595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838" y="138182"/>
            <a:ext cx="5204132" cy="31905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Rounded Corners 7">
            <a:extLst>
              <a:ext uri="{FF2B5EF4-FFF2-40B4-BE49-F238E27FC236}">
                <a16:creationId xmlns:a16="http://schemas.microsoft.com/office/drawing/2014/main" id="{24D4B526-B327-2A3E-4483-FC45EB17ADD5}"/>
              </a:ext>
            </a:extLst>
          </p:cNvPr>
          <p:cNvSpPr/>
          <p:nvPr/>
        </p:nvSpPr>
        <p:spPr>
          <a:xfrm>
            <a:off x="684211" y="3557047"/>
            <a:ext cx="1775075" cy="426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221679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C6A9-93E5-F27E-D1EC-3E8109F839F0}"/>
              </a:ext>
            </a:extLst>
          </p:cNvPr>
          <p:cNvSpPr>
            <a:spLocks noGrp="1"/>
          </p:cNvSpPr>
          <p:nvPr>
            <p:ph type="title"/>
          </p:nvPr>
        </p:nvSpPr>
        <p:spPr>
          <a:xfrm>
            <a:off x="4552749" y="365760"/>
            <a:ext cx="1982804" cy="531798"/>
          </a:xfrm>
        </p:spPr>
        <p:txBody>
          <a:bodyPr>
            <a:normAutofit fontScale="90000"/>
          </a:bodyPr>
          <a:lstStyle/>
          <a:p>
            <a:r>
              <a:rPr lang="en-IN" sz="3200" b="1" cap="none" dirty="0">
                <a:solidFill>
                  <a:srgbClr val="7030A0"/>
                </a:solidFill>
                <a:latin typeface="Times New Roman" panose="02020603050405020304" pitchFamily="18" charset="0"/>
                <a:cs typeface="Times New Roman" panose="02020603050405020304" pitchFamily="18" charset="0"/>
              </a:rPr>
              <a:t>Objectives</a:t>
            </a:r>
            <a:endParaRPr lang="en-IN" sz="3200" dirty="0"/>
          </a:p>
        </p:txBody>
      </p:sp>
      <p:sp>
        <p:nvSpPr>
          <p:cNvPr id="4" name="Text Placeholder 3">
            <a:extLst>
              <a:ext uri="{FF2B5EF4-FFF2-40B4-BE49-F238E27FC236}">
                <a16:creationId xmlns:a16="http://schemas.microsoft.com/office/drawing/2014/main" id="{A1337730-B507-EB49-F850-3AE34CD40383}"/>
              </a:ext>
            </a:extLst>
          </p:cNvPr>
          <p:cNvSpPr>
            <a:spLocks noGrp="1"/>
          </p:cNvSpPr>
          <p:nvPr>
            <p:ph type="body" sz="half" idx="2"/>
          </p:nvPr>
        </p:nvSpPr>
        <p:spPr>
          <a:xfrm>
            <a:off x="378594" y="875899"/>
            <a:ext cx="11434812" cy="5630779"/>
          </a:xfrm>
        </p:spPr>
        <p:txBody>
          <a:bodyPr>
            <a:normAutofit fontScale="25000" lnSpcReduction="20000"/>
          </a:bodyPr>
          <a:lstStyle/>
          <a:p>
            <a:r>
              <a:rPr lang="en-IN" dirty="0"/>
              <a:t>         </a:t>
            </a:r>
          </a:p>
          <a:p>
            <a:r>
              <a:rPr lang="en-IN" sz="2400" b="1" dirty="0">
                <a:latin typeface="Times New Roman" panose="02020603050405020304" pitchFamily="18" charset="0"/>
                <a:cs typeface="Times New Roman" panose="02020603050405020304" pitchFamily="18" charset="0"/>
              </a:rPr>
              <a:t>                              </a:t>
            </a:r>
            <a:r>
              <a:rPr lang="en-IN" sz="9600" b="1" dirty="0">
                <a:latin typeface="Times New Roman" panose="02020603050405020304" pitchFamily="18" charset="0"/>
                <a:cs typeface="Times New Roman" panose="02020603050405020304" pitchFamily="18" charset="0"/>
              </a:rPr>
              <a:t>As we all know data has become the necessary asset for any organisation. It helps</a:t>
            </a:r>
          </a:p>
          <a:p>
            <a:r>
              <a:rPr lang="en-IN" sz="9600" b="1" dirty="0">
                <a:latin typeface="Times New Roman" panose="02020603050405020304" pitchFamily="18" charset="0"/>
                <a:cs typeface="Times New Roman" panose="02020603050405020304" pitchFamily="18" charset="0"/>
              </a:rPr>
              <a:t>        organisation to identify new opportunities, take </a:t>
            </a:r>
            <a:r>
              <a:rPr lang="en-US" sz="9600" b="1" i="0" dirty="0">
                <a:effectLst/>
                <a:latin typeface="Times New Roman" panose="02020603050405020304" pitchFamily="18" charset="0"/>
                <a:cs typeface="Times New Roman" panose="02020603050405020304" pitchFamily="18" charset="0"/>
              </a:rPr>
              <a:t>smarter business moves, </a:t>
            </a:r>
            <a:r>
              <a:rPr lang="en-US" sz="9600" b="1" dirty="0">
                <a:latin typeface="Times New Roman" panose="02020603050405020304" pitchFamily="18" charset="0"/>
                <a:cs typeface="Times New Roman" panose="02020603050405020304" pitchFamily="18" charset="0"/>
              </a:rPr>
              <a:t> make</a:t>
            </a:r>
          </a:p>
          <a:p>
            <a:r>
              <a:rPr lang="en-US" sz="9600" b="1" dirty="0">
                <a:latin typeface="Times New Roman" panose="02020603050405020304" pitchFamily="18" charset="0"/>
                <a:cs typeface="Times New Roman" panose="02020603050405020304" pitchFamily="18" charset="0"/>
              </a:rPr>
              <a:t>        operations more efficient</a:t>
            </a:r>
            <a:r>
              <a:rPr lang="en-US" sz="9600" b="1" i="0" dirty="0">
                <a:effectLst/>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can generate </a:t>
            </a:r>
            <a:r>
              <a:rPr lang="en-US" sz="9600" b="1" i="0" dirty="0">
                <a:effectLst/>
                <a:latin typeface="Times New Roman" panose="02020603050405020304" pitchFamily="18" charset="0"/>
                <a:cs typeface="Times New Roman" panose="02020603050405020304" pitchFamily="18" charset="0"/>
              </a:rPr>
              <a:t>higher profits and to know more about the</a:t>
            </a:r>
          </a:p>
          <a:p>
            <a:r>
              <a:rPr lang="en-US" sz="9600" b="1" dirty="0">
                <a:latin typeface="Times New Roman" panose="02020603050405020304" pitchFamily="18" charset="0"/>
                <a:cs typeface="Times New Roman" panose="02020603050405020304" pitchFamily="18" charset="0"/>
              </a:rPr>
              <a:t>       </a:t>
            </a:r>
            <a:r>
              <a:rPr lang="en-US" sz="9600" b="1" i="0" dirty="0">
                <a:effectLst/>
                <a:latin typeface="Times New Roman" panose="02020603050405020304" pitchFamily="18" charset="0"/>
                <a:cs typeface="Times New Roman" panose="02020603050405020304" pitchFamily="18" charset="0"/>
              </a:rPr>
              <a:t> pain areas.</a:t>
            </a:r>
            <a:endParaRPr lang="en-IN" sz="96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a:t>
            </a:r>
            <a:r>
              <a:rPr lang="en-IN" sz="9600" b="1" dirty="0">
                <a:latin typeface="Times New Roman" panose="02020603050405020304" pitchFamily="18" charset="0"/>
                <a:cs typeface="Times New Roman" panose="02020603050405020304" pitchFamily="18" charset="0"/>
              </a:rPr>
              <a:t>  Atli hardware is a  Manufacturing company. Its Managing Director is facing a lot </a:t>
            </a:r>
          </a:p>
          <a:p>
            <a:r>
              <a:rPr lang="en-IN" sz="9600" b="1" dirty="0">
                <a:latin typeface="Times New Roman" panose="02020603050405020304" pitchFamily="18" charset="0"/>
                <a:cs typeface="Times New Roman" panose="02020603050405020304" pitchFamily="18" charset="0"/>
              </a:rPr>
              <a:t>       of issues in taking  prompt and wise decisions for further sales . He wants sales</a:t>
            </a:r>
          </a:p>
          <a:p>
            <a:r>
              <a:rPr lang="en-IN" sz="9600" b="1" dirty="0">
                <a:latin typeface="Times New Roman" panose="02020603050405020304" pitchFamily="18" charset="0"/>
                <a:cs typeface="Times New Roman" panose="02020603050405020304" pitchFamily="18" charset="0"/>
              </a:rPr>
              <a:t>       insights detail and reports from the data .</a:t>
            </a:r>
          </a:p>
          <a:p>
            <a:r>
              <a:rPr lang="en-IN" sz="9600" b="1" dirty="0">
                <a:latin typeface="Times New Roman" panose="02020603050405020304" pitchFamily="18" charset="0"/>
                <a:cs typeface="Times New Roman" panose="02020603050405020304" pitchFamily="18" charset="0"/>
              </a:rPr>
              <a:t>        To solve his problems he decided to run a SQL challenge</a:t>
            </a:r>
            <a:r>
              <a:rPr lang="en-IN" sz="7200" b="1" dirty="0">
                <a:latin typeface="Times New Roman" panose="02020603050405020304" pitchFamily="18" charset="0"/>
                <a:cs typeface="Times New Roman" panose="02020603050405020304" pitchFamily="18" charset="0"/>
              </a:rPr>
              <a:t>. </a:t>
            </a:r>
            <a:r>
              <a:rPr lang="en-IN" sz="9600" b="1" dirty="0">
                <a:latin typeface="Times New Roman" panose="02020603050405020304" pitchFamily="18" charset="0"/>
                <a:cs typeface="Times New Roman" panose="02020603050405020304" pitchFamily="18" charset="0"/>
              </a:rPr>
              <a:t>He provided us with </a:t>
            </a:r>
          </a:p>
          <a:p>
            <a:r>
              <a:rPr lang="en-IN" sz="9600" b="1" dirty="0">
                <a:latin typeface="Times New Roman" panose="02020603050405020304" pitchFamily="18" charset="0"/>
                <a:cs typeface="Times New Roman" panose="02020603050405020304" pitchFamily="18" charset="0"/>
              </a:rPr>
              <a:t>        10 Ad hoc request.</a:t>
            </a:r>
          </a:p>
          <a:p>
            <a:r>
              <a:rPr lang="en-IN" b="1"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                           </a:t>
            </a:r>
            <a:r>
              <a:rPr lang="en-IN" sz="9600" b="1" dirty="0">
                <a:latin typeface="Times New Roman" panose="02020603050405020304" pitchFamily="18" charset="0"/>
                <a:cs typeface="Times New Roman" panose="02020603050405020304" pitchFamily="18" charset="0"/>
              </a:rPr>
              <a:t>we will solve this 10 Ad Hoc request by writing queries in SQL to extract the</a:t>
            </a:r>
          </a:p>
          <a:p>
            <a:r>
              <a:rPr lang="en-IN" sz="9600" b="1" dirty="0">
                <a:latin typeface="Times New Roman" panose="02020603050405020304" pitchFamily="18" charset="0"/>
                <a:cs typeface="Times New Roman" panose="02020603050405020304" pitchFamily="18" charset="0"/>
              </a:rPr>
              <a:t>       output and take out the necessary insights. </a:t>
            </a:r>
          </a:p>
          <a:p>
            <a:r>
              <a:rPr lang="en-IN" sz="9600" b="1" cap="none" dirty="0">
                <a:solidFill>
                  <a:schemeClr val="accent6">
                    <a:lumMod val="75000"/>
                  </a:schemeClr>
                </a:solidFill>
                <a:latin typeface="Times New Roman" panose="02020603050405020304" pitchFamily="18" charset="0"/>
                <a:cs typeface="Times New Roman" panose="02020603050405020304" pitchFamily="18" charset="0"/>
              </a:rPr>
              <a:t>       </a:t>
            </a:r>
            <a:r>
              <a:rPr lang="en-IN" sz="9600" b="1" cap="none" dirty="0">
                <a:latin typeface="Times New Roman" panose="02020603050405020304" pitchFamily="18" charset="0"/>
                <a:cs typeface="Times New Roman" panose="02020603050405020304" pitchFamily="18" charset="0"/>
              </a:rPr>
              <a:t>Fiscal year 2020= September 2019-August2020  &amp;  Fiscal year 2021= September</a:t>
            </a:r>
          </a:p>
          <a:p>
            <a:r>
              <a:rPr lang="en-IN" sz="9600" b="1" dirty="0">
                <a:latin typeface="Times New Roman" panose="02020603050405020304" pitchFamily="18" charset="0"/>
                <a:cs typeface="Times New Roman" panose="02020603050405020304" pitchFamily="18" charset="0"/>
              </a:rPr>
              <a:t>       </a:t>
            </a:r>
            <a:r>
              <a:rPr lang="en-IN" sz="9600" b="1" cap="none" dirty="0">
                <a:latin typeface="Times New Roman" panose="02020603050405020304" pitchFamily="18" charset="0"/>
                <a:cs typeface="Times New Roman" panose="02020603050405020304" pitchFamily="18" charset="0"/>
              </a:rPr>
              <a:t>2020-August2021</a:t>
            </a:r>
            <a:br>
              <a:rPr lang="en-IN" sz="9600" b="1" cap="none" dirty="0">
                <a:latin typeface="Times New Roman" panose="02020603050405020304" pitchFamily="18" charset="0"/>
                <a:cs typeface="Times New Roman" panose="02020603050405020304" pitchFamily="18" charset="0"/>
              </a:rPr>
            </a:br>
            <a:r>
              <a:rPr lang="en-IN" sz="9600" b="1" cap="none" dirty="0">
                <a:solidFill>
                  <a:schemeClr val="bg1"/>
                </a:solidFill>
                <a:latin typeface="Times New Roman" panose="02020603050405020304" pitchFamily="18" charset="0"/>
                <a:cs typeface="Times New Roman" panose="02020603050405020304" pitchFamily="18" charset="0"/>
              </a:rPr>
              <a:t>  </a:t>
            </a:r>
            <a:endParaRPr lang="en-IN" sz="96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endParaRPr lang="en-IN" dirty="0"/>
          </a:p>
        </p:txBody>
      </p:sp>
      <p:sp>
        <p:nvSpPr>
          <p:cNvPr id="6" name="Arrow: Chevron 5">
            <a:extLst>
              <a:ext uri="{FF2B5EF4-FFF2-40B4-BE49-F238E27FC236}">
                <a16:creationId xmlns:a16="http://schemas.microsoft.com/office/drawing/2014/main" id="{5D1CEAB0-B7FF-5FA4-E7BA-DBE69AFFB73C}"/>
              </a:ext>
            </a:extLst>
          </p:cNvPr>
          <p:cNvSpPr/>
          <p:nvPr/>
        </p:nvSpPr>
        <p:spPr>
          <a:xfrm>
            <a:off x="524495" y="2898405"/>
            <a:ext cx="240631" cy="1828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726D256B-DBD2-6BDB-890A-9B76775DE0F8}"/>
              </a:ext>
            </a:extLst>
          </p:cNvPr>
          <p:cNvSpPr/>
          <p:nvPr/>
        </p:nvSpPr>
        <p:spPr>
          <a:xfrm>
            <a:off x="524494" y="4245941"/>
            <a:ext cx="240631" cy="1828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F136A57-2DAF-1F2E-C27A-C85CDEF56578}"/>
              </a:ext>
            </a:extLst>
          </p:cNvPr>
          <p:cNvSpPr/>
          <p:nvPr/>
        </p:nvSpPr>
        <p:spPr>
          <a:xfrm>
            <a:off x="536526" y="5281261"/>
            <a:ext cx="240631" cy="1828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Arrow: Chevron 2">
            <a:extLst>
              <a:ext uri="{FF2B5EF4-FFF2-40B4-BE49-F238E27FC236}">
                <a16:creationId xmlns:a16="http://schemas.microsoft.com/office/drawing/2014/main" id="{21698FE0-B748-82F9-C462-92DC9CC2172A}"/>
              </a:ext>
            </a:extLst>
          </p:cNvPr>
          <p:cNvSpPr/>
          <p:nvPr/>
        </p:nvSpPr>
        <p:spPr>
          <a:xfrm>
            <a:off x="548559" y="1157834"/>
            <a:ext cx="216567" cy="1828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3E286EFB-C88D-CFE3-9FA5-653F8E07DAB0}"/>
              </a:ext>
            </a:extLst>
          </p:cNvPr>
          <p:cNvSpPr/>
          <p:nvPr/>
        </p:nvSpPr>
        <p:spPr>
          <a:xfrm>
            <a:off x="548559" y="6133701"/>
            <a:ext cx="240631" cy="1828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117883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A085-8F0F-7EFA-C565-966E75782B46}"/>
              </a:ext>
            </a:extLst>
          </p:cNvPr>
          <p:cNvSpPr>
            <a:spLocks noGrp="1"/>
          </p:cNvSpPr>
          <p:nvPr>
            <p:ph type="ctrTitle"/>
          </p:nvPr>
        </p:nvSpPr>
        <p:spPr>
          <a:xfrm>
            <a:off x="501331" y="346511"/>
            <a:ext cx="11395493" cy="720290"/>
          </a:xfrm>
        </p:spPr>
        <p:txBody>
          <a:bodyPr>
            <a:noAutofit/>
          </a:bodyPr>
          <a:lstStyle/>
          <a:p>
            <a:r>
              <a:rPr lang="en-US" sz="2000" cap="none" dirty="0">
                <a:latin typeface="Times New Roman" panose="02020603050405020304" pitchFamily="18" charset="0"/>
                <a:cs typeface="Times New Roman" panose="02020603050405020304" pitchFamily="18" charset="0"/>
              </a:rPr>
              <a:t>Which channel helped to bring more gross sales in the fiscal year 2021 and the percentage of contribution? the final output contains these fields </a:t>
            </a:r>
            <a:r>
              <a:rPr lang="en-US" sz="2000" b="1" cap="none" dirty="0">
                <a:solidFill>
                  <a:schemeClr val="bg1"/>
                </a:solidFill>
                <a:latin typeface="Times New Roman" panose="02020603050405020304" pitchFamily="18" charset="0"/>
                <a:cs typeface="Times New Roman" panose="02020603050405020304" pitchFamily="18" charset="0"/>
              </a:rPr>
              <a:t>channel , gross_sales_mln,  percentage.</a:t>
            </a:r>
            <a:endParaRPr lang="en-IN" sz="2000" b="1"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FD0696-B57C-F49A-B350-9AFF32A5BD10}"/>
              </a:ext>
            </a:extLst>
          </p:cNvPr>
          <p:cNvSpPr>
            <a:spLocks noGrp="1"/>
          </p:cNvSpPr>
          <p:nvPr>
            <p:ph type="subTitle" idx="1"/>
          </p:nvPr>
        </p:nvSpPr>
        <p:spPr>
          <a:xfrm>
            <a:off x="607210" y="1302798"/>
            <a:ext cx="6005346" cy="5208691"/>
          </a:xfrm>
        </p:spPr>
        <p:txBody>
          <a:bodyPr>
            <a:normAutofit fontScale="55000" lnSpcReduction="20000"/>
          </a:bodyPr>
          <a:lstStyle/>
          <a:p>
            <a:r>
              <a:rPr lang="en-IN" sz="2600" dirty="0">
                <a:latin typeface="Times New Roman" panose="02020603050405020304" pitchFamily="18" charset="0"/>
                <a:cs typeface="Times New Roman" panose="02020603050405020304" pitchFamily="18" charset="0"/>
              </a:rPr>
              <a:t>SQL- Input</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with cte1 as </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(SELECT </a:t>
            </a:r>
            <a:r>
              <a:rPr lang="en-IN" sz="2600" dirty="0" err="1">
                <a:solidFill>
                  <a:schemeClr val="tx2">
                    <a:lumMod val="20000"/>
                    <a:lumOff val="80000"/>
                  </a:schemeClr>
                </a:solidFill>
                <a:latin typeface="Times New Roman" panose="02020603050405020304" pitchFamily="18" charset="0"/>
                <a:cs typeface="Times New Roman" panose="02020603050405020304" pitchFamily="18" charset="0"/>
              </a:rPr>
              <a:t>dc.channel</a:t>
            </a:r>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round(sum(sold_quantity*gross_price)/</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1000000 ,2)as Gross_sales_mln</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FROM fact_sales_monthly fsm</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join fact_gross_price fgp</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on fsm.product_code=fgp.product_code and</a:t>
            </a:r>
          </a:p>
          <a:p>
            <a:r>
              <a:rPr lang="en-US" sz="2600" dirty="0">
                <a:solidFill>
                  <a:schemeClr val="tx2">
                    <a:lumMod val="20000"/>
                    <a:lumOff val="80000"/>
                  </a:schemeClr>
                </a:solidFill>
                <a:latin typeface="Times New Roman" panose="02020603050405020304" pitchFamily="18" charset="0"/>
                <a:cs typeface="Times New Roman" panose="02020603050405020304" pitchFamily="18" charset="0"/>
              </a:rPr>
              <a:t>fsm.fiscal_year=</a:t>
            </a:r>
            <a:r>
              <a:rPr lang="en-US" sz="2600" dirty="0" err="1">
                <a:solidFill>
                  <a:schemeClr val="tx2">
                    <a:lumMod val="20000"/>
                    <a:lumOff val="80000"/>
                  </a:schemeClr>
                </a:solidFill>
                <a:latin typeface="Times New Roman" panose="02020603050405020304" pitchFamily="18" charset="0"/>
                <a:cs typeface="Times New Roman" panose="02020603050405020304" pitchFamily="18" charset="0"/>
              </a:rPr>
              <a:t>fgp.fiscal_year</a:t>
            </a:r>
            <a:endParaRPr lang="en-IN" sz="2600" dirty="0">
              <a:solidFill>
                <a:schemeClr val="tx2">
                  <a:lumMod val="20000"/>
                  <a:lumOff val="80000"/>
                </a:schemeClr>
              </a:solidFill>
              <a:latin typeface="Times New Roman" panose="02020603050405020304" pitchFamily="18" charset="0"/>
              <a:cs typeface="Times New Roman" panose="02020603050405020304" pitchFamily="18" charset="0"/>
            </a:endParaRP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join dim_customer dc</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on fsm.customer_code=dc.customer_code</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where fsm.fiscal_year=2021</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group by dc. Channel)</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select channel, </a:t>
            </a:r>
            <a:r>
              <a:rPr lang="en-IN" sz="2600" dirty="0" err="1">
                <a:solidFill>
                  <a:schemeClr val="tx2">
                    <a:lumMod val="20000"/>
                    <a:lumOff val="80000"/>
                  </a:schemeClr>
                </a:solidFill>
                <a:latin typeface="Times New Roman" panose="02020603050405020304" pitchFamily="18" charset="0"/>
                <a:cs typeface="Times New Roman" panose="02020603050405020304" pitchFamily="18" charset="0"/>
              </a:rPr>
              <a:t>Gross_sales_mln</a:t>
            </a:r>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IN" sz="2600" dirty="0" err="1">
                <a:solidFill>
                  <a:schemeClr val="tx2">
                    <a:lumMod val="20000"/>
                    <a:lumOff val="80000"/>
                  </a:schemeClr>
                </a:solidFill>
                <a:latin typeface="Times New Roman" panose="02020603050405020304" pitchFamily="18" charset="0"/>
                <a:cs typeface="Times New Roman" panose="02020603050405020304" pitchFamily="18" charset="0"/>
              </a:rPr>
              <a:t>concat</a:t>
            </a:r>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(round((Gross_sales_mln*100)/</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sum(Gross_sales_mln) over(),2),”%” )as percentage</a:t>
            </a:r>
          </a:p>
          <a:p>
            <a:r>
              <a:rPr lang="en-IN" sz="2600" dirty="0">
                <a:solidFill>
                  <a:schemeClr val="tx2">
                    <a:lumMod val="20000"/>
                    <a:lumOff val="80000"/>
                  </a:schemeClr>
                </a:solidFill>
                <a:latin typeface="Times New Roman" panose="02020603050405020304" pitchFamily="18" charset="0"/>
                <a:cs typeface="Times New Roman" panose="02020603050405020304" pitchFamily="18" charset="0"/>
              </a:rPr>
              <a:t>from cte1</a:t>
            </a:r>
          </a:p>
        </p:txBody>
      </p:sp>
      <p:sp>
        <p:nvSpPr>
          <p:cNvPr id="11" name="Rectangle: Rounded Corners 10">
            <a:extLst>
              <a:ext uri="{FF2B5EF4-FFF2-40B4-BE49-F238E27FC236}">
                <a16:creationId xmlns:a16="http://schemas.microsoft.com/office/drawing/2014/main" id="{B17D9D64-ECBF-1943-6951-A096060B2360}"/>
              </a:ext>
            </a:extLst>
          </p:cNvPr>
          <p:cNvSpPr/>
          <p:nvPr/>
        </p:nvSpPr>
        <p:spPr>
          <a:xfrm>
            <a:off x="8162223" y="1311441"/>
            <a:ext cx="1501540" cy="411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Output</a:t>
            </a:r>
          </a:p>
        </p:txBody>
      </p:sp>
      <p:pic>
        <p:nvPicPr>
          <p:cNvPr id="12" name="Graphic 11" descr="Research">
            <a:extLst>
              <a:ext uri="{FF2B5EF4-FFF2-40B4-BE49-F238E27FC236}">
                <a16:creationId xmlns:a16="http://schemas.microsoft.com/office/drawing/2014/main" id="{DB497094-E62A-64E3-F8F3-3EE201AD8E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63" y="346511"/>
            <a:ext cx="552247" cy="552247"/>
          </a:xfrm>
          <a:prstGeom prst="rect">
            <a:avLst/>
          </a:prstGeom>
        </p:spPr>
      </p:pic>
      <p:pic>
        <p:nvPicPr>
          <p:cNvPr id="5" name="Picture 4">
            <a:extLst>
              <a:ext uri="{FF2B5EF4-FFF2-40B4-BE49-F238E27FC236}">
                <a16:creationId xmlns:a16="http://schemas.microsoft.com/office/drawing/2014/main" id="{A36BBFED-7DE5-256A-2A5B-01A65B7F0A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556" y="2847893"/>
            <a:ext cx="4964773" cy="168560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99484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9D9F-E9FC-567A-7014-DB8F382CC9CB}"/>
              </a:ext>
            </a:extLst>
          </p:cNvPr>
          <p:cNvSpPr>
            <a:spLocks noGrp="1"/>
          </p:cNvSpPr>
          <p:nvPr>
            <p:ph type="title"/>
          </p:nvPr>
        </p:nvSpPr>
        <p:spPr>
          <a:xfrm>
            <a:off x="664143" y="3767302"/>
            <a:ext cx="9750392" cy="2975195"/>
          </a:xfrm>
        </p:spPr>
        <p:txBody>
          <a:bodyPr>
            <a:normAutofit/>
          </a:bodyPr>
          <a:lstStyle/>
          <a:p>
            <a:r>
              <a:rPr lang="en-US" sz="2800" cap="none" dirty="0">
                <a:solidFill>
                  <a:schemeClr val="bg1"/>
                </a:solidFill>
                <a:latin typeface="Book Antiqua" panose="02040602050305030304" pitchFamily="18" charset="0"/>
              </a:rPr>
              <a:t>Channel “</a:t>
            </a:r>
            <a:r>
              <a:rPr lang="en-US" sz="2800" cap="none" dirty="0">
                <a:solidFill>
                  <a:schemeClr val="bg1"/>
                </a:solidFill>
                <a:highlight>
                  <a:srgbClr val="C0C0C0"/>
                </a:highlight>
                <a:latin typeface="Book Antiqua" panose="02040602050305030304" pitchFamily="18" charset="0"/>
              </a:rPr>
              <a:t>Retailer</a:t>
            </a:r>
            <a:r>
              <a:rPr lang="en-US" sz="2800" cap="none" dirty="0">
                <a:solidFill>
                  <a:schemeClr val="bg1"/>
                </a:solidFill>
                <a:latin typeface="Book Antiqua" panose="02040602050305030304" pitchFamily="18" charset="0"/>
              </a:rPr>
              <a:t>” helped bring maximum sales to the company with 73.22% as the contribution percentage.</a:t>
            </a:r>
            <a:br>
              <a:rPr lang="en-US" sz="2800" cap="none" dirty="0">
                <a:solidFill>
                  <a:schemeClr val="bg1"/>
                </a:solidFill>
                <a:latin typeface="Book Antiqua" panose="02040602050305030304" pitchFamily="18" charset="0"/>
              </a:rPr>
            </a:br>
            <a:br>
              <a:rPr lang="en-US" sz="2800" cap="none" dirty="0">
                <a:solidFill>
                  <a:schemeClr val="bg1"/>
                </a:solidFill>
                <a:latin typeface="Book Antiqua" panose="02040602050305030304" pitchFamily="18" charset="0"/>
              </a:rPr>
            </a:br>
            <a:r>
              <a:rPr lang="en-US" sz="2800" cap="none" dirty="0">
                <a:solidFill>
                  <a:schemeClr val="bg1"/>
                </a:solidFill>
                <a:latin typeface="Book Antiqua" panose="02040602050305030304" pitchFamily="18" charset="0"/>
              </a:rPr>
              <a:t>Channel “</a:t>
            </a:r>
            <a:r>
              <a:rPr lang="en-US" sz="2800" cap="none" dirty="0">
                <a:solidFill>
                  <a:schemeClr val="bg1"/>
                </a:solidFill>
                <a:highlight>
                  <a:srgbClr val="C0C0C0"/>
                </a:highlight>
                <a:latin typeface="Book Antiqua" panose="02040602050305030304" pitchFamily="18" charset="0"/>
              </a:rPr>
              <a:t>Distributor</a:t>
            </a:r>
            <a:r>
              <a:rPr lang="en-US" sz="2800" cap="none" dirty="0">
                <a:solidFill>
                  <a:schemeClr val="bg1"/>
                </a:solidFill>
                <a:latin typeface="Book Antiqua" panose="02040602050305030304" pitchFamily="18" charset="0"/>
              </a:rPr>
              <a:t>” makes the least contribution at a percentage of 11.30%</a:t>
            </a:r>
            <a:endParaRPr lang="en-IN" sz="2800" cap="none" dirty="0">
              <a:solidFill>
                <a:schemeClr val="bg1"/>
              </a:solidFill>
              <a:latin typeface="Book Antiqua" panose="02040602050305030304" pitchFamily="18" charset="0"/>
            </a:endParaRPr>
          </a:p>
        </p:txBody>
      </p:sp>
      <p:pic>
        <p:nvPicPr>
          <p:cNvPr id="5" name="Content Placeholder 4">
            <a:extLst>
              <a:ext uri="{FF2B5EF4-FFF2-40B4-BE49-F238E27FC236}">
                <a16:creationId xmlns:a16="http://schemas.microsoft.com/office/drawing/2014/main" id="{B1CAFFE2-0FAA-11B0-C0D9-9BC02F1CE5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68" y="229829"/>
            <a:ext cx="3224463" cy="29497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16142B71-17AE-8983-9633-7DDF4FD61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67" y="255292"/>
            <a:ext cx="3351493" cy="29242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Rectangle: Rounded Corners 7">
            <a:extLst>
              <a:ext uri="{FF2B5EF4-FFF2-40B4-BE49-F238E27FC236}">
                <a16:creationId xmlns:a16="http://schemas.microsoft.com/office/drawing/2014/main" id="{17AF9483-5E91-47A5-896A-862148192BF8}"/>
              </a:ext>
            </a:extLst>
          </p:cNvPr>
          <p:cNvSpPr/>
          <p:nvPr/>
        </p:nvSpPr>
        <p:spPr>
          <a:xfrm>
            <a:off x="664143" y="3432995"/>
            <a:ext cx="1434165" cy="4908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Insights</a:t>
            </a:r>
          </a:p>
        </p:txBody>
      </p:sp>
    </p:spTree>
    <p:extLst>
      <p:ext uri="{BB962C8B-B14F-4D97-AF65-F5344CB8AC3E}">
        <p14:creationId xmlns:p14="http://schemas.microsoft.com/office/powerpoint/2010/main" val="108115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C1B3-E676-F5EA-B10E-7D090F1356D1}"/>
              </a:ext>
            </a:extLst>
          </p:cNvPr>
          <p:cNvSpPr>
            <a:spLocks noGrp="1"/>
          </p:cNvSpPr>
          <p:nvPr>
            <p:ph type="ctrTitle"/>
          </p:nvPr>
        </p:nvSpPr>
        <p:spPr>
          <a:xfrm>
            <a:off x="684212" y="490887"/>
            <a:ext cx="11231864" cy="693019"/>
          </a:xfrm>
        </p:spPr>
        <p:txBody>
          <a:bodyPr>
            <a:normAutofit fontScale="90000"/>
          </a:bodyPr>
          <a:lstStyle/>
          <a:p>
            <a:r>
              <a:rPr lang="en-US" sz="2000" cap="none" dirty="0">
                <a:latin typeface="Times New Roman" panose="02020603050405020304" pitchFamily="18" charset="0"/>
                <a:cs typeface="Times New Roman" panose="02020603050405020304" pitchFamily="18" charset="0"/>
              </a:rPr>
              <a:t>Get the top 3 products in each division that have a high total_sold_quantity in the fiscal_year 2021? the final output contains these fields division product_code, product ,total_sold_quantity rank_order</a:t>
            </a:r>
            <a:endParaRPr lang="en-IN" sz="20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C1A74C-2727-C62D-BBE9-416A262639CC}"/>
              </a:ext>
            </a:extLst>
          </p:cNvPr>
          <p:cNvSpPr>
            <a:spLocks noGrp="1"/>
          </p:cNvSpPr>
          <p:nvPr>
            <p:ph type="subTitle" idx="1"/>
          </p:nvPr>
        </p:nvSpPr>
        <p:spPr>
          <a:xfrm>
            <a:off x="684211" y="1379800"/>
            <a:ext cx="6438483" cy="5309758"/>
          </a:xfrm>
        </p:spPr>
        <p:txBody>
          <a:bodyPr>
            <a:normAutofit lnSpcReduction="10000"/>
          </a:bodyPr>
          <a:lstStyle/>
          <a:p>
            <a:r>
              <a:rPr lang="en-IN" dirty="0"/>
              <a:t> </a:t>
            </a:r>
            <a:r>
              <a:rPr lang="en-IN" sz="2400" b="1" dirty="0">
                <a:latin typeface="Times New Roman" panose="02020603050405020304" pitchFamily="18" charset="0"/>
                <a:cs typeface="Times New Roman" panose="02020603050405020304" pitchFamily="18" charset="0"/>
              </a:rPr>
              <a:t>SQL-Input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with cte1 as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(select division, dm.product, dm.product_code, sum(sold_quantity)as Total_quantity</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from fact_sales_monthly fsm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join dim_product dm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on fsm.product_code=dm.product_code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where fiscal_year=2021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group by dm.product_code, division, product),</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 cte2 as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select *,dense_rank() over(partition by division order by Total_quantity desc) as Rank_order  from cte1) </a:t>
            </a:r>
          </a:p>
          <a:p>
            <a:r>
              <a:rPr lang="en-IN" sz="2000" dirty="0">
                <a:solidFill>
                  <a:schemeClr val="tx2">
                    <a:lumMod val="20000"/>
                    <a:lumOff val="80000"/>
                  </a:schemeClr>
                </a:solidFill>
                <a:latin typeface="Times New Roman" panose="02020603050405020304" pitchFamily="18" charset="0"/>
                <a:cs typeface="Times New Roman" panose="02020603050405020304" pitchFamily="18" charset="0"/>
              </a:rPr>
              <a:t>select* from cte2 where Rank_order&lt;=3</a:t>
            </a:r>
          </a:p>
        </p:txBody>
      </p:sp>
      <p:pic>
        <p:nvPicPr>
          <p:cNvPr id="5" name="Picture 4">
            <a:extLst>
              <a:ext uri="{FF2B5EF4-FFF2-40B4-BE49-F238E27FC236}">
                <a16:creationId xmlns:a16="http://schemas.microsoft.com/office/drawing/2014/main" id="{63B6971A-BAE1-C73A-B88D-863C7BE84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934" y="2415846"/>
            <a:ext cx="5030657" cy="3194385"/>
          </a:xfrm>
          <a:prstGeom prst="roundRect">
            <a:avLst>
              <a:gd name="adj" fmla="val 8594"/>
            </a:avLst>
          </a:prstGeom>
          <a:solidFill>
            <a:srgbClr val="FFFFFF">
              <a:shade val="85000"/>
            </a:srgbClr>
          </a:solidFill>
          <a:ln>
            <a:noFill/>
          </a:ln>
          <a:effectLst>
            <a:outerShdw blurRad="44450" dist="27940" dir="5400000" algn="ctr">
              <a:srgbClr val="000000">
                <a:alpha val="32000"/>
              </a:srgbClr>
            </a:outerShdw>
            <a:reflection blurRad="12700" stA="38000" endPos="28000" dist="5000" dir="5400000" sy="-100000" algn="bl" rotWithShape="0"/>
          </a:effectLst>
          <a:scene3d>
            <a:camera prst="orthographicFront">
              <a:rot lat="0" lon="0" rev="0"/>
            </a:camera>
            <a:lightRig rig="balanced" dir="t">
              <a:rot lat="0" lon="0" rev="8700000"/>
            </a:lightRig>
          </a:scene3d>
          <a:sp3d>
            <a:bevelT w="190500" h="38100"/>
          </a:sp3d>
        </p:spPr>
      </p:pic>
      <p:sp>
        <p:nvSpPr>
          <p:cNvPr id="6" name="Rectangle: Rounded Corners 5">
            <a:extLst>
              <a:ext uri="{FF2B5EF4-FFF2-40B4-BE49-F238E27FC236}">
                <a16:creationId xmlns:a16="http://schemas.microsoft.com/office/drawing/2014/main" id="{3E97F20A-75EA-171B-BBF6-BD59716B7FC6}"/>
              </a:ext>
            </a:extLst>
          </p:cNvPr>
          <p:cNvSpPr/>
          <p:nvPr/>
        </p:nvSpPr>
        <p:spPr>
          <a:xfrm>
            <a:off x="7876599" y="1526934"/>
            <a:ext cx="1578543" cy="6930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Output</a:t>
            </a:r>
          </a:p>
        </p:txBody>
      </p:sp>
      <p:pic>
        <p:nvPicPr>
          <p:cNvPr id="4" name="Graphic 3" descr="Research">
            <a:extLst>
              <a:ext uri="{FF2B5EF4-FFF2-40B4-BE49-F238E27FC236}">
                <a16:creationId xmlns:a16="http://schemas.microsoft.com/office/drawing/2014/main" id="{02E4E774-09EA-8317-7DA0-12796EF40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07" y="374846"/>
            <a:ext cx="628048" cy="628048"/>
          </a:xfrm>
          <a:prstGeom prst="rect">
            <a:avLst/>
          </a:prstGeom>
        </p:spPr>
      </p:pic>
    </p:spTree>
    <p:extLst>
      <p:ext uri="{BB962C8B-B14F-4D97-AF65-F5344CB8AC3E}">
        <p14:creationId xmlns:p14="http://schemas.microsoft.com/office/powerpoint/2010/main" val="689227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24A3-7F2B-1AEC-485D-D332E073F0A3}"/>
              </a:ext>
            </a:extLst>
          </p:cNvPr>
          <p:cNvSpPr>
            <a:spLocks noGrp="1"/>
          </p:cNvSpPr>
          <p:nvPr>
            <p:ph type="title"/>
          </p:nvPr>
        </p:nvSpPr>
        <p:spPr>
          <a:xfrm>
            <a:off x="166837" y="3037527"/>
            <a:ext cx="11858325" cy="3765612"/>
          </a:xfrm>
        </p:spPr>
        <p:txBody>
          <a:bodyPr/>
          <a:lstStyle/>
          <a:p>
            <a:r>
              <a:rPr lang="en-US" sz="3200" cap="none" dirty="0">
                <a:latin typeface="Book Antiqua" panose="02040602050305030304" pitchFamily="18" charset="0"/>
              </a:rPr>
              <a:t>     </a:t>
            </a:r>
            <a:r>
              <a:rPr lang="en-US" sz="3200" cap="none" dirty="0">
                <a:solidFill>
                  <a:schemeClr val="bg1"/>
                </a:solidFill>
                <a:latin typeface="Book Antiqua" panose="02040602050305030304" pitchFamily="18" charset="0"/>
              </a:rPr>
              <a:t>Every division has a product with different variants that</a:t>
            </a:r>
            <a:br>
              <a:rPr lang="en-US" sz="3200" cap="none" dirty="0">
                <a:solidFill>
                  <a:schemeClr val="bg1"/>
                </a:solidFill>
                <a:latin typeface="Book Antiqua" panose="02040602050305030304" pitchFamily="18" charset="0"/>
              </a:rPr>
            </a:br>
            <a:r>
              <a:rPr lang="en-US" sz="3200" cap="none" dirty="0">
                <a:solidFill>
                  <a:schemeClr val="bg1"/>
                </a:solidFill>
                <a:latin typeface="Book Antiqua" panose="02040602050305030304" pitchFamily="18" charset="0"/>
              </a:rPr>
              <a:t>     appears twice in the top three products by division list.</a:t>
            </a:r>
            <a:endParaRPr lang="en-IN" sz="3200" dirty="0">
              <a:solidFill>
                <a:schemeClr val="bg1"/>
              </a:solidFill>
              <a:latin typeface="Book Antiqua" panose="02040602050305030304" pitchFamily="18" charset="0"/>
            </a:endParaRPr>
          </a:p>
        </p:txBody>
      </p:sp>
      <p:pic>
        <p:nvPicPr>
          <p:cNvPr id="5" name="Content Placeholder 4">
            <a:extLst>
              <a:ext uri="{FF2B5EF4-FFF2-40B4-BE49-F238E27FC236}">
                <a16:creationId xmlns:a16="http://schemas.microsoft.com/office/drawing/2014/main" id="{93A44E0E-57AF-64F9-B5E3-7D0EE4B47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732" y="692873"/>
            <a:ext cx="3061646" cy="2039115"/>
          </a:xfrm>
          <a:scene3d>
            <a:camera prst="orthographicFront"/>
            <a:lightRig rig="threePt" dir="t"/>
          </a:scene3d>
          <a:sp3d>
            <a:bevelT/>
          </a:sp3d>
        </p:spPr>
      </p:pic>
      <p:pic>
        <p:nvPicPr>
          <p:cNvPr id="7" name="Picture 6">
            <a:extLst>
              <a:ext uri="{FF2B5EF4-FFF2-40B4-BE49-F238E27FC236}">
                <a16:creationId xmlns:a16="http://schemas.microsoft.com/office/drawing/2014/main" id="{6A4128B8-D0E7-5EBD-AE62-CB142E256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964" y="692873"/>
            <a:ext cx="3061647" cy="2065318"/>
          </a:xfrm>
          <a:prstGeom prst="rect">
            <a:avLst/>
          </a:prstGeom>
          <a:scene3d>
            <a:camera prst="orthographicFront"/>
            <a:lightRig rig="threePt" dir="t"/>
          </a:scene3d>
          <a:sp3d>
            <a:bevelT/>
          </a:sp3d>
        </p:spPr>
      </p:pic>
      <p:pic>
        <p:nvPicPr>
          <p:cNvPr id="9" name="Picture 8">
            <a:extLst>
              <a:ext uri="{FF2B5EF4-FFF2-40B4-BE49-F238E27FC236}">
                <a16:creationId xmlns:a16="http://schemas.microsoft.com/office/drawing/2014/main" id="{C80A11F8-DF30-0109-A96E-7A14DF8E7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9420" y="726668"/>
            <a:ext cx="2893638" cy="2040044"/>
          </a:xfrm>
          <a:prstGeom prst="rect">
            <a:avLst/>
          </a:prstGeom>
          <a:scene3d>
            <a:camera prst="orthographicFront"/>
            <a:lightRig rig="threePt" dir="t"/>
          </a:scene3d>
          <a:sp3d>
            <a:bevelT/>
          </a:sp3d>
        </p:spPr>
      </p:pic>
      <p:sp>
        <p:nvSpPr>
          <p:cNvPr id="11" name="Rectangle: Rounded Corners 10">
            <a:extLst>
              <a:ext uri="{FF2B5EF4-FFF2-40B4-BE49-F238E27FC236}">
                <a16:creationId xmlns:a16="http://schemas.microsoft.com/office/drawing/2014/main" id="{5FB038EA-B9F5-6ED8-D51E-624F1414CB26}"/>
              </a:ext>
            </a:extLst>
          </p:cNvPr>
          <p:cNvSpPr/>
          <p:nvPr/>
        </p:nvSpPr>
        <p:spPr>
          <a:xfrm>
            <a:off x="8429487" y="2763965"/>
            <a:ext cx="954316" cy="4737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Pen Drive 2 in 1</a:t>
            </a:r>
          </a:p>
        </p:txBody>
      </p:sp>
      <p:sp>
        <p:nvSpPr>
          <p:cNvPr id="14" name="Rectangle: Rounded Corners 13">
            <a:extLst>
              <a:ext uri="{FF2B5EF4-FFF2-40B4-BE49-F238E27FC236}">
                <a16:creationId xmlns:a16="http://schemas.microsoft.com/office/drawing/2014/main" id="{A295B1A7-2825-DD85-007C-B63F9DA7B76D}"/>
              </a:ext>
            </a:extLst>
          </p:cNvPr>
          <p:cNvSpPr/>
          <p:nvPr/>
        </p:nvSpPr>
        <p:spPr>
          <a:xfrm>
            <a:off x="9493133" y="2770526"/>
            <a:ext cx="777852" cy="47377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050" b="1" dirty="0">
                <a:latin typeface="Times New Roman" panose="02020603050405020304" pitchFamily="18" charset="0"/>
                <a:cs typeface="Times New Roman" panose="02020603050405020304" pitchFamily="18" charset="0"/>
              </a:rPr>
              <a:t>AQ Pen Drive DRC</a:t>
            </a:r>
          </a:p>
        </p:txBody>
      </p:sp>
      <p:sp>
        <p:nvSpPr>
          <p:cNvPr id="15" name="Rectangle: Rounded Corners 14">
            <a:extLst>
              <a:ext uri="{FF2B5EF4-FFF2-40B4-BE49-F238E27FC236}">
                <a16:creationId xmlns:a16="http://schemas.microsoft.com/office/drawing/2014/main" id="{3CDBCD02-F640-2489-4EDD-5DE80B9FFF7A}"/>
              </a:ext>
            </a:extLst>
          </p:cNvPr>
          <p:cNvSpPr/>
          <p:nvPr/>
        </p:nvSpPr>
        <p:spPr>
          <a:xfrm>
            <a:off x="10332637" y="2763965"/>
            <a:ext cx="758829" cy="47377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Pen Drive DRC</a:t>
            </a:r>
          </a:p>
        </p:txBody>
      </p:sp>
      <p:sp>
        <p:nvSpPr>
          <p:cNvPr id="17" name="Rectangle: Rounded Corners 16">
            <a:extLst>
              <a:ext uri="{FF2B5EF4-FFF2-40B4-BE49-F238E27FC236}">
                <a16:creationId xmlns:a16="http://schemas.microsoft.com/office/drawing/2014/main" id="{7E93B560-59C4-9D18-64B6-D730B4BC7B39}"/>
              </a:ext>
            </a:extLst>
          </p:cNvPr>
          <p:cNvSpPr/>
          <p:nvPr/>
        </p:nvSpPr>
        <p:spPr>
          <a:xfrm>
            <a:off x="4589551" y="2766712"/>
            <a:ext cx="853170" cy="4737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Gamers MS</a:t>
            </a:r>
          </a:p>
        </p:txBody>
      </p:sp>
      <p:sp>
        <p:nvSpPr>
          <p:cNvPr id="18" name="Rectangle: Rounded Corners 17">
            <a:extLst>
              <a:ext uri="{FF2B5EF4-FFF2-40B4-BE49-F238E27FC236}">
                <a16:creationId xmlns:a16="http://schemas.microsoft.com/office/drawing/2014/main" id="{54E386BB-FB4D-53E5-9839-05F8FB25C45E}"/>
              </a:ext>
            </a:extLst>
          </p:cNvPr>
          <p:cNvSpPr/>
          <p:nvPr/>
        </p:nvSpPr>
        <p:spPr>
          <a:xfrm>
            <a:off x="6533442" y="2800642"/>
            <a:ext cx="808732" cy="47377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Maxima MS </a:t>
            </a:r>
          </a:p>
        </p:txBody>
      </p:sp>
      <p:sp>
        <p:nvSpPr>
          <p:cNvPr id="19" name="Rectangle: Rounded Corners 18">
            <a:extLst>
              <a:ext uri="{FF2B5EF4-FFF2-40B4-BE49-F238E27FC236}">
                <a16:creationId xmlns:a16="http://schemas.microsoft.com/office/drawing/2014/main" id="{B4CEEB80-17DE-2D28-F5EB-E0D12A7F16B7}"/>
              </a:ext>
            </a:extLst>
          </p:cNvPr>
          <p:cNvSpPr/>
          <p:nvPr/>
        </p:nvSpPr>
        <p:spPr>
          <a:xfrm>
            <a:off x="5587084" y="2796828"/>
            <a:ext cx="781117" cy="48099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Maxima MS</a:t>
            </a:r>
          </a:p>
        </p:txBody>
      </p:sp>
      <p:sp>
        <p:nvSpPr>
          <p:cNvPr id="20" name="Rectangle: Rounded Corners 19">
            <a:extLst>
              <a:ext uri="{FF2B5EF4-FFF2-40B4-BE49-F238E27FC236}">
                <a16:creationId xmlns:a16="http://schemas.microsoft.com/office/drawing/2014/main" id="{5BDBD908-C0D1-75AE-7ECA-59F60731D437}"/>
              </a:ext>
            </a:extLst>
          </p:cNvPr>
          <p:cNvSpPr/>
          <p:nvPr/>
        </p:nvSpPr>
        <p:spPr>
          <a:xfrm>
            <a:off x="2752985" y="2755030"/>
            <a:ext cx="853170" cy="35599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Digit</a:t>
            </a:r>
          </a:p>
        </p:txBody>
      </p:sp>
      <p:sp>
        <p:nvSpPr>
          <p:cNvPr id="21" name="Rectangle: Rounded Corners 20">
            <a:extLst>
              <a:ext uri="{FF2B5EF4-FFF2-40B4-BE49-F238E27FC236}">
                <a16:creationId xmlns:a16="http://schemas.microsoft.com/office/drawing/2014/main" id="{A7A67E89-2298-8444-AF59-285F9B435404}"/>
              </a:ext>
            </a:extLst>
          </p:cNvPr>
          <p:cNvSpPr/>
          <p:nvPr/>
        </p:nvSpPr>
        <p:spPr>
          <a:xfrm>
            <a:off x="1709488" y="2755030"/>
            <a:ext cx="945016" cy="3577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Velocity</a:t>
            </a:r>
          </a:p>
        </p:txBody>
      </p:sp>
      <p:sp>
        <p:nvSpPr>
          <p:cNvPr id="22" name="Rectangle: Rounded Corners 21">
            <a:extLst>
              <a:ext uri="{FF2B5EF4-FFF2-40B4-BE49-F238E27FC236}">
                <a16:creationId xmlns:a16="http://schemas.microsoft.com/office/drawing/2014/main" id="{46B16DEE-9523-7D08-6EF4-3C6EC75DAD0C}"/>
              </a:ext>
            </a:extLst>
          </p:cNvPr>
          <p:cNvSpPr/>
          <p:nvPr/>
        </p:nvSpPr>
        <p:spPr>
          <a:xfrm>
            <a:off x="806379" y="2746425"/>
            <a:ext cx="789138" cy="341559"/>
          </a:xfrm>
          <a:prstGeom prst="roundRect">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100" b="1" dirty="0">
                <a:latin typeface="Times New Roman" panose="02020603050405020304" pitchFamily="18" charset="0"/>
                <a:cs typeface="Times New Roman" panose="02020603050405020304" pitchFamily="18" charset="0"/>
              </a:rPr>
              <a:t>AQ Digit</a:t>
            </a:r>
          </a:p>
        </p:txBody>
      </p:sp>
      <p:sp>
        <p:nvSpPr>
          <p:cNvPr id="23" name="Rectangle: Rounded Corners 22">
            <a:extLst>
              <a:ext uri="{FF2B5EF4-FFF2-40B4-BE49-F238E27FC236}">
                <a16:creationId xmlns:a16="http://schemas.microsoft.com/office/drawing/2014/main" id="{72F9D980-4A90-CD54-1374-3869C4828596}"/>
              </a:ext>
            </a:extLst>
          </p:cNvPr>
          <p:cNvSpPr/>
          <p:nvPr/>
        </p:nvSpPr>
        <p:spPr>
          <a:xfrm>
            <a:off x="211216" y="3338313"/>
            <a:ext cx="1190325" cy="416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Insights</a:t>
            </a:r>
          </a:p>
        </p:txBody>
      </p:sp>
      <p:sp>
        <p:nvSpPr>
          <p:cNvPr id="3" name="Flowchart: Connector 2">
            <a:extLst>
              <a:ext uri="{FF2B5EF4-FFF2-40B4-BE49-F238E27FC236}">
                <a16:creationId xmlns:a16="http://schemas.microsoft.com/office/drawing/2014/main" id="{21979F71-DC41-3576-9660-F276F826C4FA}"/>
              </a:ext>
            </a:extLst>
          </p:cNvPr>
          <p:cNvSpPr/>
          <p:nvPr/>
        </p:nvSpPr>
        <p:spPr>
          <a:xfrm>
            <a:off x="471638" y="4618942"/>
            <a:ext cx="105878" cy="15119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574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B0FD5-7AD3-671E-51CB-2BDCABB80D28}"/>
              </a:ext>
            </a:extLst>
          </p:cNvPr>
          <p:cNvSpPr/>
          <p:nvPr/>
        </p:nvSpPr>
        <p:spPr>
          <a:xfrm>
            <a:off x="1203158" y="539015"/>
            <a:ext cx="10241280" cy="59580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rPr>
              <a:t>Thank You Mr.  Dhaval Patel sir &amp; Mr. Hema</a:t>
            </a:r>
            <a:r>
              <a:rPr lang="en-IN" b="1" dirty="0" err="1">
                <a:ln w="0"/>
                <a:solidFill>
                  <a:schemeClr val="accent1"/>
                </a:solidFill>
                <a:effectLst>
                  <a:outerShdw blurRad="38100" dist="25400" dir="5400000" algn="ctr" rotWithShape="0">
                    <a:srgbClr val="6E747A">
                      <a:alpha val="43000"/>
                    </a:srgbClr>
                  </a:outerShdw>
                </a:effectLst>
                <a:latin typeface="Book Antiqua" panose="02040602050305030304" pitchFamily="18" charset="0"/>
              </a:rPr>
              <a:t>nand</a:t>
            </a:r>
            <a:r>
              <a:rPr lang="en-IN" b="1"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rPr>
              <a:t> Vadivel sir</a:t>
            </a:r>
          </a:p>
          <a:p>
            <a:pPr algn="ctr"/>
            <a:r>
              <a:rPr lang="en-IN" b="1"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rPr>
              <a:t>For giving us the real data sets and the opportunity to practice and improve our skills . </a:t>
            </a:r>
          </a:p>
          <a:p>
            <a:pPr algn="ctr"/>
            <a:r>
              <a:rPr lang="en-IN" b="1" dirty="0">
                <a:ln w="0"/>
                <a:solidFill>
                  <a:schemeClr val="accent1"/>
                </a:solidFill>
                <a:effectLst>
                  <a:outerShdw blurRad="38100" dist="25400" dir="5400000" algn="ctr" rotWithShape="0">
                    <a:srgbClr val="6E747A">
                      <a:alpha val="43000"/>
                    </a:srgbClr>
                  </a:outerShdw>
                </a:effectLst>
                <a:latin typeface="Book Antiqua" panose="02040602050305030304" pitchFamily="18" charset="0"/>
              </a:rPr>
              <a:t>Thank you sir!!!</a:t>
            </a:r>
          </a:p>
        </p:txBody>
      </p:sp>
    </p:spTree>
    <p:extLst>
      <p:ext uri="{BB962C8B-B14F-4D97-AF65-F5344CB8AC3E}">
        <p14:creationId xmlns:p14="http://schemas.microsoft.com/office/powerpoint/2010/main" val="25495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9C83-2CD5-55C6-369B-4432DEBD77F4}"/>
              </a:ext>
            </a:extLst>
          </p:cNvPr>
          <p:cNvSpPr>
            <a:spLocks noGrp="1"/>
          </p:cNvSpPr>
          <p:nvPr>
            <p:ph type="title"/>
          </p:nvPr>
        </p:nvSpPr>
        <p:spPr>
          <a:xfrm>
            <a:off x="4148488" y="288757"/>
            <a:ext cx="3609474" cy="625643"/>
          </a:xfrm>
        </p:spPr>
        <p:txBody>
          <a:bodyPr>
            <a:normAutofit fontScale="90000"/>
          </a:bodyPr>
          <a:lstStyle/>
          <a:p>
            <a:r>
              <a:rPr lang="en-IN" b="1" cap="none" dirty="0">
                <a:solidFill>
                  <a:srgbClr val="7030A0"/>
                </a:solidFill>
                <a:latin typeface="Times New Roman" panose="02020603050405020304" pitchFamily="18" charset="0"/>
                <a:cs typeface="Times New Roman" panose="02020603050405020304" pitchFamily="18" charset="0"/>
              </a:rPr>
              <a:t>    Atliq Hardware</a:t>
            </a:r>
          </a:p>
        </p:txBody>
      </p:sp>
      <p:pic>
        <p:nvPicPr>
          <p:cNvPr id="4" name="Content Placeholder 3">
            <a:extLst>
              <a:ext uri="{FF2B5EF4-FFF2-40B4-BE49-F238E27FC236}">
                <a16:creationId xmlns:a16="http://schemas.microsoft.com/office/drawing/2014/main" id="{609DF7EC-C70A-B656-DA2C-854263964DB8}"/>
              </a:ext>
            </a:extLst>
          </p:cNvPr>
          <p:cNvPicPr>
            <a:picLocks noGrp="1" noChangeAspect="1"/>
          </p:cNvPicPr>
          <p:nvPr>
            <p:ph idx="1"/>
          </p:nvPr>
        </p:nvPicPr>
        <p:blipFill>
          <a:blip r:embed="rId2"/>
          <a:stretch>
            <a:fillRect/>
          </a:stretch>
        </p:blipFill>
        <p:spPr>
          <a:xfrm>
            <a:off x="0" y="0"/>
            <a:ext cx="1050878" cy="830997"/>
          </a:xfrm>
          <a:prstGeom prst="rect">
            <a:avLst/>
          </a:prstGeom>
        </p:spPr>
      </p:pic>
      <p:sp>
        <p:nvSpPr>
          <p:cNvPr id="5" name="TextBox 4">
            <a:extLst>
              <a:ext uri="{FF2B5EF4-FFF2-40B4-BE49-F238E27FC236}">
                <a16:creationId xmlns:a16="http://schemas.microsoft.com/office/drawing/2014/main" id="{9D58C0B1-6292-262B-A19F-F4D001D78319}"/>
              </a:ext>
            </a:extLst>
          </p:cNvPr>
          <p:cNvSpPr txBox="1"/>
          <p:nvPr/>
        </p:nvSpPr>
        <p:spPr>
          <a:xfrm>
            <a:off x="525439" y="1183907"/>
            <a:ext cx="11425187" cy="830997"/>
          </a:xfrm>
          <a:prstGeom prst="rect">
            <a:avLst/>
          </a:prstGeom>
          <a:noFill/>
        </p:spPr>
        <p:txBody>
          <a:bodyPr wrap="square">
            <a:spAutoFit/>
          </a:bodyPr>
          <a:lstStyle/>
          <a:p>
            <a:r>
              <a:rPr lang="en-US" b="0" i="0" dirty="0">
                <a:solidFill>
                  <a:srgbClr val="292929"/>
                </a:solidFill>
                <a:effectLst/>
                <a:latin typeface="source-serif-pro"/>
              </a:rPr>
              <a:t> </a:t>
            </a:r>
            <a:r>
              <a:rPr lang="en-US" sz="2400" b="0" i="0" dirty="0">
                <a:solidFill>
                  <a:srgbClr val="002060"/>
                </a:solidFill>
                <a:effectLst/>
                <a:latin typeface="Times New Roman" panose="02020603050405020304" pitchFamily="18" charset="0"/>
                <a:cs typeface="Times New Roman" panose="02020603050405020304" pitchFamily="18" charset="0"/>
              </a:rPr>
              <a:t>* Atliq Hardware company Manufactures supplies computer hardware and peripherals to</a:t>
            </a:r>
          </a:p>
          <a:p>
            <a:r>
              <a:rPr lang="en-US" sz="2400" dirty="0">
                <a:solidFill>
                  <a:srgbClr val="002060"/>
                </a:solidFill>
                <a:latin typeface="Times New Roman" panose="02020603050405020304" pitchFamily="18" charset="0"/>
                <a:cs typeface="Times New Roman" panose="02020603050405020304" pitchFamily="18" charset="0"/>
              </a:rPr>
              <a:t>   </a:t>
            </a:r>
            <a:r>
              <a:rPr lang="en-US" sz="2400" b="0" i="0" dirty="0">
                <a:solidFill>
                  <a:srgbClr val="002060"/>
                </a:solidFill>
                <a:effectLst/>
                <a:latin typeface="Times New Roman" panose="02020603050405020304" pitchFamily="18" charset="0"/>
                <a:cs typeface="Times New Roman" panose="02020603050405020304" pitchFamily="18" charset="0"/>
              </a:rPr>
              <a:t>many client across India.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4A93F278-3F82-61DB-6529-F4B6705DA580}"/>
              </a:ext>
            </a:extLst>
          </p:cNvPr>
          <p:cNvSpPr/>
          <p:nvPr/>
        </p:nvSpPr>
        <p:spPr>
          <a:xfrm>
            <a:off x="4514247" y="2008503"/>
            <a:ext cx="2473692" cy="55181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Atliq’s Product Lines</a:t>
            </a:r>
          </a:p>
        </p:txBody>
      </p:sp>
      <p:sp>
        <p:nvSpPr>
          <p:cNvPr id="7" name="Rectangle: Rounded Corners 6">
            <a:extLst>
              <a:ext uri="{FF2B5EF4-FFF2-40B4-BE49-F238E27FC236}">
                <a16:creationId xmlns:a16="http://schemas.microsoft.com/office/drawing/2014/main" id="{D68FF11A-9AE1-7D22-05A4-985A73F30C9A}"/>
              </a:ext>
            </a:extLst>
          </p:cNvPr>
          <p:cNvSpPr/>
          <p:nvPr/>
        </p:nvSpPr>
        <p:spPr>
          <a:xfrm>
            <a:off x="1314348" y="2902015"/>
            <a:ext cx="1337911" cy="5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8" name="Rectangle: Rounded Corners 7">
            <a:extLst>
              <a:ext uri="{FF2B5EF4-FFF2-40B4-BE49-F238E27FC236}">
                <a16:creationId xmlns:a16="http://schemas.microsoft.com/office/drawing/2014/main" id="{AD26F51D-6A5E-4387-E714-09BC5BBE2737}"/>
              </a:ext>
            </a:extLst>
          </p:cNvPr>
          <p:cNvSpPr/>
          <p:nvPr/>
        </p:nvSpPr>
        <p:spPr>
          <a:xfrm>
            <a:off x="5284269" y="2918861"/>
            <a:ext cx="1337911" cy="5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 &amp; A</a:t>
            </a:r>
          </a:p>
        </p:txBody>
      </p:sp>
      <p:sp>
        <p:nvSpPr>
          <p:cNvPr id="9" name="Rectangle: Rounded Corners 8">
            <a:extLst>
              <a:ext uri="{FF2B5EF4-FFF2-40B4-BE49-F238E27FC236}">
                <a16:creationId xmlns:a16="http://schemas.microsoft.com/office/drawing/2014/main" id="{CF6B70D3-53A2-6005-2FCE-DB0BD36787B9}"/>
              </a:ext>
            </a:extLst>
          </p:cNvPr>
          <p:cNvSpPr/>
          <p:nvPr/>
        </p:nvSpPr>
        <p:spPr>
          <a:xfrm>
            <a:off x="9539741" y="2835584"/>
            <a:ext cx="1337911" cy="510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 &amp; S</a:t>
            </a:r>
          </a:p>
        </p:txBody>
      </p:sp>
      <p:sp>
        <p:nvSpPr>
          <p:cNvPr id="10" name="Rectangle: Single Corner Snipped 9">
            <a:extLst>
              <a:ext uri="{FF2B5EF4-FFF2-40B4-BE49-F238E27FC236}">
                <a16:creationId xmlns:a16="http://schemas.microsoft.com/office/drawing/2014/main" id="{4701D618-CFD1-F3E6-2B10-E5EDDDB4ED5F}"/>
              </a:ext>
            </a:extLst>
          </p:cNvPr>
          <p:cNvSpPr/>
          <p:nvPr/>
        </p:nvSpPr>
        <p:spPr>
          <a:xfrm>
            <a:off x="207805" y="3758806"/>
            <a:ext cx="1353444" cy="526983"/>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Desktop</a:t>
            </a:r>
          </a:p>
        </p:txBody>
      </p:sp>
      <p:sp>
        <p:nvSpPr>
          <p:cNvPr id="11" name="Rectangle: Single Corner Snipped 10">
            <a:extLst>
              <a:ext uri="{FF2B5EF4-FFF2-40B4-BE49-F238E27FC236}">
                <a16:creationId xmlns:a16="http://schemas.microsoft.com/office/drawing/2014/main" id="{561C041A-3031-F52D-3358-C7FED3801224}"/>
              </a:ext>
            </a:extLst>
          </p:cNvPr>
          <p:cNvSpPr/>
          <p:nvPr/>
        </p:nvSpPr>
        <p:spPr>
          <a:xfrm>
            <a:off x="2220897" y="3755537"/>
            <a:ext cx="1493528" cy="526983"/>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Network</a:t>
            </a:r>
          </a:p>
        </p:txBody>
      </p:sp>
      <p:sp>
        <p:nvSpPr>
          <p:cNvPr id="12" name="Rectangle: Single Corner Snipped 11">
            <a:extLst>
              <a:ext uri="{FF2B5EF4-FFF2-40B4-BE49-F238E27FC236}">
                <a16:creationId xmlns:a16="http://schemas.microsoft.com/office/drawing/2014/main" id="{4B317710-7833-69EC-A40E-CBE30F333370}"/>
              </a:ext>
            </a:extLst>
          </p:cNvPr>
          <p:cNvSpPr/>
          <p:nvPr/>
        </p:nvSpPr>
        <p:spPr>
          <a:xfrm>
            <a:off x="724122" y="5175626"/>
            <a:ext cx="1322424" cy="628002"/>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Personal Laptop</a:t>
            </a:r>
          </a:p>
        </p:txBody>
      </p:sp>
      <p:sp>
        <p:nvSpPr>
          <p:cNvPr id="13" name="Rectangle: Single Corner Snipped 12">
            <a:extLst>
              <a:ext uri="{FF2B5EF4-FFF2-40B4-BE49-F238E27FC236}">
                <a16:creationId xmlns:a16="http://schemas.microsoft.com/office/drawing/2014/main" id="{04807C5E-16B8-2F5B-A967-0A7B90042B99}"/>
              </a:ext>
            </a:extLst>
          </p:cNvPr>
          <p:cNvSpPr/>
          <p:nvPr/>
        </p:nvSpPr>
        <p:spPr>
          <a:xfrm>
            <a:off x="706701" y="4414353"/>
            <a:ext cx="1276602" cy="628002"/>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Business Laptop</a:t>
            </a:r>
          </a:p>
        </p:txBody>
      </p:sp>
      <p:sp>
        <p:nvSpPr>
          <p:cNvPr id="16" name="Rectangle: Single Corner Snipped 15">
            <a:extLst>
              <a:ext uri="{FF2B5EF4-FFF2-40B4-BE49-F238E27FC236}">
                <a16:creationId xmlns:a16="http://schemas.microsoft.com/office/drawing/2014/main" id="{14428CBA-BD1A-0145-BCE0-08B8F7E93E65}"/>
              </a:ext>
            </a:extLst>
          </p:cNvPr>
          <p:cNvSpPr/>
          <p:nvPr/>
        </p:nvSpPr>
        <p:spPr>
          <a:xfrm>
            <a:off x="2147786" y="5985384"/>
            <a:ext cx="1362866" cy="625754"/>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Personal </a:t>
            </a:r>
          </a:p>
          <a:p>
            <a:pPr algn="ctr"/>
            <a:r>
              <a:rPr lang="en-IN" b="1" dirty="0">
                <a:latin typeface="Times New Roman" panose="02020603050405020304" pitchFamily="18" charset="0"/>
                <a:cs typeface="Times New Roman" panose="02020603050405020304" pitchFamily="18" charset="0"/>
              </a:rPr>
              <a:t>Laptop</a:t>
            </a:r>
          </a:p>
        </p:txBody>
      </p:sp>
      <p:sp>
        <p:nvSpPr>
          <p:cNvPr id="17" name="Rectangle: Single Corner Snipped 16">
            <a:extLst>
              <a:ext uri="{FF2B5EF4-FFF2-40B4-BE49-F238E27FC236}">
                <a16:creationId xmlns:a16="http://schemas.microsoft.com/office/drawing/2014/main" id="{5E47F82B-81A4-F9A8-8E39-3B7B444AC94B}"/>
              </a:ext>
            </a:extLst>
          </p:cNvPr>
          <p:cNvSpPr/>
          <p:nvPr/>
        </p:nvSpPr>
        <p:spPr>
          <a:xfrm>
            <a:off x="6622180" y="3649247"/>
            <a:ext cx="1564105" cy="49601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Accessories</a:t>
            </a:r>
            <a:endParaRPr lang="en-IN" b="1" dirty="0">
              <a:latin typeface="Times New Roman" panose="02020603050405020304" pitchFamily="18" charset="0"/>
              <a:cs typeface="Times New Roman" panose="02020603050405020304" pitchFamily="18" charset="0"/>
            </a:endParaRPr>
          </a:p>
        </p:txBody>
      </p:sp>
      <p:sp>
        <p:nvSpPr>
          <p:cNvPr id="18" name="Rectangle: Single Corner Snipped 17">
            <a:extLst>
              <a:ext uri="{FF2B5EF4-FFF2-40B4-BE49-F238E27FC236}">
                <a16:creationId xmlns:a16="http://schemas.microsoft.com/office/drawing/2014/main" id="{85C4FC29-AC8D-6C31-3718-53E72C5B7EF2}"/>
              </a:ext>
            </a:extLst>
          </p:cNvPr>
          <p:cNvSpPr/>
          <p:nvPr/>
        </p:nvSpPr>
        <p:spPr>
          <a:xfrm>
            <a:off x="3875649" y="3677843"/>
            <a:ext cx="1490993" cy="510139"/>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Peripherals</a:t>
            </a:r>
            <a:endParaRPr lang="en-IN" b="1" dirty="0">
              <a:latin typeface="Times New Roman" panose="02020603050405020304" pitchFamily="18" charset="0"/>
              <a:cs typeface="Times New Roman" panose="02020603050405020304" pitchFamily="18" charset="0"/>
            </a:endParaRPr>
          </a:p>
        </p:txBody>
      </p:sp>
      <p:sp>
        <p:nvSpPr>
          <p:cNvPr id="19" name="Rectangle: Single Corner Snipped 18">
            <a:extLst>
              <a:ext uri="{FF2B5EF4-FFF2-40B4-BE49-F238E27FC236}">
                <a16:creationId xmlns:a16="http://schemas.microsoft.com/office/drawing/2014/main" id="{E5B644C1-E4D0-4558-9E37-1E5B3ED7883D}"/>
              </a:ext>
            </a:extLst>
          </p:cNvPr>
          <p:cNvSpPr/>
          <p:nvPr/>
        </p:nvSpPr>
        <p:spPr>
          <a:xfrm>
            <a:off x="4616876" y="4343737"/>
            <a:ext cx="1490992" cy="545199"/>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Graphic card</a:t>
            </a:r>
            <a:endParaRPr lang="en-IN" b="1" dirty="0">
              <a:latin typeface="Times New Roman" panose="02020603050405020304" pitchFamily="18" charset="0"/>
              <a:cs typeface="Times New Roman" panose="02020603050405020304" pitchFamily="18" charset="0"/>
            </a:endParaRPr>
          </a:p>
        </p:txBody>
      </p:sp>
      <p:sp>
        <p:nvSpPr>
          <p:cNvPr id="20" name="Rectangle: Single Corner Snipped 19">
            <a:extLst>
              <a:ext uri="{FF2B5EF4-FFF2-40B4-BE49-F238E27FC236}">
                <a16:creationId xmlns:a16="http://schemas.microsoft.com/office/drawing/2014/main" id="{F781EDA6-FC15-AC25-6D8D-6DFCB086CF74}"/>
              </a:ext>
            </a:extLst>
          </p:cNvPr>
          <p:cNvSpPr/>
          <p:nvPr/>
        </p:nvSpPr>
        <p:spPr>
          <a:xfrm>
            <a:off x="2136634" y="4436446"/>
            <a:ext cx="1337911" cy="583815"/>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Gaming Laptop</a:t>
            </a:r>
          </a:p>
        </p:txBody>
      </p:sp>
      <p:sp>
        <p:nvSpPr>
          <p:cNvPr id="21" name="Rectangle: Single Corner Snipped 20">
            <a:extLst>
              <a:ext uri="{FF2B5EF4-FFF2-40B4-BE49-F238E27FC236}">
                <a16:creationId xmlns:a16="http://schemas.microsoft.com/office/drawing/2014/main" id="{0D2B0A6D-B2EA-4DBC-9AFB-E4A5D76C185F}"/>
              </a:ext>
            </a:extLst>
          </p:cNvPr>
          <p:cNvSpPr/>
          <p:nvPr/>
        </p:nvSpPr>
        <p:spPr>
          <a:xfrm>
            <a:off x="6230066" y="5689672"/>
            <a:ext cx="1119850" cy="4893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Mouse</a:t>
            </a:r>
            <a:endParaRPr lang="en-IN" b="1" dirty="0">
              <a:latin typeface="Times New Roman" panose="02020603050405020304" pitchFamily="18" charset="0"/>
              <a:cs typeface="Times New Roman" panose="02020603050405020304" pitchFamily="18" charset="0"/>
            </a:endParaRPr>
          </a:p>
        </p:txBody>
      </p:sp>
      <p:sp>
        <p:nvSpPr>
          <p:cNvPr id="22" name="Rectangle: Single Corner Snipped 21">
            <a:extLst>
              <a:ext uri="{FF2B5EF4-FFF2-40B4-BE49-F238E27FC236}">
                <a16:creationId xmlns:a16="http://schemas.microsoft.com/office/drawing/2014/main" id="{DCD5F039-FA7C-B81F-5E50-E675955BB1B5}"/>
              </a:ext>
            </a:extLst>
          </p:cNvPr>
          <p:cNvSpPr/>
          <p:nvPr/>
        </p:nvSpPr>
        <p:spPr>
          <a:xfrm>
            <a:off x="6210708" y="5065817"/>
            <a:ext cx="1350514" cy="4893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Keyboard</a:t>
            </a:r>
            <a:endParaRPr lang="en-IN" b="1" dirty="0">
              <a:latin typeface="Times New Roman" panose="02020603050405020304" pitchFamily="18" charset="0"/>
              <a:cs typeface="Times New Roman" panose="02020603050405020304" pitchFamily="18" charset="0"/>
            </a:endParaRPr>
          </a:p>
        </p:txBody>
      </p:sp>
      <p:sp>
        <p:nvSpPr>
          <p:cNvPr id="23" name="Rectangle: Single Corner Snipped 22">
            <a:extLst>
              <a:ext uri="{FF2B5EF4-FFF2-40B4-BE49-F238E27FC236}">
                <a16:creationId xmlns:a16="http://schemas.microsoft.com/office/drawing/2014/main" id="{9D06438A-27C3-B77F-ED4A-2BFD7DB643FD}"/>
              </a:ext>
            </a:extLst>
          </p:cNvPr>
          <p:cNvSpPr/>
          <p:nvPr/>
        </p:nvSpPr>
        <p:spPr>
          <a:xfrm>
            <a:off x="4616876" y="6251801"/>
            <a:ext cx="1433291" cy="552925"/>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Processor</a:t>
            </a:r>
            <a:endParaRPr lang="en-IN" b="1" dirty="0">
              <a:latin typeface="Times New Roman" panose="02020603050405020304" pitchFamily="18" charset="0"/>
              <a:cs typeface="Times New Roman" panose="02020603050405020304" pitchFamily="18" charset="0"/>
            </a:endParaRPr>
          </a:p>
        </p:txBody>
      </p:sp>
      <p:sp>
        <p:nvSpPr>
          <p:cNvPr id="24" name="Rectangle: Single Corner Snipped 23">
            <a:extLst>
              <a:ext uri="{FF2B5EF4-FFF2-40B4-BE49-F238E27FC236}">
                <a16:creationId xmlns:a16="http://schemas.microsoft.com/office/drawing/2014/main" id="{319262FB-942D-AF9E-A55D-AD44E3781916}"/>
              </a:ext>
            </a:extLst>
          </p:cNvPr>
          <p:cNvSpPr/>
          <p:nvPr/>
        </p:nvSpPr>
        <p:spPr>
          <a:xfrm>
            <a:off x="4616877" y="5627657"/>
            <a:ext cx="1449922" cy="574221"/>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Mother Board</a:t>
            </a:r>
            <a:endParaRPr lang="en-IN" b="1" dirty="0">
              <a:latin typeface="Times New Roman" panose="02020603050405020304" pitchFamily="18" charset="0"/>
              <a:cs typeface="Times New Roman" panose="02020603050405020304" pitchFamily="18" charset="0"/>
            </a:endParaRPr>
          </a:p>
        </p:txBody>
      </p:sp>
      <p:sp>
        <p:nvSpPr>
          <p:cNvPr id="25" name="Rectangle: Single Corner Snipped 24">
            <a:extLst>
              <a:ext uri="{FF2B5EF4-FFF2-40B4-BE49-F238E27FC236}">
                <a16:creationId xmlns:a16="http://schemas.microsoft.com/office/drawing/2014/main" id="{A9F74F75-1029-0B80-DE26-72143EB48DB7}"/>
              </a:ext>
            </a:extLst>
          </p:cNvPr>
          <p:cNvSpPr/>
          <p:nvPr/>
        </p:nvSpPr>
        <p:spPr>
          <a:xfrm>
            <a:off x="4589186" y="4949731"/>
            <a:ext cx="1490992" cy="628003"/>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Internal HDD</a:t>
            </a:r>
            <a:endParaRPr lang="en-IN" b="1" dirty="0">
              <a:latin typeface="Times New Roman" panose="02020603050405020304" pitchFamily="18" charset="0"/>
              <a:cs typeface="Times New Roman" panose="02020603050405020304" pitchFamily="18" charset="0"/>
            </a:endParaRPr>
          </a:p>
        </p:txBody>
      </p:sp>
      <p:sp>
        <p:nvSpPr>
          <p:cNvPr id="26" name="Rectangle: Single Corner Snipped 25">
            <a:extLst>
              <a:ext uri="{FF2B5EF4-FFF2-40B4-BE49-F238E27FC236}">
                <a16:creationId xmlns:a16="http://schemas.microsoft.com/office/drawing/2014/main" id="{817B110E-2935-D2A6-87C3-137DC01FBE2F}"/>
              </a:ext>
            </a:extLst>
          </p:cNvPr>
          <p:cNvSpPr/>
          <p:nvPr/>
        </p:nvSpPr>
        <p:spPr>
          <a:xfrm>
            <a:off x="6213161" y="4386129"/>
            <a:ext cx="1254260" cy="510139"/>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Batteries</a:t>
            </a:r>
            <a:endParaRPr lang="en-IN" b="1" dirty="0">
              <a:latin typeface="Times New Roman" panose="02020603050405020304" pitchFamily="18" charset="0"/>
              <a:cs typeface="Times New Roman" panose="02020603050405020304" pitchFamily="18" charset="0"/>
            </a:endParaRPr>
          </a:p>
        </p:txBody>
      </p:sp>
      <p:sp>
        <p:nvSpPr>
          <p:cNvPr id="27" name="Rectangle: Single Corner Snipped 26">
            <a:extLst>
              <a:ext uri="{FF2B5EF4-FFF2-40B4-BE49-F238E27FC236}">
                <a16:creationId xmlns:a16="http://schemas.microsoft.com/office/drawing/2014/main" id="{A97BEC64-EB5D-0567-6E11-4EFE78EA731A}"/>
              </a:ext>
            </a:extLst>
          </p:cNvPr>
          <p:cNvSpPr/>
          <p:nvPr/>
        </p:nvSpPr>
        <p:spPr>
          <a:xfrm>
            <a:off x="8418719" y="3573834"/>
            <a:ext cx="1532620" cy="571428"/>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Networking</a:t>
            </a:r>
            <a:endParaRPr lang="en-IN" b="1" dirty="0">
              <a:latin typeface="Times New Roman" panose="02020603050405020304" pitchFamily="18" charset="0"/>
              <a:cs typeface="Times New Roman" panose="02020603050405020304" pitchFamily="18" charset="0"/>
            </a:endParaRPr>
          </a:p>
        </p:txBody>
      </p:sp>
      <p:sp>
        <p:nvSpPr>
          <p:cNvPr id="28" name="Rectangle: Single Corner Snipped 27">
            <a:extLst>
              <a:ext uri="{FF2B5EF4-FFF2-40B4-BE49-F238E27FC236}">
                <a16:creationId xmlns:a16="http://schemas.microsoft.com/office/drawing/2014/main" id="{037C800C-1503-B7EA-5804-5FA7F51E6091}"/>
              </a:ext>
            </a:extLst>
          </p:cNvPr>
          <p:cNvSpPr/>
          <p:nvPr/>
        </p:nvSpPr>
        <p:spPr>
          <a:xfrm>
            <a:off x="10905311" y="3616553"/>
            <a:ext cx="1105415" cy="571429"/>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Storage</a:t>
            </a:r>
            <a:endParaRPr lang="en-IN" b="1" dirty="0">
              <a:latin typeface="Times New Roman" panose="02020603050405020304" pitchFamily="18" charset="0"/>
              <a:cs typeface="Times New Roman" panose="02020603050405020304" pitchFamily="18" charset="0"/>
            </a:endParaRPr>
          </a:p>
        </p:txBody>
      </p:sp>
      <p:sp>
        <p:nvSpPr>
          <p:cNvPr id="29" name="Rectangle: Single Corner Snipped 28">
            <a:extLst>
              <a:ext uri="{FF2B5EF4-FFF2-40B4-BE49-F238E27FC236}">
                <a16:creationId xmlns:a16="http://schemas.microsoft.com/office/drawing/2014/main" id="{5FE26F84-E1AB-0CD3-D163-BDA7829ED079}"/>
              </a:ext>
            </a:extLst>
          </p:cNvPr>
          <p:cNvSpPr/>
          <p:nvPr/>
        </p:nvSpPr>
        <p:spPr>
          <a:xfrm>
            <a:off x="8892988" y="4395191"/>
            <a:ext cx="1313050" cy="583816"/>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WIFI-Extender</a:t>
            </a:r>
            <a:endParaRPr lang="en-IN" b="1" dirty="0">
              <a:latin typeface="Times New Roman" panose="02020603050405020304" pitchFamily="18" charset="0"/>
              <a:cs typeface="Times New Roman" panose="02020603050405020304" pitchFamily="18" charset="0"/>
            </a:endParaRPr>
          </a:p>
        </p:txBody>
      </p:sp>
      <p:sp>
        <p:nvSpPr>
          <p:cNvPr id="30" name="Rectangle: Single Corner Snipped 29">
            <a:extLst>
              <a:ext uri="{FF2B5EF4-FFF2-40B4-BE49-F238E27FC236}">
                <a16:creationId xmlns:a16="http://schemas.microsoft.com/office/drawing/2014/main" id="{FD7C61D4-69A7-57DA-38CA-BCD210F24373}"/>
              </a:ext>
            </a:extLst>
          </p:cNvPr>
          <p:cNvSpPr/>
          <p:nvPr/>
        </p:nvSpPr>
        <p:spPr>
          <a:xfrm>
            <a:off x="10280230" y="4414353"/>
            <a:ext cx="1274476" cy="599451"/>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External</a:t>
            </a:r>
            <a:r>
              <a:rPr lang="en-US" dirty="0">
                <a:latin typeface="Times New Roman" panose="02020603050405020304" pitchFamily="18" charset="0"/>
                <a:cs typeface="Times New Roman" panose="02020603050405020304" pitchFamily="18" charset="0"/>
              </a:rPr>
              <a:t> </a:t>
            </a:r>
            <a:r>
              <a:rPr lang="en-US" b="1" dirty="0"/>
              <a:t>SSD</a:t>
            </a:r>
            <a:endParaRPr lang="en-IN" b="1" dirty="0"/>
          </a:p>
        </p:txBody>
      </p:sp>
      <p:sp>
        <p:nvSpPr>
          <p:cNvPr id="31" name="Rectangle: Single Corner Snipped 30">
            <a:extLst>
              <a:ext uri="{FF2B5EF4-FFF2-40B4-BE49-F238E27FC236}">
                <a16:creationId xmlns:a16="http://schemas.microsoft.com/office/drawing/2014/main" id="{77F9EE8C-6649-37C1-875D-1AD8F0DD42B2}"/>
              </a:ext>
            </a:extLst>
          </p:cNvPr>
          <p:cNvSpPr/>
          <p:nvPr/>
        </p:nvSpPr>
        <p:spPr>
          <a:xfrm>
            <a:off x="10244099" y="5226321"/>
            <a:ext cx="1322424" cy="628003"/>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USB</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Flash Devices</a:t>
            </a:r>
            <a:endParaRPr lang="en-IN" b="1" dirty="0">
              <a:latin typeface="Times New Roman" panose="02020603050405020304" pitchFamily="18" charset="0"/>
              <a:cs typeface="Times New Roman" panose="02020603050405020304" pitchFamily="18" charset="0"/>
            </a:endParaRPr>
          </a:p>
        </p:txBody>
      </p:sp>
      <p:sp>
        <p:nvSpPr>
          <p:cNvPr id="33" name="Rectangle: Single Corner Snipped 32">
            <a:extLst>
              <a:ext uri="{FF2B5EF4-FFF2-40B4-BE49-F238E27FC236}">
                <a16:creationId xmlns:a16="http://schemas.microsoft.com/office/drawing/2014/main" id="{6CFCC068-F78D-6A77-9908-A6F32542300D}"/>
              </a:ext>
            </a:extLst>
          </p:cNvPr>
          <p:cNvSpPr/>
          <p:nvPr/>
        </p:nvSpPr>
        <p:spPr>
          <a:xfrm>
            <a:off x="2149283" y="5174187"/>
            <a:ext cx="1322424" cy="657271"/>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Business Laptop</a:t>
            </a:r>
          </a:p>
        </p:txBody>
      </p:sp>
      <p:sp>
        <p:nvSpPr>
          <p:cNvPr id="88" name="Half Frame 87">
            <a:extLst>
              <a:ext uri="{FF2B5EF4-FFF2-40B4-BE49-F238E27FC236}">
                <a16:creationId xmlns:a16="http://schemas.microsoft.com/office/drawing/2014/main" id="{C0BDFA20-320F-DB60-9BFF-7FB7DFE29D73}"/>
              </a:ext>
            </a:extLst>
          </p:cNvPr>
          <p:cNvSpPr/>
          <p:nvPr/>
        </p:nvSpPr>
        <p:spPr>
          <a:xfrm>
            <a:off x="4764505" y="3262964"/>
            <a:ext cx="519764" cy="386283"/>
          </a:xfrm>
          <a:prstGeom prst="half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89" name="Half Frame 88">
            <a:extLst>
              <a:ext uri="{FF2B5EF4-FFF2-40B4-BE49-F238E27FC236}">
                <a16:creationId xmlns:a16="http://schemas.microsoft.com/office/drawing/2014/main" id="{F0D5F268-4022-A038-3474-BC811DA7DE29}"/>
              </a:ext>
            </a:extLst>
          </p:cNvPr>
          <p:cNvSpPr/>
          <p:nvPr/>
        </p:nvSpPr>
        <p:spPr>
          <a:xfrm rot="5400000">
            <a:off x="6766832" y="3168258"/>
            <a:ext cx="386285" cy="575695"/>
          </a:xfrm>
          <a:prstGeom prst="halfFrame">
            <a:avLst>
              <a:gd name="adj1" fmla="val 33333"/>
              <a:gd name="adj2" fmla="val 3333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90" name="Half Frame 89">
            <a:extLst>
              <a:ext uri="{FF2B5EF4-FFF2-40B4-BE49-F238E27FC236}">
                <a16:creationId xmlns:a16="http://schemas.microsoft.com/office/drawing/2014/main" id="{9E0E15A8-EE34-F4BE-E845-6DD45A3B2735}"/>
              </a:ext>
            </a:extLst>
          </p:cNvPr>
          <p:cNvSpPr/>
          <p:nvPr/>
        </p:nvSpPr>
        <p:spPr>
          <a:xfrm>
            <a:off x="698149" y="3279070"/>
            <a:ext cx="605738" cy="462892"/>
          </a:xfrm>
          <a:prstGeom prst="half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91" name="Half Frame 90">
            <a:extLst>
              <a:ext uri="{FF2B5EF4-FFF2-40B4-BE49-F238E27FC236}">
                <a16:creationId xmlns:a16="http://schemas.microsoft.com/office/drawing/2014/main" id="{3520EA69-47C9-79F0-48F1-E30CC47A1785}"/>
              </a:ext>
            </a:extLst>
          </p:cNvPr>
          <p:cNvSpPr/>
          <p:nvPr/>
        </p:nvSpPr>
        <p:spPr>
          <a:xfrm rot="5400000">
            <a:off x="2756747" y="3182971"/>
            <a:ext cx="431059" cy="608820"/>
          </a:xfrm>
          <a:prstGeom prst="half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93" name="Half Frame 92">
            <a:extLst>
              <a:ext uri="{FF2B5EF4-FFF2-40B4-BE49-F238E27FC236}">
                <a16:creationId xmlns:a16="http://schemas.microsoft.com/office/drawing/2014/main" id="{24F729EC-ED5B-3688-802A-7BF1E8EB929A}"/>
              </a:ext>
            </a:extLst>
          </p:cNvPr>
          <p:cNvSpPr/>
          <p:nvPr/>
        </p:nvSpPr>
        <p:spPr>
          <a:xfrm>
            <a:off x="9004370" y="3152273"/>
            <a:ext cx="519764" cy="386283"/>
          </a:xfrm>
          <a:prstGeom prst="half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94" name="Half Frame 93">
            <a:extLst>
              <a:ext uri="{FF2B5EF4-FFF2-40B4-BE49-F238E27FC236}">
                <a16:creationId xmlns:a16="http://schemas.microsoft.com/office/drawing/2014/main" id="{022F3C90-9715-49AE-C14F-46E34EA41247}"/>
              </a:ext>
            </a:extLst>
          </p:cNvPr>
          <p:cNvSpPr/>
          <p:nvPr/>
        </p:nvSpPr>
        <p:spPr>
          <a:xfrm rot="5400000">
            <a:off x="11000016" y="3092843"/>
            <a:ext cx="386285" cy="575695"/>
          </a:xfrm>
          <a:prstGeom prst="halfFrame">
            <a:avLst>
              <a:gd name="adj1" fmla="val 33333"/>
              <a:gd name="adj2" fmla="val 3333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9858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B432-8B0D-AAD4-49E4-2E248622336B}"/>
              </a:ext>
            </a:extLst>
          </p:cNvPr>
          <p:cNvSpPr>
            <a:spLocks noGrp="1"/>
          </p:cNvSpPr>
          <p:nvPr>
            <p:ph type="title"/>
          </p:nvPr>
        </p:nvSpPr>
        <p:spPr>
          <a:xfrm>
            <a:off x="1117349" y="194468"/>
            <a:ext cx="10808352" cy="373424"/>
          </a:xfrm>
        </p:spPr>
        <p:txBody>
          <a:bodyPr>
            <a:normAutofit fontScale="90000"/>
          </a:bodyPr>
          <a:lstStyle/>
          <a:p>
            <a:r>
              <a:rPr lang="en-IN" sz="2200" b="1" cap="none" dirty="0">
                <a:solidFill>
                  <a:schemeClr val="bg1"/>
                </a:solidFill>
                <a:latin typeface="Times New Roman" panose="02020603050405020304" pitchFamily="18" charset="0"/>
                <a:cs typeface="Times New Roman" panose="02020603050405020304" pitchFamily="18" charset="0"/>
              </a:rPr>
              <a:t>      Atliq Hardware’s company market is widely spread  in other region also</a:t>
            </a:r>
            <a:endParaRPr lang="en-IN" cap="none" dirty="0">
              <a:solidFill>
                <a:schemeClr val="bg1"/>
              </a:solidFill>
            </a:endParaRPr>
          </a:p>
        </p:txBody>
      </p:sp>
      <p:sp>
        <p:nvSpPr>
          <p:cNvPr id="4" name="Arrow: Right 3">
            <a:extLst>
              <a:ext uri="{FF2B5EF4-FFF2-40B4-BE49-F238E27FC236}">
                <a16:creationId xmlns:a16="http://schemas.microsoft.com/office/drawing/2014/main" id="{1B23903C-EAA8-4FDC-BF15-E67231557FDC}"/>
              </a:ext>
            </a:extLst>
          </p:cNvPr>
          <p:cNvSpPr/>
          <p:nvPr/>
        </p:nvSpPr>
        <p:spPr>
          <a:xfrm>
            <a:off x="1118167" y="249066"/>
            <a:ext cx="345691" cy="19250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3A938473-8EBF-B27A-FEFB-7510EFEB7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998" y="974143"/>
            <a:ext cx="3055819" cy="4836689"/>
          </a:xfrm>
          <a:prstGeom prst="roundRect">
            <a:avLst>
              <a:gd name="adj" fmla="val 8594"/>
            </a:avLst>
          </a:prstGeom>
          <a:solidFill>
            <a:srgbClr val="FFFFFF">
              <a:shade val="85000"/>
            </a:srgbClr>
          </a:solidFill>
          <a:ln>
            <a:no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pic>
        <p:nvPicPr>
          <p:cNvPr id="11" name="Picture 10">
            <a:extLst>
              <a:ext uri="{FF2B5EF4-FFF2-40B4-BE49-F238E27FC236}">
                <a16:creationId xmlns:a16="http://schemas.microsoft.com/office/drawing/2014/main" id="{C4C55996-84A8-AE60-95E5-C3E58034A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2618" y="587142"/>
            <a:ext cx="2858703" cy="5054453"/>
          </a:xfrm>
          <a:prstGeom prst="roundRect">
            <a:avLst>
              <a:gd name="adj" fmla="val 8594"/>
            </a:avLst>
          </a:prstGeom>
          <a:solidFill>
            <a:srgbClr val="FFFFFF">
              <a:shade val="85000"/>
            </a:srgbClr>
          </a:solidFill>
          <a:ln>
            <a:no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pic>
        <p:nvPicPr>
          <p:cNvPr id="13" name="Picture 12">
            <a:extLst>
              <a:ext uri="{FF2B5EF4-FFF2-40B4-BE49-F238E27FC236}">
                <a16:creationId xmlns:a16="http://schemas.microsoft.com/office/drawing/2014/main" id="{2028DFA7-0E1B-910D-900F-E24D53AE6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803" y="2338944"/>
            <a:ext cx="2475317" cy="4057044"/>
          </a:xfrm>
          <a:prstGeom prst="roundRect">
            <a:avLst>
              <a:gd name="adj" fmla="val 8594"/>
            </a:avLst>
          </a:prstGeom>
          <a:solidFill>
            <a:srgbClr val="FFFFFF">
              <a:shade val="85000"/>
            </a:srgbClr>
          </a:solidFill>
          <a:ln>
            <a:no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pic>
        <p:nvPicPr>
          <p:cNvPr id="19" name="Picture 18">
            <a:extLst>
              <a:ext uri="{FF2B5EF4-FFF2-40B4-BE49-F238E27FC236}">
                <a16:creationId xmlns:a16="http://schemas.microsoft.com/office/drawing/2014/main" id="{89A3708F-06E1-C4B7-679E-0B7FC71900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820" y="1776450"/>
            <a:ext cx="808192" cy="4402969"/>
          </a:xfrm>
          <a:prstGeom prst="roundRect">
            <a:avLst>
              <a:gd name="adj" fmla="val 8594"/>
            </a:avLst>
          </a:prstGeom>
          <a:solidFill>
            <a:srgbClr val="FFFFFF">
              <a:shade val="85000"/>
            </a:srgbClr>
          </a:solidFill>
          <a:ln>
            <a:no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82794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FE86-C781-B2C4-F889-776A82D5D676}"/>
              </a:ext>
            </a:extLst>
          </p:cNvPr>
          <p:cNvSpPr>
            <a:spLocks noGrp="1"/>
          </p:cNvSpPr>
          <p:nvPr>
            <p:ph type="ctrTitle"/>
          </p:nvPr>
        </p:nvSpPr>
        <p:spPr>
          <a:xfrm>
            <a:off x="1102501" y="583533"/>
            <a:ext cx="10307839" cy="757990"/>
          </a:xfrm>
        </p:spPr>
        <p:txBody>
          <a:bodyPr>
            <a:noAutofit/>
          </a:bodyPr>
          <a:lstStyle/>
          <a:p>
            <a:r>
              <a:rPr lang="en-US" sz="2400" cap="none" dirty="0">
                <a:solidFill>
                  <a:schemeClr val="bg1"/>
                </a:solidFill>
                <a:latin typeface="Times New Roman" panose="02020603050405020304" pitchFamily="18" charset="0"/>
                <a:cs typeface="Times New Roman" panose="02020603050405020304" pitchFamily="18" charset="0"/>
              </a:rPr>
              <a:t>Provide the list of markets in which customer </a:t>
            </a:r>
            <a:r>
              <a:rPr lang="en-US" sz="2400" b="1" cap="none" dirty="0">
                <a:solidFill>
                  <a:srgbClr val="7030A0"/>
                </a:solidFill>
                <a:latin typeface="Times New Roman" panose="02020603050405020304" pitchFamily="18" charset="0"/>
                <a:cs typeface="Times New Roman" panose="02020603050405020304" pitchFamily="18" charset="0"/>
              </a:rPr>
              <a:t>“</a:t>
            </a:r>
            <a:r>
              <a:rPr lang="en-US" sz="2400" b="1" cap="none" dirty="0" err="1">
                <a:solidFill>
                  <a:srgbClr val="7030A0"/>
                </a:solidFill>
                <a:latin typeface="Times New Roman" panose="02020603050405020304" pitchFamily="18" charset="0"/>
                <a:cs typeface="Times New Roman" panose="02020603050405020304" pitchFamily="18" charset="0"/>
              </a:rPr>
              <a:t>Atliq</a:t>
            </a:r>
            <a:r>
              <a:rPr lang="en-US" sz="2400" b="1" cap="none" dirty="0">
                <a:solidFill>
                  <a:srgbClr val="7030A0"/>
                </a:solidFill>
                <a:latin typeface="Times New Roman" panose="02020603050405020304" pitchFamily="18" charset="0"/>
                <a:cs typeface="Times New Roman" panose="02020603050405020304" pitchFamily="18" charset="0"/>
              </a:rPr>
              <a:t> Exclusive" </a:t>
            </a:r>
            <a:r>
              <a:rPr lang="en-US" sz="2400" cap="none" dirty="0">
                <a:solidFill>
                  <a:schemeClr val="bg1"/>
                </a:solidFill>
                <a:latin typeface="Times New Roman" panose="02020603050405020304" pitchFamily="18" charset="0"/>
                <a:cs typeface="Times New Roman" panose="02020603050405020304" pitchFamily="18" charset="0"/>
              </a:rPr>
              <a:t>operates its business in the </a:t>
            </a:r>
            <a:r>
              <a:rPr lang="en-US" sz="2400" b="1" cap="none" dirty="0">
                <a:solidFill>
                  <a:srgbClr val="7030A0"/>
                </a:solidFill>
                <a:latin typeface="Times New Roman" panose="02020603050405020304" pitchFamily="18" charset="0"/>
                <a:cs typeface="Times New Roman" panose="02020603050405020304" pitchFamily="18" charset="0"/>
              </a:rPr>
              <a:t>APAC</a:t>
            </a:r>
            <a:r>
              <a:rPr lang="en-US" sz="2400" cap="none" dirty="0">
                <a:solidFill>
                  <a:schemeClr val="bg1"/>
                </a:solidFill>
                <a:latin typeface="Times New Roman" panose="02020603050405020304" pitchFamily="18" charset="0"/>
                <a:cs typeface="Times New Roman" panose="02020603050405020304" pitchFamily="18" charset="0"/>
              </a:rPr>
              <a:t> region.</a:t>
            </a:r>
            <a:endParaRPr lang="en-IN" sz="2400" cap="none"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3779400-A4C9-B61E-3528-DF8E69394224}"/>
              </a:ext>
            </a:extLst>
          </p:cNvPr>
          <p:cNvSpPr>
            <a:spLocks noGrp="1"/>
          </p:cNvSpPr>
          <p:nvPr>
            <p:ph type="subTitle" idx="1"/>
          </p:nvPr>
        </p:nvSpPr>
        <p:spPr>
          <a:xfrm>
            <a:off x="684211" y="1645921"/>
            <a:ext cx="3676033" cy="419332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Query: Input</a:t>
            </a:r>
          </a:p>
          <a:p>
            <a:r>
              <a:rPr lang="en-US" sz="2400" dirty="0">
                <a:solidFill>
                  <a:schemeClr val="tx2">
                    <a:lumMod val="20000"/>
                    <a:lumOff val="80000"/>
                  </a:schemeClr>
                </a:solidFill>
                <a:latin typeface="Times New Roman" panose="02020603050405020304" pitchFamily="18" charset="0"/>
                <a:cs typeface="Times New Roman" panose="02020603050405020304" pitchFamily="18" charset="0"/>
              </a:rPr>
              <a:t>SELECT distinct(market) from </a:t>
            </a:r>
            <a:r>
              <a:rPr lang="en-US" sz="2400" dirty="0" err="1">
                <a:solidFill>
                  <a:schemeClr val="tx2">
                    <a:lumMod val="20000"/>
                    <a:lumOff val="80000"/>
                  </a:schemeClr>
                </a:solidFill>
                <a:latin typeface="Times New Roman" panose="02020603050405020304" pitchFamily="18" charset="0"/>
                <a:cs typeface="Times New Roman" panose="02020603050405020304" pitchFamily="18" charset="0"/>
              </a:rPr>
              <a:t>dim_customer</a:t>
            </a:r>
            <a:r>
              <a:rPr lang="en-US" sz="2400" dirty="0">
                <a:solidFill>
                  <a:schemeClr val="tx2">
                    <a:lumMod val="20000"/>
                    <a:lumOff val="80000"/>
                  </a:schemeClr>
                </a:solidFill>
                <a:latin typeface="Times New Roman" panose="02020603050405020304" pitchFamily="18" charset="0"/>
                <a:cs typeface="Times New Roman" panose="02020603050405020304" pitchFamily="18" charset="0"/>
              </a:rPr>
              <a:t> </a:t>
            </a:r>
          </a:p>
          <a:p>
            <a:r>
              <a:rPr lang="en-US" sz="2400" dirty="0">
                <a:solidFill>
                  <a:schemeClr val="tx2">
                    <a:lumMod val="20000"/>
                    <a:lumOff val="80000"/>
                  </a:schemeClr>
                </a:solidFill>
                <a:latin typeface="Times New Roman" panose="02020603050405020304" pitchFamily="18" charset="0"/>
                <a:cs typeface="Times New Roman" panose="02020603050405020304" pitchFamily="18" charset="0"/>
              </a:rPr>
              <a:t>where customer="</a:t>
            </a:r>
            <a:r>
              <a:rPr lang="en-US" sz="2400" dirty="0" err="1">
                <a:solidFill>
                  <a:schemeClr val="tx2">
                    <a:lumMod val="20000"/>
                    <a:lumOff val="80000"/>
                  </a:schemeClr>
                </a:solidFill>
                <a:latin typeface="Times New Roman" panose="02020603050405020304" pitchFamily="18" charset="0"/>
                <a:cs typeface="Times New Roman" panose="02020603050405020304" pitchFamily="18" charset="0"/>
              </a:rPr>
              <a:t>Atliq</a:t>
            </a:r>
            <a:r>
              <a:rPr lang="en-US" sz="2400" dirty="0">
                <a:solidFill>
                  <a:schemeClr val="tx2">
                    <a:lumMod val="20000"/>
                    <a:lumOff val="80000"/>
                  </a:schemeClr>
                </a:solidFill>
                <a:latin typeface="Times New Roman" panose="02020603050405020304" pitchFamily="18" charset="0"/>
                <a:cs typeface="Times New Roman" panose="02020603050405020304" pitchFamily="18" charset="0"/>
              </a:rPr>
              <a:t> Exclusive " and region="APAC“</a:t>
            </a:r>
          </a:p>
          <a:p>
            <a:endParaRPr lang="en-US" sz="2400" dirty="0">
              <a:solidFill>
                <a:schemeClr val="tx2">
                  <a:lumMod val="20000"/>
                  <a:lumOff val="80000"/>
                </a:schemeClr>
              </a:solidFill>
              <a:latin typeface="Times New Roman" panose="02020603050405020304" pitchFamily="18" charset="0"/>
              <a:cs typeface="Times New Roman" panose="02020603050405020304" pitchFamily="18" charset="0"/>
            </a:endParaRPr>
          </a:p>
          <a:p>
            <a:r>
              <a:rPr lang="en-US" sz="2400" dirty="0">
                <a:solidFill>
                  <a:schemeClr val="tx2">
                    <a:lumMod val="20000"/>
                    <a:lumOff val="80000"/>
                  </a:schemeClr>
                </a:solidFill>
                <a:latin typeface="Times New Roman" panose="02020603050405020304" pitchFamily="18" charset="0"/>
                <a:cs typeface="Times New Roman" panose="02020603050405020304" pitchFamily="18" charset="0"/>
              </a:rPr>
              <a:t>Insight: Atliq Exclusive operates in 8 different markets in APAC Region</a:t>
            </a:r>
          </a:p>
          <a:p>
            <a:endParaRPr lang="en-IN" sz="2800" dirty="0">
              <a:latin typeface="Times New Roman" panose="02020603050405020304" pitchFamily="18" charset="0"/>
              <a:cs typeface="Times New Roman" panose="02020603050405020304" pitchFamily="18" charset="0"/>
            </a:endParaRPr>
          </a:p>
        </p:txBody>
      </p:sp>
      <p:graphicFrame>
        <p:nvGraphicFramePr>
          <p:cNvPr id="20" name="Diagram 19">
            <a:extLst>
              <a:ext uri="{FF2B5EF4-FFF2-40B4-BE49-F238E27FC236}">
                <a16:creationId xmlns:a16="http://schemas.microsoft.com/office/drawing/2014/main" id="{4459CF00-6D6D-B45E-270B-2AD71D278B67}"/>
              </a:ext>
            </a:extLst>
          </p:cNvPr>
          <p:cNvGraphicFramePr/>
          <p:nvPr>
            <p:extLst>
              <p:ext uri="{D42A27DB-BD31-4B8C-83A1-F6EECF244321}">
                <p14:modId xmlns:p14="http://schemas.microsoft.com/office/powerpoint/2010/main" val="3238541413"/>
              </p:ext>
            </p:extLst>
          </p:nvPr>
        </p:nvGraphicFramePr>
        <p:xfrm>
          <a:off x="3852578" y="2671076"/>
          <a:ext cx="3326828" cy="3453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E5C7DA24-C8FA-1F5F-CF77-7E01E913F740}"/>
              </a:ext>
            </a:extLst>
          </p:cNvPr>
          <p:cNvSpPr/>
          <p:nvPr/>
        </p:nvSpPr>
        <p:spPr>
          <a:xfrm>
            <a:off x="6589009" y="1395664"/>
            <a:ext cx="2098308" cy="50051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Output</a:t>
            </a:r>
            <a:endParaRPr lang="en-IN" sz="2400" b="1" dirty="0">
              <a:latin typeface="Times New Roman" panose="02020603050405020304" pitchFamily="18" charset="0"/>
              <a:cs typeface="Times New Roman" panose="02020603050405020304" pitchFamily="18" charset="0"/>
            </a:endParaRPr>
          </a:p>
        </p:txBody>
      </p:sp>
      <p:pic>
        <p:nvPicPr>
          <p:cNvPr id="10" name="Graphic 9" descr="Research">
            <a:extLst>
              <a:ext uri="{FF2B5EF4-FFF2-40B4-BE49-F238E27FC236}">
                <a16:creationId xmlns:a16="http://schemas.microsoft.com/office/drawing/2014/main" id="{BE60B755-017E-E395-868E-4E1765D9CD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259" y="508336"/>
            <a:ext cx="628048" cy="628048"/>
          </a:xfrm>
          <a:prstGeom prst="rect">
            <a:avLst/>
          </a:prstGeom>
        </p:spPr>
      </p:pic>
      <p:pic>
        <p:nvPicPr>
          <p:cNvPr id="7" name="Picture 6">
            <a:extLst>
              <a:ext uri="{FF2B5EF4-FFF2-40B4-BE49-F238E27FC236}">
                <a16:creationId xmlns:a16="http://schemas.microsoft.com/office/drawing/2014/main" id="{2BFCFBE2-A188-617E-5362-4E2474FDA0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43864" y="2259581"/>
            <a:ext cx="4848136" cy="3736957"/>
          </a:xfrm>
          <a:prstGeom prst="rect">
            <a:avLst/>
          </a:prstGeom>
        </p:spPr>
      </p:pic>
      <p:pic>
        <p:nvPicPr>
          <p:cNvPr id="12" name="Graphic 11" descr="Marker">
            <a:extLst>
              <a:ext uri="{FF2B5EF4-FFF2-40B4-BE49-F238E27FC236}">
                <a16:creationId xmlns:a16="http://schemas.microsoft.com/office/drawing/2014/main" id="{14D18120-D6C9-3DA6-6ED1-CA742DC16C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33661" y="2283975"/>
            <a:ext cx="324426" cy="324426"/>
          </a:xfrm>
          <a:prstGeom prst="rect">
            <a:avLst/>
          </a:prstGeom>
        </p:spPr>
      </p:pic>
      <p:pic>
        <p:nvPicPr>
          <p:cNvPr id="13" name="Graphic 12" descr="Marker">
            <a:extLst>
              <a:ext uri="{FF2B5EF4-FFF2-40B4-BE49-F238E27FC236}">
                <a16:creationId xmlns:a16="http://schemas.microsoft.com/office/drawing/2014/main" id="{B677A22D-E935-2535-7D5D-A4ACE39CD5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80676" y="2919263"/>
            <a:ext cx="324426" cy="324426"/>
          </a:xfrm>
          <a:prstGeom prst="rect">
            <a:avLst/>
          </a:prstGeom>
        </p:spPr>
      </p:pic>
      <p:pic>
        <p:nvPicPr>
          <p:cNvPr id="14" name="Graphic 13" descr="Marker">
            <a:extLst>
              <a:ext uri="{FF2B5EF4-FFF2-40B4-BE49-F238E27FC236}">
                <a16:creationId xmlns:a16="http://schemas.microsoft.com/office/drawing/2014/main" id="{6CC42F43-3728-3FD8-2BB8-488E6E63D7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63086" y="2871879"/>
            <a:ext cx="324426" cy="324426"/>
          </a:xfrm>
          <a:prstGeom prst="rect">
            <a:avLst/>
          </a:prstGeom>
        </p:spPr>
      </p:pic>
      <p:pic>
        <p:nvPicPr>
          <p:cNvPr id="15" name="Graphic 14" descr="Marker">
            <a:extLst>
              <a:ext uri="{FF2B5EF4-FFF2-40B4-BE49-F238E27FC236}">
                <a16:creationId xmlns:a16="http://schemas.microsoft.com/office/drawing/2014/main" id="{2F19A8E3-EF2D-E24D-2B22-F7F24C8C1ED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61643" y="2283975"/>
            <a:ext cx="324426" cy="324426"/>
          </a:xfrm>
          <a:prstGeom prst="rect">
            <a:avLst/>
          </a:prstGeom>
        </p:spPr>
      </p:pic>
      <p:pic>
        <p:nvPicPr>
          <p:cNvPr id="16" name="Graphic 15" descr="Marker">
            <a:extLst>
              <a:ext uri="{FF2B5EF4-FFF2-40B4-BE49-F238E27FC236}">
                <a16:creationId xmlns:a16="http://schemas.microsoft.com/office/drawing/2014/main" id="{CF3E5C05-AEE8-99C8-F1F8-9F0F817F56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34532" y="3803634"/>
            <a:ext cx="324426" cy="324426"/>
          </a:xfrm>
          <a:prstGeom prst="rect">
            <a:avLst/>
          </a:prstGeom>
        </p:spPr>
      </p:pic>
      <p:pic>
        <p:nvPicPr>
          <p:cNvPr id="17" name="Graphic 16" descr="Marker">
            <a:extLst>
              <a:ext uri="{FF2B5EF4-FFF2-40B4-BE49-F238E27FC236}">
                <a16:creationId xmlns:a16="http://schemas.microsoft.com/office/drawing/2014/main" id="{07F7FB73-1BB3-5AB0-1A8D-B4D9DAC172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20085" y="4807443"/>
            <a:ext cx="324426" cy="324426"/>
          </a:xfrm>
          <a:prstGeom prst="rect">
            <a:avLst/>
          </a:prstGeom>
        </p:spPr>
      </p:pic>
      <p:pic>
        <p:nvPicPr>
          <p:cNvPr id="18" name="Graphic 17" descr="Marker">
            <a:extLst>
              <a:ext uri="{FF2B5EF4-FFF2-40B4-BE49-F238E27FC236}">
                <a16:creationId xmlns:a16="http://schemas.microsoft.com/office/drawing/2014/main" id="{E7553181-3AE4-7775-E6E8-EF3AE4E6D5D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25249" y="3202008"/>
            <a:ext cx="324426" cy="324426"/>
          </a:xfrm>
          <a:prstGeom prst="rect">
            <a:avLst/>
          </a:prstGeom>
        </p:spPr>
      </p:pic>
      <p:pic>
        <p:nvPicPr>
          <p:cNvPr id="19" name="Graphic 18" descr="Marker">
            <a:extLst>
              <a:ext uri="{FF2B5EF4-FFF2-40B4-BE49-F238E27FC236}">
                <a16:creationId xmlns:a16="http://schemas.microsoft.com/office/drawing/2014/main" id="{BF9A5ED4-99C2-F516-A1BB-B528855C47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48127" y="5514815"/>
            <a:ext cx="324426" cy="324426"/>
          </a:xfrm>
          <a:prstGeom prst="rect">
            <a:avLst/>
          </a:prstGeom>
        </p:spPr>
      </p:pic>
    </p:spTree>
    <p:extLst>
      <p:ext uri="{BB962C8B-B14F-4D97-AF65-F5344CB8AC3E}">
        <p14:creationId xmlns:p14="http://schemas.microsoft.com/office/powerpoint/2010/main" val="291118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3392-C628-D130-1707-318BB26CC04A}"/>
              </a:ext>
            </a:extLst>
          </p:cNvPr>
          <p:cNvSpPr>
            <a:spLocks noGrp="1"/>
          </p:cNvSpPr>
          <p:nvPr>
            <p:ph type="ctrTitle"/>
          </p:nvPr>
        </p:nvSpPr>
        <p:spPr>
          <a:xfrm>
            <a:off x="718687" y="406667"/>
            <a:ext cx="11473313" cy="660134"/>
          </a:xfrm>
        </p:spPr>
        <p:txBody>
          <a:bodyPr>
            <a:noAutofit/>
          </a:bodyPr>
          <a:lstStyle/>
          <a:p>
            <a:r>
              <a:rPr lang="en-US" sz="2400" cap="none" dirty="0">
                <a:solidFill>
                  <a:schemeClr val="bg1"/>
                </a:solidFill>
                <a:latin typeface="Times New Roman" panose="02020603050405020304" pitchFamily="18" charset="0"/>
                <a:cs typeface="Times New Roman" panose="02020603050405020304" pitchFamily="18" charset="0"/>
              </a:rPr>
              <a:t>what is the percentage of unique product increase in 2021 vs. 2020? the final output contains these fields</a:t>
            </a:r>
            <a:r>
              <a:rPr lang="en-US" sz="2400" dirty="0">
                <a:solidFill>
                  <a:schemeClr val="bg1"/>
                </a:solidFill>
                <a:latin typeface="Times New Roman" panose="02020603050405020304" pitchFamily="18" charset="0"/>
                <a:cs typeface="Times New Roman" panose="02020603050405020304" pitchFamily="18" charset="0"/>
              </a:rPr>
              <a:t>,</a:t>
            </a:r>
            <a:r>
              <a:rPr lang="en-IN" sz="2400" dirty="0">
                <a:solidFill>
                  <a:schemeClr val="bg1"/>
                </a:solidFill>
              </a:rPr>
              <a:t> </a:t>
            </a:r>
            <a:r>
              <a:rPr lang="en-IN" sz="2400" b="1" cap="none" dirty="0">
                <a:solidFill>
                  <a:schemeClr val="bg1"/>
                </a:solidFill>
                <a:latin typeface="Times New Roman" panose="02020603050405020304" pitchFamily="18" charset="0"/>
                <a:cs typeface="Times New Roman" panose="02020603050405020304" pitchFamily="18" charset="0"/>
              </a:rPr>
              <a:t>unique_products_2020, unique_products_2021, </a:t>
            </a:r>
            <a:r>
              <a:rPr lang="en-IN" sz="2400" b="1" cap="none" dirty="0" err="1">
                <a:solidFill>
                  <a:schemeClr val="bg1"/>
                </a:solidFill>
                <a:latin typeface="Times New Roman" panose="02020603050405020304" pitchFamily="18" charset="0"/>
                <a:cs typeface="Times New Roman" panose="02020603050405020304" pitchFamily="18" charset="0"/>
              </a:rPr>
              <a:t>percentage_chg</a:t>
            </a:r>
            <a:r>
              <a:rPr lang="en-IN" sz="2400" b="1" cap="none" dirty="0">
                <a:solidFill>
                  <a:schemeClr val="bg1"/>
                </a:solidFill>
                <a:latin typeface="Times New Roman" panose="02020603050405020304" pitchFamily="18" charset="0"/>
                <a:cs typeface="Times New Roman" panose="02020603050405020304" pitchFamily="18" charset="0"/>
              </a:rPr>
              <a:t> </a:t>
            </a:r>
            <a:endParaRPr lang="en-IN" sz="2400" dirty="0"/>
          </a:p>
        </p:txBody>
      </p:sp>
      <p:sp>
        <p:nvSpPr>
          <p:cNvPr id="3" name="Subtitle 2">
            <a:extLst>
              <a:ext uri="{FF2B5EF4-FFF2-40B4-BE49-F238E27FC236}">
                <a16:creationId xmlns:a16="http://schemas.microsoft.com/office/drawing/2014/main" id="{0272E42D-6671-3B7D-9175-AD3EAA4328F7}"/>
              </a:ext>
            </a:extLst>
          </p:cNvPr>
          <p:cNvSpPr>
            <a:spLocks noGrp="1"/>
          </p:cNvSpPr>
          <p:nvPr>
            <p:ph type="subTitle" idx="1"/>
          </p:nvPr>
        </p:nvSpPr>
        <p:spPr>
          <a:xfrm>
            <a:off x="684211" y="1481667"/>
            <a:ext cx="6399983" cy="4969666"/>
          </a:xfrm>
        </p:spPr>
        <p:txBody>
          <a:bodyPr>
            <a:normAutofit fontScale="85000" lnSpcReduction="10000"/>
          </a:bodyPr>
          <a:lstStyle/>
          <a:p>
            <a:r>
              <a:rPr lang="en-IN" b="1" dirty="0">
                <a:solidFill>
                  <a:schemeClr val="bg1"/>
                </a:solidFill>
                <a:latin typeface="Times New Roman" panose="02020603050405020304" pitchFamily="18" charset="0"/>
                <a:cs typeface="Times New Roman" panose="02020603050405020304" pitchFamily="18" charset="0"/>
              </a:rPr>
              <a:t>SQL Query- Input</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with cte1 as</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(SELECT count(distinct(product_code)) as Unique_por_2020 </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from fact_sales_monthly</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where fiscal_year=2020),</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cte2 as</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(SELECT count(distinct(product_code)) as Unique_por_2021 </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from fact_sales_monthly</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where fiscal_year=2021)</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select Unique_por_2020,Unique_por_2021,</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(unique_por_2021-Unique_por_2020)*100/Unique_por_2020 as Per_Chg</a:t>
            </a:r>
          </a:p>
          <a:p>
            <a:r>
              <a:rPr lang="en-IN" b="1" dirty="0">
                <a:solidFill>
                  <a:schemeClr val="tx2">
                    <a:lumMod val="20000"/>
                    <a:lumOff val="80000"/>
                  </a:schemeClr>
                </a:solidFill>
                <a:latin typeface="Times New Roman" panose="02020603050405020304" pitchFamily="18" charset="0"/>
                <a:cs typeface="Times New Roman" panose="02020603050405020304" pitchFamily="18" charset="0"/>
              </a:rPr>
              <a:t>from cte1  cross join cte2 </a:t>
            </a:r>
          </a:p>
        </p:txBody>
      </p:sp>
      <p:pic>
        <p:nvPicPr>
          <p:cNvPr id="5" name="Picture 4">
            <a:extLst>
              <a:ext uri="{FF2B5EF4-FFF2-40B4-BE49-F238E27FC236}">
                <a16:creationId xmlns:a16="http://schemas.microsoft.com/office/drawing/2014/main" id="{EAA14F38-695A-B540-5304-E9B065339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6190" y="2791710"/>
            <a:ext cx="4874750" cy="724194"/>
          </a:xfrm>
          <a:prstGeom prst="snip2DiagRect">
            <a:avLst/>
          </a:prstGeom>
          <a:solidFill>
            <a:srgbClr val="FFFFFF">
              <a:shade val="85000"/>
            </a:srgbClr>
          </a:solidFill>
          <a:ln w="88900" cap="sq">
            <a:solidFill>
              <a:schemeClr val="tx1">
                <a:lumMod val="65000"/>
              </a:schemeClr>
            </a:solid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Rectangle: Rounded Corners 5">
            <a:extLst>
              <a:ext uri="{FF2B5EF4-FFF2-40B4-BE49-F238E27FC236}">
                <a16:creationId xmlns:a16="http://schemas.microsoft.com/office/drawing/2014/main" id="{45DA33D4-5DEB-AE33-3744-553EFDB2FBB4}"/>
              </a:ext>
            </a:extLst>
          </p:cNvPr>
          <p:cNvSpPr/>
          <p:nvPr/>
        </p:nvSpPr>
        <p:spPr>
          <a:xfrm>
            <a:off x="6569242" y="1596836"/>
            <a:ext cx="1453415" cy="41489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Output</a:t>
            </a:r>
          </a:p>
        </p:txBody>
      </p:sp>
      <p:pic>
        <p:nvPicPr>
          <p:cNvPr id="4" name="Graphic 3" descr="Research">
            <a:extLst>
              <a:ext uri="{FF2B5EF4-FFF2-40B4-BE49-F238E27FC236}">
                <a16:creationId xmlns:a16="http://schemas.microsoft.com/office/drawing/2014/main" id="{FC466785-AEAF-3780-4E88-070D6872BF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625" y="226325"/>
            <a:ext cx="628048" cy="628048"/>
          </a:xfrm>
          <a:prstGeom prst="rect">
            <a:avLst/>
          </a:prstGeom>
        </p:spPr>
      </p:pic>
    </p:spTree>
    <p:extLst>
      <p:ext uri="{BB962C8B-B14F-4D97-AF65-F5344CB8AC3E}">
        <p14:creationId xmlns:p14="http://schemas.microsoft.com/office/powerpoint/2010/main" val="372341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22BA-C970-4598-21BB-99D47E4D4F9A}"/>
              </a:ext>
            </a:extLst>
          </p:cNvPr>
          <p:cNvSpPr>
            <a:spLocks noGrp="1"/>
          </p:cNvSpPr>
          <p:nvPr>
            <p:ph type="title"/>
          </p:nvPr>
        </p:nvSpPr>
        <p:spPr>
          <a:xfrm>
            <a:off x="558265" y="3264637"/>
            <a:ext cx="10703293" cy="3415295"/>
          </a:xfrm>
        </p:spPr>
        <p:txBody>
          <a:bodyPr/>
          <a:lstStyle/>
          <a:p>
            <a:br>
              <a:rPr lang="en-IN" sz="3200" cap="none" dirty="0">
                <a:latin typeface="Times New Roman" panose="02020603050405020304" pitchFamily="18" charset="0"/>
                <a:cs typeface="Times New Roman" panose="02020603050405020304" pitchFamily="18" charset="0"/>
              </a:rPr>
            </a:br>
            <a:r>
              <a:rPr lang="en-IN" sz="3200" cap="none" dirty="0">
                <a:latin typeface="Times New Roman" panose="02020603050405020304" pitchFamily="18" charset="0"/>
                <a:cs typeface="Times New Roman" panose="02020603050405020304" pitchFamily="18" charset="0"/>
              </a:rPr>
              <a:t> In FY 2020, we had a total of 245 products but in </a:t>
            </a:r>
            <a:r>
              <a:rPr lang="en-IN" sz="3200" cap="none" dirty="0" err="1">
                <a:latin typeface="Times New Roman" panose="02020603050405020304" pitchFamily="18" charset="0"/>
                <a:cs typeface="Times New Roman" panose="02020603050405020304" pitchFamily="18" charset="0"/>
              </a:rPr>
              <a:t>fY</a:t>
            </a:r>
            <a:r>
              <a:rPr lang="en-IN" sz="3200" cap="none" dirty="0">
                <a:latin typeface="Times New Roman" panose="02020603050405020304" pitchFamily="18" charset="0"/>
                <a:cs typeface="Times New Roman" panose="02020603050405020304" pitchFamily="18" charset="0"/>
              </a:rPr>
              <a:t> 2021, our</a:t>
            </a:r>
            <a:br>
              <a:rPr lang="en-IN" sz="3200" cap="none" dirty="0">
                <a:latin typeface="Times New Roman" panose="02020603050405020304" pitchFamily="18" charset="0"/>
                <a:cs typeface="Times New Roman" panose="02020603050405020304" pitchFamily="18" charset="0"/>
              </a:rPr>
            </a:br>
            <a:r>
              <a:rPr lang="en-IN" sz="3200" cap="none" dirty="0">
                <a:latin typeface="Times New Roman" panose="02020603050405020304" pitchFamily="18" charset="0"/>
                <a:cs typeface="Times New Roman" panose="02020603050405020304" pitchFamily="18" charset="0"/>
              </a:rPr>
              <a:t> count increased by 36% to 334 products.</a:t>
            </a:r>
            <a:br>
              <a:rPr lang="en-IN" sz="3200" cap="none" dirty="0">
                <a:latin typeface="Times New Roman" panose="02020603050405020304" pitchFamily="18" charset="0"/>
                <a:cs typeface="Times New Roman" panose="02020603050405020304" pitchFamily="18" charset="0"/>
              </a:rPr>
            </a:br>
            <a:br>
              <a:rPr lang="en-IN" sz="3200" cap="none" dirty="0">
                <a:latin typeface="Times New Roman" panose="02020603050405020304" pitchFamily="18" charset="0"/>
                <a:cs typeface="Times New Roman" panose="02020603050405020304" pitchFamily="18" charset="0"/>
              </a:rPr>
            </a:br>
            <a:r>
              <a:rPr lang="en-IN" sz="3200" cap="none" dirty="0">
                <a:latin typeface="Times New Roman" panose="02020603050405020304" pitchFamily="18" charset="0"/>
                <a:cs typeface="Times New Roman" panose="02020603050405020304" pitchFamily="18" charset="0"/>
              </a:rPr>
              <a:t>  Because of the demand , production also increased</a:t>
            </a:r>
            <a:r>
              <a:rPr lang="en-IN" cap="none" dirty="0"/>
              <a:t>.</a:t>
            </a:r>
          </a:p>
        </p:txBody>
      </p:sp>
      <p:pic>
        <p:nvPicPr>
          <p:cNvPr id="6" name="Content Placeholder 5">
            <a:extLst>
              <a:ext uri="{FF2B5EF4-FFF2-40B4-BE49-F238E27FC236}">
                <a16:creationId xmlns:a16="http://schemas.microsoft.com/office/drawing/2014/main" id="{19F72A6D-4888-9381-FF15-D454AED5E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473" y="341208"/>
            <a:ext cx="4580343" cy="2856295"/>
          </a:xfrm>
          <a:prstGeom prst="rect">
            <a:avLst/>
          </a:prstGeom>
          <a:ln>
            <a:solidFill>
              <a:schemeClr val="bg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Rectangle: Rounded Corners 6">
            <a:extLst>
              <a:ext uri="{FF2B5EF4-FFF2-40B4-BE49-F238E27FC236}">
                <a16:creationId xmlns:a16="http://schemas.microsoft.com/office/drawing/2014/main" id="{EC1E4155-6E2A-67F9-0672-CBEB32880282}"/>
              </a:ext>
            </a:extLst>
          </p:cNvPr>
          <p:cNvSpPr/>
          <p:nvPr/>
        </p:nvSpPr>
        <p:spPr>
          <a:xfrm>
            <a:off x="3366622" y="533934"/>
            <a:ext cx="1137097" cy="3296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36.32%</a:t>
            </a:r>
          </a:p>
        </p:txBody>
      </p:sp>
      <p:cxnSp>
        <p:nvCxnSpPr>
          <p:cNvPr id="8" name="Straight Arrow Connector 7">
            <a:extLst>
              <a:ext uri="{FF2B5EF4-FFF2-40B4-BE49-F238E27FC236}">
                <a16:creationId xmlns:a16="http://schemas.microsoft.com/office/drawing/2014/main" id="{0E2D1F40-537B-B9D5-252C-1808B891CFB7}"/>
              </a:ext>
            </a:extLst>
          </p:cNvPr>
          <p:cNvCxnSpPr>
            <a:cxnSpLocks/>
          </p:cNvCxnSpPr>
          <p:nvPr/>
        </p:nvCxnSpPr>
        <p:spPr>
          <a:xfrm flipV="1">
            <a:off x="4190370" y="629943"/>
            <a:ext cx="851979" cy="4673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1CBEC696-9495-3354-DB70-9C7B87BECBE3}"/>
              </a:ext>
            </a:extLst>
          </p:cNvPr>
          <p:cNvSpPr/>
          <p:nvPr/>
        </p:nvSpPr>
        <p:spPr>
          <a:xfrm>
            <a:off x="558265" y="3264637"/>
            <a:ext cx="1222409" cy="54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atin typeface="Times New Roman" panose="02020603050405020304" pitchFamily="18" charset="0"/>
                <a:cs typeface="Times New Roman" panose="02020603050405020304" pitchFamily="18" charset="0"/>
              </a:rPr>
              <a:t>Insights</a:t>
            </a:r>
          </a:p>
        </p:txBody>
      </p:sp>
      <p:sp>
        <p:nvSpPr>
          <p:cNvPr id="11" name="Flowchart: Connector 10">
            <a:extLst>
              <a:ext uri="{FF2B5EF4-FFF2-40B4-BE49-F238E27FC236}">
                <a16:creationId xmlns:a16="http://schemas.microsoft.com/office/drawing/2014/main" id="{DAE777E1-F82C-2FD8-9D25-48DAFC14E556}"/>
              </a:ext>
            </a:extLst>
          </p:cNvPr>
          <p:cNvSpPr/>
          <p:nvPr/>
        </p:nvSpPr>
        <p:spPr>
          <a:xfrm>
            <a:off x="558265" y="4389120"/>
            <a:ext cx="154004" cy="134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0642F910-4D26-0C16-D779-1EF8651BF308}"/>
              </a:ext>
            </a:extLst>
          </p:cNvPr>
          <p:cNvSpPr/>
          <p:nvPr/>
        </p:nvSpPr>
        <p:spPr>
          <a:xfrm>
            <a:off x="481263" y="5869806"/>
            <a:ext cx="154004" cy="13475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195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5A64-86F0-EDDD-01FD-1EB4E2513ED6}"/>
              </a:ext>
            </a:extLst>
          </p:cNvPr>
          <p:cNvSpPr>
            <a:spLocks noGrp="1"/>
          </p:cNvSpPr>
          <p:nvPr>
            <p:ph type="ctrTitle"/>
          </p:nvPr>
        </p:nvSpPr>
        <p:spPr>
          <a:xfrm>
            <a:off x="684212" y="685800"/>
            <a:ext cx="10740975" cy="767616"/>
          </a:xfrm>
        </p:spPr>
        <p:txBody>
          <a:bodyPr>
            <a:normAutofit/>
          </a:bodyPr>
          <a:lstStyle/>
          <a:p>
            <a:r>
              <a:rPr lang="en-US" sz="2000" cap="none" dirty="0">
                <a:solidFill>
                  <a:schemeClr val="bg1"/>
                </a:solidFill>
                <a:latin typeface="Times New Roman" panose="02020603050405020304" pitchFamily="18" charset="0"/>
                <a:cs typeface="Times New Roman" panose="02020603050405020304" pitchFamily="18" charset="0"/>
              </a:rPr>
              <a:t>Provide a report with all the unique product counts for each segment and sort them in descending order of product counts. the final output contains 2 </a:t>
            </a:r>
            <a:r>
              <a:rPr lang="en-US" sz="2400" cap="none" dirty="0">
                <a:solidFill>
                  <a:schemeClr val="bg1"/>
                </a:solidFill>
                <a:latin typeface="Times New Roman" panose="02020603050405020304" pitchFamily="18" charset="0"/>
                <a:cs typeface="Times New Roman" panose="02020603050405020304" pitchFamily="18" charset="0"/>
              </a:rPr>
              <a:t>fields- </a:t>
            </a:r>
            <a:r>
              <a:rPr lang="en-IN" sz="2400" b="1" cap="none" dirty="0">
                <a:solidFill>
                  <a:schemeClr val="bg1"/>
                </a:solidFill>
                <a:latin typeface="Times New Roman" panose="02020603050405020304" pitchFamily="18" charset="0"/>
                <a:cs typeface="Times New Roman" panose="02020603050405020304" pitchFamily="18" charset="0"/>
              </a:rPr>
              <a:t>Segment, Product_count</a:t>
            </a:r>
            <a:r>
              <a:rPr lang="en-IN" sz="2400" cap="none" dirty="0">
                <a:solidFill>
                  <a:schemeClr val="bg1"/>
                </a:solidFill>
                <a:latin typeface="Times New Roman" panose="02020603050405020304" pitchFamily="18" charset="0"/>
                <a:cs typeface="Times New Roman" panose="02020603050405020304" pitchFamily="18" charset="0"/>
              </a:rPr>
              <a:t>.</a:t>
            </a:r>
            <a:r>
              <a:rPr lang="en-IN" sz="2400" cap="none"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EE8141FB-499E-3F01-8F8E-848D4C4DF15C}"/>
              </a:ext>
            </a:extLst>
          </p:cNvPr>
          <p:cNvSpPr>
            <a:spLocks noGrp="1"/>
          </p:cNvSpPr>
          <p:nvPr>
            <p:ph type="subTitle" idx="1"/>
          </p:nvPr>
        </p:nvSpPr>
        <p:spPr>
          <a:xfrm>
            <a:off x="684212" y="1703673"/>
            <a:ext cx="5411788" cy="4677876"/>
          </a:xfrm>
        </p:spPr>
        <p:txBody>
          <a:bodyPr/>
          <a:lstStyle/>
          <a:p>
            <a:r>
              <a:rPr lang="en-IN" sz="2400" b="1" dirty="0">
                <a:latin typeface="Times New Roman" panose="02020603050405020304" pitchFamily="18" charset="0"/>
                <a:cs typeface="Times New Roman" panose="02020603050405020304" pitchFamily="18" charset="0"/>
              </a:rPr>
              <a:t>Query- Input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SELECT segment,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count(distinct(product_code)) as Product_cnt from dim_product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group by segment</a:t>
            </a:r>
          </a:p>
          <a:p>
            <a:r>
              <a:rPr lang="en-US" sz="2000" dirty="0">
                <a:solidFill>
                  <a:schemeClr val="tx2">
                    <a:lumMod val="20000"/>
                    <a:lumOff val="80000"/>
                  </a:schemeClr>
                </a:solidFill>
                <a:latin typeface="Times New Roman" panose="02020603050405020304" pitchFamily="18" charset="0"/>
                <a:cs typeface="Times New Roman" panose="02020603050405020304" pitchFamily="18" charset="0"/>
              </a:rPr>
              <a:t>order by Product_cnt desc</a:t>
            </a:r>
          </a:p>
          <a:p>
            <a:endParaRPr lang="en-US" dirty="0"/>
          </a:p>
          <a:p>
            <a:endParaRPr lang="en-IN" dirty="0"/>
          </a:p>
        </p:txBody>
      </p:sp>
      <p:pic>
        <p:nvPicPr>
          <p:cNvPr id="4" name="Graphic 3" descr="Research">
            <a:extLst>
              <a:ext uri="{FF2B5EF4-FFF2-40B4-BE49-F238E27FC236}">
                <a16:creationId xmlns:a16="http://schemas.microsoft.com/office/drawing/2014/main" id="{C1C96811-D7B5-C26E-3847-D6454FBFC8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8765" y="755584"/>
            <a:ext cx="628048" cy="628048"/>
          </a:xfrm>
          <a:prstGeom prst="rect">
            <a:avLst/>
          </a:prstGeom>
        </p:spPr>
      </p:pic>
      <p:pic>
        <p:nvPicPr>
          <p:cNvPr id="6" name="Picture 5">
            <a:extLst>
              <a:ext uri="{FF2B5EF4-FFF2-40B4-BE49-F238E27FC236}">
                <a16:creationId xmlns:a16="http://schemas.microsoft.com/office/drawing/2014/main" id="{E6F3C24D-3E80-C704-7B81-36A559F74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2175" y="3108991"/>
            <a:ext cx="4121133" cy="2901664"/>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sp>
        <p:nvSpPr>
          <p:cNvPr id="7" name="Rectangle: Rounded Corners 6">
            <a:extLst>
              <a:ext uri="{FF2B5EF4-FFF2-40B4-BE49-F238E27FC236}">
                <a16:creationId xmlns:a16="http://schemas.microsoft.com/office/drawing/2014/main" id="{8BC5CBCF-4C9D-8EB3-C903-02C5CD3E118F}"/>
              </a:ext>
            </a:extLst>
          </p:cNvPr>
          <p:cNvSpPr/>
          <p:nvPr/>
        </p:nvSpPr>
        <p:spPr>
          <a:xfrm>
            <a:off x="6269255" y="1780659"/>
            <a:ext cx="1353954" cy="5005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Output</a:t>
            </a:r>
          </a:p>
        </p:txBody>
      </p:sp>
    </p:spTree>
    <p:extLst>
      <p:ext uri="{BB962C8B-B14F-4D97-AF65-F5344CB8AC3E}">
        <p14:creationId xmlns:p14="http://schemas.microsoft.com/office/powerpoint/2010/main" val="62728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50DF-805B-183C-8546-C7EE959700B4}"/>
              </a:ext>
            </a:extLst>
          </p:cNvPr>
          <p:cNvSpPr>
            <a:spLocks noGrp="1"/>
          </p:cNvSpPr>
          <p:nvPr>
            <p:ph type="title"/>
          </p:nvPr>
        </p:nvSpPr>
        <p:spPr>
          <a:xfrm>
            <a:off x="1126157" y="3686475"/>
            <a:ext cx="9756807" cy="2666199"/>
          </a:xfrm>
        </p:spPr>
        <p:txBody>
          <a:bodyPr>
            <a:normAutofit fontScale="90000"/>
          </a:bodyPr>
          <a:lstStyle/>
          <a:p>
            <a:r>
              <a:rPr lang="en-IN" cap="none" dirty="0">
                <a:latin typeface="Times New Roman" panose="02020603050405020304" pitchFamily="18" charset="0"/>
                <a:cs typeface="Times New Roman" panose="02020603050405020304" pitchFamily="18" charset="0"/>
              </a:rPr>
              <a:t>  Notebooks, accessories and peripherals are showing</a:t>
            </a:r>
            <a:br>
              <a:rPr lang="en-IN" cap="none" dirty="0">
                <a:latin typeface="Times New Roman" panose="02020603050405020304" pitchFamily="18" charset="0"/>
                <a:cs typeface="Times New Roman" panose="02020603050405020304" pitchFamily="18" charset="0"/>
              </a:rPr>
            </a:br>
            <a:r>
              <a:rPr lang="en-IN" cap="none" dirty="0">
                <a:latin typeface="Times New Roman" panose="02020603050405020304" pitchFamily="18" charset="0"/>
                <a:cs typeface="Times New Roman" panose="02020603050405020304" pitchFamily="18" charset="0"/>
              </a:rPr>
              <a:t>  significant manufacturing growth as compared to  </a:t>
            </a:r>
            <a:br>
              <a:rPr lang="en-IN" cap="none" dirty="0">
                <a:latin typeface="Times New Roman" panose="02020603050405020304" pitchFamily="18" charset="0"/>
                <a:cs typeface="Times New Roman" panose="02020603050405020304" pitchFamily="18" charset="0"/>
              </a:rPr>
            </a:br>
            <a:r>
              <a:rPr lang="en-IN" cap="none" dirty="0">
                <a:latin typeface="Times New Roman" panose="02020603050405020304" pitchFamily="18" charset="0"/>
                <a:cs typeface="Times New Roman" panose="02020603050405020304" pitchFamily="18" charset="0"/>
              </a:rPr>
              <a:t>  desktops, storage and networking.</a:t>
            </a:r>
            <a:br>
              <a:rPr lang="en-IN" cap="none" dirty="0">
                <a:latin typeface="Times New Roman" panose="02020603050405020304" pitchFamily="18" charset="0"/>
                <a:cs typeface="Times New Roman" panose="02020603050405020304" pitchFamily="18" charset="0"/>
              </a:rPr>
            </a:br>
            <a:br>
              <a:rPr lang="en-IN" cap="none" dirty="0">
                <a:latin typeface="Times New Roman" panose="02020603050405020304" pitchFamily="18" charset="0"/>
                <a:cs typeface="Times New Roman" panose="02020603050405020304" pitchFamily="18" charset="0"/>
              </a:rPr>
            </a:br>
            <a:r>
              <a:rPr lang="en-IN" cap="none" dirty="0">
                <a:latin typeface="Times New Roman" panose="02020603050405020304" pitchFamily="18" charset="0"/>
                <a:cs typeface="Times New Roman" panose="02020603050405020304" pitchFamily="18" charset="0"/>
              </a:rPr>
              <a:t>  Notebooks, accessories and peripherals constitute 83%</a:t>
            </a:r>
            <a:br>
              <a:rPr lang="en-IN" cap="none" dirty="0">
                <a:latin typeface="Times New Roman" panose="02020603050405020304" pitchFamily="18" charset="0"/>
                <a:cs typeface="Times New Roman" panose="02020603050405020304" pitchFamily="18" charset="0"/>
              </a:rPr>
            </a:br>
            <a:r>
              <a:rPr lang="en-IN" cap="none" dirty="0">
                <a:latin typeface="Times New Roman" panose="02020603050405020304" pitchFamily="18" charset="0"/>
                <a:cs typeface="Times New Roman" panose="02020603050405020304" pitchFamily="18" charset="0"/>
              </a:rPr>
              <a:t> of the total manufactured products.</a:t>
            </a:r>
          </a:p>
        </p:txBody>
      </p:sp>
      <p:pic>
        <p:nvPicPr>
          <p:cNvPr id="4" name="Content Placeholder 3">
            <a:extLst>
              <a:ext uri="{FF2B5EF4-FFF2-40B4-BE49-F238E27FC236}">
                <a16:creationId xmlns:a16="http://schemas.microsoft.com/office/drawing/2014/main" id="{93ADA35E-8972-834F-8885-915235581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2045" y="196596"/>
            <a:ext cx="4528561" cy="2562006"/>
          </a:xfrm>
          <a:prstGeom prst="rect">
            <a:avLst/>
          </a:prstGeom>
        </p:spPr>
      </p:pic>
      <p:sp>
        <p:nvSpPr>
          <p:cNvPr id="5" name="Rectangle 4">
            <a:extLst>
              <a:ext uri="{FF2B5EF4-FFF2-40B4-BE49-F238E27FC236}">
                <a16:creationId xmlns:a16="http://schemas.microsoft.com/office/drawing/2014/main" id="{569E79E2-41E8-F0F5-E566-C43203613C80}"/>
              </a:ext>
            </a:extLst>
          </p:cNvPr>
          <p:cNvSpPr/>
          <p:nvPr/>
        </p:nvSpPr>
        <p:spPr>
          <a:xfrm>
            <a:off x="885523" y="2974206"/>
            <a:ext cx="1386038" cy="433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Insights</a:t>
            </a:r>
          </a:p>
        </p:txBody>
      </p:sp>
      <p:sp>
        <p:nvSpPr>
          <p:cNvPr id="6" name="Flowchart: Connector 5">
            <a:extLst>
              <a:ext uri="{FF2B5EF4-FFF2-40B4-BE49-F238E27FC236}">
                <a16:creationId xmlns:a16="http://schemas.microsoft.com/office/drawing/2014/main" id="{31432CB4-0E9F-16B4-9AC8-1AEC9F9E06F6}"/>
              </a:ext>
            </a:extLst>
          </p:cNvPr>
          <p:cNvSpPr/>
          <p:nvPr/>
        </p:nvSpPr>
        <p:spPr>
          <a:xfrm>
            <a:off x="1241657" y="3792356"/>
            <a:ext cx="144379" cy="125128"/>
          </a:xfrm>
          <a:prstGeom prst="flowChartConnector">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80892B18-A8F0-4D92-8A29-EF204DB46804}"/>
              </a:ext>
            </a:extLst>
          </p:cNvPr>
          <p:cNvSpPr/>
          <p:nvPr/>
        </p:nvSpPr>
        <p:spPr>
          <a:xfrm>
            <a:off x="1203156" y="5727030"/>
            <a:ext cx="144378" cy="125127"/>
          </a:xfrm>
          <a:prstGeom prst="flowChartConnector">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30568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2780</TotalTime>
  <Words>2024</Words>
  <Application>Microsoft Office PowerPoint</Application>
  <PresentationFormat>Widescreen</PresentationFormat>
  <Paragraphs>225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Book Antiqua</vt:lpstr>
      <vt:lpstr>Bookman Old Style</vt:lpstr>
      <vt:lpstr>Century Gothic</vt:lpstr>
      <vt:lpstr>source-serif-pro</vt:lpstr>
      <vt:lpstr>Times New Roman</vt:lpstr>
      <vt:lpstr>Wingdings 3</vt:lpstr>
      <vt:lpstr>Slice</vt:lpstr>
      <vt:lpstr>Consumer Goods               Ad_Hoc  Insights </vt:lpstr>
      <vt:lpstr>Objectives</vt:lpstr>
      <vt:lpstr>    Atliq Hardware</vt:lpstr>
      <vt:lpstr>      Atliq Hardware’s company market is widely spread  in other region also</vt:lpstr>
      <vt:lpstr>Provide the list of markets in which customer “Atliq Exclusive" operates its business in the APAC region.</vt:lpstr>
      <vt:lpstr>what is the percentage of unique product increase in 2021 vs. 2020? the final output contains these fields, unique_products_2020, unique_products_2021, percentage_chg </vt:lpstr>
      <vt:lpstr>  In FY 2020, we had a total of 245 products but in fY 2021, our  count increased by 36% to 334 products.    Because of the demand , production also increased.</vt:lpstr>
      <vt:lpstr>Provide a report with all the unique product counts for each segment and sort them in descending order of product counts. the final output contains 2 fields- Segment, Product_count. </vt:lpstr>
      <vt:lpstr>  Notebooks, accessories and peripherals are showing   significant manufacturing growth as compared to     desktops, storage and networking.    Notebooks, accessories and peripherals constitute 83%  of the total manufactured products.</vt:lpstr>
      <vt:lpstr>which segment had the most increase in unique products in 2021 vs 2020? the final output contains these fields Segment , Product_count_2020, Product_count_2021, Difference.</vt:lpstr>
      <vt:lpstr>  Accessories has the most increase in unique product in 2021 vs 2020.    Notebook, peripherals and desktop has also a good growth in unique   products    Whereas storage and networking are experiencing slower production   growth than other segments.</vt:lpstr>
      <vt:lpstr>get the products that have the highest and lowest manufacturing costs. the final output should contain these fields product code, product, manufacturing cost</vt:lpstr>
      <vt:lpstr>Mouse: AQ master wired x1 Ms has the lowest manufacturing cost  Personal desktop: AQ home ALLIN1 Gen2 has the highest manufacturing cost</vt:lpstr>
      <vt:lpstr>Generate a report which contains the top 5 customers who received an average high pre_invoice_discount_pct for the fiscal year 2021 and in the Indian market. the final output contains these fields customer code, customer , average discount percentage</vt:lpstr>
      <vt:lpstr>The largest average pre-invoice discount was given to flipkart  the least average pre-invoice discount was given to amazon</vt:lpstr>
      <vt:lpstr>Get the complete report of the gross sales amount for the customer “Atliq exclusive” for each month. this analysis helps to get an idea of low and high-performing months and take strategic decisions. the final report contains these columns:  month, year, gross sales amount</vt:lpstr>
      <vt:lpstr>The lowest gross sales total for fiscal year 2020 is March(2020) and April 2020 and for fiscal year (2021) is august 2021&amp; August 2021  The highest gross sales total for both fiscal years is in November(2021).  In the fiscal year 2021 the gross sales total was not only high but it was consistently on a profit side. </vt:lpstr>
      <vt:lpstr>In which quarter of 2020, got the maximum total_sold_quantity? the final output contains these fields sorted by the total_sold_quantity, quarter total_sold_quantity.</vt:lpstr>
      <vt:lpstr>PowerPoint Presentation</vt:lpstr>
      <vt:lpstr>Which channel helped to bring more gross sales in the fiscal year 2021 and the percentage of contribution? the final output contains these fields channel , gross_sales_mln,  percentage.</vt:lpstr>
      <vt:lpstr>Channel “Retailer” helped bring maximum sales to the company with 73.22% as the contribution percentage.  Channel “Distributor” makes the least contribution at a percentage of 11.30%</vt:lpstr>
      <vt:lpstr>Get the top 3 products in each division that have a high total_sold_quantity in the fiscal_year 2021? the final output contains these fields division product_code, product ,total_sold_quantity rank_order</vt:lpstr>
      <vt:lpstr>     Every division has a product with different variants that      appears twice in the top three products by division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VISHWAKARMA</dc:creator>
  <cp:lastModifiedBy>SUDIPTA VISHWAKARMA</cp:lastModifiedBy>
  <cp:revision>165</cp:revision>
  <dcterms:created xsi:type="dcterms:W3CDTF">2023-05-04T09:51:13Z</dcterms:created>
  <dcterms:modified xsi:type="dcterms:W3CDTF">2023-06-09T04:52:09Z</dcterms:modified>
</cp:coreProperties>
</file>