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1" r:id="rId1"/>
  </p:sldMasterIdLst>
  <p:notesMasterIdLst>
    <p:notesMasterId r:id="rId21"/>
  </p:notesMasterIdLst>
  <p:sldIdLst>
    <p:sldId id="258" r:id="rId2"/>
    <p:sldId id="260" r:id="rId3"/>
    <p:sldId id="259" r:id="rId4"/>
    <p:sldId id="261" r:id="rId5"/>
    <p:sldId id="262" r:id="rId6"/>
    <p:sldId id="263" r:id="rId7"/>
    <p:sldId id="264" r:id="rId8"/>
    <p:sldId id="265" r:id="rId9"/>
    <p:sldId id="266" r:id="rId10"/>
    <p:sldId id="267" r:id="rId11"/>
    <p:sldId id="268" r:id="rId12"/>
    <p:sldId id="270" r:id="rId13"/>
    <p:sldId id="269" r:id="rId14"/>
    <p:sldId id="271" r:id="rId15"/>
    <p:sldId id="272" r:id="rId16"/>
    <p:sldId id="275" r:id="rId17"/>
    <p:sldId id="273" r:id="rId18"/>
    <p:sldId id="256"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15"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B01513"/>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66" d="100"/>
          <a:sy n="66" d="100"/>
        </p:scale>
        <p:origin x="668" y="44"/>
      </p:cViewPr>
      <p:guideLst>
        <p:guide orient="horz" pos="2115"/>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64A622-5A95-4625-88FA-125E13DF11BA}" type="datetimeFigureOut">
              <a:rPr lang="en-IN" smtClean="0"/>
              <a:t>05-07-2023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0F68A1-47DC-4B1D-82D4-ADA2444383FA}" type="slidenum">
              <a:rPr lang="en-IN" smtClean="0"/>
              <a:t>‹#›</a:t>
            </a:fld>
            <a:endParaRPr lang="en-IN"/>
          </a:p>
        </p:txBody>
      </p:sp>
    </p:spTree>
    <p:extLst>
      <p:ext uri="{BB962C8B-B14F-4D97-AF65-F5344CB8AC3E}">
        <p14:creationId xmlns:p14="http://schemas.microsoft.com/office/powerpoint/2010/main" val="41414663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8E3586D-AF86-4EAA-9D92-17BABCCCEB63}" type="datetimeFigureOut">
              <a:rPr lang="en-IN" smtClean="0"/>
              <a:t>05-07-2023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DBAB7C-6BAD-4BF9-B3CB-6377967FB087}" type="slidenum">
              <a:rPr lang="en-IN" smtClean="0"/>
              <a:t>‹#›</a:t>
            </a:fld>
            <a:endParaRPr lang="en-IN"/>
          </a:p>
        </p:txBody>
      </p:sp>
    </p:spTree>
    <p:extLst>
      <p:ext uri="{BB962C8B-B14F-4D97-AF65-F5344CB8AC3E}">
        <p14:creationId xmlns:p14="http://schemas.microsoft.com/office/powerpoint/2010/main" val="31667322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8E3586D-AF86-4EAA-9D92-17BABCCCEB63}" type="datetimeFigureOut">
              <a:rPr lang="en-IN" smtClean="0"/>
              <a:t>05-07-2023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DDBAB7C-6BAD-4BF9-B3CB-6377967FB087}" type="slidenum">
              <a:rPr lang="en-IN" smtClean="0"/>
              <a:t>‹#›</a:t>
            </a:fld>
            <a:endParaRPr lang="en-IN"/>
          </a:p>
        </p:txBody>
      </p:sp>
    </p:spTree>
    <p:extLst>
      <p:ext uri="{BB962C8B-B14F-4D97-AF65-F5344CB8AC3E}">
        <p14:creationId xmlns:p14="http://schemas.microsoft.com/office/powerpoint/2010/main" val="41712920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8E3586D-AF86-4EAA-9D92-17BABCCCEB63}" type="datetimeFigureOut">
              <a:rPr lang="en-IN" smtClean="0"/>
              <a:t>05-07-2023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DBAB7C-6BAD-4BF9-B3CB-6377967FB087}" type="slidenum">
              <a:rPr lang="en-IN" smtClean="0"/>
              <a:t>‹#›</a:t>
            </a:fld>
            <a:endParaRPr lang="en-IN"/>
          </a:p>
        </p:txBody>
      </p:sp>
    </p:spTree>
    <p:extLst>
      <p:ext uri="{BB962C8B-B14F-4D97-AF65-F5344CB8AC3E}">
        <p14:creationId xmlns:p14="http://schemas.microsoft.com/office/powerpoint/2010/main" val="40740322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8E3586D-AF86-4EAA-9D92-17BABCCCEB63}" type="datetimeFigureOut">
              <a:rPr lang="en-IN" smtClean="0"/>
              <a:t>05-07-2023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DBAB7C-6BAD-4BF9-B3CB-6377967FB087}"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6848638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8E3586D-AF86-4EAA-9D92-17BABCCCEB63}" type="datetimeFigureOut">
              <a:rPr lang="en-IN" smtClean="0"/>
              <a:t>05-07-2023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DBAB7C-6BAD-4BF9-B3CB-6377967FB087}" type="slidenum">
              <a:rPr lang="en-IN" smtClean="0"/>
              <a:t>‹#›</a:t>
            </a:fld>
            <a:endParaRPr lang="en-IN"/>
          </a:p>
        </p:txBody>
      </p:sp>
    </p:spTree>
    <p:extLst>
      <p:ext uri="{BB962C8B-B14F-4D97-AF65-F5344CB8AC3E}">
        <p14:creationId xmlns:p14="http://schemas.microsoft.com/office/powerpoint/2010/main" val="30738513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8E3586D-AF86-4EAA-9D92-17BABCCCEB63}" type="datetimeFigureOut">
              <a:rPr lang="en-IN" smtClean="0"/>
              <a:t>05-07-2023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DBAB7C-6BAD-4BF9-B3CB-6377967FB087}" type="slidenum">
              <a:rPr lang="en-IN" smtClean="0"/>
              <a:t>‹#›</a:t>
            </a:fld>
            <a:endParaRPr lang="en-IN"/>
          </a:p>
        </p:txBody>
      </p:sp>
    </p:spTree>
    <p:extLst>
      <p:ext uri="{BB962C8B-B14F-4D97-AF65-F5344CB8AC3E}">
        <p14:creationId xmlns:p14="http://schemas.microsoft.com/office/powerpoint/2010/main" val="31747443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8E3586D-AF86-4EAA-9D92-17BABCCCEB63}" type="datetimeFigureOut">
              <a:rPr lang="en-IN" smtClean="0"/>
              <a:t>05-07-2023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DBAB7C-6BAD-4BF9-B3CB-6377967FB087}" type="slidenum">
              <a:rPr lang="en-IN" smtClean="0"/>
              <a:t>‹#›</a:t>
            </a:fld>
            <a:endParaRPr lang="en-IN"/>
          </a:p>
        </p:txBody>
      </p:sp>
    </p:spTree>
    <p:extLst>
      <p:ext uri="{BB962C8B-B14F-4D97-AF65-F5344CB8AC3E}">
        <p14:creationId xmlns:p14="http://schemas.microsoft.com/office/powerpoint/2010/main" val="15609724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E3586D-AF86-4EAA-9D92-17BABCCCEB63}" type="datetimeFigureOut">
              <a:rPr lang="en-IN" smtClean="0"/>
              <a:t>05-07-2023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DBAB7C-6BAD-4BF9-B3CB-6377967FB087}" type="slidenum">
              <a:rPr lang="en-IN" smtClean="0"/>
              <a:t>‹#›</a:t>
            </a:fld>
            <a:endParaRPr lang="en-IN"/>
          </a:p>
        </p:txBody>
      </p:sp>
    </p:spTree>
    <p:extLst>
      <p:ext uri="{BB962C8B-B14F-4D97-AF65-F5344CB8AC3E}">
        <p14:creationId xmlns:p14="http://schemas.microsoft.com/office/powerpoint/2010/main" val="33026892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E3586D-AF86-4EAA-9D92-17BABCCCEB63}" type="datetimeFigureOut">
              <a:rPr lang="en-IN" smtClean="0"/>
              <a:t>05-07-2023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DBAB7C-6BAD-4BF9-B3CB-6377967FB087}" type="slidenum">
              <a:rPr lang="en-IN" smtClean="0"/>
              <a:t>‹#›</a:t>
            </a:fld>
            <a:endParaRPr lang="en-IN"/>
          </a:p>
        </p:txBody>
      </p:sp>
    </p:spTree>
    <p:extLst>
      <p:ext uri="{BB962C8B-B14F-4D97-AF65-F5344CB8AC3E}">
        <p14:creationId xmlns:p14="http://schemas.microsoft.com/office/powerpoint/2010/main" val="42574023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38E3586D-AF86-4EAA-9D92-17BABCCCEB63}" type="datetimeFigureOut">
              <a:rPr lang="en-IN" smtClean="0"/>
              <a:t>05-07-2023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DBAB7C-6BAD-4BF9-B3CB-6377967FB087}" type="slidenum">
              <a:rPr lang="en-IN" smtClean="0"/>
              <a:t>‹#›</a:t>
            </a:fld>
            <a:endParaRPr lang="en-IN"/>
          </a:p>
        </p:txBody>
      </p:sp>
    </p:spTree>
    <p:extLst>
      <p:ext uri="{BB962C8B-B14F-4D97-AF65-F5344CB8AC3E}">
        <p14:creationId xmlns:p14="http://schemas.microsoft.com/office/powerpoint/2010/main" val="25511448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8E3586D-AF86-4EAA-9D92-17BABCCCEB63}" type="datetimeFigureOut">
              <a:rPr lang="en-IN" smtClean="0"/>
              <a:t>05-07-2023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DBAB7C-6BAD-4BF9-B3CB-6377967FB087}" type="slidenum">
              <a:rPr lang="en-IN" smtClean="0"/>
              <a:t>‹#›</a:t>
            </a:fld>
            <a:endParaRPr lang="en-IN"/>
          </a:p>
        </p:txBody>
      </p:sp>
    </p:spTree>
    <p:extLst>
      <p:ext uri="{BB962C8B-B14F-4D97-AF65-F5344CB8AC3E}">
        <p14:creationId xmlns:p14="http://schemas.microsoft.com/office/powerpoint/2010/main" val="3204057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8E3586D-AF86-4EAA-9D92-17BABCCCEB63}" type="datetimeFigureOut">
              <a:rPr lang="en-IN" smtClean="0"/>
              <a:t>05-07-2023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DDBAB7C-6BAD-4BF9-B3CB-6377967FB087}" type="slidenum">
              <a:rPr lang="en-IN" smtClean="0"/>
              <a:t>‹#›</a:t>
            </a:fld>
            <a:endParaRPr lang="en-IN"/>
          </a:p>
        </p:txBody>
      </p:sp>
    </p:spTree>
    <p:extLst>
      <p:ext uri="{BB962C8B-B14F-4D97-AF65-F5344CB8AC3E}">
        <p14:creationId xmlns:p14="http://schemas.microsoft.com/office/powerpoint/2010/main" val="21165775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8E3586D-AF86-4EAA-9D92-17BABCCCEB63}" type="datetimeFigureOut">
              <a:rPr lang="en-IN" smtClean="0"/>
              <a:t>05-07-2023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DDBAB7C-6BAD-4BF9-B3CB-6377967FB087}" type="slidenum">
              <a:rPr lang="en-IN" smtClean="0"/>
              <a:t>‹#›</a:t>
            </a:fld>
            <a:endParaRPr lang="en-IN"/>
          </a:p>
        </p:txBody>
      </p:sp>
    </p:spTree>
    <p:extLst>
      <p:ext uri="{BB962C8B-B14F-4D97-AF65-F5344CB8AC3E}">
        <p14:creationId xmlns:p14="http://schemas.microsoft.com/office/powerpoint/2010/main" val="1406199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38E3586D-AF86-4EAA-9D92-17BABCCCEB63}" type="datetimeFigureOut">
              <a:rPr lang="en-IN" smtClean="0"/>
              <a:t>05-07-2023</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4DDBAB7C-6BAD-4BF9-B3CB-6377967FB087}" type="slidenum">
              <a:rPr lang="en-IN" smtClean="0"/>
              <a:t>‹#›</a:t>
            </a:fld>
            <a:endParaRPr lang="en-IN"/>
          </a:p>
        </p:txBody>
      </p:sp>
    </p:spTree>
    <p:extLst>
      <p:ext uri="{BB962C8B-B14F-4D97-AF65-F5344CB8AC3E}">
        <p14:creationId xmlns:p14="http://schemas.microsoft.com/office/powerpoint/2010/main" val="10069864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8E3586D-AF86-4EAA-9D92-17BABCCCEB63}" type="datetimeFigureOut">
              <a:rPr lang="en-IN" smtClean="0"/>
              <a:t>05-07-2023</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4DDBAB7C-6BAD-4BF9-B3CB-6377967FB087}" type="slidenum">
              <a:rPr lang="en-IN" smtClean="0"/>
              <a:t>‹#›</a:t>
            </a:fld>
            <a:endParaRPr lang="en-IN"/>
          </a:p>
        </p:txBody>
      </p:sp>
    </p:spTree>
    <p:extLst>
      <p:ext uri="{BB962C8B-B14F-4D97-AF65-F5344CB8AC3E}">
        <p14:creationId xmlns:p14="http://schemas.microsoft.com/office/powerpoint/2010/main" val="28593001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38E3586D-AF86-4EAA-9D92-17BABCCCEB63}" type="datetimeFigureOut">
              <a:rPr lang="en-IN" smtClean="0"/>
              <a:t>05-07-2023</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4DDBAB7C-6BAD-4BF9-B3CB-6377967FB087}" type="slidenum">
              <a:rPr lang="en-IN" smtClean="0"/>
              <a:t>‹#›</a:t>
            </a:fld>
            <a:endParaRPr lang="en-IN"/>
          </a:p>
        </p:txBody>
      </p:sp>
    </p:spTree>
    <p:extLst>
      <p:ext uri="{BB962C8B-B14F-4D97-AF65-F5344CB8AC3E}">
        <p14:creationId xmlns:p14="http://schemas.microsoft.com/office/powerpoint/2010/main" val="5843876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8E3586D-AF86-4EAA-9D92-17BABCCCEB63}" type="datetimeFigureOut">
              <a:rPr lang="en-IN" smtClean="0"/>
              <a:t>05-07-2023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DDBAB7C-6BAD-4BF9-B3CB-6377967FB087}" type="slidenum">
              <a:rPr lang="en-IN" smtClean="0"/>
              <a:t>‹#›</a:t>
            </a:fld>
            <a:endParaRPr lang="en-IN"/>
          </a:p>
        </p:txBody>
      </p:sp>
    </p:spTree>
    <p:extLst>
      <p:ext uri="{BB962C8B-B14F-4D97-AF65-F5344CB8AC3E}">
        <p14:creationId xmlns:p14="http://schemas.microsoft.com/office/powerpoint/2010/main" val="14358410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8E3586D-AF86-4EAA-9D92-17BABCCCEB63}" type="datetimeFigureOut">
              <a:rPr lang="en-IN" smtClean="0"/>
              <a:t>05-07-2023</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4DDBAB7C-6BAD-4BF9-B3CB-6377967FB087}" type="slidenum">
              <a:rPr lang="en-IN" smtClean="0"/>
              <a:t>‹#›</a:t>
            </a:fld>
            <a:endParaRPr lang="en-IN"/>
          </a:p>
        </p:txBody>
      </p:sp>
    </p:spTree>
    <p:extLst>
      <p:ext uri="{BB962C8B-B14F-4D97-AF65-F5344CB8AC3E}">
        <p14:creationId xmlns:p14="http://schemas.microsoft.com/office/powerpoint/2010/main" val="978022142"/>
      </p:ext>
    </p:extLst>
  </p:cSld>
  <p:clrMap bg1="dk1" tx1="lt1" bg2="dk2" tx2="lt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 id="2147483733" r:id="rId12"/>
    <p:sldLayoutId id="2147483734" r:id="rId13"/>
    <p:sldLayoutId id="2147483735" r:id="rId14"/>
    <p:sldLayoutId id="2147483736" r:id="rId15"/>
    <p:sldLayoutId id="2147483737" r:id="rId16"/>
    <p:sldLayoutId id="2147483738"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8.jpg"/><Relationship Id="rId5" Type="http://schemas.microsoft.com/office/2007/relationships/hdphoto" Target="../media/hdphoto2.wdp"/><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slideLayout" Target="../slideLayouts/slideLayout7.xml"/><Relationship Id="rId1" Type="http://schemas.openxmlformats.org/officeDocument/2006/relationships/tags" Target="../tags/tag9.xml"/><Relationship Id="rId5" Type="http://schemas.openxmlformats.org/officeDocument/2006/relationships/image" Target="../media/image29.png"/><Relationship Id="rId4" Type="http://schemas.openxmlformats.org/officeDocument/2006/relationships/image" Target="../media/image28.png"/></Relationships>
</file>

<file path=ppt/slides/_rels/slide1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slideLayout" Target="../slideLayouts/slideLayout7.xml"/><Relationship Id="rId1" Type="http://schemas.openxmlformats.org/officeDocument/2006/relationships/tags" Target="../tags/tag10.xml"/><Relationship Id="rId4" Type="http://schemas.openxmlformats.org/officeDocument/2006/relationships/image" Target="../media/image31.png"/></Relationships>
</file>

<file path=ppt/slides/_rels/slide1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slideLayout" Target="../slideLayouts/slideLayout7.xml"/><Relationship Id="rId1" Type="http://schemas.openxmlformats.org/officeDocument/2006/relationships/tags" Target="../tags/tag11.xml"/><Relationship Id="rId4" Type="http://schemas.openxmlformats.org/officeDocument/2006/relationships/image" Target="../media/image33.png"/></Relationships>
</file>

<file path=ppt/slides/_rels/slide1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slideLayout" Target="../slideLayouts/slideLayout7.xml"/><Relationship Id="rId1" Type="http://schemas.openxmlformats.org/officeDocument/2006/relationships/tags" Target="../tags/tag12.xml"/><Relationship Id="rId5" Type="http://schemas.openxmlformats.org/officeDocument/2006/relationships/image" Target="../media/image36.png"/><Relationship Id="rId4" Type="http://schemas.openxmlformats.org/officeDocument/2006/relationships/image" Target="../media/image35.png"/></Relationships>
</file>

<file path=ppt/slides/_rels/slide1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slideLayout" Target="../slideLayouts/slideLayout7.xml"/><Relationship Id="rId1" Type="http://schemas.openxmlformats.org/officeDocument/2006/relationships/tags" Target="../tags/tag13.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4.xml"/></Relationships>
</file>

<file path=ppt/slides/_rels/slide1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slideLayout" Target="../slideLayouts/slideLayout7.xml"/><Relationship Id="rId1" Type="http://schemas.openxmlformats.org/officeDocument/2006/relationships/tags" Target="../tags/tag15.xml"/></Relationships>
</file>

<file path=ppt/slides/_rels/slide17.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slideLayout" Target="../slideLayouts/slideLayout7.xml"/><Relationship Id="rId1" Type="http://schemas.openxmlformats.org/officeDocument/2006/relationships/tags" Target="../tags/tag16.xml"/></Relationships>
</file>

<file path=ppt/slides/_rels/slide18.xml.rels><?xml version="1.0" encoding="UTF-8" standalone="yes"?>
<Relationships xmlns="http://schemas.openxmlformats.org/package/2006/relationships"><Relationship Id="rId3" Type="http://schemas.openxmlformats.org/officeDocument/2006/relationships/image" Target="../media/image40.jpg"/><Relationship Id="rId2" Type="http://schemas.openxmlformats.org/officeDocument/2006/relationships/slideLayout" Target="../slideLayouts/slideLayout1.xml"/><Relationship Id="rId1" Type="http://schemas.openxmlformats.org/officeDocument/2006/relationships/tags" Target="../tags/tag17.xml"/><Relationship Id="rId4" Type="http://schemas.openxmlformats.org/officeDocument/2006/relationships/hyperlink" Target="https://bilbosrandomthoughts.blogspot.com/2010/06/"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slideLayout" Target="../slideLayouts/slideLayout7.xml"/><Relationship Id="rId1" Type="http://schemas.openxmlformats.org/officeDocument/2006/relationships/tags" Target="../tags/tag18.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hyperlink" Target="https://www.pexels.com/photo/ios-apps-ios-developer-objective-c-swift-707052/" TargetMode="External"/><Relationship Id="rId2" Type="http://schemas.openxmlformats.org/officeDocument/2006/relationships/slideLayout" Target="../slideLayouts/slideLayout7.xml"/><Relationship Id="rId1" Type="http://schemas.openxmlformats.org/officeDocument/2006/relationships/tags" Target="../tags/tag1.xml"/><Relationship Id="rId6" Type="http://schemas.microsoft.com/office/2007/relationships/hdphoto" Target="../media/hdphoto3.wdp"/><Relationship Id="rId5" Type="http://schemas.openxmlformats.org/officeDocument/2006/relationships/image" Target="../media/image10.png"/><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7.xml"/><Relationship Id="rId1" Type="http://schemas.openxmlformats.org/officeDocument/2006/relationships/tags" Target="../tags/tag2.xml"/><Relationship Id="rId5" Type="http://schemas.openxmlformats.org/officeDocument/2006/relationships/hyperlink" Target="https://www.pexels.com/photo/ios-apps-ios-developer-objective-c-swift-707052/" TargetMode="External"/><Relationship Id="rId4" Type="http://schemas.microsoft.com/office/2007/relationships/hdphoto" Target="../media/hdphoto3.wdp"/></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7.xml"/><Relationship Id="rId1" Type="http://schemas.openxmlformats.org/officeDocument/2006/relationships/tags" Target="../tags/tag3.xml"/><Relationship Id="rId6" Type="http://schemas.openxmlformats.org/officeDocument/2006/relationships/image" Target="../media/image14.jpg"/><Relationship Id="rId5" Type="http://schemas.openxmlformats.org/officeDocument/2006/relationships/image" Target="../media/image13.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7.xml"/><Relationship Id="rId1" Type="http://schemas.openxmlformats.org/officeDocument/2006/relationships/tags" Target="../tags/tag4.xml"/><Relationship Id="rId5" Type="http://schemas.openxmlformats.org/officeDocument/2006/relationships/image" Target="../media/image17.png"/><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7.xml"/><Relationship Id="rId1" Type="http://schemas.openxmlformats.org/officeDocument/2006/relationships/tags" Target="../tags/tag5.xml"/><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7.xml"/><Relationship Id="rId1" Type="http://schemas.openxmlformats.org/officeDocument/2006/relationships/tags" Target="../tags/tag6.xml"/><Relationship Id="rId5" Type="http://schemas.openxmlformats.org/officeDocument/2006/relationships/image" Target="../media/image22.png"/><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slideLayout" Target="../slideLayouts/slideLayout7.xml"/><Relationship Id="rId1" Type="http://schemas.openxmlformats.org/officeDocument/2006/relationships/tags" Target="../tags/tag7.xml"/><Relationship Id="rId4" Type="http://schemas.openxmlformats.org/officeDocument/2006/relationships/image" Target="../media/image24.png"/></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slideLayout" Target="../slideLayouts/slideLayout7.xml"/><Relationship Id="rId1" Type="http://schemas.openxmlformats.org/officeDocument/2006/relationships/tags" Target="../tags/tag8.xml"/><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C8D6F4C-18B2-C21C-F967-3075F4BE467C}"/>
              </a:ext>
            </a:extLst>
          </p:cNvPr>
          <p:cNvSpPr/>
          <p:nvPr/>
        </p:nvSpPr>
        <p:spPr>
          <a:xfrm>
            <a:off x="1971040" y="416560"/>
            <a:ext cx="9296400" cy="72115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800" dirty="0">
                <a:solidFill>
                  <a:srgbClr val="131022"/>
                </a:solidFill>
                <a:latin typeface="Times New Roman" panose="02020603050405020304" pitchFamily="18" charset="0"/>
                <a:cs typeface="Times New Roman" panose="02020603050405020304" pitchFamily="18" charset="0"/>
              </a:rPr>
              <a:t>                                       </a:t>
            </a:r>
          </a:p>
          <a:p>
            <a:pPr algn="ctr"/>
            <a:r>
              <a:rPr lang="en-US" sz="2800" b="0" i="0" dirty="0">
                <a:solidFill>
                  <a:srgbClr val="131022"/>
                </a:solidFill>
                <a:effectLst/>
                <a:latin typeface="Times New Roman" panose="02020603050405020304" pitchFamily="18" charset="0"/>
                <a:cs typeface="Times New Roman" panose="02020603050405020304" pitchFamily="18" charset="0"/>
              </a:rPr>
              <a:t>   </a:t>
            </a:r>
            <a:r>
              <a:rPr lang="en-US" sz="2400" b="0" i="0" dirty="0">
                <a:solidFill>
                  <a:srgbClr val="7030A0"/>
                </a:solidFill>
                <a:effectLst/>
                <a:latin typeface="Times New Roman" panose="02020603050405020304" pitchFamily="18" charset="0"/>
                <a:cs typeface="Times New Roman" panose="02020603050405020304" pitchFamily="18" charset="0"/>
              </a:rPr>
              <a:t>Provide Insights to the Marketing Team in Food &amp; Beverage Industry</a:t>
            </a:r>
          </a:p>
          <a:p>
            <a:pPr algn="ctr"/>
            <a:r>
              <a:rPr lang="en-US" sz="2400" dirty="0">
                <a:solidFill>
                  <a:srgbClr val="7030A0"/>
                </a:solidFill>
                <a:latin typeface="Times New Roman" panose="02020603050405020304" pitchFamily="18" charset="0"/>
                <a:cs typeface="Times New Roman" panose="02020603050405020304" pitchFamily="18" charset="0"/>
              </a:rPr>
              <a:t>                                                                                                                      </a:t>
            </a:r>
            <a:endParaRPr lang="en-IN" sz="2400" dirty="0">
              <a:solidFill>
                <a:srgbClr val="7030A0"/>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5D06D598-7948-228D-6A67-585531F76FF8}"/>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600453" y="-1103625"/>
            <a:ext cx="3750053" cy="3619284"/>
          </a:xfrm>
          <a:prstGeom prst="rect">
            <a:avLst/>
          </a:prstGeom>
          <a:effectLst>
            <a:glow rad="63500">
              <a:schemeClr val="accent1">
                <a:satMod val="175000"/>
                <a:alpha val="40000"/>
              </a:schemeClr>
            </a:glow>
          </a:effectLst>
          <a:scene3d>
            <a:camera prst="orthographicFront"/>
            <a:lightRig rig="threePt" dir="t"/>
          </a:scene3d>
          <a:sp3d>
            <a:bevelT/>
          </a:sp3d>
        </p:spPr>
      </p:pic>
      <p:pic>
        <p:nvPicPr>
          <p:cNvPr id="4" name="Picture 3">
            <a:extLst>
              <a:ext uri="{FF2B5EF4-FFF2-40B4-BE49-F238E27FC236}">
                <a16:creationId xmlns:a16="http://schemas.microsoft.com/office/drawing/2014/main" id="{792A89F2-9A5A-5F70-ECC7-AD03AEDD3DB3}"/>
              </a:ext>
            </a:extLst>
          </p:cNvPr>
          <p:cNvPicPr>
            <a:picLocks noChangeAspect="1"/>
          </p:cNvPicPr>
          <p:nvPr/>
        </p:nvPicPr>
        <p:blipFill>
          <a:blip r:embed="rId4">
            <a:extLst>
              <a:ext uri="{BEBA8EAE-BF5A-486C-A8C5-ECC9F3942E4B}">
                <a14:imgProps xmlns:a14="http://schemas.microsoft.com/office/drawing/2010/main">
                  <a14:imgLayer r:embed="rId5">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1609824" y="1469773"/>
            <a:ext cx="3212082" cy="3022362"/>
          </a:xfrm>
          <a:prstGeom prst="snip2DiagRect">
            <a:avLst/>
          </a:prstGeom>
          <a:solidFill>
            <a:srgbClr val="FFFFFF">
              <a:shade val="85000"/>
            </a:srgbClr>
          </a:solidFill>
          <a:ln w="88900" cap="sq">
            <a:noFill/>
            <a:miter lim="800000"/>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pic>
        <p:nvPicPr>
          <p:cNvPr id="5" name="Picture 4">
            <a:extLst>
              <a:ext uri="{FF2B5EF4-FFF2-40B4-BE49-F238E27FC236}">
                <a16:creationId xmlns:a16="http://schemas.microsoft.com/office/drawing/2014/main" id="{77CFB34C-F4A6-38E3-AD0F-811186C02FF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958328" y="4053840"/>
            <a:ext cx="3616552" cy="2804160"/>
          </a:xfrm>
          <a:prstGeom prst="snip2DiagRect">
            <a:avLst/>
          </a:prstGeom>
          <a:solidFill>
            <a:srgbClr val="FFFFFF">
              <a:shade val="85000"/>
            </a:srgbClr>
          </a:solidFill>
          <a:ln w="88900" cap="sq">
            <a:noFill/>
            <a:miter lim="800000"/>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pic>
        <p:nvPicPr>
          <p:cNvPr id="7" name="Picture 6">
            <a:extLst>
              <a:ext uri="{FF2B5EF4-FFF2-40B4-BE49-F238E27FC236}">
                <a16:creationId xmlns:a16="http://schemas.microsoft.com/office/drawing/2014/main" id="{46A0C24C-C74E-314F-38B6-E066B84CC5C3}"/>
              </a:ext>
            </a:extLst>
          </p:cNvPr>
          <p:cNvPicPr>
            <a:picLocks noChangeAspect="1"/>
          </p:cNvPicPr>
          <p:nvPr/>
        </p:nvPicPr>
        <p:blipFill>
          <a:blip r:embed="rId7"/>
          <a:stretch>
            <a:fillRect/>
          </a:stretch>
        </p:blipFill>
        <p:spPr>
          <a:xfrm>
            <a:off x="10997933" y="4983511"/>
            <a:ext cx="944818" cy="944818"/>
          </a:xfrm>
          <a:prstGeom prst="rect">
            <a:avLst/>
          </a:prstGeom>
        </p:spPr>
      </p:pic>
      <p:sp>
        <p:nvSpPr>
          <p:cNvPr id="9" name="TextBox 8">
            <a:extLst>
              <a:ext uri="{FF2B5EF4-FFF2-40B4-BE49-F238E27FC236}">
                <a16:creationId xmlns:a16="http://schemas.microsoft.com/office/drawing/2014/main" id="{F5E51FB4-7BAF-6549-EE1B-1B19E5BE813D}"/>
              </a:ext>
            </a:extLst>
          </p:cNvPr>
          <p:cNvSpPr txBox="1"/>
          <p:nvPr/>
        </p:nvSpPr>
        <p:spPr>
          <a:xfrm>
            <a:off x="8711302" y="6118274"/>
            <a:ext cx="3322320" cy="646331"/>
          </a:xfrm>
          <a:prstGeom prst="rect">
            <a:avLst/>
          </a:prstGeom>
          <a:noFill/>
        </p:spPr>
        <p:txBody>
          <a:bodyPr wrap="square">
            <a:spAutoFit/>
          </a:bodyPr>
          <a:lstStyle/>
          <a:p>
            <a:pPr algn="ctr"/>
            <a:r>
              <a:rPr lang="en-IN" b="1" dirty="0">
                <a:latin typeface="Times New Roman" panose="02020603050405020304" pitchFamily="18" charset="0"/>
                <a:cs typeface="Times New Roman" panose="02020603050405020304" pitchFamily="18" charset="0"/>
              </a:rPr>
              <a:t>Resume Project challenge no. 6</a:t>
            </a:r>
          </a:p>
          <a:p>
            <a:pPr algn="ctr"/>
            <a:r>
              <a:rPr lang="en-IN" b="1" dirty="0">
                <a:latin typeface="Times New Roman" panose="02020603050405020304" pitchFamily="18" charset="0"/>
                <a:cs typeface="Times New Roman" panose="02020603050405020304" pitchFamily="18" charset="0"/>
              </a:rPr>
              <a:t>Submitted by Sudipta</a:t>
            </a:r>
          </a:p>
        </p:txBody>
      </p:sp>
      <p:sp>
        <p:nvSpPr>
          <p:cNvPr id="11" name="Rectangle 10">
            <a:extLst>
              <a:ext uri="{FF2B5EF4-FFF2-40B4-BE49-F238E27FC236}">
                <a16:creationId xmlns:a16="http://schemas.microsoft.com/office/drawing/2014/main" id="{03633CDE-2A5D-6A0A-6146-DA7EAA782D34}"/>
              </a:ext>
            </a:extLst>
          </p:cNvPr>
          <p:cNvSpPr/>
          <p:nvPr/>
        </p:nvSpPr>
        <p:spPr>
          <a:xfrm rot="1129373">
            <a:off x="1885251" y="2903850"/>
            <a:ext cx="839901" cy="309358"/>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b="1" dirty="0">
                <a:latin typeface="Times New Roman" panose="02020603050405020304" pitchFamily="18" charset="0"/>
                <a:cs typeface="Times New Roman" panose="02020603050405020304" pitchFamily="18" charset="0"/>
              </a:rPr>
              <a:t>Codex</a:t>
            </a:r>
          </a:p>
        </p:txBody>
      </p:sp>
    </p:spTree>
    <p:extLst>
      <p:ext uri="{BB962C8B-B14F-4D97-AF65-F5344CB8AC3E}">
        <p14:creationId xmlns:p14="http://schemas.microsoft.com/office/powerpoint/2010/main" val="1874957478"/>
      </p:ext>
    </p:extLst>
  </p:cSld>
  <p:clrMapOvr>
    <a:masterClrMapping/>
  </p:clrMapOvr>
  <mc:AlternateContent xmlns:mc="http://schemas.openxmlformats.org/markup-compatibility/2006" xmlns:p14="http://schemas.microsoft.com/office/powerpoint/2010/main">
    <mc:Choice Requires="p14">
      <p:transition spd="slow" p14:dur="2000" advTm="14457"/>
    </mc:Choice>
    <mc:Fallback xmlns="">
      <p:transition spd="slow" advTm="14457"/>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Beveled 1">
            <a:extLst>
              <a:ext uri="{FF2B5EF4-FFF2-40B4-BE49-F238E27FC236}">
                <a16:creationId xmlns:a16="http://schemas.microsoft.com/office/drawing/2014/main" id="{FC0DB26F-910B-9A6C-303B-1246B8D768FB}"/>
              </a:ext>
            </a:extLst>
          </p:cNvPr>
          <p:cNvSpPr/>
          <p:nvPr/>
        </p:nvSpPr>
        <p:spPr>
          <a:xfrm>
            <a:off x="640078" y="1264123"/>
            <a:ext cx="149192" cy="169310"/>
          </a:xfrm>
          <a:prstGeom prst="bevel">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IN"/>
          </a:p>
        </p:txBody>
      </p:sp>
      <p:sp>
        <p:nvSpPr>
          <p:cNvPr id="3" name="Rectangle: Rounded Corners 2">
            <a:extLst>
              <a:ext uri="{FF2B5EF4-FFF2-40B4-BE49-F238E27FC236}">
                <a16:creationId xmlns:a16="http://schemas.microsoft.com/office/drawing/2014/main" id="{A7756550-6CA2-DEC5-960A-A069C17AE2F1}"/>
              </a:ext>
            </a:extLst>
          </p:cNvPr>
          <p:cNvSpPr/>
          <p:nvPr/>
        </p:nvSpPr>
        <p:spPr>
          <a:xfrm>
            <a:off x="3879781" y="195448"/>
            <a:ext cx="2646147" cy="716111"/>
          </a:xfrm>
          <a:prstGeom prst="round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4"/>
          </a:lnRef>
          <a:fillRef idx="2">
            <a:schemeClr val="accent4"/>
          </a:fillRef>
          <a:effectRef idx="1">
            <a:schemeClr val="accent4"/>
          </a:effectRef>
          <a:fontRef idx="minor">
            <a:schemeClr val="dk1"/>
          </a:fontRef>
        </p:style>
        <p:txBody>
          <a:bodyPr rtlCol="0" anchor="ctr"/>
          <a:lstStyle/>
          <a:p>
            <a:pPr algn="ctr"/>
            <a:endParaRPr lang="en-IN">
              <a:ln w="0"/>
              <a:solidFill>
                <a:schemeClr val="accent1"/>
              </a:solidFill>
              <a:effectLst>
                <a:outerShdw blurRad="38100" dist="25400" dir="5400000" algn="ctr" rotWithShape="0">
                  <a:srgbClr val="6E747A">
                    <a:alpha val="43000"/>
                  </a:srgbClr>
                </a:outerShdw>
              </a:effectLst>
            </a:endParaRPr>
          </a:p>
        </p:txBody>
      </p:sp>
      <p:sp>
        <p:nvSpPr>
          <p:cNvPr id="6" name="TextBox 5">
            <a:extLst>
              <a:ext uri="{FF2B5EF4-FFF2-40B4-BE49-F238E27FC236}">
                <a16:creationId xmlns:a16="http://schemas.microsoft.com/office/drawing/2014/main" id="{4576B95C-ED99-55CC-3408-215642DB0D1C}"/>
              </a:ext>
            </a:extLst>
          </p:cNvPr>
          <p:cNvSpPr txBox="1"/>
          <p:nvPr/>
        </p:nvSpPr>
        <p:spPr>
          <a:xfrm>
            <a:off x="4079003" y="373262"/>
            <a:ext cx="2247702" cy="400110"/>
          </a:xfrm>
          <a:prstGeom prst="rect">
            <a:avLst/>
          </a:prstGeom>
          <a:noFill/>
        </p:spPr>
        <p:txBody>
          <a:bodyPr wrap="square">
            <a:spAutoFit/>
          </a:bodyPr>
          <a:lstStyle/>
          <a:p>
            <a:r>
              <a:rPr lang="en-IN" sz="2000" b="1"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Brand</a:t>
            </a:r>
            <a:r>
              <a:rPr lang="en-IN" sz="1600" b="1"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r>
              <a:rPr lang="en-IN" sz="2000" b="1"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Penetration</a:t>
            </a:r>
            <a:endParaRPr lang="en-IN" sz="1600" b="1"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085D89BE-2239-5F04-86D5-0BF878B92ABC}"/>
              </a:ext>
            </a:extLst>
          </p:cNvPr>
          <p:cNvSpPr txBox="1"/>
          <p:nvPr/>
        </p:nvSpPr>
        <p:spPr>
          <a:xfrm>
            <a:off x="789270" y="1206475"/>
            <a:ext cx="6528335" cy="369332"/>
          </a:xfrm>
          <a:prstGeom prst="rect">
            <a:avLst/>
          </a:prstGeom>
          <a:noFill/>
        </p:spPr>
        <p:txBody>
          <a:bodyPr wrap="square">
            <a:spAutoFit/>
          </a:bodyPr>
          <a:lstStyle/>
          <a:p>
            <a:r>
              <a:rPr lang="en-US" b="1" dirty="0">
                <a:solidFill>
                  <a:schemeClr val="bg1"/>
                </a:solidFill>
                <a:latin typeface="Times New Roman" panose="02020603050405020304" pitchFamily="18" charset="0"/>
                <a:cs typeface="Times New Roman" panose="02020603050405020304" pitchFamily="18" charset="0"/>
              </a:rPr>
              <a:t>What do people think about our brand? (overall rating) </a:t>
            </a:r>
            <a:endParaRPr lang="en-IN" b="1" dirty="0">
              <a:solidFill>
                <a:schemeClr val="bg1"/>
              </a:solidFill>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B8DC27EE-1028-6A3B-D846-FBE70C107C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23001" y="1146127"/>
            <a:ext cx="3342685" cy="1677567"/>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3" name="TextBox 12">
            <a:extLst>
              <a:ext uri="{FF2B5EF4-FFF2-40B4-BE49-F238E27FC236}">
                <a16:creationId xmlns:a16="http://schemas.microsoft.com/office/drawing/2014/main" id="{6947D3BE-80C1-EDC3-A271-AD06424EC4A9}"/>
              </a:ext>
            </a:extLst>
          </p:cNvPr>
          <p:cNvSpPr txBox="1"/>
          <p:nvPr/>
        </p:nvSpPr>
        <p:spPr>
          <a:xfrm>
            <a:off x="1038569" y="1536059"/>
            <a:ext cx="6029735" cy="1477328"/>
          </a:xfrm>
          <a:prstGeom prst="rect">
            <a:avLst/>
          </a:prstGeom>
          <a:noFill/>
        </p:spPr>
        <p:txBody>
          <a:bodyPr wrap="square" rtlCol="0">
            <a:spAutoFit/>
          </a:bodyPr>
          <a:lstStyle/>
          <a:p>
            <a:r>
              <a:rPr lang="en-IN" dirty="0">
                <a:solidFill>
                  <a:schemeClr val="accent1">
                    <a:lumMod val="60000"/>
                    <a:lumOff val="40000"/>
                  </a:schemeClr>
                </a:solidFill>
                <a:latin typeface="Times New Roman" panose="02020603050405020304" pitchFamily="18" charset="0"/>
                <a:cs typeface="Times New Roman" panose="02020603050405020304" pitchFamily="18" charset="0"/>
              </a:rPr>
              <a:t>Key Insights</a:t>
            </a:r>
          </a:p>
          <a:p>
            <a:endParaRPr lang="en-IN" dirty="0">
              <a:solidFill>
                <a:schemeClr val="accent1">
                  <a:lumMod val="60000"/>
                  <a:lumOff val="40000"/>
                </a:schemeClr>
              </a:solidFill>
              <a:latin typeface="Times New Roman" panose="02020603050405020304" pitchFamily="18" charset="0"/>
              <a:cs typeface="Times New Roman" panose="02020603050405020304" pitchFamily="18" charset="0"/>
            </a:endParaRPr>
          </a:p>
          <a:p>
            <a:r>
              <a:rPr lang="en-US" dirty="0">
                <a:solidFill>
                  <a:schemeClr val="bg2">
                    <a:lumMod val="20000"/>
                    <a:lumOff val="80000"/>
                  </a:schemeClr>
                </a:solidFill>
                <a:latin typeface="Times New Roman" panose="02020603050405020304" pitchFamily="18" charset="0"/>
                <a:cs typeface="Times New Roman" panose="02020603050405020304" pitchFamily="18" charset="0"/>
              </a:rPr>
              <a:t>About </a:t>
            </a:r>
            <a:r>
              <a:rPr lang="en-US" b="0" i="0" dirty="0">
                <a:solidFill>
                  <a:schemeClr val="bg2">
                    <a:lumMod val="20000"/>
                    <a:lumOff val="80000"/>
                  </a:schemeClr>
                </a:solidFill>
                <a:effectLst/>
                <a:latin typeface="Times New Roman" panose="02020603050405020304" pitchFamily="18" charset="0"/>
                <a:cs typeface="Times New Roman" panose="02020603050405020304" pitchFamily="18" charset="0"/>
              </a:rPr>
              <a:t>61% of the respondents have a neutral opinion </a:t>
            </a:r>
            <a:r>
              <a:rPr lang="en-US" dirty="0">
                <a:solidFill>
                  <a:schemeClr val="bg2">
                    <a:lumMod val="20000"/>
                    <a:lumOff val="80000"/>
                  </a:schemeClr>
                </a:solidFill>
                <a:latin typeface="Times New Roman" panose="02020603050405020304" pitchFamily="18" charset="0"/>
                <a:cs typeface="Times New Roman" panose="02020603050405020304" pitchFamily="18" charset="0"/>
              </a:rPr>
              <a:t>and </a:t>
            </a:r>
            <a:r>
              <a:rPr lang="en-US" b="0" i="0" dirty="0">
                <a:solidFill>
                  <a:schemeClr val="bg2">
                    <a:lumMod val="20000"/>
                    <a:lumOff val="80000"/>
                  </a:schemeClr>
                </a:solidFill>
                <a:effectLst/>
                <a:latin typeface="Times New Roman" panose="02020603050405020304" pitchFamily="18" charset="0"/>
                <a:cs typeface="Times New Roman" panose="02020603050405020304" pitchFamily="18" charset="0"/>
              </a:rPr>
              <a:t> 22% of the people have a positive perception whereas 17% of the people have a negative perception </a:t>
            </a:r>
            <a:r>
              <a:rPr lang="en-US" dirty="0">
                <a:solidFill>
                  <a:schemeClr val="bg2">
                    <a:lumMod val="20000"/>
                    <a:lumOff val="80000"/>
                  </a:schemeClr>
                </a:solidFill>
                <a:latin typeface="Times New Roman" panose="02020603050405020304" pitchFamily="18" charset="0"/>
                <a:cs typeface="Times New Roman" panose="02020603050405020304" pitchFamily="18" charset="0"/>
              </a:rPr>
              <a:t>about </a:t>
            </a:r>
            <a:r>
              <a:rPr lang="en-US" b="0" i="0" dirty="0">
                <a:solidFill>
                  <a:schemeClr val="bg2">
                    <a:lumMod val="20000"/>
                    <a:lumOff val="80000"/>
                  </a:schemeClr>
                </a:solidFill>
                <a:effectLst/>
                <a:latin typeface="Times New Roman" panose="02020603050405020304" pitchFamily="18" charset="0"/>
                <a:cs typeface="Times New Roman" panose="02020603050405020304" pitchFamily="18" charset="0"/>
              </a:rPr>
              <a:t>the brand.</a:t>
            </a:r>
            <a:endParaRPr lang="en-IN" dirty="0">
              <a:solidFill>
                <a:schemeClr val="bg2">
                  <a:lumMod val="20000"/>
                  <a:lumOff val="80000"/>
                </a:schemeClr>
              </a:solidFill>
              <a:latin typeface="Times New Roman" panose="02020603050405020304" pitchFamily="18" charset="0"/>
              <a:cs typeface="Times New Roman" panose="02020603050405020304" pitchFamily="18" charset="0"/>
            </a:endParaRPr>
          </a:p>
        </p:txBody>
      </p:sp>
      <p:sp>
        <p:nvSpPr>
          <p:cNvPr id="14" name="Rectangle: Beveled 13">
            <a:extLst>
              <a:ext uri="{FF2B5EF4-FFF2-40B4-BE49-F238E27FC236}">
                <a16:creationId xmlns:a16="http://schemas.microsoft.com/office/drawing/2014/main" id="{AAEC0083-2F34-3BEF-B6AD-AB9C96A55822}"/>
              </a:ext>
            </a:extLst>
          </p:cNvPr>
          <p:cNvSpPr/>
          <p:nvPr/>
        </p:nvSpPr>
        <p:spPr>
          <a:xfrm>
            <a:off x="2600258" y="3674294"/>
            <a:ext cx="136047" cy="212990"/>
          </a:xfrm>
          <a:prstGeom prst="bevel">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IN"/>
          </a:p>
        </p:txBody>
      </p:sp>
      <p:sp>
        <p:nvSpPr>
          <p:cNvPr id="17" name="TextBox 16">
            <a:extLst>
              <a:ext uri="{FF2B5EF4-FFF2-40B4-BE49-F238E27FC236}">
                <a16:creationId xmlns:a16="http://schemas.microsoft.com/office/drawing/2014/main" id="{B16C0273-14E6-00AB-8483-5000F0602896}"/>
              </a:ext>
            </a:extLst>
          </p:cNvPr>
          <p:cNvSpPr txBox="1"/>
          <p:nvPr/>
        </p:nvSpPr>
        <p:spPr>
          <a:xfrm>
            <a:off x="2668282" y="3645608"/>
            <a:ext cx="6097604" cy="369332"/>
          </a:xfrm>
          <a:prstGeom prst="rect">
            <a:avLst/>
          </a:prstGeom>
          <a:noFill/>
        </p:spPr>
        <p:txBody>
          <a:bodyPr wrap="square">
            <a:spAutoFit/>
          </a:bodyPr>
          <a:lstStyle/>
          <a:p>
            <a:r>
              <a:rPr lang="en-US" b="1" dirty="0">
                <a:solidFill>
                  <a:schemeClr val="bg1"/>
                </a:solidFill>
                <a:latin typeface="Times New Roman" panose="02020603050405020304" pitchFamily="18" charset="0"/>
                <a:cs typeface="Times New Roman" panose="02020603050405020304" pitchFamily="18" charset="0"/>
              </a:rPr>
              <a:t>Which cities do we need to focus more on?</a:t>
            </a:r>
            <a:endParaRPr lang="en-IN" b="1" dirty="0">
              <a:solidFill>
                <a:schemeClr val="bg1"/>
              </a:solidFill>
              <a:latin typeface="Times New Roman" panose="02020603050405020304" pitchFamily="18" charset="0"/>
              <a:cs typeface="Times New Roman" panose="02020603050405020304" pitchFamily="18" charset="0"/>
            </a:endParaRPr>
          </a:p>
        </p:txBody>
      </p:sp>
      <p:pic>
        <p:nvPicPr>
          <p:cNvPr id="19" name="Picture 18">
            <a:extLst>
              <a:ext uri="{FF2B5EF4-FFF2-40B4-BE49-F238E27FC236}">
                <a16:creationId xmlns:a16="http://schemas.microsoft.com/office/drawing/2014/main" id="{F51FB0EA-7415-3824-0014-20EA780498F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9862" y="3471326"/>
            <a:ext cx="2046386" cy="314239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25" name="TextBox 24">
            <a:extLst>
              <a:ext uri="{FF2B5EF4-FFF2-40B4-BE49-F238E27FC236}">
                <a16:creationId xmlns:a16="http://schemas.microsoft.com/office/drawing/2014/main" id="{3E56DD1B-FDBF-526C-D485-51BC11959F6D}"/>
              </a:ext>
            </a:extLst>
          </p:cNvPr>
          <p:cNvSpPr txBox="1"/>
          <p:nvPr/>
        </p:nvSpPr>
        <p:spPr>
          <a:xfrm>
            <a:off x="4744203" y="3926769"/>
            <a:ext cx="7431261" cy="3570208"/>
          </a:xfrm>
          <a:prstGeom prst="rect">
            <a:avLst/>
          </a:prstGeom>
          <a:noFill/>
        </p:spPr>
        <p:txBody>
          <a:bodyPr wrap="square" rtlCol="0">
            <a:spAutoFit/>
          </a:bodyPr>
          <a:lstStyle/>
          <a:p>
            <a:r>
              <a:rPr lang="en-IN" dirty="0">
                <a:solidFill>
                  <a:schemeClr val="accent1">
                    <a:lumMod val="60000"/>
                    <a:lumOff val="40000"/>
                  </a:schemeClr>
                </a:solidFill>
                <a:latin typeface="Times New Roman" panose="02020603050405020304" pitchFamily="18" charset="0"/>
                <a:cs typeface="Times New Roman" panose="02020603050405020304" pitchFamily="18" charset="0"/>
              </a:rPr>
              <a:t>Key Insights</a:t>
            </a:r>
          </a:p>
          <a:p>
            <a:endParaRPr lang="en-IN" dirty="0">
              <a:solidFill>
                <a:schemeClr val="bg2">
                  <a:lumMod val="20000"/>
                  <a:lumOff val="80000"/>
                </a:schemeClr>
              </a:solidFill>
              <a:latin typeface="Times New Roman" panose="02020603050405020304" pitchFamily="18" charset="0"/>
              <a:cs typeface="Times New Roman" panose="02020603050405020304" pitchFamily="18" charset="0"/>
            </a:endParaRPr>
          </a:p>
          <a:p>
            <a:r>
              <a:rPr lang="en-US" dirty="0">
                <a:solidFill>
                  <a:schemeClr val="bg2">
                    <a:lumMod val="20000"/>
                    <a:lumOff val="80000"/>
                  </a:schemeClr>
                </a:solidFill>
                <a:latin typeface="Times New Roman" panose="02020603050405020304" pitchFamily="18" charset="0"/>
                <a:cs typeface="Times New Roman" panose="02020603050405020304" pitchFamily="18" charset="0"/>
              </a:rPr>
              <a:t>Out of the 10k respondents, approximately 5.5k (55%) of them are not aware of Codex energy drink.</a:t>
            </a:r>
            <a:r>
              <a:rPr lang="en-US" b="0" i="0" dirty="0">
                <a:solidFill>
                  <a:schemeClr val="bg2">
                    <a:lumMod val="20000"/>
                    <a:lumOff val="80000"/>
                  </a:schemeClr>
                </a:solidFill>
                <a:effectLst/>
                <a:latin typeface="Times New Roman" panose="02020603050405020304" pitchFamily="18" charset="0"/>
                <a:cs typeface="Times New Roman" panose="02020603050405020304" pitchFamily="18" charset="0"/>
              </a:rPr>
              <a:t>.</a:t>
            </a:r>
            <a:endParaRPr lang="en-IN" dirty="0">
              <a:solidFill>
                <a:schemeClr val="bg2">
                  <a:lumMod val="20000"/>
                  <a:lumOff val="80000"/>
                </a:schemeClr>
              </a:solidFill>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a:t>
            </a:r>
          </a:p>
          <a:p>
            <a:r>
              <a:rPr lang="en-US" dirty="0">
                <a:solidFill>
                  <a:schemeClr val="bg2">
                    <a:lumMod val="20000"/>
                    <a:lumOff val="80000"/>
                  </a:schemeClr>
                </a:solidFill>
                <a:latin typeface="Times New Roman" panose="02020603050405020304" pitchFamily="18" charset="0"/>
                <a:cs typeface="Times New Roman" panose="02020603050405020304" pitchFamily="18" charset="0"/>
              </a:rPr>
              <a:t>Out of the 5.5k respondents who are not aware of Codex energy drink, 74% respondents are from TIER 1 cities and rest 26% are from TIER 2 cities.</a:t>
            </a:r>
          </a:p>
          <a:p>
            <a:endParaRPr lang="en-US" dirty="0">
              <a:solidFill>
                <a:schemeClr val="bg2">
                  <a:lumMod val="20000"/>
                  <a:lumOff val="80000"/>
                </a:schemeClr>
              </a:solidFill>
              <a:latin typeface="Times New Roman" panose="02020603050405020304" pitchFamily="18" charset="0"/>
              <a:cs typeface="Times New Roman" panose="02020603050405020304" pitchFamily="18" charset="0"/>
            </a:endParaRPr>
          </a:p>
          <a:p>
            <a:r>
              <a:rPr lang="en-US" dirty="0">
                <a:solidFill>
                  <a:schemeClr val="bg2">
                    <a:lumMod val="20000"/>
                    <a:lumOff val="80000"/>
                  </a:schemeClr>
                </a:solidFill>
                <a:latin typeface="Times New Roman" panose="02020603050405020304" pitchFamily="18" charset="0"/>
                <a:cs typeface="Times New Roman" panose="02020603050405020304" pitchFamily="18" charset="0"/>
              </a:rPr>
              <a:t>We should focus on cities like Bangalore, Hyderabad, Mumbai, Chennai, Pune.</a:t>
            </a:r>
          </a:p>
          <a:p>
            <a:endParaRPr lang="en-US" sz="1600" dirty="0">
              <a:solidFill>
                <a:schemeClr val="bg2">
                  <a:lumMod val="20000"/>
                  <a:lumOff val="80000"/>
                </a:schemeClr>
              </a:solidFill>
              <a:latin typeface="Times New Roman" panose="02020603050405020304" pitchFamily="18" charset="0"/>
              <a:cs typeface="Times New Roman" panose="02020603050405020304" pitchFamily="18" charset="0"/>
            </a:endParaRPr>
          </a:p>
          <a:p>
            <a:endParaRPr lang="en-US" sz="1600" dirty="0">
              <a:solidFill>
                <a:schemeClr val="bg2">
                  <a:lumMod val="20000"/>
                  <a:lumOff val="80000"/>
                </a:schemeClr>
              </a:solidFill>
              <a:latin typeface="Times New Roman" panose="02020603050405020304" pitchFamily="18" charset="0"/>
              <a:cs typeface="Times New Roman" panose="02020603050405020304" pitchFamily="18" charset="0"/>
            </a:endParaRPr>
          </a:p>
          <a:p>
            <a:endParaRPr lang="en-IN" sz="1400" dirty="0">
              <a:solidFill>
                <a:schemeClr val="bg2">
                  <a:lumMod val="20000"/>
                  <a:lumOff val="80000"/>
                </a:schemeClr>
              </a:solidFill>
              <a:latin typeface="Times New Roman" panose="02020603050405020304" pitchFamily="18" charset="0"/>
              <a:cs typeface="Times New Roman" panose="02020603050405020304" pitchFamily="18" charset="0"/>
            </a:endParaRPr>
          </a:p>
        </p:txBody>
      </p:sp>
      <p:pic>
        <p:nvPicPr>
          <p:cNvPr id="32" name="Picture 31">
            <a:extLst>
              <a:ext uri="{FF2B5EF4-FFF2-40B4-BE49-F238E27FC236}">
                <a16:creationId xmlns:a16="http://schemas.microsoft.com/office/drawing/2014/main" id="{1F5B62DB-A2D5-2DAD-A2B1-66D681BFE93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22419" y="4764505"/>
            <a:ext cx="2305613" cy="1849211"/>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ustDataLst>
      <p:tags r:id="rId1"/>
    </p:custDataLst>
    <p:extLst>
      <p:ext uri="{BB962C8B-B14F-4D97-AF65-F5344CB8AC3E}">
        <p14:creationId xmlns:p14="http://schemas.microsoft.com/office/powerpoint/2010/main" val="4271916587"/>
      </p:ext>
    </p:extLst>
  </p:cSld>
  <p:clrMapOvr>
    <a:masterClrMapping/>
  </p:clrMapOvr>
  <mc:AlternateContent xmlns:mc="http://schemas.openxmlformats.org/markup-compatibility/2006" xmlns:p14="http://schemas.microsoft.com/office/powerpoint/2010/main">
    <mc:Choice Requires="p14">
      <p:transition spd="slow" p14:dur="2000" advTm="82819"/>
    </mc:Choice>
    <mc:Fallback xmlns="">
      <p:transition spd="slow" advTm="8281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3" grpId="0"/>
      <p:bldP spid="17" grpId="0"/>
      <p:bldP spid="2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Beveled 1">
            <a:extLst>
              <a:ext uri="{FF2B5EF4-FFF2-40B4-BE49-F238E27FC236}">
                <a16:creationId xmlns:a16="http://schemas.microsoft.com/office/drawing/2014/main" id="{79BFD75E-0591-754B-DB79-013CF90D2A3C}"/>
              </a:ext>
            </a:extLst>
          </p:cNvPr>
          <p:cNvSpPr/>
          <p:nvPr/>
        </p:nvSpPr>
        <p:spPr>
          <a:xfrm>
            <a:off x="720491" y="1004149"/>
            <a:ext cx="149192" cy="169310"/>
          </a:xfrm>
          <a:prstGeom prst="bevel">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B6F19147-29EE-C253-EA2E-F1C96310A6EF}"/>
              </a:ext>
            </a:extLst>
          </p:cNvPr>
          <p:cNvSpPr txBox="1"/>
          <p:nvPr/>
        </p:nvSpPr>
        <p:spPr>
          <a:xfrm>
            <a:off x="907579" y="904138"/>
            <a:ext cx="6730466" cy="400110"/>
          </a:xfrm>
          <a:prstGeom prst="rect">
            <a:avLst/>
          </a:prstGeom>
          <a:noFill/>
        </p:spPr>
        <p:txBody>
          <a:bodyPr wrap="square">
            <a:spAutoFit/>
          </a:bodyPr>
          <a:lstStyle/>
          <a:p>
            <a:r>
              <a:rPr lang="en-US" b="1" dirty="0">
                <a:solidFill>
                  <a:schemeClr val="bg1"/>
                </a:solidFill>
                <a:latin typeface="Times New Roman" panose="02020603050405020304" pitchFamily="18" charset="0"/>
                <a:cs typeface="Times New Roman" panose="02020603050405020304" pitchFamily="18" charset="0"/>
              </a:rPr>
              <a:t>Where do respondents prefer to purchase energy drinks</a:t>
            </a:r>
            <a:r>
              <a:rPr lang="en-US" sz="2000" b="1" dirty="0">
                <a:solidFill>
                  <a:schemeClr val="bg1"/>
                </a:solidFill>
                <a:latin typeface="Times New Roman" panose="02020603050405020304" pitchFamily="18" charset="0"/>
                <a:cs typeface="Times New Roman" panose="02020603050405020304" pitchFamily="18" charset="0"/>
              </a:rPr>
              <a:t>?</a:t>
            </a:r>
            <a:endParaRPr lang="en-IN" sz="2000" b="1" dirty="0">
              <a:solidFill>
                <a:schemeClr val="bg1"/>
              </a:solidFill>
              <a:latin typeface="Times New Roman" panose="02020603050405020304" pitchFamily="18" charset="0"/>
              <a:cs typeface="Times New Roman" panose="02020603050405020304" pitchFamily="18" charset="0"/>
            </a:endParaRPr>
          </a:p>
        </p:txBody>
      </p:sp>
      <p:sp>
        <p:nvSpPr>
          <p:cNvPr id="5" name="Rectangle: Rounded Corners 4">
            <a:extLst>
              <a:ext uri="{FF2B5EF4-FFF2-40B4-BE49-F238E27FC236}">
                <a16:creationId xmlns:a16="http://schemas.microsoft.com/office/drawing/2014/main" id="{AEA9B9CD-E730-42A6-49F1-AC35D38A8154}"/>
              </a:ext>
            </a:extLst>
          </p:cNvPr>
          <p:cNvSpPr/>
          <p:nvPr/>
        </p:nvSpPr>
        <p:spPr>
          <a:xfrm>
            <a:off x="3879781" y="123612"/>
            <a:ext cx="2525831" cy="536246"/>
          </a:xfrm>
          <a:prstGeom prst="round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4"/>
          </a:lnRef>
          <a:fillRef idx="2">
            <a:schemeClr val="accent4"/>
          </a:fillRef>
          <a:effectRef idx="1">
            <a:schemeClr val="accent4"/>
          </a:effectRef>
          <a:fontRef idx="minor">
            <a:schemeClr val="dk1"/>
          </a:fontRef>
        </p:style>
        <p:txBody>
          <a:bodyPr rtlCol="0" anchor="ctr"/>
          <a:lstStyle/>
          <a:p>
            <a:pPr algn="ctr"/>
            <a:endParaRPr lang="en-IN">
              <a:ln w="0"/>
              <a:solidFill>
                <a:schemeClr val="accent1"/>
              </a:solidFill>
              <a:effectLst>
                <a:outerShdw blurRad="38100" dist="25400" dir="5400000" algn="ctr" rotWithShape="0">
                  <a:srgbClr val="6E747A">
                    <a:alpha val="43000"/>
                  </a:srgbClr>
                </a:outerShdw>
              </a:effectLst>
            </a:endParaRPr>
          </a:p>
        </p:txBody>
      </p:sp>
      <p:sp>
        <p:nvSpPr>
          <p:cNvPr id="8" name="TextBox 7">
            <a:extLst>
              <a:ext uri="{FF2B5EF4-FFF2-40B4-BE49-F238E27FC236}">
                <a16:creationId xmlns:a16="http://schemas.microsoft.com/office/drawing/2014/main" id="{330234E2-70F9-CBBD-6E5E-D1A793F4BDC5}"/>
              </a:ext>
            </a:extLst>
          </p:cNvPr>
          <p:cNvSpPr txBox="1"/>
          <p:nvPr/>
        </p:nvSpPr>
        <p:spPr>
          <a:xfrm>
            <a:off x="3879781" y="247107"/>
            <a:ext cx="2405516" cy="400110"/>
          </a:xfrm>
          <a:prstGeom prst="rect">
            <a:avLst/>
          </a:prstGeom>
          <a:noFill/>
        </p:spPr>
        <p:txBody>
          <a:bodyPr wrap="square">
            <a:spAutoFit/>
          </a:bodyPr>
          <a:lstStyle/>
          <a:p>
            <a:r>
              <a:rPr lang="en-IN" sz="2000" b="1"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Purchase Behaviour</a:t>
            </a:r>
          </a:p>
        </p:txBody>
      </p:sp>
      <p:pic>
        <p:nvPicPr>
          <p:cNvPr id="12" name="Picture 11">
            <a:extLst>
              <a:ext uri="{FF2B5EF4-FFF2-40B4-BE49-F238E27FC236}">
                <a16:creationId xmlns:a16="http://schemas.microsoft.com/office/drawing/2014/main" id="{0415438A-9B27-CACE-E392-122ED2FC0A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40331" y="1030000"/>
            <a:ext cx="3186939" cy="190251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3" name="Rectangle: Beveled 12">
            <a:extLst>
              <a:ext uri="{FF2B5EF4-FFF2-40B4-BE49-F238E27FC236}">
                <a16:creationId xmlns:a16="http://schemas.microsoft.com/office/drawing/2014/main" id="{4BFAA743-D8FF-A9A5-3848-2C37843AC391}"/>
              </a:ext>
            </a:extLst>
          </p:cNvPr>
          <p:cNvSpPr/>
          <p:nvPr/>
        </p:nvSpPr>
        <p:spPr>
          <a:xfrm>
            <a:off x="675969" y="3671148"/>
            <a:ext cx="193714" cy="171837"/>
          </a:xfrm>
          <a:prstGeom prst="bevel">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id="{21C13FAD-DF1E-941B-E205-85C1B45408DF}"/>
              </a:ext>
            </a:extLst>
          </p:cNvPr>
          <p:cNvSpPr txBox="1"/>
          <p:nvPr/>
        </p:nvSpPr>
        <p:spPr>
          <a:xfrm>
            <a:off x="869683" y="3572401"/>
            <a:ext cx="10068026" cy="369332"/>
          </a:xfrm>
          <a:prstGeom prst="rect">
            <a:avLst/>
          </a:prstGeom>
          <a:noFill/>
        </p:spPr>
        <p:txBody>
          <a:bodyPr wrap="square">
            <a:spAutoFit/>
          </a:bodyPr>
          <a:lstStyle/>
          <a:p>
            <a:r>
              <a:rPr lang="en-US" b="1" dirty="0">
                <a:solidFill>
                  <a:schemeClr val="bg1"/>
                </a:solidFill>
                <a:latin typeface="Times New Roman" panose="02020603050405020304" pitchFamily="18" charset="0"/>
                <a:cs typeface="Times New Roman" panose="02020603050405020304" pitchFamily="18" charset="0"/>
              </a:rPr>
              <a:t>What are the typical consumption situations for energy drinks among respondents?</a:t>
            </a:r>
            <a:endParaRPr lang="en-IN" b="1" dirty="0">
              <a:solidFill>
                <a:schemeClr val="bg1"/>
              </a:solidFill>
              <a:latin typeface="Times New Roman" panose="02020603050405020304" pitchFamily="18" charset="0"/>
              <a:cs typeface="Times New Roman" panose="02020603050405020304" pitchFamily="18" charset="0"/>
            </a:endParaRPr>
          </a:p>
        </p:txBody>
      </p:sp>
      <p:pic>
        <p:nvPicPr>
          <p:cNvPr id="21" name="Picture 20">
            <a:extLst>
              <a:ext uri="{FF2B5EF4-FFF2-40B4-BE49-F238E27FC236}">
                <a16:creationId xmlns:a16="http://schemas.microsoft.com/office/drawing/2014/main" id="{4E07832E-EC88-C34B-119D-E0B462BCEA4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4261" y="4259037"/>
            <a:ext cx="2916455" cy="2190010"/>
          </a:xfrm>
          <a:prstGeom prst="rect">
            <a:avLst/>
          </a:prstGeom>
          <a:ln>
            <a:noFill/>
          </a:ln>
          <a:effectLst>
            <a:outerShdw blurRad="190500" algn="tl" rotWithShape="0">
              <a:srgbClr val="000000">
                <a:alpha val="70000"/>
              </a:srgbClr>
            </a:outerShdw>
          </a:effectLst>
        </p:spPr>
      </p:pic>
      <p:sp>
        <p:nvSpPr>
          <p:cNvPr id="30" name="TextBox 29">
            <a:extLst>
              <a:ext uri="{FF2B5EF4-FFF2-40B4-BE49-F238E27FC236}">
                <a16:creationId xmlns:a16="http://schemas.microsoft.com/office/drawing/2014/main" id="{F3102A99-36D2-95F9-3743-4F3C6741D214}"/>
              </a:ext>
            </a:extLst>
          </p:cNvPr>
          <p:cNvSpPr txBox="1"/>
          <p:nvPr/>
        </p:nvSpPr>
        <p:spPr>
          <a:xfrm>
            <a:off x="1416437" y="1362858"/>
            <a:ext cx="6221608" cy="1754326"/>
          </a:xfrm>
          <a:prstGeom prst="rect">
            <a:avLst/>
          </a:prstGeom>
          <a:noFill/>
        </p:spPr>
        <p:txBody>
          <a:bodyPr wrap="square" rtlCol="0">
            <a:spAutoFit/>
          </a:bodyPr>
          <a:lstStyle/>
          <a:p>
            <a:r>
              <a:rPr lang="en-IN" dirty="0">
                <a:solidFill>
                  <a:schemeClr val="accent1">
                    <a:lumMod val="60000"/>
                    <a:lumOff val="40000"/>
                  </a:schemeClr>
                </a:solidFill>
                <a:latin typeface="Times New Roman" panose="02020603050405020304" pitchFamily="18" charset="0"/>
                <a:cs typeface="Times New Roman" panose="02020603050405020304" pitchFamily="18" charset="0"/>
              </a:rPr>
              <a:t>Key Insights</a:t>
            </a:r>
          </a:p>
          <a:p>
            <a:endParaRPr lang="en-IN" dirty="0">
              <a:solidFill>
                <a:schemeClr val="bg2">
                  <a:lumMod val="20000"/>
                  <a:lumOff val="80000"/>
                </a:schemeClr>
              </a:solidFill>
              <a:latin typeface="Times New Roman" panose="02020603050405020304" pitchFamily="18" charset="0"/>
              <a:cs typeface="Times New Roman" panose="02020603050405020304" pitchFamily="18" charset="0"/>
            </a:endParaRPr>
          </a:p>
          <a:p>
            <a:r>
              <a:rPr lang="en-IN" dirty="0">
                <a:solidFill>
                  <a:schemeClr val="bg2">
                    <a:lumMod val="20000"/>
                    <a:lumOff val="80000"/>
                  </a:schemeClr>
                </a:solidFill>
                <a:latin typeface="Times New Roman" panose="02020603050405020304" pitchFamily="18" charset="0"/>
                <a:cs typeface="Times New Roman" panose="02020603050405020304" pitchFamily="18" charset="0"/>
              </a:rPr>
              <a:t> 45% of customers prefer to purchase energy drink from Super markets, 25% of customers prefer to buy from online retailors and 14% of the customers prefer to buy from gym &amp; fitness centres.</a:t>
            </a:r>
          </a:p>
        </p:txBody>
      </p:sp>
      <p:sp>
        <p:nvSpPr>
          <p:cNvPr id="31" name="TextBox 30">
            <a:extLst>
              <a:ext uri="{FF2B5EF4-FFF2-40B4-BE49-F238E27FC236}">
                <a16:creationId xmlns:a16="http://schemas.microsoft.com/office/drawing/2014/main" id="{0067CE6E-B223-A342-37C8-74FFE0FCD875}"/>
              </a:ext>
            </a:extLst>
          </p:cNvPr>
          <p:cNvSpPr txBox="1"/>
          <p:nvPr/>
        </p:nvSpPr>
        <p:spPr>
          <a:xfrm>
            <a:off x="3670515" y="3981341"/>
            <a:ext cx="8117224" cy="2339102"/>
          </a:xfrm>
          <a:prstGeom prst="rect">
            <a:avLst/>
          </a:prstGeom>
          <a:noFill/>
        </p:spPr>
        <p:txBody>
          <a:bodyPr wrap="square" rtlCol="0">
            <a:spAutoFit/>
          </a:bodyPr>
          <a:lstStyle/>
          <a:p>
            <a:r>
              <a:rPr lang="en-IN" sz="2000" dirty="0">
                <a:solidFill>
                  <a:schemeClr val="accent1">
                    <a:lumMod val="60000"/>
                    <a:lumOff val="40000"/>
                  </a:schemeClr>
                </a:solidFill>
                <a:latin typeface="Times New Roman" panose="02020603050405020304" pitchFamily="18" charset="0"/>
                <a:cs typeface="Times New Roman" panose="02020603050405020304" pitchFamily="18" charset="0"/>
              </a:rPr>
              <a:t>Key Insights</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During sports/exercise 45% of customers consume energy drink.</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32% of customers consuming energy drink While Studying or working late .</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During Social outings/parties 15% of customers consume energy drink also 3% are consuming while driving/commuting.</a:t>
            </a:r>
          </a:p>
        </p:txBody>
      </p:sp>
    </p:spTree>
    <p:custDataLst>
      <p:tags r:id="rId1"/>
    </p:custDataLst>
    <p:extLst>
      <p:ext uri="{BB962C8B-B14F-4D97-AF65-F5344CB8AC3E}">
        <p14:creationId xmlns:p14="http://schemas.microsoft.com/office/powerpoint/2010/main" val="4291639702"/>
      </p:ext>
    </p:extLst>
  </p:cSld>
  <p:clrMapOvr>
    <a:masterClrMapping/>
  </p:clrMapOvr>
  <mc:AlternateContent xmlns:mc="http://schemas.openxmlformats.org/markup-compatibility/2006" xmlns:p14="http://schemas.microsoft.com/office/powerpoint/2010/main">
    <mc:Choice Requires="p14">
      <p:transition spd="slow" p14:dur="2000" advTm="39426"/>
    </mc:Choice>
    <mc:Fallback xmlns="">
      <p:transition spd="slow" advTm="3942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5" grpId="0"/>
      <p:bldP spid="30" grpId="0"/>
      <p:bldP spid="3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Beveled 1">
            <a:extLst>
              <a:ext uri="{FF2B5EF4-FFF2-40B4-BE49-F238E27FC236}">
                <a16:creationId xmlns:a16="http://schemas.microsoft.com/office/drawing/2014/main" id="{A0B33698-862D-D6AC-42C9-BA62A42799A4}"/>
              </a:ext>
            </a:extLst>
          </p:cNvPr>
          <p:cNvSpPr/>
          <p:nvPr/>
        </p:nvSpPr>
        <p:spPr>
          <a:xfrm flipH="1">
            <a:off x="621625" y="649424"/>
            <a:ext cx="215770" cy="171838"/>
          </a:xfrm>
          <a:prstGeom prst="bevel">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IN" dirty="0"/>
          </a:p>
        </p:txBody>
      </p:sp>
      <p:sp>
        <p:nvSpPr>
          <p:cNvPr id="4" name="TextBox 3">
            <a:extLst>
              <a:ext uri="{FF2B5EF4-FFF2-40B4-BE49-F238E27FC236}">
                <a16:creationId xmlns:a16="http://schemas.microsoft.com/office/drawing/2014/main" id="{7F32A0A7-CE67-6195-D050-ED399D1FCF29}"/>
              </a:ext>
            </a:extLst>
          </p:cNvPr>
          <p:cNvSpPr txBox="1"/>
          <p:nvPr/>
        </p:nvSpPr>
        <p:spPr>
          <a:xfrm>
            <a:off x="883115" y="620882"/>
            <a:ext cx="8934651" cy="645935"/>
          </a:xfrm>
          <a:prstGeom prst="rect">
            <a:avLst/>
          </a:prstGeom>
          <a:noFill/>
        </p:spPr>
        <p:txBody>
          <a:bodyPr wrap="square">
            <a:spAutoFit/>
          </a:bodyPr>
          <a:lstStyle/>
          <a:p>
            <a:r>
              <a:rPr lang="en-US" sz="1800" b="1" dirty="0">
                <a:solidFill>
                  <a:schemeClr val="bg1"/>
                </a:solidFill>
                <a:latin typeface="Times New Roman" panose="02020603050405020304" pitchFamily="18" charset="0"/>
                <a:cs typeface="Times New Roman" panose="02020603050405020304" pitchFamily="18" charset="0"/>
              </a:rPr>
              <a:t>What factors influence respondents' purchase decisions, such as price range and limited edition packaging?</a:t>
            </a:r>
            <a:endParaRPr lang="en-IN" sz="1800" b="1" dirty="0">
              <a:solidFill>
                <a:schemeClr val="bg1"/>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180E034F-C30B-D717-5145-C66634367A2F}"/>
              </a:ext>
            </a:extLst>
          </p:cNvPr>
          <p:cNvSpPr txBox="1"/>
          <p:nvPr/>
        </p:nvSpPr>
        <p:spPr>
          <a:xfrm>
            <a:off x="1187276" y="1989403"/>
            <a:ext cx="5945044" cy="2123658"/>
          </a:xfrm>
          <a:prstGeom prst="rect">
            <a:avLst/>
          </a:prstGeom>
          <a:noFill/>
        </p:spPr>
        <p:txBody>
          <a:bodyPr wrap="square">
            <a:spAutoFit/>
          </a:bodyPr>
          <a:lstStyle/>
          <a:p>
            <a:r>
              <a:rPr lang="en-IN" dirty="0">
                <a:solidFill>
                  <a:schemeClr val="accent1">
                    <a:lumMod val="60000"/>
                    <a:lumOff val="40000"/>
                  </a:schemeClr>
                </a:solidFill>
                <a:latin typeface="Times New Roman" panose="02020603050405020304" pitchFamily="18" charset="0"/>
                <a:cs typeface="Times New Roman" panose="02020603050405020304" pitchFamily="18" charset="0"/>
              </a:rPr>
              <a:t>Key Insights</a:t>
            </a:r>
          </a:p>
          <a:p>
            <a:endParaRPr lang="en-IN" dirty="0">
              <a:solidFill>
                <a:schemeClr val="bg2">
                  <a:lumMod val="20000"/>
                  <a:lumOff val="80000"/>
                </a:schemeClr>
              </a:solidFill>
              <a:latin typeface="Times New Roman" panose="02020603050405020304" pitchFamily="18" charset="0"/>
              <a:cs typeface="Times New Roman" panose="02020603050405020304" pitchFamily="18" charset="0"/>
            </a:endParaRPr>
          </a:p>
          <a:p>
            <a:r>
              <a:rPr lang="en-IN" sz="1600" dirty="0">
                <a:solidFill>
                  <a:schemeClr val="bg2">
                    <a:lumMod val="20000"/>
                    <a:lumOff val="80000"/>
                  </a:schemeClr>
                </a:solidFill>
                <a:latin typeface="Times New Roman" panose="02020603050405020304" pitchFamily="18" charset="0"/>
                <a:cs typeface="Times New Roman" panose="02020603050405020304" pitchFamily="18" charset="0"/>
              </a:rPr>
              <a:t>42% of people expressed their preference for purchasing  the  energy drink within the price range of  Rs50-99. </a:t>
            </a:r>
          </a:p>
          <a:p>
            <a:endParaRPr lang="en-IN" sz="1600" dirty="0">
              <a:solidFill>
                <a:schemeClr val="bg2">
                  <a:lumMod val="20000"/>
                  <a:lumOff val="80000"/>
                </a:schemeClr>
              </a:solidFill>
              <a:latin typeface="Times New Roman" panose="02020603050405020304" pitchFamily="18" charset="0"/>
              <a:cs typeface="Times New Roman" panose="02020603050405020304" pitchFamily="18" charset="0"/>
            </a:endParaRPr>
          </a:p>
          <a:p>
            <a:r>
              <a:rPr lang="en-US" sz="1600" b="0" i="0" dirty="0">
                <a:solidFill>
                  <a:schemeClr val="bg2">
                    <a:lumMod val="20000"/>
                    <a:lumOff val="80000"/>
                  </a:schemeClr>
                </a:solidFill>
                <a:effectLst/>
                <a:latin typeface="Times New Roman" panose="02020603050405020304" pitchFamily="18" charset="0"/>
                <a:cs typeface="Times New Roman" panose="02020603050405020304" pitchFamily="18" charset="0"/>
              </a:rPr>
              <a:t>Based on the data, it indicates that approximately 40% of people showed interest in limited edition packaging for the energy drink, while the remaining 40% did not express much interest in it.</a:t>
            </a:r>
            <a:r>
              <a:rPr lang="en-IN" sz="1600" dirty="0">
                <a:solidFill>
                  <a:schemeClr val="bg2">
                    <a:lumMod val="20000"/>
                    <a:lumOff val="80000"/>
                  </a:schemeClr>
                </a:solidFill>
                <a:latin typeface="Times New Roman" panose="02020603050405020304" pitchFamily="18" charset="0"/>
                <a:cs typeface="Times New Roman" panose="02020603050405020304" pitchFamily="18" charset="0"/>
              </a:rPr>
              <a:t>.</a:t>
            </a:r>
          </a:p>
        </p:txBody>
      </p:sp>
      <p:pic>
        <p:nvPicPr>
          <p:cNvPr id="9" name="Picture 8">
            <a:extLst>
              <a:ext uri="{FF2B5EF4-FFF2-40B4-BE49-F238E27FC236}">
                <a16:creationId xmlns:a16="http://schemas.microsoft.com/office/drawing/2014/main" id="{5CA7589E-0AFF-0E34-8C29-FA51A9E859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47234" y="1124388"/>
            <a:ext cx="2974756" cy="2233175"/>
          </a:xfrm>
          <a:prstGeom prst="rect">
            <a:avLst/>
          </a:prstGeom>
        </p:spPr>
      </p:pic>
      <p:pic>
        <p:nvPicPr>
          <p:cNvPr id="10" name="Picture 9">
            <a:extLst>
              <a:ext uri="{FF2B5EF4-FFF2-40B4-BE49-F238E27FC236}">
                <a16:creationId xmlns:a16="http://schemas.microsoft.com/office/drawing/2014/main" id="{FAC36407-4859-24B3-0E6D-57726505A30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32320" y="3773818"/>
            <a:ext cx="3428246" cy="2123657"/>
          </a:xfrm>
          <a:prstGeom prst="rect">
            <a:avLst/>
          </a:prstGeom>
        </p:spPr>
      </p:pic>
    </p:spTree>
    <p:custDataLst>
      <p:tags r:id="rId1"/>
    </p:custDataLst>
    <p:extLst>
      <p:ext uri="{BB962C8B-B14F-4D97-AF65-F5344CB8AC3E}">
        <p14:creationId xmlns:p14="http://schemas.microsoft.com/office/powerpoint/2010/main" val="747169955"/>
      </p:ext>
    </p:extLst>
  </p:cSld>
  <p:clrMapOvr>
    <a:masterClrMapping/>
  </p:clrMapOvr>
  <mc:AlternateContent xmlns:mc="http://schemas.openxmlformats.org/markup-compatibility/2006" xmlns:p14="http://schemas.microsoft.com/office/powerpoint/2010/main">
    <mc:Choice Requires="p14">
      <p:transition spd="slow" p14:dur="2000" advTm="25087"/>
    </mc:Choice>
    <mc:Fallback xmlns="">
      <p:transition spd="slow" advTm="2508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7154571F-F565-A13E-6B23-70F041CA7488}"/>
              </a:ext>
            </a:extLst>
          </p:cNvPr>
          <p:cNvSpPr/>
          <p:nvPr/>
        </p:nvSpPr>
        <p:spPr>
          <a:xfrm>
            <a:off x="4029775" y="190989"/>
            <a:ext cx="2645343" cy="579032"/>
          </a:xfrm>
          <a:prstGeom prst="round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4"/>
          </a:lnRef>
          <a:fillRef idx="2">
            <a:schemeClr val="accent4"/>
          </a:fillRef>
          <a:effectRef idx="1">
            <a:schemeClr val="accent4"/>
          </a:effectRef>
          <a:fontRef idx="minor">
            <a:schemeClr val="dk1"/>
          </a:fontRef>
        </p:style>
        <p:txBody>
          <a:bodyPr rtlCol="0" anchor="ctr"/>
          <a:lstStyle/>
          <a:p>
            <a:pPr algn="ctr"/>
            <a:endParaRPr lang="en-IN">
              <a:ln w="0"/>
              <a:solidFill>
                <a:schemeClr val="accent1"/>
              </a:solidFill>
              <a:effectLst>
                <a:outerShdw blurRad="38100" dist="25400" dir="5400000" algn="ctr" rotWithShape="0">
                  <a:srgbClr val="6E747A">
                    <a:alpha val="43000"/>
                  </a:srgbClr>
                </a:outerShdw>
              </a:effectLst>
            </a:endParaRPr>
          </a:p>
        </p:txBody>
      </p:sp>
      <p:sp>
        <p:nvSpPr>
          <p:cNvPr id="4" name="TextBox 3">
            <a:extLst>
              <a:ext uri="{FF2B5EF4-FFF2-40B4-BE49-F238E27FC236}">
                <a16:creationId xmlns:a16="http://schemas.microsoft.com/office/drawing/2014/main" id="{DCCE065A-D3E5-6C8C-0D36-22D1FE4BFAD4}"/>
              </a:ext>
            </a:extLst>
          </p:cNvPr>
          <p:cNvSpPr txBox="1"/>
          <p:nvPr/>
        </p:nvSpPr>
        <p:spPr>
          <a:xfrm>
            <a:off x="4174154" y="295839"/>
            <a:ext cx="2764857" cy="369332"/>
          </a:xfrm>
          <a:prstGeom prst="rect">
            <a:avLst/>
          </a:prstGeom>
          <a:noFill/>
        </p:spPr>
        <p:txBody>
          <a:bodyPr wrap="square">
            <a:spAutoFit/>
          </a:bodyPr>
          <a:lstStyle/>
          <a:p>
            <a:r>
              <a:rPr lang="en-IN" b="1"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Product</a:t>
            </a:r>
            <a:r>
              <a:rPr lang="en-IN"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r>
              <a:rPr lang="en-IN" b="1"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Development</a:t>
            </a:r>
            <a:endParaRPr lang="en-IN" b="1" dirty="0">
              <a:latin typeface="Times New Roman" panose="02020603050405020304" pitchFamily="18" charset="0"/>
              <a:cs typeface="Times New Roman" panose="02020603050405020304" pitchFamily="18" charset="0"/>
            </a:endParaRPr>
          </a:p>
        </p:txBody>
      </p:sp>
      <p:sp>
        <p:nvSpPr>
          <p:cNvPr id="5" name="Rectangle: Beveled 4">
            <a:extLst>
              <a:ext uri="{FF2B5EF4-FFF2-40B4-BE49-F238E27FC236}">
                <a16:creationId xmlns:a16="http://schemas.microsoft.com/office/drawing/2014/main" id="{E05EA6CD-AAC2-C311-F16C-AB6F705B9D2F}"/>
              </a:ext>
            </a:extLst>
          </p:cNvPr>
          <p:cNvSpPr/>
          <p:nvPr/>
        </p:nvSpPr>
        <p:spPr>
          <a:xfrm>
            <a:off x="377792" y="923091"/>
            <a:ext cx="149192" cy="169310"/>
          </a:xfrm>
          <a:prstGeom prst="bevel">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F4DDCA57-FAF3-E73A-6477-941B3309573F}"/>
              </a:ext>
            </a:extLst>
          </p:cNvPr>
          <p:cNvSpPr txBox="1"/>
          <p:nvPr/>
        </p:nvSpPr>
        <p:spPr>
          <a:xfrm>
            <a:off x="526984" y="871732"/>
            <a:ext cx="10308658" cy="646331"/>
          </a:xfrm>
          <a:prstGeom prst="rect">
            <a:avLst/>
          </a:prstGeom>
          <a:noFill/>
        </p:spPr>
        <p:txBody>
          <a:bodyPr wrap="square">
            <a:spAutoFit/>
          </a:bodyPr>
          <a:lstStyle/>
          <a:p>
            <a:r>
              <a:rPr lang="en-US" b="1" dirty="0">
                <a:solidFill>
                  <a:schemeClr val="bg1"/>
                </a:solidFill>
                <a:latin typeface="Times New Roman" panose="02020603050405020304" pitchFamily="18" charset="0"/>
                <a:cs typeface="Times New Roman" panose="02020603050405020304" pitchFamily="18" charset="0"/>
              </a:rPr>
              <a:t>Which area of business should we focus more on our product development? (Branding/taste/availability) </a:t>
            </a:r>
            <a:endParaRPr lang="en-IN" b="1" dirty="0">
              <a:solidFill>
                <a:schemeClr val="bg1"/>
              </a:solidFill>
              <a:latin typeface="Times New Roman" panose="02020603050405020304" pitchFamily="18" charset="0"/>
              <a:cs typeface="Times New Roman" panose="02020603050405020304" pitchFamily="18" charset="0"/>
            </a:endParaRPr>
          </a:p>
        </p:txBody>
      </p:sp>
      <p:pic>
        <p:nvPicPr>
          <p:cNvPr id="15" name="Picture 14">
            <a:extLst>
              <a:ext uri="{FF2B5EF4-FFF2-40B4-BE49-F238E27FC236}">
                <a16:creationId xmlns:a16="http://schemas.microsoft.com/office/drawing/2014/main" id="{BF7D9A18-8652-F573-EE43-EF827FF13F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75765" y="770021"/>
            <a:ext cx="2029108" cy="1314633"/>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7" name="Picture 16">
            <a:extLst>
              <a:ext uri="{FF2B5EF4-FFF2-40B4-BE49-F238E27FC236}">
                <a16:creationId xmlns:a16="http://schemas.microsoft.com/office/drawing/2014/main" id="{FB5C1033-FF9B-9F2F-00A7-693FE0B5285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75118" y="4510251"/>
            <a:ext cx="2995585" cy="2249392"/>
          </a:xfrm>
          <a:prstGeom prst="rect">
            <a:avLst/>
          </a:prstGeom>
        </p:spPr>
      </p:pic>
      <p:pic>
        <p:nvPicPr>
          <p:cNvPr id="19" name="Picture 18">
            <a:extLst>
              <a:ext uri="{FF2B5EF4-FFF2-40B4-BE49-F238E27FC236}">
                <a16:creationId xmlns:a16="http://schemas.microsoft.com/office/drawing/2014/main" id="{0167B0CF-67FF-8D22-DD66-18DB9F74B0F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41904" y="2435294"/>
            <a:ext cx="3362969" cy="1844538"/>
          </a:xfrm>
          <a:prstGeom prst="rect">
            <a:avLst/>
          </a:prstGeom>
          <a:ln>
            <a:solidFill>
              <a:srgbClr val="B01513"/>
            </a:solidFill>
          </a:ln>
        </p:spPr>
      </p:pic>
      <p:sp>
        <p:nvSpPr>
          <p:cNvPr id="20" name="TextBox 19">
            <a:extLst>
              <a:ext uri="{FF2B5EF4-FFF2-40B4-BE49-F238E27FC236}">
                <a16:creationId xmlns:a16="http://schemas.microsoft.com/office/drawing/2014/main" id="{C22A800F-0008-4853-1992-F6E96A4B2EC0}"/>
              </a:ext>
            </a:extLst>
          </p:cNvPr>
          <p:cNvSpPr txBox="1"/>
          <p:nvPr/>
        </p:nvSpPr>
        <p:spPr>
          <a:xfrm>
            <a:off x="653612" y="1619774"/>
            <a:ext cx="5025293" cy="5139869"/>
          </a:xfrm>
          <a:prstGeom prst="rect">
            <a:avLst/>
          </a:prstGeom>
          <a:noFill/>
        </p:spPr>
        <p:txBody>
          <a:bodyPr wrap="square" rtlCol="0">
            <a:spAutoFit/>
          </a:bodyPr>
          <a:lstStyle/>
          <a:p>
            <a:r>
              <a:rPr lang="en-IN" dirty="0">
                <a:solidFill>
                  <a:schemeClr val="accent1">
                    <a:lumMod val="60000"/>
                    <a:lumOff val="40000"/>
                  </a:schemeClr>
                </a:solidFill>
                <a:latin typeface="Times New Roman" panose="02020603050405020304" pitchFamily="18" charset="0"/>
                <a:cs typeface="Times New Roman" panose="02020603050405020304" pitchFamily="18" charset="0"/>
              </a:rPr>
              <a:t>Key Insights</a:t>
            </a:r>
          </a:p>
          <a:p>
            <a:endParaRPr lang="en-US" dirty="0">
              <a:solidFill>
                <a:schemeClr val="bg2">
                  <a:lumMod val="20000"/>
                  <a:lumOff val="80000"/>
                </a:schemeClr>
              </a:solidFill>
              <a:latin typeface="Times New Roman" panose="02020603050405020304" pitchFamily="18" charset="0"/>
              <a:cs typeface="Times New Roman" panose="02020603050405020304" pitchFamily="18" charset="0"/>
            </a:endParaRPr>
          </a:p>
          <a:p>
            <a:r>
              <a:rPr lang="en-US" sz="1600" b="0" i="0" dirty="0">
                <a:solidFill>
                  <a:schemeClr val="bg2">
                    <a:lumMod val="20000"/>
                    <a:lumOff val="80000"/>
                  </a:schemeClr>
                </a:solidFill>
                <a:effectLst/>
                <a:latin typeface="Times New Roman" panose="02020603050405020304" pitchFamily="18" charset="0"/>
                <a:cs typeface="Times New Roman" panose="02020603050405020304" pitchFamily="18" charset="0"/>
              </a:rPr>
              <a:t>Based on an average taste rating of 3.28, it suggest that there is room for improvement in the taste of energy drink.</a:t>
            </a:r>
          </a:p>
          <a:p>
            <a:endParaRPr lang="en-US" sz="1600" dirty="0">
              <a:solidFill>
                <a:schemeClr val="bg2">
                  <a:lumMod val="20000"/>
                  <a:lumOff val="80000"/>
                </a:schemeClr>
              </a:solidFill>
              <a:latin typeface="Times New Roman" panose="02020603050405020304" pitchFamily="18" charset="0"/>
              <a:cs typeface="Times New Roman" panose="02020603050405020304" pitchFamily="18" charset="0"/>
            </a:endParaRPr>
          </a:p>
          <a:p>
            <a:r>
              <a:rPr lang="en-US" sz="1600" b="0" i="0" dirty="0">
                <a:solidFill>
                  <a:schemeClr val="bg2">
                    <a:lumMod val="20000"/>
                    <a:lumOff val="80000"/>
                  </a:schemeClr>
                </a:solidFill>
                <a:effectLst/>
                <a:latin typeface="Times New Roman" panose="02020603050405020304" pitchFamily="18" charset="0"/>
                <a:cs typeface="Times New Roman" panose="02020603050405020304" pitchFamily="18" charset="0"/>
              </a:rPr>
              <a:t>Availability of the product is another crucial aspect of the business.  24% of customers face difficulties in finding the product at local stores, </a:t>
            </a:r>
          </a:p>
          <a:p>
            <a:r>
              <a:rPr lang="en-US" sz="1600" b="0" i="0" dirty="0">
                <a:solidFill>
                  <a:schemeClr val="bg2">
                    <a:lumMod val="20000"/>
                    <a:lumOff val="80000"/>
                  </a:schemeClr>
                </a:solidFill>
                <a:effectLst/>
                <a:latin typeface="Times New Roman" panose="02020603050405020304" pitchFamily="18" charset="0"/>
                <a:cs typeface="Times New Roman" panose="02020603050405020304" pitchFamily="18" charset="0"/>
              </a:rPr>
              <a:t>while 18% of customers are still unfamiliar with the brand.</a:t>
            </a:r>
          </a:p>
          <a:p>
            <a:endParaRPr lang="en-US" sz="1600" dirty="0">
              <a:solidFill>
                <a:schemeClr val="bg2">
                  <a:lumMod val="20000"/>
                  <a:lumOff val="80000"/>
                </a:schemeClr>
              </a:solidFill>
              <a:latin typeface="Times New Roman" panose="02020603050405020304" pitchFamily="18" charset="0"/>
              <a:cs typeface="Times New Roman" panose="02020603050405020304" pitchFamily="18" charset="0"/>
            </a:endParaRPr>
          </a:p>
          <a:p>
            <a:r>
              <a:rPr lang="en-US" sz="1600" b="0" i="0" dirty="0">
                <a:solidFill>
                  <a:schemeClr val="bg2">
                    <a:lumMod val="20000"/>
                    <a:lumOff val="80000"/>
                  </a:schemeClr>
                </a:solidFill>
                <a:effectLst/>
                <a:latin typeface="Times New Roman" panose="02020603050405020304" pitchFamily="18" charset="0"/>
                <a:cs typeface="Times New Roman" panose="02020603050405020304" pitchFamily="18" charset="0"/>
              </a:rPr>
              <a:t>25% of people are health-conscious, so it is important to make the energy drink with reduced or minimal sugar content. Additionally, we should incorporate more natural ingredients.</a:t>
            </a:r>
          </a:p>
          <a:p>
            <a:endParaRPr lang="en-US" sz="1600" dirty="0">
              <a:solidFill>
                <a:schemeClr val="bg2">
                  <a:lumMod val="20000"/>
                  <a:lumOff val="80000"/>
                </a:schemeClr>
              </a:solidFill>
              <a:latin typeface="Times New Roman" panose="02020603050405020304" pitchFamily="18" charset="0"/>
              <a:cs typeface="Times New Roman" panose="02020603050405020304" pitchFamily="18" charset="0"/>
            </a:endParaRPr>
          </a:p>
          <a:p>
            <a:r>
              <a:rPr lang="en-US" sz="1600" b="0" i="0" dirty="0">
                <a:solidFill>
                  <a:schemeClr val="bg2">
                    <a:lumMod val="20000"/>
                    <a:lumOff val="80000"/>
                  </a:schemeClr>
                </a:solidFill>
                <a:effectLst/>
                <a:latin typeface="Times New Roman" panose="02020603050405020304" pitchFamily="18" charset="0"/>
                <a:cs typeface="Times New Roman" panose="02020603050405020304" pitchFamily="18" charset="0"/>
              </a:rPr>
              <a:t> </a:t>
            </a:r>
            <a:r>
              <a:rPr lang="en-US" sz="1600" dirty="0">
                <a:solidFill>
                  <a:schemeClr val="bg2">
                    <a:lumMod val="20000"/>
                    <a:lumOff val="80000"/>
                  </a:schemeClr>
                </a:solidFill>
                <a:latin typeface="Times New Roman" panose="02020603050405020304" pitchFamily="18" charset="0"/>
                <a:cs typeface="Times New Roman" panose="02020603050405020304" pitchFamily="18" charset="0"/>
              </a:rPr>
              <a:t>I</a:t>
            </a:r>
            <a:r>
              <a:rPr lang="en-US" sz="1600" b="0" i="0" dirty="0">
                <a:solidFill>
                  <a:schemeClr val="bg2">
                    <a:lumMod val="20000"/>
                    <a:lumOff val="80000"/>
                  </a:schemeClr>
                </a:solidFill>
                <a:effectLst/>
                <a:latin typeface="Times New Roman" panose="02020603050405020304" pitchFamily="18" charset="0"/>
                <a:cs typeface="Times New Roman" panose="02020603050405020304" pitchFamily="18" charset="0"/>
              </a:rPr>
              <a:t>t would be beneficial to expand the range of flavors offered while ensuring that these flavors include healthier alternatives.</a:t>
            </a:r>
          </a:p>
          <a:p>
            <a:endParaRPr lang="en-US" b="0" i="0" dirty="0">
              <a:solidFill>
                <a:schemeClr val="bg2">
                  <a:lumMod val="20000"/>
                  <a:lumOff val="80000"/>
                </a:schemeClr>
              </a:solidFill>
              <a:effectLst/>
              <a:latin typeface="Times New Roman" panose="02020603050405020304" pitchFamily="18" charset="0"/>
              <a:cs typeface="Times New Roman" panose="02020603050405020304" pitchFamily="18" charset="0"/>
            </a:endParaRPr>
          </a:p>
          <a:p>
            <a:endParaRPr lang="en-IN" dirty="0">
              <a:solidFill>
                <a:schemeClr val="bg2">
                  <a:lumMod val="20000"/>
                  <a:lumOff val="80000"/>
                </a:schemeClr>
              </a:solidFill>
              <a:latin typeface="Times New Roman" panose="02020603050405020304" pitchFamily="18"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2175752746"/>
      </p:ext>
    </p:extLst>
  </p:cSld>
  <p:clrMapOvr>
    <a:masterClrMapping/>
  </p:clrMapOvr>
  <mc:AlternateContent xmlns:mc="http://schemas.openxmlformats.org/markup-compatibility/2006" xmlns:p14="http://schemas.microsoft.com/office/powerpoint/2010/main">
    <mc:Choice Requires="p14">
      <p:transition spd="slow" p14:dur="2000" advTm="58285"/>
    </mc:Choice>
    <mc:Fallback xmlns="">
      <p:transition spd="slow" advTm="5828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3BD2348-4A48-C667-4BDB-2776A26F48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698279">
            <a:off x="81017" y="371317"/>
            <a:ext cx="2290100" cy="926951"/>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5" name="TextBox 4">
            <a:extLst>
              <a:ext uri="{FF2B5EF4-FFF2-40B4-BE49-F238E27FC236}">
                <a16:creationId xmlns:a16="http://schemas.microsoft.com/office/drawing/2014/main" id="{3C3A52B7-2E29-9DBA-8D41-1BE593F8D8CE}"/>
              </a:ext>
            </a:extLst>
          </p:cNvPr>
          <p:cNvSpPr txBox="1"/>
          <p:nvPr/>
        </p:nvSpPr>
        <p:spPr>
          <a:xfrm>
            <a:off x="2391694" y="1253734"/>
            <a:ext cx="8340474" cy="461665"/>
          </a:xfrm>
          <a:prstGeom prst="rect">
            <a:avLst/>
          </a:prstGeom>
          <a:noFill/>
        </p:spPr>
        <p:txBody>
          <a:bodyPr wrap="square">
            <a:spAutoFit/>
          </a:bodyPr>
          <a:lstStyle/>
          <a:p>
            <a:r>
              <a:rPr lang="en-US" sz="2400" b="1" dirty="0">
                <a:solidFill>
                  <a:schemeClr val="bg1"/>
                </a:solidFill>
                <a:latin typeface="Times New Roman" panose="02020603050405020304" pitchFamily="18" charset="0"/>
                <a:cs typeface="Times New Roman" panose="02020603050405020304" pitchFamily="18" charset="0"/>
              </a:rPr>
              <a:t>What immediate improvements can we bring to the product?</a:t>
            </a:r>
            <a:endParaRPr lang="en-IN" sz="2400" b="1" dirty="0">
              <a:solidFill>
                <a:schemeClr val="bg1"/>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E4E70F22-BC3E-8A85-2F0A-FFA71703E808}"/>
              </a:ext>
            </a:extLst>
          </p:cNvPr>
          <p:cNvSpPr txBox="1"/>
          <p:nvPr/>
        </p:nvSpPr>
        <p:spPr>
          <a:xfrm>
            <a:off x="3337468" y="2213810"/>
            <a:ext cx="6448926" cy="3970318"/>
          </a:xfrm>
          <a:prstGeom prst="rect">
            <a:avLst/>
          </a:prstGeom>
          <a:noFill/>
        </p:spPr>
        <p:txBody>
          <a:bodyPr wrap="square" rtlCol="0">
            <a:spAutoFit/>
          </a:bodyPr>
          <a:lstStyle/>
          <a:p>
            <a:r>
              <a:rPr lang="en-US" dirty="0">
                <a:solidFill>
                  <a:schemeClr val="bg2">
                    <a:lumMod val="20000"/>
                    <a:lumOff val="80000"/>
                  </a:schemeClr>
                </a:solidFill>
                <a:latin typeface="Times New Roman" panose="02020603050405020304" pitchFamily="18" charset="0"/>
                <a:cs typeface="Times New Roman" panose="02020603050405020304" pitchFamily="18" charset="0"/>
              </a:rPr>
              <a:t>A</a:t>
            </a:r>
            <a:r>
              <a:rPr lang="en-US" b="0" i="0" dirty="0">
                <a:solidFill>
                  <a:schemeClr val="bg2">
                    <a:lumMod val="20000"/>
                    <a:lumOff val="80000"/>
                  </a:schemeClr>
                </a:solidFill>
                <a:effectLst/>
                <a:latin typeface="Times New Roman" panose="02020603050405020304" pitchFamily="18" charset="0"/>
                <a:cs typeface="Times New Roman" panose="02020603050405020304" pitchFamily="18" charset="0"/>
              </a:rPr>
              <a:t>pproximately 55%, of the people are still unaware of the energy drink. To address this issue, it is recommended to make immediate changes to the marketing strategy.</a:t>
            </a:r>
          </a:p>
          <a:p>
            <a:endParaRPr lang="en-US" dirty="0">
              <a:solidFill>
                <a:schemeClr val="bg2">
                  <a:lumMod val="20000"/>
                  <a:lumOff val="80000"/>
                </a:schemeClr>
              </a:solidFill>
              <a:latin typeface="Times New Roman" panose="02020603050405020304" pitchFamily="18" charset="0"/>
              <a:cs typeface="Times New Roman" panose="02020603050405020304" pitchFamily="18" charset="0"/>
            </a:endParaRPr>
          </a:p>
          <a:p>
            <a:r>
              <a:rPr lang="en-IN" b="0" i="0" dirty="0">
                <a:solidFill>
                  <a:schemeClr val="bg2">
                    <a:lumMod val="20000"/>
                    <a:lumOff val="80000"/>
                  </a:schemeClr>
                </a:solidFill>
                <a:effectLst/>
                <a:latin typeface="Times New Roman" panose="02020603050405020304" pitchFamily="18" charset="0"/>
                <a:cs typeface="Times New Roman" panose="02020603050405020304" pitchFamily="18" charset="0"/>
              </a:rPr>
              <a:t>We can Increase brand awareness campaigns,</a:t>
            </a:r>
            <a:r>
              <a:rPr lang="en-US" dirty="0">
                <a:solidFill>
                  <a:schemeClr val="bg2">
                    <a:lumMod val="20000"/>
                    <a:lumOff val="80000"/>
                  </a:schemeClr>
                </a:solidFill>
                <a:latin typeface="Times New Roman" panose="02020603050405020304" pitchFamily="18" charset="0"/>
                <a:cs typeface="Times New Roman" panose="02020603050405020304" pitchFamily="18" charset="0"/>
              </a:rPr>
              <a:t> </a:t>
            </a:r>
            <a:r>
              <a:rPr lang="en-IN" b="0" i="0" dirty="0">
                <a:solidFill>
                  <a:schemeClr val="bg2">
                    <a:lumMod val="20000"/>
                    <a:lumOff val="80000"/>
                  </a:schemeClr>
                </a:solidFill>
                <a:effectLst/>
                <a:latin typeface="Times New Roman" panose="02020603050405020304" pitchFamily="18" charset="0"/>
                <a:cs typeface="Times New Roman" panose="02020603050405020304" pitchFamily="18" charset="0"/>
              </a:rPr>
              <a:t>Engage with influencers, we can go for online marketing optimization in</a:t>
            </a:r>
            <a:r>
              <a:rPr lang="en-US" b="0" i="0" dirty="0">
                <a:solidFill>
                  <a:schemeClr val="bg2">
                    <a:lumMod val="20000"/>
                    <a:lumOff val="80000"/>
                  </a:schemeClr>
                </a:solidFill>
                <a:effectLst/>
                <a:latin typeface="Times New Roman" panose="02020603050405020304" pitchFamily="18" charset="0"/>
                <a:cs typeface="Times New Roman" panose="02020603050405020304" pitchFamily="18" charset="0"/>
              </a:rPr>
              <a:t> cities like Bangalore, Hyderabad, Mumbai, Chennai Pune &amp; Kolkata.</a:t>
            </a:r>
          </a:p>
          <a:p>
            <a:endParaRPr lang="en-US" dirty="0">
              <a:solidFill>
                <a:schemeClr val="bg2">
                  <a:lumMod val="20000"/>
                  <a:lumOff val="80000"/>
                </a:schemeClr>
              </a:solidFill>
              <a:latin typeface="Times New Roman" panose="02020603050405020304" pitchFamily="18" charset="0"/>
              <a:cs typeface="Times New Roman" panose="02020603050405020304" pitchFamily="18" charset="0"/>
            </a:endParaRPr>
          </a:p>
          <a:p>
            <a:r>
              <a:rPr lang="en-US" b="0" i="0" dirty="0">
                <a:solidFill>
                  <a:schemeClr val="bg2">
                    <a:lumMod val="20000"/>
                    <a:lumOff val="80000"/>
                  </a:schemeClr>
                </a:solidFill>
                <a:effectLst/>
                <a:latin typeface="Times New Roman" panose="02020603050405020304" pitchFamily="18" charset="0"/>
                <a:cs typeface="Times New Roman" panose="02020603050405020304" pitchFamily="18" charset="0"/>
              </a:rPr>
              <a:t>We should add more flavors</a:t>
            </a:r>
            <a:r>
              <a:rPr lang="en-US" dirty="0">
                <a:solidFill>
                  <a:schemeClr val="bg2">
                    <a:lumMod val="20000"/>
                    <a:lumOff val="80000"/>
                  </a:schemeClr>
                </a:solidFill>
                <a:latin typeface="Times New Roman" panose="02020603050405020304" pitchFamily="18" charset="0"/>
                <a:cs typeface="Times New Roman" panose="02020603050405020304" pitchFamily="18" charset="0"/>
              </a:rPr>
              <a:t> that </a:t>
            </a:r>
            <a:r>
              <a:rPr lang="en-US" b="0" i="0" dirty="0">
                <a:solidFill>
                  <a:schemeClr val="bg2">
                    <a:lumMod val="20000"/>
                    <a:lumOff val="80000"/>
                  </a:schemeClr>
                </a:solidFill>
                <a:effectLst/>
                <a:latin typeface="Times New Roman" panose="02020603050405020304" pitchFamily="18" charset="0"/>
                <a:cs typeface="Times New Roman" panose="02020603050405020304" pitchFamily="18" charset="0"/>
              </a:rPr>
              <a:t>include healthier alternatives.</a:t>
            </a:r>
          </a:p>
          <a:p>
            <a:endParaRPr lang="en-US" dirty="0">
              <a:solidFill>
                <a:schemeClr val="bg2">
                  <a:lumMod val="20000"/>
                  <a:lumOff val="80000"/>
                </a:schemeClr>
              </a:solidFill>
              <a:latin typeface="Times New Roman" panose="02020603050405020304" pitchFamily="18" charset="0"/>
              <a:cs typeface="Times New Roman" panose="02020603050405020304" pitchFamily="18" charset="0"/>
            </a:endParaRPr>
          </a:p>
          <a:p>
            <a:r>
              <a:rPr lang="en-US" dirty="0">
                <a:solidFill>
                  <a:schemeClr val="bg2">
                    <a:lumMod val="20000"/>
                    <a:lumOff val="80000"/>
                  </a:schemeClr>
                </a:solidFill>
                <a:latin typeface="Times New Roman" panose="02020603050405020304" pitchFamily="18" charset="0"/>
                <a:cs typeface="Times New Roman" panose="02020603050405020304" pitchFamily="18" charset="0"/>
              </a:rPr>
              <a:t>We have to make </a:t>
            </a:r>
            <a:r>
              <a:rPr lang="en-US" b="0" i="0" dirty="0">
                <a:solidFill>
                  <a:schemeClr val="bg2">
                    <a:lumMod val="20000"/>
                    <a:lumOff val="80000"/>
                  </a:schemeClr>
                </a:solidFill>
                <a:effectLst/>
                <a:latin typeface="Times New Roman" panose="02020603050405020304" pitchFamily="18" charset="0"/>
                <a:cs typeface="Times New Roman" panose="02020603050405020304" pitchFamily="18" charset="0"/>
              </a:rPr>
              <a:t>plans to improve the local availability of the product by collaborating with different distribution channels to expand the business because the availability of the product is crucial.</a:t>
            </a:r>
          </a:p>
        </p:txBody>
      </p:sp>
      <p:sp>
        <p:nvSpPr>
          <p:cNvPr id="7" name="Rectangle: Beveled 6">
            <a:extLst>
              <a:ext uri="{FF2B5EF4-FFF2-40B4-BE49-F238E27FC236}">
                <a16:creationId xmlns:a16="http://schemas.microsoft.com/office/drawing/2014/main" id="{AF07C2D8-6754-3377-FDD3-F9724241CDE7}"/>
              </a:ext>
            </a:extLst>
          </p:cNvPr>
          <p:cNvSpPr/>
          <p:nvPr/>
        </p:nvSpPr>
        <p:spPr>
          <a:xfrm>
            <a:off x="2148840" y="1399911"/>
            <a:ext cx="149192" cy="169310"/>
          </a:xfrm>
          <a:prstGeom prst="bevel">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IN"/>
          </a:p>
        </p:txBody>
      </p:sp>
    </p:spTree>
    <p:custDataLst>
      <p:tags r:id="rId1"/>
    </p:custDataLst>
    <p:extLst>
      <p:ext uri="{BB962C8B-B14F-4D97-AF65-F5344CB8AC3E}">
        <p14:creationId xmlns:p14="http://schemas.microsoft.com/office/powerpoint/2010/main" val="3028189315"/>
      </p:ext>
    </p:extLst>
  </p:cSld>
  <p:clrMapOvr>
    <a:masterClrMapping/>
  </p:clrMapOvr>
  <mc:AlternateContent xmlns:mc="http://schemas.openxmlformats.org/markup-compatibility/2006" xmlns:p14="http://schemas.microsoft.com/office/powerpoint/2010/main">
    <mc:Choice Requires="p14">
      <p:transition spd="slow" p14:dur="2000" advTm="54072"/>
    </mc:Choice>
    <mc:Fallback xmlns="">
      <p:transition spd="slow" advTm="5407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254BD05-E346-2481-AB0E-477E85F58182}"/>
              </a:ext>
            </a:extLst>
          </p:cNvPr>
          <p:cNvSpPr txBox="1"/>
          <p:nvPr/>
        </p:nvSpPr>
        <p:spPr>
          <a:xfrm>
            <a:off x="976965" y="330285"/>
            <a:ext cx="7577489" cy="369332"/>
          </a:xfrm>
          <a:prstGeom prst="rect">
            <a:avLst/>
          </a:prstGeom>
          <a:noFill/>
        </p:spPr>
        <p:txBody>
          <a:bodyPr wrap="square">
            <a:spAutoFit/>
          </a:bodyPr>
          <a:lstStyle/>
          <a:p>
            <a:r>
              <a:rPr lang="en-US" b="1" dirty="0">
                <a:solidFill>
                  <a:schemeClr val="bg1"/>
                </a:solidFill>
                <a:latin typeface="Times New Roman" panose="02020603050405020304" pitchFamily="18" charset="0"/>
                <a:cs typeface="Times New Roman" panose="02020603050405020304" pitchFamily="18" charset="0"/>
              </a:rPr>
              <a:t>What should be the ideal price of our product?</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4" name="Rectangle: Beveled 3">
            <a:extLst>
              <a:ext uri="{FF2B5EF4-FFF2-40B4-BE49-F238E27FC236}">
                <a16:creationId xmlns:a16="http://schemas.microsoft.com/office/drawing/2014/main" id="{6FBD645D-19BF-20E9-4898-57977BAE4AFA}"/>
              </a:ext>
            </a:extLst>
          </p:cNvPr>
          <p:cNvSpPr/>
          <p:nvPr/>
        </p:nvSpPr>
        <p:spPr>
          <a:xfrm>
            <a:off x="678581" y="330285"/>
            <a:ext cx="149192" cy="169310"/>
          </a:xfrm>
          <a:prstGeom prst="bevel">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83FB7DA-8B8E-27DD-2130-0AA804A7430E}"/>
              </a:ext>
            </a:extLst>
          </p:cNvPr>
          <p:cNvSpPr txBox="1"/>
          <p:nvPr/>
        </p:nvSpPr>
        <p:spPr>
          <a:xfrm>
            <a:off x="1159844" y="836680"/>
            <a:ext cx="7916779" cy="2031325"/>
          </a:xfrm>
          <a:prstGeom prst="rect">
            <a:avLst/>
          </a:prstGeom>
          <a:noFill/>
        </p:spPr>
        <p:txBody>
          <a:bodyPr wrap="square" rtlCol="0">
            <a:spAutoFit/>
          </a:bodyPr>
          <a:lstStyle/>
          <a:p>
            <a:r>
              <a:rPr lang="en-US" b="0" i="0" dirty="0">
                <a:solidFill>
                  <a:schemeClr val="bg2">
                    <a:lumMod val="20000"/>
                    <a:lumOff val="80000"/>
                  </a:schemeClr>
                </a:solidFill>
                <a:effectLst/>
                <a:latin typeface="Times New Roman" panose="02020603050405020304" pitchFamily="18" charset="0"/>
                <a:cs typeface="Times New Roman" panose="02020603050405020304" pitchFamily="18" charset="0"/>
              </a:rPr>
              <a:t>Based on the insights generated, approximately 42% of them prefer the price range between $50-99. </a:t>
            </a:r>
          </a:p>
          <a:p>
            <a:endParaRPr lang="en-US" dirty="0">
              <a:solidFill>
                <a:schemeClr val="bg2">
                  <a:lumMod val="20000"/>
                  <a:lumOff val="80000"/>
                </a:schemeClr>
              </a:solidFill>
              <a:latin typeface="Times New Roman" panose="02020603050405020304" pitchFamily="18" charset="0"/>
              <a:cs typeface="Times New Roman" panose="02020603050405020304" pitchFamily="18" charset="0"/>
            </a:endParaRPr>
          </a:p>
          <a:p>
            <a:r>
              <a:rPr lang="en-US" b="0" i="0" dirty="0">
                <a:solidFill>
                  <a:schemeClr val="bg2">
                    <a:lumMod val="20000"/>
                    <a:lumOff val="80000"/>
                  </a:schemeClr>
                </a:solidFill>
                <a:effectLst/>
                <a:latin typeface="Times New Roman" panose="02020603050405020304" pitchFamily="18" charset="0"/>
                <a:cs typeface="Times New Roman" panose="02020603050405020304" pitchFamily="18" charset="0"/>
              </a:rPr>
              <a:t>Therefore, it is recommended to set the ideal price within this range as it aligns with the affordability of the target age group (19-30) on a daily basis. Once a substantial customer base is acquired, there can be further consideration for reworking the pricing strategy.</a:t>
            </a:r>
            <a:endParaRPr lang="en-IN" dirty="0">
              <a:solidFill>
                <a:schemeClr val="bg2">
                  <a:lumMod val="20000"/>
                  <a:lumOff val="80000"/>
                </a:schemeClr>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034EC00A-CB8F-8E20-D605-1CF8150B5C9C}"/>
              </a:ext>
            </a:extLst>
          </p:cNvPr>
          <p:cNvSpPr txBox="1"/>
          <p:nvPr/>
        </p:nvSpPr>
        <p:spPr>
          <a:xfrm>
            <a:off x="1103697" y="3005068"/>
            <a:ext cx="8010625" cy="400110"/>
          </a:xfrm>
          <a:prstGeom prst="rect">
            <a:avLst/>
          </a:prstGeom>
          <a:noFill/>
        </p:spPr>
        <p:txBody>
          <a:bodyPr wrap="square">
            <a:spAutoFit/>
          </a:bodyPr>
          <a:lstStyle/>
          <a:p>
            <a:r>
              <a:rPr lang="en-US" sz="2000" b="1" dirty="0">
                <a:solidFill>
                  <a:schemeClr val="bg1"/>
                </a:solidFill>
                <a:latin typeface="Times New Roman" panose="02020603050405020304" pitchFamily="18" charset="0"/>
                <a:cs typeface="Times New Roman" panose="02020603050405020304" pitchFamily="18" charset="0"/>
              </a:rPr>
              <a:t>What kind of marketing campaigns, offers, and discounts we can run?</a:t>
            </a:r>
            <a:endParaRPr lang="en-IN" sz="2000" b="1" dirty="0">
              <a:solidFill>
                <a:schemeClr val="bg1"/>
              </a:solidFill>
              <a:latin typeface="Times New Roman" panose="02020603050405020304" pitchFamily="18" charset="0"/>
              <a:cs typeface="Times New Roman" panose="02020603050405020304" pitchFamily="18" charset="0"/>
            </a:endParaRPr>
          </a:p>
        </p:txBody>
      </p:sp>
      <p:sp>
        <p:nvSpPr>
          <p:cNvPr id="7" name="Rectangle: Beveled 6">
            <a:extLst>
              <a:ext uri="{FF2B5EF4-FFF2-40B4-BE49-F238E27FC236}">
                <a16:creationId xmlns:a16="http://schemas.microsoft.com/office/drawing/2014/main" id="{F5D9E511-0B5C-5F20-DA7B-FA8489191C09}"/>
              </a:ext>
            </a:extLst>
          </p:cNvPr>
          <p:cNvSpPr/>
          <p:nvPr/>
        </p:nvSpPr>
        <p:spPr>
          <a:xfrm>
            <a:off x="753177" y="3120468"/>
            <a:ext cx="149192" cy="169310"/>
          </a:xfrm>
          <a:prstGeom prst="bevel">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F6DCA97A-FA96-15B0-D17F-63F163945A9B}"/>
              </a:ext>
            </a:extLst>
          </p:cNvPr>
          <p:cNvSpPr txBox="1"/>
          <p:nvPr/>
        </p:nvSpPr>
        <p:spPr>
          <a:xfrm>
            <a:off x="1159844" y="3452823"/>
            <a:ext cx="11088303" cy="4216539"/>
          </a:xfrm>
          <a:prstGeom prst="rect">
            <a:avLst/>
          </a:prstGeom>
          <a:noFill/>
        </p:spPr>
        <p:txBody>
          <a:bodyPr wrap="square" rtlCol="0">
            <a:spAutoFit/>
          </a:bodyPr>
          <a:lstStyle/>
          <a:p>
            <a:r>
              <a:rPr lang="en-IN" b="1" dirty="0">
                <a:solidFill>
                  <a:schemeClr val="accent2">
                    <a:lumMod val="60000"/>
                    <a:lumOff val="40000"/>
                  </a:schemeClr>
                </a:solidFill>
                <a:latin typeface="Times New Roman" panose="02020603050405020304" pitchFamily="18" charset="0"/>
                <a:cs typeface="Times New Roman" panose="02020603050405020304" pitchFamily="18" charset="0"/>
              </a:rPr>
              <a:t>Marketing Campaigns:  </a:t>
            </a:r>
          </a:p>
          <a:p>
            <a:r>
              <a:rPr lang="en-IN" dirty="0">
                <a:solidFill>
                  <a:schemeClr val="bg2">
                    <a:lumMod val="20000"/>
                    <a:lumOff val="80000"/>
                  </a:schemeClr>
                </a:solidFill>
                <a:latin typeface="Times New Roman" panose="02020603050405020304" pitchFamily="18" charset="0"/>
                <a:cs typeface="Times New Roman" panose="02020603050405020304" pitchFamily="18" charset="0"/>
              </a:rPr>
              <a:t>  </a:t>
            </a:r>
          </a:p>
          <a:p>
            <a:r>
              <a:rPr lang="en-US" b="0" i="0" dirty="0">
                <a:solidFill>
                  <a:srgbClr val="374151"/>
                </a:solidFill>
                <a:effectLst/>
                <a:latin typeface="Söhne"/>
              </a:rPr>
              <a:t>              </a:t>
            </a:r>
            <a:r>
              <a:rPr lang="en-US" b="0" i="0" dirty="0">
                <a:solidFill>
                  <a:schemeClr val="bg2">
                    <a:lumMod val="20000"/>
                    <a:lumOff val="80000"/>
                  </a:schemeClr>
                </a:solidFill>
                <a:effectLst/>
                <a:latin typeface="Times New Roman" panose="02020603050405020304" pitchFamily="18" charset="0"/>
                <a:cs typeface="Times New Roman" panose="02020603050405020304" pitchFamily="18" charset="0"/>
              </a:rPr>
              <a:t>Digital marketing and influencer marketing campaigns.</a:t>
            </a:r>
          </a:p>
          <a:p>
            <a:r>
              <a:rPr lang="en-US" dirty="0">
                <a:solidFill>
                  <a:schemeClr val="bg2">
                    <a:lumMod val="20000"/>
                    <a:lumOff val="80000"/>
                  </a:schemeClr>
                </a:solidFill>
                <a:latin typeface="Times New Roman" panose="02020603050405020304" pitchFamily="18" charset="0"/>
                <a:cs typeface="Times New Roman" panose="02020603050405020304" pitchFamily="18" charset="0"/>
              </a:rPr>
              <a:t>             </a:t>
            </a:r>
            <a:r>
              <a:rPr lang="en-US" b="0" i="0" dirty="0">
                <a:solidFill>
                  <a:schemeClr val="bg2">
                    <a:lumMod val="20000"/>
                    <a:lumOff val="80000"/>
                  </a:schemeClr>
                </a:solidFill>
                <a:effectLst/>
                <a:latin typeface="Times New Roman" panose="02020603050405020304" pitchFamily="18" charset="0"/>
                <a:cs typeface="Times New Roman" panose="02020603050405020304" pitchFamily="18" charset="0"/>
              </a:rPr>
              <a:t>Organize sampling initiatives at events, gyms, health clubs, and supermarkets.</a:t>
            </a:r>
          </a:p>
          <a:p>
            <a:r>
              <a:rPr lang="en-US" dirty="0">
                <a:solidFill>
                  <a:schemeClr val="bg2">
                    <a:lumMod val="20000"/>
                    <a:lumOff val="80000"/>
                  </a:schemeClr>
                </a:solidFill>
                <a:latin typeface="Times New Roman" panose="02020603050405020304" pitchFamily="18" charset="0"/>
                <a:cs typeface="Times New Roman" panose="02020603050405020304" pitchFamily="18" charset="0"/>
              </a:rPr>
              <a:t>             C</a:t>
            </a:r>
            <a:r>
              <a:rPr lang="en-US" b="0" i="0" dirty="0">
                <a:solidFill>
                  <a:schemeClr val="bg2">
                    <a:lumMod val="20000"/>
                    <a:lumOff val="80000"/>
                  </a:schemeClr>
                </a:solidFill>
                <a:effectLst/>
                <a:latin typeface="Times New Roman" panose="02020603050405020304" pitchFamily="18" charset="0"/>
                <a:cs typeface="Times New Roman" panose="02020603050405020304" pitchFamily="18" charset="0"/>
              </a:rPr>
              <a:t>ollaborations with sports organizers, the tour &amp; travel industries.</a:t>
            </a:r>
          </a:p>
          <a:p>
            <a:r>
              <a:rPr lang="en-US" dirty="0">
                <a:solidFill>
                  <a:schemeClr val="bg2">
                    <a:lumMod val="20000"/>
                    <a:lumOff val="80000"/>
                  </a:schemeClr>
                </a:solidFill>
                <a:latin typeface="Times New Roman" panose="02020603050405020304" pitchFamily="18" charset="0"/>
                <a:cs typeface="Times New Roman" panose="02020603050405020304" pitchFamily="18" charset="0"/>
              </a:rPr>
              <a:t>                                 </a:t>
            </a:r>
            <a:r>
              <a:rPr lang="en-US" b="0" i="0" dirty="0">
                <a:solidFill>
                  <a:schemeClr val="bg2">
                    <a:lumMod val="20000"/>
                    <a:lumOff val="80000"/>
                  </a:schemeClr>
                </a:solidFill>
                <a:effectLst/>
                <a:latin typeface="Times New Roman" panose="02020603050405020304" pitchFamily="18" charset="0"/>
                <a:cs typeface="Times New Roman" panose="02020603050405020304" pitchFamily="18" charset="0"/>
              </a:rPr>
              <a:t> </a:t>
            </a:r>
            <a:endParaRPr lang="en-US" dirty="0">
              <a:solidFill>
                <a:schemeClr val="bg2">
                  <a:lumMod val="20000"/>
                  <a:lumOff val="80000"/>
                </a:schemeClr>
              </a:solidFill>
              <a:latin typeface="Times New Roman" panose="02020603050405020304" pitchFamily="18" charset="0"/>
              <a:cs typeface="Times New Roman" panose="02020603050405020304" pitchFamily="18" charset="0"/>
            </a:endParaRPr>
          </a:p>
          <a:p>
            <a:r>
              <a:rPr lang="en-US" b="1" dirty="0">
                <a:solidFill>
                  <a:schemeClr val="accent2">
                    <a:lumMod val="60000"/>
                    <a:lumOff val="40000"/>
                  </a:schemeClr>
                </a:solidFill>
                <a:latin typeface="Times New Roman" panose="02020603050405020304" pitchFamily="18" charset="0"/>
                <a:cs typeface="Times New Roman" panose="02020603050405020304" pitchFamily="18" charset="0"/>
              </a:rPr>
              <a:t>Offers &amp; Discount: </a:t>
            </a:r>
          </a:p>
          <a:p>
            <a:r>
              <a:rPr lang="en-US" dirty="0">
                <a:solidFill>
                  <a:schemeClr val="bg2">
                    <a:lumMod val="20000"/>
                    <a:lumOff val="80000"/>
                  </a:schemeClr>
                </a:solidFill>
                <a:latin typeface="Times New Roman" panose="02020603050405020304" pitchFamily="18" charset="0"/>
                <a:cs typeface="Times New Roman" panose="02020603050405020304" pitchFamily="18" charset="0"/>
              </a:rPr>
              <a:t>               </a:t>
            </a:r>
            <a:r>
              <a:rPr lang="en-US" b="0" i="0" dirty="0">
                <a:solidFill>
                  <a:schemeClr val="bg2">
                    <a:lumMod val="20000"/>
                    <a:lumOff val="80000"/>
                  </a:schemeClr>
                </a:solidFill>
                <a:effectLst/>
                <a:latin typeface="Times New Roman" panose="02020603050405020304" pitchFamily="18" charset="0"/>
                <a:cs typeface="Times New Roman" panose="02020603050405020304" pitchFamily="18" charset="0"/>
              </a:rPr>
              <a:t>special introductory discount for new customers.</a:t>
            </a:r>
          </a:p>
          <a:p>
            <a:r>
              <a:rPr lang="en-US" dirty="0">
                <a:solidFill>
                  <a:schemeClr val="bg2">
                    <a:lumMod val="20000"/>
                    <a:lumOff val="80000"/>
                  </a:schemeClr>
                </a:solidFill>
                <a:latin typeface="Times New Roman" panose="02020603050405020304" pitchFamily="18" charset="0"/>
                <a:cs typeface="Times New Roman" panose="02020603050405020304" pitchFamily="18" charset="0"/>
              </a:rPr>
              <a:t>               </a:t>
            </a:r>
            <a:r>
              <a:rPr lang="en-US" b="0" i="0" dirty="0">
                <a:solidFill>
                  <a:schemeClr val="bg2">
                    <a:lumMod val="20000"/>
                    <a:lumOff val="80000"/>
                  </a:schemeClr>
                </a:solidFill>
                <a:effectLst/>
                <a:latin typeface="Times New Roman" panose="02020603050405020304" pitchFamily="18" charset="0"/>
                <a:cs typeface="Times New Roman" panose="02020603050405020304" pitchFamily="18" charset="0"/>
              </a:rPr>
              <a:t>Introduce a subscription-based model.</a:t>
            </a:r>
          </a:p>
          <a:p>
            <a:r>
              <a:rPr lang="en-US" dirty="0">
                <a:solidFill>
                  <a:schemeClr val="bg2">
                    <a:lumMod val="20000"/>
                    <a:lumOff val="80000"/>
                  </a:schemeClr>
                </a:solidFill>
                <a:latin typeface="Times New Roman" panose="02020603050405020304" pitchFamily="18" charset="0"/>
                <a:cs typeface="Times New Roman" panose="02020603050405020304" pitchFamily="18" charset="0"/>
              </a:rPr>
              <a:t>               </a:t>
            </a:r>
            <a:r>
              <a:rPr lang="en-US" b="0" i="0" dirty="0">
                <a:solidFill>
                  <a:schemeClr val="bg2">
                    <a:lumMod val="20000"/>
                    <a:lumOff val="80000"/>
                  </a:schemeClr>
                </a:solidFill>
                <a:effectLst/>
                <a:latin typeface="Times New Roman" panose="02020603050405020304" pitchFamily="18" charset="0"/>
                <a:cs typeface="Times New Roman" panose="02020603050405020304" pitchFamily="18" charset="0"/>
              </a:rPr>
              <a:t>Encourage customers to refer their friends and family by offering incentives.</a:t>
            </a:r>
          </a:p>
          <a:p>
            <a:r>
              <a:rPr lang="en-US" dirty="0">
                <a:solidFill>
                  <a:schemeClr val="bg2">
                    <a:lumMod val="20000"/>
                    <a:lumOff val="80000"/>
                  </a:schemeClr>
                </a:solidFill>
                <a:latin typeface="Times New Roman" panose="02020603050405020304" pitchFamily="18" charset="0"/>
                <a:cs typeface="Times New Roman" panose="02020603050405020304" pitchFamily="18" charset="0"/>
              </a:rPr>
              <a:t>              At shops &amp; Supermarkets we can make offers like “Buy 5 get 2 free” </a:t>
            </a:r>
          </a:p>
          <a:p>
            <a:r>
              <a:rPr lang="en-US" dirty="0">
                <a:solidFill>
                  <a:schemeClr val="bg2">
                    <a:lumMod val="20000"/>
                    <a:lumOff val="80000"/>
                  </a:schemeClr>
                </a:solidFill>
                <a:latin typeface="Times New Roman" panose="02020603050405020304" pitchFamily="18" charset="0"/>
                <a:cs typeface="Times New Roman" panose="02020603050405020304" pitchFamily="18" charset="0"/>
              </a:rPr>
              <a:t>              recharge coupons, free energy bar chocolate etc.</a:t>
            </a:r>
          </a:p>
          <a:p>
            <a:endParaRPr lang="en-US" sz="1600" dirty="0">
              <a:solidFill>
                <a:schemeClr val="bg2">
                  <a:lumMod val="20000"/>
                  <a:lumOff val="80000"/>
                </a:schemeClr>
              </a:solidFill>
              <a:latin typeface="Times New Roman" panose="02020603050405020304" pitchFamily="18" charset="0"/>
              <a:cs typeface="Times New Roman" panose="02020603050405020304" pitchFamily="18" charset="0"/>
            </a:endParaRPr>
          </a:p>
          <a:p>
            <a:endParaRPr lang="en-US" dirty="0">
              <a:solidFill>
                <a:schemeClr val="bg2">
                  <a:lumMod val="20000"/>
                  <a:lumOff val="80000"/>
                </a:schemeClr>
              </a:solidFill>
              <a:latin typeface="Times New Roman" panose="02020603050405020304" pitchFamily="18" charset="0"/>
              <a:cs typeface="Times New Roman" panose="02020603050405020304" pitchFamily="18" charset="0"/>
            </a:endParaRPr>
          </a:p>
          <a:p>
            <a:r>
              <a:rPr lang="en-IN" dirty="0">
                <a:solidFill>
                  <a:srgbClr val="374151"/>
                </a:solidFill>
                <a:latin typeface="Söhne"/>
              </a:rPr>
              <a:t>.</a:t>
            </a:r>
          </a:p>
        </p:txBody>
      </p:sp>
    </p:spTree>
    <p:custDataLst>
      <p:tags r:id="rId1"/>
    </p:custDataLst>
    <p:extLst>
      <p:ext uri="{BB962C8B-B14F-4D97-AF65-F5344CB8AC3E}">
        <p14:creationId xmlns:p14="http://schemas.microsoft.com/office/powerpoint/2010/main" val="1101512762"/>
      </p:ext>
    </p:extLst>
  </p:cSld>
  <p:clrMapOvr>
    <a:masterClrMapping/>
  </p:clrMapOvr>
  <mc:AlternateContent xmlns:mc="http://schemas.openxmlformats.org/markup-compatibility/2006" xmlns:p14="http://schemas.microsoft.com/office/powerpoint/2010/main">
    <mc:Choice Requires="p14">
      <p:transition spd="slow" p14:dur="2000" advTm="47057"/>
    </mc:Choice>
    <mc:Fallback xmlns="">
      <p:transition spd="slow" advTm="4705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p:bldP spid="6" grpId="0"/>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5082A36-5B14-7D1A-71F3-12CD5296CA44}"/>
              </a:ext>
            </a:extLst>
          </p:cNvPr>
          <p:cNvSpPr txBox="1"/>
          <p:nvPr/>
        </p:nvSpPr>
        <p:spPr>
          <a:xfrm>
            <a:off x="234367" y="789272"/>
            <a:ext cx="8383604" cy="461665"/>
          </a:xfrm>
          <a:prstGeom prst="rect">
            <a:avLst/>
          </a:prstGeom>
          <a:noFill/>
        </p:spPr>
        <p:txBody>
          <a:bodyPr wrap="square" rtlCol="0">
            <a:spAutoFit/>
          </a:bodyPr>
          <a:lstStyle/>
          <a:p>
            <a:r>
              <a:rPr lang="en-IN" sz="2400" b="1" dirty="0">
                <a:solidFill>
                  <a:schemeClr val="bg1"/>
                </a:solidFill>
                <a:latin typeface="Times New Roman" panose="02020603050405020304" pitchFamily="18" charset="0"/>
                <a:cs typeface="Times New Roman" panose="02020603050405020304" pitchFamily="18" charset="0"/>
              </a:rPr>
              <a:t>Case Study: STING Energy Drink </a:t>
            </a:r>
          </a:p>
        </p:txBody>
      </p:sp>
      <p:sp>
        <p:nvSpPr>
          <p:cNvPr id="4" name="TextBox 3">
            <a:extLst>
              <a:ext uri="{FF2B5EF4-FFF2-40B4-BE49-F238E27FC236}">
                <a16:creationId xmlns:a16="http://schemas.microsoft.com/office/drawing/2014/main" id="{4D303279-7712-2EF2-6E1F-963A63497610}"/>
              </a:ext>
            </a:extLst>
          </p:cNvPr>
          <p:cNvSpPr txBox="1"/>
          <p:nvPr/>
        </p:nvSpPr>
        <p:spPr>
          <a:xfrm>
            <a:off x="548640" y="1357845"/>
            <a:ext cx="9991023" cy="10310515"/>
          </a:xfrm>
          <a:prstGeom prst="rect">
            <a:avLst/>
          </a:prstGeom>
          <a:noFill/>
        </p:spPr>
        <p:txBody>
          <a:bodyPr wrap="square">
            <a:spAutoFit/>
          </a:bodyPr>
          <a:lstStyle/>
          <a:p>
            <a:r>
              <a:rPr lang="en-US" b="0" i="0" dirty="0">
                <a:solidFill>
                  <a:schemeClr val="bg2">
                    <a:lumMod val="20000"/>
                    <a:lumOff val="80000"/>
                  </a:schemeClr>
                </a:solidFill>
                <a:effectLst/>
                <a:latin typeface="Times New Roman" panose="02020603050405020304" pitchFamily="18" charset="0"/>
                <a:cs typeface="Times New Roman" panose="02020603050405020304" pitchFamily="18" charset="0"/>
              </a:rPr>
              <a:t>As we all know about the sting energy drink and it is </a:t>
            </a:r>
            <a:r>
              <a:rPr lang="en-US" b="1" i="0" dirty="0">
                <a:solidFill>
                  <a:schemeClr val="bg2">
                    <a:lumMod val="20000"/>
                    <a:lumOff val="80000"/>
                  </a:schemeClr>
                </a:solidFill>
                <a:effectLst/>
                <a:latin typeface="Times New Roman" panose="02020603050405020304" pitchFamily="18" charset="0"/>
                <a:cs typeface="Times New Roman" panose="02020603050405020304" pitchFamily="18" charset="0"/>
              </a:rPr>
              <a:t> </a:t>
            </a:r>
            <a:r>
              <a:rPr lang="en-US" i="0" dirty="0">
                <a:solidFill>
                  <a:schemeClr val="bg2">
                    <a:lumMod val="20000"/>
                    <a:lumOff val="80000"/>
                  </a:schemeClr>
                </a:solidFill>
                <a:effectLst/>
                <a:latin typeface="Times New Roman" panose="02020603050405020304" pitchFamily="18" charset="0"/>
                <a:cs typeface="Times New Roman" panose="02020603050405020304" pitchFamily="18" charset="0"/>
              </a:rPr>
              <a:t>making waves </a:t>
            </a:r>
            <a:r>
              <a:rPr lang="en-US" b="0" i="0" dirty="0">
                <a:solidFill>
                  <a:schemeClr val="bg2">
                    <a:lumMod val="20000"/>
                    <a:lumOff val="80000"/>
                  </a:schemeClr>
                </a:solidFill>
                <a:effectLst/>
                <a:latin typeface="Times New Roman" panose="02020603050405020304" pitchFamily="18" charset="0"/>
                <a:cs typeface="Times New Roman" panose="02020603050405020304" pitchFamily="18" charset="0"/>
              </a:rPr>
              <a:t>in the Indian market </a:t>
            </a:r>
          </a:p>
          <a:p>
            <a:r>
              <a:rPr lang="en-US" b="0" i="0" dirty="0">
                <a:solidFill>
                  <a:schemeClr val="bg2">
                    <a:lumMod val="20000"/>
                    <a:lumOff val="80000"/>
                  </a:schemeClr>
                </a:solidFill>
                <a:effectLst/>
                <a:latin typeface="Times New Roman" panose="02020603050405020304" pitchFamily="18" charset="0"/>
                <a:cs typeface="Times New Roman" panose="02020603050405020304" pitchFamily="18" charset="0"/>
              </a:rPr>
              <a:t>from the past few years</a:t>
            </a:r>
            <a:r>
              <a:rPr lang="en-US" b="0" i="0" dirty="0">
                <a:solidFill>
                  <a:srgbClr val="222222"/>
                </a:solidFill>
                <a:effectLst/>
                <a:latin typeface="Roboto" panose="02000000000000000000" pitchFamily="2" charset="0"/>
              </a:rPr>
              <a:t>. </a:t>
            </a:r>
            <a:endParaRPr lang="en-US" b="0" i="0" dirty="0">
              <a:solidFill>
                <a:schemeClr val="bg2">
                  <a:lumMod val="20000"/>
                  <a:lumOff val="80000"/>
                </a:schemeClr>
              </a:solidFill>
              <a:effectLst/>
              <a:latin typeface="Times New Roman" panose="02020603050405020304" pitchFamily="18" charset="0"/>
              <a:cs typeface="Times New Roman" panose="02020603050405020304" pitchFamily="18" charset="0"/>
            </a:endParaRPr>
          </a:p>
          <a:p>
            <a:endParaRPr lang="en-US" dirty="0">
              <a:solidFill>
                <a:schemeClr val="bg2">
                  <a:lumMod val="20000"/>
                  <a:lumOff val="80000"/>
                </a:schemeClr>
              </a:solidFill>
              <a:latin typeface="Times New Roman" panose="02020603050405020304" pitchFamily="18" charset="0"/>
              <a:cs typeface="Times New Roman" panose="02020603050405020304" pitchFamily="18" charset="0"/>
            </a:endParaRPr>
          </a:p>
          <a:p>
            <a:r>
              <a:rPr lang="en-US" dirty="0">
                <a:solidFill>
                  <a:schemeClr val="bg2">
                    <a:lumMod val="20000"/>
                    <a:lumOff val="80000"/>
                  </a:schemeClr>
                </a:solidFill>
                <a:latin typeface="Times New Roman" panose="02020603050405020304" pitchFamily="18" charset="0"/>
                <a:cs typeface="Times New Roman" panose="02020603050405020304" pitchFamily="18" charset="0"/>
              </a:rPr>
              <a:t>Sting did wonders in marketing their product</a:t>
            </a:r>
            <a:r>
              <a:rPr lang="en-US" b="0" i="0" dirty="0">
                <a:solidFill>
                  <a:schemeClr val="bg2">
                    <a:lumMod val="20000"/>
                    <a:lumOff val="80000"/>
                  </a:schemeClr>
                </a:solidFill>
                <a:effectLst/>
                <a:latin typeface="Times New Roman" panose="02020603050405020304" pitchFamily="18" charset="0"/>
                <a:cs typeface="Times New Roman" panose="02020603050405020304" pitchFamily="18" charset="0"/>
              </a:rPr>
              <a:t> </a:t>
            </a:r>
            <a:r>
              <a:rPr lang="en-US" i="0" dirty="0">
                <a:solidFill>
                  <a:schemeClr val="bg2">
                    <a:lumMod val="20000"/>
                    <a:lumOff val="80000"/>
                  </a:schemeClr>
                </a:solidFill>
                <a:effectLst/>
                <a:latin typeface="Times New Roman" panose="02020603050405020304" pitchFamily="18" charset="0"/>
                <a:cs typeface="Times New Roman" panose="02020603050405020304" pitchFamily="18" charset="0"/>
              </a:rPr>
              <a:t>Sting did the </a:t>
            </a:r>
            <a:r>
              <a:rPr lang="en-US" b="1" i="0" dirty="0">
                <a:solidFill>
                  <a:srgbClr val="00B0F0"/>
                </a:solidFill>
                <a:effectLst/>
                <a:latin typeface="Times New Roman" panose="02020603050405020304" pitchFamily="18" charset="0"/>
                <a:cs typeface="Times New Roman" panose="02020603050405020304" pitchFamily="18" charset="0"/>
              </a:rPr>
              <a:t>creative marketing </a:t>
            </a:r>
            <a:r>
              <a:rPr lang="en-US" i="0" dirty="0">
                <a:solidFill>
                  <a:schemeClr val="bg2">
                    <a:lumMod val="20000"/>
                    <a:lumOff val="80000"/>
                  </a:schemeClr>
                </a:solidFill>
                <a:effectLst/>
                <a:latin typeface="Times New Roman" panose="02020603050405020304" pitchFamily="18" charset="0"/>
                <a:cs typeface="Times New Roman" panose="02020603050405020304" pitchFamily="18" charset="0"/>
              </a:rPr>
              <a:t>. </a:t>
            </a:r>
          </a:p>
          <a:p>
            <a:endParaRPr lang="en-US" dirty="0">
              <a:solidFill>
                <a:schemeClr val="bg2">
                  <a:lumMod val="20000"/>
                  <a:lumOff val="80000"/>
                </a:schemeClr>
              </a:solidFill>
              <a:latin typeface="Times New Roman" panose="02020603050405020304" pitchFamily="18" charset="0"/>
              <a:cs typeface="Times New Roman" panose="02020603050405020304" pitchFamily="18" charset="0"/>
            </a:endParaRPr>
          </a:p>
          <a:p>
            <a:r>
              <a:rPr lang="en-US" i="0" dirty="0">
                <a:solidFill>
                  <a:schemeClr val="bg2">
                    <a:lumMod val="20000"/>
                    <a:lumOff val="80000"/>
                  </a:schemeClr>
                </a:solidFill>
                <a:effectLst/>
                <a:latin typeface="Times New Roman" panose="02020603050405020304" pitchFamily="18" charset="0"/>
                <a:cs typeface="Times New Roman" panose="02020603050405020304" pitchFamily="18" charset="0"/>
              </a:rPr>
              <a:t>They implemented some amazing concepts in their advertisements, </a:t>
            </a:r>
          </a:p>
          <a:p>
            <a:r>
              <a:rPr lang="en-US" i="0" dirty="0">
                <a:solidFill>
                  <a:schemeClr val="bg2">
                    <a:lumMod val="20000"/>
                    <a:lumOff val="80000"/>
                  </a:schemeClr>
                </a:solidFill>
                <a:effectLst/>
                <a:latin typeface="Times New Roman" panose="02020603050405020304" pitchFamily="18" charset="0"/>
                <a:cs typeface="Times New Roman" panose="02020603050405020304" pitchFamily="18" charset="0"/>
              </a:rPr>
              <a:t>such as </a:t>
            </a:r>
            <a:r>
              <a:rPr lang="en-US" dirty="0">
                <a:solidFill>
                  <a:schemeClr val="bg2">
                    <a:lumMod val="20000"/>
                    <a:lumOff val="80000"/>
                  </a:schemeClr>
                </a:solidFill>
                <a:latin typeface="Times New Roman" panose="02020603050405020304" pitchFamily="18" charset="0"/>
                <a:cs typeface="Times New Roman" panose="02020603050405020304" pitchFamily="18" charset="0"/>
              </a:rPr>
              <a:t> </a:t>
            </a:r>
            <a:r>
              <a:rPr lang="en-US" i="0" dirty="0">
                <a:solidFill>
                  <a:schemeClr val="bg2">
                    <a:lumMod val="20000"/>
                    <a:lumOff val="80000"/>
                  </a:schemeClr>
                </a:solidFill>
                <a:effectLst/>
                <a:latin typeface="Times New Roman" panose="02020603050405020304" pitchFamily="18" charset="0"/>
                <a:cs typeface="Times New Roman" panose="02020603050405020304" pitchFamily="18" charset="0"/>
              </a:rPr>
              <a:t>“</a:t>
            </a:r>
            <a:r>
              <a:rPr lang="en-US" b="1" i="0" dirty="0">
                <a:solidFill>
                  <a:schemeClr val="bg2">
                    <a:lumMod val="20000"/>
                    <a:lumOff val="80000"/>
                  </a:schemeClr>
                </a:solidFill>
                <a:effectLst/>
                <a:latin typeface="Times New Roman" panose="02020603050405020304" pitchFamily="18" charset="0"/>
                <a:cs typeface="Times New Roman" panose="02020603050405020304" pitchFamily="18" charset="0"/>
              </a:rPr>
              <a:t>get yourself a drink and you are energized enough to charge a car</a:t>
            </a:r>
            <a:r>
              <a:rPr lang="en-US" i="0" dirty="0">
                <a:solidFill>
                  <a:schemeClr val="bg2">
                    <a:lumMod val="20000"/>
                    <a:lumOff val="80000"/>
                  </a:schemeClr>
                </a:solidFill>
                <a:effectLst/>
                <a:latin typeface="Times New Roman" panose="02020603050405020304" pitchFamily="18" charset="0"/>
                <a:cs typeface="Times New Roman" panose="02020603050405020304" pitchFamily="18" charset="0"/>
              </a:rPr>
              <a:t>”.</a:t>
            </a:r>
            <a:r>
              <a:rPr lang="en-US" i="0" dirty="0">
                <a:solidFill>
                  <a:srgbClr val="222222"/>
                </a:solidFill>
                <a:effectLst/>
                <a:latin typeface="Times New Roman" panose="02020603050405020304" pitchFamily="18" charset="0"/>
                <a:cs typeface="Times New Roman" panose="02020603050405020304" pitchFamily="18" charset="0"/>
              </a:rPr>
              <a:t> </a:t>
            </a:r>
          </a:p>
          <a:p>
            <a:r>
              <a:rPr lang="en-US" b="0" i="0" dirty="0">
                <a:solidFill>
                  <a:schemeClr val="bg2">
                    <a:lumMod val="20000"/>
                    <a:lumOff val="80000"/>
                  </a:schemeClr>
                </a:solidFill>
                <a:effectLst/>
                <a:latin typeface="Times New Roman" panose="02020603050405020304" pitchFamily="18" charset="0"/>
                <a:cs typeface="Times New Roman" panose="02020603050405020304" pitchFamily="18" charset="0"/>
              </a:rPr>
              <a:t>This resonated with their target audience and led to a significant increase in sales.</a:t>
            </a:r>
          </a:p>
          <a:p>
            <a:endParaRPr lang="en-US" dirty="0">
              <a:solidFill>
                <a:schemeClr val="bg2">
                  <a:lumMod val="20000"/>
                  <a:lumOff val="80000"/>
                </a:schemeClr>
              </a:solidFill>
              <a:latin typeface="Times New Roman" panose="02020603050405020304" pitchFamily="18" charset="0"/>
              <a:cs typeface="Times New Roman" panose="02020603050405020304" pitchFamily="18" charset="0"/>
            </a:endParaRPr>
          </a:p>
          <a:p>
            <a:pPr algn="l"/>
            <a:r>
              <a:rPr lang="en-US" i="0" dirty="0">
                <a:solidFill>
                  <a:schemeClr val="bg2">
                    <a:lumMod val="20000"/>
                    <a:lumOff val="80000"/>
                  </a:schemeClr>
                </a:solidFill>
                <a:effectLst/>
                <a:latin typeface="Times New Roman" panose="02020603050405020304" pitchFamily="18" charset="0"/>
                <a:cs typeface="Times New Roman" panose="02020603050405020304" pitchFamily="18" charset="0"/>
              </a:rPr>
              <a:t>STING hit a marketing masterstroke with an ad where a male protagonist, after drinking STING, </a:t>
            </a:r>
          </a:p>
          <a:p>
            <a:pPr algn="l"/>
            <a:r>
              <a:rPr lang="en-US" i="0" dirty="0">
                <a:solidFill>
                  <a:schemeClr val="bg2">
                    <a:lumMod val="20000"/>
                    <a:lumOff val="80000"/>
                  </a:schemeClr>
                </a:solidFill>
                <a:effectLst/>
                <a:latin typeface="Times New Roman" panose="02020603050405020304" pitchFamily="18" charset="0"/>
                <a:cs typeface="Times New Roman" panose="02020603050405020304" pitchFamily="18" charset="0"/>
              </a:rPr>
              <a:t>lifts a female to the tenth floor, a</a:t>
            </a:r>
            <a:r>
              <a:rPr lang="en-US" b="0" i="0" dirty="0">
                <a:solidFill>
                  <a:schemeClr val="bg2">
                    <a:lumMod val="20000"/>
                    <a:lumOff val="80000"/>
                  </a:schemeClr>
                </a:solidFill>
                <a:effectLst/>
                <a:latin typeface="Times New Roman" panose="02020603050405020304" pitchFamily="18" charset="0"/>
                <a:cs typeface="Times New Roman" panose="02020603050405020304" pitchFamily="18" charset="0"/>
              </a:rPr>
              <a:t>nd at the end, she leaves a number for him. </a:t>
            </a:r>
          </a:p>
          <a:p>
            <a:pPr algn="l"/>
            <a:endParaRPr lang="en-US" dirty="0">
              <a:solidFill>
                <a:schemeClr val="bg2">
                  <a:lumMod val="20000"/>
                  <a:lumOff val="80000"/>
                </a:schemeClr>
              </a:solidFill>
              <a:latin typeface="Times New Roman" panose="02020603050405020304" pitchFamily="18" charset="0"/>
              <a:cs typeface="Times New Roman" panose="02020603050405020304" pitchFamily="18" charset="0"/>
            </a:endParaRPr>
          </a:p>
          <a:p>
            <a:pPr algn="l"/>
            <a:r>
              <a:rPr lang="en-US" b="0" i="0" dirty="0">
                <a:solidFill>
                  <a:schemeClr val="bg2">
                    <a:lumMod val="20000"/>
                    <a:lumOff val="80000"/>
                  </a:schemeClr>
                </a:solidFill>
                <a:effectLst/>
                <a:latin typeface="Times New Roman" panose="02020603050405020304" pitchFamily="18" charset="0"/>
                <a:cs typeface="Times New Roman" panose="02020603050405020304" pitchFamily="18" charset="0"/>
              </a:rPr>
              <a:t>Then, STING played their masterstroke by setting a pre-recorded message that talked </a:t>
            </a:r>
          </a:p>
          <a:p>
            <a:pPr algn="l"/>
            <a:r>
              <a:rPr lang="en-US" b="0" i="0" dirty="0">
                <a:solidFill>
                  <a:schemeClr val="bg2">
                    <a:lumMod val="20000"/>
                    <a:lumOff val="80000"/>
                  </a:schemeClr>
                </a:solidFill>
                <a:effectLst/>
                <a:latin typeface="Times New Roman" panose="02020603050405020304" pitchFamily="18" charset="0"/>
                <a:cs typeface="Times New Roman" panose="02020603050405020304" pitchFamily="18" charset="0"/>
              </a:rPr>
              <a:t>about saving energy and reminded the caller to have a drink to kickstart their routine.</a:t>
            </a:r>
          </a:p>
          <a:p>
            <a:pPr algn="l"/>
            <a:endParaRPr lang="en-US" dirty="0">
              <a:solidFill>
                <a:schemeClr val="bg2">
                  <a:lumMod val="20000"/>
                  <a:lumOff val="80000"/>
                </a:schemeClr>
              </a:solidFill>
              <a:latin typeface="Times New Roman" panose="02020603050405020304" pitchFamily="18" charset="0"/>
              <a:cs typeface="Times New Roman" panose="02020603050405020304" pitchFamily="18" charset="0"/>
            </a:endParaRPr>
          </a:p>
          <a:p>
            <a:r>
              <a:rPr lang="en-US" dirty="0">
                <a:solidFill>
                  <a:schemeClr val="bg2">
                    <a:lumMod val="20000"/>
                    <a:lumOff val="80000"/>
                  </a:schemeClr>
                </a:solidFill>
                <a:latin typeface="Times New Roman" panose="02020603050405020304" pitchFamily="18" charset="0"/>
                <a:cs typeface="Times New Roman" panose="02020603050405020304" pitchFamily="18" charset="0"/>
              </a:rPr>
              <a:t>The brand </a:t>
            </a:r>
            <a:r>
              <a:rPr lang="en-US" b="1" dirty="0">
                <a:solidFill>
                  <a:srgbClr val="00B0F0"/>
                </a:solidFill>
                <a:latin typeface="Times New Roman" panose="02020603050405020304" pitchFamily="18" charset="0"/>
                <a:cs typeface="Times New Roman" panose="02020603050405020304" pitchFamily="18" charset="0"/>
              </a:rPr>
              <a:t>received over 40,000 calls on the same number in just 48 hours.</a:t>
            </a:r>
            <a:endParaRPr lang="en-US" b="1" i="0" dirty="0">
              <a:solidFill>
                <a:srgbClr val="00B0F0"/>
              </a:solidFill>
              <a:effectLst/>
              <a:latin typeface="Times New Roman" panose="02020603050405020304" pitchFamily="18" charset="0"/>
              <a:cs typeface="Times New Roman" panose="02020603050405020304" pitchFamily="18" charset="0"/>
            </a:endParaRPr>
          </a:p>
          <a:p>
            <a:endParaRPr lang="en-US" dirty="0">
              <a:solidFill>
                <a:schemeClr val="bg2">
                  <a:lumMod val="20000"/>
                  <a:lumOff val="80000"/>
                </a:schemeClr>
              </a:solidFill>
              <a:latin typeface="Times New Roman" panose="02020603050405020304" pitchFamily="18" charset="0"/>
              <a:cs typeface="Times New Roman" panose="02020603050405020304" pitchFamily="18" charset="0"/>
            </a:endParaRPr>
          </a:p>
          <a:p>
            <a:r>
              <a:rPr lang="en-US" b="0" i="0" dirty="0">
                <a:solidFill>
                  <a:schemeClr val="bg2">
                    <a:lumMod val="20000"/>
                    <a:lumOff val="80000"/>
                  </a:schemeClr>
                </a:solidFill>
                <a:effectLst/>
                <a:latin typeface="Times New Roman" panose="02020603050405020304" pitchFamily="18" charset="0"/>
                <a:cs typeface="Times New Roman" panose="02020603050405020304" pitchFamily="18" charset="0"/>
              </a:rPr>
              <a:t>This was an excellent example of how the best marketing doesn’t look like marketing</a:t>
            </a:r>
            <a:r>
              <a:rPr lang="en-US" b="0" i="0" dirty="0">
                <a:solidFill>
                  <a:srgbClr val="222222"/>
                </a:solidFill>
                <a:effectLst/>
                <a:latin typeface="Times New Roman" panose="02020603050405020304" pitchFamily="18" charset="0"/>
                <a:cs typeface="Times New Roman" panose="02020603050405020304" pitchFamily="18" charset="0"/>
              </a:rPr>
              <a:t>.</a:t>
            </a:r>
          </a:p>
          <a:p>
            <a:endParaRPr lang="en-US" dirty="0">
              <a:solidFill>
                <a:srgbClr val="222222"/>
              </a:solidFill>
              <a:latin typeface="Times New Roman" panose="02020603050405020304" pitchFamily="18" charset="0"/>
              <a:cs typeface="Times New Roman" panose="02020603050405020304" pitchFamily="18" charset="0"/>
            </a:endParaRPr>
          </a:p>
          <a:p>
            <a:endParaRPr lang="en-US" dirty="0">
              <a:solidFill>
                <a:schemeClr val="bg2">
                  <a:lumMod val="20000"/>
                  <a:lumOff val="80000"/>
                </a:schemeClr>
              </a:solidFill>
              <a:latin typeface="Times New Roman" panose="02020603050405020304" pitchFamily="18" charset="0"/>
              <a:cs typeface="Times New Roman" panose="02020603050405020304" pitchFamily="18" charset="0"/>
            </a:endParaRPr>
          </a:p>
          <a:p>
            <a:endParaRPr lang="en-US" sz="1600" dirty="0">
              <a:solidFill>
                <a:srgbClr val="222222"/>
              </a:solidFill>
              <a:latin typeface="Times New Roman" panose="02020603050405020304" pitchFamily="18" charset="0"/>
              <a:cs typeface="Times New Roman" panose="02020603050405020304" pitchFamily="18" charset="0"/>
            </a:endParaRPr>
          </a:p>
          <a:p>
            <a:endParaRPr lang="en-US" dirty="0">
              <a:solidFill>
                <a:srgbClr val="222222"/>
              </a:solidFill>
              <a:latin typeface="Roboto" panose="02000000000000000000" pitchFamily="2" charset="0"/>
            </a:endParaRPr>
          </a:p>
          <a:p>
            <a:endParaRPr lang="en-US" dirty="0">
              <a:solidFill>
                <a:srgbClr val="222222"/>
              </a:solidFill>
              <a:latin typeface="Roboto" panose="02000000000000000000" pitchFamily="2" charset="0"/>
            </a:endParaRPr>
          </a:p>
          <a:p>
            <a:endParaRPr lang="en-US" dirty="0">
              <a:solidFill>
                <a:srgbClr val="222222"/>
              </a:solidFill>
              <a:latin typeface="Roboto" panose="02000000000000000000" pitchFamily="2" charset="0"/>
            </a:endParaRPr>
          </a:p>
          <a:p>
            <a:endParaRPr lang="en-US" dirty="0">
              <a:solidFill>
                <a:srgbClr val="222222"/>
              </a:solidFill>
              <a:latin typeface="Roboto" panose="02000000000000000000" pitchFamily="2" charset="0"/>
            </a:endParaRPr>
          </a:p>
          <a:p>
            <a:endParaRPr lang="en-US" dirty="0">
              <a:solidFill>
                <a:srgbClr val="222222"/>
              </a:solidFill>
              <a:latin typeface="Roboto" panose="02000000000000000000" pitchFamily="2" charset="0"/>
            </a:endParaRPr>
          </a:p>
          <a:p>
            <a:endParaRPr lang="en-US" dirty="0">
              <a:solidFill>
                <a:srgbClr val="222222"/>
              </a:solidFill>
              <a:latin typeface="Roboto" panose="02000000000000000000" pitchFamily="2" charset="0"/>
            </a:endParaRPr>
          </a:p>
          <a:p>
            <a:endParaRPr lang="en-US" dirty="0">
              <a:solidFill>
                <a:srgbClr val="222222"/>
              </a:solidFill>
              <a:latin typeface="Roboto" panose="02000000000000000000" pitchFamily="2" charset="0"/>
            </a:endParaRPr>
          </a:p>
          <a:p>
            <a:endParaRPr lang="en-US" dirty="0">
              <a:solidFill>
                <a:srgbClr val="222222"/>
              </a:solidFill>
              <a:latin typeface="Roboto" panose="02000000000000000000" pitchFamily="2" charset="0"/>
            </a:endParaRPr>
          </a:p>
          <a:p>
            <a:endParaRPr lang="en-US" dirty="0">
              <a:solidFill>
                <a:srgbClr val="222222"/>
              </a:solidFill>
              <a:latin typeface="Roboto" panose="02000000000000000000" pitchFamily="2" charset="0"/>
            </a:endParaRPr>
          </a:p>
          <a:p>
            <a:endParaRPr lang="en-US" dirty="0">
              <a:solidFill>
                <a:srgbClr val="222222"/>
              </a:solidFill>
              <a:latin typeface="Roboto" panose="02000000000000000000" pitchFamily="2" charset="0"/>
            </a:endParaRPr>
          </a:p>
          <a:p>
            <a:endParaRPr lang="en-US" dirty="0">
              <a:solidFill>
                <a:srgbClr val="222222"/>
              </a:solidFill>
              <a:latin typeface="Roboto" panose="02000000000000000000" pitchFamily="2" charset="0"/>
            </a:endParaRPr>
          </a:p>
          <a:p>
            <a:endParaRPr lang="en-US" dirty="0">
              <a:solidFill>
                <a:srgbClr val="222222"/>
              </a:solidFill>
              <a:latin typeface="Roboto" panose="02000000000000000000" pitchFamily="2" charset="0"/>
            </a:endParaRPr>
          </a:p>
          <a:p>
            <a:endParaRPr lang="en-US" dirty="0">
              <a:solidFill>
                <a:srgbClr val="222222"/>
              </a:solidFill>
              <a:latin typeface="Roboto" panose="02000000000000000000" pitchFamily="2" charset="0"/>
            </a:endParaRPr>
          </a:p>
          <a:p>
            <a:endParaRPr lang="en-US" dirty="0">
              <a:solidFill>
                <a:srgbClr val="222222"/>
              </a:solidFill>
              <a:latin typeface="Roboto" panose="02000000000000000000" pitchFamily="2" charset="0"/>
            </a:endParaRPr>
          </a:p>
          <a:p>
            <a:endParaRPr lang="en-US" dirty="0">
              <a:solidFill>
                <a:srgbClr val="222222"/>
              </a:solidFill>
              <a:latin typeface="Roboto" panose="02000000000000000000" pitchFamily="2" charset="0"/>
            </a:endParaRPr>
          </a:p>
          <a:p>
            <a:endParaRPr lang="en-IN" dirty="0"/>
          </a:p>
        </p:txBody>
      </p:sp>
      <p:pic>
        <p:nvPicPr>
          <p:cNvPr id="6" name="Picture 5">
            <a:extLst>
              <a:ext uri="{FF2B5EF4-FFF2-40B4-BE49-F238E27FC236}">
                <a16:creationId xmlns:a16="http://schemas.microsoft.com/office/drawing/2014/main" id="{925E073E-78A4-0060-A4BC-60FC963213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78773" y="0"/>
            <a:ext cx="1450414" cy="237726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ustDataLst>
      <p:tags r:id="rId1"/>
    </p:custDataLst>
    <p:extLst>
      <p:ext uri="{BB962C8B-B14F-4D97-AF65-F5344CB8AC3E}">
        <p14:creationId xmlns:p14="http://schemas.microsoft.com/office/powerpoint/2010/main" val="4160636226"/>
      </p:ext>
    </p:extLst>
  </p:cSld>
  <p:clrMapOvr>
    <a:masterClrMapping/>
  </p:clrMapOvr>
  <mc:AlternateContent xmlns:mc="http://schemas.openxmlformats.org/markup-compatibility/2006" xmlns:p14="http://schemas.microsoft.com/office/powerpoint/2010/main">
    <mc:Choice Requires="p14">
      <p:transition spd="slow" p14:dur="2000" advTm="107360"/>
    </mc:Choice>
    <mc:Fallback xmlns="">
      <p:transition spd="slow" advTm="10736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E590175-6596-E50E-B889-084150C07AAC}"/>
              </a:ext>
            </a:extLst>
          </p:cNvPr>
          <p:cNvSpPr txBox="1"/>
          <p:nvPr/>
        </p:nvSpPr>
        <p:spPr>
          <a:xfrm>
            <a:off x="616017" y="404448"/>
            <a:ext cx="6097604" cy="369332"/>
          </a:xfrm>
          <a:prstGeom prst="rect">
            <a:avLst/>
          </a:prstGeom>
          <a:noFill/>
        </p:spPr>
        <p:txBody>
          <a:bodyPr wrap="square">
            <a:spAutoFit/>
          </a:bodyPr>
          <a:lstStyle/>
          <a:p>
            <a:r>
              <a:rPr lang="en-US" b="1" dirty="0">
                <a:solidFill>
                  <a:schemeClr val="bg1"/>
                </a:solidFill>
                <a:latin typeface="Times New Roman" panose="02020603050405020304" pitchFamily="18" charset="0"/>
                <a:cs typeface="Times New Roman" panose="02020603050405020304" pitchFamily="18" charset="0"/>
              </a:rPr>
              <a:t>Who can be a brand ambassador, and why?</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5" name="Rectangle: Beveled 4">
            <a:extLst>
              <a:ext uri="{FF2B5EF4-FFF2-40B4-BE49-F238E27FC236}">
                <a16:creationId xmlns:a16="http://schemas.microsoft.com/office/drawing/2014/main" id="{0A36A90A-6C22-317E-C241-C24046076950}"/>
              </a:ext>
            </a:extLst>
          </p:cNvPr>
          <p:cNvSpPr/>
          <p:nvPr/>
        </p:nvSpPr>
        <p:spPr>
          <a:xfrm>
            <a:off x="466825" y="504459"/>
            <a:ext cx="149192" cy="169310"/>
          </a:xfrm>
          <a:prstGeom prst="bevel">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IN"/>
          </a:p>
        </p:txBody>
      </p:sp>
      <p:pic>
        <p:nvPicPr>
          <p:cNvPr id="9" name="Picture 8">
            <a:extLst>
              <a:ext uri="{FF2B5EF4-FFF2-40B4-BE49-F238E27FC236}">
                <a16:creationId xmlns:a16="http://schemas.microsoft.com/office/drawing/2014/main" id="{9B6A6AAD-DC0D-1956-3A27-DAB2D3DF2A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54216" y="673769"/>
            <a:ext cx="3551622" cy="5207267"/>
          </a:xfrm>
          <a:prstGeom prst="rect">
            <a:avLst/>
          </a:prstGeom>
        </p:spPr>
      </p:pic>
      <p:sp>
        <p:nvSpPr>
          <p:cNvPr id="10" name="TextBox 9">
            <a:extLst>
              <a:ext uri="{FF2B5EF4-FFF2-40B4-BE49-F238E27FC236}">
                <a16:creationId xmlns:a16="http://schemas.microsoft.com/office/drawing/2014/main" id="{B9DF9B3D-C8A8-86D1-3CA0-6500C833379E}"/>
              </a:ext>
            </a:extLst>
          </p:cNvPr>
          <p:cNvSpPr txBox="1"/>
          <p:nvPr/>
        </p:nvSpPr>
        <p:spPr>
          <a:xfrm>
            <a:off x="786163" y="1085441"/>
            <a:ext cx="5927459" cy="5632311"/>
          </a:xfrm>
          <a:prstGeom prst="rect">
            <a:avLst/>
          </a:prstGeom>
          <a:noFill/>
        </p:spPr>
        <p:txBody>
          <a:bodyPr wrap="square" rtlCol="0">
            <a:spAutoFit/>
          </a:bodyPr>
          <a:lstStyle/>
          <a:p>
            <a:r>
              <a:rPr lang="en-IN" dirty="0">
                <a:solidFill>
                  <a:schemeClr val="bg2">
                    <a:lumMod val="20000"/>
                    <a:lumOff val="80000"/>
                  </a:schemeClr>
                </a:solidFill>
                <a:latin typeface="Times New Roman" panose="02020603050405020304" pitchFamily="18" charset="0"/>
                <a:cs typeface="Times New Roman" panose="02020603050405020304" pitchFamily="18" charset="0"/>
              </a:rPr>
              <a:t>In  my Opinion MS Dhoni can be a brand  ambassador.</a:t>
            </a:r>
          </a:p>
          <a:p>
            <a:endParaRPr lang="en-IN" dirty="0">
              <a:solidFill>
                <a:schemeClr val="bg2">
                  <a:lumMod val="20000"/>
                  <a:lumOff val="80000"/>
                </a:schemeClr>
              </a:solidFill>
              <a:latin typeface="Times New Roman" panose="02020603050405020304" pitchFamily="18" charset="0"/>
              <a:cs typeface="Times New Roman" panose="02020603050405020304" pitchFamily="18" charset="0"/>
            </a:endParaRPr>
          </a:p>
          <a:p>
            <a:r>
              <a:rPr lang="en-US" b="0" i="0" dirty="0">
                <a:solidFill>
                  <a:schemeClr val="bg2">
                    <a:lumMod val="20000"/>
                    <a:lumOff val="80000"/>
                  </a:schemeClr>
                </a:solidFill>
                <a:effectLst/>
                <a:latin typeface="Times New Roman" panose="02020603050405020304" pitchFamily="18" charset="0"/>
                <a:cs typeface="Times New Roman" panose="02020603050405020304" pitchFamily="18" charset="0"/>
              </a:rPr>
              <a:t>MS Dhoni is a widely recognized and highly respected cricketer, both in India and internationally. </a:t>
            </a:r>
          </a:p>
          <a:p>
            <a:endParaRPr lang="en-US" dirty="0">
              <a:solidFill>
                <a:schemeClr val="bg2">
                  <a:lumMod val="20000"/>
                  <a:lumOff val="80000"/>
                </a:schemeClr>
              </a:solidFill>
              <a:latin typeface="Times New Roman" panose="02020603050405020304" pitchFamily="18" charset="0"/>
              <a:cs typeface="Times New Roman" panose="02020603050405020304" pitchFamily="18" charset="0"/>
            </a:endParaRPr>
          </a:p>
          <a:p>
            <a:r>
              <a:rPr lang="en-US" b="0" i="0" dirty="0">
                <a:solidFill>
                  <a:schemeClr val="bg2">
                    <a:lumMod val="20000"/>
                    <a:lumOff val="80000"/>
                  </a:schemeClr>
                </a:solidFill>
                <a:effectLst/>
                <a:latin typeface="Times New Roman" panose="02020603050405020304" pitchFamily="18" charset="0"/>
                <a:cs typeface="Times New Roman" panose="02020603050405020304" pitchFamily="18" charset="0"/>
              </a:rPr>
              <a:t>His fans include not only the youth but also kids and senior citizen. It will truly help to approach and convince people of all ages to give it a try at least once.</a:t>
            </a:r>
          </a:p>
          <a:p>
            <a:endParaRPr lang="en-IN" dirty="0">
              <a:solidFill>
                <a:schemeClr val="bg2">
                  <a:lumMod val="20000"/>
                  <a:lumOff val="80000"/>
                </a:schemeClr>
              </a:solidFill>
              <a:latin typeface="Times New Roman" panose="02020603050405020304" pitchFamily="18" charset="0"/>
              <a:cs typeface="Times New Roman" panose="02020603050405020304" pitchFamily="18" charset="0"/>
            </a:endParaRPr>
          </a:p>
          <a:p>
            <a:r>
              <a:rPr lang="en-US" b="0" i="0" dirty="0">
                <a:solidFill>
                  <a:schemeClr val="bg2">
                    <a:lumMod val="20000"/>
                    <a:lumOff val="80000"/>
                  </a:schemeClr>
                </a:solidFill>
                <a:effectLst/>
                <a:latin typeface="Times New Roman" panose="02020603050405020304" pitchFamily="18" charset="0"/>
                <a:cs typeface="Times New Roman" panose="02020603050405020304" pitchFamily="18" charset="0"/>
              </a:rPr>
              <a:t>Dhoni is known for his exceptional fitness and endurance. This resonates with the brand's positioning and can inspire consumers to believe that the energy drink can enhance their own performance and stamina.</a:t>
            </a:r>
            <a:endParaRPr lang="en-IN" dirty="0">
              <a:solidFill>
                <a:schemeClr val="bg2">
                  <a:lumMod val="20000"/>
                  <a:lumOff val="80000"/>
                </a:schemeClr>
              </a:solidFill>
              <a:latin typeface="Times New Roman" panose="02020603050405020304" pitchFamily="18" charset="0"/>
              <a:cs typeface="Times New Roman" panose="02020603050405020304" pitchFamily="18" charset="0"/>
            </a:endParaRPr>
          </a:p>
          <a:p>
            <a:endParaRPr lang="en-IN" dirty="0"/>
          </a:p>
          <a:p>
            <a:r>
              <a:rPr lang="en-US" b="0" i="0" dirty="0">
                <a:solidFill>
                  <a:schemeClr val="bg2">
                    <a:lumMod val="20000"/>
                    <a:lumOff val="80000"/>
                  </a:schemeClr>
                </a:solidFill>
                <a:effectLst/>
                <a:latin typeface="Times New Roman" panose="02020603050405020304" pitchFamily="18" charset="0"/>
                <a:cs typeface="Times New Roman" panose="02020603050405020304" pitchFamily="18" charset="0"/>
              </a:rPr>
              <a:t>Dhoni's involvement as a brand ambassador can open up various marketing opportunities. This may include promotional campaigns, advertisements, social media collaborations, and public appearances.</a:t>
            </a:r>
          </a:p>
          <a:p>
            <a:endParaRPr lang="en-IN" dirty="0">
              <a:solidFill>
                <a:schemeClr val="bg2">
                  <a:lumMod val="20000"/>
                  <a:lumOff val="80000"/>
                </a:schemeClr>
              </a:solidFill>
              <a:latin typeface="Times New Roman" panose="02020603050405020304" pitchFamily="18" charset="0"/>
              <a:cs typeface="Times New Roman" panose="02020603050405020304" pitchFamily="18" charset="0"/>
            </a:endParaRPr>
          </a:p>
          <a:p>
            <a:endParaRPr lang="en-IN" dirty="0"/>
          </a:p>
        </p:txBody>
      </p:sp>
    </p:spTree>
    <p:custDataLst>
      <p:tags r:id="rId1"/>
    </p:custDataLst>
    <p:extLst>
      <p:ext uri="{BB962C8B-B14F-4D97-AF65-F5344CB8AC3E}">
        <p14:creationId xmlns:p14="http://schemas.microsoft.com/office/powerpoint/2010/main" val="3655509309"/>
      </p:ext>
    </p:extLst>
  </p:cSld>
  <p:clrMapOvr>
    <a:masterClrMapping/>
  </p:clrMapOvr>
  <mc:AlternateContent xmlns:mc="http://schemas.openxmlformats.org/markup-compatibility/2006" xmlns:p14="http://schemas.microsoft.com/office/powerpoint/2010/main">
    <mc:Choice Requires="p14">
      <p:transition spd="slow" p14:dur="2000" advTm="36618"/>
    </mc:Choice>
    <mc:Fallback xmlns="">
      <p:transition spd="slow" advTm="3661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1000"/>
                                        <p:tgtEl>
                                          <p:spTgt spid="10"/>
                                        </p:tgtEl>
                                      </p:cBhvr>
                                    </p:animEffect>
                                    <p:anim calcmode="lin" valueType="num">
                                      <p:cBhvr>
                                        <p:cTn id="22" dur="1000" fill="hold"/>
                                        <p:tgtEl>
                                          <p:spTgt spid="10"/>
                                        </p:tgtEl>
                                        <p:attrNameLst>
                                          <p:attrName>ppt_x</p:attrName>
                                        </p:attrNameLst>
                                      </p:cBhvr>
                                      <p:tavLst>
                                        <p:tav tm="0">
                                          <p:val>
                                            <p:strVal val="#ppt_x"/>
                                          </p:val>
                                        </p:tav>
                                        <p:tav tm="100000">
                                          <p:val>
                                            <p:strVal val="#ppt_x"/>
                                          </p:val>
                                        </p:tav>
                                      </p:tavLst>
                                    </p:anim>
                                    <p:anim calcmode="lin" valueType="num">
                                      <p:cBhvr>
                                        <p:cTn id="2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28">
            <a:extLst>
              <a:ext uri="{FF2B5EF4-FFF2-40B4-BE49-F238E27FC236}">
                <a16:creationId xmlns:a16="http://schemas.microsoft.com/office/drawing/2014/main" id="{F3A9C67E-4570-695B-4A17-7D71794666B0}"/>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9095874" y="196151"/>
            <a:ext cx="2682315" cy="3644330"/>
          </a:xfrm>
          <a:prstGeom prst="rect">
            <a:avLst/>
          </a:prstGeom>
        </p:spPr>
      </p:pic>
      <p:sp>
        <p:nvSpPr>
          <p:cNvPr id="4" name="TextBox 3">
            <a:extLst>
              <a:ext uri="{FF2B5EF4-FFF2-40B4-BE49-F238E27FC236}">
                <a16:creationId xmlns:a16="http://schemas.microsoft.com/office/drawing/2014/main" id="{3FA40207-174A-5F00-415A-1332401639E1}"/>
              </a:ext>
            </a:extLst>
          </p:cNvPr>
          <p:cNvSpPr txBox="1"/>
          <p:nvPr/>
        </p:nvSpPr>
        <p:spPr>
          <a:xfrm>
            <a:off x="563002" y="705568"/>
            <a:ext cx="6097604" cy="400110"/>
          </a:xfrm>
          <a:prstGeom prst="rect">
            <a:avLst/>
          </a:prstGeom>
          <a:noFill/>
        </p:spPr>
        <p:txBody>
          <a:bodyPr wrap="square">
            <a:spAutoFit/>
          </a:bodyPr>
          <a:lstStyle/>
          <a:p>
            <a:r>
              <a:rPr lang="en-US" sz="2000" b="1" dirty="0">
                <a:solidFill>
                  <a:schemeClr val="bg1"/>
                </a:solidFill>
                <a:latin typeface="Times New Roman" panose="02020603050405020304" pitchFamily="18" charset="0"/>
                <a:cs typeface="Times New Roman" panose="02020603050405020304" pitchFamily="18" charset="0"/>
              </a:rPr>
              <a:t>Who should be our target audience, and why</a:t>
            </a:r>
            <a:endParaRPr lang="en-IN" sz="2000" b="1" dirty="0">
              <a:solidFill>
                <a:schemeClr val="bg1"/>
              </a:solidFill>
              <a:latin typeface="Times New Roman" panose="02020603050405020304" pitchFamily="18" charset="0"/>
              <a:cs typeface="Times New Roman" panose="02020603050405020304" pitchFamily="18" charset="0"/>
            </a:endParaRPr>
          </a:p>
        </p:txBody>
      </p:sp>
      <p:sp>
        <p:nvSpPr>
          <p:cNvPr id="5" name="Rectangle: Beveled 4">
            <a:extLst>
              <a:ext uri="{FF2B5EF4-FFF2-40B4-BE49-F238E27FC236}">
                <a16:creationId xmlns:a16="http://schemas.microsoft.com/office/drawing/2014/main" id="{474EA8EA-0614-0868-4328-E3EBACDAB684}"/>
              </a:ext>
            </a:extLst>
          </p:cNvPr>
          <p:cNvSpPr/>
          <p:nvPr/>
        </p:nvSpPr>
        <p:spPr>
          <a:xfrm>
            <a:off x="413810" y="705568"/>
            <a:ext cx="149192" cy="169310"/>
          </a:xfrm>
          <a:prstGeom prst="bevel">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CBD020CB-FC4B-59C1-CB7C-54FE429D702F}"/>
              </a:ext>
            </a:extLst>
          </p:cNvPr>
          <p:cNvSpPr txBox="1"/>
          <p:nvPr/>
        </p:nvSpPr>
        <p:spPr>
          <a:xfrm>
            <a:off x="413811" y="1197177"/>
            <a:ext cx="8903444" cy="9787295"/>
          </a:xfrm>
          <a:prstGeom prst="rect">
            <a:avLst/>
          </a:prstGeom>
          <a:noFill/>
        </p:spPr>
        <p:txBody>
          <a:bodyPr wrap="square" rtlCol="0">
            <a:spAutoFit/>
          </a:bodyPr>
          <a:lstStyle/>
          <a:p>
            <a:r>
              <a:rPr lang="en-US" i="0" dirty="0">
                <a:solidFill>
                  <a:schemeClr val="bg2">
                    <a:lumMod val="20000"/>
                    <a:lumOff val="80000"/>
                  </a:schemeClr>
                </a:solidFill>
                <a:effectLst/>
                <a:latin typeface="Times New Roman" panose="02020603050405020304" pitchFamily="18" charset="0"/>
                <a:cs typeface="Times New Roman" panose="02020603050405020304" pitchFamily="18" charset="0"/>
              </a:rPr>
              <a:t>Energy drinks tend to be popular among young &amp;  adults, typically between then ages of </a:t>
            </a:r>
          </a:p>
          <a:p>
            <a:r>
              <a:rPr lang="en-US" i="0" dirty="0">
                <a:solidFill>
                  <a:schemeClr val="bg2">
                    <a:lumMod val="20000"/>
                    <a:lumOff val="80000"/>
                  </a:schemeClr>
                </a:solidFill>
                <a:effectLst/>
                <a:latin typeface="Times New Roman" panose="02020603050405020304" pitchFamily="18" charset="0"/>
                <a:cs typeface="Times New Roman" panose="02020603050405020304" pitchFamily="18" charset="0"/>
              </a:rPr>
              <a:t>15 and 35. This age group is often seeking a boost of energy to support their active and busy lifestyles, including work, studies, and social activities.</a:t>
            </a:r>
          </a:p>
          <a:p>
            <a:endParaRPr lang="en-US" dirty="0">
              <a:solidFill>
                <a:schemeClr val="bg2">
                  <a:lumMod val="20000"/>
                  <a:lumOff val="80000"/>
                </a:schemeClr>
              </a:solidFill>
              <a:latin typeface="Times New Roman" panose="02020603050405020304" pitchFamily="18" charset="0"/>
              <a:cs typeface="Times New Roman" panose="02020603050405020304" pitchFamily="18" charset="0"/>
            </a:endParaRPr>
          </a:p>
          <a:p>
            <a:r>
              <a:rPr lang="en-US" i="0" dirty="0">
                <a:solidFill>
                  <a:schemeClr val="bg2">
                    <a:lumMod val="20000"/>
                    <a:lumOff val="80000"/>
                  </a:schemeClr>
                </a:solidFill>
                <a:effectLst/>
                <a:latin typeface="Times New Roman" panose="02020603050405020304" pitchFamily="18" charset="0"/>
                <a:cs typeface="Times New Roman" panose="02020603050405020304" pitchFamily="18" charset="0"/>
              </a:rPr>
              <a:t>The target audience, ranging from ages 15 to 35, includes students, adults, professionals, athletes, and fitness enthusiasts.</a:t>
            </a:r>
          </a:p>
          <a:p>
            <a:endParaRPr lang="en-US" dirty="0">
              <a:solidFill>
                <a:schemeClr val="bg2">
                  <a:lumMod val="20000"/>
                  <a:lumOff val="80000"/>
                </a:schemeClr>
              </a:solidFill>
              <a:latin typeface="Times New Roman" panose="02020603050405020304" pitchFamily="18" charset="0"/>
              <a:cs typeface="Times New Roman" panose="02020603050405020304" pitchFamily="18" charset="0"/>
            </a:endParaRPr>
          </a:p>
          <a:p>
            <a:r>
              <a:rPr lang="en-US" i="0" dirty="0">
                <a:solidFill>
                  <a:schemeClr val="accent2"/>
                </a:solidFill>
                <a:effectLst/>
                <a:latin typeface="Times New Roman" panose="02020603050405020304" pitchFamily="18" charset="0"/>
                <a:cs typeface="Times New Roman" panose="02020603050405020304" pitchFamily="18" charset="0"/>
              </a:rPr>
              <a:t>Students-</a:t>
            </a:r>
            <a:r>
              <a:rPr lang="en-US" i="0" dirty="0">
                <a:solidFill>
                  <a:schemeClr val="bg2">
                    <a:lumMod val="20000"/>
                    <a:lumOff val="80000"/>
                  </a:schemeClr>
                </a:solidFill>
                <a:effectLst/>
                <a:latin typeface="Times New Roman" panose="02020603050405020304" pitchFamily="18" charset="0"/>
                <a:cs typeface="Times New Roman" panose="02020603050405020304" pitchFamily="18" charset="0"/>
              </a:rPr>
              <a:t>         </a:t>
            </a:r>
          </a:p>
          <a:p>
            <a:r>
              <a:rPr lang="en-US" dirty="0">
                <a:solidFill>
                  <a:schemeClr val="bg2">
                    <a:lumMod val="20000"/>
                    <a:lumOff val="80000"/>
                  </a:schemeClr>
                </a:solidFill>
                <a:latin typeface="Times New Roman" panose="02020603050405020304" pitchFamily="18" charset="0"/>
                <a:cs typeface="Times New Roman" panose="02020603050405020304" pitchFamily="18" charset="0"/>
              </a:rPr>
              <a:t>                        </a:t>
            </a:r>
            <a:r>
              <a:rPr lang="en-US" i="0" dirty="0">
                <a:solidFill>
                  <a:schemeClr val="bg2">
                    <a:lumMod val="20000"/>
                    <a:lumOff val="80000"/>
                  </a:schemeClr>
                </a:solidFill>
                <a:effectLst/>
                <a:latin typeface="Times New Roman" panose="02020603050405020304" pitchFamily="18" charset="0"/>
                <a:cs typeface="Times New Roman" panose="02020603050405020304" pitchFamily="18" charset="0"/>
              </a:rPr>
              <a:t>College and university students often consume energy drinks to stay awake and</a:t>
            </a:r>
          </a:p>
          <a:p>
            <a:r>
              <a:rPr lang="en-US" dirty="0">
                <a:solidFill>
                  <a:schemeClr val="bg2">
                    <a:lumMod val="20000"/>
                    <a:lumOff val="80000"/>
                  </a:schemeClr>
                </a:solidFill>
                <a:latin typeface="Times New Roman" panose="02020603050405020304" pitchFamily="18" charset="0"/>
                <a:cs typeface="Times New Roman" panose="02020603050405020304" pitchFamily="18" charset="0"/>
              </a:rPr>
              <a:t>                        </a:t>
            </a:r>
            <a:r>
              <a:rPr lang="en-US" i="0" dirty="0">
                <a:solidFill>
                  <a:schemeClr val="bg2">
                    <a:lumMod val="20000"/>
                    <a:lumOff val="80000"/>
                  </a:schemeClr>
                </a:solidFill>
                <a:effectLst/>
                <a:latin typeface="Times New Roman" panose="02020603050405020304" pitchFamily="18" charset="0"/>
                <a:cs typeface="Times New Roman" panose="02020603050405020304" pitchFamily="18" charset="0"/>
              </a:rPr>
              <a:t>focused during long study sessions </a:t>
            </a:r>
          </a:p>
          <a:p>
            <a:r>
              <a:rPr lang="en-US" i="0" dirty="0">
                <a:solidFill>
                  <a:schemeClr val="accent2"/>
                </a:solidFill>
                <a:effectLst/>
                <a:latin typeface="Times New Roman" panose="02020603050405020304" pitchFamily="18" charset="0"/>
                <a:cs typeface="Times New Roman" panose="02020603050405020304" pitchFamily="18" charset="0"/>
              </a:rPr>
              <a:t>Professionals: </a:t>
            </a:r>
          </a:p>
          <a:p>
            <a:r>
              <a:rPr lang="en-US" dirty="0">
                <a:solidFill>
                  <a:schemeClr val="bg2">
                    <a:lumMod val="20000"/>
                    <a:lumOff val="80000"/>
                  </a:schemeClr>
                </a:solidFill>
                <a:latin typeface="Times New Roman" panose="02020603050405020304" pitchFamily="18" charset="0"/>
                <a:cs typeface="Times New Roman" panose="02020603050405020304" pitchFamily="18" charset="0"/>
              </a:rPr>
              <a:t>                        </a:t>
            </a:r>
            <a:r>
              <a:rPr lang="en-US" i="0" dirty="0">
                <a:solidFill>
                  <a:schemeClr val="bg2">
                    <a:lumMod val="20000"/>
                    <a:lumOff val="80000"/>
                  </a:schemeClr>
                </a:solidFill>
                <a:effectLst/>
                <a:latin typeface="Times New Roman" panose="02020603050405020304" pitchFamily="18" charset="0"/>
                <a:cs typeface="Times New Roman" panose="02020603050405020304" pitchFamily="18" charset="0"/>
              </a:rPr>
              <a:t>Individuals with demanding jobs, such as professionals working long hours,</a:t>
            </a:r>
          </a:p>
          <a:p>
            <a:r>
              <a:rPr lang="en-US" dirty="0">
                <a:solidFill>
                  <a:schemeClr val="bg2">
                    <a:lumMod val="20000"/>
                    <a:lumOff val="80000"/>
                  </a:schemeClr>
                </a:solidFill>
                <a:latin typeface="Times New Roman" panose="02020603050405020304" pitchFamily="18" charset="0"/>
                <a:cs typeface="Times New Roman" panose="02020603050405020304" pitchFamily="18" charset="0"/>
              </a:rPr>
              <a:t>                       </a:t>
            </a:r>
            <a:r>
              <a:rPr lang="en-US" i="0" dirty="0">
                <a:solidFill>
                  <a:schemeClr val="bg2">
                    <a:lumMod val="20000"/>
                    <a:lumOff val="80000"/>
                  </a:schemeClr>
                </a:solidFill>
                <a:effectLst/>
                <a:latin typeface="Times New Roman" panose="02020603050405020304" pitchFamily="18" charset="0"/>
                <a:cs typeface="Times New Roman" panose="02020603050405020304" pitchFamily="18" charset="0"/>
              </a:rPr>
              <a:t> night shifts, or in physically demanding roles, may rely on energy drinks to</a:t>
            </a:r>
          </a:p>
          <a:p>
            <a:r>
              <a:rPr lang="en-US" dirty="0">
                <a:solidFill>
                  <a:schemeClr val="bg2">
                    <a:lumMod val="20000"/>
                    <a:lumOff val="80000"/>
                  </a:schemeClr>
                </a:solidFill>
                <a:latin typeface="Times New Roman" panose="02020603050405020304" pitchFamily="18" charset="0"/>
                <a:cs typeface="Times New Roman" panose="02020603050405020304" pitchFamily="18" charset="0"/>
              </a:rPr>
              <a:t>                        </a:t>
            </a:r>
            <a:r>
              <a:rPr lang="en-US" i="0" dirty="0">
                <a:solidFill>
                  <a:schemeClr val="bg2">
                    <a:lumMod val="20000"/>
                    <a:lumOff val="80000"/>
                  </a:schemeClr>
                </a:solidFill>
                <a:effectLst/>
                <a:latin typeface="Times New Roman" panose="02020603050405020304" pitchFamily="18" charset="0"/>
                <a:cs typeface="Times New Roman" panose="02020603050405020304" pitchFamily="18" charset="0"/>
              </a:rPr>
              <a:t>help them stay energized and maintain productivity.</a:t>
            </a:r>
          </a:p>
          <a:p>
            <a:endParaRPr lang="en-US" dirty="0">
              <a:solidFill>
                <a:schemeClr val="bg2">
                  <a:lumMod val="20000"/>
                  <a:lumOff val="80000"/>
                </a:schemeClr>
              </a:solidFill>
              <a:latin typeface="Times New Roman" panose="02020603050405020304" pitchFamily="18" charset="0"/>
              <a:cs typeface="Times New Roman" panose="02020603050405020304" pitchFamily="18" charset="0"/>
            </a:endParaRPr>
          </a:p>
          <a:p>
            <a:r>
              <a:rPr lang="en-US" dirty="0">
                <a:solidFill>
                  <a:schemeClr val="accent2"/>
                </a:solidFill>
                <a:latin typeface="Times New Roman" panose="02020603050405020304" pitchFamily="18" charset="0"/>
                <a:cs typeface="Times New Roman" panose="02020603050405020304" pitchFamily="18" charset="0"/>
              </a:rPr>
              <a:t>A</a:t>
            </a:r>
            <a:r>
              <a:rPr lang="en-US" i="0" dirty="0">
                <a:solidFill>
                  <a:schemeClr val="accent2"/>
                </a:solidFill>
                <a:effectLst/>
                <a:latin typeface="Times New Roman" panose="02020603050405020304" pitchFamily="18" charset="0"/>
                <a:cs typeface="Times New Roman" panose="02020603050405020304" pitchFamily="18" charset="0"/>
              </a:rPr>
              <a:t>thletes, and fitness enthusiasts:</a:t>
            </a:r>
            <a:r>
              <a:rPr lang="en-US" dirty="0">
                <a:solidFill>
                  <a:schemeClr val="accent2"/>
                </a:solidFill>
                <a:latin typeface="Times New Roman" panose="02020603050405020304" pitchFamily="18" charset="0"/>
                <a:cs typeface="Times New Roman" panose="02020603050405020304" pitchFamily="18" charset="0"/>
              </a:rPr>
              <a:t> </a:t>
            </a:r>
          </a:p>
          <a:p>
            <a:endParaRPr lang="en-US" dirty="0">
              <a:solidFill>
                <a:schemeClr val="bg2">
                  <a:lumMod val="20000"/>
                  <a:lumOff val="80000"/>
                </a:schemeClr>
              </a:solidFill>
              <a:latin typeface="Times New Roman" panose="02020603050405020304" pitchFamily="18" charset="0"/>
              <a:cs typeface="Times New Roman" panose="02020603050405020304" pitchFamily="18" charset="0"/>
            </a:endParaRPr>
          </a:p>
          <a:p>
            <a:r>
              <a:rPr lang="en-US" dirty="0">
                <a:solidFill>
                  <a:schemeClr val="bg2">
                    <a:lumMod val="20000"/>
                    <a:lumOff val="80000"/>
                  </a:schemeClr>
                </a:solidFill>
                <a:latin typeface="Times New Roman" panose="02020603050405020304" pitchFamily="18" charset="0"/>
                <a:cs typeface="Times New Roman" panose="02020603050405020304" pitchFamily="18" charset="0"/>
              </a:rPr>
              <a:t>                        Energy drinks are also popular among athletes and fitness enthusiasts</a:t>
            </a:r>
          </a:p>
          <a:p>
            <a:r>
              <a:rPr lang="en-US" dirty="0">
                <a:solidFill>
                  <a:schemeClr val="bg2">
                    <a:lumMod val="20000"/>
                    <a:lumOff val="80000"/>
                  </a:schemeClr>
                </a:solidFill>
                <a:latin typeface="Times New Roman" panose="02020603050405020304" pitchFamily="18" charset="0"/>
                <a:cs typeface="Times New Roman" panose="02020603050405020304" pitchFamily="18" charset="0"/>
              </a:rPr>
              <a:t>                        who are looking for an energy boost before or during workouts. </a:t>
            </a:r>
            <a:endParaRPr lang="en-US" i="0" dirty="0">
              <a:solidFill>
                <a:schemeClr val="bg2">
                  <a:lumMod val="20000"/>
                  <a:lumOff val="80000"/>
                </a:schemeClr>
              </a:solidFill>
              <a:effectLst/>
              <a:latin typeface="Times New Roman" panose="02020603050405020304" pitchFamily="18" charset="0"/>
              <a:cs typeface="Times New Roman" panose="02020603050405020304" pitchFamily="18" charset="0"/>
            </a:endParaRPr>
          </a:p>
          <a:p>
            <a:endParaRPr lang="en-US" sz="2000" b="0" i="0" dirty="0">
              <a:solidFill>
                <a:schemeClr val="bg2">
                  <a:lumMod val="20000"/>
                  <a:lumOff val="80000"/>
                </a:schemeClr>
              </a:solidFill>
              <a:effectLst/>
              <a:latin typeface="Times New Roman" panose="02020603050405020304" pitchFamily="18" charset="0"/>
              <a:cs typeface="Times New Roman" panose="02020603050405020304" pitchFamily="18" charset="0"/>
            </a:endParaRPr>
          </a:p>
          <a:p>
            <a:endParaRPr lang="en-US" dirty="0">
              <a:solidFill>
                <a:schemeClr val="bg2">
                  <a:lumMod val="20000"/>
                  <a:lumOff val="80000"/>
                </a:schemeClr>
              </a:solidFill>
              <a:latin typeface="Times New Roman" panose="02020603050405020304" pitchFamily="18" charset="0"/>
              <a:cs typeface="Times New Roman" panose="02020603050405020304" pitchFamily="18" charset="0"/>
            </a:endParaRPr>
          </a:p>
          <a:p>
            <a:endParaRPr lang="en-US" dirty="0">
              <a:solidFill>
                <a:schemeClr val="bg2">
                  <a:lumMod val="20000"/>
                  <a:lumOff val="80000"/>
                </a:schemeClr>
              </a:solidFill>
              <a:latin typeface="Times New Roman" panose="02020603050405020304" pitchFamily="18" charset="0"/>
              <a:cs typeface="Times New Roman" panose="02020603050405020304" pitchFamily="18" charset="0"/>
            </a:endParaRPr>
          </a:p>
          <a:p>
            <a:endParaRPr lang="en-US" dirty="0">
              <a:solidFill>
                <a:schemeClr val="bg2">
                  <a:lumMod val="20000"/>
                  <a:lumOff val="80000"/>
                </a:schemeClr>
              </a:solidFill>
              <a:latin typeface="Times New Roman" panose="02020603050405020304" pitchFamily="18" charset="0"/>
              <a:cs typeface="Times New Roman" panose="02020603050405020304" pitchFamily="18" charset="0"/>
            </a:endParaRPr>
          </a:p>
          <a:p>
            <a:endParaRPr lang="en-US" dirty="0">
              <a:solidFill>
                <a:schemeClr val="bg2">
                  <a:lumMod val="20000"/>
                  <a:lumOff val="80000"/>
                </a:schemeClr>
              </a:solidFill>
              <a:latin typeface="Times New Roman" panose="02020603050405020304" pitchFamily="18" charset="0"/>
              <a:cs typeface="Times New Roman" panose="02020603050405020304" pitchFamily="18" charset="0"/>
            </a:endParaRPr>
          </a:p>
          <a:p>
            <a:endParaRPr lang="en-US" dirty="0">
              <a:solidFill>
                <a:schemeClr val="bg2">
                  <a:lumMod val="20000"/>
                  <a:lumOff val="80000"/>
                </a:schemeClr>
              </a:solidFill>
              <a:latin typeface="Times New Roman" panose="02020603050405020304" pitchFamily="18" charset="0"/>
              <a:cs typeface="Times New Roman" panose="02020603050405020304" pitchFamily="18" charset="0"/>
            </a:endParaRPr>
          </a:p>
          <a:p>
            <a:endParaRPr lang="en-US" dirty="0">
              <a:solidFill>
                <a:schemeClr val="bg2">
                  <a:lumMod val="20000"/>
                  <a:lumOff val="80000"/>
                </a:schemeClr>
              </a:solidFill>
              <a:latin typeface="Times New Roman" panose="02020603050405020304" pitchFamily="18" charset="0"/>
              <a:cs typeface="Times New Roman" panose="02020603050405020304" pitchFamily="18" charset="0"/>
            </a:endParaRPr>
          </a:p>
          <a:p>
            <a:endParaRPr lang="en-US" dirty="0">
              <a:solidFill>
                <a:schemeClr val="bg2">
                  <a:lumMod val="20000"/>
                  <a:lumOff val="80000"/>
                </a:schemeClr>
              </a:solidFill>
              <a:latin typeface="Times New Roman" panose="02020603050405020304" pitchFamily="18" charset="0"/>
              <a:cs typeface="Times New Roman" panose="02020603050405020304" pitchFamily="18" charset="0"/>
            </a:endParaRPr>
          </a:p>
          <a:p>
            <a:endParaRPr lang="en-US" dirty="0">
              <a:solidFill>
                <a:schemeClr val="bg2">
                  <a:lumMod val="20000"/>
                  <a:lumOff val="80000"/>
                </a:schemeClr>
              </a:solidFill>
              <a:latin typeface="Times New Roman" panose="02020603050405020304" pitchFamily="18" charset="0"/>
              <a:cs typeface="Times New Roman" panose="02020603050405020304" pitchFamily="18" charset="0"/>
            </a:endParaRPr>
          </a:p>
          <a:p>
            <a:endParaRPr lang="en-US" dirty="0">
              <a:solidFill>
                <a:schemeClr val="bg2">
                  <a:lumMod val="20000"/>
                  <a:lumOff val="80000"/>
                </a:schemeClr>
              </a:solidFill>
              <a:latin typeface="Times New Roman" panose="02020603050405020304" pitchFamily="18" charset="0"/>
              <a:cs typeface="Times New Roman" panose="02020603050405020304" pitchFamily="18" charset="0"/>
            </a:endParaRPr>
          </a:p>
          <a:p>
            <a:endParaRPr lang="en-US" dirty="0">
              <a:solidFill>
                <a:schemeClr val="bg2">
                  <a:lumMod val="20000"/>
                  <a:lumOff val="80000"/>
                </a:schemeClr>
              </a:solidFill>
              <a:latin typeface="Times New Roman" panose="02020603050405020304" pitchFamily="18" charset="0"/>
              <a:cs typeface="Times New Roman" panose="02020603050405020304" pitchFamily="18" charset="0"/>
            </a:endParaRPr>
          </a:p>
          <a:p>
            <a:endParaRPr lang="en-US" dirty="0">
              <a:solidFill>
                <a:schemeClr val="bg2">
                  <a:lumMod val="20000"/>
                  <a:lumOff val="80000"/>
                </a:schemeClr>
              </a:solidFill>
              <a:latin typeface="Times New Roman" panose="02020603050405020304" pitchFamily="18" charset="0"/>
              <a:cs typeface="Times New Roman" panose="02020603050405020304" pitchFamily="18" charset="0"/>
            </a:endParaRPr>
          </a:p>
          <a:p>
            <a:endParaRPr lang="en-US" dirty="0">
              <a:solidFill>
                <a:schemeClr val="bg2">
                  <a:lumMod val="20000"/>
                  <a:lumOff val="80000"/>
                </a:schemeClr>
              </a:solidFill>
              <a:latin typeface="Times New Roman" panose="02020603050405020304" pitchFamily="18" charset="0"/>
              <a:cs typeface="Times New Roman" panose="02020603050405020304" pitchFamily="18" charset="0"/>
            </a:endParaRPr>
          </a:p>
          <a:p>
            <a:endParaRPr lang="en-US" dirty="0">
              <a:solidFill>
                <a:schemeClr val="bg2">
                  <a:lumMod val="20000"/>
                  <a:lumOff val="80000"/>
                </a:schemeClr>
              </a:solidFill>
              <a:latin typeface="Times New Roman" panose="02020603050405020304" pitchFamily="18" charset="0"/>
              <a:cs typeface="Times New Roman" panose="02020603050405020304" pitchFamily="18" charset="0"/>
            </a:endParaRPr>
          </a:p>
          <a:p>
            <a:endParaRPr lang="en-US" dirty="0">
              <a:solidFill>
                <a:schemeClr val="bg2">
                  <a:lumMod val="20000"/>
                  <a:lumOff val="80000"/>
                </a:schemeClr>
              </a:solidFill>
              <a:latin typeface="Times New Roman" panose="02020603050405020304" pitchFamily="18" charset="0"/>
              <a:cs typeface="Times New Roman" panose="02020603050405020304" pitchFamily="18" charset="0"/>
            </a:endParaRPr>
          </a:p>
          <a:p>
            <a:endParaRPr lang="en-US" dirty="0">
              <a:solidFill>
                <a:schemeClr val="bg2">
                  <a:lumMod val="20000"/>
                  <a:lumOff val="80000"/>
                </a:schemeClr>
              </a:solidFill>
              <a:latin typeface="Times New Roman" panose="02020603050405020304" pitchFamily="18"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1569080245"/>
      </p:ext>
    </p:extLst>
  </p:cSld>
  <p:clrMapOvr>
    <a:masterClrMapping/>
  </p:clrMapOvr>
  <mc:AlternateContent xmlns:mc="http://schemas.openxmlformats.org/markup-compatibility/2006" xmlns:p14="http://schemas.microsoft.com/office/powerpoint/2010/main">
    <mc:Choice Requires="p14">
      <p:transition spd="slow" p14:dur="2000" advTm="30697"/>
    </mc:Choice>
    <mc:Fallback xmlns="">
      <p:transition spd="slow" advTm="3069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fade">
                                      <p:cBhvr>
                                        <p:cTn id="13" dur="500"/>
                                        <p:tgtEl>
                                          <p:spTgt spid="29"/>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1000"/>
                                        <p:tgtEl>
                                          <p:spTgt spid="6"/>
                                        </p:tgtEl>
                                      </p:cBhvr>
                                    </p:animEffect>
                                    <p:anim calcmode="lin" valueType="num">
                                      <p:cBhvr>
                                        <p:cTn id="19" dur="1000" fill="hold"/>
                                        <p:tgtEl>
                                          <p:spTgt spid="6"/>
                                        </p:tgtEl>
                                        <p:attrNameLst>
                                          <p:attrName>ppt_x</p:attrName>
                                        </p:attrNameLst>
                                      </p:cBhvr>
                                      <p:tavLst>
                                        <p:tav tm="0">
                                          <p:val>
                                            <p:strVal val="#ppt_x"/>
                                          </p:val>
                                        </p:tav>
                                        <p:tav tm="100000">
                                          <p:val>
                                            <p:strVal val="#ppt_x"/>
                                          </p:val>
                                        </p:tav>
                                      </p:tavLst>
                                    </p:anim>
                                    <p:anim calcmode="lin" valueType="num">
                                      <p:cBhvr>
                                        <p:cTn id="2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3D34553B-8FBE-707F-3176-93077653F9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8" name="TextBox 17">
            <a:extLst>
              <a:ext uri="{FF2B5EF4-FFF2-40B4-BE49-F238E27FC236}">
                <a16:creationId xmlns:a16="http://schemas.microsoft.com/office/drawing/2014/main" id="{9B5D6109-4736-5179-418C-C95867197C62}"/>
              </a:ext>
            </a:extLst>
          </p:cNvPr>
          <p:cNvSpPr txBox="1"/>
          <p:nvPr/>
        </p:nvSpPr>
        <p:spPr>
          <a:xfrm>
            <a:off x="2662030" y="5758001"/>
            <a:ext cx="6867939" cy="954107"/>
          </a:xfrm>
          <a:prstGeom prst="rect">
            <a:avLst/>
          </a:prstGeom>
          <a:ln>
            <a:noFill/>
          </a:ln>
        </p:spPr>
        <p:style>
          <a:lnRef idx="1">
            <a:schemeClr val="dk1"/>
          </a:lnRef>
          <a:fillRef idx="2">
            <a:schemeClr val="dk1"/>
          </a:fillRef>
          <a:effectRef idx="1">
            <a:schemeClr val="dk1"/>
          </a:effectRef>
          <a:fontRef idx="minor">
            <a:schemeClr val="dk1"/>
          </a:fontRef>
        </p:style>
        <p:txBody>
          <a:bodyPr wrap="square" rtlCol="0">
            <a:spAutoFit/>
          </a:bodyPr>
          <a:lstStyle/>
          <a:p>
            <a:pPr algn="ctr"/>
            <a:r>
              <a:rPr lang="en-IN" sz="28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Mr. Dhaval Patel sir &amp; </a:t>
            </a:r>
            <a:r>
              <a:rPr lang="en-IN" sz="2800" b="1" spc="50" dirty="0" err="1">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Hemanand</a:t>
            </a:r>
            <a:r>
              <a:rPr lang="en-IN" sz="28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 Vadivel sir for the amazing support </a:t>
            </a:r>
          </a:p>
        </p:txBody>
      </p:sp>
    </p:spTree>
    <p:custDataLst>
      <p:tags r:id="rId1"/>
    </p:custDataLst>
    <p:extLst>
      <p:ext uri="{BB962C8B-B14F-4D97-AF65-F5344CB8AC3E}">
        <p14:creationId xmlns:p14="http://schemas.microsoft.com/office/powerpoint/2010/main" val="4093912086"/>
      </p:ext>
    </p:extLst>
  </p:cSld>
  <p:clrMapOvr>
    <a:masterClrMapping/>
  </p:clrMapOvr>
  <mc:AlternateContent xmlns:mc="http://schemas.openxmlformats.org/markup-compatibility/2006" xmlns:p14="http://schemas.microsoft.com/office/powerpoint/2010/main">
    <mc:Choice Requires="p14">
      <p:transition spd="slow" p14:dur="2000" advTm="17786"/>
    </mc:Choice>
    <mc:Fallback xmlns="">
      <p:transition spd="slow" advTm="1778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inVertical)">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1000"/>
                                        <p:tgtEl>
                                          <p:spTgt spid="18"/>
                                        </p:tgtEl>
                                      </p:cBhvr>
                                    </p:animEffect>
                                    <p:anim calcmode="lin" valueType="num">
                                      <p:cBhvr>
                                        <p:cTn id="13" dur="1000" fill="hold"/>
                                        <p:tgtEl>
                                          <p:spTgt spid="18"/>
                                        </p:tgtEl>
                                        <p:attrNameLst>
                                          <p:attrName>ppt_x</p:attrName>
                                        </p:attrNameLst>
                                      </p:cBhvr>
                                      <p:tavLst>
                                        <p:tav tm="0">
                                          <p:val>
                                            <p:strVal val="#ppt_x"/>
                                          </p:val>
                                        </p:tav>
                                        <p:tav tm="100000">
                                          <p:val>
                                            <p:strVal val="#ppt_x"/>
                                          </p:val>
                                        </p:tav>
                                      </p:tavLst>
                                    </p:anim>
                                    <p:anim calcmode="lin" valueType="num">
                                      <p:cBhvr>
                                        <p:cTn id="14"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8BAC2D7-ABC8-96DF-A8B5-0A6A584CDB73}"/>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9107707" y="-487018"/>
            <a:ext cx="3084293" cy="2976740"/>
          </a:xfrm>
          <a:prstGeom prst="rect">
            <a:avLst/>
          </a:prstGeom>
          <a:effectLst>
            <a:glow rad="63500">
              <a:schemeClr val="accent1">
                <a:satMod val="175000"/>
                <a:alpha val="40000"/>
              </a:schemeClr>
            </a:glow>
          </a:effectLst>
          <a:scene3d>
            <a:camera prst="orthographicFront"/>
            <a:lightRig rig="threePt" dir="t"/>
          </a:scene3d>
          <a:sp3d>
            <a:bevelT/>
          </a:sp3d>
        </p:spPr>
      </p:pic>
      <p:sp>
        <p:nvSpPr>
          <p:cNvPr id="7" name="TextBox 6">
            <a:extLst>
              <a:ext uri="{FF2B5EF4-FFF2-40B4-BE49-F238E27FC236}">
                <a16:creationId xmlns:a16="http://schemas.microsoft.com/office/drawing/2014/main" id="{B4FFA7BA-8DA7-F43E-E5F0-7785F5073780}"/>
              </a:ext>
            </a:extLst>
          </p:cNvPr>
          <p:cNvSpPr txBox="1"/>
          <p:nvPr/>
        </p:nvSpPr>
        <p:spPr>
          <a:xfrm>
            <a:off x="2214069" y="3347671"/>
            <a:ext cx="7881903" cy="2677656"/>
          </a:xfrm>
          <a:prstGeom prst="rect">
            <a:avLst/>
          </a:prstGeom>
          <a:noFill/>
        </p:spPr>
        <p:txBody>
          <a:bodyPr wrap="square">
            <a:spAutoFit/>
          </a:bodyPr>
          <a:lstStyle/>
          <a:p>
            <a:r>
              <a:rPr lang="en-US" b="1" i="0" dirty="0">
                <a:solidFill>
                  <a:schemeClr val="accent1">
                    <a:lumMod val="40000"/>
                    <a:lumOff val="60000"/>
                  </a:schemeClr>
                </a:solidFill>
                <a:effectLst/>
                <a:latin typeface="Times New Roman" panose="02020603050405020304" pitchFamily="18" charset="0"/>
                <a:cs typeface="Times New Roman" panose="02020603050405020304" pitchFamily="18" charset="0"/>
              </a:rPr>
              <a:t>Code X </a:t>
            </a:r>
            <a:r>
              <a:rPr lang="en-US" b="0" i="0" dirty="0">
                <a:solidFill>
                  <a:schemeClr val="accent1">
                    <a:lumMod val="40000"/>
                    <a:lumOff val="60000"/>
                  </a:schemeClr>
                </a:solidFill>
                <a:effectLst/>
                <a:latin typeface="Times New Roman" panose="02020603050405020304" pitchFamily="18" charset="0"/>
                <a:cs typeface="Times New Roman" panose="02020603050405020304" pitchFamily="18" charset="0"/>
              </a:rPr>
              <a:t>is a German beverage company  that is aiming to make its mark in the </a:t>
            </a:r>
          </a:p>
          <a:p>
            <a:r>
              <a:rPr lang="en-US" b="0" i="0" dirty="0">
                <a:solidFill>
                  <a:schemeClr val="accent1">
                    <a:lumMod val="40000"/>
                    <a:lumOff val="60000"/>
                  </a:schemeClr>
                </a:solidFill>
                <a:effectLst/>
                <a:latin typeface="Times New Roman" panose="02020603050405020304" pitchFamily="18" charset="0"/>
                <a:cs typeface="Times New Roman" panose="02020603050405020304" pitchFamily="18" charset="0"/>
              </a:rPr>
              <a:t>Indian market</a:t>
            </a:r>
            <a:r>
              <a:rPr lang="en-US" b="0" i="0" dirty="0">
                <a:effectLst/>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r>
              <a:rPr lang="en-US" dirty="0">
                <a:solidFill>
                  <a:schemeClr val="accent1">
                    <a:lumMod val="40000"/>
                    <a:lumOff val="60000"/>
                  </a:schemeClr>
                </a:solidFill>
                <a:latin typeface="Times New Roman" panose="02020603050405020304" pitchFamily="18" charset="0"/>
                <a:cs typeface="Times New Roman" panose="02020603050405020304" pitchFamily="18" charset="0"/>
              </a:rPr>
              <a:t>T</a:t>
            </a:r>
            <a:r>
              <a:rPr lang="en-US" b="0" i="0" dirty="0">
                <a:solidFill>
                  <a:schemeClr val="accent1">
                    <a:lumMod val="40000"/>
                    <a:lumOff val="60000"/>
                  </a:schemeClr>
                </a:solidFill>
                <a:effectLst/>
                <a:latin typeface="Times New Roman" panose="02020603050405020304" pitchFamily="18" charset="0"/>
                <a:cs typeface="Times New Roman" panose="02020603050405020304" pitchFamily="18" charset="0"/>
              </a:rPr>
              <a:t>hey launched their energy drink in </a:t>
            </a:r>
            <a:r>
              <a:rPr lang="en-US" b="1" i="0" dirty="0">
                <a:solidFill>
                  <a:schemeClr val="accent1">
                    <a:lumMod val="75000"/>
                  </a:schemeClr>
                </a:solidFill>
                <a:effectLst/>
                <a:latin typeface="Times New Roman" panose="02020603050405020304" pitchFamily="18" charset="0"/>
                <a:cs typeface="Times New Roman" panose="02020603050405020304" pitchFamily="18" charset="0"/>
              </a:rPr>
              <a:t>10 cities </a:t>
            </a:r>
            <a:r>
              <a:rPr lang="en-US" b="0" i="0" dirty="0">
                <a:solidFill>
                  <a:schemeClr val="accent1">
                    <a:lumMod val="40000"/>
                    <a:lumOff val="60000"/>
                  </a:schemeClr>
                </a:solidFill>
                <a:effectLst/>
                <a:latin typeface="Times New Roman" panose="02020603050405020304" pitchFamily="18" charset="0"/>
                <a:cs typeface="Times New Roman" panose="02020603050405020304" pitchFamily="18" charset="0"/>
              </a:rPr>
              <a:t>of India . After 6 months  they conducted a </a:t>
            </a:r>
          </a:p>
          <a:p>
            <a:r>
              <a:rPr lang="en-US" b="0" i="0" dirty="0">
                <a:solidFill>
                  <a:schemeClr val="accent1">
                    <a:lumMod val="40000"/>
                    <a:lumOff val="60000"/>
                  </a:schemeClr>
                </a:solidFill>
                <a:effectLst/>
                <a:latin typeface="Times New Roman" panose="02020603050405020304" pitchFamily="18" charset="0"/>
                <a:cs typeface="Times New Roman" panose="02020603050405020304" pitchFamily="18" charset="0"/>
              </a:rPr>
              <a:t>survey in those 10 cities and received results from </a:t>
            </a:r>
            <a:r>
              <a:rPr lang="en-US" b="1" i="0" dirty="0">
                <a:solidFill>
                  <a:schemeClr val="accent1">
                    <a:lumMod val="75000"/>
                  </a:schemeClr>
                </a:solidFill>
                <a:effectLst/>
                <a:latin typeface="Times New Roman" panose="02020603050405020304" pitchFamily="18" charset="0"/>
                <a:cs typeface="Times New Roman" panose="02020603050405020304" pitchFamily="18" charset="0"/>
              </a:rPr>
              <a:t>10k</a:t>
            </a:r>
            <a:r>
              <a:rPr lang="en-US" b="0" i="0" dirty="0">
                <a:solidFill>
                  <a:schemeClr val="accent1">
                    <a:lumMod val="40000"/>
                    <a:lumOff val="60000"/>
                  </a:schemeClr>
                </a:solidFill>
                <a:effectLst/>
                <a:latin typeface="Times New Roman" panose="02020603050405020304" pitchFamily="18" charset="0"/>
                <a:cs typeface="Times New Roman" panose="02020603050405020304" pitchFamily="18" charset="0"/>
              </a:rPr>
              <a:t> respondents.</a:t>
            </a:r>
          </a:p>
          <a:p>
            <a:endParaRPr lang="en-US" dirty="0">
              <a:solidFill>
                <a:schemeClr val="accent1">
                  <a:lumMod val="40000"/>
                  <a:lumOff val="60000"/>
                </a:schemeClr>
              </a:solidFill>
              <a:latin typeface="Times New Roman" panose="02020603050405020304" pitchFamily="18" charset="0"/>
              <a:cs typeface="Times New Roman" panose="02020603050405020304" pitchFamily="18" charset="0"/>
            </a:endParaRPr>
          </a:p>
          <a:p>
            <a:r>
              <a:rPr lang="en-US" dirty="0">
                <a:solidFill>
                  <a:schemeClr val="accent1">
                    <a:lumMod val="40000"/>
                    <a:lumOff val="60000"/>
                  </a:schemeClr>
                </a:solidFill>
                <a:latin typeface="Times New Roman" panose="02020603050405020304" pitchFamily="18" charset="0"/>
                <a:cs typeface="Times New Roman" panose="02020603050405020304" pitchFamily="18" charset="0"/>
              </a:rPr>
              <a:t>Peter Pandey, a marketing data analyst is tasked to convert these survey results to </a:t>
            </a:r>
          </a:p>
          <a:p>
            <a:r>
              <a:rPr lang="en-US" dirty="0">
                <a:solidFill>
                  <a:schemeClr val="accent1">
                    <a:lumMod val="40000"/>
                    <a:lumOff val="60000"/>
                  </a:schemeClr>
                </a:solidFill>
                <a:latin typeface="Times New Roman" panose="02020603050405020304" pitchFamily="18" charset="0"/>
                <a:cs typeface="Times New Roman" panose="02020603050405020304" pitchFamily="18" charset="0"/>
              </a:rPr>
              <a:t>Meaningful insights which the team can use to drive actions</a:t>
            </a:r>
            <a:r>
              <a:rPr lang="en-US" sz="2400" dirty="0">
                <a:solidFill>
                  <a:schemeClr val="accent1">
                    <a:lumMod val="40000"/>
                    <a:lumOff val="60000"/>
                  </a:schemeClr>
                </a:solidFill>
                <a:latin typeface="Times New Roman" panose="02020603050405020304" pitchFamily="18" charset="0"/>
                <a:cs typeface="Times New Roman" panose="02020603050405020304" pitchFamily="18" charset="0"/>
              </a:rPr>
              <a:t>.</a:t>
            </a:r>
            <a:endParaRPr lang="en-US" sz="2800" b="0" i="0" dirty="0">
              <a:solidFill>
                <a:schemeClr val="accent1">
                  <a:lumMod val="40000"/>
                  <a:lumOff val="60000"/>
                </a:schemeClr>
              </a:solidFill>
              <a:effectLst/>
              <a:latin typeface="Times New Roman" panose="02020603050405020304" pitchFamily="18" charset="0"/>
              <a:cs typeface="Times New Roman" panose="02020603050405020304" pitchFamily="18" charset="0"/>
            </a:endParaRPr>
          </a:p>
        </p:txBody>
      </p:sp>
      <p:grpSp>
        <p:nvGrpSpPr>
          <p:cNvPr id="18" name="Group 17">
            <a:extLst>
              <a:ext uri="{FF2B5EF4-FFF2-40B4-BE49-F238E27FC236}">
                <a16:creationId xmlns:a16="http://schemas.microsoft.com/office/drawing/2014/main" id="{DCE03526-BAB8-0A3F-224C-D1D52CCD8DAA}"/>
              </a:ext>
            </a:extLst>
          </p:cNvPr>
          <p:cNvGrpSpPr/>
          <p:nvPr/>
        </p:nvGrpSpPr>
        <p:grpSpPr>
          <a:xfrm>
            <a:off x="3850693" y="2151964"/>
            <a:ext cx="3990938" cy="1827201"/>
            <a:chOff x="4041912" y="3765600"/>
            <a:chExt cx="4137141" cy="2556233"/>
          </a:xfrm>
        </p:grpSpPr>
        <p:pic>
          <p:nvPicPr>
            <p:cNvPr id="19" name="Picture 18">
              <a:extLst>
                <a:ext uri="{FF2B5EF4-FFF2-40B4-BE49-F238E27FC236}">
                  <a16:creationId xmlns:a16="http://schemas.microsoft.com/office/drawing/2014/main" id="{FAA0F236-515B-8046-46B6-FD5C35D928E0}"/>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10000" b="90000" l="10000" r="9000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4041912" y="3765600"/>
              <a:ext cx="4137141" cy="2556233"/>
            </a:xfrm>
            <a:prstGeom prst="rect">
              <a:avLst/>
            </a:prstGeom>
            <a:ln>
              <a:noFill/>
            </a:ln>
            <a:effectLst>
              <a:glow rad="139700">
                <a:schemeClr val="accent1">
                  <a:satMod val="175000"/>
                  <a:alpha val="40000"/>
                </a:schemeClr>
              </a:glow>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sp>
          <p:nvSpPr>
            <p:cNvPr id="20" name="Rectangle 19">
              <a:extLst>
                <a:ext uri="{FF2B5EF4-FFF2-40B4-BE49-F238E27FC236}">
                  <a16:creationId xmlns:a16="http://schemas.microsoft.com/office/drawing/2014/main" id="{6E7CBB67-3504-1B18-7B7C-75A5B3F08981}"/>
                </a:ext>
              </a:extLst>
            </p:cNvPr>
            <p:cNvSpPr/>
            <p:nvPr/>
          </p:nvSpPr>
          <p:spPr>
            <a:xfrm>
              <a:off x="4818081" y="4071464"/>
              <a:ext cx="2486428" cy="854915"/>
            </a:xfrm>
            <a:prstGeom prst="rect">
              <a:avLst/>
            </a:prstGeom>
            <a:solidFill>
              <a:schemeClr val="accent1">
                <a:lumMod val="40000"/>
                <a:lumOff val="6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About The Company</a:t>
              </a:r>
            </a:p>
          </p:txBody>
        </p:sp>
      </p:grpSp>
      <p:sp>
        <p:nvSpPr>
          <p:cNvPr id="26" name="Freeform: Shape 25">
            <a:extLst>
              <a:ext uri="{FF2B5EF4-FFF2-40B4-BE49-F238E27FC236}">
                <a16:creationId xmlns:a16="http://schemas.microsoft.com/office/drawing/2014/main" id="{C5A74021-DCD1-2085-2F8C-1EC8DC0C96D8}"/>
              </a:ext>
            </a:extLst>
          </p:cNvPr>
          <p:cNvSpPr/>
          <p:nvPr/>
        </p:nvSpPr>
        <p:spPr>
          <a:xfrm rot="222006" flipH="1">
            <a:off x="5039016" y="673976"/>
            <a:ext cx="833646" cy="865646"/>
          </a:xfrm>
          <a:custGeom>
            <a:avLst/>
            <a:gdLst>
              <a:gd name="connsiteX0" fmla="*/ 208930 w 1183663"/>
              <a:gd name="connsiteY0" fmla="*/ 0 h 2118360"/>
              <a:gd name="connsiteX1" fmla="*/ 0 w 1183663"/>
              <a:gd name="connsiteY1" fmla="*/ 1196638 h 2118360"/>
              <a:gd name="connsiteX2" fmla="*/ 21578 w 1183663"/>
              <a:gd name="connsiteY2" fmla="*/ 1187599 h 2118360"/>
              <a:gd name="connsiteX3" fmla="*/ 265795 w 1183663"/>
              <a:gd name="connsiteY3" fmla="*/ 1158587 h 2118360"/>
              <a:gd name="connsiteX4" fmla="*/ 849078 w 1183663"/>
              <a:gd name="connsiteY4" fmla="*/ 1766456 h 2118360"/>
              <a:gd name="connsiteX5" fmla="*/ 831064 w 1183663"/>
              <a:gd name="connsiteY5" fmla="*/ 1868805 h 2118360"/>
              <a:gd name="connsiteX6" fmla="*/ 836765 w 1183663"/>
              <a:gd name="connsiteY6" fmla="*/ 1873615 h 2118360"/>
              <a:gd name="connsiteX7" fmla="*/ 1183663 w 1183663"/>
              <a:gd name="connsiteY7" fmla="*/ 2118360 h 2118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83663" h="2118360">
                <a:moveTo>
                  <a:pt x="208930" y="0"/>
                </a:moveTo>
                <a:lnTo>
                  <a:pt x="0" y="1196638"/>
                </a:lnTo>
                <a:lnTo>
                  <a:pt x="21578" y="1187599"/>
                </a:lnTo>
                <a:cubicBezTo>
                  <a:pt x="97611" y="1163665"/>
                  <a:pt x="180191" y="1153051"/>
                  <a:pt x="265795" y="1158587"/>
                </a:cubicBezTo>
                <a:cubicBezTo>
                  <a:pt x="608212" y="1180731"/>
                  <a:pt x="869356" y="1452883"/>
                  <a:pt x="849078" y="1766456"/>
                </a:cubicBezTo>
                <a:lnTo>
                  <a:pt x="831064" y="1868805"/>
                </a:lnTo>
                <a:lnTo>
                  <a:pt x="836765" y="1873615"/>
                </a:lnTo>
                <a:cubicBezTo>
                  <a:pt x="947502" y="1973216"/>
                  <a:pt x="1045590" y="2070516"/>
                  <a:pt x="1183663" y="2118360"/>
                </a:cubicBezTo>
                <a:close/>
              </a:path>
            </a:pathLst>
          </a:custGeom>
          <a:solidFill>
            <a:schemeClr val="lt1">
              <a:alpha val="11000"/>
            </a:schemeClr>
          </a:solidFill>
          <a:ln>
            <a:no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algn="ctr"/>
            <a:endParaRPr lang="en-IN" dirty="0">
              <a:highlight>
                <a:srgbClr val="FFFF00"/>
              </a:highlight>
            </a:endParaRPr>
          </a:p>
        </p:txBody>
      </p:sp>
      <p:sp>
        <p:nvSpPr>
          <p:cNvPr id="22" name="Oval 21">
            <a:extLst>
              <a:ext uri="{FF2B5EF4-FFF2-40B4-BE49-F238E27FC236}">
                <a16:creationId xmlns:a16="http://schemas.microsoft.com/office/drawing/2014/main" id="{14707DBB-241D-B9DE-8E52-802B3174B0DF}"/>
              </a:ext>
            </a:extLst>
          </p:cNvPr>
          <p:cNvSpPr/>
          <p:nvPr/>
        </p:nvSpPr>
        <p:spPr>
          <a:xfrm>
            <a:off x="5087290" y="1220577"/>
            <a:ext cx="1245166" cy="1099434"/>
          </a:xfrm>
          <a:prstGeom prst="ellipse">
            <a:avLst/>
          </a:prstGeom>
          <a:solidFill>
            <a:schemeClr val="lt1">
              <a:alpha val="72000"/>
            </a:schemeClr>
          </a:solidFill>
          <a:ln/>
          <a:effectLst>
            <a:softEdge rad="152400"/>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23" name="Oval 8">
            <a:extLst>
              <a:ext uri="{FF2B5EF4-FFF2-40B4-BE49-F238E27FC236}">
                <a16:creationId xmlns:a16="http://schemas.microsoft.com/office/drawing/2014/main" id="{39DC8301-8DD9-DB50-B472-F09CA8A59CB5}"/>
              </a:ext>
            </a:extLst>
          </p:cNvPr>
          <p:cNvSpPr/>
          <p:nvPr/>
        </p:nvSpPr>
        <p:spPr>
          <a:xfrm>
            <a:off x="4888893" y="1373880"/>
            <a:ext cx="1740924" cy="580247"/>
          </a:xfrm>
          <a:custGeom>
            <a:avLst/>
            <a:gdLst>
              <a:gd name="connsiteX0" fmla="*/ 0 w 2448560"/>
              <a:gd name="connsiteY0" fmla="*/ 568960 h 1137920"/>
              <a:gd name="connsiteX1" fmla="*/ 1224280 w 2448560"/>
              <a:gd name="connsiteY1" fmla="*/ 0 h 1137920"/>
              <a:gd name="connsiteX2" fmla="*/ 2448560 w 2448560"/>
              <a:gd name="connsiteY2" fmla="*/ 568960 h 1137920"/>
              <a:gd name="connsiteX3" fmla="*/ 1224280 w 2448560"/>
              <a:gd name="connsiteY3" fmla="*/ 1137920 h 1137920"/>
              <a:gd name="connsiteX4" fmla="*/ 0 w 2448560"/>
              <a:gd name="connsiteY4" fmla="*/ 568960 h 1137920"/>
              <a:gd name="connsiteX0" fmla="*/ 66 w 2448626"/>
              <a:gd name="connsiteY0" fmla="*/ 894080 h 1463040"/>
              <a:gd name="connsiteX1" fmla="*/ 1183706 w 2448626"/>
              <a:gd name="connsiteY1" fmla="*/ 0 h 1463040"/>
              <a:gd name="connsiteX2" fmla="*/ 2448626 w 2448626"/>
              <a:gd name="connsiteY2" fmla="*/ 894080 h 1463040"/>
              <a:gd name="connsiteX3" fmla="*/ 1224346 w 2448626"/>
              <a:gd name="connsiteY3" fmla="*/ 1463040 h 1463040"/>
              <a:gd name="connsiteX4" fmla="*/ 66 w 2448626"/>
              <a:gd name="connsiteY4" fmla="*/ 894080 h 1463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48626" h="1463040">
                <a:moveTo>
                  <a:pt x="66" y="894080"/>
                </a:moveTo>
                <a:cubicBezTo>
                  <a:pt x="-6707" y="650240"/>
                  <a:pt x="507555" y="0"/>
                  <a:pt x="1183706" y="0"/>
                </a:cubicBezTo>
                <a:cubicBezTo>
                  <a:pt x="1859857" y="0"/>
                  <a:pt x="2448626" y="579852"/>
                  <a:pt x="2448626" y="894080"/>
                </a:cubicBezTo>
                <a:cubicBezTo>
                  <a:pt x="2448626" y="1208308"/>
                  <a:pt x="1900497" y="1463040"/>
                  <a:pt x="1224346" y="1463040"/>
                </a:cubicBezTo>
                <a:cubicBezTo>
                  <a:pt x="548195" y="1463040"/>
                  <a:pt x="6839" y="1137920"/>
                  <a:pt x="66" y="894080"/>
                </a:cubicBezTo>
                <a:close/>
              </a:path>
            </a:pathLst>
          </a:custGeom>
          <a:solidFill>
            <a:schemeClr val="lt1">
              <a:alpha val="47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24" name="Right Triangle 1">
            <a:extLst>
              <a:ext uri="{FF2B5EF4-FFF2-40B4-BE49-F238E27FC236}">
                <a16:creationId xmlns:a16="http://schemas.microsoft.com/office/drawing/2014/main" id="{77F94AF8-9957-76F2-EFE4-898454881627}"/>
              </a:ext>
            </a:extLst>
          </p:cNvPr>
          <p:cNvSpPr/>
          <p:nvPr/>
        </p:nvSpPr>
        <p:spPr>
          <a:xfrm>
            <a:off x="5680225" y="659760"/>
            <a:ext cx="949592" cy="1009775"/>
          </a:xfrm>
          <a:custGeom>
            <a:avLst/>
            <a:gdLst>
              <a:gd name="connsiteX0" fmla="*/ 0 w 1473200"/>
              <a:gd name="connsiteY0" fmla="*/ 2834640 h 2834640"/>
              <a:gd name="connsiteX1" fmla="*/ 0 w 1473200"/>
              <a:gd name="connsiteY1" fmla="*/ 0 h 2834640"/>
              <a:gd name="connsiteX2" fmla="*/ 1473200 w 1473200"/>
              <a:gd name="connsiteY2" fmla="*/ 2834640 h 2834640"/>
              <a:gd name="connsiteX3" fmla="*/ 0 w 1473200"/>
              <a:gd name="connsiteY3" fmla="*/ 2834640 h 2834640"/>
              <a:gd name="connsiteX0" fmla="*/ 152400 w 1473200"/>
              <a:gd name="connsiteY0" fmla="*/ 2600960 h 2834640"/>
              <a:gd name="connsiteX1" fmla="*/ 0 w 1473200"/>
              <a:gd name="connsiteY1" fmla="*/ 0 h 2834640"/>
              <a:gd name="connsiteX2" fmla="*/ 1473200 w 1473200"/>
              <a:gd name="connsiteY2" fmla="*/ 2834640 h 2834640"/>
              <a:gd name="connsiteX3" fmla="*/ 152400 w 1473200"/>
              <a:gd name="connsiteY3" fmla="*/ 2600960 h 2834640"/>
              <a:gd name="connsiteX0" fmla="*/ 152400 w 1473200"/>
              <a:gd name="connsiteY0" fmla="*/ 2600960 h 2834640"/>
              <a:gd name="connsiteX1" fmla="*/ 0 w 1473200"/>
              <a:gd name="connsiteY1" fmla="*/ 0 h 2834640"/>
              <a:gd name="connsiteX2" fmla="*/ 1473200 w 1473200"/>
              <a:gd name="connsiteY2" fmla="*/ 2834640 h 2834640"/>
              <a:gd name="connsiteX3" fmla="*/ 152400 w 1473200"/>
              <a:gd name="connsiteY3" fmla="*/ 2600960 h 2834640"/>
              <a:gd name="connsiteX0" fmla="*/ 152400 w 1473200"/>
              <a:gd name="connsiteY0" fmla="*/ 2600960 h 2834640"/>
              <a:gd name="connsiteX1" fmla="*/ 0 w 1473200"/>
              <a:gd name="connsiteY1" fmla="*/ 0 h 2834640"/>
              <a:gd name="connsiteX2" fmla="*/ 1473200 w 1473200"/>
              <a:gd name="connsiteY2" fmla="*/ 2834640 h 2834640"/>
              <a:gd name="connsiteX3" fmla="*/ 152400 w 1473200"/>
              <a:gd name="connsiteY3" fmla="*/ 2600960 h 2834640"/>
              <a:gd name="connsiteX0" fmla="*/ 152400 w 1473200"/>
              <a:gd name="connsiteY0" fmla="*/ 2600960 h 2834640"/>
              <a:gd name="connsiteX1" fmla="*/ 0 w 1473200"/>
              <a:gd name="connsiteY1" fmla="*/ 0 h 2834640"/>
              <a:gd name="connsiteX2" fmla="*/ 1473200 w 1473200"/>
              <a:gd name="connsiteY2" fmla="*/ 2834640 h 2834640"/>
              <a:gd name="connsiteX3" fmla="*/ 152400 w 1473200"/>
              <a:gd name="connsiteY3" fmla="*/ 2600960 h 2834640"/>
              <a:gd name="connsiteX0" fmla="*/ 5080 w 1473200"/>
              <a:gd name="connsiteY0" fmla="*/ 2756639 h 2834640"/>
              <a:gd name="connsiteX1" fmla="*/ 0 w 1473200"/>
              <a:gd name="connsiteY1" fmla="*/ 0 h 2834640"/>
              <a:gd name="connsiteX2" fmla="*/ 1473200 w 1473200"/>
              <a:gd name="connsiteY2" fmla="*/ 2834640 h 2834640"/>
              <a:gd name="connsiteX3" fmla="*/ 5080 w 1473200"/>
              <a:gd name="connsiteY3" fmla="*/ 2756639 h 2834640"/>
              <a:gd name="connsiteX0" fmla="*/ 5080 w 1473200"/>
              <a:gd name="connsiteY0" fmla="*/ 2756639 h 2834640"/>
              <a:gd name="connsiteX1" fmla="*/ 0 w 1473200"/>
              <a:gd name="connsiteY1" fmla="*/ 0 h 2834640"/>
              <a:gd name="connsiteX2" fmla="*/ 1473200 w 1473200"/>
              <a:gd name="connsiteY2" fmla="*/ 2834640 h 2834640"/>
              <a:gd name="connsiteX3" fmla="*/ 5080 w 1473200"/>
              <a:gd name="connsiteY3" fmla="*/ 2756639 h 2834640"/>
              <a:gd name="connsiteX0" fmla="*/ 5080 w 1473200"/>
              <a:gd name="connsiteY0" fmla="*/ 2756639 h 2834640"/>
              <a:gd name="connsiteX1" fmla="*/ 0 w 1473200"/>
              <a:gd name="connsiteY1" fmla="*/ 0 h 2834640"/>
              <a:gd name="connsiteX2" fmla="*/ 1473200 w 1473200"/>
              <a:gd name="connsiteY2" fmla="*/ 2834640 h 2834640"/>
              <a:gd name="connsiteX3" fmla="*/ 5080 w 1473200"/>
              <a:gd name="connsiteY3" fmla="*/ 2756639 h 2834640"/>
              <a:gd name="connsiteX0" fmla="*/ 45 w 1468165"/>
              <a:gd name="connsiteY0" fmla="*/ 2730693 h 2808694"/>
              <a:gd name="connsiteX1" fmla="*/ 44072 w 1468165"/>
              <a:gd name="connsiteY1" fmla="*/ 0 h 2808694"/>
              <a:gd name="connsiteX2" fmla="*/ 1468165 w 1468165"/>
              <a:gd name="connsiteY2" fmla="*/ 2808694 h 2808694"/>
              <a:gd name="connsiteX3" fmla="*/ 45 w 1468165"/>
              <a:gd name="connsiteY3" fmla="*/ 2730693 h 2808694"/>
            </a:gdLst>
            <a:ahLst/>
            <a:cxnLst>
              <a:cxn ang="0">
                <a:pos x="connsiteX0" y="connsiteY0"/>
              </a:cxn>
              <a:cxn ang="0">
                <a:pos x="connsiteX1" y="connsiteY1"/>
              </a:cxn>
              <a:cxn ang="0">
                <a:pos x="connsiteX2" y="connsiteY2"/>
              </a:cxn>
              <a:cxn ang="0">
                <a:pos x="connsiteX3" y="connsiteY3"/>
              </a:cxn>
            </a:cxnLst>
            <a:rect l="l" t="t" r="r" b="b"/>
            <a:pathLst>
              <a:path w="1468165" h="2808694">
                <a:moveTo>
                  <a:pt x="45" y="2730693"/>
                </a:moveTo>
                <a:cubicBezTo>
                  <a:pt x="-1648" y="1811813"/>
                  <a:pt x="45765" y="918880"/>
                  <a:pt x="44072" y="0"/>
                </a:cubicBezTo>
                <a:cubicBezTo>
                  <a:pt x="535139" y="944880"/>
                  <a:pt x="1026205" y="2045438"/>
                  <a:pt x="1468165" y="2808694"/>
                </a:cubicBezTo>
                <a:lnTo>
                  <a:pt x="45" y="2730693"/>
                </a:lnTo>
                <a:close/>
              </a:path>
            </a:pathLst>
          </a:cu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dirty="0"/>
          </a:p>
        </p:txBody>
      </p:sp>
      <p:sp>
        <p:nvSpPr>
          <p:cNvPr id="25" name="Right Triangle 4">
            <a:extLst>
              <a:ext uri="{FF2B5EF4-FFF2-40B4-BE49-F238E27FC236}">
                <a16:creationId xmlns:a16="http://schemas.microsoft.com/office/drawing/2014/main" id="{9D4BA54F-E33A-3034-C4AF-24CC144FF812}"/>
              </a:ext>
            </a:extLst>
          </p:cNvPr>
          <p:cNvSpPr/>
          <p:nvPr/>
        </p:nvSpPr>
        <p:spPr>
          <a:xfrm>
            <a:off x="5706949" y="554676"/>
            <a:ext cx="297009" cy="834394"/>
          </a:xfrm>
          <a:custGeom>
            <a:avLst/>
            <a:gdLst>
              <a:gd name="connsiteX0" fmla="*/ 0 w 690880"/>
              <a:gd name="connsiteY0" fmla="*/ 1991360 h 1991360"/>
              <a:gd name="connsiteX1" fmla="*/ 0 w 690880"/>
              <a:gd name="connsiteY1" fmla="*/ 0 h 1991360"/>
              <a:gd name="connsiteX2" fmla="*/ 690880 w 690880"/>
              <a:gd name="connsiteY2" fmla="*/ 1991360 h 1991360"/>
              <a:gd name="connsiteX3" fmla="*/ 0 w 690880"/>
              <a:gd name="connsiteY3" fmla="*/ 1991360 h 1991360"/>
              <a:gd name="connsiteX0" fmla="*/ 0 w 690880"/>
              <a:gd name="connsiteY0" fmla="*/ 1991360 h 1991360"/>
              <a:gd name="connsiteX1" fmla="*/ 0 w 690880"/>
              <a:gd name="connsiteY1" fmla="*/ 0 h 1991360"/>
              <a:gd name="connsiteX2" fmla="*/ 690880 w 690880"/>
              <a:gd name="connsiteY2" fmla="*/ 1991360 h 1991360"/>
              <a:gd name="connsiteX3" fmla="*/ 0 w 690880"/>
              <a:gd name="connsiteY3" fmla="*/ 1991360 h 1991360"/>
              <a:gd name="connsiteX0" fmla="*/ 0 w 690880"/>
              <a:gd name="connsiteY0" fmla="*/ 1991360 h 1991360"/>
              <a:gd name="connsiteX1" fmla="*/ 0 w 690880"/>
              <a:gd name="connsiteY1" fmla="*/ 0 h 1991360"/>
              <a:gd name="connsiteX2" fmla="*/ 690880 w 690880"/>
              <a:gd name="connsiteY2" fmla="*/ 1991360 h 1991360"/>
              <a:gd name="connsiteX3" fmla="*/ 0 w 690880"/>
              <a:gd name="connsiteY3" fmla="*/ 1991360 h 1991360"/>
              <a:gd name="connsiteX0" fmla="*/ 0 w 690880"/>
              <a:gd name="connsiteY0" fmla="*/ 1991360 h 1991360"/>
              <a:gd name="connsiteX1" fmla="*/ 0 w 690880"/>
              <a:gd name="connsiteY1" fmla="*/ 0 h 1991360"/>
              <a:gd name="connsiteX2" fmla="*/ 690880 w 690880"/>
              <a:gd name="connsiteY2" fmla="*/ 1991360 h 1991360"/>
              <a:gd name="connsiteX3" fmla="*/ 0 w 690880"/>
              <a:gd name="connsiteY3" fmla="*/ 1991360 h 1991360"/>
              <a:gd name="connsiteX0" fmla="*/ 0 w 650240"/>
              <a:gd name="connsiteY0" fmla="*/ 1991360 h 2072640"/>
              <a:gd name="connsiteX1" fmla="*/ 0 w 650240"/>
              <a:gd name="connsiteY1" fmla="*/ 0 h 2072640"/>
              <a:gd name="connsiteX2" fmla="*/ 650240 w 650240"/>
              <a:gd name="connsiteY2" fmla="*/ 2072640 h 2072640"/>
              <a:gd name="connsiteX3" fmla="*/ 0 w 650240"/>
              <a:gd name="connsiteY3" fmla="*/ 1991360 h 2072640"/>
            </a:gdLst>
            <a:ahLst/>
            <a:cxnLst>
              <a:cxn ang="0">
                <a:pos x="connsiteX0" y="connsiteY0"/>
              </a:cxn>
              <a:cxn ang="0">
                <a:pos x="connsiteX1" y="connsiteY1"/>
              </a:cxn>
              <a:cxn ang="0">
                <a:pos x="connsiteX2" y="connsiteY2"/>
              </a:cxn>
              <a:cxn ang="0">
                <a:pos x="connsiteX3" y="connsiteY3"/>
              </a:cxn>
            </a:cxnLst>
            <a:rect l="l" t="t" r="r" b="b"/>
            <a:pathLst>
              <a:path w="650240" h="2072640">
                <a:moveTo>
                  <a:pt x="0" y="1991360"/>
                </a:moveTo>
                <a:lnTo>
                  <a:pt x="0" y="0"/>
                </a:lnTo>
                <a:lnTo>
                  <a:pt x="650240" y="2072640"/>
                </a:lnTo>
                <a:cubicBezTo>
                  <a:pt x="389467" y="1960880"/>
                  <a:pt x="230293" y="1991360"/>
                  <a:pt x="0" y="1991360"/>
                </a:cubicBezTo>
                <a:close/>
              </a:path>
            </a:pathLst>
          </a:custGeom>
          <a:solidFill>
            <a:schemeClr val="dk1">
              <a:alpha val="13000"/>
            </a:schemeClr>
          </a:solidFill>
          <a:ln>
            <a:noFill/>
          </a:ln>
          <a:effectLst>
            <a:softEdge rad="12700"/>
          </a:effectLst>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27" name="Right Triangle 1">
            <a:extLst>
              <a:ext uri="{FF2B5EF4-FFF2-40B4-BE49-F238E27FC236}">
                <a16:creationId xmlns:a16="http://schemas.microsoft.com/office/drawing/2014/main" id="{A4F35040-C09E-59C3-A357-B334D18C2BDF}"/>
              </a:ext>
            </a:extLst>
          </p:cNvPr>
          <p:cNvSpPr/>
          <p:nvPr/>
        </p:nvSpPr>
        <p:spPr>
          <a:xfrm rot="222006" flipH="1">
            <a:off x="5040938" y="665441"/>
            <a:ext cx="829804" cy="925078"/>
          </a:xfrm>
          <a:custGeom>
            <a:avLst/>
            <a:gdLst>
              <a:gd name="connsiteX0" fmla="*/ 0 w 1473200"/>
              <a:gd name="connsiteY0" fmla="*/ 2834640 h 2834640"/>
              <a:gd name="connsiteX1" fmla="*/ 0 w 1473200"/>
              <a:gd name="connsiteY1" fmla="*/ 0 h 2834640"/>
              <a:gd name="connsiteX2" fmla="*/ 1473200 w 1473200"/>
              <a:gd name="connsiteY2" fmla="*/ 2834640 h 2834640"/>
              <a:gd name="connsiteX3" fmla="*/ 0 w 1473200"/>
              <a:gd name="connsiteY3" fmla="*/ 2834640 h 2834640"/>
              <a:gd name="connsiteX0" fmla="*/ 152400 w 1473200"/>
              <a:gd name="connsiteY0" fmla="*/ 2600960 h 2834640"/>
              <a:gd name="connsiteX1" fmla="*/ 0 w 1473200"/>
              <a:gd name="connsiteY1" fmla="*/ 0 h 2834640"/>
              <a:gd name="connsiteX2" fmla="*/ 1473200 w 1473200"/>
              <a:gd name="connsiteY2" fmla="*/ 2834640 h 2834640"/>
              <a:gd name="connsiteX3" fmla="*/ 152400 w 1473200"/>
              <a:gd name="connsiteY3" fmla="*/ 2600960 h 2834640"/>
              <a:gd name="connsiteX0" fmla="*/ 0 w 1657271"/>
              <a:gd name="connsiteY0" fmla="*/ 2143760 h 2834640"/>
              <a:gd name="connsiteX1" fmla="*/ 184071 w 1657271"/>
              <a:gd name="connsiteY1" fmla="*/ 0 h 2834640"/>
              <a:gd name="connsiteX2" fmla="*/ 1657271 w 1657271"/>
              <a:gd name="connsiteY2" fmla="*/ 2834640 h 2834640"/>
              <a:gd name="connsiteX3" fmla="*/ 0 w 1657271"/>
              <a:gd name="connsiteY3" fmla="*/ 2143760 h 2834640"/>
              <a:gd name="connsiteX0" fmla="*/ 0 w 1138923"/>
              <a:gd name="connsiteY0" fmla="*/ 2143760 h 2946400"/>
              <a:gd name="connsiteX1" fmla="*/ 184071 w 1138923"/>
              <a:gd name="connsiteY1" fmla="*/ 0 h 2946400"/>
              <a:gd name="connsiteX2" fmla="*/ 1138923 w 1138923"/>
              <a:gd name="connsiteY2" fmla="*/ 2946400 h 2946400"/>
              <a:gd name="connsiteX3" fmla="*/ 0 w 1138923"/>
              <a:gd name="connsiteY3" fmla="*/ 2143760 h 2946400"/>
              <a:gd name="connsiteX0" fmla="*/ 0 w 1093454"/>
              <a:gd name="connsiteY0" fmla="*/ 2438400 h 2946400"/>
              <a:gd name="connsiteX1" fmla="*/ 138602 w 1093454"/>
              <a:gd name="connsiteY1" fmla="*/ 0 h 2946400"/>
              <a:gd name="connsiteX2" fmla="*/ 1093454 w 1093454"/>
              <a:gd name="connsiteY2" fmla="*/ 2946400 h 2946400"/>
              <a:gd name="connsiteX3" fmla="*/ 0 w 1093454"/>
              <a:gd name="connsiteY3" fmla="*/ 2438400 h 2946400"/>
              <a:gd name="connsiteX0" fmla="*/ 0 w 1093454"/>
              <a:gd name="connsiteY0" fmla="*/ 2438400 h 2946400"/>
              <a:gd name="connsiteX1" fmla="*/ 138602 w 1093454"/>
              <a:gd name="connsiteY1" fmla="*/ 0 h 2946400"/>
              <a:gd name="connsiteX2" fmla="*/ 1093454 w 1093454"/>
              <a:gd name="connsiteY2" fmla="*/ 2946400 h 2946400"/>
              <a:gd name="connsiteX3" fmla="*/ 0 w 1093454"/>
              <a:gd name="connsiteY3" fmla="*/ 2438400 h 2946400"/>
              <a:gd name="connsiteX0" fmla="*/ 0 w 1093454"/>
              <a:gd name="connsiteY0" fmla="*/ 2438400 h 2946400"/>
              <a:gd name="connsiteX1" fmla="*/ 138602 w 1093454"/>
              <a:gd name="connsiteY1" fmla="*/ 0 h 2946400"/>
              <a:gd name="connsiteX2" fmla="*/ 1093454 w 1093454"/>
              <a:gd name="connsiteY2" fmla="*/ 2946400 h 2946400"/>
              <a:gd name="connsiteX3" fmla="*/ 0 w 1093454"/>
              <a:gd name="connsiteY3" fmla="*/ 2438400 h 2946400"/>
              <a:gd name="connsiteX0" fmla="*/ 0 w 1338987"/>
              <a:gd name="connsiteY0" fmla="*/ 2042160 h 2946400"/>
              <a:gd name="connsiteX1" fmla="*/ 384135 w 1338987"/>
              <a:gd name="connsiteY1" fmla="*/ 0 h 2946400"/>
              <a:gd name="connsiteX2" fmla="*/ 1338987 w 1338987"/>
              <a:gd name="connsiteY2" fmla="*/ 2946400 h 2946400"/>
              <a:gd name="connsiteX3" fmla="*/ 0 w 1338987"/>
              <a:gd name="connsiteY3" fmla="*/ 2042160 h 2946400"/>
              <a:gd name="connsiteX0" fmla="*/ 0 w 1111641"/>
              <a:gd name="connsiteY0" fmla="*/ 2042160 h 2946400"/>
              <a:gd name="connsiteX1" fmla="*/ 156789 w 1111641"/>
              <a:gd name="connsiteY1" fmla="*/ 0 h 2946400"/>
              <a:gd name="connsiteX2" fmla="*/ 1111641 w 1111641"/>
              <a:gd name="connsiteY2" fmla="*/ 2946400 h 2946400"/>
              <a:gd name="connsiteX3" fmla="*/ 0 w 1111641"/>
              <a:gd name="connsiteY3" fmla="*/ 2042160 h 2946400"/>
              <a:gd name="connsiteX0" fmla="*/ 0 w 1111641"/>
              <a:gd name="connsiteY0" fmla="*/ 2225040 h 2946400"/>
              <a:gd name="connsiteX1" fmla="*/ 156789 w 1111641"/>
              <a:gd name="connsiteY1" fmla="*/ 0 h 2946400"/>
              <a:gd name="connsiteX2" fmla="*/ 1111641 w 1111641"/>
              <a:gd name="connsiteY2" fmla="*/ 2946400 h 2946400"/>
              <a:gd name="connsiteX3" fmla="*/ 0 w 1111641"/>
              <a:gd name="connsiteY3" fmla="*/ 2225040 h 2946400"/>
              <a:gd name="connsiteX0" fmla="*/ 0 w 1527103"/>
              <a:gd name="connsiteY0" fmla="*/ 2005073 h 2946400"/>
              <a:gd name="connsiteX1" fmla="*/ 572251 w 1527103"/>
              <a:gd name="connsiteY1" fmla="*/ 0 h 2946400"/>
              <a:gd name="connsiteX2" fmla="*/ 1527103 w 1527103"/>
              <a:gd name="connsiteY2" fmla="*/ 2946400 h 2946400"/>
              <a:gd name="connsiteX3" fmla="*/ 0 w 1527103"/>
              <a:gd name="connsiteY3" fmla="*/ 2005073 h 2946400"/>
              <a:gd name="connsiteX0" fmla="*/ 0 w 1527103"/>
              <a:gd name="connsiteY0" fmla="*/ 2005073 h 2946400"/>
              <a:gd name="connsiteX1" fmla="*/ 572251 w 1527103"/>
              <a:gd name="connsiteY1" fmla="*/ 0 h 2946400"/>
              <a:gd name="connsiteX2" fmla="*/ 1527103 w 1527103"/>
              <a:gd name="connsiteY2" fmla="*/ 2946400 h 2946400"/>
              <a:gd name="connsiteX3" fmla="*/ 0 w 1527103"/>
              <a:gd name="connsiteY3" fmla="*/ 2005073 h 2946400"/>
              <a:gd name="connsiteX0" fmla="*/ 0 w 1639390"/>
              <a:gd name="connsiteY0" fmla="*/ 2143999 h 2946400"/>
              <a:gd name="connsiteX1" fmla="*/ 684538 w 1639390"/>
              <a:gd name="connsiteY1" fmla="*/ 0 h 2946400"/>
              <a:gd name="connsiteX2" fmla="*/ 1639390 w 1639390"/>
              <a:gd name="connsiteY2" fmla="*/ 2946400 h 2946400"/>
              <a:gd name="connsiteX3" fmla="*/ 0 w 1639390"/>
              <a:gd name="connsiteY3" fmla="*/ 2143999 h 2946400"/>
              <a:gd name="connsiteX0" fmla="*/ 0 w 1398007"/>
              <a:gd name="connsiteY0" fmla="*/ 2332784 h 2946400"/>
              <a:gd name="connsiteX1" fmla="*/ 443155 w 1398007"/>
              <a:gd name="connsiteY1" fmla="*/ 0 h 2946400"/>
              <a:gd name="connsiteX2" fmla="*/ 1398007 w 1398007"/>
              <a:gd name="connsiteY2" fmla="*/ 2946400 h 2946400"/>
              <a:gd name="connsiteX3" fmla="*/ 0 w 1398007"/>
              <a:gd name="connsiteY3" fmla="*/ 2332784 h 2946400"/>
              <a:gd name="connsiteX0" fmla="*/ 0 w 1307489"/>
              <a:gd name="connsiteY0" fmla="*/ 2642931 h 2946400"/>
              <a:gd name="connsiteX1" fmla="*/ 352637 w 1307489"/>
              <a:gd name="connsiteY1" fmla="*/ 0 h 2946400"/>
              <a:gd name="connsiteX2" fmla="*/ 1307489 w 1307489"/>
              <a:gd name="connsiteY2" fmla="*/ 2946400 h 2946400"/>
              <a:gd name="connsiteX3" fmla="*/ 0 w 1307489"/>
              <a:gd name="connsiteY3" fmla="*/ 2642931 h 2946400"/>
              <a:gd name="connsiteX0" fmla="*/ 0 w 1307489"/>
              <a:gd name="connsiteY0" fmla="*/ 2508084 h 2811553"/>
              <a:gd name="connsiteX1" fmla="*/ 342579 w 1307489"/>
              <a:gd name="connsiteY1" fmla="*/ 0 h 2811553"/>
              <a:gd name="connsiteX2" fmla="*/ 1307489 w 1307489"/>
              <a:gd name="connsiteY2" fmla="*/ 2811553 h 2811553"/>
              <a:gd name="connsiteX3" fmla="*/ 0 w 1307489"/>
              <a:gd name="connsiteY3" fmla="*/ 2508084 h 2811553"/>
              <a:gd name="connsiteX0" fmla="*/ 0 w 1237086"/>
              <a:gd name="connsiteY0" fmla="*/ 2090060 h 2811553"/>
              <a:gd name="connsiteX1" fmla="*/ 272176 w 1237086"/>
              <a:gd name="connsiteY1" fmla="*/ 0 h 2811553"/>
              <a:gd name="connsiteX2" fmla="*/ 1237086 w 1237086"/>
              <a:gd name="connsiteY2" fmla="*/ 2811553 h 2811553"/>
              <a:gd name="connsiteX3" fmla="*/ 0 w 1237086"/>
              <a:gd name="connsiteY3" fmla="*/ 2090060 h 2811553"/>
            </a:gdLst>
            <a:ahLst/>
            <a:cxnLst>
              <a:cxn ang="0">
                <a:pos x="connsiteX0" y="connsiteY0"/>
              </a:cxn>
              <a:cxn ang="0">
                <a:pos x="connsiteX1" y="connsiteY1"/>
              </a:cxn>
              <a:cxn ang="0">
                <a:pos x="connsiteX2" y="connsiteY2"/>
              </a:cxn>
              <a:cxn ang="0">
                <a:pos x="connsiteX3" y="connsiteY3"/>
              </a:cxn>
            </a:cxnLst>
            <a:rect l="l" t="t" r="r" b="b"/>
            <a:pathLst>
              <a:path w="1237086" h="2811553">
                <a:moveTo>
                  <a:pt x="0" y="2090060"/>
                </a:moveTo>
                <a:lnTo>
                  <a:pt x="272176" y="0"/>
                </a:lnTo>
                <a:lnTo>
                  <a:pt x="1237086" y="2811553"/>
                </a:lnTo>
                <a:cubicBezTo>
                  <a:pt x="872601" y="2642220"/>
                  <a:pt x="789595" y="2006112"/>
                  <a:pt x="0" y="2090060"/>
                </a:cubicBezTo>
                <a:close/>
              </a:path>
            </a:pathLst>
          </a:cu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dirty="0">
              <a:highlight>
                <a:srgbClr val="FFFF00"/>
              </a:highlight>
            </a:endParaRPr>
          </a:p>
        </p:txBody>
      </p:sp>
      <p:cxnSp>
        <p:nvCxnSpPr>
          <p:cNvPr id="28" name="Straight Arrow Connector 27">
            <a:extLst>
              <a:ext uri="{FF2B5EF4-FFF2-40B4-BE49-F238E27FC236}">
                <a16:creationId xmlns:a16="http://schemas.microsoft.com/office/drawing/2014/main" id="{A615E731-74BA-165A-D1B0-A19AFA8386AD}"/>
              </a:ext>
            </a:extLst>
          </p:cNvPr>
          <p:cNvCxnSpPr>
            <a:cxnSpLocks/>
          </p:cNvCxnSpPr>
          <p:nvPr/>
        </p:nvCxnSpPr>
        <p:spPr>
          <a:xfrm>
            <a:off x="5719472" y="46907"/>
            <a:ext cx="0" cy="668710"/>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sp>
        <p:nvSpPr>
          <p:cNvPr id="31" name="Oval 30">
            <a:extLst>
              <a:ext uri="{FF2B5EF4-FFF2-40B4-BE49-F238E27FC236}">
                <a16:creationId xmlns:a16="http://schemas.microsoft.com/office/drawing/2014/main" id="{956BCF87-D27A-8CC9-EA9F-EB6D14D2C7E3}"/>
              </a:ext>
            </a:extLst>
          </p:cNvPr>
          <p:cNvSpPr/>
          <p:nvPr/>
        </p:nvSpPr>
        <p:spPr>
          <a:xfrm>
            <a:off x="5061816" y="5895998"/>
            <a:ext cx="1936177" cy="995680"/>
          </a:xfrm>
          <a:prstGeom prst="ellipse">
            <a:avLst/>
          </a:prstGeom>
          <a:solidFill>
            <a:schemeClr val="lt1">
              <a:alpha val="18000"/>
            </a:schemeClr>
          </a:solidFill>
          <a:ln>
            <a:noFill/>
          </a:ln>
          <a:effectLst>
            <a:glow>
              <a:schemeClr val="accent1">
                <a:alpha val="40000"/>
              </a:schemeClr>
            </a:glow>
            <a:softEdge rad="254000"/>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Tree>
    <p:custDataLst>
      <p:tags r:id="rId1"/>
    </p:custDataLst>
    <p:extLst>
      <p:ext uri="{BB962C8B-B14F-4D97-AF65-F5344CB8AC3E}">
        <p14:creationId xmlns:p14="http://schemas.microsoft.com/office/powerpoint/2010/main" val="2490742227"/>
      </p:ext>
    </p:extLst>
  </p:cSld>
  <p:clrMapOvr>
    <a:masterClrMapping/>
  </p:clrMapOvr>
  <mc:AlternateContent xmlns:mc="http://schemas.openxmlformats.org/markup-compatibility/2006" xmlns:p14="http://schemas.microsoft.com/office/powerpoint/2010/main">
    <mc:Choice Requires="p14">
      <p:transition spd="slow" p14:dur="2000" advTm="30484"/>
    </mc:Choice>
    <mc:Fallback xmlns="">
      <p:transition spd="slow" advTm="3048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1000"/>
                                        <p:tgtEl>
                                          <p:spTgt spid="18"/>
                                        </p:tgtEl>
                                      </p:cBhvr>
                                    </p:animEffect>
                                    <p:anim calcmode="lin" valueType="num">
                                      <p:cBhvr>
                                        <p:cTn id="14" dur="1000" fill="hold"/>
                                        <p:tgtEl>
                                          <p:spTgt spid="18"/>
                                        </p:tgtEl>
                                        <p:attrNameLst>
                                          <p:attrName>ppt_x</p:attrName>
                                        </p:attrNameLst>
                                      </p:cBhvr>
                                      <p:tavLst>
                                        <p:tav tm="0">
                                          <p:val>
                                            <p:strVal val="#ppt_x"/>
                                          </p:val>
                                        </p:tav>
                                        <p:tav tm="100000">
                                          <p:val>
                                            <p:strVal val="#ppt_x"/>
                                          </p:val>
                                        </p:tav>
                                      </p:tavLst>
                                    </p:anim>
                                    <p:anim calcmode="lin" valueType="num">
                                      <p:cBhvr>
                                        <p:cTn id="15"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ppt_x"/>
                                          </p:val>
                                        </p:tav>
                                        <p:tav tm="100000">
                                          <p:val>
                                            <p:strVal val="#ppt_x"/>
                                          </p:val>
                                        </p:tav>
                                      </p:tavLst>
                                    </p:anim>
                                    <p:anim calcmode="lin" valueType="num">
                                      <p:cBhvr additive="base">
                                        <p:cTn id="21"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2" grpId="0" animBg="1"/>
      <p:bldP spid="3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ight Triangle 1">
            <a:extLst>
              <a:ext uri="{FF2B5EF4-FFF2-40B4-BE49-F238E27FC236}">
                <a16:creationId xmlns:a16="http://schemas.microsoft.com/office/drawing/2014/main" id="{3E9BD2F2-3378-BF32-9891-E4642FF4C695}"/>
              </a:ext>
            </a:extLst>
          </p:cNvPr>
          <p:cNvSpPr/>
          <p:nvPr/>
        </p:nvSpPr>
        <p:spPr>
          <a:xfrm rot="222006" flipH="1">
            <a:off x="7256316" y="2099893"/>
            <a:ext cx="931138" cy="1250343"/>
          </a:xfrm>
          <a:custGeom>
            <a:avLst/>
            <a:gdLst>
              <a:gd name="connsiteX0" fmla="*/ 0 w 1473200"/>
              <a:gd name="connsiteY0" fmla="*/ 2834640 h 2834640"/>
              <a:gd name="connsiteX1" fmla="*/ 0 w 1473200"/>
              <a:gd name="connsiteY1" fmla="*/ 0 h 2834640"/>
              <a:gd name="connsiteX2" fmla="*/ 1473200 w 1473200"/>
              <a:gd name="connsiteY2" fmla="*/ 2834640 h 2834640"/>
              <a:gd name="connsiteX3" fmla="*/ 0 w 1473200"/>
              <a:gd name="connsiteY3" fmla="*/ 2834640 h 2834640"/>
              <a:gd name="connsiteX0" fmla="*/ 152400 w 1473200"/>
              <a:gd name="connsiteY0" fmla="*/ 2600960 h 2834640"/>
              <a:gd name="connsiteX1" fmla="*/ 0 w 1473200"/>
              <a:gd name="connsiteY1" fmla="*/ 0 h 2834640"/>
              <a:gd name="connsiteX2" fmla="*/ 1473200 w 1473200"/>
              <a:gd name="connsiteY2" fmla="*/ 2834640 h 2834640"/>
              <a:gd name="connsiteX3" fmla="*/ 152400 w 1473200"/>
              <a:gd name="connsiteY3" fmla="*/ 2600960 h 2834640"/>
              <a:gd name="connsiteX0" fmla="*/ 0 w 1657271"/>
              <a:gd name="connsiteY0" fmla="*/ 2143760 h 2834640"/>
              <a:gd name="connsiteX1" fmla="*/ 184071 w 1657271"/>
              <a:gd name="connsiteY1" fmla="*/ 0 h 2834640"/>
              <a:gd name="connsiteX2" fmla="*/ 1657271 w 1657271"/>
              <a:gd name="connsiteY2" fmla="*/ 2834640 h 2834640"/>
              <a:gd name="connsiteX3" fmla="*/ 0 w 1657271"/>
              <a:gd name="connsiteY3" fmla="*/ 2143760 h 2834640"/>
              <a:gd name="connsiteX0" fmla="*/ 0 w 1138923"/>
              <a:gd name="connsiteY0" fmla="*/ 2143760 h 2946400"/>
              <a:gd name="connsiteX1" fmla="*/ 184071 w 1138923"/>
              <a:gd name="connsiteY1" fmla="*/ 0 h 2946400"/>
              <a:gd name="connsiteX2" fmla="*/ 1138923 w 1138923"/>
              <a:gd name="connsiteY2" fmla="*/ 2946400 h 2946400"/>
              <a:gd name="connsiteX3" fmla="*/ 0 w 1138923"/>
              <a:gd name="connsiteY3" fmla="*/ 2143760 h 2946400"/>
              <a:gd name="connsiteX0" fmla="*/ 0 w 1093454"/>
              <a:gd name="connsiteY0" fmla="*/ 2438400 h 2946400"/>
              <a:gd name="connsiteX1" fmla="*/ 138602 w 1093454"/>
              <a:gd name="connsiteY1" fmla="*/ 0 h 2946400"/>
              <a:gd name="connsiteX2" fmla="*/ 1093454 w 1093454"/>
              <a:gd name="connsiteY2" fmla="*/ 2946400 h 2946400"/>
              <a:gd name="connsiteX3" fmla="*/ 0 w 1093454"/>
              <a:gd name="connsiteY3" fmla="*/ 2438400 h 2946400"/>
              <a:gd name="connsiteX0" fmla="*/ 0 w 1093454"/>
              <a:gd name="connsiteY0" fmla="*/ 2438400 h 2946400"/>
              <a:gd name="connsiteX1" fmla="*/ 138602 w 1093454"/>
              <a:gd name="connsiteY1" fmla="*/ 0 h 2946400"/>
              <a:gd name="connsiteX2" fmla="*/ 1093454 w 1093454"/>
              <a:gd name="connsiteY2" fmla="*/ 2946400 h 2946400"/>
              <a:gd name="connsiteX3" fmla="*/ 0 w 1093454"/>
              <a:gd name="connsiteY3" fmla="*/ 2438400 h 2946400"/>
              <a:gd name="connsiteX0" fmla="*/ 0 w 1093454"/>
              <a:gd name="connsiteY0" fmla="*/ 2438400 h 2946400"/>
              <a:gd name="connsiteX1" fmla="*/ 138602 w 1093454"/>
              <a:gd name="connsiteY1" fmla="*/ 0 h 2946400"/>
              <a:gd name="connsiteX2" fmla="*/ 1093454 w 1093454"/>
              <a:gd name="connsiteY2" fmla="*/ 2946400 h 2946400"/>
              <a:gd name="connsiteX3" fmla="*/ 0 w 1093454"/>
              <a:gd name="connsiteY3" fmla="*/ 2438400 h 2946400"/>
              <a:gd name="connsiteX0" fmla="*/ 0 w 1338987"/>
              <a:gd name="connsiteY0" fmla="*/ 2042160 h 2946400"/>
              <a:gd name="connsiteX1" fmla="*/ 384135 w 1338987"/>
              <a:gd name="connsiteY1" fmla="*/ 0 h 2946400"/>
              <a:gd name="connsiteX2" fmla="*/ 1338987 w 1338987"/>
              <a:gd name="connsiteY2" fmla="*/ 2946400 h 2946400"/>
              <a:gd name="connsiteX3" fmla="*/ 0 w 1338987"/>
              <a:gd name="connsiteY3" fmla="*/ 2042160 h 2946400"/>
              <a:gd name="connsiteX0" fmla="*/ 0 w 1111641"/>
              <a:gd name="connsiteY0" fmla="*/ 2042160 h 2946400"/>
              <a:gd name="connsiteX1" fmla="*/ 156789 w 1111641"/>
              <a:gd name="connsiteY1" fmla="*/ 0 h 2946400"/>
              <a:gd name="connsiteX2" fmla="*/ 1111641 w 1111641"/>
              <a:gd name="connsiteY2" fmla="*/ 2946400 h 2946400"/>
              <a:gd name="connsiteX3" fmla="*/ 0 w 1111641"/>
              <a:gd name="connsiteY3" fmla="*/ 2042160 h 2946400"/>
              <a:gd name="connsiteX0" fmla="*/ 0 w 1111641"/>
              <a:gd name="connsiteY0" fmla="*/ 2225040 h 2946400"/>
              <a:gd name="connsiteX1" fmla="*/ 156789 w 1111641"/>
              <a:gd name="connsiteY1" fmla="*/ 0 h 2946400"/>
              <a:gd name="connsiteX2" fmla="*/ 1111641 w 1111641"/>
              <a:gd name="connsiteY2" fmla="*/ 2946400 h 2946400"/>
              <a:gd name="connsiteX3" fmla="*/ 0 w 1111641"/>
              <a:gd name="connsiteY3" fmla="*/ 2225040 h 2946400"/>
              <a:gd name="connsiteX0" fmla="*/ 0 w 1527103"/>
              <a:gd name="connsiteY0" fmla="*/ 2005073 h 2946400"/>
              <a:gd name="connsiteX1" fmla="*/ 572251 w 1527103"/>
              <a:gd name="connsiteY1" fmla="*/ 0 h 2946400"/>
              <a:gd name="connsiteX2" fmla="*/ 1527103 w 1527103"/>
              <a:gd name="connsiteY2" fmla="*/ 2946400 h 2946400"/>
              <a:gd name="connsiteX3" fmla="*/ 0 w 1527103"/>
              <a:gd name="connsiteY3" fmla="*/ 2005073 h 2946400"/>
              <a:gd name="connsiteX0" fmla="*/ 0 w 1527103"/>
              <a:gd name="connsiteY0" fmla="*/ 2005073 h 2946400"/>
              <a:gd name="connsiteX1" fmla="*/ 572251 w 1527103"/>
              <a:gd name="connsiteY1" fmla="*/ 0 h 2946400"/>
              <a:gd name="connsiteX2" fmla="*/ 1527103 w 1527103"/>
              <a:gd name="connsiteY2" fmla="*/ 2946400 h 2946400"/>
              <a:gd name="connsiteX3" fmla="*/ 0 w 1527103"/>
              <a:gd name="connsiteY3" fmla="*/ 2005073 h 2946400"/>
              <a:gd name="connsiteX0" fmla="*/ 0 w 1639390"/>
              <a:gd name="connsiteY0" fmla="*/ 2143999 h 2946400"/>
              <a:gd name="connsiteX1" fmla="*/ 684538 w 1639390"/>
              <a:gd name="connsiteY1" fmla="*/ 0 h 2946400"/>
              <a:gd name="connsiteX2" fmla="*/ 1639390 w 1639390"/>
              <a:gd name="connsiteY2" fmla="*/ 2946400 h 2946400"/>
              <a:gd name="connsiteX3" fmla="*/ 0 w 1639390"/>
              <a:gd name="connsiteY3" fmla="*/ 2143999 h 2946400"/>
              <a:gd name="connsiteX0" fmla="*/ 0 w 1398007"/>
              <a:gd name="connsiteY0" fmla="*/ 2332784 h 2946400"/>
              <a:gd name="connsiteX1" fmla="*/ 443155 w 1398007"/>
              <a:gd name="connsiteY1" fmla="*/ 0 h 2946400"/>
              <a:gd name="connsiteX2" fmla="*/ 1398007 w 1398007"/>
              <a:gd name="connsiteY2" fmla="*/ 2946400 h 2946400"/>
              <a:gd name="connsiteX3" fmla="*/ 0 w 1398007"/>
              <a:gd name="connsiteY3" fmla="*/ 2332784 h 2946400"/>
              <a:gd name="connsiteX0" fmla="*/ 0 w 1307489"/>
              <a:gd name="connsiteY0" fmla="*/ 2642931 h 2946400"/>
              <a:gd name="connsiteX1" fmla="*/ 352637 w 1307489"/>
              <a:gd name="connsiteY1" fmla="*/ 0 h 2946400"/>
              <a:gd name="connsiteX2" fmla="*/ 1307489 w 1307489"/>
              <a:gd name="connsiteY2" fmla="*/ 2946400 h 2946400"/>
              <a:gd name="connsiteX3" fmla="*/ 0 w 1307489"/>
              <a:gd name="connsiteY3" fmla="*/ 2642931 h 2946400"/>
              <a:gd name="connsiteX0" fmla="*/ 0 w 1307489"/>
              <a:gd name="connsiteY0" fmla="*/ 2508084 h 2811553"/>
              <a:gd name="connsiteX1" fmla="*/ 342579 w 1307489"/>
              <a:gd name="connsiteY1" fmla="*/ 0 h 2811553"/>
              <a:gd name="connsiteX2" fmla="*/ 1307489 w 1307489"/>
              <a:gd name="connsiteY2" fmla="*/ 2811553 h 2811553"/>
              <a:gd name="connsiteX3" fmla="*/ 0 w 1307489"/>
              <a:gd name="connsiteY3" fmla="*/ 2508084 h 2811553"/>
              <a:gd name="connsiteX0" fmla="*/ 0 w 1237086"/>
              <a:gd name="connsiteY0" fmla="*/ 2090060 h 2811553"/>
              <a:gd name="connsiteX1" fmla="*/ 272176 w 1237086"/>
              <a:gd name="connsiteY1" fmla="*/ 0 h 2811553"/>
              <a:gd name="connsiteX2" fmla="*/ 1237086 w 1237086"/>
              <a:gd name="connsiteY2" fmla="*/ 2811553 h 2811553"/>
              <a:gd name="connsiteX3" fmla="*/ 0 w 1237086"/>
              <a:gd name="connsiteY3" fmla="*/ 2090060 h 2811553"/>
            </a:gdLst>
            <a:ahLst/>
            <a:cxnLst>
              <a:cxn ang="0">
                <a:pos x="connsiteX0" y="connsiteY0"/>
              </a:cxn>
              <a:cxn ang="0">
                <a:pos x="connsiteX1" y="connsiteY1"/>
              </a:cxn>
              <a:cxn ang="0">
                <a:pos x="connsiteX2" y="connsiteY2"/>
              </a:cxn>
              <a:cxn ang="0">
                <a:pos x="connsiteX3" y="connsiteY3"/>
              </a:cxn>
            </a:cxnLst>
            <a:rect l="l" t="t" r="r" b="b"/>
            <a:pathLst>
              <a:path w="1237086" h="2811553">
                <a:moveTo>
                  <a:pt x="0" y="2090060"/>
                </a:moveTo>
                <a:lnTo>
                  <a:pt x="272176" y="0"/>
                </a:lnTo>
                <a:lnTo>
                  <a:pt x="1237086" y="2811553"/>
                </a:lnTo>
                <a:cubicBezTo>
                  <a:pt x="872601" y="2642220"/>
                  <a:pt x="789595" y="2006112"/>
                  <a:pt x="0" y="2090060"/>
                </a:cubicBezTo>
                <a:close/>
              </a:path>
            </a:pathLst>
          </a:cu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dirty="0">
              <a:highlight>
                <a:srgbClr val="FFFF00"/>
              </a:highlight>
            </a:endParaRPr>
          </a:p>
        </p:txBody>
      </p:sp>
      <p:sp>
        <p:nvSpPr>
          <p:cNvPr id="51" name="Oval 50">
            <a:extLst>
              <a:ext uri="{FF2B5EF4-FFF2-40B4-BE49-F238E27FC236}">
                <a16:creationId xmlns:a16="http://schemas.microsoft.com/office/drawing/2014/main" id="{C41A9A7F-6441-DDC0-AD46-CC0E63FC4BF7}"/>
              </a:ext>
            </a:extLst>
          </p:cNvPr>
          <p:cNvSpPr/>
          <p:nvPr/>
        </p:nvSpPr>
        <p:spPr>
          <a:xfrm>
            <a:off x="7348403" y="2727837"/>
            <a:ext cx="1413910" cy="1473138"/>
          </a:xfrm>
          <a:prstGeom prst="ellipse">
            <a:avLst/>
          </a:prstGeom>
          <a:solidFill>
            <a:schemeClr val="lt1">
              <a:alpha val="72000"/>
            </a:schemeClr>
          </a:solidFill>
          <a:ln/>
          <a:effectLst>
            <a:softEdge rad="152400"/>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52" name="Oval 8">
            <a:extLst>
              <a:ext uri="{FF2B5EF4-FFF2-40B4-BE49-F238E27FC236}">
                <a16:creationId xmlns:a16="http://schemas.microsoft.com/office/drawing/2014/main" id="{9407E785-C737-07BC-C23C-89343983B5D4}"/>
              </a:ext>
            </a:extLst>
          </p:cNvPr>
          <p:cNvSpPr/>
          <p:nvPr/>
        </p:nvSpPr>
        <p:spPr>
          <a:xfrm>
            <a:off x="7151703" y="2998236"/>
            <a:ext cx="1873656" cy="717902"/>
          </a:xfrm>
          <a:custGeom>
            <a:avLst/>
            <a:gdLst>
              <a:gd name="connsiteX0" fmla="*/ 0 w 2448560"/>
              <a:gd name="connsiteY0" fmla="*/ 568960 h 1137920"/>
              <a:gd name="connsiteX1" fmla="*/ 1224280 w 2448560"/>
              <a:gd name="connsiteY1" fmla="*/ 0 h 1137920"/>
              <a:gd name="connsiteX2" fmla="*/ 2448560 w 2448560"/>
              <a:gd name="connsiteY2" fmla="*/ 568960 h 1137920"/>
              <a:gd name="connsiteX3" fmla="*/ 1224280 w 2448560"/>
              <a:gd name="connsiteY3" fmla="*/ 1137920 h 1137920"/>
              <a:gd name="connsiteX4" fmla="*/ 0 w 2448560"/>
              <a:gd name="connsiteY4" fmla="*/ 568960 h 1137920"/>
              <a:gd name="connsiteX0" fmla="*/ 66 w 2448626"/>
              <a:gd name="connsiteY0" fmla="*/ 894080 h 1463040"/>
              <a:gd name="connsiteX1" fmla="*/ 1183706 w 2448626"/>
              <a:gd name="connsiteY1" fmla="*/ 0 h 1463040"/>
              <a:gd name="connsiteX2" fmla="*/ 2448626 w 2448626"/>
              <a:gd name="connsiteY2" fmla="*/ 894080 h 1463040"/>
              <a:gd name="connsiteX3" fmla="*/ 1224346 w 2448626"/>
              <a:gd name="connsiteY3" fmla="*/ 1463040 h 1463040"/>
              <a:gd name="connsiteX4" fmla="*/ 66 w 2448626"/>
              <a:gd name="connsiteY4" fmla="*/ 894080 h 1463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48626" h="1463040">
                <a:moveTo>
                  <a:pt x="66" y="894080"/>
                </a:moveTo>
                <a:cubicBezTo>
                  <a:pt x="-6707" y="650240"/>
                  <a:pt x="507555" y="0"/>
                  <a:pt x="1183706" y="0"/>
                </a:cubicBezTo>
                <a:cubicBezTo>
                  <a:pt x="1859857" y="0"/>
                  <a:pt x="2448626" y="579852"/>
                  <a:pt x="2448626" y="894080"/>
                </a:cubicBezTo>
                <a:cubicBezTo>
                  <a:pt x="2448626" y="1208308"/>
                  <a:pt x="1900497" y="1463040"/>
                  <a:pt x="1224346" y="1463040"/>
                </a:cubicBezTo>
                <a:cubicBezTo>
                  <a:pt x="548195" y="1463040"/>
                  <a:pt x="6839" y="1137920"/>
                  <a:pt x="66" y="894080"/>
                </a:cubicBezTo>
                <a:close/>
              </a:path>
            </a:pathLst>
          </a:custGeom>
          <a:solidFill>
            <a:schemeClr val="lt1">
              <a:alpha val="47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53" name="Right Triangle 1">
            <a:extLst>
              <a:ext uri="{FF2B5EF4-FFF2-40B4-BE49-F238E27FC236}">
                <a16:creationId xmlns:a16="http://schemas.microsoft.com/office/drawing/2014/main" id="{307C8961-EDA0-746D-73A6-377C8B7A688F}"/>
              </a:ext>
            </a:extLst>
          </p:cNvPr>
          <p:cNvSpPr/>
          <p:nvPr/>
        </p:nvSpPr>
        <p:spPr>
          <a:xfrm>
            <a:off x="7980947" y="2101662"/>
            <a:ext cx="991019" cy="1257762"/>
          </a:xfrm>
          <a:custGeom>
            <a:avLst/>
            <a:gdLst>
              <a:gd name="connsiteX0" fmla="*/ 0 w 1473200"/>
              <a:gd name="connsiteY0" fmla="*/ 2834640 h 2834640"/>
              <a:gd name="connsiteX1" fmla="*/ 0 w 1473200"/>
              <a:gd name="connsiteY1" fmla="*/ 0 h 2834640"/>
              <a:gd name="connsiteX2" fmla="*/ 1473200 w 1473200"/>
              <a:gd name="connsiteY2" fmla="*/ 2834640 h 2834640"/>
              <a:gd name="connsiteX3" fmla="*/ 0 w 1473200"/>
              <a:gd name="connsiteY3" fmla="*/ 2834640 h 2834640"/>
              <a:gd name="connsiteX0" fmla="*/ 152400 w 1473200"/>
              <a:gd name="connsiteY0" fmla="*/ 2600960 h 2834640"/>
              <a:gd name="connsiteX1" fmla="*/ 0 w 1473200"/>
              <a:gd name="connsiteY1" fmla="*/ 0 h 2834640"/>
              <a:gd name="connsiteX2" fmla="*/ 1473200 w 1473200"/>
              <a:gd name="connsiteY2" fmla="*/ 2834640 h 2834640"/>
              <a:gd name="connsiteX3" fmla="*/ 152400 w 1473200"/>
              <a:gd name="connsiteY3" fmla="*/ 2600960 h 2834640"/>
              <a:gd name="connsiteX0" fmla="*/ 152400 w 1473200"/>
              <a:gd name="connsiteY0" fmla="*/ 2600960 h 2834640"/>
              <a:gd name="connsiteX1" fmla="*/ 0 w 1473200"/>
              <a:gd name="connsiteY1" fmla="*/ 0 h 2834640"/>
              <a:gd name="connsiteX2" fmla="*/ 1473200 w 1473200"/>
              <a:gd name="connsiteY2" fmla="*/ 2834640 h 2834640"/>
              <a:gd name="connsiteX3" fmla="*/ 152400 w 1473200"/>
              <a:gd name="connsiteY3" fmla="*/ 2600960 h 2834640"/>
              <a:gd name="connsiteX0" fmla="*/ 152400 w 1473200"/>
              <a:gd name="connsiteY0" fmla="*/ 2600960 h 2834640"/>
              <a:gd name="connsiteX1" fmla="*/ 0 w 1473200"/>
              <a:gd name="connsiteY1" fmla="*/ 0 h 2834640"/>
              <a:gd name="connsiteX2" fmla="*/ 1473200 w 1473200"/>
              <a:gd name="connsiteY2" fmla="*/ 2834640 h 2834640"/>
              <a:gd name="connsiteX3" fmla="*/ 152400 w 1473200"/>
              <a:gd name="connsiteY3" fmla="*/ 2600960 h 2834640"/>
              <a:gd name="connsiteX0" fmla="*/ 152400 w 1473200"/>
              <a:gd name="connsiteY0" fmla="*/ 2600960 h 2834640"/>
              <a:gd name="connsiteX1" fmla="*/ 0 w 1473200"/>
              <a:gd name="connsiteY1" fmla="*/ 0 h 2834640"/>
              <a:gd name="connsiteX2" fmla="*/ 1473200 w 1473200"/>
              <a:gd name="connsiteY2" fmla="*/ 2834640 h 2834640"/>
              <a:gd name="connsiteX3" fmla="*/ 152400 w 1473200"/>
              <a:gd name="connsiteY3" fmla="*/ 2600960 h 2834640"/>
              <a:gd name="connsiteX0" fmla="*/ 5080 w 1473200"/>
              <a:gd name="connsiteY0" fmla="*/ 2756639 h 2834640"/>
              <a:gd name="connsiteX1" fmla="*/ 0 w 1473200"/>
              <a:gd name="connsiteY1" fmla="*/ 0 h 2834640"/>
              <a:gd name="connsiteX2" fmla="*/ 1473200 w 1473200"/>
              <a:gd name="connsiteY2" fmla="*/ 2834640 h 2834640"/>
              <a:gd name="connsiteX3" fmla="*/ 5080 w 1473200"/>
              <a:gd name="connsiteY3" fmla="*/ 2756639 h 2834640"/>
              <a:gd name="connsiteX0" fmla="*/ 5080 w 1473200"/>
              <a:gd name="connsiteY0" fmla="*/ 2756639 h 2834640"/>
              <a:gd name="connsiteX1" fmla="*/ 0 w 1473200"/>
              <a:gd name="connsiteY1" fmla="*/ 0 h 2834640"/>
              <a:gd name="connsiteX2" fmla="*/ 1473200 w 1473200"/>
              <a:gd name="connsiteY2" fmla="*/ 2834640 h 2834640"/>
              <a:gd name="connsiteX3" fmla="*/ 5080 w 1473200"/>
              <a:gd name="connsiteY3" fmla="*/ 2756639 h 2834640"/>
              <a:gd name="connsiteX0" fmla="*/ 5080 w 1473200"/>
              <a:gd name="connsiteY0" fmla="*/ 2756639 h 2834640"/>
              <a:gd name="connsiteX1" fmla="*/ 0 w 1473200"/>
              <a:gd name="connsiteY1" fmla="*/ 0 h 2834640"/>
              <a:gd name="connsiteX2" fmla="*/ 1473200 w 1473200"/>
              <a:gd name="connsiteY2" fmla="*/ 2834640 h 2834640"/>
              <a:gd name="connsiteX3" fmla="*/ 5080 w 1473200"/>
              <a:gd name="connsiteY3" fmla="*/ 2756639 h 2834640"/>
              <a:gd name="connsiteX0" fmla="*/ 45 w 1468165"/>
              <a:gd name="connsiteY0" fmla="*/ 2730693 h 2808694"/>
              <a:gd name="connsiteX1" fmla="*/ 44072 w 1468165"/>
              <a:gd name="connsiteY1" fmla="*/ 0 h 2808694"/>
              <a:gd name="connsiteX2" fmla="*/ 1468165 w 1468165"/>
              <a:gd name="connsiteY2" fmla="*/ 2808694 h 2808694"/>
              <a:gd name="connsiteX3" fmla="*/ 45 w 1468165"/>
              <a:gd name="connsiteY3" fmla="*/ 2730693 h 2808694"/>
            </a:gdLst>
            <a:ahLst/>
            <a:cxnLst>
              <a:cxn ang="0">
                <a:pos x="connsiteX0" y="connsiteY0"/>
              </a:cxn>
              <a:cxn ang="0">
                <a:pos x="connsiteX1" y="connsiteY1"/>
              </a:cxn>
              <a:cxn ang="0">
                <a:pos x="connsiteX2" y="connsiteY2"/>
              </a:cxn>
              <a:cxn ang="0">
                <a:pos x="connsiteX3" y="connsiteY3"/>
              </a:cxn>
            </a:cxnLst>
            <a:rect l="l" t="t" r="r" b="b"/>
            <a:pathLst>
              <a:path w="1468165" h="2808694">
                <a:moveTo>
                  <a:pt x="45" y="2730693"/>
                </a:moveTo>
                <a:cubicBezTo>
                  <a:pt x="-1648" y="1811813"/>
                  <a:pt x="45765" y="918880"/>
                  <a:pt x="44072" y="0"/>
                </a:cubicBezTo>
                <a:cubicBezTo>
                  <a:pt x="535139" y="944880"/>
                  <a:pt x="1026205" y="2045438"/>
                  <a:pt x="1468165" y="2808694"/>
                </a:cubicBezTo>
                <a:lnTo>
                  <a:pt x="45" y="2730693"/>
                </a:lnTo>
                <a:close/>
              </a:path>
            </a:pathLst>
          </a:cu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dirty="0"/>
          </a:p>
        </p:txBody>
      </p:sp>
      <p:sp>
        <p:nvSpPr>
          <p:cNvPr id="54" name="Right Triangle 4">
            <a:extLst>
              <a:ext uri="{FF2B5EF4-FFF2-40B4-BE49-F238E27FC236}">
                <a16:creationId xmlns:a16="http://schemas.microsoft.com/office/drawing/2014/main" id="{4100906B-BEA2-8D6B-2E5D-7F11A5C2F3EE}"/>
              </a:ext>
            </a:extLst>
          </p:cNvPr>
          <p:cNvSpPr/>
          <p:nvPr/>
        </p:nvSpPr>
        <p:spPr>
          <a:xfrm>
            <a:off x="7996408" y="2062047"/>
            <a:ext cx="319652" cy="1002139"/>
          </a:xfrm>
          <a:custGeom>
            <a:avLst/>
            <a:gdLst>
              <a:gd name="connsiteX0" fmla="*/ 0 w 690880"/>
              <a:gd name="connsiteY0" fmla="*/ 1991360 h 1991360"/>
              <a:gd name="connsiteX1" fmla="*/ 0 w 690880"/>
              <a:gd name="connsiteY1" fmla="*/ 0 h 1991360"/>
              <a:gd name="connsiteX2" fmla="*/ 690880 w 690880"/>
              <a:gd name="connsiteY2" fmla="*/ 1991360 h 1991360"/>
              <a:gd name="connsiteX3" fmla="*/ 0 w 690880"/>
              <a:gd name="connsiteY3" fmla="*/ 1991360 h 1991360"/>
              <a:gd name="connsiteX0" fmla="*/ 0 w 690880"/>
              <a:gd name="connsiteY0" fmla="*/ 1991360 h 1991360"/>
              <a:gd name="connsiteX1" fmla="*/ 0 w 690880"/>
              <a:gd name="connsiteY1" fmla="*/ 0 h 1991360"/>
              <a:gd name="connsiteX2" fmla="*/ 690880 w 690880"/>
              <a:gd name="connsiteY2" fmla="*/ 1991360 h 1991360"/>
              <a:gd name="connsiteX3" fmla="*/ 0 w 690880"/>
              <a:gd name="connsiteY3" fmla="*/ 1991360 h 1991360"/>
              <a:gd name="connsiteX0" fmla="*/ 0 w 690880"/>
              <a:gd name="connsiteY0" fmla="*/ 1991360 h 1991360"/>
              <a:gd name="connsiteX1" fmla="*/ 0 w 690880"/>
              <a:gd name="connsiteY1" fmla="*/ 0 h 1991360"/>
              <a:gd name="connsiteX2" fmla="*/ 690880 w 690880"/>
              <a:gd name="connsiteY2" fmla="*/ 1991360 h 1991360"/>
              <a:gd name="connsiteX3" fmla="*/ 0 w 690880"/>
              <a:gd name="connsiteY3" fmla="*/ 1991360 h 1991360"/>
              <a:gd name="connsiteX0" fmla="*/ 0 w 690880"/>
              <a:gd name="connsiteY0" fmla="*/ 1991360 h 1991360"/>
              <a:gd name="connsiteX1" fmla="*/ 0 w 690880"/>
              <a:gd name="connsiteY1" fmla="*/ 0 h 1991360"/>
              <a:gd name="connsiteX2" fmla="*/ 690880 w 690880"/>
              <a:gd name="connsiteY2" fmla="*/ 1991360 h 1991360"/>
              <a:gd name="connsiteX3" fmla="*/ 0 w 690880"/>
              <a:gd name="connsiteY3" fmla="*/ 1991360 h 1991360"/>
              <a:gd name="connsiteX0" fmla="*/ 0 w 650240"/>
              <a:gd name="connsiteY0" fmla="*/ 1991360 h 2072640"/>
              <a:gd name="connsiteX1" fmla="*/ 0 w 650240"/>
              <a:gd name="connsiteY1" fmla="*/ 0 h 2072640"/>
              <a:gd name="connsiteX2" fmla="*/ 650240 w 650240"/>
              <a:gd name="connsiteY2" fmla="*/ 2072640 h 2072640"/>
              <a:gd name="connsiteX3" fmla="*/ 0 w 650240"/>
              <a:gd name="connsiteY3" fmla="*/ 1991360 h 2072640"/>
            </a:gdLst>
            <a:ahLst/>
            <a:cxnLst>
              <a:cxn ang="0">
                <a:pos x="connsiteX0" y="connsiteY0"/>
              </a:cxn>
              <a:cxn ang="0">
                <a:pos x="connsiteX1" y="connsiteY1"/>
              </a:cxn>
              <a:cxn ang="0">
                <a:pos x="connsiteX2" y="connsiteY2"/>
              </a:cxn>
              <a:cxn ang="0">
                <a:pos x="connsiteX3" y="connsiteY3"/>
              </a:cxn>
            </a:cxnLst>
            <a:rect l="l" t="t" r="r" b="b"/>
            <a:pathLst>
              <a:path w="650240" h="2072640">
                <a:moveTo>
                  <a:pt x="0" y="1991360"/>
                </a:moveTo>
                <a:lnTo>
                  <a:pt x="0" y="0"/>
                </a:lnTo>
                <a:lnTo>
                  <a:pt x="650240" y="2072640"/>
                </a:lnTo>
                <a:cubicBezTo>
                  <a:pt x="389467" y="1960880"/>
                  <a:pt x="230293" y="1991360"/>
                  <a:pt x="0" y="1991360"/>
                </a:cubicBezTo>
                <a:close/>
              </a:path>
            </a:pathLst>
          </a:custGeom>
          <a:solidFill>
            <a:schemeClr val="dk1">
              <a:alpha val="13000"/>
            </a:schemeClr>
          </a:solidFill>
          <a:ln>
            <a:noFill/>
          </a:ln>
          <a:effectLst>
            <a:softEdge rad="12700"/>
          </a:effectLst>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56" name="Freeform: Shape 55">
            <a:extLst>
              <a:ext uri="{FF2B5EF4-FFF2-40B4-BE49-F238E27FC236}">
                <a16:creationId xmlns:a16="http://schemas.microsoft.com/office/drawing/2014/main" id="{2221C484-B431-9BBE-90BA-6FCB4CBE0FBC}"/>
              </a:ext>
            </a:extLst>
          </p:cNvPr>
          <p:cNvSpPr/>
          <p:nvPr/>
        </p:nvSpPr>
        <p:spPr>
          <a:xfrm rot="222006" flipH="1">
            <a:off x="7265464" y="2106706"/>
            <a:ext cx="858987" cy="1267923"/>
          </a:xfrm>
          <a:custGeom>
            <a:avLst/>
            <a:gdLst>
              <a:gd name="connsiteX0" fmla="*/ 208930 w 1183663"/>
              <a:gd name="connsiteY0" fmla="*/ 0 h 2118360"/>
              <a:gd name="connsiteX1" fmla="*/ 0 w 1183663"/>
              <a:gd name="connsiteY1" fmla="*/ 1196638 h 2118360"/>
              <a:gd name="connsiteX2" fmla="*/ 21578 w 1183663"/>
              <a:gd name="connsiteY2" fmla="*/ 1187599 h 2118360"/>
              <a:gd name="connsiteX3" fmla="*/ 265795 w 1183663"/>
              <a:gd name="connsiteY3" fmla="*/ 1158587 h 2118360"/>
              <a:gd name="connsiteX4" fmla="*/ 849078 w 1183663"/>
              <a:gd name="connsiteY4" fmla="*/ 1766456 h 2118360"/>
              <a:gd name="connsiteX5" fmla="*/ 831064 w 1183663"/>
              <a:gd name="connsiteY5" fmla="*/ 1868805 h 2118360"/>
              <a:gd name="connsiteX6" fmla="*/ 836765 w 1183663"/>
              <a:gd name="connsiteY6" fmla="*/ 1873615 h 2118360"/>
              <a:gd name="connsiteX7" fmla="*/ 1183663 w 1183663"/>
              <a:gd name="connsiteY7" fmla="*/ 2118360 h 2118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83663" h="2118360">
                <a:moveTo>
                  <a:pt x="208930" y="0"/>
                </a:moveTo>
                <a:lnTo>
                  <a:pt x="0" y="1196638"/>
                </a:lnTo>
                <a:lnTo>
                  <a:pt x="21578" y="1187599"/>
                </a:lnTo>
                <a:cubicBezTo>
                  <a:pt x="97611" y="1163665"/>
                  <a:pt x="180191" y="1153051"/>
                  <a:pt x="265795" y="1158587"/>
                </a:cubicBezTo>
                <a:cubicBezTo>
                  <a:pt x="608212" y="1180731"/>
                  <a:pt x="869356" y="1452883"/>
                  <a:pt x="849078" y="1766456"/>
                </a:cubicBezTo>
                <a:lnTo>
                  <a:pt x="831064" y="1868805"/>
                </a:lnTo>
                <a:lnTo>
                  <a:pt x="836765" y="1873615"/>
                </a:lnTo>
                <a:cubicBezTo>
                  <a:pt x="947502" y="1973216"/>
                  <a:pt x="1045590" y="2070516"/>
                  <a:pt x="1183663" y="2118360"/>
                </a:cubicBezTo>
                <a:close/>
              </a:path>
            </a:pathLst>
          </a:custGeom>
          <a:solidFill>
            <a:schemeClr val="lt1">
              <a:alpha val="11000"/>
            </a:schemeClr>
          </a:solidFill>
          <a:ln>
            <a:no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algn="ctr"/>
            <a:endParaRPr lang="en-IN" dirty="0">
              <a:highlight>
                <a:srgbClr val="FFFF00"/>
              </a:highlight>
            </a:endParaRPr>
          </a:p>
        </p:txBody>
      </p:sp>
      <p:sp>
        <p:nvSpPr>
          <p:cNvPr id="62" name="Right Triangle 1">
            <a:extLst>
              <a:ext uri="{FF2B5EF4-FFF2-40B4-BE49-F238E27FC236}">
                <a16:creationId xmlns:a16="http://schemas.microsoft.com/office/drawing/2014/main" id="{F620434B-DFBF-9AFF-D6D8-09F77844D538}"/>
              </a:ext>
            </a:extLst>
          </p:cNvPr>
          <p:cNvSpPr/>
          <p:nvPr/>
        </p:nvSpPr>
        <p:spPr>
          <a:xfrm rot="222006" flipH="1">
            <a:off x="2889743" y="2070897"/>
            <a:ext cx="967575" cy="1221943"/>
          </a:xfrm>
          <a:custGeom>
            <a:avLst/>
            <a:gdLst>
              <a:gd name="connsiteX0" fmla="*/ 0 w 1473200"/>
              <a:gd name="connsiteY0" fmla="*/ 2834640 h 2834640"/>
              <a:gd name="connsiteX1" fmla="*/ 0 w 1473200"/>
              <a:gd name="connsiteY1" fmla="*/ 0 h 2834640"/>
              <a:gd name="connsiteX2" fmla="*/ 1473200 w 1473200"/>
              <a:gd name="connsiteY2" fmla="*/ 2834640 h 2834640"/>
              <a:gd name="connsiteX3" fmla="*/ 0 w 1473200"/>
              <a:gd name="connsiteY3" fmla="*/ 2834640 h 2834640"/>
              <a:gd name="connsiteX0" fmla="*/ 152400 w 1473200"/>
              <a:gd name="connsiteY0" fmla="*/ 2600960 h 2834640"/>
              <a:gd name="connsiteX1" fmla="*/ 0 w 1473200"/>
              <a:gd name="connsiteY1" fmla="*/ 0 h 2834640"/>
              <a:gd name="connsiteX2" fmla="*/ 1473200 w 1473200"/>
              <a:gd name="connsiteY2" fmla="*/ 2834640 h 2834640"/>
              <a:gd name="connsiteX3" fmla="*/ 152400 w 1473200"/>
              <a:gd name="connsiteY3" fmla="*/ 2600960 h 2834640"/>
              <a:gd name="connsiteX0" fmla="*/ 0 w 1657271"/>
              <a:gd name="connsiteY0" fmla="*/ 2143760 h 2834640"/>
              <a:gd name="connsiteX1" fmla="*/ 184071 w 1657271"/>
              <a:gd name="connsiteY1" fmla="*/ 0 h 2834640"/>
              <a:gd name="connsiteX2" fmla="*/ 1657271 w 1657271"/>
              <a:gd name="connsiteY2" fmla="*/ 2834640 h 2834640"/>
              <a:gd name="connsiteX3" fmla="*/ 0 w 1657271"/>
              <a:gd name="connsiteY3" fmla="*/ 2143760 h 2834640"/>
              <a:gd name="connsiteX0" fmla="*/ 0 w 1138923"/>
              <a:gd name="connsiteY0" fmla="*/ 2143760 h 2946400"/>
              <a:gd name="connsiteX1" fmla="*/ 184071 w 1138923"/>
              <a:gd name="connsiteY1" fmla="*/ 0 h 2946400"/>
              <a:gd name="connsiteX2" fmla="*/ 1138923 w 1138923"/>
              <a:gd name="connsiteY2" fmla="*/ 2946400 h 2946400"/>
              <a:gd name="connsiteX3" fmla="*/ 0 w 1138923"/>
              <a:gd name="connsiteY3" fmla="*/ 2143760 h 2946400"/>
              <a:gd name="connsiteX0" fmla="*/ 0 w 1093454"/>
              <a:gd name="connsiteY0" fmla="*/ 2438400 h 2946400"/>
              <a:gd name="connsiteX1" fmla="*/ 138602 w 1093454"/>
              <a:gd name="connsiteY1" fmla="*/ 0 h 2946400"/>
              <a:gd name="connsiteX2" fmla="*/ 1093454 w 1093454"/>
              <a:gd name="connsiteY2" fmla="*/ 2946400 h 2946400"/>
              <a:gd name="connsiteX3" fmla="*/ 0 w 1093454"/>
              <a:gd name="connsiteY3" fmla="*/ 2438400 h 2946400"/>
              <a:gd name="connsiteX0" fmla="*/ 0 w 1093454"/>
              <a:gd name="connsiteY0" fmla="*/ 2438400 h 2946400"/>
              <a:gd name="connsiteX1" fmla="*/ 138602 w 1093454"/>
              <a:gd name="connsiteY1" fmla="*/ 0 h 2946400"/>
              <a:gd name="connsiteX2" fmla="*/ 1093454 w 1093454"/>
              <a:gd name="connsiteY2" fmla="*/ 2946400 h 2946400"/>
              <a:gd name="connsiteX3" fmla="*/ 0 w 1093454"/>
              <a:gd name="connsiteY3" fmla="*/ 2438400 h 2946400"/>
              <a:gd name="connsiteX0" fmla="*/ 0 w 1093454"/>
              <a:gd name="connsiteY0" fmla="*/ 2438400 h 2946400"/>
              <a:gd name="connsiteX1" fmla="*/ 138602 w 1093454"/>
              <a:gd name="connsiteY1" fmla="*/ 0 h 2946400"/>
              <a:gd name="connsiteX2" fmla="*/ 1093454 w 1093454"/>
              <a:gd name="connsiteY2" fmla="*/ 2946400 h 2946400"/>
              <a:gd name="connsiteX3" fmla="*/ 0 w 1093454"/>
              <a:gd name="connsiteY3" fmla="*/ 2438400 h 2946400"/>
              <a:gd name="connsiteX0" fmla="*/ 0 w 1338987"/>
              <a:gd name="connsiteY0" fmla="*/ 2042160 h 2946400"/>
              <a:gd name="connsiteX1" fmla="*/ 384135 w 1338987"/>
              <a:gd name="connsiteY1" fmla="*/ 0 h 2946400"/>
              <a:gd name="connsiteX2" fmla="*/ 1338987 w 1338987"/>
              <a:gd name="connsiteY2" fmla="*/ 2946400 h 2946400"/>
              <a:gd name="connsiteX3" fmla="*/ 0 w 1338987"/>
              <a:gd name="connsiteY3" fmla="*/ 2042160 h 2946400"/>
              <a:gd name="connsiteX0" fmla="*/ 0 w 1111641"/>
              <a:gd name="connsiteY0" fmla="*/ 2042160 h 2946400"/>
              <a:gd name="connsiteX1" fmla="*/ 156789 w 1111641"/>
              <a:gd name="connsiteY1" fmla="*/ 0 h 2946400"/>
              <a:gd name="connsiteX2" fmla="*/ 1111641 w 1111641"/>
              <a:gd name="connsiteY2" fmla="*/ 2946400 h 2946400"/>
              <a:gd name="connsiteX3" fmla="*/ 0 w 1111641"/>
              <a:gd name="connsiteY3" fmla="*/ 2042160 h 2946400"/>
              <a:gd name="connsiteX0" fmla="*/ 0 w 1111641"/>
              <a:gd name="connsiteY0" fmla="*/ 2225040 h 2946400"/>
              <a:gd name="connsiteX1" fmla="*/ 156789 w 1111641"/>
              <a:gd name="connsiteY1" fmla="*/ 0 h 2946400"/>
              <a:gd name="connsiteX2" fmla="*/ 1111641 w 1111641"/>
              <a:gd name="connsiteY2" fmla="*/ 2946400 h 2946400"/>
              <a:gd name="connsiteX3" fmla="*/ 0 w 1111641"/>
              <a:gd name="connsiteY3" fmla="*/ 2225040 h 2946400"/>
              <a:gd name="connsiteX0" fmla="*/ 0 w 1527103"/>
              <a:gd name="connsiteY0" fmla="*/ 2005073 h 2946400"/>
              <a:gd name="connsiteX1" fmla="*/ 572251 w 1527103"/>
              <a:gd name="connsiteY1" fmla="*/ 0 h 2946400"/>
              <a:gd name="connsiteX2" fmla="*/ 1527103 w 1527103"/>
              <a:gd name="connsiteY2" fmla="*/ 2946400 h 2946400"/>
              <a:gd name="connsiteX3" fmla="*/ 0 w 1527103"/>
              <a:gd name="connsiteY3" fmla="*/ 2005073 h 2946400"/>
              <a:gd name="connsiteX0" fmla="*/ 0 w 1527103"/>
              <a:gd name="connsiteY0" fmla="*/ 2005073 h 2946400"/>
              <a:gd name="connsiteX1" fmla="*/ 572251 w 1527103"/>
              <a:gd name="connsiteY1" fmla="*/ 0 h 2946400"/>
              <a:gd name="connsiteX2" fmla="*/ 1527103 w 1527103"/>
              <a:gd name="connsiteY2" fmla="*/ 2946400 h 2946400"/>
              <a:gd name="connsiteX3" fmla="*/ 0 w 1527103"/>
              <a:gd name="connsiteY3" fmla="*/ 2005073 h 2946400"/>
              <a:gd name="connsiteX0" fmla="*/ 0 w 1639390"/>
              <a:gd name="connsiteY0" fmla="*/ 2143999 h 2946400"/>
              <a:gd name="connsiteX1" fmla="*/ 684538 w 1639390"/>
              <a:gd name="connsiteY1" fmla="*/ 0 h 2946400"/>
              <a:gd name="connsiteX2" fmla="*/ 1639390 w 1639390"/>
              <a:gd name="connsiteY2" fmla="*/ 2946400 h 2946400"/>
              <a:gd name="connsiteX3" fmla="*/ 0 w 1639390"/>
              <a:gd name="connsiteY3" fmla="*/ 2143999 h 2946400"/>
              <a:gd name="connsiteX0" fmla="*/ 0 w 1398007"/>
              <a:gd name="connsiteY0" fmla="*/ 2332784 h 2946400"/>
              <a:gd name="connsiteX1" fmla="*/ 443155 w 1398007"/>
              <a:gd name="connsiteY1" fmla="*/ 0 h 2946400"/>
              <a:gd name="connsiteX2" fmla="*/ 1398007 w 1398007"/>
              <a:gd name="connsiteY2" fmla="*/ 2946400 h 2946400"/>
              <a:gd name="connsiteX3" fmla="*/ 0 w 1398007"/>
              <a:gd name="connsiteY3" fmla="*/ 2332784 h 2946400"/>
              <a:gd name="connsiteX0" fmla="*/ 0 w 1307489"/>
              <a:gd name="connsiteY0" fmla="*/ 2642931 h 2946400"/>
              <a:gd name="connsiteX1" fmla="*/ 352637 w 1307489"/>
              <a:gd name="connsiteY1" fmla="*/ 0 h 2946400"/>
              <a:gd name="connsiteX2" fmla="*/ 1307489 w 1307489"/>
              <a:gd name="connsiteY2" fmla="*/ 2946400 h 2946400"/>
              <a:gd name="connsiteX3" fmla="*/ 0 w 1307489"/>
              <a:gd name="connsiteY3" fmla="*/ 2642931 h 2946400"/>
              <a:gd name="connsiteX0" fmla="*/ 0 w 1307489"/>
              <a:gd name="connsiteY0" fmla="*/ 2508084 h 2811553"/>
              <a:gd name="connsiteX1" fmla="*/ 342579 w 1307489"/>
              <a:gd name="connsiteY1" fmla="*/ 0 h 2811553"/>
              <a:gd name="connsiteX2" fmla="*/ 1307489 w 1307489"/>
              <a:gd name="connsiteY2" fmla="*/ 2811553 h 2811553"/>
              <a:gd name="connsiteX3" fmla="*/ 0 w 1307489"/>
              <a:gd name="connsiteY3" fmla="*/ 2508084 h 2811553"/>
              <a:gd name="connsiteX0" fmla="*/ 0 w 1237086"/>
              <a:gd name="connsiteY0" fmla="*/ 2090060 h 2811553"/>
              <a:gd name="connsiteX1" fmla="*/ 272176 w 1237086"/>
              <a:gd name="connsiteY1" fmla="*/ 0 h 2811553"/>
              <a:gd name="connsiteX2" fmla="*/ 1237086 w 1237086"/>
              <a:gd name="connsiteY2" fmla="*/ 2811553 h 2811553"/>
              <a:gd name="connsiteX3" fmla="*/ 0 w 1237086"/>
              <a:gd name="connsiteY3" fmla="*/ 2090060 h 2811553"/>
            </a:gdLst>
            <a:ahLst/>
            <a:cxnLst>
              <a:cxn ang="0">
                <a:pos x="connsiteX0" y="connsiteY0"/>
              </a:cxn>
              <a:cxn ang="0">
                <a:pos x="connsiteX1" y="connsiteY1"/>
              </a:cxn>
              <a:cxn ang="0">
                <a:pos x="connsiteX2" y="connsiteY2"/>
              </a:cxn>
              <a:cxn ang="0">
                <a:pos x="connsiteX3" y="connsiteY3"/>
              </a:cxn>
            </a:cxnLst>
            <a:rect l="l" t="t" r="r" b="b"/>
            <a:pathLst>
              <a:path w="1237086" h="2811553">
                <a:moveTo>
                  <a:pt x="0" y="2090060"/>
                </a:moveTo>
                <a:lnTo>
                  <a:pt x="272176" y="0"/>
                </a:lnTo>
                <a:lnTo>
                  <a:pt x="1237086" y="2811553"/>
                </a:lnTo>
                <a:cubicBezTo>
                  <a:pt x="872601" y="2642220"/>
                  <a:pt x="789595" y="2006112"/>
                  <a:pt x="0" y="2090060"/>
                </a:cubicBezTo>
                <a:close/>
              </a:path>
            </a:pathLst>
          </a:cu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dirty="0">
              <a:highlight>
                <a:srgbClr val="FFFF00"/>
              </a:highlight>
            </a:endParaRPr>
          </a:p>
        </p:txBody>
      </p:sp>
      <p:sp>
        <p:nvSpPr>
          <p:cNvPr id="58" name="Oval 57">
            <a:extLst>
              <a:ext uri="{FF2B5EF4-FFF2-40B4-BE49-F238E27FC236}">
                <a16:creationId xmlns:a16="http://schemas.microsoft.com/office/drawing/2014/main" id="{019D4ED0-F97E-CBEB-AB80-74013DB21FAB}"/>
              </a:ext>
            </a:extLst>
          </p:cNvPr>
          <p:cNvSpPr/>
          <p:nvPr/>
        </p:nvSpPr>
        <p:spPr>
          <a:xfrm>
            <a:off x="3046420" y="2748641"/>
            <a:ext cx="1326623" cy="1286401"/>
          </a:xfrm>
          <a:prstGeom prst="ellipse">
            <a:avLst/>
          </a:prstGeom>
          <a:solidFill>
            <a:schemeClr val="lt1">
              <a:alpha val="72000"/>
            </a:schemeClr>
          </a:solidFill>
          <a:ln/>
          <a:effectLst>
            <a:softEdge rad="152400"/>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59" name="Oval 8">
            <a:extLst>
              <a:ext uri="{FF2B5EF4-FFF2-40B4-BE49-F238E27FC236}">
                <a16:creationId xmlns:a16="http://schemas.microsoft.com/office/drawing/2014/main" id="{66C45F28-7073-5B88-23A4-A1B06E474F88}"/>
              </a:ext>
            </a:extLst>
          </p:cNvPr>
          <p:cNvSpPr/>
          <p:nvPr/>
        </p:nvSpPr>
        <p:spPr>
          <a:xfrm>
            <a:off x="2830815" y="2907949"/>
            <a:ext cx="1937797" cy="694812"/>
          </a:xfrm>
          <a:custGeom>
            <a:avLst/>
            <a:gdLst>
              <a:gd name="connsiteX0" fmla="*/ 0 w 2448560"/>
              <a:gd name="connsiteY0" fmla="*/ 568960 h 1137920"/>
              <a:gd name="connsiteX1" fmla="*/ 1224280 w 2448560"/>
              <a:gd name="connsiteY1" fmla="*/ 0 h 1137920"/>
              <a:gd name="connsiteX2" fmla="*/ 2448560 w 2448560"/>
              <a:gd name="connsiteY2" fmla="*/ 568960 h 1137920"/>
              <a:gd name="connsiteX3" fmla="*/ 1224280 w 2448560"/>
              <a:gd name="connsiteY3" fmla="*/ 1137920 h 1137920"/>
              <a:gd name="connsiteX4" fmla="*/ 0 w 2448560"/>
              <a:gd name="connsiteY4" fmla="*/ 568960 h 1137920"/>
              <a:gd name="connsiteX0" fmla="*/ 66 w 2448626"/>
              <a:gd name="connsiteY0" fmla="*/ 894080 h 1463040"/>
              <a:gd name="connsiteX1" fmla="*/ 1183706 w 2448626"/>
              <a:gd name="connsiteY1" fmla="*/ 0 h 1463040"/>
              <a:gd name="connsiteX2" fmla="*/ 2448626 w 2448626"/>
              <a:gd name="connsiteY2" fmla="*/ 894080 h 1463040"/>
              <a:gd name="connsiteX3" fmla="*/ 1224346 w 2448626"/>
              <a:gd name="connsiteY3" fmla="*/ 1463040 h 1463040"/>
              <a:gd name="connsiteX4" fmla="*/ 66 w 2448626"/>
              <a:gd name="connsiteY4" fmla="*/ 894080 h 1463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48626" h="1463040">
                <a:moveTo>
                  <a:pt x="66" y="894080"/>
                </a:moveTo>
                <a:cubicBezTo>
                  <a:pt x="-6707" y="650240"/>
                  <a:pt x="507555" y="0"/>
                  <a:pt x="1183706" y="0"/>
                </a:cubicBezTo>
                <a:cubicBezTo>
                  <a:pt x="1859857" y="0"/>
                  <a:pt x="2448626" y="579852"/>
                  <a:pt x="2448626" y="894080"/>
                </a:cubicBezTo>
                <a:cubicBezTo>
                  <a:pt x="2448626" y="1208308"/>
                  <a:pt x="1900497" y="1463040"/>
                  <a:pt x="1224346" y="1463040"/>
                </a:cubicBezTo>
                <a:cubicBezTo>
                  <a:pt x="548195" y="1463040"/>
                  <a:pt x="6839" y="1137920"/>
                  <a:pt x="66" y="894080"/>
                </a:cubicBezTo>
                <a:close/>
              </a:path>
            </a:pathLst>
          </a:custGeom>
          <a:solidFill>
            <a:schemeClr val="lt1">
              <a:alpha val="47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60" name="Right Triangle 1">
            <a:extLst>
              <a:ext uri="{FF2B5EF4-FFF2-40B4-BE49-F238E27FC236}">
                <a16:creationId xmlns:a16="http://schemas.microsoft.com/office/drawing/2014/main" id="{5C771AAE-FD2F-FD16-A92D-5DDC0FA0844C}"/>
              </a:ext>
            </a:extLst>
          </p:cNvPr>
          <p:cNvSpPr/>
          <p:nvPr/>
        </p:nvSpPr>
        <p:spPr>
          <a:xfrm>
            <a:off x="3671074" y="2079388"/>
            <a:ext cx="1056976" cy="1161417"/>
          </a:xfrm>
          <a:custGeom>
            <a:avLst/>
            <a:gdLst>
              <a:gd name="connsiteX0" fmla="*/ 0 w 1473200"/>
              <a:gd name="connsiteY0" fmla="*/ 2834640 h 2834640"/>
              <a:gd name="connsiteX1" fmla="*/ 0 w 1473200"/>
              <a:gd name="connsiteY1" fmla="*/ 0 h 2834640"/>
              <a:gd name="connsiteX2" fmla="*/ 1473200 w 1473200"/>
              <a:gd name="connsiteY2" fmla="*/ 2834640 h 2834640"/>
              <a:gd name="connsiteX3" fmla="*/ 0 w 1473200"/>
              <a:gd name="connsiteY3" fmla="*/ 2834640 h 2834640"/>
              <a:gd name="connsiteX0" fmla="*/ 152400 w 1473200"/>
              <a:gd name="connsiteY0" fmla="*/ 2600960 h 2834640"/>
              <a:gd name="connsiteX1" fmla="*/ 0 w 1473200"/>
              <a:gd name="connsiteY1" fmla="*/ 0 h 2834640"/>
              <a:gd name="connsiteX2" fmla="*/ 1473200 w 1473200"/>
              <a:gd name="connsiteY2" fmla="*/ 2834640 h 2834640"/>
              <a:gd name="connsiteX3" fmla="*/ 152400 w 1473200"/>
              <a:gd name="connsiteY3" fmla="*/ 2600960 h 2834640"/>
              <a:gd name="connsiteX0" fmla="*/ 152400 w 1473200"/>
              <a:gd name="connsiteY0" fmla="*/ 2600960 h 2834640"/>
              <a:gd name="connsiteX1" fmla="*/ 0 w 1473200"/>
              <a:gd name="connsiteY1" fmla="*/ 0 h 2834640"/>
              <a:gd name="connsiteX2" fmla="*/ 1473200 w 1473200"/>
              <a:gd name="connsiteY2" fmla="*/ 2834640 h 2834640"/>
              <a:gd name="connsiteX3" fmla="*/ 152400 w 1473200"/>
              <a:gd name="connsiteY3" fmla="*/ 2600960 h 2834640"/>
              <a:gd name="connsiteX0" fmla="*/ 152400 w 1473200"/>
              <a:gd name="connsiteY0" fmla="*/ 2600960 h 2834640"/>
              <a:gd name="connsiteX1" fmla="*/ 0 w 1473200"/>
              <a:gd name="connsiteY1" fmla="*/ 0 h 2834640"/>
              <a:gd name="connsiteX2" fmla="*/ 1473200 w 1473200"/>
              <a:gd name="connsiteY2" fmla="*/ 2834640 h 2834640"/>
              <a:gd name="connsiteX3" fmla="*/ 152400 w 1473200"/>
              <a:gd name="connsiteY3" fmla="*/ 2600960 h 2834640"/>
              <a:gd name="connsiteX0" fmla="*/ 152400 w 1473200"/>
              <a:gd name="connsiteY0" fmla="*/ 2600960 h 2834640"/>
              <a:gd name="connsiteX1" fmla="*/ 0 w 1473200"/>
              <a:gd name="connsiteY1" fmla="*/ 0 h 2834640"/>
              <a:gd name="connsiteX2" fmla="*/ 1473200 w 1473200"/>
              <a:gd name="connsiteY2" fmla="*/ 2834640 h 2834640"/>
              <a:gd name="connsiteX3" fmla="*/ 152400 w 1473200"/>
              <a:gd name="connsiteY3" fmla="*/ 2600960 h 2834640"/>
              <a:gd name="connsiteX0" fmla="*/ 5080 w 1473200"/>
              <a:gd name="connsiteY0" fmla="*/ 2756639 h 2834640"/>
              <a:gd name="connsiteX1" fmla="*/ 0 w 1473200"/>
              <a:gd name="connsiteY1" fmla="*/ 0 h 2834640"/>
              <a:gd name="connsiteX2" fmla="*/ 1473200 w 1473200"/>
              <a:gd name="connsiteY2" fmla="*/ 2834640 h 2834640"/>
              <a:gd name="connsiteX3" fmla="*/ 5080 w 1473200"/>
              <a:gd name="connsiteY3" fmla="*/ 2756639 h 2834640"/>
              <a:gd name="connsiteX0" fmla="*/ 5080 w 1473200"/>
              <a:gd name="connsiteY0" fmla="*/ 2756639 h 2834640"/>
              <a:gd name="connsiteX1" fmla="*/ 0 w 1473200"/>
              <a:gd name="connsiteY1" fmla="*/ 0 h 2834640"/>
              <a:gd name="connsiteX2" fmla="*/ 1473200 w 1473200"/>
              <a:gd name="connsiteY2" fmla="*/ 2834640 h 2834640"/>
              <a:gd name="connsiteX3" fmla="*/ 5080 w 1473200"/>
              <a:gd name="connsiteY3" fmla="*/ 2756639 h 2834640"/>
              <a:gd name="connsiteX0" fmla="*/ 5080 w 1473200"/>
              <a:gd name="connsiteY0" fmla="*/ 2756639 h 2834640"/>
              <a:gd name="connsiteX1" fmla="*/ 0 w 1473200"/>
              <a:gd name="connsiteY1" fmla="*/ 0 h 2834640"/>
              <a:gd name="connsiteX2" fmla="*/ 1473200 w 1473200"/>
              <a:gd name="connsiteY2" fmla="*/ 2834640 h 2834640"/>
              <a:gd name="connsiteX3" fmla="*/ 5080 w 1473200"/>
              <a:gd name="connsiteY3" fmla="*/ 2756639 h 2834640"/>
              <a:gd name="connsiteX0" fmla="*/ 45 w 1468165"/>
              <a:gd name="connsiteY0" fmla="*/ 2730693 h 2808694"/>
              <a:gd name="connsiteX1" fmla="*/ 44072 w 1468165"/>
              <a:gd name="connsiteY1" fmla="*/ 0 h 2808694"/>
              <a:gd name="connsiteX2" fmla="*/ 1468165 w 1468165"/>
              <a:gd name="connsiteY2" fmla="*/ 2808694 h 2808694"/>
              <a:gd name="connsiteX3" fmla="*/ 45 w 1468165"/>
              <a:gd name="connsiteY3" fmla="*/ 2730693 h 2808694"/>
            </a:gdLst>
            <a:ahLst/>
            <a:cxnLst>
              <a:cxn ang="0">
                <a:pos x="connsiteX0" y="connsiteY0"/>
              </a:cxn>
              <a:cxn ang="0">
                <a:pos x="connsiteX1" y="connsiteY1"/>
              </a:cxn>
              <a:cxn ang="0">
                <a:pos x="connsiteX2" y="connsiteY2"/>
              </a:cxn>
              <a:cxn ang="0">
                <a:pos x="connsiteX3" y="connsiteY3"/>
              </a:cxn>
            </a:cxnLst>
            <a:rect l="l" t="t" r="r" b="b"/>
            <a:pathLst>
              <a:path w="1468165" h="2808694">
                <a:moveTo>
                  <a:pt x="45" y="2730693"/>
                </a:moveTo>
                <a:cubicBezTo>
                  <a:pt x="-1648" y="1811813"/>
                  <a:pt x="45765" y="918880"/>
                  <a:pt x="44072" y="0"/>
                </a:cubicBezTo>
                <a:cubicBezTo>
                  <a:pt x="535139" y="944880"/>
                  <a:pt x="1026205" y="2045438"/>
                  <a:pt x="1468165" y="2808694"/>
                </a:cubicBezTo>
                <a:lnTo>
                  <a:pt x="45" y="2730693"/>
                </a:lnTo>
                <a:close/>
              </a:path>
            </a:pathLst>
          </a:cu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dirty="0"/>
          </a:p>
        </p:txBody>
      </p:sp>
      <p:sp>
        <p:nvSpPr>
          <p:cNvPr id="61" name="Right Triangle 4">
            <a:extLst>
              <a:ext uri="{FF2B5EF4-FFF2-40B4-BE49-F238E27FC236}">
                <a16:creationId xmlns:a16="http://schemas.microsoft.com/office/drawing/2014/main" id="{2648037A-6705-A2F7-5A12-13111AB84DF9}"/>
              </a:ext>
            </a:extLst>
          </p:cNvPr>
          <p:cNvSpPr/>
          <p:nvPr/>
        </p:nvSpPr>
        <p:spPr>
          <a:xfrm>
            <a:off x="3679431" y="2071151"/>
            <a:ext cx="330596" cy="959698"/>
          </a:xfrm>
          <a:custGeom>
            <a:avLst/>
            <a:gdLst>
              <a:gd name="connsiteX0" fmla="*/ 0 w 690880"/>
              <a:gd name="connsiteY0" fmla="*/ 1991360 h 1991360"/>
              <a:gd name="connsiteX1" fmla="*/ 0 w 690880"/>
              <a:gd name="connsiteY1" fmla="*/ 0 h 1991360"/>
              <a:gd name="connsiteX2" fmla="*/ 690880 w 690880"/>
              <a:gd name="connsiteY2" fmla="*/ 1991360 h 1991360"/>
              <a:gd name="connsiteX3" fmla="*/ 0 w 690880"/>
              <a:gd name="connsiteY3" fmla="*/ 1991360 h 1991360"/>
              <a:gd name="connsiteX0" fmla="*/ 0 w 690880"/>
              <a:gd name="connsiteY0" fmla="*/ 1991360 h 1991360"/>
              <a:gd name="connsiteX1" fmla="*/ 0 w 690880"/>
              <a:gd name="connsiteY1" fmla="*/ 0 h 1991360"/>
              <a:gd name="connsiteX2" fmla="*/ 690880 w 690880"/>
              <a:gd name="connsiteY2" fmla="*/ 1991360 h 1991360"/>
              <a:gd name="connsiteX3" fmla="*/ 0 w 690880"/>
              <a:gd name="connsiteY3" fmla="*/ 1991360 h 1991360"/>
              <a:gd name="connsiteX0" fmla="*/ 0 w 690880"/>
              <a:gd name="connsiteY0" fmla="*/ 1991360 h 1991360"/>
              <a:gd name="connsiteX1" fmla="*/ 0 w 690880"/>
              <a:gd name="connsiteY1" fmla="*/ 0 h 1991360"/>
              <a:gd name="connsiteX2" fmla="*/ 690880 w 690880"/>
              <a:gd name="connsiteY2" fmla="*/ 1991360 h 1991360"/>
              <a:gd name="connsiteX3" fmla="*/ 0 w 690880"/>
              <a:gd name="connsiteY3" fmla="*/ 1991360 h 1991360"/>
              <a:gd name="connsiteX0" fmla="*/ 0 w 690880"/>
              <a:gd name="connsiteY0" fmla="*/ 1991360 h 1991360"/>
              <a:gd name="connsiteX1" fmla="*/ 0 w 690880"/>
              <a:gd name="connsiteY1" fmla="*/ 0 h 1991360"/>
              <a:gd name="connsiteX2" fmla="*/ 690880 w 690880"/>
              <a:gd name="connsiteY2" fmla="*/ 1991360 h 1991360"/>
              <a:gd name="connsiteX3" fmla="*/ 0 w 690880"/>
              <a:gd name="connsiteY3" fmla="*/ 1991360 h 1991360"/>
              <a:gd name="connsiteX0" fmla="*/ 0 w 650240"/>
              <a:gd name="connsiteY0" fmla="*/ 1991360 h 2072640"/>
              <a:gd name="connsiteX1" fmla="*/ 0 w 650240"/>
              <a:gd name="connsiteY1" fmla="*/ 0 h 2072640"/>
              <a:gd name="connsiteX2" fmla="*/ 650240 w 650240"/>
              <a:gd name="connsiteY2" fmla="*/ 2072640 h 2072640"/>
              <a:gd name="connsiteX3" fmla="*/ 0 w 650240"/>
              <a:gd name="connsiteY3" fmla="*/ 1991360 h 2072640"/>
            </a:gdLst>
            <a:ahLst/>
            <a:cxnLst>
              <a:cxn ang="0">
                <a:pos x="connsiteX0" y="connsiteY0"/>
              </a:cxn>
              <a:cxn ang="0">
                <a:pos x="connsiteX1" y="connsiteY1"/>
              </a:cxn>
              <a:cxn ang="0">
                <a:pos x="connsiteX2" y="connsiteY2"/>
              </a:cxn>
              <a:cxn ang="0">
                <a:pos x="connsiteX3" y="connsiteY3"/>
              </a:cxn>
            </a:cxnLst>
            <a:rect l="l" t="t" r="r" b="b"/>
            <a:pathLst>
              <a:path w="650240" h="2072640">
                <a:moveTo>
                  <a:pt x="0" y="1991360"/>
                </a:moveTo>
                <a:lnTo>
                  <a:pt x="0" y="0"/>
                </a:lnTo>
                <a:lnTo>
                  <a:pt x="650240" y="2072640"/>
                </a:lnTo>
                <a:cubicBezTo>
                  <a:pt x="389467" y="1960880"/>
                  <a:pt x="230293" y="1991360"/>
                  <a:pt x="0" y="1991360"/>
                </a:cubicBezTo>
                <a:close/>
              </a:path>
            </a:pathLst>
          </a:custGeom>
          <a:solidFill>
            <a:schemeClr val="dk1">
              <a:alpha val="13000"/>
            </a:schemeClr>
          </a:solidFill>
          <a:ln>
            <a:noFill/>
          </a:ln>
          <a:effectLst>
            <a:softEdge rad="12700"/>
          </a:effectLst>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63" name="Freeform: Shape 62">
            <a:extLst>
              <a:ext uri="{FF2B5EF4-FFF2-40B4-BE49-F238E27FC236}">
                <a16:creationId xmlns:a16="http://schemas.microsoft.com/office/drawing/2014/main" id="{CABD743D-9592-B8D2-8BC9-6E6D504E4CBE}"/>
              </a:ext>
            </a:extLst>
          </p:cNvPr>
          <p:cNvSpPr/>
          <p:nvPr/>
        </p:nvSpPr>
        <p:spPr>
          <a:xfrm rot="222006" flipH="1">
            <a:off x="2938819" y="2137053"/>
            <a:ext cx="874108" cy="1108801"/>
          </a:xfrm>
          <a:custGeom>
            <a:avLst/>
            <a:gdLst>
              <a:gd name="connsiteX0" fmla="*/ 208930 w 1183663"/>
              <a:gd name="connsiteY0" fmla="*/ 0 h 2118360"/>
              <a:gd name="connsiteX1" fmla="*/ 0 w 1183663"/>
              <a:gd name="connsiteY1" fmla="*/ 1196638 h 2118360"/>
              <a:gd name="connsiteX2" fmla="*/ 21578 w 1183663"/>
              <a:gd name="connsiteY2" fmla="*/ 1187599 h 2118360"/>
              <a:gd name="connsiteX3" fmla="*/ 265795 w 1183663"/>
              <a:gd name="connsiteY3" fmla="*/ 1158587 h 2118360"/>
              <a:gd name="connsiteX4" fmla="*/ 849078 w 1183663"/>
              <a:gd name="connsiteY4" fmla="*/ 1766456 h 2118360"/>
              <a:gd name="connsiteX5" fmla="*/ 831064 w 1183663"/>
              <a:gd name="connsiteY5" fmla="*/ 1868805 h 2118360"/>
              <a:gd name="connsiteX6" fmla="*/ 836765 w 1183663"/>
              <a:gd name="connsiteY6" fmla="*/ 1873615 h 2118360"/>
              <a:gd name="connsiteX7" fmla="*/ 1183663 w 1183663"/>
              <a:gd name="connsiteY7" fmla="*/ 2118360 h 2118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83663" h="2118360">
                <a:moveTo>
                  <a:pt x="208930" y="0"/>
                </a:moveTo>
                <a:lnTo>
                  <a:pt x="0" y="1196638"/>
                </a:lnTo>
                <a:lnTo>
                  <a:pt x="21578" y="1187599"/>
                </a:lnTo>
                <a:cubicBezTo>
                  <a:pt x="97611" y="1163665"/>
                  <a:pt x="180191" y="1153051"/>
                  <a:pt x="265795" y="1158587"/>
                </a:cubicBezTo>
                <a:cubicBezTo>
                  <a:pt x="608212" y="1180731"/>
                  <a:pt x="869356" y="1452883"/>
                  <a:pt x="849078" y="1766456"/>
                </a:cubicBezTo>
                <a:lnTo>
                  <a:pt x="831064" y="1868805"/>
                </a:lnTo>
                <a:lnTo>
                  <a:pt x="836765" y="1873615"/>
                </a:lnTo>
                <a:cubicBezTo>
                  <a:pt x="947502" y="1973216"/>
                  <a:pt x="1045590" y="2070516"/>
                  <a:pt x="1183663" y="2118360"/>
                </a:cubicBezTo>
                <a:close/>
              </a:path>
            </a:pathLst>
          </a:custGeom>
          <a:solidFill>
            <a:schemeClr val="lt1">
              <a:alpha val="11000"/>
            </a:schemeClr>
          </a:solidFill>
          <a:ln>
            <a:no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algn="ctr"/>
            <a:endParaRPr lang="en-IN" dirty="0">
              <a:highlight>
                <a:srgbClr val="FFFF00"/>
              </a:highlight>
            </a:endParaRPr>
          </a:p>
        </p:txBody>
      </p:sp>
      <p:cxnSp>
        <p:nvCxnSpPr>
          <p:cNvPr id="75" name="Straight Arrow Connector 74">
            <a:extLst>
              <a:ext uri="{FF2B5EF4-FFF2-40B4-BE49-F238E27FC236}">
                <a16:creationId xmlns:a16="http://schemas.microsoft.com/office/drawing/2014/main" id="{DB6475E1-CA1D-262D-56F6-798A8667580D}"/>
              </a:ext>
            </a:extLst>
          </p:cNvPr>
          <p:cNvCxnSpPr>
            <a:cxnSpLocks/>
          </p:cNvCxnSpPr>
          <p:nvPr/>
        </p:nvCxnSpPr>
        <p:spPr>
          <a:xfrm flipH="1">
            <a:off x="3658674" y="1342774"/>
            <a:ext cx="2021302" cy="704578"/>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cxnSp>
        <p:nvCxnSpPr>
          <p:cNvPr id="76" name="Straight Arrow Connector 75">
            <a:extLst>
              <a:ext uri="{FF2B5EF4-FFF2-40B4-BE49-F238E27FC236}">
                <a16:creationId xmlns:a16="http://schemas.microsoft.com/office/drawing/2014/main" id="{179038C3-3250-349D-5402-AA41C2766755}"/>
              </a:ext>
            </a:extLst>
          </p:cNvPr>
          <p:cNvCxnSpPr>
            <a:cxnSpLocks/>
            <a:endCxn id="56" idx="0"/>
          </p:cNvCxnSpPr>
          <p:nvPr/>
        </p:nvCxnSpPr>
        <p:spPr>
          <a:xfrm>
            <a:off x="5839280" y="1340057"/>
            <a:ext cx="2173883" cy="785903"/>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sp>
        <p:nvSpPr>
          <p:cNvPr id="83" name="Oval 82">
            <a:extLst>
              <a:ext uri="{FF2B5EF4-FFF2-40B4-BE49-F238E27FC236}">
                <a16:creationId xmlns:a16="http://schemas.microsoft.com/office/drawing/2014/main" id="{CDDA8A1E-0BF5-89D4-44ED-A0C15610BDB5}"/>
              </a:ext>
            </a:extLst>
          </p:cNvPr>
          <p:cNvSpPr/>
          <p:nvPr/>
        </p:nvSpPr>
        <p:spPr>
          <a:xfrm>
            <a:off x="7290170" y="4827150"/>
            <a:ext cx="1732127" cy="995680"/>
          </a:xfrm>
          <a:prstGeom prst="ellipse">
            <a:avLst/>
          </a:prstGeom>
          <a:solidFill>
            <a:schemeClr val="lt1">
              <a:alpha val="18000"/>
            </a:schemeClr>
          </a:solidFill>
          <a:ln>
            <a:noFill/>
          </a:ln>
          <a:effectLst>
            <a:glow>
              <a:schemeClr val="accent1">
                <a:alpha val="40000"/>
              </a:schemeClr>
            </a:glow>
            <a:softEdge rad="254000"/>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84" name="Oval 83">
            <a:extLst>
              <a:ext uri="{FF2B5EF4-FFF2-40B4-BE49-F238E27FC236}">
                <a16:creationId xmlns:a16="http://schemas.microsoft.com/office/drawing/2014/main" id="{7EC65773-F9D0-C991-7FC6-AA206F02B2C6}"/>
              </a:ext>
            </a:extLst>
          </p:cNvPr>
          <p:cNvSpPr/>
          <p:nvPr/>
        </p:nvSpPr>
        <p:spPr>
          <a:xfrm>
            <a:off x="2792610" y="4508382"/>
            <a:ext cx="1732127" cy="995680"/>
          </a:xfrm>
          <a:prstGeom prst="ellipse">
            <a:avLst/>
          </a:prstGeom>
          <a:solidFill>
            <a:schemeClr val="lt1">
              <a:alpha val="18000"/>
            </a:schemeClr>
          </a:solidFill>
          <a:ln>
            <a:noFill/>
          </a:ln>
          <a:effectLst>
            <a:glow>
              <a:schemeClr val="accent1">
                <a:alpha val="40000"/>
              </a:schemeClr>
            </a:glow>
            <a:softEdge rad="254000"/>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94" name="TextBox 93">
            <a:extLst>
              <a:ext uri="{FF2B5EF4-FFF2-40B4-BE49-F238E27FC236}">
                <a16:creationId xmlns:a16="http://schemas.microsoft.com/office/drawing/2014/main" id="{CB2513D2-D57C-E8AC-DEDD-6DC2B3BB459D}"/>
              </a:ext>
            </a:extLst>
          </p:cNvPr>
          <p:cNvSpPr txBox="1"/>
          <p:nvPr/>
        </p:nvSpPr>
        <p:spPr>
          <a:xfrm>
            <a:off x="6818280" y="4136648"/>
            <a:ext cx="2591740" cy="646331"/>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n-IN"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Bookman Old Style" panose="02050604050505020204" pitchFamily="18" charset="0"/>
              </a:rPr>
              <a:t>  </a:t>
            </a:r>
            <a:r>
              <a:rPr lang="en-IN" sz="16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Bookman Old Style" panose="02050604050505020204" pitchFamily="18" charset="0"/>
              </a:rPr>
              <a:t>Secondary Insights    </a:t>
            </a:r>
          </a:p>
          <a:p>
            <a:r>
              <a:rPr lang="en-IN" sz="16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Bookman Old Style" panose="02050604050505020204" pitchFamily="18" charset="0"/>
              </a:rPr>
              <a:t>  (Recommendations</a:t>
            </a:r>
            <a:r>
              <a:rPr lang="en-IN"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Bookman Old Style" panose="02050604050505020204" pitchFamily="18" charset="0"/>
              </a:rPr>
              <a:t>)</a:t>
            </a:r>
            <a:endParaRPr lang="en-IN" dirty="0">
              <a:latin typeface="Bookman Old Style" panose="02050604050505020204" pitchFamily="18" charset="0"/>
            </a:endParaRPr>
          </a:p>
        </p:txBody>
      </p:sp>
      <p:sp>
        <p:nvSpPr>
          <p:cNvPr id="101" name="TextBox 100">
            <a:extLst>
              <a:ext uri="{FF2B5EF4-FFF2-40B4-BE49-F238E27FC236}">
                <a16:creationId xmlns:a16="http://schemas.microsoft.com/office/drawing/2014/main" id="{19B3F2AB-59A3-345C-453E-FC037BBB86C3}"/>
              </a:ext>
            </a:extLst>
          </p:cNvPr>
          <p:cNvSpPr txBox="1"/>
          <p:nvPr/>
        </p:nvSpPr>
        <p:spPr>
          <a:xfrm>
            <a:off x="2517472" y="3986485"/>
            <a:ext cx="2591740" cy="369332"/>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n-IN"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Bookman Old Style" panose="02050604050505020204" pitchFamily="18" charset="0"/>
              </a:rPr>
              <a:t>   Primary Insights  </a:t>
            </a:r>
          </a:p>
        </p:txBody>
      </p:sp>
      <p:grpSp>
        <p:nvGrpSpPr>
          <p:cNvPr id="12" name="Group 11">
            <a:extLst>
              <a:ext uri="{FF2B5EF4-FFF2-40B4-BE49-F238E27FC236}">
                <a16:creationId xmlns:a16="http://schemas.microsoft.com/office/drawing/2014/main" id="{D2EF1369-11AF-DFF2-6206-9019E9C178CD}"/>
              </a:ext>
            </a:extLst>
          </p:cNvPr>
          <p:cNvGrpSpPr/>
          <p:nvPr/>
        </p:nvGrpSpPr>
        <p:grpSpPr>
          <a:xfrm>
            <a:off x="4117314" y="562973"/>
            <a:ext cx="3327720" cy="1504059"/>
            <a:chOff x="3978506" y="4179206"/>
            <a:chExt cx="3825453" cy="2363649"/>
          </a:xfrm>
        </p:grpSpPr>
        <p:pic>
          <p:nvPicPr>
            <p:cNvPr id="13" name="Picture 12">
              <a:extLst>
                <a:ext uri="{FF2B5EF4-FFF2-40B4-BE49-F238E27FC236}">
                  <a16:creationId xmlns:a16="http://schemas.microsoft.com/office/drawing/2014/main" id="{775931AE-582E-85F9-28CA-120AD72EBA90}"/>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3978506" y="4179206"/>
              <a:ext cx="3825453" cy="2363649"/>
            </a:xfrm>
            <a:prstGeom prst="rect">
              <a:avLst/>
            </a:prstGeom>
            <a:ln>
              <a:noFill/>
            </a:ln>
            <a:effectLst>
              <a:glow rad="139700">
                <a:schemeClr val="accent1">
                  <a:satMod val="175000"/>
                  <a:alpha val="40000"/>
                </a:schemeClr>
              </a:glow>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sp>
          <p:nvSpPr>
            <p:cNvPr id="15" name="Rectangle 14">
              <a:extLst>
                <a:ext uri="{FF2B5EF4-FFF2-40B4-BE49-F238E27FC236}">
                  <a16:creationId xmlns:a16="http://schemas.microsoft.com/office/drawing/2014/main" id="{07FF1D58-953C-3525-D379-F3B1042DDE71}"/>
                </a:ext>
              </a:extLst>
            </p:cNvPr>
            <p:cNvSpPr/>
            <p:nvPr/>
          </p:nvSpPr>
          <p:spPr>
            <a:xfrm>
              <a:off x="4727220" y="4522568"/>
              <a:ext cx="2234309" cy="694788"/>
            </a:xfrm>
            <a:prstGeom prst="rect">
              <a:avLst/>
            </a:prstGeom>
            <a:solidFill>
              <a:schemeClr val="accent1">
                <a:lumMod val="40000"/>
                <a:lumOff val="6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b="1"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Objective</a:t>
              </a:r>
              <a:endParaRPr lang="en-IN" b="1"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grpSp>
    </p:spTree>
    <p:custDataLst>
      <p:tags r:id="rId1"/>
    </p:custDataLst>
    <p:extLst>
      <p:ext uri="{BB962C8B-B14F-4D97-AF65-F5344CB8AC3E}">
        <p14:creationId xmlns:p14="http://schemas.microsoft.com/office/powerpoint/2010/main" val="1044592535"/>
      </p:ext>
    </p:extLst>
  </p:cSld>
  <p:clrMapOvr>
    <a:masterClrMapping/>
  </p:clrMapOvr>
  <mc:AlternateContent xmlns:mc="http://schemas.openxmlformats.org/markup-compatibility/2006" xmlns:p14="http://schemas.microsoft.com/office/powerpoint/2010/main">
    <mc:Choice Requires="p14">
      <p:transition spd="slow" p14:dur="2000" advTm="15054"/>
    </mc:Choice>
    <mc:Fallback xmlns="">
      <p:transition spd="slow" advTm="1505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101"/>
                                        </p:tgtEl>
                                        <p:attrNameLst>
                                          <p:attrName>style.visibility</p:attrName>
                                        </p:attrNameLst>
                                      </p:cBhvr>
                                      <p:to>
                                        <p:strVal val="visible"/>
                                      </p:to>
                                    </p:set>
                                    <p:animEffect transition="in" filter="fade">
                                      <p:cBhvr>
                                        <p:cTn id="13" dur="1000"/>
                                        <p:tgtEl>
                                          <p:spTgt spid="101"/>
                                        </p:tgtEl>
                                      </p:cBhvr>
                                    </p:animEffect>
                                    <p:anim calcmode="lin" valueType="num">
                                      <p:cBhvr>
                                        <p:cTn id="14" dur="1000" fill="hold"/>
                                        <p:tgtEl>
                                          <p:spTgt spid="101"/>
                                        </p:tgtEl>
                                        <p:attrNameLst>
                                          <p:attrName>ppt_x</p:attrName>
                                        </p:attrNameLst>
                                      </p:cBhvr>
                                      <p:tavLst>
                                        <p:tav tm="0">
                                          <p:val>
                                            <p:strVal val="#ppt_x"/>
                                          </p:val>
                                        </p:tav>
                                        <p:tav tm="100000">
                                          <p:val>
                                            <p:strVal val="#ppt_x"/>
                                          </p:val>
                                        </p:tav>
                                      </p:tavLst>
                                    </p:anim>
                                    <p:anim calcmode="lin" valueType="num">
                                      <p:cBhvr>
                                        <p:cTn id="15" dur="1000" fill="hold"/>
                                        <p:tgtEl>
                                          <p:spTgt spid="101"/>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51"/>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83"/>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94"/>
                                        </p:tgtEl>
                                        <p:attrNameLst>
                                          <p:attrName>style.visibility</p:attrName>
                                        </p:attrNameLst>
                                      </p:cBhvr>
                                      <p:to>
                                        <p:strVal val="visible"/>
                                      </p:to>
                                    </p:set>
                                    <p:animEffect transition="in" filter="fade">
                                      <p:cBhvr>
                                        <p:cTn id="26" dur="1000"/>
                                        <p:tgtEl>
                                          <p:spTgt spid="94"/>
                                        </p:tgtEl>
                                      </p:cBhvr>
                                    </p:animEffect>
                                    <p:anim calcmode="lin" valueType="num">
                                      <p:cBhvr>
                                        <p:cTn id="27" dur="1000" fill="hold"/>
                                        <p:tgtEl>
                                          <p:spTgt spid="94"/>
                                        </p:tgtEl>
                                        <p:attrNameLst>
                                          <p:attrName>ppt_x</p:attrName>
                                        </p:attrNameLst>
                                      </p:cBhvr>
                                      <p:tavLst>
                                        <p:tav tm="0">
                                          <p:val>
                                            <p:strVal val="#ppt_x"/>
                                          </p:val>
                                        </p:tav>
                                        <p:tav tm="100000">
                                          <p:val>
                                            <p:strVal val="#ppt_x"/>
                                          </p:val>
                                        </p:tav>
                                      </p:tavLst>
                                    </p:anim>
                                    <p:anim calcmode="lin" valueType="num">
                                      <p:cBhvr>
                                        <p:cTn id="28" dur="1000" fill="hold"/>
                                        <p:tgtEl>
                                          <p:spTgt spid="9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58" grpId="0" animBg="1"/>
      <p:bldP spid="83" grpId="0" animBg="1"/>
      <p:bldP spid="84" grpId="0" animBg="1"/>
      <p:bldP spid="94" grpId="0" animBg="1"/>
      <p:bldP spid="10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7B3AEAD-19CA-4D77-B7BE-12011E9130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096" y="2723592"/>
            <a:ext cx="3652792" cy="4064182"/>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11" name="Picture 10">
            <a:extLst>
              <a:ext uri="{FF2B5EF4-FFF2-40B4-BE49-F238E27FC236}">
                <a16:creationId xmlns:a16="http://schemas.microsoft.com/office/drawing/2014/main" id="{81B4C7C5-E817-3BF1-FC27-717E604A7CF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88101" y="614257"/>
            <a:ext cx="2850652" cy="3550239"/>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13" name="Picture 12">
            <a:extLst>
              <a:ext uri="{FF2B5EF4-FFF2-40B4-BE49-F238E27FC236}">
                <a16:creationId xmlns:a16="http://schemas.microsoft.com/office/drawing/2014/main" id="{907552D3-912C-805A-80E6-0F3984F71FB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61740" y="2389376"/>
            <a:ext cx="2748576" cy="2706000"/>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16" name="Picture 15">
            <a:extLst>
              <a:ext uri="{FF2B5EF4-FFF2-40B4-BE49-F238E27FC236}">
                <a16:creationId xmlns:a16="http://schemas.microsoft.com/office/drawing/2014/main" id="{49697F9F-9788-97BD-E87B-DFB137FCE73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572763" y="0"/>
            <a:ext cx="2983211" cy="254441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7" name="Rectangle 16">
            <a:extLst>
              <a:ext uri="{FF2B5EF4-FFF2-40B4-BE49-F238E27FC236}">
                <a16:creationId xmlns:a16="http://schemas.microsoft.com/office/drawing/2014/main" id="{2C92A0A6-83E2-558E-B853-96DB971AC36E}"/>
              </a:ext>
            </a:extLst>
          </p:cNvPr>
          <p:cNvSpPr/>
          <p:nvPr/>
        </p:nvSpPr>
        <p:spPr>
          <a:xfrm>
            <a:off x="3508514" y="904461"/>
            <a:ext cx="1371600" cy="1172817"/>
          </a:xfrm>
          <a:prstGeom prst="rect">
            <a:avLst/>
          </a:prstGeom>
          <a:noFill/>
          <a:ln>
            <a:noFill/>
          </a:ln>
        </p:spPr>
        <p:style>
          <a:lnRef idx="1">
            <a:schemeClr val="dk1"/>
          </a:lnRef>
          <a:fillRef idx="2">
            <a:schemeClr val="dk1"/>
          </a:fillRef>
          <a:effectRef idx="1">
            <a:schemeClr val="dk1"/>
          </a:effectRef>
          <a:fontRef idx="minor">
            <a:schemeClr val="dk1"/>
          </a:fontRef>
        </p:style>
        <p:txBody>
          <a:bodyPr rtlCol="0" anchor="ctr"/>
          <a:lstStyle/>
          <a:p>
            <a:pPr algn="ctr"/>
            <a:r>
              <a:rPr lang="en-IN"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Bookman Old Style" panose="02050604050505020204" pitchFamily="18" charset="0"/>
              </a:rPr>
              <a:t>Task </a:t>
            </a:r>
          </a:p>
          <a:p>
            <a:pPr algn="ctr"/>
            <a:r>
              <a:rPr lang="en-IN"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Bookman Old Style" panose="02050604050505020204" pitchFamily="18" charset="0"/>
              </a:rPr>
              <a:t>&amp; </a:t>
            </a:r>
          </a:p>
          <a:p>
            <a:pPr algn="ctr"/>
            <a:r>
              <a:rPr lang="en-IN"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Bookman Old Style" panose="02050604050505020204" pitchFamily="18" charset="0"/>
              </a:rPr>
              <a:t>Data Set</a:t>
            </a:r>
          </a:p>
        </p:txBody>
      </p:sp>
    </p:spTree>
    <p:custDataLst>
      <p:tags r:id="rId1"/>
    </p:custDataLst>
    <p:extLst>
      <p:ext uri="{BB962C8B-B14F-4D97-AF65-F5344CB8AC3E}">
        <p14:creationId xmlns:p14="http://schemas.microsoft.com/office/powerpoint/2010/main" val="4084264569"/>
      </p:ext>
    </p:extLst>
  </p:cSld>
  <p:clrMapOvr>
    <a:masterClrMapping/>
  </p:clrMapOvr>
  <mc:AlternateContent xmlns:mc="http://schemas.openxmlformats.org/markup-compatibility/2006" xmlns:p14="http://schemas.microsoft.com/office/powerpoint/2010/main">
    <mc:Choice Requires="p14">
      <p:transition spd="slow" p14:dur="2000" advTm="10784"/>
    </mc:Choice>
    <mc:Fallback xmlns="">
      <p:transition spd="slow" advTm="1078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Rounded Corners 15">
            <a:extLst>
              <a:ext uri="{FF2B5EF4-FFF2-40B4-BE49-F238E27FC236}">
                <a16:creationId xmlns:a16="http://schemas.microsoft.com/office/drawing/2014/main" id="{B373E857-7469-52DF-5155-86EE905490C8}"/>
              </a:ext>
            </a:extLst>
          </p:cNvPr>
          <p:cNvSpPr/>
          <p:nvPr/>
        </p:nvSpPr>
        <p:spPr>
          <a:xfrm>
            <a:off x="3886197" y="239383"/>
            <a:ext cx="3330342" cy="599497"/>
          </a:xfrm>
          <a:prstGeom prst="round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4"/>
          </a:lnRef>
          <a:fillRef idx="2">
            <a:schemeClr val="accent4"/>
          </a:fillRef>
          <a:effectRef idx="1">
            <a:schemeClr val="accent4"/>
          </a:effectRef>
          <a:fontRef idx="minor">
            <a:schemeClr val="dk1"/>
          </a:fontRef>
        </p:style>
        <p:txBody>
          <a:bodyPr rtlCol="0" anchor="ctr"/>
          <a:lstStyle/>
          <a:p>
            <a:pPr algn="ctr"/>
            <a:endParaRPr lang="en-IN">
              <a:ln w="0"/>
              <a:solidFill>
                <a:schemeClr val="accent1"/>
              </a:solidFill>
              <a:effectLst>
                <a:outerShdw blurRad="38100" dist="25400" dir="5400000" algn="ctr" rotWithShape="0">
                  <a:srgbClr val="6E747A">
                    <a:alpha val="43000"/>
                  </a:srgbClr>
                </a:outerShdw>
              </a:effectLst>
            </a:endParaRPr>
          </a:p>
        </p:txBody>
      </p:sp>
      <p:sp>
        <p:nvSpPr>
          <p:cNvPr id="3" name="TextBox 2">
            <a:extLst>
              <a:ext uri="{FF2B5EF4-FFF2-40B4-BE49-F238E27FC236}">
                <a16:creationId xmlns:a16="http://schemas.microsoft.com/office/drawing/2014/main" id="{92729AFA-69CB-2EA9-B605-DCC9D8EE5ACA}"/>
              </a:ext>
            </a:extLst>
          </p:cNvPr>
          <p:cNvSpPr txBox="1"/>
          <p:nvPr/>
        </p:nvSpPr>
        <p:spPr>
          <a:xfrm>
            <a:off x="4214483" y="312810"/>
            <a:ext cx="2793733" cy="369332"/>
          </a:xfrm>
          <a:prstGeom prst="rect">
            <a:avLst/>
          </a:prstGeom>
          <a:noFill/>
        </p:spPr>
        <p:txBody>
          <a:bodyPr wrap="square">
            <a:spAutoFit/>
          </a:bodyPr>
          <a:lstStyle/>
          <a:p>
            <a:r>
              <a:rPr lang="en-IN" b="1" dirty="0">
                <a:solidFill>
                  <a:schemeClr val="accent1">
                    <a:lumMod val="60000"/>
                    <a:lumOff val="40000"/>
                  </a:schemeClr>
                </a:solidFill>
                <a:latin typeface="Times New Roman" panose="02020603050405020304" pitchFamily="18" charset="0"/>
                <a:cs typeface="Times New Roman" panose="02020603050405020304" pitchFamily="18" charset="0"/>
              </a:rPr>
              <a:t>Demographic Insights</a:t>
            </a:r>
          </a:p>
        </p:txBody>
      </p:sp>
      <p:sp>
        <p:nvSpPr>
          <p:cNvPr id="5" name="TextBox 4">
            <a:extLst>
              <a:ext uri="{FF2B5EF4-FFF2-40B4-BE49-F238E27FC236}">
                <a16:creationId xmlns:a16="http://schemas.microsoft.com/office/drawing/2014/main" id="{BEEBCBFB-3B1A-50B7-16A3-F8CFCDCC79D0}"/>
              </a:ext>
            </a:extLst>
          </p:cNvPr>
          <p:cNvSpPr txBox="1"/>
          <p:nvPr/>
        </p:nvSpPr>
        <p:spPr>
          <a:xfrm>
            <a:off x="228599" y="1038811"/>
            <a:ext cx="7798870" cy="369332"/>
          </a:xfrm>
          <a:prstGeom prst="rect">
            <a:avLst/>
          </a:prstGeom>
          <a:noFill/>
        </p:spPr>
        <p:txBody>
          <a:bodyPr wrap="square">
            <a:spAutoFit/>
          </a:bodyPr>
          <a:lstStyle/>
          <a:p>
            <a:r>
              <a:rPr lang="en-US" dirty="0"/>
              <a:t>    </a:t>
            </a:r>
            <a:r>
              <a:rPr lang="en-US" b="1" dirty="0">
                <a:solidFill>
                  <a:schemeClr val="bg1"/>
                </a:solidFill>
                <a:latin typeface="Times New Roman" panose="02020603050405020304" pitchFamily="18" charset="0"/>
                <a:cs typeface="Times New Roman" panose="02020603050405020304" pitchFamily="18" charset="0"/>
              </a:rPr>
              <a:t>Who prefers energy drink more (male/female/non-binary?)</a:t>
            </a:r>
            <a:endParaRPr lang="en-IN" b="1" dirty="0">
              <a:solidFill>
                <a:schemeClr val="bg1"/>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F6209318-CD53-EC9D-4B04-F174FE4C94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90693" y="838880"/>
            <a:ext cx="2498715" cy="1233643"/>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1" name="Picture 10">
            <a:extLst>
              <a:ext uri="{FF2B5EF4-FFF2-40B4-BE49-F238E27FC236}">
                <a16:creationId xmlns:a16="http://schemas.microsoft.com/office/drawing/2014/main" id="{DC61071D-7D70-38A4-3611-AA06DF6CE48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68642" y="2239976"/>
            <a:ext cx="3760476" cy="154924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3" name="TextBox 12">
            <a:extLst>
              <a:ext uri="{FF2B5EF4-FFF2-40B4-BE49-F238E27FC236}">
                <a16:creationId xmlns:a16="http://schemas.microsoft.com/office/drawing/2014/main" id="{70BF51A1-1022-D951-608D-DB7548D74D9F}"/>
              </a:ext>
            </a:extLst>
          </p:cNvPr>
          <p:cNvSpPr txBox="1"/>
          <p:nvPr/>
        </p:nvSpPr>
        <p:spPr>
          <a:xfrm>
            <a:off x="322445" y="1513729"/>
            <a:ext cx="8045509" cy="2308324"/>
          </a:xfrm>
          <a:prstGeom prst="rect">
            <a:avLst/>
          </a:prstGeom>
          <a:noFill/>
        </p:spPr>
        <p:txBody>
          <a:bodyPr wrap="square" rtlCol="0">
            <a:spAutoFit/>
          </a:bodyPr>
          <a:lstStyle/>
          <a:p>
            <a:r>
              <a:rPr lang="en-IN" dirty="0"/>
              <a:t>    </a:t>
            </a:r>
            <a:r>
              <a:rPr lang="en-IN" dirty="0">
                <a:solidFill>
                  <a:schemeClr val="accent1">
                    <a:lumMod val="60000"/>
                    <a:lumOff val="40000"/>
                  </a:schemeClr>
                </a:solidFill>
                <a:latin typeface="Times New Roman" panose="02020603050405020304" pitchFamily="18" charset="0"/>
                <a:cs typeface="Times New Roman" panose="02020603050405020304" pitchFamily="18" charset="0"/>
              </a:rPr>
              <a:t>Key Insights</a:t>
            </a:r>
          </a:p>
          <a:p>
            <a:endParaRPr lang="en-IN" dirty="0">
              <a:solidFill>
                <a:schemeClr val="accent1">
                  <a:lumMod val="60000"/>
                  <a:lumOff val="40000"/>
                </a:schemeClr>
              </a:solidFill>
              <a:latin typeface="Times New Roman" panose="02020603050405020304" pitchFamily="18" charset="0"/>
              <a:cs typeface="Times New Roman" panose="02020603050405020304" pitchFamily="18" charset="0"/>
            </a:endParaRPr>
          </a:p>
          <a:p>
            <a:r>
              <a:rPr lang="en-IN" dirty="0">
                <a:solidFill>
                  <a:schemeClr val="accent1">
                    <a:lumMod val="60000"/>
                    <a:lumOff val="40000"/>
                  </a:schemeClr>
                </a:solidFill>
                <a:latin typeface="Times New Roman" panose="02020603050405020304" pitchFamily="18" charset="0"/>
                <a:cs typeface="Times New Roman" panose="02020603050405020304" pitchFamily="18" charset="0"/>
              </a:rPr>
              <a:t>          </a:t>
            </a:r>
            <a:r>
              <a:rPr lang="en-IN" dirty="0">
                <a:solidFill>
                  <a:schemeClr val="bg2">
                    <a:lumMod val="20000"/>
                    <a:lumOff val="80000"/>
                  </a:schemeClr>
                </a:solidFill>
                <a:latin typeface="Times New Roman" panose="02020603050405020304" pitchFamily="18" charset="0"/>
                <a:cs typeface="Times New Roman" panose="02020603050405020304" pitchFamily="18" charset="0"/>
              </a:rPr>
              <a:t>Male prefers energy drink more because the Consume frequency of male is </a:t>
            </a:r>
          </a:p>
          <a:p>
            <a:r>
              <a:rPr lang="en-IN" dirty="0">
                <a:solidFill>
                  <a:schemeClr val="bg2">
                    <a:lumMod val="20000"/>
                    <a:lumOff val="80000"/>
                  </a:schemeClr>
                </a:solidFill>
                <a:latin typeface="Times New Roman" panose="02020603050405020304" pitchFamily="18" charset="0"/>
                <a:cs typeface="Times New Roman" panose="02020603050405020304" pitchFamily="18" charset="0"/>
              </a:rPr>
              <a:t>          about 61% whereas consume frequency of female is about 35% and for non</a:t>
            </a:r>
          </a:p>
          <a:p>
            <a:r>
              <a:rPr lang="en-IN" dirty="0">
                <a:solidFill>
                  <a:schemeClr val="bg2">
                    <a:lumMod val="20000"/>
                    <a:lumOff val="80000"/>
                  </a:schemeClr>
                </a:solidFill>
                <a:latin typeface="Times New Roman" panose="02020603050405020304" pitchFamily="18" charset="0"/>
                <a:cs typeface="Times New Roman" panose="02020603050405020304" pitchFamily="18" charset="0"/>
              </a:rPr>
              <a:t>          binary is 4% on daily basis.</a:t>
            </a:r>
          </a:p>
          <a:p>
            <a:endParaRPr lang="en-IN" dirty="0">
              <a:solidFill>
                <a:schemeClr val="bg2">
                  <a:lumMod val="20000"/>
                  <a:lumOff val="80000"/>
                </a:schemeClr>
              </a:solidFill>
              <a:latin typeface="Times New Roman" panose="02020603050405020304" pitchFamily="18" charset="0"/>
              <a:cs typeface="Times New Roman" panose="02020603050405020304" pitchFamily="18" charset="0"/>
            </a:endParaRPr>
          </a:p>
          <a:p>
            <a:r>
              <a:rPr lang="en-IN" dirty="0">
                <a:solidFill>
                  <a:schemeClr val="bg2">
                    <a:lumMod val="20000"/>
                    <a:lumOff val="80000"/>
                  </a:schemeClr>
                </a:solidFill>
                <a:latin typeface="Times New Roman" panose="02020603050405020304" pitchFamily="18" charset="0"/>
                <a:cs typeface="Times New Roman" panose="02020603050405020304" pitchFamily="18" charset="0"/>
              </a:rPr>
              <a:t>          Monthly , weekly consume frequency of male is higher compare to that of</a:t>
            </a:r>
          </a:p>
          <a:p>
            <a:r>
              <a:rPr lang="en-IN" dirty="0">
                <a:solidFill>
                  <a:schemeClr val="bg2">
                    <a:lumMod val="20000"/>
                    <a:lumOff val="80000"/>
                  </a:schemeClr>
                </a:solidFill>
                <a:latin typeface="Times New Roman" panose="02020603050405020304" pitchFamily="18" charset="0"/>
                <a:cs typeface="Times New Roman" panose="02020603050405020304" pitchFamily="18" charset="0"/>
              </a:rPr>
              <a:t>          female and non-binary.</a:t>
            </a:r>
            <a:endParaRPr lang="en-IN" dirty="0"/>
          </a:p>
        </p:txBody>
      </p:sp>
      <p:sp>
        <p:nvSpPr>
          <p:cNvPr id="17" name="Rectangle: Beveled 16">
            <a:extLst>
              <a:ext uri="{FF2B5EF4-FFF2-40B4-BE49-F238E27FC236}">
                <a16:creationId xmlns:a16="http://schemas.microsoft.com/office/drawing/2014/main" id="{BF5DA953-007E-96E4-5730-1315A42B0060}"/>
              </a:ext>
            </a:extLst>
          </p:cNvPr>
          <p:cNvSpPr/>
          <p:nvPr/>
        </p:nvSpPr>
        <p:spPr>
          <a:xfrm>
            <a:off x="322445" y="1101224"/>
            <a:ext cx="149193" cy="169311"/>
          </a:xfrm>
          <a:prstGeom prst="bevel">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IN"/>
          </a:p>
        </p:txBody>
      </p:sp>
      <p:sp>
        <p:nvSpPr>
          <p:cNvPr id="18" name="Rectangle: Beveled 17">
            <a:extLst>
              <a:ext uri="{FF2B5EF4-FFF2-40B4-BE49-F238E27FC236}">
                <a16:creationId xmlns:a16="http://schemas.microsoft.com/office/drawing/2014/main" id="{950768FA-A305-77DB-C21C-62EABD60C80B}"/>
              </a:ext>
            </a:extLst>
          </p:cNvPr>
          <p:cNvSpPr/>
          <p:nvPr/>
        </p:nvSpPr>
        <p:spPr>
          <a:xfrm>
            <a:off x="717771" y="4304135"/>
            <a:ext cx="149193" cy="169311"/>
          </a:xfrm>
          <a:prstGeom prst="bevel">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IN"/>
          </a:p>
        </p:txBody>
      </p:sp>
      <p:sp>
        <p:nvSpPr>
          <p:cNvPr id="19" name="TextBox 18">
            <a:extLst>
              <a:ext uri="{FF2B5EF4-FFF2-40B4-BE49-F238E27FC236}">
                <a16:creationId xmlns:a16="http://schemas.microsoft.com/office/drawing/2014/main" id="{58EDBBB1-F5B3-57A8-01A6-EB4ACF007C97}"/>
              </a:ext>
            </a:extLst>
          </p:cNvPr>
          <p:cNvSpPr txBox="1"/>
          <p:nvPr/>
        </p:nvSpPr>
        <p:spPr>
          <a:xfrm>
            <a:off x="471638" y="4161665"/>
            <a:ext cx="7697003" cy="40011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       </a:t>
            </a:r>
            <a:r>
              <a:rPr lang="en-US" b="1" dirty="0">
                <a:solidFill>
                  <a:schemeClr val="bg1"/>
                </a:solidFill>
                <a:latin typeface="Times New Roman" panose="02020603050405020304" pitchFamily="18" charset="0"/>
                <a:cs typeface="Times New Roman" panose="02020603050405020304" pitchFamily="18" charset="0"/>
              </a:rPr>
              <a:t>Which type of marketing reaches the most Youth (15-30)?</a:t>
            </a:r>
            <a:endParaRPr lang="en-IN" sz="2000" b="1" dirty="0">
              <a:solidFill>
                <a:schemeClr val="bg1"/>
              </a:solidFill>
              <a:latin typeface="Times New Roman" panose="02020603050405020304" pitchFamily="18" charset="0"/>
              <a:cs typeface="Times New Roman" panose="02020603050405020304" pitchFamily="18" charset="0"/>
            </a:endParaRPr>
          </a:p>
        </p:txBody>
      </p:sp>
      <p:sp>
        <p:nvSpPr>
          <p:cNvPr id="28" name="TextBox 27">
            <a:extLst>
              <a:ext uri="{FF2B5EF4-FFF2-40B4-BE49-F238E27FC236}">
                <a16:creationId xmlns:a16="http://schemas.microsoft.com/office/drawing/2014/main" id="{49F071B7-7C95-838C-64B2-3A2BBA65317E}"/>
              </a:ext>
            </a:extLst>
          </p:cNvPr>
          <p:cNvSpPr txBox="1"/>
          <p:nvPr/>
        </p:nvSpPr>
        <p:spPr>
          <a:xfrm>
            <a:off x="4957925" y="4398415"/>
            <a:ext cx="6516304" cy="2708434"/>
          </a:xfrm>
          <a:prstGeom prst="rect">
            <a:avLst/>
          </a:prstGeom>
          <a:noFill/>
        </p:spPr>
        <p:txBody>
          <a:bodyPr wrap="square" rtlCol="0">
            <a:spAutoFit/>
          </a:bodyPr>
          <a:lstStyle/>
          <a:p>
            <a:r>
              <a:rPr lang="en-IN" dirty="0"/>
              <a:t>        </a:t>
            </a:r>
          </a:p>
          <a:p>
            <a:r>
              <a:rPr lang="en-IN" dirty="0">
                <a:solidFill>
                  <a:schemeClr val="accent1">
                    <a:lumMod val="60000"/>
                    <a:lumOff val="40000"/>
                  </a:schemeClr>
                </a:solidFill>
                <a:latin typeface="Times New Roman" panose="02020603050405020304" pitchFamily="18" charset="0"/>
                <a:cs typeface="Times New Roman" panose="02020603050405020304" pitchFamily="18" charset="0"/>
              </a:rPr>
              <a:t>Key Insights</a:t>
            </a:r>
          </a:p>
          <a:p>
            <a:r>
              <a:rPr lang="en-IN" dirty="0">
                <a:solidFill>
                  <a:schemeClr val="bg2">
                    <a:lumMod val="20000"/>
                    <a:lumOff val="80000"/>
                  </a:schemeClr>
                </a:solidFill>
                <a:latin typeface="Times New Roman" panose="02020603050405020304" pitchFamily="18" charset="0"/>
                <a:cs typeface="Times New Roman" panose="02020603050405020304" pitchFamily="18" charset="0"/>
              </a:rPr>
              <a:t>        </a:t>
            </a:r>
          </a:p>
          <a:p>
            <a:r>
              <a:rPr lang="en-IN" dirty="0">
                <a:solidFill>
                  <a:schemeClr val="bg2">
                    <a:lumMod val="20000"/>
                    <a:lumOff val="80000"/>
                  </a:schemeClr>
                </a:solidFill>
                <a:latin typeface="Times New Roman" panose="02020603050405020304" pitchFamily="18" charset="0"/>
                <a:cs typeface="Times New Roman" panose="02020603050405020304" pitchFamily="18" charset="0"/>
              </a:rPr>
              <a:t>        Online Ads marketing channels reaches</a:t>
            </a:r>
          </a:p>
          <a:p>
            <a:r>
              <a:rPr lang="en-IN" dirty="0">
                <a:solidFill>
                  <a:schemeClr val="bg2">
                    <a:lumMod val="20000"/>
                    <a:lumOff val="80000"/>
                  </a:schemeClr>
                </a:solidFill>
                <a:latin typeface="Times New Roman" panose="02020603050405020304" pitchFamily="18" charset="0"/>
                <a:cs typeface="Times New Roman" panose="02020603050405020304" pitchFamily="18" charset="0"/>
              </a:rPr>
              <a:t>        the most youth from the age between </a:t>
            </a:r>
          </a:p>
          <a:p>
            <a:r>
              <a:rPr lang="en-IN" dirty="0">
                <a:solidFill>
                  <a:schemeClr val="bg2">
                    <a:lumMod val="20000"/>
                    <a:lumOff val="80000"/>
                  </a:schemeClr>
                </a:solidFill>
                <a:latin typeface="Times New Roman" panose="02020603050405020304" pitchFamily="18" charset="0"/>
                <a:cs typeface="Times New Roman" panose="02020603050405020304" pitchFamily="18" charset="0"/>
              </a:rPr>
              <a:t>        (15-30) followed by TV Channels. </a:t>
            </a:r>
          </a:p>
          <a:p>
            <a:endParaRPr lang="en-IN" dirty="0">
              <a:solidFill>
                <a:schemeClr val="bg2">
                  <a:lumMod val="20000"/>
                  <a:lumOff val="80000"/>
                </a:schemeClr>
              </a:solidFill>
              <a:latin typeface="Times New Roman" panose="02020603050405020304" pitchFamily="18" charset="0"/>
              <a:cs typeface="Times New Roman" panose="02020603050405020304" pitchFamily="18" charset="0"/>
            </a:endParaRPr>
          </a:p>
          <a:p>
            <a:endParaRPr lang="en-IN" sz="2400" dirty="0">
              <a:solidFill>
                <a:schemeClr val="bg2">
                  <a:lumMod val="20000"/>
                  <a:lumOff val="80000"/>
                </a:schemeClr>
              </a:solidFill>
              <a:latin typeface="Times New Roman" panose="02020603050405020304" pitchFamily="18" charset="0"/>
              <a:cs typeface="Times New Roman" panose="02020603050405020304" pitchFamily="18" charset="0"/>
            </a:endParaRPr>
          </a:p>
          <a:p>
            <a:endParaRPr lang="en-IN" sz="2000" dirty="0">
              <a:solidFill>
                <a:schemeClr val="bg2">
                  <a:lumMod val="20000"/>
                  <a:lumOff val="80000"/>
                </a:schemeClr>
              </a:solidFill>
              <a:latin typeface="Times New Roman" panose="02020603050405020304" pitchFamily="18" charset="0"/>
              <a:cs typeface="Times New Roman" panose="02020603050405020304" pitchFamily="18" charset="0"/>
            </a:endParaRPr>
          </a:p>
        </p:txBody>
      </p:sp>
      <p:pic>
        <p:nvPicPr>
          <p:cNvPr id="32" name="Picture 31">
            <a:extLst>
              <a:ext uri="{FF2B5EF4-FFF2-40B4-BE49-F238E27FC236}">
                <a16:creationId xmlns:a16="http://schemas.microsoft.com/office/drawing/2014/main" id="{494B67F2-F400-EE87-CF39-9831E5C7CCB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6079" y="4761917"/>
            <a:ext cx="3304166" cy="1836648"/>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33" name="Rectangle: Rounded Corners 32">
            <a:extLst>
              <a:ext uri="{FF2B5EF4-FFF2-40B4-BE49-F238E27FC236}">
                <a16:creationId xmlns:a16="http://schemas.microsoft.com/office/drawing/2014/main" id="{2591AA15-B0A8-8FC5-A3E5-3BFDA08E0E8D}"/>
              </a:ext>
            </a:extLst>
          </p:cNvPr>
          <p:cNvSpPr/>
          <p:nvPr/>
        </p:nvSpPr>
        <p:spPr>
          <a:xfrm>
            <a:off x="546234" y="1568918"/>
            <a:ext cx="1523198" cy="320770"/>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accent1">
                  <a:lumMod val="60000"/>
                  <a:lumOff val="40000"/>
                </a:schemeClr>
              </a:solidFill>
              <a:latin typeface="Times New Roman" panose="02020603050405020304" pitchFamily="18"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4212594883"/>
      </p:ext>
    </p:extLst>
  </p:cSld>
  <p:clrMapOvr>
    <a:masterClrMapping/>
  </p:clrMapOvr>
  <mc:AlternateContent xmlns:mc="http://schemas.openxmlformats.org/markup-compatibility/2006" xmlns:p14="http://schemas.microsoft.com/office/powerpoint/2010/main">
    <mc:Choice Requires="p14">
      <p:transition spd="slow" p14:dur="2000" advTm="46084"/>
    </mc:Choice>
    <mc:Fallback xmlns="">
      <p:transition spd="slow" advTm="4608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par>
                                <p:cTn id="13" presetID="22" presetClass="entr" presetSubtype="4"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down)">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1000"/>
                                        <p:tgtEl>
                                          <p:spTgt spid="13"/>
                                        </p:tgtEl>
                                      </p:cBhvr>
                                    </p:animEffect>
                                    <p:anim calcmode="lin" valueType="num">
                                      <p:cBhvr>
                                        <p:cTn id="21" dur="1000" fill="hold"/>
                                        <p:tgtEl>
                                          <p:spTgt spid="13"/>
                                        </p:tgtEl>
                                        <p:attrNameLst>
                                          <p:attrName>ppt_x</p:attrName>
                                        </p:attrNameLst>
                                      </p:cBhvr>
                                      <p:tavLst>
                                        <p:tav tm="0">
                                          <p:val>
                                            <p:strVal val="#ppt_x"/>
                                          </p:val>
                                        </p:tav>
                                        <p:tav tm="100000">
                                          <p:val>
                                            <p:strVal val="#ppt_x"/>
                                          </p:val>
                                        </p:tav>
                                      </p:tavLst>
                                    </p:anim>
                                    <p:anim calcmode="lin" valueType="num">
                                      <p:cBhvr>
                                        <p:cTn id="22"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500"/>
                                        <p:tgtEl>
                                          <p:spTgt spid="1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2"/>
                                        </p:tgtEl>
                                        <p:attrNameLst>
                                          <p:attrName>style.visibility</p:attrName>
                                        </p:attrNameLst>
                                      </p:cBhvr>
                                      <p:to>
                                        <p:strVal val="visible"/>
                                      </p:to>
                                    </p:set>
                                    <p:animEffect transition="in" filter="wipe(down)">
                                      <p:cBhvr>
                                        <p:cTn id="32" dur="500"/>
                                        <p:tgtEl>
                                          <p:spTgt spid="32"/>
                                        </p:tgtEl>
                                      </p:cBhvr>
                                    </p:animEffect>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grpId="0" nodeType="click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fade">
                                      <p:cBhvr>
                                        <p:cTn id="37" dur="1000"/>
                                        <p:tgtEl>
                                          <p:spTgt spid="28"/>
                                        </p:tgtEl>
                                      </p:cBhvr>
                                    </p:animEffect>
                                    <p:anim calcmode="lin" valueType="num">
                                      <p:cBhvr>
                                        <p:cTn id="38" dur="1000" fill="hold"/>
                                        <p:tgtEl>
                                          <p:spTgt spid="28"/>
                                        </p:tgtEl>
                                        <p:attrNameLst>
                                          <p:attrName>ppt_x</p:attrName>
                                        </p:attrNameLst>
                                      </p:cBhvr>
                                      <p:tavLst>
                                        <p:tav tm="0">
                                          <p:val>
                                            <p:strVal val="#ppt_x"/>
                                          </p:val>
                                        </p:tav>
                                        <p:tav tm="100000">
                                          <p:val>
                                            <p:strVal val="#ppt_x"/>
                                          </p:val>
                                        </p:tav>
                                      </p:tavLst>
                                    </p:anim>
                                    <p:anim calcmode="lin" valueType="num">
                                      <p:cBhvr>
                                        <p:cTn id="39"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3" grpId="0"/>
      <p:bldP spid="19" grpId="0"/>
      <p:bldP spid="2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Beveled 1">
            <a:extLst>
              <a:ext uri="{FF2B5EF4-FFF2-40B4-BE49-F238E27FC236}">
                <a16:creationId xmlns:a16="http://schemas.microsoft.com/office/drawing/2014/main" id="{46C7EFD1-4FDD-F99C-2E20-D435F310DD77}"/>
              </a:ext>
            </a:extLst>
          </p:cNvPr>
          <p:cNvSpPr/>
          <p:nvPr/>
        </p:nvSpPr>
        <p:spPr>
          <a:xfrm>
            <a:off x="553451" y="1057909"/>
            <a:ext cx="149193" cy="169311"/>
          </a:xfrm>
          <a:prstGeom prst="bevel">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76D09266-E9C1-1D1E-CA74-7A6B4AD16650}"/>
              </a:ext>
            </a:extLst>
          </p:cNvPr>
          <p:cNvSpPr txBox="1"/>
          <p:nvPr/>
        </p:nvSpPr>
        <p:spPr>
          <a:xfrm>
            <a:off x="866273" y="937595"/>
            <a:ext cx="5547360" cy="409941"/>
          </a:xfrm>
          <a:prstGeom prst="rect">
            <a:avLst/>
          </a:prstGeom>
          <a:noFill/>
        </p:spPr>
        <p:txBody>
          <a:bodyPr wrap="square" rtlCol="0">
            <a:spAutoFit/>
          </a:bodyPr>
          <a:lstStyle/>
          <a:p>
            <a:r>
              <a:rPr lang="en-US" sz="2000" b="1" dirty="0">
                <a:solidFill>
                  <a:schemeClr val="bg1"/>
                </a:solidFill>
                <a:latin typeface="Times New Roman" panose="02020603050405020304" pitchFamily="18" charset="0"/>
                <a:cs typeface="Times New Roman" panose="02020603050405020304" pitchFamily="18" charset="0"/>
              </a:rPr>
              <a:t>Which age group prefers energy drinks more? </a:t>
            </a:r>
            <a:endParaRPr lang="en-IN" sz="2000" b="1" dirty="0">
              <a:solidFill>
                <a:schemeClr val="bg1"/>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963CB7E6-6971-F4D1-17A9-1C9C5D6650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06147" y="1142564"/>
            <a:ext cx="2240676" cy="1746111"/>
          </a:xfrm>
          <a:prstGeom prst="rect">
            <a:avLst/>
          </a:prstGeom>
          <a:ln w="127000" cap="rnd">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pic>
        <p:nvPicPr>
          <p:cNvPr id="11" name="Picture 10">
            <a:extLst>
              <a:ext uri="{FF2B5EF4-FFF2-40B4-BE49-F238E27FC236}">
                <a16:creationId xmlns:a16="http://schemas.microsoft.com/office/drawing/2014/main" id="{4F9965B4-7682-D59C-5CE8-4EA42289C4A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70116" y="3457667"/>
            <a:ext cx="3176707" cy="1605367"/>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
        <p:nvSpPr>
          <p:cNvPr id="12" name="TextBox 11">
            <a:extLst>
              <a:ext uri="{FF2B5EF4-FFF2-40B4-BE49-F238E27FC236}">
                <a16:creationId xmlns:a16="http://schemas.microsoft.com/office/drawing/2014/main" id="{9CF862E5-D37E-98D2-E3A9-2CA862928E96}"/>
              </a:ext>
            </a:extLst>
          </p:cNvPr>
          <p:cNvSpPr txBox="1"/>
          <p:nvPr/>
        </p:nvSpPr>
        <p:spPr>
          <a:xfrm>
            <a:off x="-137161" y="1724595"/>
            <a:ext cx="4860757" cy="369332"/>
          </a:xfrm>
          <a:prstGeom prst="rect">
            <a:avLst/>
          </a:prstGeom>
          <a:noFill/>
        </p:spPr>
        <p:txBody>
          <a:bodyPr wrap="square" rtlCol="0">
            <a:spAutoFit/>
          </a:bodyPr>
          <a:lstStyle/>
          <a:p>
            <a:r>
              <a:rPr lang="en-IN" dirty="0"/>
              <a:t>  </a:t>
            </a:r>
          </a:p>
        </p:txBody>
      </p:sp>
      <p:sp>
        <p:nvSpPr>
          <p:cNvPr id="19" name="TextBox 18">
            <a:extLst>
              <a:ext uri="{FF2B5EF4-FFF2-40B4-BE49-F238E27FC236}">
                <a16:creationId xmlns:a16="http://schemas.microsoft.com/office/drawing/2014/main" id="{24111AA5-DC62-C70C-0EBF-2B6A8E1BDF7D}"/>
              </a:ext>
            </a:extLst>
          </p:cNvPr>
          <p:cNvSpPr txBox="1"/>
          <p:nvPr/>
        </p:nvSpPr>
        <p:spPr>
          <a:xfrm>
            <a:off x="404935" y="1724595"/>
            <a:ext cx="6958392" cy="3139321"/>
          </a:xfrm>
          <a:prstGeom prst="rect">
            <a:avLst/>
          </a:prstGeom>
          <a:noFill/>
        </p:spPr>
        <p:txBody>
          <a:bodyPr wrap="square" rtlCol="0">
            <a:spAutoFit/>
          </a:bodyPr>
          <a:lstStyle/>
          <a:p>
            <a:r>
              <a:rPr lang="en-IN" dirty="0"/>
              <a:t>           </a:t>
            </a:r>
            <a:r>
              <a:rPr lang="en-IN" dirty="0">
                <a:solidFill>
                  <a:schemeClr val="accent1">
                    <a:lumMod val="60000"/>
                    <a:lumOff val="40000"/>
                  </a:schemeClr>
                </a:solidFill>
                <a:latin typeface="Times New Roman" panose="02020603050405020304" pitchFamily="18" charset="0"/>
                <a:cs typeface="Times New Roman" panose="02020603050405020304" pitchFamily="18" charset="0"/>
              </a:rPr>
              <a:t>Key Insights</a:t>
            </a:r>
            <a:endParaRPr lang="en-IN" b="0" i="0" dirty="0">
              <a:solidFill>
                <a:schemeClr val="bg2">
                  <a:lumMod val="20000"/>
                  <a:lumOff val="80000"/>
                </a:schemeClr>
              </a:solidFill>
              <a:effectLst/>
              <a:latin typeface="Times New Roman" panose="02020603050405020304" pitchFamily="18" charset="0"/>
              <a:cs typeface="Times New Roman" panose="02020603050405020304" pitchFamily="18" charset="0"/>
            </a:endParaRPr>
          </a:p>
          <a:p>
            <a:r>
              <a:rPr lang="en-IN" dirty="0">
                <a:solidFill>
                  <a:schemeClr val="bg2">
                    <a:lumMod val="20000"/>
                    <a:lumOff val="80000"/>
                  </a:schemeClr>
                </a:solidFill>
                <a:latin typeface="Times New Roman" panose="02020603050405020304" pitchFamily="18" charset="0"/>
                <a:cs typeface="Times New Roman" panose="02020603050405020304" pitchFamily="18" charset="0"/>
              </a:rPr>
              <a:t>  </a:t>
            </a:r>
            <a:endParaRPr lang="en-IN" b="0" i="0" dirty="0">
              <a:solidFill>
                <a:schemeClr val="bg2">
                  <a:lumMod val="20000"/>
                  <a:lumOff val="80000"/>
                </a:schemeClr>
              </a:solidFill>
              <a:effectLst/>
              <a:latin typeface="Times New Roman" panose="02020603050405020304" pitchFamily="18" charset="0"/>
              <a:cs typeface="Times New Roman" panose="02020603050405020304" pitchFamily="18" charset="0"/>
            </a:endParaRPr>
          </a:p>
          <a:p>
            <a:r>
              <a:rPr lang="en-IN" dirty="0">
                <a:solidFill>
                  <a:schemeClr val="bg2">
                    <a:lumMod val="20000"/>
                    <a:lumOff val="80000"/>
                  </a:schemeClr>
                </a:solidFill>
                <a:latin typeface="Times New Roman" panose="02020603050405020304" pitchFamily="18" charset="0"/>
                <a:cs typeface="Times New Roman" panose="02020603050405020304" pitchFamily="18" charset="0"/>
              </a:rPr>
              <a:t>            </a:t>
            </a:r>
            <a:r>
              <a:rPr lang="en-US" b="0" i="0" dirty="0">
                <a:solidFill>
                  <a:schemeClr val="bg2">
                    <a:lumMod val="20000"/>
                    <a:lumOff val="80000"/>
                  </a:schemeClr>
                </a:solidFill>
                <a:effectLst/>
                <a:latin typeface="Times New Roman" panose="02020603050405020304" pitchFamily="18" charset="0"/>
                <a:cs typeface="Times New Roman" panose="02020603050405020304" pitchFamily="18" charset="0"/>
              </a:rPr>
              <a:t>The percentage of individuals between the ages of (19 -30)  is</a:t>
            </a:r>
          </a:p>
          <a:p>
            <a:r>
              <a:rPr lang="en-US" dirty="0">
                <a:solidFill>
                  <a:schemeClr val="bg2">
                    <a:lumMod val="20000"/>
                    <a:lumOff val="80000"/>
                  </a:schemeClr>
                </a:solidFill>
                <a:latin typeface="Times New Roman" panose="02020603050405020304" pitchFamily="18" charset="0"/>
                <a:cs typeface="Times New Roman" panose="02020603050405020304" pitchFamily="18" charset="0"/>
              </a:rPr>
              <a:t>             </a:t>
            </a:r>
            <a:r>
              <a:rPr lang="en-US" b="0" i="0" dirty="0">
                <a:solidFill>
                  <a:schemeClr val="bg2">
                    <a:lumMod val="20000"/>
                    <a:lumOff val="80000"/>
                  </a:schemeClr>
                </a:solidFill>
                <a:effectLst/>
                <a:latin typeface="Times New Roman" panose="02020603050405020304" pitchFamily="18" charset="0"/>
                <a:cs typeface="Times New Roman" panose="02020603050405020304" pitchFamily="18" charset="0"/>
              </a:rPr>
              <a:t>approximately 54% and for the age</a:t>
            </a:r>
          </a:p>
          <a:p>
            <a:r>
              <a:rPr lang="en-US" dirty="0">
                <a:solidFill>
                  <a:schemeClr val="bg2">
                    <a:lumMod val="20000"/>
                    <a:lumOff val="80000"/>
                  </a:schemeClr>
                </a:solidFill>
                <a:latin typeface="Times New Roman" panose="02020603050405020304" pitchFamily="18" charset="0"/>
                <a:cs typeface="Times New Roman" panose="02020603050405020304" pitchFamily="18" charset="0"/>
              </a:rPr>
              <a:t>            </a:t>
            </a:r>
            <a:r>
              <a:rPr lang="en-US" b="0" i="0" dirty="0">
                <a:solidFill>
                  <a:schemeClr val="bg2">
                    <a:lumMod val="20000"/>
                    <a:lumOff val="80000"/>
                  </a:schemeClr>
                </a:solidFill>
                <a:effectLst/>
                <a:latin typeface="Times New Roman" panose="02020603050405020304" pitchFamily="18" charset="0"/>
                <a:cs typeface="Times New Roman" panose="02020603050405020304" pitchFamily="18" charset="0"/>
              </a:rPr>
              <a:t>between (31-45)  is 25% on daily basis.</a:t>
            </a:r>
          </a:p>
          <a:p>
            <a:endParaRPr lang="en-US" dirty="0">
              <a:solidFill>
                <a:schemeClr val="bg2">
                  <a:lumMod val="20000"/>
                  <a:lumOff val="80000"/>
                </a:schemeClr>
              </a:solidFill>
              <a:latin typeface="Times New Roman" panose="02020603050405020304" pitchFamily="18" charset="0"/>
              <a:cs typeface="Times New Roman" panose="02020603050405020304" pitchFamily="18" charset="0"/>
            </a:endParaRPr>
          </a:p>
          <a:p>
            <a:r>
              <a:rPr lang="en-US" dirty="0">
                <a:solidFill>
                  <a:schemeClr val="bg2">
                    <a:lumMod val="20000"/>
                    <a:lumOff val="80000"/>
                  </a:schemeClr>
                </a:solidFill>
                <a:latin typeface="Times New Roman" panose="02020603050405020304" pitchFamily="18" charset="0"/>
                <a:cs typeface="Times New Roman" panose="02020603050405020304" pitchFamily="18" charset="0"/>
              </a:rPr>
              <a:t>            </a:t>
            </a:r>
            <a:r>
              <a:rPr lang="en-US" b="0" i="0" dirty="0">
                <a:solidFill>
                  <a:schemeClr val="bg2">
                    <a:lumMod val="20000"/>
                    <a:lumOff val="80000"/>
                  </a:schemeClr>
                </a:solidFill>
                <a:effectLst/>
                <a:latin typeface="Times New Roman" panose="02020603050405020304" pitchFamily="18" charset="0"/>
                <a:cs typeface="Times New Roman" panose="02020603050405020304" pitchFamily="18" charset="0"/>
              </a:rPr>
              <a:t>Among 10k respondents, approximately 13% of individuals across</a:t>
            </a:r>
          </a:p>
          <a:p>
            <a:r>
              <a:rPr lang="en-US" dirty="0">
                <a:solidFill>
                  <a:schemeClr val="bg2">
                    <a:lumMod val="20000"/>
                    <a:lumOff val="80000"/>
                  </a:schemeClr>
                </a:solidFill>
                <a:latin typeface="Times New Roman" panose="02020603050405020304" pitchFamily="18" charset="0"/>
                <a:cs typeface="Times New Roman" panose="02020603050405020304" pitchFamily="18" charset="0"/>
              </a:rPr>
              <a:t>          </a:t>
            </a:r>
            <a:r>
              <a:rPr lang="en-US" b="0" i="0" dirty="0">
                <a:solidFill>
                  <a:schemeClr val="bg2">
                    <a:lumMod val="20000"/>
                    <a:lumOff val="80000"/>
                  </a:schemeClr>
                </a:solidFill>
                <a:effectLst/>
                <a:latin typeface="Times New Roman" panose="02020603050405020304" pitchFamily="18" charset="0"/>
                <a:cs typeface="Times New Roman" panose="02020603050405020304" pitchFamily="18" charset="0"/>
              </a:rPr>
              <a:t>  all age groups are consuming energy drinks on a daily basis.</a:t>
            </a:r>
            <a:endParaRPr lang="en-US" dirty="0">
              <a:solidFill>
                <a:schemeClr val="bg2">
                  <a:lumMod val="20000"/>
                  <a:lumOff val="80000"/>
                </a:schemeClr>
              </a:solidFill>
              <a:latin typeface="Times New Roman" panose="02020603050405020304" pitchFamily="18" charset="0"/>
              <a:cs typeface="Times New Roman" panose="02020603050405020304" pitchFamily="18" charset="0"/>
            </a:endParaRPr>
          </a:p>
          <a:p>
            <a:r>
              <a:rPr lang="en-US" b="0" i="0" dirty="0">
                <a:solidFill>
                  <a:schemeClr val="bg2">
                    <a:lumMod val="20000"/>
                    <a:lumOff val="80000"/>
                  </a:schemeClr>
                </a:solidFill>
                <a:effectLst/>
                <a:latin typeface="Times New Roman" panose="02020603050405020304" pitchFamily="18" charset="0"/>
                <a:cs typeface="Times New Roman" panose="02020603050405020304" pitchFamily="18" charset="0"/>
              </a:rPr>
              <a:t>           </a:t>
            </a:r>
          </a:p>
          <a:p>
            <a:endParaRPr lang="en-US" dirty="0">
              <a:solidFill>
                <a:schemeClr val="bg2">
                  <a:lumMod val="20000"/>
                  <a:lumOff val="80000"/>
                </a:schemeClr>
              </a:solidFill>
              <a:latin typeface="Times New Roman" panose="02020603050405020304" pitchFamily="18" charset="0"/>
              <a:cs typeface="Times New Roman" panose="02020603050405020304" pitchFamily="18" charset="0"/>
            </a:endParaRPr>
          </a:p>
          <a:p>
            <a:r>
              <a:rPr lang="en-US" dirty="0">
                <a:solidFill>
                  <a:schemeClr val="bg2">
                    <a:lumMod val="20000"/>
                    <a:lumOff val="80000"/>
                  </a:schemeClr>
                </a:solidFill>
                <a:latin typeface="Times New Roman" panose="02020603050405020304" pitchFamily="18" charset="0"/>
                <a:cs typeface="Times New Roman" panose="02020603050405020304" pitchFamily="18" charset="0"/>
              </a:rPr>
              <a:t>            </a:t>
            </a:r>
            <a:r>
              <a:rPr lang="en-IN" dirty="0"/>
              <a:t> </a:t>
            </a:r>
          </a:p>
        </p:txBody>
      </p:sp>
    </p:spTree>
    <p:custDataLst>
      <p:tags r:id="rId1"/>
    </p:custDataLst>
    <p:extLst>
      <p:ext uri="{BB962C8B-B14F-4D97-AF65-F5344CB8AC3E}">
        <p14:creationId xmlns:p14="http://schemas.microsoft.com/office/powerpoint/2010/main" val="2718691794"/>
      </p:ext>
    </p:extLst>
  </p:cSld>
  <p:clrMapOvr>
    <a:masterClrMapping/>
  </p:clrMapOvr>
  <mc:AlternateContent xmlns:mc="http://schemas.openxmlformats.org/markup-compatibility/2006" xmlns:p14="http://schemas.microsoft.com/office/powerpoint/2010/main">
    <mc:Choice Requires="p14">
      <p:transition spd="slow" p14:dur="2000" advTm="25496"/>
    </mc:Choice>
    <mc:Fallback xmlns="">
      <p:transition spd="slow" advTm="2549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1000"/>
                                        <p:tgtEl>
                                          <p:spTgt spid="11"/>
                                        </p:tgtEl>
                                      </p:cBhvr>
                                    </p:animEffect>
                                    <p:anim calcmode="lin" valueType="num">
                                      <p:cBhvr>
                                        <p:cTn id="18" dur="1000" fill="hold"/>
                                        <p:tgtEl>
                                          <p:spTgt spid="11"/>
                                        </p:tgtEl>
                                        <p:attrNameLst>
                                          <p:attrName>ppt_x</p:attrName>
                                        </p:attrNameLst>
                                      </p:cBhvr>
                                      <p:tavLst>
                                        <p:tav tm="0">
                                          <p:val>
                                            <p:strVal val="#ppt_x"/>
                                          </p:val>
                                        </p:tav>
                                        <p:tav tm="100000">
                                          <p:val>
                                            <p:strVal val="#ppt_x"/>
                                          </p:val>
                                        </p:tav>
                                      </p:tavLst>
                                    </p:anim>
                                    <p:anim calcmode="lin" valueType="num">
                                      <p:cBhvr>
                                        <p:cTn id="1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fade">
                                      <p:cBhvr>
                                        <p:cTn id="24"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Beveled 1">
            <a:extLst>
              <a:ext uri="{FF2B5EF4-FFF2-40B4-BE49-F238E27FC236}">
                <a16:creationId xmlns:a16="http://schemas.microsoft.com/office/drawing/2014/main" id="{B7BE6234-A6EE-20E5-DF8A-7091E71C6619}"/>
              </a:ext>
            </a:extLst>
          </p:cNvPr>
          <p:cNvSpPr/>
          <p:nvPr/>
        </p:nvSpPr>
        <p:spPr>
          <a:xfrm>
            <a:off x="399473" y="1202289"/>
            <a:ext cx="149192" cy="169310"/>
          </a:xfrm>
          <a:prstGeom prst="bevel">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IN"/>
          </a:p>
        </p:txBody>
      </p:sp>
      <p:sp>
        <p:nvSpPr>
          <p:cNvPr id="5" name="Rectangle: Rounded Corners 4">
            <a:extLst>
              <a:ext uri="{FF2B5EF4-FFF2-40B4-BE49-F238E27FC236}">
                <a16:creationId xmlns:a16="http://schemas.microsoft.com/office/drawing/2014/main" id="{4653DCF3-5B9C-9D99-F211-573E01E0B605}"/>
              </a:ext>
            </a:extLst>
          </p:cNvPr>
          <p:cNvSpPr/>
          <p:nvPr/>
        </p:nvSpPr>
        <p:spPr>
          <a:xfrm>
            <a:off x="3917482" y="236790"/>
            <a:ext cx="2993457" cy="631894"/>
          </a:xfrm>
          <a:prstGeom prst="round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4"/>
          </a:lnRef>
          <a:fillRef idx="2">
            <a:schemeClr val="accent4"/>
          </a:fillRef>
          <a:effectRef idx="1">
            <a:schemeClr val="accent4"/>
          </a:effectRef>
          <a:fontRef idx="minor">
            <a:schemeClr val="dk1"/>
          </a:fontRef>
        </p:style>
        <p:txBody>
          <a:bodyPr rtlCol="0" anchor="ctr"/>
          <a:lstStyle/>
          <a:p>
            <a:pPr algn="ctr"/>
            <a:endParaRPr lang="en-IN">
              <a:ln w="0"/>
              <a:solidFill>
                <a:schemeClr val="accent1"/>
              </a:solidFill>
              <a:effectLst>
                <a:outerShdw blurRad="38100" dist="25400" dir="5400000" algn="ctr" rotWithShape="0">
                  <a:srgbClr val="6E747A">
                    <a:alpha val="43000"/>
                  </a:srgbClr>
                </a:outerShdw>
              </a:effectLst>
            </a:endParaRPr>
          </a:p>
        </p:txBody>
      </p:sp>
      <p:sp>
        <p:nvSpPr>
          <p:cNvPr id="7" name="TextBox 6">
            <a:extLst>
              <a:ext uri="{FF2B5EF4-FFF2-40B4-BE49-F238E27FC236}">
                <a16:creationId xmlns:a16="http://schemas.microsoft.com/office/drawing/2014/main" id="{9BE89623-3485-13B6-B5DD-343595C63368}"/>
              </a:ext>
            </a:extLst>
          </p:cNvPr>
          <p:cNvSpPr txBox="1"/>
          <p:nvPr/>
        </p:nvSpPr>
        <p:spPr>
          <a:xfrm>
            <a:off x="4104822" y="360814"/>
            <a:ext cx="2714927" cy="400110"/>
          </a:xfrm>
          <a:prstGeom prst="rect">
            <a:avLst/>
          </a:prstGeom>
          <a:noFill/>
        </p:spPr>
        <p:txBody>
          <a:bodyPr wrap="square">
            <a:spAutoFit/>
          </a:bodyPr>
          <a:lstStyle/>
          <a:p>
            <a:r>
              <a:rPr lang="en-IN" sz="2000" b="1"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Consumer Preferences</a:t>
            </a:r>
          </a:p>
        </p:txBody>
      </p:sp>
      <p:sp>
        <p:nvSpPr>
          <p:cNvPr id="9" name="TextBox 8">
            <a:extLst>
              <a:ext uri="{FF2B5EF4-FFF2-40B4-BE49-F238E27FC236}">
                <a16:creationId xmlns:a16="http://schemas.microsoft.com/office/drawing/2014/main" id="{9BF23B6B-989F-A01F-9E20-1F834056FEA9}"/>
              </a:ext>
            </a:extLst>
          </p:cNvPr>
          <p:cNvSpPr txBox="1"/>
          <p:nvPr/>
        </p:nvSpPr>
        <p:spPr>
          <a:xfrm>
            <a:off x="548665" y="1086889"/>
            <a:ext cx="8395637" cy="400110"/>
          </a:xfrm>
          <a:prstGeom prst="rect">
            <a:avLst/>
          </a:prstGeom>
          <a:noFill/>
        </p:spPr>
        <p:txBody>
          <a:bodyPr wrap="square">
            <a:spAutoFit/>
          </a:bodyPr>
          <a:lstStyle/>
          <a:p>
            <a:r>
              <a:rPr lang="en-US" b="1" dirty="0">
                <a:solidFill>
                  <a:schemeClr val="bg1"/>
                </a:solidFill>
                <a:latin typeface="Times New Roman" panose="02020603050405020304" pitchFamily="18" charset="0"/>
                <a:cs typeface="Times New Roman" panose="02020603050405020304" pitchFamily="18" charset="0"/>
              </a:rPr>
              <a:t>What are the preferred ingredients of energy drinks among respondents</a:t>
            </a:r>
            <a:r>
              <a:rPr lang="en-US" sz="2000" b="1" dirty="0">
                <a:solidFill>
                  <a:schemeClr val="bg1"/>
                </a:solidFill>
                <a:latin typeface="Times New Roman" panose="02020603050405020304" pitchFamily="18" charset="0"/>
                <a:cs typeface="Times New Roman" panose="02020603050405020304" pitchFamily="18" charset="0"/>
              </a:rPr>
              <a:t>?</a:t>
            </a:r>
            <a:endParaRPr lang="en-IN" sz="2000" b="1" dirty="0">
              <a:solidFill>
                <a:schemeClr val="bg1"/>
              </a:solidFill>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E5D02179-ACED-B267-DD04-A7474929E9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1954" y="4882782"/>
            <a:ext cx="2447224" cy="177665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3" name="Picture 12">
            <a:extLst>
              <a:ext uri="{FF2B5EF4-FFF2-40B4-BE49-F238E27FC236}">
                <a16:creationId xmlns:a16="http://schemas.microsoft.com/office/drawing/2014/main" id="{42E1BD7C-514A-9502-91E8-5F95CEB2FDD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46286" y="2287510"/>
            <a:ext cx="2228637" cy="1656143"/>
          </a:xfrm>
          <a:prstGeom prst="rect">
            <a:avLst/>
          </a:prstGeom>
          <a:ln>
            <a:noFill/>
          </a:ln>
          <a:effectLst>
            <a:outerShdw blurRad="190500" algn="tl" rotWithShape="0">
              <a:srgbClr val="000000">
                <a:alpha val="70000"/>
              </a:srgbClr>
            </a:outerShdw>
          </a:effectLst>
        </p:spPr>
      </p:pic>
      <p:sp>
        <p:nvSpPr>
          <p:cNvPr id="16" name="TextBox 15">
            <a:extLst>
              <a:ext uri="{FF2B5EF4-FFF2-40B4-BE49-F238E27FC236}">
                <a16:creationId xmlns:a16="http://schemas.microsoft.com/office/drawing/2014/main" id="{BCB677AA-F5B5-3901-B7D2-174DDBBADABB}"/>
              </a:ext>
            </a:extLst>
          </p:cNvPr>
          <p:cNvSpPr txBox="1"/>
          <p:nvPr/>
        </p:nvSpPr>
        <p:spPr>
          <a:xfrm>
            <a:off x="1106905" y="1562495"/>
            <a:ext cx="7469203" cy="2831544"/>
          </a:xfrm>
          <a:prstGeom prst="rect">
            <a:avLst/>
          </a:prstGeom>
          <a:noFill/>
        </p:spPr>
        <p:txBody>
          <a:bodyPr wrap="square" rtlCol="0">
            <a:spAutoFit/>
          </a:bodyPr>
          <a:lstStyle/>
          <a:p>
            <a:r>
              <a:rPr lang="en-IN" sz="1600" dirty="0">
                <a:solidFill>
                  <a:schemeClr val="accent1">
                    <a:lumMod val="60000"/>
                    <a:lumOff val="40000"/>
                  </a:schemeClr>
                </a:solidFill>
                <a:latin typeface="Times New Roman" panose="02020603050405020304" pitchFamily="18" charset="0"/>
                <a:cs typeface="Times New Roman" panose="02020603050405020304" pitchFamily="18" charset="0"/>
              </a:rPr>
              <a:t>Key Insights</a:t>
            </a:r>
          </a:p>
          <a:p>
            <a:endParaRPr lang="en-IN" sz="1600" dirty="0">
              <a:solidFill>
                <a:schemeClr val="bg2">
                  <a:lumMod val="20000"/>
                  <a:lumOff val="80000"/>
                </a:schemeClr>
              </a:solidFill>
              <a:latin typeface="Times New Roman" panose="02020603050405020304" pitchFamily="18" charset="0"/>
              <a:cs typeface="Times New Roman" panose="02020603050405020304" pitchFamily="18" charset="0"/>
            </a:endParaRPr>
          </a:p>
          <a:p>
            <a:r>
              <a:rPr lang="en-IN" sz="1600" dirty="0">
                <a:solidFill>
                  <a:schemeClr val="bg2">
                    <a:lumMod val="20000"/>
                    <a:lumOff val="80000"/>
                  </a:schemeClr>
                </a:solidFill>
                <a:latin typeface="Times New Roman" panose="02020603050405020304" pitchFamily="18" charset="0"/>
                <a:cs typeface="Times New Roman" panose="02020603050405020304" pitchFamily="18" charset="0"/>
              </a:rPr>
              <a:t>    39% of  the respondents preferred caffeine and </a:t>
            </a:r>
          </a:p>
          <a:p>
            <a:r>
              <a:rPr lang="en-IN" sz="1600" dirty="0">
                <a:solidFill>
                  <a:schemeClr val="bg2">
                    <a:lumMod val="20000"/>
                    <a:lumOff val="80000"/>
                  </a:schemeClr>
                </a:solidFill>
                <a:latin typeface="Times New Roman" panose="02020603050405020304" pitchFamily="18" charset="0"/>
                <a:cs typeface="Times New Roman" panose="02020603050405020304" pitchFamily="18" charset="0"/>
              </a:rPr>
              <a:t>    approximately 25% of respondents preferred vitamins. </a:t>
            </a:r>
          </a:p>
          <a:p>
            <a:endParaRPr lang="en-IN" sz="1600" dirty="0">
              <a:solidFill>
                <a:schemeClr val="bg2">
                  <a:lumMod val="20000"/>
                  <a:lumOff val="80000"/>
                </a:schemeClr>
              </a:solidFill>
              <a:latin typeface="Times New Roman" panose="02020603050405020304" pitchFamily="18" charset="0"/>
              <a:cs typeface="Times New Roman" panose="02020603050405020304" pitchFamily="18" charset="0"/>
            </a:endParaRPr>
          </a:p>
          <a:p>
            <a:r>
              <a:rPr lang="en-IN" sz="1600" dirty="0">
                <a:solidFill>
                  <a:schemeClr val="bg2">
                    <a:lumMod val="20000"/>
                    <a:lumOff val="80000"/>
                  </a:schemeClr>
                </a:solidFill>
                <a:latin typeface="Times New Roman" panose="02020603050405020304" pitchFamily="18" charset="0"/>
                <a:cs typeface="Times New Roman" panose="02020603050405020304" pitchFamily="18" charset="0"/>
              </a:rPr>
              <a:t>    The least preferred ingredients are sugar &amp; Guarana with</a:t>
            </a:r>
          </a:p>
          <a:p>
            <a:r>
              <a:rPr lang="en-IN" sz="1600" dirty="0">
                <a:solidFill>
                  <a:schemeClr val="bg2">
                    <a:lumMod val="20000"/>
                    <a:lumOff val="80000"/>
                  </a:schemeClr>
                </a:solidFill>
                <a:latin typeface="Times New Roman" panose="02020603050405020304" pitchFamily="18" charset="0"/>
                <a:cs typeface="Times New Roman" panose="02020603050405020304" pitchFamily="18" charset="0"/>
              </a:rPr>
              <a:t>    20% &amp; 16%.</a:t>
            </a:r>
          </a:p>
          <a:p>
            <a:r>
              <a:rPr lang="en-IN" sz="1600" b="1" dirty="0">
                <a:solidFill>
                  <a:schemeClr val="accent1"/>
                </a:solidFill>
                <a:latin typeface="Times New Roman" panose="02020603050405020304" pitchFamily="18" charset="0"/>
                <a:cs typeface="Times New Roman" panose="02020603050405020304" pitchFamily="18" charset="0"/>
              </a:rPr>
              <a:t>Note :</a:t>
            </a:r>
            <a:r>
              <a:rPr lang="en-IN" sz="1600" dirty="0">
                <a:solidFill>
                  <a:schemeClr val="bg2">
                    <a:lumMod val="20000"/>
                    <a:lumOff val="80000"/>
                  </a:schemeClr>
                </a:solidFill>
                <a:latin typeface="Times New Roman" panose="02020603050405020304" pitchFamily="18" charset="0"/>
                <a:cs typeface="Times New Roman" panose="02020603050405020304" pitchFamily="18" charset="0"/>
              </a:rPr>
              <a:t> </a:t>
            </a:r>
            <a:r>
              <a:rPr lang="en-US" sz="1600" b="0" i="0" dirty="0">
                <a:solidFill>
                  <a:schemeClr val="bg2">
                    <a:lumMod val="20000"/>
                    <a:lumOff val="80000"/>
                  </a:schemeClr>
                </a:solidFill>
                <a:effectLst/>
                <a:latin typeface="Times New Roman" panose="02020603050405020304" pitchFamily="18" charset="0"/>
                <a:cs typeface="Times New Roman" panose="02020603050405020304" pitchFamily="18" charset="0"/>
              </a:rPr>
              <a:t>Research has found several potential health benefits to consuming</a:t>
            </a:r>
          </a:p>
          <a:p>
            <a:r>
              <a:rPr lang="en-US" sz="1600" dirty="0">
                <a:solidFill>
                  <a:schemeClr val="bg2">
                    <a:lumMod val="20000"/>
                    <a:lumOff val="80000"/>
                  </a:schemeClr>
                </a:solidFill>
                <a:latin typeface="Times New Roman" panose="02020603050405020304" pitchFamily="18" charset="0"/>
                <a:cs typeface="Times New Roman" panose="02020603050405020304" pitchFamily="18" charset="0"/>
              </a:rPr>
              <a:t>           </a:t>
            </a:r>
            <a:r>
              <a:rPr lang="en-US" sz="1600" b="0" i="0" dirty="0">
                <a:solidFill>
                  <a:schemeClr val="bg2">
                    <a:lumMod val="20000"/>
                    <a:lumOff val="80000"/>
                  </a:schemeClr>
                </a:solidFill>
                <a:effectLst/>
                <a:latin typeface="Times New Roman" panose="02020603050405020304" pitchFamily="18" charset="0"/>
                <a:cs typeface="Times New Roman" panose="02020603050405020304" pitchFamily="18" charset="0"/>
              </a:rPr>
              <a:t>caffeine. It improves  mood, help  brain work better and improve</a:t>
            </a:r>
          </a:p>
          <a:p>
            <a:r>
              <a:rPr lang="en-US" sz="1600" dirty="0">
                <a:solidFill>
                  <a:schemeClr val="bg2">
                    <a:lumMod val="20000"/>
                    <a:lumOff val="80000"/>
                  </a:schemeClr>
                </a:solidFill>
                <a:latin typeface="Times New Roman" panose="02020603050405020304" pitchFamily="18" charset="0"/>
                <a:cs typeface="Times New Roman" panose="02020603050405020304" pitchFamily="18" charset="0"/>
              </a:rPr>
              <a:t>          </a:t>
            </a:r>
            <a:r>
              <a:rPr lang="en-US" sz="1600" b="0" i="0" dirty="0">
                <a:solidFill>
                  <a:schemeClr val="bg2">
                    <a:lumMod val="20000"/>
                    <a:lumOff val="80000"/>
                  </a:schemeClr>
                </a:solidFill>
                <a:effectLst/>
                <a:latin typeface="Times New Roman" panose="02020603050405020304" pitchFamily="18" charset="0"/>
                <a:cs typeface="Times New Roman" panose="02020603050405020304" pitchFamily="18" charset="0"/>
              </a:rPr>
              <a:t> performance during exercise.</a:t>
            </a:r>
          </a:p>
          <a:p>
            <a:endParaRPr lang="en-IN" dirty="0">
              <a:solidFill>
                <a:schemeClr val="bg2">
                  <a:lumMod val="20000"/>
                  <a:lumOff val="80000"/>
                </a:schemeClr>
              </a:solidFill>
              <a:latin typeface="Times New Roman" panose="02020603050405020304" pitchFamily="18" charset="0"/>
              <a:cs typeface="Times New Roman" panose="02020603050405020304" pitchFamily="18" charset="0"/>
            </a:endParaRPr>
          </a:p>
        </p:txBody>
      </p:sp>
      <p:sp>
        <p:nvSpPr>
          <p:cNvPr id="18" name="Rectangle: Beveled 17">
            <a:extLst>
              <a:ext uri="{FF2B5EF4-FFF2-40B4-BE49-F238E27FC236}">
                <a16:creationId xmlns:a16="http://schemas.microsoft.com/office/drawing/2014/main" id="{22E280C3-9687-179E-51A5-77340CE9EE61}"/>
              </a:ext>
            </a:extLst>
          </p:cNvPr>
          <p:cNvSpPr/>
          <p:nvPr/>
        </p:nvSpPr>
        <p:spPr>
          <a:xfrm>
            <a:off x="2880359" y="4430569"/>
            <a:ext cx="149192" cy="169310"/>
          </a:xfrm>
          <a:prstGeom prst="bevel">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IN"/>
          </a:p>
        </p:txBody>
      </p:sp>
      <p:sp>
        <p:nvSpPr>
          <p:cNvPr id="20" name="TextBox 19">
            <a:extLst>
              <a:ext uri="{FF2B5EF4-FFF2-40B4-BE49-F238E27FC236}">
                <a16:creationId xmlns:a16="http://schemas.microsoft.com/office/drawing/2014/main" id="{5850D099-CE5A-2C27-1717-B53E9F0B7A8B}"/>
              </a:ext>
            </a:extLst>
          </p:cNvPr>
          <p:cNvSpPr txBox="1"/>
          <p:nvPr/>
        </p:nvSpPr>
        <p:spPr>
          <a:xfrm>
            <a:off x="3110163" y="4359368"/>
            <a:ext cx="7945629" cy="369332"/>
          </a:xfrm>
          <a:prstGeom prst="rect">
            <a:avLst/>
          </a:prstGeom>
          <a:noFill/>
        </p:spPr>
        <p:txBody>
          <a:bodyPr wrap="square">
            <a:spAutoFit/>
          </a:bodyPr>
          <a:lstStyle/>
          <a:p>
            <a:r>
              <a:rPr lang="en-US" b="1" dirty="0">
                <a:solidFill>
                  <a:schemeClr val="bg1"/>
                </a:solidFill>
                <a:latin typeface="Times New Roman" panose="02020603050405020304" pitchFamily="18" charset="0"/>
                <a:cs typeface="Times New Roman" panose="02020603050405020304" pitchFamily="18" charset="0"/>
              </a:rPr>
              <a:t>What packaging preferences do respondents have for energy drinks?</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23" name="TextBox 22">
            <a:extLst>
              <a:ext uri="{FF2B5EF4-FFF2-40B4-BE49-F238E27FC236}">
                <a16:creationId xmlns:a16="http://schemas.microsoft.com/office/drawing/2014/main" id="{A1D57F6F-7EF5-D7DA-9EBE-22A5E5D8BD1A}"/>
              </a:ext>
            </a:extLst>
          </p:cNvPr>
          <p:cNvSpPr txBox="1"/>
          <p:nvPr/>
        </p:nvSpPr>
        <p:spPr>
          <a:xfrm>
            <a:off x="4233110" y="4809754"/>
            <a:ext cx="6756936" cy="1754326"/>
          </a:xfrm>
          <a:prstGeom prst="rect">
            <a:avLst/>
          </a:prstGeom>
          <a:noFill/>
        </p:spPr>
        <p:txBody>
          <a:bodyPr wrap="square" rtlCol="0">
            <a:spAutoFit/>
          </a:bodyPr>
          <a:lstStyle/>
          <a:p>
            <a:r>
              <a:rPr lang="en-IN" dirty="0">
                <a:solidFill>
                  <a:schemeClr val="accent1">
                    <a:lumMod val="60000"/>
                    <a:lumOff val="40000"/>
                  </a:schemeClr>
                </a:solidFill>
                <a:latin typeface="Times New Roman" panose="02020603050405020304" pitchFamily="18" charset="0"/>
                <a:cs typeface="Times New Roman" panose="02020603050405020304" pitchFamily="18" charset="0"/>
              </a:rPr>
              <a:t>Key Insights</a:t>
            </a:r>
          </a:p>
          <a:p>
            <a:endParaRPr lang="en-IN" dirty="0">
              <a:solidFill>
                <a:schemeClr val="accent1">
                  <a:lumMod val="60000"/>
                  <a:lumOff val="40000"/>
                </a:schemeClr>
              </a:solidFill>
              <a:latin typeface="Times New Roman" panose="02020603050405020304" pitchFamily="18" charset="0"/>
              <a:cs typeface="Times New Roman" panose="02020603050405020304" pitchFamily="18" charset="0"/>
            </a:endParaRPr>
          </a:p>
          <a:p>
            <a:r>
              <a:rPr lang="en-US" b="0" i="0" dirty="0">
                <a:solidFill>
                  <a:schemeClr val="bg2">
                    <a:lumMod val="20000"/>
                    <a:lumOff val="80000"/>
                  </a:schemeClr>
                </a:solidFill>
                <a:effectLst/>
                <a:latin typeface="Times New Roman" panose="02020603050405020304" pitchFamily="18" charset="0"/>
                <a:cs typeface="Times New Roman" panose="02020603050405020304" pitchFamily="18" charset="0"/>
              </a:rPr>
              <a:t>40% of Respondents prefer compact and portable cans as the preferred type of packaging whereas 30% of the respondents favored innovative bottle designs.</a:t>
            </a:r>
          </a:p>
          <a:p>
            <a:endParaRPr lang="en-IN" dirty="0">
              <a:solidFill>
                <a:schemeClr val="bg2">
                  <a:lumMod val="20000"/>
                  <a:lumOff val="80000"/>
                </a:schemeClr>
              </a:solidFill>
              <a:latin typeface="Times New Roman" panose="02020603050405020304" pitchFamily="18" charset="0"/>
              <a:cs typeface="Times New Roman" panose="02020603050405020304" pitchFamily="18" charset="0"/>
            </a:endParaRPr>
          </a:p>
        </p:txBody>
      </p:sp>
      <p:pic>
        <p:nvPicPr>
          <p:cNvPr id="26" name="Picture 25">
            <a:extLst>
              <a:ext uri="{FF2B5EF4-FFF2-40B4-BE49-F238E27FC236}">
                <a16:creationId xmlns:a16="http://schemas.microsoft.com/office/drawing/2014/main" id="{D8FAD72F-EDEA-3314-91D9-35A1E0AF739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74923" y="644391"/>
            <a:ext cx="2328537" cy="168521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ustDataLst>
      <p:tags r:id="rId1"/>
    </p:custDataLst>
    <p:extLst>
      <p:ext uri="{BB962C8B-B14F-4D97-AF65-F5344CB8AC3E}">
        <p14:creationId xmlns:p14="http://schemas.microsoft.com/office/powerpoint/2010/main" val="2086867176"/>
      </p:ext>
    </p:extLst>
  </p:cSld>
  <p:clrMapOvr>
    <a:masterClrMapping/>
  </p:clrMapOvr>
  <mc:AlternateContent xmlns:mc="http://schemas.openxmlformats.org/markup-compatibility/2006" xmlns:p14="http://schemas.microsoft.com/office/powerpoint/2010/main">
    <mc:Choice Requires="p14">
      <p:transition spd="slow" p14:dur="2000" advTm="66596"/>
    </mc:Choice>
    <mc:Fallback xmlns="">
      <p:transition spd="slow" advTm="6659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additive="base">
                                        <p:cTn id="12" dur="500" fill="hold"/>
                                        <p:tgtEl>
                                          <p:spTgt spid="13"/>
                                        </p:tgtEl>
                                        <p:attrNameLst>
                                          <p:attrName>ppt_x</p:attrName>
                                        </p:attrNameLst>
                                      </p:cBhvr>
                                      <p:tavLst>
                                        <p:tav tm="0">
                                          <p:val>
                                            <p:strVal val="#ppt_x"/>
                                          </p:val>
                                        </p:tav>
                                        <p:tav tm="100000">
                                          <p:val>
                                            <p:strVal val="#ppt_x"/>
                                          </p:val>
                                        </p:tav>
                                      </p:tavLst>
                                    </p:anim>
                                    <p:anim calcmode="lin" valueType="num">
                                      <p:cBhvr additive="base">
                                        <p:cTn id="13" dur="500" fill="hold"/>
                                        <p:tgtEl>
                                          <p:spTgt spid="13"/>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26"/>
                                        </p:tgtEl>
                                        <p:attrNameLst>
                                          <p:attrName>style.visibility</p:attrName>
                                        </p:attrNameLst>
                                      </p:cBhvr>
                                      <p:to>
                                        <p:strVal val="visible"/>
                                      </p:to>
                                    </p:set>
                                    <p:anim calcmode="lin" valueType="num">
                                      <p:cBhvr additive="base">
                                        <p:cTn id="16" dur="500" fill="hold"/>
                                        <p:tgtEl>
                                          <p:spTgt spid="26"/>
                                        </p:tgtEl>
                                        <p:attrNameLst>
                                          <p:attrName>ppt_x</p:attrName>
                                        </p:attrNameLst>
                                      </p:cBhvr>
                                      <p:tavLst>
                                        <p:tav tm="0">
                                          <p:val>
                                            <p:strVal val="#ppt_x"/>
                                          </p:val>
                                        </p:tav>
                                        <p:tav tm="100000">
                                          <p:val>
                                            <p:strVal val="#ppt_x"/>
                                          </p:val>
                                        </p:tav>
                                      </p:tavLst>
                                    </p:anim>
                                    <p:anim calcmode="lin" valueType="num">
                                      <p:cBhvr additive="base">
                                        <p:cTn id="17"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1000"/>
                                        <p:tgtEl>
                                          <p:spTgt spid="16"/>
                                        </p:tgtEl>
                                      </p:cBhvr>
                                    </p:animEffect>
                                    <p:anim calcmode="lin" valueType="num">
                                      <p:cBhvr>
                                        <p:cTn id="23" dur="1000" fill="hold"/>
                                        <p:tgtEl>
                                          <p:spTgt spid="16"/>
                                        </p:tgtEl>
                                        <p:attrNameLst>
                                          <p:attrName>ppt_x</p:attrName>
                                        </p:attrNameLst>
                                      </p:cBhvr>
                                      <p:tavLst>
                                        <p:tav tm="0">
                                          <p:val>
                                            <p:strVal val="#ppt_x"/>
                                          </p:val>
                                        </p:tav>
                                        <p:tav tm="100000">
                                          <p:val>
                                            <p:strVal val="#ppt_x"/>
                                          </p:val>
                                        </p:tav>
                                      </p:tavLst>
                                    </p:anim>
                                    <p:anim calcmode="lin" valueType="num">
                                      <p:cBhvr>
                                        <p:cTn id="24"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fade">
                                      <p:cBhvr>
                                        <p:cTn id="29" dur="500"/>
                                        <p:tgtEl>
                                          <p:spTgt spid="20"/>
                                        </p:tgtEl>
                                      </p:cBhvr>
                                    </p:animEffect>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1000"/>
                                        <p:tgtEl>
                                          <p:spTgt spid="11"/>
                                        </p:tgtEl>
                                      </p:cBhvr>
                                    </p:animEffect>
                                    <p:anim calcmode="lin" valueType="num">
                                      <p:cBhvr>
                                        <p:cTn id="35" dur="1000" fill="hold"/>
                                        <p:tgtEl>
                                          <p:spTgt spid="11"/>
                                        </p:tgtEl>
                                        <p:attrNameLst>
                                          <p:attrName>ppt_x</p:attrName>
                                        </p:attrNameLst>
                                      </p:cBhvr>
                                      <p:tavLst>
                                        <p:tav tm="0">
                                          <p:val>
                                            <p:strVal val="#ppt_x"/>
                                          </p:val>
                                        </p:tav>
                                        <p:tav tm="100000">
                                          <p:val>
                                            <p:strVal val="#ppt_x"/>
                                          </p:val>
                                        </p:tav>
                                      </p:tavLst>
                                    </p:anim>
                                    <p:anim calcmode="lin" valueType="num">
                                      <p:cBhvr>
                                        <p:cTn id="3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grpId="0" nodeType="clickEffect">
                                  <p:stCondLst>
                                    <p:cond delay="0"/>
                                  </p:stCondLst>
                                  <p:childTnLst>
                                    <p:set>
                                      <p:cBhvr>
                                        <p:cTn id="40" dur="1" fill="hold">
                                          <p:stCondLst>
                                            <p:cond delay="0"/>
                                          </p:stCondLst>
                                        </p:cTn>
                                        <p:tgtEl>
                                          <p:spTgt spid="23"/>
                                        </p:tgtEl>
                                        <p:attrNameLst>
                                          <p:attrName>style.visibility</p:attrName>
                                        </p:attrNameLst>
                                      </p:cBhvr>
                                      <p:to>
                                        <p:strVal val="visible"/>
                                      </p:to>
                                    </p:set>
                                    <p:animEffect transition="in" filter="wipe(down)">
                                      <p:cBhvr>
                                        <p:cTn id="41"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6" grpId="0"/>
      <p:bldP spid="20" grpId="0"/>
      <p:bldP spid="2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Beveled 1">
            <a:extLst>
              <a:ext uri="{FF2B5EF4-FFF2-40B4-BE49-F238E27FC236}">
                <a16:creationId xmlns:a16="http://schemas.microsoft.com/office/drawing/2014/main" id="{B23F1A17-3681-F2E5-43E0-6D193D00848F}"/>
              </a:ext>
            </a:extLst>
          </p:cNvPr>
          <p:cNvSpPr/>
          <p:nvPr/>
        </p:nvSpPr>
        <p:spPr>
          <a:xfrm>
            <a:off x="399473" y="1202289"/>
            <a:ext cx="149192" cy="169310"/>
          </a:xfrm>
          <a:prstGeom prst="bevel">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IN"/>
          </a:p>
        </p:txBody>
      </p:sp>
      <p:sp>
        <p:nvSpPr>
          <p:cNvPr id="3" name="Rectangle: Rounded Corners 2">
            <a:extLst>
              <a:ext uri="{FF2B5EF4-FFF2-40B4-BE49-F238E27FC236}">
                <a16:creationId xmlns:a16="http://schemas.microsoft.com/office/drawing/2014/main" id="{CE79B32A-416E-67E9-E91B-60D1666CDC26}"/>
              </a:ext>
            </a:extLst>
          </p:cNvPr>
          <p:cNvSpPr/>
          <p:nvPr/>
        </p:nvSpPr>
        <p:spPr>
          <a:xfrm>
            <a:off x="3917482" y="236790"/>
            <a:ext cx="2993457" cy="631894"/>
          </a:xfrm>
          <a:prstGeom prst="round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4"/>
          </a:lnRef>
          <a:fillRef idx="2">
            <a:schemeClr val="accent4"/>
          </a:fillRef>
          <a:effectRef idx="1">
            <a:schemeClr val="accent4"/>
          </a:effectRef>
          <a:fontRef idx="minor">
            <a:schemeClr val="dk1"/>
          </a:fontRef>
        </p:style>
        <p:txBody>
          <a:bodyPr rtlCol="0" anchor="ctr"/>
          <a:lstStyle/>
          <a:p>
            <a:pPr algn="ctr"/>
            <a:endParaRPr lang="en-IN">
              <a:ln w="0"/>
              <a:solidFill>
                <a:schemeClr val="accent1"/>
              </a:solidFill>
              <a:effectLst>
                <a:outerShdw blurRad="38100" dist="25400" dir="5400000" algn="ctr" rotWithShape="0">
                  <a:srgbClr val="6E747A">
                    <a:alpha val="43000"/>
                  </a:srgbClr>
                </a:outerShdw>
              </a:effectLst>
            </a:endParaRPr>
          </a:p>
        </p:txBody>
      </p:sp>
      <p:sp>
        <p:nvSpPr>
          <p:cNvPr id="6" name="TextBox 5">
            <a:extLst>
              <a:ext uri="{FF2B5EF4-FFF2-40B4-BE49-F238E27FC236}">
                <a16:creationId xmlns:a16="http://schemas.microsoft.com/office/drawing/2014/main" id="{05AE6A7B-E156-99BE-DCBC-4995DE0E3E56}"/>
              </a:ext>
            </a:extLst>
          </p:cNvPr>
          <p:cNvSpPr txBox="1"/>
          <p:nvPr/>
        </p:nvSpPr>
        <p:spPr>
          <a:xfrm>
            <a:off x="4220677" y="368071"/>
            <a:ext cx="2387065" cy="369332"/>
          </a:xfrm>
          <a:prstGeom prst="rect">
            <a:avLst/>
          </a:prstGeom>
          <a:noFill/>
        </p:spPr>
        <p:txBody>
          <a:bodyPr wrap="square">
            <a:spAutoFit/>
          </a:bodyPr>
          <a:lstStyle/>
          <a:p>
            <a:r>
              <a:rPr lang="en-IN" b="1"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Competition Analysis</a:t>
            </a:r>
          </a:p>
        </p:txBody>
      </p:sp>
      <p:sp>
        <p:nvSpPr>
          <p:cNvPr id="8" name="TextBox 7">
            <a:extLst>
              <a:ext uri="{FF2B5EF4-FFF2-40B4-BE49-F238E27FC236}">
                <a16:creationId xmlns:a16="http://schemas.microsoft.com/office/drawing/2014/main" id="{F856ED14-FBAE-8705-39DF-C84406581B9B}"/>
              </a:ext>
            </a:extLst>
          </p:cNvPr>
          <p:cNvSpPr txBox="1"/>
          <p:nvPr/>
        </p:nvSpPr>
        <p:spPr>
          <a:xfrm>
            <a:off x="661737" y="1171544"/>
            <a:ext cx="4304899" cy="400110"/>
          </a:xfrm>
          <a:prstGeom prst="rect">
            <a:avLst/>
          </a:prstGeom>
          <a:noFill/>
        </p:spPr>
        <p:txBody>
          <a:bodyPr wrap="square">
            <a:spAutoFit/>
          </a:bodyPr>
          <a:lstStyle/>
          <a:p>
            <a:r>
              <a:rPr lang="en-US" b="1" dirty="0">
                <a:solidFill>
                  <a:schemeClr val="bg1"/>
                </a:solidFill>
                <a:latin typeface="Times New Roman" panose="02020603050405020304" pitchFamily="18" charset="0"/>
                <a:cs typeface="Times New Roman" panose="02020603050405020304" pitchFamily="18" charset="0"/>
              </a:rPr>
              <a:t>Who are the current market leaders</a:t>
            </a:r>
            <a:r>
              <a:rPr lang="en-US" sz="2000" b="1" dirty="0">
                <a:solidFill>
                  <a:schemeClr val="bg1"/>
                </a:solidFill>
                <a:latin typeface="Times New Roman" panose="02020603050405020304" pitchFamily="18" charset="0"/>
                <a:cs typeface="Times New Roman" panose="02020603050405020304" pitchFamily="18" charset="0"/>
              </a:rPr>
              <a:t>?</a:t>
            </a:r>
            <a:endParaRPr lang="en-IN" sz="2000" b="1" dirty="0">
              <a:solidFill>
                <a:schemeClr val="bg1"/>
              </a:solidFill>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46D1867C-6793-9BB1-EA7A-0DAA2FAE7B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30304" y="552737"/>
            <a:ext cx="2188260" cy="241046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2" name="Picture 11">
            <a:extLst>
              <a:ext uri="{FF2B5EF4-FFF2-40B4-BE49-F238E27FC236}">
                <a16:creationId xmlns:a16="http://schemas.microsoft.com/office/drawing/2014/main" id="{271BDB46-5A5B-CDC6-AE30-01FE727A290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9473" y="4464764"/>
            <a:ext cx="2786489" cy="183843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3" name="Rectangle: Beveled 12">
            <a:extLst>
              <a:ext uri="{FF2B5EF4-FFF2-40B4-BE49-F238E27FC236}">
                <a16:creationId xmlns:a16="http://schemas.microsoft.com/office/drawing/2014/main" id="{EC02A394-FF5C-E4D8-38D1-E9FEE511CC55}"/>
              </a:ext>
            </a:extLst>
          </p:cNvPr>
          <p:cNvSpPr/>
          <p:nvPr/>
        </p:nvSpPr>
        <p:spPr>
          <a:xfrm>
            <a:off x="3302268" y="3862382"/>
            <a:ext cx="108284" cy="162058"/>
          </a:xfrm>
          <a:prstGeom prst="bevel">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IN"/>
          </a:p>
        </p:txBody>
      </p:sp>
      <p:sp>
        <p:nvSpPr>
          <p:cNvPr id="16" name="TextBox 15">
            <a:extLst>
              <a:ext uri="{FF2B5EF4-FFF2-40B4-BE49-F238E27FC236}">
                <a16:creationId xmlns:a16="http://schemas.microsoft.com/office/drawing/2014/main" id="{2A470501-CC5D-D43B-BC5B-89BF8277D6AE}"/>
              </a:ext>
            </a:extLst>
          </p:cNvPr>
          <p:cNvSpPr txBox="1"/>
          <p:nvPr/>
        </p:nvSpPr>
        <p:spPr>
          <a:xfrm>
            <a:off x="3356410" y="3821561"/>
            <a:ext cx="8289758" cy="369332"/>
          </a:xfrm>
          <a:prstGeom prst="rect">
            <a:avLst/>
          </a:prstGeom>
          <a:noFill/>
        </p:spPr>
        <p:txBody>
          <a:bodyPr wrap="square">
            <a:spAutoFit/>
          </a:bodyPr>
          <a:lstStyle/>
          <a:p>
            <a:r>
              <a:rPr lang="en-US" b="1" dirty="0">
                <a:solidFill>
                  <a:schemeClr val="bg1"/>
                </a:solidFill>
                <a:latin typeface="Times New Roman" panose="02020603050405020304" pitchFamily="18" charset="0"/>
                <a:cs typeface="Times New Roman" panose="02020603050405020304" pitchFamily="18" charset="0"/>
              </a:rPr>
              <a:t>What are the primary reasons consumers prefer those brands over  ours?</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22" name="TextBox 21">
            <a:extLst>
              <a:ext uri="{FF2B5EF4-FFF2-40B4-BE49-F238E27FC236}">
                <a16:creationId xmlns:a16="http://schemas.microsoft.com/office/drawing/2014/main" id="{3859BAA2-1D38-7865-0510-34889989E11E}"/>
              </a:ext>
            </a:extLst>
          </p:cNvPr>
          <p:cNvSpPr txBox="1"/>
          <p:nvPr/>
        </p:nvSpPr>
        <p:spPr>
          <a:xfrm>
            <a:off x="773436" y="1670254"/>
            <a:ext cx="6894482" cy="2031325"/>
          </a:xfrm>
          <a:prstGeom prst="rect">
            <a:avLst/>
          </a:prstGeom>
          <a:noFill/>
        </p:spPr>
        <p:txBody>
          <a:bodyPr wrap="square" rtlCol="0">
            <a:spAutoFit/>
          </a:bodyPr>
          <a:lstStyle/>
          <a:p>
            <a:r>
              <a:rPr lang="en-IN" dirty="0">
                <a:solidFill>
                  <a:schemeClr val="accent1">
                    <a:lumMod val="60000"/>
                    <a:lumOff val="40000"/>
                  </a:schemeClr>
                </a:solidFill>
                <a:latin typeface="Times New Roman" panose="02020603050405020304" pitchFamily="18" charset="0"/>
                <a:cs typeface="Times New Roman" panose="02020603050405020304" pitchFamily="18" charset="0"/>
              </a:rPr>
              <a:t>Key Insights</a:t>
            </a:r>
          </a:p>
          <a:p>
            <a:endParaRPr lang="en-IN" dirty="0">
              <a:solidFill>
                <a:schemeClr val="accent1">
                  <a:lumMod val="60000"/>
                  <a:lumOff val="40000"/>
                </a:schemeClr>
              </a:solidFill>
              <a:latin typeface="Times New Roman" panose="02020603050405020304" pitchFamily="18" charset="0"/>
              <a:cs typeface="Times New Roman" panose="02020603050405020304" pitchFamily="18" charset="0"/>
            </a:endParaRPr>
          </a:p>
          <a:p>
            <a:r>
              <a:rPr lang="en-US" b="0" i="0" dirty="0">
                <a:solidFill>
                  <a:schemeClr val="bg2">
                    <a:lumMod val="20000"/>
                    <a:lumOff val="80000"/>
                  </a:schemeClr>
                </a:solidFill>
                <a:effectLst/>
                <a:latin typeface="Times New Roman" panose="02020603050405020304" pitchFamily="18" charset="0"/>
                <a:cs typeface="Times New Roman" panose="02020603050405020304" pitchFamily="18" charset="0"/>
              </a:rPr>
              <a:t>Cola-</a:t>
            </a:r>
            <a:r>
              <a:rPr lang="en-US" b="0" i="0" dirty="0" err="1">
                <a:solidFill>
                  <a:schemeClr val="bg2">
                    <a:lumMod val="20000"/>
                    <a:lumOff val="80000"/>
                  </a:schemeClr>
                </a:solidFill>
                <a:effectLst/>
                <a:latin typeface="Times New Roman" panose="02020603050405020304" pitchFamily="18" charset="0"/>
                <a:cs typeface="Times New Roman" panose="02020603050405020304" pitchFamily="18" charset="0"/>
              </a:rPr>
              <a:t>coka</a:t>
            </a:r>
            <a:r>
              <a:rPr lang="en-US" b="0" i="0" dirty="0">
                <a:solidFill>
                  <a:schemeClr val="bg2">
                    <a:lumMod val="20000"/>
                    <a:lumOff val="80000"/>
                  </a:schemeClr>
                </a:solidFill>
                <a:effectLst/>
                <a:latin typeface="Times New Roman" panose="02020603050405020304" pitchFamily="18" charset="0"/>
                <a:cs typeface="Times New Roman" panose="02020603050405020304" pitchFamily="18" charset="0"/>
              </a:rPr>
              <a:t> is currently the market leader, holding a market share of 25%. It is followed by Pepsi with 21% market share, Gangster with 18%, and Blue Bull with 11%</a:t>
            </a:r>
            <a:r>
              <a:rPr lang="en-US" dirty="0">
                <a:solidFill>
                  <a:schemeClr val="bg2">
                    <a:lumMod val="20000"/>
                    <a:lumOff val="80000"/>
                  </a:schemeClr>
                </a:solidFill>
                <a:latin typeface="Times New Roman" panose="02020603050405020304" pitchFamily="18" charset="0"/>
                <a:cs typeface="Times New Roman" panose="02020603050405020304" pitchFamily="18" charset="0"/>
              </a:rPr>
              <a:t>.</a:t>
            </a:r>
          </a:p>
          <a:p>
            <a:endParaRPr lang="en-US" dirty="0">
              <a:solidFill>
                <a:schemeClr val="bg2">
                  <a:lumMod val="20000"/>
                  <a:lumOff val="80000"/>
                </a:schemeClr>
              </a:solidFill>
              <a:latin typeface="Times New Roman" panose="02020603050405020304" pitchFamily="18" charset="0"/>
              <a:cs typeface="Times New Roman" panose="02020603050405020304" pitchFamily="18" charset="0"/>
            </a:endParaRPr>
          </a:p>
          <a:p>
            <a:r>
              <a:rPr lang="en-US" b="0" i="0" dirty="0">
                <a:solidFill>
                  <a:schemeClr val="bg2">
                    <a:lumMod val="20000"/>
                    <a:lumOff val="80000"/>
                  </a:schemeClr>
                </a:solidFill>
                <a:effectLst/>
                <a:latin typeface="Times New Roman" panose="02020603050405020304" pitchFamily="18" charset="0"/>
                <a:cs typeface="Times New Roman" panose="02020603050405020304" pitchFamily="18" charset="0"/>
              </a:rPr>
              <a:t>Codex holds 10% of the market share .</a:t>
            </a:r>
            <a:endParaRPr lang="en-IN" dirty="0">
              <a:solidFill>
                <a:schemeClr val="bg2">
                  <a:lumMod val="20000"/>
                  <a:lumOff val="80000"/>
                </a:schemeClr>
              </a:solidFill>
              <a:latin typeface="Times New Roman" panose="02020603050405020304" pitchFamily="18" charset="0"/>
              <a:cs typeface="Times New Roman" panose="02020603050405020304" pitchFamily="18" charset="0"/>
            </a:endParaRPr>
          </a:p>
        </p:txBody>
      </p:sp>
      <p:sp>
        <p:nvSpPr>
          <p:cNvPr id="26" name="TextBox 25">
            <a:extLst>
              <a:ext uri="{FF2B5EF4-FFF2-40B4-BE49-F238E27FC236}">
                <a16:creationId xmlns:a16="http://schemas.microsoft.com/office/drawing/2014/main" id="{722E0D09-6DE3-962B-D041-455E98BA9FC0}"/>
              </a:ext>
            </a:extLst>
          </p:cNvPr>
          <p:cNvSpPr txBox="1"/>
          <p:nvPr/>
        </p:nvSpPr>
        <p:spPr>
          <a:xfrm>
            <a:off x="3524243" y="4299731"/>
            <a:ext cx="7718064" cy="2031325"/>
          </a:xfrm>
          <a:prstGeom prst="rect">
            <a:avLst/>
          </a:prstGeom>
          <a:noFill/>
        </p:spPr>
        <p:txBody>
          <a:bodyPr wrap="square" rtlCol="0">
            <a:spAutoFit/>
          </a:bodyPr>
          <a:lstStyle/>
          <a:p>
            <a:r>
              <a:rPr lang="en-IN" dirty="0">
                <a:solidFill>
                  <a:schemeClr val="accent1">
                    <a:lumMod val="60000"/>
                    <a:lumOff val="40000"/>
                  </a:schemeClr>
                </a:solidFill>
                <a:latin typeface="Times New Roman" panose="02020603050405020304" pitchFamily="18" charset="0"/>
                <a:cs typeface="Times New Roman" panose="02020603050405020304" pitchFamily="18" charset="0"/>
              </a:rPr>
              <a:t>Key Insights</a:t>
            </a:r>
          </a:p>
          <a:p>
            <a:endParaRPr lang="en-US" dirty="0">
              <a:solidFill>
                <a:schemeClr val="bg2">
                  <a:lumMod val="20000"/>
                  <a:lumOff val="80000"/>
                </a:schemeClr>
              </a:solidFill>
              <a:latin typeface="Times New Roman" panose="02020603050405020304" pitchFamily="18" charset="0"/>
              <a:cs typeface="Times New Roman" panose="02020603050405020304" pitchFamily="18" charset="0"/>
            </a:endParaRPr>
          </a:p>
          <a:p>
            <a:r>
              <a:rPr lang="en-US" b="0" i="0" dirty="0">
                <a:solidFill>
                  <a:schemeClr val="bg2">
                    <a:lumMod val="20000"/>
                    <a:lumOff val="80000"/>
                  </a:schemeClr>
                </a:solidFill>
                <a:effectLst/>
                <a:latin typeface="Times New Roman" panose="02020603050405020304" pitchFamily="18" charset="0"/>
                <a:cs typeface="Times New Roman" panose="02020603050405020304" pitchFamily="18" charset="0"/>
              </a:rPr>
              <a:t>26% of the respondents prefer the brand reputation as the primary reason</a:t>
            </a:r>
          </a:p>
          <a:p>
            <a:endParaRPr lang="en-US" b="0" i="0" dirty="0">
              <a:solidFill>
                <a:schemeClr val="bg2">
                  <a:lumMod val="20000"/>
                  <a:lumOff val="80000"/>
                </a:schemeClr>
              </a:solidFill>
              <a:effectLst/>
              <a:latin typeface="Times New Roman" panose="02020603050405020304" pitchFamily="18" charset="0"/>
              <a:cs typeface="Times New Roman" panose="02020603050405020304" pitchFamily="18" charset="0"/>
            </a:endParaRPr>
          </a:p>
          <a:p>
            <a:r>
              <a:rPr lang="en-US" b="0" i="0" dirty="0">
                <a:solidFill>
                  <a:schemeClr val="bg2">
                    <a:lumMod val="20000"/>
                    <a:lumOff val="80000"/>
                  </a:schemeClr>
                </a:solidFill>
                <a:effectLst/>
                <a:latin typeface="Times New Roman" panose="02020603050405020304" pitchFamily="18" charset="0"/>
                <a:cs typeface="Times New Roman" panose="02020603050405020304" pitchFamily="18" charset="0"/>
              </a:rPr>
              <a:t> Approximately 20% of the respondents cited taste/flavor</a:t>
            </a:r>
          </a:p>
          <a:p>
            <a:endParaRPr lang="en-US" dirty="0">
              <a:solidFill>
                <a:schemeClr val="bg2">
                  <a:lumMod val="20000"/>
                  <a:lumOff val="80000"/>
                </a:schemeClr>
              </a:solidFill>
              <a:latin typeface="Times New Roman" panose="02020603050405020304" pitchFamily="18" charset="0"/>
              <a:cs typeface="Times New Roman" panose="02020603050405020304" pitchFamily="18" charset="0"/>
            </a:endParaRPr>
          </a:p>
          <a:p>
            <a:r>
              <a:rPr lang="en-US" dirty="0">
                <a:solidFill>
                  <a:schemeClr val="bg2">
                    <a:lumMod val="20000"/>
                    <a:lumOff val="80000"/>
                  </a:schemeClr>
                </a:solidFill>
                <a:latin typeface="Times New Roman" panose="02020603050405020304" pitchFamily="18" charset="0"/>
                <a:cs typeface="Times New Roman" panose="02020603050405020304" pitchFamily="18" charset="0"/>
              </a:rPr>
              <a:t>Whereas </a:t>
            </a:r>
            <a:r>
              <a:rPr lang="en-US" b="0" i="0" dirty="0">
                <a:solidFill>
                  <a:schemeClr val="bg2">
                    <a:lumMod val="20000"/>
                    <a:lumOff val="80000"/>
                  </a:schemeClr>
                </a:solidFill>
                <a:effectLst/>
                <a:latin typeface="Times New Roman" panose="02020603050405020304" pitchFamily="18" charset="0"/>
                <a:cs typeface="Times New Roman" panose="02020603050405020304" pitchFamily="18" charset="0"/>
              </a:rPr>
              <a:t>19% of the respondents mentioned availability.</a:t>
            </a:r>
          </a:p>
        </p:txBody>
      </p:sp>
    </p:spTree>
    <p:custDataLst>
      <p:tags r:id="rId1"/>
    </p:custDataLst>
    <p:extLst>
      <p:ext uri="{BB962C8B-B14F-4D97-AF65-F5344CB8AC3E}">
        <p14:creationId xmlns:p14="http://schemas.microsoft.com/office/powerpoint/2010/main" val="848301229"/>
      </p:ext>
    </p:extLst>
  </p:cSld>
  <p:clrMapOvr>
    <a:masterClrMapping/>
  </p:clrMapOvr>
  <mc:AlternateContent xmlns:mc="http://schemas.openxmlformats.org/markup-compatibility/2006" xmlns:p14="http://schemas.microsoft.com/office/powerpoint/2010/main">
    <mc:Choice Requires="p14">
      <p:transition spd="slow" p14:dur="2000" advTm="41706"/>
    </mc:Choice>
    <mc:Fallback xmlns="">
      <p:transition spd="slow" advTm="4170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6" grpId="0"/>
      <p:bldP spid="22" grpId="0"/>
      <p:bldP spid="2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12ACBEB9-6AD3-1249-40F0-067277D6D659}"/>
              </a:ext>
            </a:extLst>
          </p:cNvPr>
          <p:cNvSpPr/>
          <p:nvPr/>
        </p:nvSpPr>
        <p:spPr>
          <a:xfrm>
            <a:off x="3077677" y="179038"/>
            <a:ext cx="4535905" cy="626643"/>
          </a:xfrm>
          <a:prstGeom prst="round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4"/>
          </a:lnRef>
          <a:fillRef idx="2">
            <a:schemeClr val="accent4"/>
          </a:fillRef>
          <a:effectRef idx="1">
            <a:schemeClr val="accent4"/>
          </a:effectRef>
          <a:fontRef idx="minor">
            <a:schemeClr val="dk1"/>
          </a:fontRef>
        </p:style>
        <p:txBody>
          <a:bodyPr rtlCol="0" anchor="ctr"/>
          <a:lstStyle/>
          <a:p>
            <a:pPr algn="ctr"/>
            <a:endParaRPr lang="en-IN">
              <a:ln w="0"/>
              <a:solidFill>
                <a:schemeClr val="accent1"/>
              </a:solidFill>
              <a:effectLst>
                <a:outerShdw blurRad="38100" dist="25400" dir="5400000" algn="ctr" rotWithShape="0">
                  <a:srgbClr val="6E747A">
                    <a:alpha val="43000"/>
                  </a:srgbClr>
                </a:outerShdw>
              </a:effectLst>
            </a:endParaRPr>
          </a:p>
        </p:txBody>
      </p:sp>
      <p:sp>
        <p:nvSpPr>
          <p:cNvPr id="4" name="TextBox 3">
            <a:extLst>
              <a:ext uri="{FF2B5EF4-FFF2-40B4-BE49-F238E27FC236}">
                <a16:creationId xmlns:a16="http://schemas.microsoft.com/office/drawing/2014/main" id="{CBC3DFE8-876E-2A6C-351C-AC2DF9CEFFC5}"/>
              </a:ext>
            </a:extLst>
          </p:cNvPr>
          <p:cNvSpPr txBox="1"/>
          <p:nvPr/>
        </p:nvSpPr>
        <p:spPr>
          <a:xfrm>
            <a:off x="3149867" y="309114"/>
            <a:ext cx="4463716" cy="369332"/>
          </a:xfrm>
          <a:prstGeom prst="rect">
            <a:avLst/>
          </a:prstGeom>
          <a:noFill/>
        </p:spPr>
        <p:txBody>
          <a:bodyPr wrap="square">
            <a:spAutoFit/>
          </a:bodyPr>
          <a:lstStyle/>
          <a:p>
            <a:r>
              <a:rPr lang="en-US" b="1"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Marketing Channels and Brand Awareness</a:t>
            </a:r>
            <a:endParaRPr lang="en-IN" b="1"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5" name="Rectangle: Beveled 4">
            <a:extLst>
              <a:ext uri="{FF2B5EF4-FFF2-40B4-BE49-F238E27FC236}">
                <a16:creationId xmlns:a16="http://schemas.microsoft.com/office/drawing/2014/main" id="{E8B70F0D-D115-D754-7494-42E5B89A9D68}"/>
              </a:ext>
            </a:extLst>
          </p:cNvPr>
          <p:cNvSpPr/>
          <p:nvPr/>
        </p:nvSpPr>
        <p:spPr>
          <a:xfrm>
            <a:off x="399473" y="1202289"/>
            <a:ext cx="149192" cy="169310"/>
          </a:xfrm>
          <a:prstGeom prst="bevel">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1DB059C3-EB09-1245-A7A8-95F3EFC0601C}"/>
              </a:ext>
            </a:extLst>
          </p:cNvPr>
          <p:cNvSpPr txBox="1"/>
          <p:nvPr/>
        </p:nvSpPr>
        <p:spPr>
          <a:xfrm>
            <a:off x="673768" y="1175013"/>
            <a:ext cx="7700211" cy="400110"/>
          </a:xfrm>
          <a:prstGeom prst="rect">
            <a:avLst/>
          </a:prstGeom>
          <a:noFill/>
        </p:spPr>
        <p:txBody>
          <a:bodyPr wrap="square" rtlCol="0">
            <a:spAutoFit/>
          </a:bodyPr>
          <a:lstStyle/>
          <a:p>
            <a:r>
              <a:rPr lang="en-US" sz="2000" b="1" dirty="0">
                <a:solidFill>
                  <a:schemeClr val="bg1"/>
                </a:solidFill>
                <a:latin typeface="Times New Roman" panose="02020603050405020304" pitchFamily="18" charset="0"/>
                <a:cs typeface="Times New Roman" panose="02020603050405020304" pitchFamily="18" charset="0"/>
              </a:rPr>
              <a:t>Which marketing channel can be used to reach more customers?</a:t>
            </a:r>
            <a:endParaRPr lang="en-IN" sz="2000" b="1" dirty="0">
              <a:solidFill>
                <a:schemeClr val="bg1"/>
              </a:solidFill>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5C8CB961-2042-46F3-4756-4748937519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52225" y="1131030"/>
            <a:ext cx="2461746" cy="1978686"/>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13" name="TextBox 12">
            <a:extLst>
              <a:ext uri="{FF2B5EF4-FFF2-40B4-BE49-F238E27FC236}">
                <a16:creationId xmlns:a16="http://schemas.microsoft.com/office/drawing/2014/main" id="{072A7C7C-8A89-FD4A-990E-832684A2092E}"/>
              </a:ext>
            </a:extLst>
          </p:cNvPr>
          <p:cNvSpPr txBox="1"/>
          <p:nvPr/>
        </p:nvSpPr>
        <p:spPr>
          <a:xfrm>
            <a:off x="1078028" y="1693944"/>
            <a:ext cx="6083167" cy="1569660"/>
          </a:xfrm>
          <a:prstGeom prst="rect">
            <a:avLst/>
          </a:prstGeom>
          <a:noFill/>
        </p:spPr>
        <p:txBody>
          <a:bodyPr wrap="square" rtlCol="0">
            <a:spAutoFit/>
          </a:bodyPr>
          <a:lstStyle/>
          <a:p>
            <a:r>
              <a:rPr lang="en-IN" sz="2000" dirty="0">
                <a:solidFill>
                  <a:schemeClr val="accent1">
                    <a:lumMod val="60000"/>
                    <a:lumOff val="40000"/>
                  </a:schemeClr>
                </a:solidFill>
                <a:latin typeface="Times New Roman" panose="02020603050405020304" pitchFamily="18" charset="0"/>
                <a:cs typeface="Times New Roman" panose="02020603050405020304" pitchFamily="18" charset="0"/>
              </a:rPr>
              <a:t>Key Insights</a:t>
            </a:r>
          </a:p>
          <a:p>
            <a:endParaRPr lang="en-US" sz="2000" dirty="0">
              <a:solidFill>
                <a:schemeClr val="bg2">
                  <a:lumMod val="20000"/>
                  <a:lumOff val="80000"/>
                </a:schemeClr>
              </a:solidFill>
              <a:latin typeface="Times New Roman" panose="02020603050405020304" pitchFamily="18" charset="0"/>
              <a:cs typeface="Times New Roman" panose="02020603050405020304" pitchFamily="18" charset="0"/>
            </a:endParaRPr>
          </a:p>
          <a:p>
            <a:r>
              <a:rPr lang="en-US" sz="2000" dirty="0">
                <a:solidFill>
                  <a:schemeClr val="bg2">
                    <a:lumMod val="20000"/>
                    <a:lumOff val="80000"/>
                  </a:schemeClr>
                </a:solidFill>
                <a:latin typeface="Times New Roman" panose="02020603050405020304" pitchFamily="18" charset="0"/>
                <a:cs typeface="Times New Roman" panose="02020603050405020304" pitchFamily="18" charset="0"/>
              </a:rPr>
              <a:t> </a:t>
            </a:r>
            <a:r>
              <a:rPr lang="en-US" dirty="0">
                <a:solidFill>
                  <a:schemeClr val="bg2">
                    <a:lumMod val="20000"/>
                    <a:lumOff val="80000"/>
                  </a:schemeClr>
                </a:solidFill>
                <a:latin typeface="Times New Roman" panose="02020603050405020304" pitchFamily="18" charset="0"/>
                <a:cs typeface="Times New Roman" panose="02020603050405020304" pitchFamily="18" charset="0"/>
              </a:rPr>
              <a:t>Both online ads and TV commercials can be effective as  they are  contributing approximately 40% and 28% respectively in reaching customers.</a:t>
            </a:r>
            <a:endParaRPr lang="en-US" sz="2000" b="0" i="0" dirty="0">
              <a:solidFill>
                <a:schemeClr val="bg2">
                  <a:lumMod val="20000"/>
                  <a:lumOff val="80000"/>
                </a:schemeClr>
              </a:solidFill>
              <a:effectLst/>
              <a:latin typeface="Times New Roman" panose="02020603050405020304" pitchFamily="18" charset="0"/>
              <a:cs typeface="Times New Roman" panose="02020603050405020304" pitchFamily="18" charset="0"/>
            </a:endParaRPr>
          </a:p>
        </p:txBody>
      </p:sp>
      <p:sp>
        <p:nvSpPr>
          <p:cNvPr id="14" name="Rectangle: Beveled 13">
            <a:extLst>
              <a:ext uri="{FF2B5EF4-FFF2-40B4-BE49-F238E27FC236}">
                <a16:creationId xmlns:a16="http://schemas.microsoft.com/office/drawing/2014/main" id="{299D4138-4D50-2D88-C7C5-B6D71478E067}"/>
              </a:ext>
            </a:extLst>
          </p:cNvPr>
          <p:cNvSpPr/>
          <p:nvPr/>
        </p:nvSpPr>
        <p:spPr>
          <a:xfrm>
            <a:off x="3335152" y="3897092"/>
            <a:ext cx="149192" cy="169310"/>
          </a:xfrm>
          <a:prstGeom prst="bevel">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IN"/>
          </a:p>
        </p:txBody>
      </p:sp>
      <p:sp>
        <p:nvSpPr>
          <p:cNvPr id="16" name="TextBox 15">
            <a:extLst>
              <a:ext uri="{FF2B5EF4-FFF2-40B4-BE49-F238E27FC236}">
                <a16:creationId xmlns:a16="http://schemas.microsoft.com/office/drawing/2014/main" id="{2BAB6CD3-0B35-8593-F852-6CC083E56DB9}"/>
              </a:ext>
            </a:extLst>
          </p:cNvPr>
          <p:cNvSpPr txBox="1"/>
          <p:nvPr/>
        </p:nvSpPr>
        <p:spPr>
          <a:xfrm>
            <a:off x="3484344" y="3840453"/>
            <a:ext cx="7620801" cy="646331"/>
          </a:xfrm>
          <a:prstGeom prst="rect">
            <a:avLst/>
          </a:prstGeom>
          <a:noFill/>
        </p:spPr>
        <p:txBody>
          <a:bodyPr wrap="square">
            <a:spAutoFit/>
          </a:bodyPr>
          <a:lstStyle/>
          <a:p>
            <a:r>
              <a:rPr lang="en-US" b="1" dirty="0">
                <a:solidFill>
                  <a:schemeClr val="bg1"/>
                </a:solidFill>
                <a:latin typeface="Times New Roman" panose="02020603050405020304" pitchFamily="18" charset="0"/>
                <a:cs typeface="Times New Roman" panose="02020603050405020304" pitchFamily="18" charset="0"/>
              </a:rPr>
              <a:t>How effective are different marketing strategies and channels in reaching our customers? </a:t>
            </a:r>
            <a:endParaRPr lang="en-IN" b="1" dirty="0">
              <a:solidFill>
                <a:schemeClr val="bg1"/>
              </a:solidFill>
              <a:latin typeface="Times New Roman" panose="02020603050405020304" pitchFamily="18" charset="0"/>
              <a:cs typeface="Times New Roman" panose="02020603050405020304" pitchFamily="18" charset="0"/>
            </a:endParaRPr>
          </a:p>
        </p:txBody>
      </p:sp>
      <p:pic>
        <p:nvPicPr>
          <p:cNvPr id="19" name="Picture 18">
            <a:extLst>
              <a:ext uri="{FF2B5EF4-FFF2-40B4-BE49-F238E27FC236}">
                <a16:creationId xmlns:a16="http://schemas.microsoft.com/office/drawing/2014/main" id="{B02DF6BA-F75F-55C3-4B7E-89BD463CDE5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4484" y="4699890"/>
            <a:ext cx="2935679" cy="181470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0" name="TextBox 19">
            <a:extLst>
              <a:ext uri="{FF2B5EF4-FFF2-40B4-BE49-F238E27FC236}">
                <a16:creationId xmlns:a16="http://schemas.microsoft.com/office/drawing/2014/main" id="{10B5A076-CBC6-543E-743A-9CF9963F2879}"/>
              </a:ext>
            </a:extLst>
          </p:cNvPr>
          <p:cNvSpPr txBox="1"/>
          <p:nvPr/>
        </p:nvSpPr>
        <p:spPr>
          <a:xfrm>
            <a:off x="4407879" y="4425228"/>
            <a:ext cx="7200188" cy="2092881"/>
          </a:xfrm>
          <a:prstGeom prst="rect">
            <a:avLst/>
          </a:prstGeom>
          <a:noFill/>
        </p:spPr>
        <p:txBody>
          <a:bodyPr wrap="square" rtlCol="0">
            <a:spAutoFit/>
          </a:bodyPr>
          <a:lstStyle/>
          <a:p>
            <a:r>
              <a:rPr lang="en-IN" sz="2000" dirty="0">
                <a:solidFill>
                  <a:schemeClr val="accent1">
                    <a:lumMod val="60000"/>
                    <a:lumOff val="40000"/>
                  </a:schemeClr>
                </a:solidFill>
                <a:latin typeface="Times New Roman" panose="02020603050405020304" pitchFamily="18" charset="0"/>
                <a:cs typeface="Times New Roman" panose="02020603050405020304" pitchFamily="18" charset="0"/>
              </a:rPr>
              <a:t>Key Insights</a:t>
            </a:r>
          </a:p>
          <a:p>
            <a:endParaRPr lang="en-IN" sz="2000" dirty="0">
              <a:solidFill>
                <a:schemeClr val="accent1">
                  <a:lumMod val="60000"/>
                  <a:lumOff val="40000"/>
                </a:schemeClr>
              </a:solidFill>
              <a:latin typeface="Times New Roman" panose="02020603050405020304" pitchFamily="18" charset="0"/>
              <a:cs typeface="Times New Roman" panose="02020603050405020304" pitchFamily="18" charset="0"/>
            </a:endParaRPr>
          </a:p>
          <a:p>
            <a:r>
              <a:rPr lang="en-US" dirty="0">
                <a:solidFill>
                  <a:schemeClr val="bg2">
                    <a:lumMod val="20000"/>
                    <a:lumOff val="80000"/>
                  </a:schemeClr>
                </a:solidFill>
                <a:latin typeface="Times New Roman" panose="02020603050405020304" pitchFamily="18" charset="0"/>
                <a:cs typeface="Times New Roman" panose="02020603050405020304" pitchFamily="18" charset="0"/>
              </a:rPr>
              <a:t>A</a:t>
            </a:r>
            <a:r>
              <a:rPr lang="en-US" b="0" i="0" dirty="0">
                <a:solidFill>
                  <a:schemeClr val="bg2">
                    <a:lumMod val="20000"/>
                    <a:lumOff val="80000"/>
                  </a:schemeClr>
                </a:solidFill>
                <a:effectLst/>
                <a:latin typeface="Times New Roman" panose="02020603050405020304" pitchFamily="18" charset="0"/>
                <a:cs typeface="Times New Roman" panose="02020603050405020304" pitchFamily="18" charset="0"/>
              </a:rPr>
              <a:t>pproximately 41% of customers got to know  through online ads, while 26% of customers through TV commercials.</a:t>
            </a:r>
          </a:p>
          <a:p>
            <a:endParaRPr lang="en-US" dirty="0">
              <a:solidFill>
                <a:schemeClr val="bg2">
                  <a:lumMod val="20000"/>
                  <a:lumOff val="80000"/>
                </a:schemeClr>
              </a:solidFill>
              <a:latin typeface="Times New Roman" panose="02020603050405020304" pitchFamily="18" charset="0"/>
              <a:cs typeface="Times New Roman" panose="02020603050405020304" pitchFamily="18" charset="0"/>
            </a:endParaRPr>
          </a:p>
          <a:p>
            <a:r>
              <a:rPr lang="en-US" dirty="0">
                <a:solidFill>
                  <a:schemeClr val="bg2">
                    <a:lumMod val="20000"/>
                    <a:lumOff val="80000"/>
                  </a:schemeClr>
                </a:solidFill>
                <a:latin typeface="Times New Roman" panose="02020603050405020304" pitchFamily="18" charset="0"/>
                <a:cs typeface="Times New Roman" panose="02020603050405020304" pitchFamily="18" charset="0"/>
              </a:rPr>
              <a:t>About 12% of the customers from Outdoor Billboards &amp; 11% of the customers from Other. </a:t>
            </a:r>
            <a:endParaRPr lang="en-IN" dirty="0">
              <a:solidFill>
                <a:schemeClr val="bg2">
                  <a:lumMod val="20000"/>
                  <a:lumOff val="80000"/>
                </a:schemeClr>
              </a:solidFill>
              <a:latin typeface="Times New Roman" panose="02020603050405020304" pitchFamily="18"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1319835355"/>
      </p:ext>
    </p:extLst>
  </p:cSld>
  <p:clrMapOvr>
    <a:masterClrMapping/>
  </p:clrMapOvr>
  <mc:AlternateContent xmlns:mc="http://schemas.openxmlformats.org/markup-compatibility/2006" xmlns:p14="http://schemas.microsoft.com/office/powerpoint/2010/main">
    <mc:Choice Requires="p14">
      <p:transition spd="slow" p14:dur="2000" advTm="40819"/>
    </mc:Choice>
    <mc:Fallback xmlns="">
      <p:transition spd="slow" advTm="4081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3" grpId="0"/>
      <p:bldP spid="16" grpId="0"/>
      <p:bldP spid="20"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0.7|0.7|4.7"/>
</p:tagLst>
</file>

<file path=ppt/tags/tag10.xml><?xml version="1.0" encoding="utf-8"?>
<p:tagLst xmlns:a="http://schemas.openxmlformats.org/drawingml/2006/main" xmlns:r="http://schemas.openxmlformats.org/officeDocument/2006/relationships" xmlns:p="http://schemas.openxmlformats.org/presentationml/2006/main">
  <p:tag name="TIMING" val="|0.3|4.3|1.1|10|4.6|1.1"/>
</p:tagLst>
</file>

<file path=ppt/tags/tag11.xml><?xml version="1.0" encoding="utf-8"?>
<p:tagLst xmlns:a="http://schemas.openxmlformats.org/drawingml/2006/main" xmlns:r="http://schemas.openxmlformats.org/officeDocument/2006/relationships" xmlns:p="http://schemas.openxmlformats.org/presentationml/2006/main">
  <p:tag name="TIMING" val="|0.8|6|0.4"/>
</p:tagLst>
</file>

<file path=ppt/tags/tag12.xml><?xml version="1.0" encoding="utf-8"?>
<p:tagLst xmlns:a="http://schemas.openxmlformats.org/drawingml/2006/main" xmlns:r="http://schemas.openxmlformats.org/officeDocument/2006/relationships" xmlns:p="http://schemas.openxmlformats.org/presentationml/2006/main">
  <p:tag name="TIMING" val="|0.7|5.9|0.9"/>
</p:tagLst>
</file>

<file path=ppt/tags/tag13.xml><?xml version="1.0" encoding="utf-8"?>
<p:tagLst xmlns:a="http://schemas.openxmlformats.org/drawingml/2006/main" xmlns:r="http://schemas.openxmlformats.org/officeDocument/2006/relationships" xmlns:p="http://schemas.openxmlformats.org/presentationml/2006/main">
  <p:tag name="TIMING" val="|0.5|7.3|3.8"/>
</p:tagLst>
</file>

<file path=ppt/tags/tag14.xml><?xml version="1.0" encoding="utf-8"?>
<p:tagLst xmlns:a="http://schemas.openxmlformats.org/drawingml/2006/main" xmlns:r="http://schemas.openxmlformats.org/officeDocument/2006/relationships" xmlns:p="http://schemas.openxmlformats.org/presentationml/2006/main">
  <p:tag name="TIMING" val="|0.5|2.8|8.7|1.5"/>
</p:tagLst>
</file>

<file path=ppt/tags/tag15.xml><?xml version="1.0" encoding="utf-8"?>
<p:tagLst xmlns:a="http://schemas.openxmlformats.org/drawingml/2006/main" xmlns:r="http://schemas.openxmlformats.org/officeDocument/2006/relationships" xmlns:p="http://schemas.openxmlformats.org/presentationml/2006/main">
  <p:tag name="TIMING" val="|1.7|22.3|0.5"/>
</p:tagLst>
</file>

<file path=ppt/tags/tag16.xml><?xml version="1.0" encoding="utf-8"?>
<p:tagLst xmlns:a="http://schemas.openxmlformats.org/drawingml/2006/main" xmlns:r="http://schemas.openxmlformats.org/officeDocument/2006/relationships" xmlns:p="http://schemas.openxmlformats.org/presentationml/2006/main">
  <p:tag name="TIMING" val="|0.5|3.7|1.4"/>
</p:tagLst>
</file>

<file path=ppt/tags/tag17.xml><?xml version="1.0" encoding="utf-8"?>
<p:tagLst xmlns:a="http://schemas.openxmlformats.org/drawingml/2006/main" xmlns:r="http://schemas.openxmlformats.org/officeDocument/2006/relationships" xmlns:p="http://schemas.openxmlformats.org/presentationml/2006/main">
  <p:tag name="TIMING" val="|0.5|2.9|0.5"/>
</p:tagLst>
</file>

<file path=ppt/tags/tag18.xml><?xml version="1.0" encoding="utf-8"?>
<p:tagLst xmlns:a="http://schemas.openxmlformats.org/drawingml/2006/main" xmlns:r="http://schemas.openxmlformats.org/officeDocument/2006/relationships" xmlns:p="http://schemas.openxmlformats.org/presentationml/2006/main">
  <p:tag name="TIMING" val="|0.5|2.9"/>
</p:tagLst>
</file>

<file path=ppt/tags/tag2.xml><?xml version="1.0" encoding="utf-8"?>
<p:tagLst xmlns:a="http://schemas.openxmlformats.org/drawingml/2006/main" xmlns:r="http://schemas.openxmlformats.org/officeDocument/2006/relationships" xmlns:p="http://schemas.openxmlformats.org/presentationml/2006/main">
  <p:tag name="TIMING" val="|0.7|0.6|1.9|0.5"/>
</p:tagLst>
</file>

<file path=ppt/tags/tag3.xml><?xml version="1.0" encoding="utf-8"?>
<p:tagLst xmlns:a="http://schemas.openxmlformats.org/drawingml/2006/main" xmlns:r="http://schemas.openxmlformats.org/officeDocument/2006/relationships" xmlns:p="http://schemas.openxmlformats.org/presentationml/2006/main">
  <p:tag name="TIMING" val="|5|1.6|1.4"/>
</p:tagLst>
</file>

<file path=ppt/tags/tag4.xml><?xml version="1.0" encoding="utf-8"?>
<p:tagLst xmlns:a="http://schemas.openxmlformats.org/drawingml/2006/main" xmlns:r="http://schemas.openxmlformats.org/officeDocument/2006/relationships" xmlns:p="http://schemas.openxmlformats.org/presentationml/2006/main">
  <p:tag name="TIMING" val="|6.6|3|1.2|22.7|4.3|1.1"/>
</p:tagLst>
</file>

<file path=ppt/tags/tag5.xml><?xml version="1.0" encoding="utf-8"?>
<p:tagLst xmlns:a="http://schemas.openxmlformats.org/drawingml/2006/main" xmlns:r="http://schemas.openxmlformats.org/officeDocument/2006/relationships" xmlns:p="http://schemas.openxmlformats.org/presentationml/2006/main">
  <p:tag name="TIMING" val="|1|2.1|1.5"/>
</p:tagLst>
</file>

<file path=ppt/tags/tag6.xml><?xml version="1.0" encoding="utf-8"?>
<p:tagLst xmlns:a="http://schemas.openxmlformats.org/drawingml/2006/main" xmlns:r="http://schemas.openxmlformats.org/officeDocument/2006/relationships" xmlns:p="http://schemas.openxmlformats.org/presentationml/2006/main">
  <p:tag name="TIMING" val="|2.6|5.8|1.3|32.9|5.4|1.3"/>
</p:tagLst>
</file>

<file path=ppt/tags/tag7.xml><?xml version="1.0" encoding="utf-8"?>
<p:tagLst xmlns:a="http://schemas.openxmlformats.org/drawingml/2006/main" xmlns:r="http://schemas.openxmlformats.org/officeDocument/2006/relationships" xmlns:p="http://schemas.openxmlformats.org/presentationml/2006/main">
  <p:tag name="TIMING" val="|0.4|5.7|17.5|4.6"/>
</p:tagLst>
</file>

<file path=ppt/tags/tag8.xml><?xml version="1.0" encoding="utf-8"?>
<p:tagLst xmlns:a="http://schemas.openxmlformats.org/drawingml/2006/main" xmlns:r="http://schemas.openxmlformats.org/officeDocument/2006/relationships" xmlns:p="http://schemas.openxmlformats.org/presentationml/2006/main">
  <p:tag name="TIMING" val="|4.3|3.3|1.3|11.8|0.4|5.6"/>
</p:tagLst>
</file>

<file path=ppt/tags/tag9.xml><?xml version="1.0" encoding="utf-8"?>
<p:tagLst xmlns:a="http://schemas.openxmlformats.org/drawingml/2006/main" xmlns:r="http://schemas.openxmlformats.org/officeDocument/2006/relationships" xmlns:p="http://schemas.openxmlformats.org/presentationml/2006/main">
  <p:tag name="TIMING" val="|1.3|2.6|1.2|16.7|4.5|1.4"/>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TM02836342[[fn=Ion]]</Template>
  <TotalTime>5184</TotalTime>
  <Words>1886</Words>
  <Application>Microsoft Office PowerPoint</Application>
  <PresentationFormat>Widescreen</PresentationFormat>
  <Paragraphs>247</Paragraphs>
  <Slides>19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Arial</vt:lpstr>
      <vt:lpstr>Bookman Old Style</vt:lpstr>
      <vt:lpstr>Calibri</vt:lpstr>
      <vt:lpstr>Century Gothic</vt:lpstr>
      <vt:lpstr>Roboto</vt:lpstr>
      <vt:lpstr>Söhne</vt:lpstr>
      <vt:lpstr>Times New Roman</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SUDIPTA VISHWAKARMA</dc:creator>
  <cp:lastModifiedBy>SUDIPTA VISHWAKARMA</cp:lastModifiedBy>
  <cp:revision>398</cp:revision>
  <dcterms:created xsi:type="dcterms:W3CDTF">2023-06-25T12:25:25Z</dcterms:created>
  <dcterms:modified xsi:type="dcterms:W3CDTF">2023-07-05T07:21:58Z</dcterms:modified>
</cp:coreProperties>
</file>