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74" r:id="rId7"/>
    <p:sldId id="275" r:id="rId8"/>
    <p:sldId id="259" r:id="rId9"/>
    <p:sldId id="273" r:id="rId10"/>
    <p:sldId id="264" r:id="rId11"/>
    <p:sldId id="265" r:id="rId12"/>
    <p:sldId id="262" r:id="rId13"/>
    <p:sldId id="266" r:id="rId14"/>
    <p:sldId id="267" r:id="rId15"/>
    <p:sldId id="260" r:id="rId16"/>
    <p:sldId id="268" r:id="rId17"/>
    <p:sldId id="269" r:id="rId18"/>
    <p:sldId id="261" r:id="rId19"/>
    <p:sldId id="270" r:id="rId20"/>
    <p:sldId id="271" r:id="rId21"/>
    <p:sldId id="287" r:id="rId22"/>
    <p:sldId id="289" r:id="rId23"/>
    <p:sldId id="290" r:id="rId24"/>
    <p:sldId id="288" r:id="rId25"/>
    <p:sldId id="291" r:id="rId26"/>
    <p:sldId id="293" r:id="rId27"/>
    <p:sldId id="292" r:id="rId28"/>
    <p:sldId id="277" r:id="rId29"/>
    <p:sldId id="272" r:id="rId30"/>
    <p:sldId id="276" r:id="rId31"/>
    <p:sldId id="279" r:id="rId32"/>
    <p:sldId id="280" r:id="rId33"/>
    <p:sldId id="281" r:id="rId34"/>
    <p:sldId id="282" r:id="rId35"/>
    <p:sldId id="278" r:id="rId36"/>
    <p:sldId id="283" r:id="rId37"/>
    <p:sldId id="284" r:id="rId38"/>
    <p:sldId id="286" r:id="rId39"/>
    <p:sldId id="285" r:id="rId40"/>
    <p:sldId id="295" r:id="rId41"/>
    <p:sldId id="29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6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0521-14C5-49BA-BAE7-DD32EDCC6C8C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E7B-648F-4E6E-8B0B-9CFEDAB4C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834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0521-14C5-49BA-BAE7-DD32EDCC6C8C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E7B-648F-4E6E-8B0B-9CFEDAB4C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87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0521-14C5-49BA-BAE7-DD32EDCC6C8C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E7B-648F-4E6E-8B0B-9CFEDAB4C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31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0521-14C5-49BA-BAE7-DD32EDCC6C8C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E7B-648F-4E6E-8B0B-9CFEDAB4C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2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0521-14C5-49BA-BAE7-DD32EDCC6C8C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E7B-648F-4E6E-8B0B-9CFEDAB4C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4431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0521-14C5-49BA-BAE7-DD32EDCC6C8C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E7B-648F-4E6E-8B0B-9CFEDAB4C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698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0521-14C5-49BA-BAE7-DD32EDCC6C8C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E7B-648F-4E6E-8B0B-9CFEDAB4C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0521-14C5-49BA-BAE7-DD32EDCC6C8C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E7B-648F-4E6E-8B0B-9CFEDAB4C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632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0521-14C5-49BA-BAE7-DD32EDCC6C8C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E7B-648F-4E6E-8B0B-9CFEDAB4C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332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0521-14C5-49BA-BAE7-DD32EDCC6C8C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E7B-648F-4E6E-8B0B-9CFEDAB4C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1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0521-14C5-49BA-BAE7-DD32EDCC6C8C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2D9E7B-648F-4E6E-8B0B-9CFEDAB4C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9428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0521-14C5-49BA-BAE7-DD32EDCC6C8C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2D9E7B-648F-4E6E-8B0B-9CFEDAB4C4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727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4035" y="0"/>
            <a:ext cx="10243930" cy="2387600"/>
          </a:xfrm>
        </p:spPr>
        <p:txBody>
          <a:bodyPr>
            <a:normAutofit/>
          </a:bodyPr>
          <a:lstStyle/>
          <a:p>
            <a:r>
              <a:rPr lang="en-US" sz="3600" b="1" dirty="0">
                <a:latin typeface="Bell MT" panose="02020503060305020303" pitchFamily="18" charset="0"/>
              </a:rPr>
              <a:t>Electrical Service Design of a 10 </a:t>
            </a:r>
            <a:r>
              <a:rPr lang="en-US" sz="3600" b="1" dirty="0" err="1">
                <a:latin typeface="Bell MT" panose="02020503060305020303" pitchFamily="18" charset="0"/>
              </a:rPr>
              <a:t>Storeyed</a:t>
            </a:r>
            <a:r>
              <a:rPr lang="en-US" sz="3600" b="1" dirty="0">
                <a:latin typeface="Bell MT" panose="02020503060305020303" pitchFamily="18" charset="0"/>
              </a:rPr>
              <a:t> 2 Unit Apartment Building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31774"/>
            <a:ext cx="9144000" cy="2994705"/>
          </a:xfrm>
        </p:spPr>
        <p:txBody>
          <a:bodyPr>
            <a:norm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Submitted By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1806164-Zafrin Jahan Nikita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1806167-Moytri Ghosal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1806168-Sandipa Chowdhury</a:t>
            </a: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1806172-Sudipto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Pramanik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1806173-Sadia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Tasnim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Mou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1806179-Protoye Kumar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Mohanta</a:t>
            </a:r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1806190-Rudmila Rahman</a:t>
            </a:r>
          </a:p>
          <a:p>
            <a:endParaRPr 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0320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92276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2566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Fixture Placement (Ground Floor with fixture )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8978" y="2143202"/>
            <a:ext cx="5774043" cy="4330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2282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0798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29071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Conduit Placement (Ground Floor with conduit)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182" y="2264679"/>
            <a:ext cx="6431635" cy="4321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58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2466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47157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Layout Design (Basement)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1673" y="2272578"/>
            <a:ext cx="5388654" cy="41824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1964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29624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61594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Fixture Placement (Basement with fixture)</a:t>
            </a:r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4873" y="2298654"/>
            <a:ext cx="5562254" cy="41297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56267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73860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47157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Conduit Placement (Basement with conduit)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449" y="2304215"/>
            <a:ext cx="5833102" cy="4176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0000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82407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02566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Layout Design (Rooftop)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2545" y="2127624"/>
            <a:ext cx="6986910" cy="434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90004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356146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417036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Layout Design (Rooftop with other settings)</a:t>
            </a:r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443" y="1929558"/>
            <a:ext cx="7313112" cy="4572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7522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8796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5217" y="1615819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Calculation</a:t>
            </a:r>
          </a:p>
          <a:p>
            <a:pPr algn="l"/>
            <a:r>
              <a:rPr lang="en-US" dirty="0"/>
              <a:t>     (Typical floor)</a:t>
            </a:r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5219" y="1400837"/>
            <a:ext cx="5741564" cy="54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481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2988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4114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Calculation (Typical floor)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639" y="2745358"/>
            <a:ext cx="4530721" cy="234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88553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63311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47157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Calculation</a:t>
            </a:r>
          </a:p>
          <a:p>
            <a:pPr algn="l"/>
            <a:r>
              <a:rPr lang="en-US" dirty="0"/>
              <a:t>     (Typical floor)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73266" y="1417036"/>
            <a:ext cx="4697478" cy="5440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686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65771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4114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Layout Design (Typical Floor , Ground Floor, Basement, Rooftop)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Fixture Calculation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Fixture Placement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Conduit Calculation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Conduit Placement (Emergency + Main lines)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Calculation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Placement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16253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33688" y="619443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4114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Calculation (Ground floor)</a:t>
            </a:r>
          </a:p>
          <a:p>
            <a:pPr algn="l"/>
            <a:endParaRPr lang="en-US" dirty="0"/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025" y="2494820"/>
            <a:ext cx="5297949" cy="1868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351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99510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47157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Calculation (Ground floor)</a:t>
            </a:r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51336" y="2208854"/>
            <a:ext cx="4889328" cy="4470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3246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3119" y="1938049"/>
            <a:ext cx="5785762" cy="477417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3007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33905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Calculation (Ground floor)</a:t>
            </a:r>
          </a:p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03028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2520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4114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Calculation (Basement)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7573" y="2235457"/>
            <a:ext cx="5296853" cy="437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7375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6929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4114"/>
            <a:ext cx="9144000" cy="3363686"/>
          </a:xfrm>
        </p:spPr>
        <p:txBody>
          <a:bodyPr/>
          <a:lstStyle/>
          <a:p>
            <a:pPr algn="l"/>
            <a:r>
              <a:rPr lang="en-US" dirty="0"/>
              <a:t>Circuit Diagram Calculation (Basement)</a:t>
            </a:r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3695" y="2671703"/>
            <a:ext cx="8344610" cy="27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177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89938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4114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Placement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947" y="2617718"/>
            <a:ext cx="11744106" cy="3120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15664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49679" y="529659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42121" y="1549557"/>
            <a:ext cx="10707757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Placement (Main and Emergency Distribution Board Diagram)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020" y="2048837"/>
            <a:ext cx="9061960" cy="4645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8103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6015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3182" y="1589314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Placement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18854"/>
          <a:stretch>
            <a:fillRect/>
          </a:stretch>
        </p:blipFill>
        <p:spPr>
          <a:xfrm>
            <a:off x="219198" y="2385579"/>
            <a:ext cx="11753603" cy="3655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921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602049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91478" y="1747157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Placement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5484" y="2229484"/>
            <a:ext cx="8701030" cy="4026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63278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46502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6435" y="1403784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Placement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487" y="2061755"/>
            <a:ext cx="8047025" cy="4349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404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77149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ubtitle 2"/>
              <p:cNvSpPr>
                <a:spLocks noGrp="1"/>
              </p:cNvSpPr>
              <p:nvPr>
                <p:ph type="subTitle" idx="1"/>
              </p:nvPr>
            </p:nvSpPr>
            <p:spPr>
              <a:xfrm>
                <a:off x="1524000" y="1894114"/>
                <a:ext cx="9144000" cy="3363686"/>
              </a:xfrm>
            </p:spPr>
            <p:txBody>
              <a:bodyPr/>
              <a:lstStyle/>
              <a:p>
                <a:pPr marL="342900" indent="-342900" algn="l">
                  <a:buFont typeface="Arial" panose="020B0604020202020204" pitchFamily="34" charset="0"/>
                  <a:buChar char="•"/>
                </a:pPr>
                <a:r>
                  <a:rPr lang="en-US" dirty="0"/>
                  <a:t>Fixture Calculation</a:t>
                </a:r>
              </a:p>
              <a:p>
                <a:pPr algn="l"/>
                <a:endParaRPr lang="en-US" sz="900" dirty="0"/>
              </a:p>
              <a:p>
                <a:pPr algn="l"/>
                <a:r>
                  <a:rPr lang="en-US" dirty="0"/>
                  <a:t>	For no of lights </a:t>
                </a:r>
              </a:p>
              <a:p>
                <a:pPr algn="l"/>
                <a:endParaRPr lang="en-US" dirty="0"/>
              </a:p>
              <a:p>
                <a:pPr algn="l"/>
                <a:endParaRPr lang="en-US" dirty="0"/>
              </a:p>
              <a:p>
                <a:pPr algn="l"/>
                <a:r>
                  <a:rPr lang="en-US" dirty="0"/>
                  <a:t>	For no of fans </a:t>
                </a:r>
              </a:p>
              <a:p>
                <a:pPr algn="l"/>
                <a:r>
                  <a:rPr lang="en-US" sz="3200" dirty="0"/>
                  <a:t>                               </a:t>
                </a:r>
                <a:r>
                  <a:rPr lang="en-US" sz="1800" b="1" i="1" dirty="0"/>
                  <a:t>N =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𝑳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𝑾</m:t>
                        </m:r>
                      </m:num>
                      <m:den>
                        <m:r>
                          <a:rPr lang="en-US" sz="1800" b="1" i="1" smtClean="0">
                            <a:latin typeface="Cambria Math" panose="02040503050406030204" pitchFamily="18" charset="0"/>
                          </a:rPr>
                          <m:t>𝟏𝟎𝟎</m:t>
                        </m:r>
                      </m:den>
                    </m:f>
                  </m:oMath>
                </a14:m>
                <a:endParaRPr lang="en-US" sz="3200" dirty="0"/>
              </a:p>
            </p:txBody>
          </p:sp>
        </mc:Choice>
        <mc:Fallback>
          <p:sp>
            <p:nvSpPr>
              <p:cNvPr id="3" name="Sub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xfrm>
                <a:off x="1524000" y="1894114"/>
                <a:ext cx="9144000" cy="3363686"/>
              </a:xfrm>
              <a:blipFill>
                <a:blip r:embed="rId2"/>
                <a:stretch>
                  <a:fillRect l="-867" t="-2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3209" y="2953604"/>
            <a:ext cx="1993736" cy="929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72534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507977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3999" y="1602566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Placement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rcRect t="3772"/>
          <a:stretch>
            <a:fillRect/>
          </a:stretch>
        </p:blipFill>
        <p:spPr>
          <a:xfrm>
            <a:off x="2933544" y="2080590"/>
            <a:ext cx="6324912" cy="416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5605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3493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1509800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Placement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997" y="1929433"/>
            <a:ext cx="9830803" cy="406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46703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51974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47157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Placement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5572" y="2441855"/>
            <a:ext cx="7580856" cy="4124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35397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754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655572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Placement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3055" y="2148814"/>
            <a:ext cx="6465890" cy="4461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81370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33250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747157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Placement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1357" y="2369004"/>
            <a:ext cx="5403754" cy="4055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442815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19998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70044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Circuit Diagram Placement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9300" y="1995613"/>
            <a:ext cx="7573399" cy="4372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6871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528026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28056" y="1600200"/>
            <a:ext cx="9144000" cy="3363686"/>
          </a:xfrm>
        </p:spPr>
        <p:txBody>
          <a:bodyPr/>
          <a:lstStyle/>
          <a:p>
            <a:pPr algn="l"/>
            <a:r>
              <a:rPr lang="en-US" dirty="0"/>
              <a:t>Circuit Diagram Placement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6891" y="2025926"/>
            <a:ext cx="6838217" cy="4547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7017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618781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Contribution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75861" y="2026636"/>
            <a:ext cx="10840277" cy="3363686"/>
          </a:xfrm>
        </p:spPr>
        <p:txBody>
          <a:bodyPr/>
          <a:lstStyle/>
          <a:p>
            <a:pPr algn="l"/>
            <a:r>
              <a:rPr lang="en-US" dirty="0"/>
              <a:t>1806164, 1806172, 1806173: Circuit Diagram, Overall Calculation</a:t>
            </a:r>
          </a:p>
          <a:p>
            <a:pPr algn="l"/>
            <a:r>
              <a:rPr lang="en-US" dirty="0"/>
              <a:t>1806167, 1806168, 1806179: Ground Floor, Wiring, Fixture Placement and Calculation</a:t>
            </a:r>
          </a:p>
          <a:p>
            <a:pPr algn="l"/>
            <a:r>
              <a:rPr lang="en-US" dirty="0"/>
              <a:t>1806172, 1806190: Typical floor, Basement, Rooftop, Ground Floor (Transformer and Generator Room)</a:t>
            </a:r>
          </a:p>
        </p:txBody>
      </p:sp>
    </p:spTree>
    <p:extLst>
      <p:ext uri="{BB962C8B-B14F-4D97-AF65-F5344CB8AC3E}">
        <p14:creationId xmlns:p14="http://schemas.microsoft.com/office/powerpoint/2010/main" val="32830799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0634" y="2506662"/>
            <a:ext cx="10515600" cy="4351338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5400" b="1" dirty="0">
                <a:latin typeface="Bell MT" panose="02020503060305020303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36110811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397563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403784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Conduit Calculation</a:t>
            </a:r>
          </a:p>
          <a:p>
            <a:pPr algn="l"/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289606"/>
              </p:ext>
            </p:extLst>
          </p:nvPr>
        </p:nvGraphicFramePr>
        <p:xfrm>
          <a:off x="3998693" y="1963406"/>
          <a:ext cx="5012785" cy="4617279"/>
        </p:xfrm>
        <a:graphic>
          <a:graphicData uri="http://schemas.openxmlformats.org/drawingml/2006/table">
            <a:tbl>
              <a:tblPr/>
              <a:tblGrid>
                <a:gridCol w="800021">
                  <a:extLst>
                    <a:ext uri="{9D8B030D-6E8A-4147-A177-3AD203B41FA5}">
                      <a16:colId xmlns:a16="http://schemas.microsoft.com/office/drawing/2014/main" val="3581868145"/>
                    </a:ext>
                  </a:extLst>
                </a:gridCol>
                <a:gridCol w="1508899">
                  <a:extLst>
                    <a:ext uri="{9D8B030D-6E8A-4147-A177-3AD203B41FA5}">
                      <a16:colId xmlns:a16="http://schemas.microsoft.com/office/drawing/2014/main" val="113922300"/>
                    </a:ext>
                  </a:extLst>
                </a:gridCol>
                <a:gridCol w="1336743">
                  <a:extLst>
                    <a:ext uri="{9D8B030D-6E8A-4147-A177-3AD203B41FA5}">
                      <a16:colId xmlns:a16="http://schemas.microsoft.com/office/drawing/2014/main" val="2680783858"/>
                    </a:ext>
                  </a:extLst>
                </a:gridCol>
                <a:gridCol w="1367122">
                  <a:extLst>
                    <a:ext uri="{9D8B030D-6E8A-4147-A177-3AD203B41FA5}">
                      <a16:colId xmlns:a16="http://schemas.microsoft.com/office/drawing/2014/main" val="1806436972"/>
                    </a:ext>
                  </a:extLst>
                </a:gridCol>
              </a:tblGrid>
              <a:tr h="684837"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1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Symbol</a:t>
                      </a:r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Wire Rating (single core)-mm</a:t>
                      </a:r>
                      <a:r>
                        <a:rPr lang="en-US" sz="800" b="1" i="0" baseline="300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  <a:r>
                        <a:rPr lang="en-US" sz="8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Current Rating (ampere)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/>
                      <a:endParaRPr lang="en-US" sz="1400"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1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GI Pipe Diameter (inch)</a:t>
                      </a:r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3887189"/>
                  </a:ext>
                </a:extLst>
              </a:tr>
              <a:tr h="433141"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C1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2x1.5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5A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¾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03888497"/>
                  </a:ext>
                </a:extLst>
              </a:tr>
              <a:tr h="433141"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C2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4x1.5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5A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¾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9994126"/>
                  </a:ext>
                </a:extLst>
              </a:tr>
              <a:tr h="433141"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C3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6x1.5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5A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¾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16713431"/>
                  </a:ext>
                </a:extLst>
              </a:tr>
              <a:tr h="433141"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C4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8x1.5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5A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¾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6591583"/>
                  </a:ext>
                </a:extLst>
              </a:tr>
              <a:tr h="433141"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C5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10x1.5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5A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2857528"/>
                  </a:ext>
                </a:extLst>
              </a:tr>
              <a:tr h="433141"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C6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12x1.5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r" rtl="0" fontAlgn="base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5A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6340577"/>
                  </a:ext>
                </a:extLst>
              </a:tr>
              <a:tr h="433141"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C7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14x1.5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5A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27906665"/>
                  </a:ext>
                </a:extLst>
              </a:tr>
              <a:tr h="433141"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C8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2x4+4 ECC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15A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3576252"/>
                  </a:ext>
                </a:extLst>
              </a:tr>
              <a:tr h="433141"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C9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ctr" rtl="0" fontAlgn="base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2x6+6 ECC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>
                        <a:effectLst/>
                      </a:endParaRPr>
                    </a:p>
                    <a:p>
                      <a:pPr algn="r" rtl="0" fontAlgn="base"/>
                      <a:r>
                        <a:rPr lang="en-US" sz="1000" b="0" i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20A </a:t>
                      </a:r>
                      <a:endParaRPr lang="en-US" sz="1400" b="0" i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fontAlgn="t"/>
                      <a:endParaRPr lang="en-US" sz="1400" dirty="0">
                        <a:effectLst/>
                      </a:endParaRPr>
                    </a:p>
                    <a:p>
                      <a:pPr algn="l" rtl="0" fontAlgn="base"/>
                      <a:r>
                        <a:rPr lang="en-US" sz="1000" b="0" i="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</a:rPr>
                        <a:t>1 </a:t>
                      </a:r>
                      <a:endParaRPr lang="en-US" sz="1400" b="0" i="0" dirty="0">
                        <a:effectLst/>
                      </a:endParaRPr>
                    </a:p>
                  </a:txBody>
                  <a:tcPr marL="71176" marR="71176" marT="35589" marB="35589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361976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00114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20635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41105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Layout Design (Typical Floor)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4580" y="2396082"/>
            <a:ext cx="5689419" cy="4087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1305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5253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536306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Fixture Placement(Typical Floor with fixture)</a:t>
            </a:r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6806" y="2213006"/>
            <a:ext cx="5679716" cy="4293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3017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5820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2452" y="1589314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Conduit Placement (Typical Floor with main lines)</a:t>
            </a:r>
          </a:p>
          <a:p>
            <a:pPr algn="l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4894" y="2228672"/>
            <a:ext cx="5622211" cy="427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62313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06745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79444" y="1589314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Conduit Placement (Typical Floor with emergency lines)</a:t>
            </a:r>
          </a:p>
          <a:p>
            <a:pPr algn="l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3728" y="2294811"/>
            <a:ext cx="5504544" cy="42193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787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59755"/>
            <a:ext cx="9144000" cy="614997"/>
          </a:xfrm>
        </p:spPr>
        <p:txBody>
          <a:bodyPr>
            <a:noAutofit/>
          </a:bodyPr>
          <a:lstStyle/>
          <a:p>
            <a:r>
              <a:rPr lang="en-US" sz="4800" dirty="0">
                <a:latin typeface="Bell MT" panose="02020503060305020303" pitchFamily="18" charset="0"/>
              </a:rPr>
              <a:t>Steps of the Design Procedure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1894114"/>
            <a:ext cx="9144000" cy="3363686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Layout Design (Ground Floor )</a:t>
            </a:r>
          </a:p>
          <a:p>
            <a:pPr algn="l"/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8231" y="2429507"/>
            <a:ext cx="5175537" cy="4156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98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F766B3C189048419BB4DF15E983FAF9" ma:contentTypeVersion="16" ma:contentTypeDescription="Create a new document." ma:contentTypeScope="" ma:versionID="78d829d7bf393397846136db2d73a6ee">
  <xsd:schema xmlns:xsd="http://www.w3.org/2001/XMLSchema" xmlns:xs="http://www.w3.org/2001/XMLSchema" xmlns:p="http://schemas.microsoft.com/office/2006/metadata/properties" xmlns:ns3="9db203b6-cd1c-4233-bf82-baa8eb7e2b95" xmlns:ns4="838b4f81-6b96-4e76-b182-3799167b6b5e" targetNamespace="http://schemas.microsoft.com/office/2006/metadata/properties" ma:root="true" ma:fieldsID="204e575e6605898c572a6547d2570bd0" ns3:_="" ns4:_="">
    <xsd:import namespace="9db203b6-cd1c-4233-bf82-baa8eb7e2b95"/>
    <xsd:import namespace="838b4f81-6b96-4e76-b182-3799167b6b5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_activity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db203b6-cd1c-4233-bf82-baa8eb7e2b9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6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17" nillable="true" ma:displayName="_activity" ma:hidden="true" ma:internalName="_activity">
      <xsd:simpleType>
        <xsd:restriction base="dms:Note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38b4f81-6b96-4e76-b182-3799167b6b5e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db203b6-cd1c-4233-bf82-baa8eb7e2b9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39AAD85-C2A5-436C-96AB-E3BD932FC66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db203b6-cd1c-4233-bf82-baa8eb7e2b95"/>
    <ds:schemaRef ds:uri="838b4f81-6b96-4e76-b182-3799167b6b5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F1A8098-574D-4D50-B690-63DC0ED44C35}">
  <ds:schemaRefs>
    <ds:schemaRef ds:uri="9db203b6-cd1c-4233-bf82-baa8eb7e2b95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838b4f81-6b96-4e76-b182-3799167b6b5e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4E9B11E0-C227-4676-A1B8-4A4B09CF81B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137</TotalTime>
  <Words>550</Words>
  <Application>Microsoft Office PowerPoint</Application>
  <PresentationFormat>Widescreen</PresentationFormat>
  <Paragraphs>178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Bell MT</vt:lpstr>
      <vt:lpstr>Calibri</vt:lpstr>
      <vt:lpstr>Calibri Light</vt:lpstr>
      <vt:lpstr>Cambria Math</vt:lpstr>
      <vt:lpstr>Times New Roman</vt:lpstr>
      <vt:lpstr>Office Theme</vt:lpstr>
      <vt:lpstr>Electrical Service Design of a 10 Storeyed 2 Unit Apartment Building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Steps of the Design Procedure</vt:lpstr>
      <vt:lpstr>Contribution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10  STORIED BUILDING ELECTRICAL SERVICES</dc:title>
  <dc:creator>1806167 - Moytri Ghosal</dc:creator>
  <cp:lastModifiedBy>1806172 - Sudipto Pramanik</cp:lastModifiedBy>
  <cp:revision>20</cp:revision>
  <dcterms:created xsi:type="dcterms:W3CDTF">2024-02-27T06:04:11Z</dcterms:created>
  <dcterms:modified xsi:type="dcterms:W3CDTF">2025-10-10T16:51:09Z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0x0101003F766B3C189048419BB4DF15E983FAF9</vt:lpwstr>
  </property>
</Properties>
</file>