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D2B-8EA9-B238-9C78-DB36495269C8}"/>
              </a:ext>
            </a:extLst>
          </p:cNvPr>
          <p:cNvSpPr>
            <a:spLocks noGrp="1"/>
          </p:cNvSpPr>
          <p:nvPr>
            <p:ph type="ctrTitle"/>
          </p:nvPr>
        </p:nvSpPr>
        <p:spPr>
          <a:xfrm>
            <a:off x="2692398" y="1871132"/>
            <a:ext cx="6815669" cy="1046240"/>
          </a:xfrm>
        </p:spPr>
        <p:txBody>
          <a:bodyPr/>
          <a:lstStyle/>
          <a:p>
            <a:pPr algn="just"/>
            <a:r>
              <a:rPr lang="en-US" sz="2000" dirty="0"/>
              <a:t>Blue-Light Filtering Spectacle Lenses: Optical and Clinical Performances</a:t>
            </a:r>
          </a:p>
        </p:txBody>
      </p:sp>
      <p:sp>
        <p:nvSpPr>
          <p:cNvPr id="3" name="Subtitle 2">
            <a:extLst>
              <a:ext uri="{FF2B5EF4-FFF2-40B4-BE49-F238E27FC236}">
                <a16:creationId xmlns:a16="http://schemas.microsoft.com/office/drawing/2014/main" id="{DC5C2E93-32F7-EE91-907C-C0E0E9CBDA2C}"/>
              </a:ext>
            </a:extLst>
          </p:cNvPr>
          <p:cNvSpPr>
            <a:spLocks noGrp="1"/>
          </p:cNvSpPr>
          <p:nvPr>
            <p:ph type="subTitle" idx="1"/>
          </p:nvPr>
        </p:nvSpPr>
        <p:spPr>
          <a:xfrm>
            <a:off x="2692398" y="3509554"/>
            <a:ext cx="6815669" cy="1468845"/>
          </a:xfrm>
        </p:spPr>
        <p:txBody>
          <a:bodyPr>
            <a:normAutofit fontScale="32500" lnSpcReduction="20000"/>
          </a:bodyPr>
          <a:lstStyle/>
          <a:p>
            <a:pPr>
              <a:lnSpc>
                <a:spcPct val="100000"/>
              </a:lnSpc>
            </a:pPr>
            <a:r>
              <a:rPr lang="en-US" sz="2400" dirty="0"/>
              <a:t>					Team no: 5</a:t>
            </a:r>
          </a:p>
          <a:p>
            <a:pPr>
              <a:lnSpc>
                <a:spcPct val="100000"/>
              </a:lnSpc>
            </a:pPr>
            <a:r>
              <a:rPr lang="en-US" sz="2400" dirty="0"/>
              <a:t>					Presented By</a:t>
            </a:r>
          </a:p>
          <a:p>
            <a:pPr>
              <a:lnSpc>
                <a:spcPct val="100000"/>
              </a:lnSpc>
            </a:pPr>
            <a:r>
              <a:rPr lang="en-US" sz="2400" dirty="0"/>
              <a:t>					</a:t>
            </a:r>
            <a:r>
              <a:rPr lang="en-US" sz="2400" dirty="0" err="1"/>
              <a:t>Sudirgha</a:t>
            </a:r>
            <a:r>
              <a:rPr lang="en-US" sz="2400" dirty="0"/>
              <a:t> Chakma</a:t>
            </a:r>
          </a:p>
          <a:p>
            <a:pPr>
              <a:lnSpc>
                <a:spcPct val="100000"/>
              </a:lnSpc>
            </a:pPr>
            <a:r>
              <a:rPr lang="en-US" sz="2400" dirty="0"/>
              <a:t>					ID: 22373002</a:t>
            </a:r>
          </a:p>
          <a:p>
            <a:pPr>
              <a:lnSpc>
                <a:spcPct val="100000"/>
              </a:lnSpc>
            </a:pPr>
            <a:r>
              <a:rPr lang="en-US" sz="2400" dirty="0"/>
              <a:t>					Course Title: Cse713</a:t>
            </a:r>
          </a:p>
          <a:p>
            <a:pPr>
              <a:lnSpc>
                <a:spcPct val="100000"/>
              </a:lnSpc>
            </a:pPr>
            <a:r>
              <a:rPr lang="en-US" sz="2400" dirty="0"/>
              <a:t>					Research Assistant: Adib Mahammad Amit</a:t>
            </a:r>
          </a:p>
          <a:p>
            <a:pPr>
              <a:lnSpc>
                <a:spcPct val="100000"/>
              </a:lnSpc>
            </a:pPr>
            <a:r>
              <a:rPr lang="en-US" sz="2400"/>
              <a:t>					Student </a:t>
            </a:r>
            <a:r>
              <a:rPr lang="en-US" sz="2400" dirty="0"/>
              <a:t>Tutor: </a:t>
            </a:r>
            <a:r>
              <a:rPr lang="en-US" sz="2400" dirty="0" err="1"/>
              <a:t>Sadiul</a:t>
            </a:r>
            <a:r>
              <a:rPr lang="en-US" sz="2400" dirty="0"/>
              <a:t> </a:t>
            </a:r>
            <a:r>
              <a:rPr lang="en-US" sz="2400" dirty="0" err="1"/>
              <a:t>Arefin</a:t>
            </a:r>
            <a:r>
              <a:rPr lang="en-US" sz="2400" dirty="0"/>
              <a:t> Rafi</a:t>
            </a:r>
          </a:p>
          <a:p>
            <a:endParaRPr lang="en-US" dirty="0"/>
          </a:p>
        </p:txBody>
      </p:sp>
    </p:spTree>
    <p:extLst>
      <p:ext uri="{BB962C8B-B14F-4D97-AF65-F5344CB8AC3E}">
        <p14:creationId xmlns:p14="http://schemas.microsoft.com/office/powerpoint/2010/main" val="294548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7B9A-3820-EC10-927C-043FBEC4D7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7DB862-ED5F-F794-917C-01807DF3D620}"/>
              </a:ext>
            </a:extLst>
          </p:cNvPr>
          <p:cNvSpPr>
            <a:spLocks noGrp="1"/>
          </p:cNvSpPr>
          <p:nvPr>
            <p:ph idx="1"/>
          </p:nvPr>
        </p:nvSpPr>
        <p:spPr/>
        <p:txBody>
          <a:bodyPr>
            <a:normAutofit fontScale="92500" lnSpcReduction="10000"/>
          </a:bodyPr>
          <a:lstStyle/>
          <a:p>
            <a:pPr algn="just"/>
            <a:r>
              <a:rPr lang="en-US" dirty="0"/>
              <a:t>Blue light is short-wavelength electromagnetic radiation (400–500 nm) in the visible spectrum (400–780 nm) that carries the highest amount of energy per photon. It has drawn increasing attention due to a hypothesis suggesting that blue light has the potential to induce photochemical damages to the retina.</a:t>
            </a:r>
          </a:p>
          <a:p>
            <a:pPr algn="just"/>
            <a:r>
              <a:rPr lang="en-US" dirty="0"/>
              <a:t>The sun and artificial light sources, including LED (light-emitting diode) light bulbs and fluorescent light tubes, are the primary sources of blue light, emitting the amount of blue light that approaches the international exposure limit. With the increasing popularity of blue-rich LED-backlight display devices, such as mobile smartphones, ultraportable tablets, and computer screens, our eyes are exposed to more blue light than in the past</a:t>
            </a:r>
          </a:p>
        </p:txBody>
      </p:sp>
    </p:spTree>
    <p:extLst>
      <p:ext uri="{BB962C8B-B14F-4D97-AF65-F5344CB8AC3E}">
        <p14:creationId xmlns:p14="http://schemas.microsoft.com/office/powerpoint/2010/main" val="95659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50F5-D0EE-E358-BF79-BABDD2E3D93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CEAB274-628B-DBE9-16E2-613CAB2D3BF0}"/>
              </a:ext>
            </a:extLst>
          </p:cNvPr>
          <p:cNvSpPr>
            <a:spLocks noGrp="1"/>
          </p:cNvSpPr>
          <p:nvPr>
            <p:ph idx="1"/>
          </p:nvPr>
        </p:nvSpPr>
        <p:spPr/>
        <p:txBody>
          <a:bodyPr/>
          <a:lstStyle/>
          <a:p>
            <a:r>
              <a:rPr lang="en-US" dirty="0"/>
              <a:t>To evaluate the optical performance of blue-light filtering spectacle lenses and investigate whether a reduction in blue light transmission affects visual performance and sleep quality.</a:t>
            </a:r>
          </a:p>
        </p:txBody>
      </p:sp>
    </p:spTree>
    <p:extLst>
      <p:ext uri="{BB962C8B-B14F-4D97-AF65-F5344CB8AC3E}">
        <p14:creationId xmlns:p14="http://schemas.microsoft.com/office/powerpoint/2010/main" val="200267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D5A4-EF91-1A64-4BE3-05EC7573486A}"/>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F835B480-BCF2-25F7-CEA8-31229BEDF47C}"/>
              </a:ext>
            </a:extLst>
          </p:cNvPr>
          <p:cNvSpPr>
            <a:spLocks noGrp="1"/>
          </p:cNvSpPr>
          <p:nvPr>
            <p:ph idx="1"/>
          </p:nvPr>
        </p:nvSpPr>
        <p:spPr/>
        <p:txBody>
          <a:bodyPr>
            <a:normAutofit fontScale="70000" lnSpcReduction="20000"/>
          </a:bodyPr>
          <a:lstStyle/>
          <a:p>
            <a:pPr marL="0" indent="0" algn="just">
              <a:buNone/>
            </a:pPr>
            <a:r>
              <a:rPr lang="en-US" b="1" dirty="0"/>
              <a:t>Experiment 1:</a:t>
            </a:r>
          </a:p>
          <a:p>
            <a:pPr marL="0" indent="0" algn="just">
              <a:buNone/>
            </a:pPr>
            <a:r>
              <a:rPr lang="en-US" dirty="0"/>
              <a:t>		     The relative changes in phototoxicity, scotopic sensitivity, and melatonin suppression of five blue-light filtering </a:t>
            </a:r>
            <a:r>
              <a:rPr lang="en-US" dirty="0" err="1"/>
              <a:t>plano</a:t>
            </a:r>
            <a:r>
              <a:rPr lang="en-US" dirty="0"/>
              <a:t> spectacle lenses were calculated based on their spectral transmittances measured by a spectrophotometer.</a:t>
            </a:r>
          </a:p>
          <a:p>
            <a:pPr marL="0" indent="0" algn="just">
              <a:buNone/>
            </a:pPr>
            <a:r>
              <a:rPr lang="en-US" b="1" dirty="0"/>
              <a:t>Experiment 2 :</a:t>
            </a:r>
          </a:p>
          <a:p>
            <a:pPr marL="0" indent="0" algn="just">
              <a:buNone/>
            </a:pPr>
            <a:r>
              <a:rPr lang="en-US" dirty="0"/>
              <a:t>		      A pseudo-randomized controlled study was conducted to evaluate the clinical performance of two blue-light filtering spectacle lenses (BF: blue-filtering anti-reflection coating; BT: brown-tinted) with a regular clear lens (AR) serving as a control. A total of eighty computer users were recruited from two age cohorts (young adults: 18–30 </a:t>
            </a:r>
            <a:r>
              <a:rPr lang="en-US" dirty="0" err="1"/>
              <a:t>yrs</a:t>
            </a:r>
            <a:r>
              <a:rPr lang="en-US" dirty="0"/>
              <a:t>, middle-aged adults: 40–55 </a:t>
            </a:r>
            <a:r>
              <a:rPr lang="en-US" dirty="0" err="1"/>
              <a:t>yrs</a:t>
            </a:r>
            <a:r>
              <a:rPr lang="en-US" dirty="0"/>
              <a:t>). Contrast sensitivity under standard and glare conditions, and </a:t>
            </a:r>
            <a:r>
              <a:rPr lang="en-US" dirty="0" err="1"/>
              <a:t>colour</a:t>
            </a:r>
            <a:r>
              <a:rPr lang="en-US" dirty="0"/>
              <a:t> discrimination were measured using standard clinical tests. After one month of lens wear, subjective ratings of lens performance were collected by questionnaire.</a:t>
            </a:r>
            <a:endParaRPr lang="en-US" b="1" dirty="0"/>
          </a:p>
          <a:p>
            <a:pPr marL="0" indent="0" algn="just">
              <a:buNone/>
            </a:pPr>
            <a:endParaRPr lang="en-US" b="1" dirty="0"/>
          </a:p>
        </p:txBody>
      </p:sp>
    </p:spTree>
    <p:extLst>
      <p:ext uri="{BB962C8B-B14F-4D97-AF65-F5344CB8AC3E}">
        <p14:creationId xmlns:p14="http://schemas.microsoft.com/office/powerpoint/2010/main" val="363093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E3C5-5112-8ADF-4ED7-69DF9A1AD61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2E99381-EDF8-D712-A227-3D49CA999A5C}"/>
              </a:ext>
            </a:extLst>
          </p:cNvPr>
          <p:cNvSpPr>
            <a:spLocks noGrp="1"/>
          </p:cNvSpPr>
          <p:nvPr>
            <p:ph idx="1"/>
          </p:nvPr>
        </p:nvSpPr>
        <p:spPr/>
        <p:txBody>
          <a:bodyPr>
            <a:normAutofit/>
          </a:bodyPr>
          <a:lstStyle/>
          <a:p>
            <a:pPr algn="just"/>
            <a:r>
              <a:rPr lang="en-US" dirty="0"/>
              <a:t>All tested blue-light filtering spectacle lenses theoretically reduced the calculated phototoxicity by 10.6% to 23.6%. Although use of the blue-light filters also decreased scotopic sensitivity by 2.4% to 9.6%, and melatonin suppression by 5.8% to 15.0%, over 70% of the participants could not detect these optical changes. Our clinical tests revealed no significant decrease in contrast sensitivity either with 95% confidence intervals or without glare and </a:t>
            </a:r>
            <a:r>
              <a:rPr lang="en-US" dirty="0" err="1"/>
              <a:t>colour</a:t>
            </a:r>
            <a:r>
              <a:rPr lang="en-US" dirty="0"/>
              <a:t> discrimination.</a:t>
            </a:r>
          </a:p>
        </p:txBody>
      </p:sp>
    </p:spTree>
    <p:extLst>
      <p:ext uri="{BB962C8B-B14F-4D97-AF65-F5344CB8AC3E}">
        <p14:creationId xmlns:p14="http://schemas.microsoft.com/office/powerpoint/2010/main" val="38874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65E9-DDDC-26D0-E143-CAFDA577B65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9DD1856-CBB0-C339-86FE-A08B2D3422EE}"/>
              </a:ext>
            </a:extLst>
          </p:cNvPr>
          <p:cNvSpPr>
            <a:spLocks noGrp="1"/>
          </p:cNvSpPr>
          <p:nvPr>
            <p:ph idx="1"/>
          </p:nvPr>
        </p:nvSpPr>
        <p:spPr/>
        <p:txBody>
          <a:bodyPr/>
          <a:lstStyle/>
          <a:p>
            <a:r>
              <a:rPr lang="en-US" b="1" dirty="0"/>
              <a:t>Although there hasn't been much research done on the effect of blue light blocking glasses, some studies show that blue light glasses may:</a:t>
            </a:r>
            <a:endParaRPr lang="en-US" dirty="0"/>
          </a:p>
          <a:p>
            <a:pPr>
              <a:buFont typeface="Arial" panose="020B0604020202020204" pitchFamily="34" charset="0"/>
              <a:buChar char="•"/>
            </a:pPr>
            <a:r>
              <a:rPr lang="en-US" dirty="0"/>
              <a:t>Improve visual performance.</a:t>
            </a:r>
          </a:p>
          <a:p>
            <a:pPr>
              <a:buFont typeface="Arial" panose="020B0604020202020204" pitchFamily="34" charset="0"/>
              <a:buChar char="•"/>
            </a:pPr>
            <a:r>
              <a:rPr lang="en-US" dirty="0"/>
              <a:t>Improve sleep quality.</a:t>
            </a:r>
          </a:p>
          <a:p>
            <a:pPr>
              <a:buFont typeface="Arial" panose="020B0604020202020204" pitchFamily="34" charset="0"/>
              <a:buChar char="•"/>
            </a:pPr>
            <a:r>
              <a:rPr lang="en-US" dirty="0"/>
              <a:t>Alleviate eye fatigue.</a:t>
            </a:r>
          </a:p>
          <a:p>
            <a:pPr>
              <a:buFont typeface="Arial" panose="020B0604020202020204" pitchFamily="34" charset="0"/>
              <a:buChar char="•"/>
            </a:pPr>
            <a:r>
              <a:rPr lang="en-US"/>
              <a:t>Conserve macular health.</a:t>
            </a:r>
          </a:p>
          <a:p>
            <a:endParaRPr lang="en-US" dirty="0"/>
          </a:p>
        </p:txBody>
      </p:sp>
    </p:spTree>
    <p:extLst>
      <p:ext uri="{BB962C8B-B14F-4D97-AF65-F5344CB8AC3E}">
        <p14:creationId xmlns:p14="http://schemas.microsoft.com/office/powerpoint/2010/main" val="180715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CBDC-ACD0-F05B-8280-F48419E6B96A}"/>
              </a:ext>
            </a:extLst>
          </p:cNvPr>
          <p:cNvSpPr>
            <a:spLocks noGrp="1"/>
          </p:cNvSpPr>
          <p:nvPr>
            <p:ph type="title"/>
          </p:nvPr>
        </p:nvSpPr>
        <p:spPr/>
        <p:txBody>
          <a:bodyPr/>
          <a:lstStyle/>
          <a:p>
            <a:r>
              <a:rPr lang="en-US" dirty="0"/>
              <a:t>CONCLUTION</a:t>
            </a:r>
          </a:p>
        </p:txBody>
      </p:sp>
      <p:sp>
        <p:nvSpPr>
          <p:cNvPr id="3" name="Content Placeholder 2">
            <a:extLst>
              <a:ext uri="{FF2B5EF4-FFF2-40B4-BE49-F238E27FC236}">
                <a16:creationId xmlns:a16="http://schemas.microsoft.com/office/drawing/2014/main" id="{8B4BFDB3-8C7E-F752-44D9-64EEF7319315}"/>
              </a:ext>
            </a:extLst>
          </p:cNvPr>
          <p:cNvSpPr>
            <a:spLocks noGrp="1"/>
          </p:cNvSpPr>
          <p:nvPr>
            <p:ph idx="1"/>
          </p:nvPr>
        </p:nvSpPr>
        <p:spPr/>
        <p:txBody>
          <a:bodyPr/>
          <a:lstStyle/>
          <a:p>
            <a:pPr algn="just"/>
            <a:r>
              <a:rPr lang="en-US" dirty="0"/>
              <a:t>Blue-light filtering spectacle lenses can partially filter high-energy short-wavelength light without substantially degrading visual performance and sleep quality. These lenses may serve as a supplementary option for protecting the retina from potential blue-light hazard.</a:t>
            </a:r>
          </a:p>
        </p:txBody>
      </p:sp>
    </p:spTree>
    <p:extLst>
      <p:ext uri="{BB962C8B-B14F-4D97-AF65-F5344CB8AC3E}">
        <p14:creationId xmlns:p14="http://schemas.microsoft.com/office/powerpoint/2010/main" val="1883318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23</TotalTime>
  <Words>530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Blue-Light Filtering Spectacle Lenses: Optical and Clinical Performances</vt:lpstr>
      <vt:lpstr>INTRODUCTION</vt:lpstr>
      <vt:lpstr>PURPOSE</vt:lpstr>
      <vt:lpstr>METHODS</vt:lpstr>
      <vt:lpstr>RESULTS</vt:lpstr>
      <vt:lpstr>FUTURE WORK</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Blue-Light Filtering Spectacle Lenses: Optical and Clinical Performances</dc:title>
  <dc:creator>Dibyo Chakma</dc:creator>
  <cp:lastModifiedBy>Dibyo Chakma</cp:lastModifiedBy>
  <cp:revision>4</cp:revision>
  <dcterms:created xsi:type="dcterms:W3CDTF">2023-08-15T17:00:20Z</dcterms:created>
  <dcterms:modified xsi:type="dcterms:W3CDTF">2023-08-16T16:32:22Z</dcterms:modified>
</cp:coreProperties>
</file>