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75" r:id="rId2"/>
    <p:sldId id="277" r:id="rId3"/>
    <p:sldId id="257" r:id="rId4"/>
    <p:sldId id="273" r:id="rId5"/>
    <p:sldId id="260" r:id="rId6"/>
    <p:sldId id="274" r:id="rId7"/>
    <p:sldId id="276" r:id="rId8"/>
    <p:sldId id="258" r:id="rId9"/>
    <p:sldId id="262" r:id="rId10"/>
    <p:sldId id="269" r:id="rId11"/>
    <p:sldId id="264" r:id="rId12"/>
    <p:sldId id="265" r:id="rId13"/>
    <p:sldId id="266" r:id="rId14"/>
    <p:sldId id="270" r:id="rId15"/>
    <p:sldId id="271" r:id="rId16"/>
    <p:sldId id="267" r:id="rId17"/>
    <p:sldId id="26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A4148-481F-49FF-8C06-EBD448CECD21}"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F5BC337B-9DB1-4CBA-A9F4-2163171BE0DF}">
      <dgm:prSet/>
      <dgm:spPr/>
      <dgm:t>
        <a:bodyPr/>
        <a:lstStyle/>
        <a:p>
          <a:pPr>
            <a:defRPr cap="all"/>
          </a:pPr>
          <a:r>
            <a:rPr lang="en-US"/>
            <a:t>The technique of clearing unneeded or extraneous material from news items is known as "news text sanitization.“</a:t>
          </a:r>
        </a:p>
      </dgm:t>
    </dgm:pt>
    <dgm:pt modelId="{2077C493-EA3F-4077-9C33-179DD708E7A3}" type="parTrans" cxnId="{CDCB85B7-40D1-4D5B-962A-8A325BB2614A}">
      <dgm:prSet/>
      <dgm:spPr/>
      <dgm:t>
        <a:bodyPr/>
        <a:lstStyle/>
        <a:p>
          <a:endParaRPr lang="en-US"/>
        </a:p>
      </dgm:t>
    </dgm:pt>
    <dgm:pt modelId="{21976BBB-5B02-4126-A00E-640EEF6480B5}" type="sibTrans" cxnId="{CDCB85B7-40D1-4D5B-962A-8A325BB2614A}">
      <dgm:prSet/>
      <dgm:spPr/>
      <dgm:t>
        <a:bodyPr/>
        <a:lstStyle/>
        <a:p>
          <a:endParaRPr lang="en-US"/>
        </a:p>
      </dgm:t>
    </dgm:pt>
    <dgm:pt modelId="{69EA08A3-2A00-4A04-B4D6-6BF69D68B6A1}">
      <dgm:prSet/>
      <dgm:spPr/>
      <dgm:t>
        <a:bodyPr/>
        <a:lstStyle/>
        <a:p>
          <a:pPr>
            <a:defRPr cap="all"/>
          </a:pPr>
          <a:r>
            <a:rPr lang="en-US"/>
            <a:t>The removal of HTML elements, punctuation, stop words, and numerals is one of the sanitization strategies. </a:t>
          </a:r>
        </a:p>
      </dgm:t>
    </dgm:pt>
    <dgm:pt modelId="{905DE411-86BB-4852-BBF6-9BD788D891BD}" type="parTrans" cxnId="{DCC3097A-A975-4FEA-8AAE-68EB547DD09A}">
      <dgm:prSet/>
      <dgm:spPr/>
      <dgm:t>
        <a:bodyPr/>
        <a:lstStyle/>
        <a:p>
          <a:endParaRPr lang="en-US"/>
        </a:p>
      </dgm:t>
    </dgm:pt>
    <dgm:pt modelId="{E58D5E0C-0BC0-4D32-BA9C-8D17985D50FF}" type="sibTrans" cxnId="{DCC3097A-A975-4FEA-8AAE-68EB547DD09A}">
      <dgm:prSet/>
      <dgm:spPr/>
      <dgm:t>
        <a:bodyPr/>
        <a:lstStyle/>
        <a:p>
          <a:endParaRPr lang="en-US"/>
        </a:p>
      </dgm:t>
    </dgm:pt>
    <dgm:pt modelId="{93B8B5E0-C0E9-40D7-ABB5-F55834A9A0E9}">
      <dgm:prSet/>
      <dgm:spPr/>
      <dgm:t>
        <a:bodyPr/>
        <a:lstStyle/>
        <a:p>
          <a:pPr>
            <a:defRPr cap="all"/>
          </a:pPr>
          <a:r>
            <a:rPr lang="en-US"/>
            <a:t>A clean dataset must be produced in order to do further analysis.</a:t>
          </a:r>
        </a:p>
      </dgm:t>
    </dgm:pt>
    <dgm:pt modelId="{8B24A696-055B-4A64-B464-CCEA849A62E4}" type="parTrans" cxnId="{18EA7F68-32B7-47F6-A313-2580AF69892F}">
      <dgm:prSet/>
      <dgm:spPr/>
      <dgm:t>
        <a:bodyPr/>
        <a:lstStyle/>
        <a:p>
          <a:endParaRPr lang="en-US"/>
        </a:p>
      </dgm:t>
    </dgm:pt>
    <dgm:pt modelId="{FD7A0A3A-B37F-447F-A2E3-B58C9BE2C4D2}" type="sibTrans" cxnId="{18EA7F68-32B7-47F6-A313-2580AF69892F}">
      <dgm:prSet/>
      <dgm:spPr/>
      <dgm:t>
        <a:bodyPr/>
        <a:lstStyle/>
        <a:p>
          <a:endParaRPr lang="en-US"/>
        </a:p>
      </dgm:t>
    </dgm:pt>
    <dgm:pt modelId="{4719D268-86AA-4C49-ACCE-381FD7681415}" type="pres">
      <dgm:prSet presAssocID="{D9BA4148-481F-49FF-8C06-EBD448CECD21}" presName="root" presStyleCnt="0">
        <dgm:presLayoutVars>
          <dgm:dir/>
          <dgm:resizeHandles val="exact"/>
        </dgm:presLayoutVars>
      </dgm:prSet>
      <dgm:spPr/>
    </dgm:pt>
    <dgm:pt modelId="{CE7B670D-682C-4392-B122-C889823D79CF}" type="pres">
      <dgm:prSet presAssocID="{F5BC337B-9DB1-4CBA-A9F4-2163171BE0DF}" presName="compNode" presStyleCnt="0"/>
      <dgm:spPr/>
    </dgm:pt>
    <dgm:pt modelId="{2FD7E6EA-335C-4AFB-9DF0-EA644CE83402}" type="pres">
      <dgm:prSet presAssocID="{F5BC337B-9DB1-4CBA-A9F4-2163171BE0DF}" presName="iconBgRect" presStyleLbl="bgShp" presStyleIdx="0" presStyleCnt="3"/>
      <dgm:spPr/>
    </dgm:pt>
    <dgm:pt modelId="{86EB2FCF-DC0F-427D-8622-5CB3965E0676}" type="pres">
      <dgm:prSet presAssocID="{F5BC337B-9DB1-4CBA-A9F4-2163171BE0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E883F020-8C87-4CB1-803F-C644F5EC2DF9}" type="pres">
      <dgm:prSet presAssocID="{F5BC337B-9DB1-4CBA-A9F4-2163171BE0DF}" presName="spaceRect" presStyleCnt="0"/>
      <dgm:spPr/>
    </dgm:pt>
    <dgm:pt modelId="{808A6BCB-2CC8-4FA3-B170-D360F4EE34C1}" type="pres">
      <dgm:prSet presAssocID="{F5BC337B-9DB1-4CBA-A9F4-2163171BE0DF}" presName="textRect" presStyleLbl="revTx" presStyleIdx="0" presStyleCnt="3">
        <dgm:presLayoutVars>
          <dgm:chMax val="1"/>
          <dgm:chPref val="1"/>
        </dgm:presLayoutVars>
      </dgm:prSet>
      <dgm:spPr/>
    </dgm:pt>
    <dgm:pt modelId="{F1E550E4-A426-4072-A8DE-E1D796C96B93}" type="pres">
      <dgm:prSet presAssocID="{21976BBB-5B02-4126-A00E-640EEF6480B5}" presName="sibTrans" presStyleCnt="0"/>
      <dgm:spPr/>
    </dgm:pt>
    <dgm:pt modelId="{4D612CA0-B1C5-4180-9746-15C8A0478961}" type="pres">
      <dgm:prSet presAssocID="{69EA08A3-2A00-4A04-B4D6-6BF69D68B6A1}" presName="compNode" presStyleCnt="0"/>
      <dgm:spPr/>
    </dgm:pt>
    <dgm:pt modelId="{B5C18283-7330-454E-9BA8-2BE37D0645CE}" type="pres">
      <dgm:prSet presAssocID="{69EA08A3-2A00-4A04-B4D6-6BF69D68B6A1}" presName="iconBgRect" presStyleLbl="bgShp" presStyleIdx="1" presStyleCnt="3"/>
      <dgm:spPr/>
    </dgm:pt>
    <dgm:pt modelId="{2FCC1B2F-531E-4FAD-B5D7-0A12E72F9A37}" type="pres">
      <dgm:prSet presAssocID="{69EA08A3-2A00-4A04-B4D6-6BF69D68B6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F2A6F8B5-B6C1-41A4-B13C-B6062AE91AA4}" type="pres">
      <dgm:prSet presAssocID="{69EA08A3-2A00-4A04-B4D6-6BF69D68B6A1}" presName="spaceRect" presStyleCnt="0"/>
      <dgm:spPr/>
    </dgm:pt>
    <dgm:pt modelId="{F8F93DC8-774A-455E-B3B9-3A138D556BC2}" type="pres">
      <dgm:prSet presAssocID="{69EA08A3-2A00-4A04-B4D6-6BF69D68B6A1}" presName="textRect" presStyleLbl="revTx" presStyleIdx="1" presStyleCnt="3">
        <dgm:presLayoutVars>
          <dgm:chMax val="1"/>
          <dgm:chPref val="1"/>
        </dgm:presLayoutVars>
      </dgm:prSet>
      <dgm:spPr/>
    </dgm:pt>
    <dgm:pt modelId="{6734E0D5-C2E8-463E-AEAA-2CFC04EAF355}" type="pres">
      <dgm:prSet presAssocID="{E58D5E0C-0BC0-4D32-BA9C-8D17985D50FF}" presName="sibTrans" presStyleCnt="0"/>
      <dgm:spPr/>
    </dgm:pt>
    <dgm:pt modelId="{EF688AB2-9BC5-456A-A3C2-C855E0498C9C}" type="pres">
      <dgm:prSet presAssocID="{93B8B5E0-C0E9-40D7-ABB5-F55834A9A0E9}" presName="compNode" presStyleCnt="0"/>
      <dgm:spPr/>
    </dgm:pt>
    <dgm:pt modelId="{1C94AAC6-B9AC-4C80-B813-BE02E64745E3}" type="pres">
      <dgm:prSet presAssocID="{93B8B5E0-C0E9-40D7-ABB5-F55834A9A0E9}" presName="iconBgRect" presStyleLbl="bgShp" presStyleIdx="2" presStyleCnt="3"/>
      <dgm:spPr/>
    </dgm:pt>
    <dgm:pt modelId="{4FB93615-B69C-4063-98CB-C566C7D7C1DC}" type="pres">
      <dgm:prSet presAssocID="{93B8B5E0-C0E9-40D7-ABB5-F55834A9A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FC6C97E-FFE1-4135-B151-7D0D7BA44CC0}" type="pres">
      <dgm:prSet presAssocID="{93B8B5E0-C0E9-40D7-ABB5-F55834A9A0E9}" presName="spaceRect" presStyleCnt="0"/>
      <dgm:spPr/>
    </dgm:pt>
    <dgm:pt modelId="{6867EDF4-8CF8-46B2-BA72-3CE880E84482}" type="pres">
      <dgm:prSet presAssocID="{93B8B5E0-C0E9-40D7-ABB5-F55834A9A0E9}" presName="textRect" presStyleLbl="revTx" presStyleIdx="2" presStyleCnt="3">
        <dgm:presLayoutVars>
          <dgm:chMax val="1"/>
          <dgm:chPref val="1"/>
        </dgm:presLayoutVars>
      </dgm:prSet>
      <dgm:spPr/>
    </dgm:pt>
  </dgm:ptLst>
  <dgm:cxnLst>
    <dgm:cxn modelId="{E740AB41-1048-4EA6-89BB-584F9383BC4B}" type="presOf" srcId="{D9BA4148-481F-49FF-8C06-EBD448CECD21}" destId="{4719D268-86AA-4C49-ACCE-381FD7681415}" srcOrd="0" destOrd="0" presId="urn:microsoft.com/office/officeart/2018/5/layout/IconCircleLabelList"/>
    <dgm:cxn modelId="{18EA7F68-32B7-47F6-A313-2580AF69892F}" srcId="{D9BA4148-481F-49FF-8C06-EBD448CECD21}" destId="{93B8B5E0-C0E9-40D7-ABB5-F55834A9A0E9}" srcOrd="2" destOrd="0" parTransId="{8B24A696-055B-4A64-B464-CCEA849A62E4}" sibTransId="{FD7A0A3A-B37F-447F-A2E3-B58C9BE2C4D2}"/>
    <dgm:cxn modelId="{03BDC258-F2DE-498D-8A74-B1C0E21369D8}" type="presOf" srcId="{F5BC337B-9DB1-4CBA-A9F4-2163171BE0DF}" destId="{808A6BCB-2CC8-4FA3-B170-D360F4EE34C1}" srcOrd="0" destOrd="0" presId="urn:microsoft.com/office/officeart/2018/5/layout/IconCircleLabelList"/>
    <dgm:cxn modelId="{DCC3097A-A975-4FEA-8AAE-68EB547DD09A}" srcId="{D9BA4148-481F-49FF-8C06-EBD448CECD21}" destId="{69EA08A3-2A00-4A04-B4D6-6BF69D68B6A1}" srcOrd="1" destOrd="0" parTransId="{905DE411-86BB-4852-BBF6-9BD788D891BD}" sibTransId="{E58D5E0C-0BC0-4D32-BA9C-8D17985D50FF}"/>
    <dgm:cxn modelId="{9191909F-92AD-423D-9AE1-C6843D78818D}" type="presOf" srcId="{69EA08A3-2A00-4A04-B4D6-6BF69D68B6A1}" destId="{F8F93DC8-774A-455E-B3B9-3A138D556BC2}" srcOrd="0" destOrd="0" presId="urn:microsoft.com/office/officeart/2018/5/layout/IconCircleLabelList"/>
    <dgm:cxn modelId="{CDCB85B7-40D1-4D5B-962A-8A325BB2614A}" srcId="{D9BA4148-481F-49FF-8C06-EBD448CECD21}" destId="{F5BC337B-9DB1-4CBA-A9F4-2163171BE0DF}" srcOrd="0" destOrd="0" parTransId="{2077C493-EA3F-4077-9C33-179DD708E7A3}" sibTransId="{21976BBB-5B02-4126-A00E-640EEF6480B5}"/>
    <dgm:cxn modelId="{13E5E3FA-B981-47D5-B23D-A8F71264A4B4}" type="presOf" srcId="{93B8B5E0-C0E9-40D7-ABB5-F55834A9A0E9}" destId="{6867EDF4-8CF8-46B2-BA72-3CE880E84482}" srcOrd="0" destOrd="0" presId="urn:microsoft.com/office/officeart/2018/5/layout/IconCircleLabelList"/>
    <dgm:cxn modelId="{D70C4437-1628-4EF4-AF29-15943F6C1F7D}" type="presParOf" srcId="{4719D268-86AA-4C49-ACCE-381FD7681415}" destId="{CE7B670D-682C-4392-B122-C889823D79CF}" srcOrd="0" destOrd="0" presId="urn:microsoft.com/office/officeart/2018/5/layout/IconCircleLabelList"/>
    <dgm:cxn modelId="{47754745-0326-44D3-8814-4E8A01453DFA}" type="presParOf" srcId="{CE7B670D-682C-4392-B122-C889823D79CF}" destId="{2FD7E6EA-335C-4AFB-9DF0-EA644CE83402}" srcOrd="0" destOrd="0" presId="urn:microsoft.com/office/officeart/2018/5/layout/IconCircleLabelList"/>
    <dgm:cxn modelId="{B4486032-E72D-4B0F-A4D7-1EADCEC683C9}" type="presParOf" srcId="{CE7B670D-682C-4392-B122-C889823D79CF}" destId="{86EB2FCF-DC0F-427D-8622-5CB3965E0676}" srcOrd="1" destOrd="0" presId="urn:microsoft.com/office/officeart/2018/5/layout/IconCircleLabelList"/>
    <dgm:cxn modelId="{46397E33-0F2A-4BDC-9812-4E424A95CB40}" type="presParOf" srcId="{CE7B670D-682C-4392-B122-C889823D79CF}" destId="{E883F020-8C87-4CB1-803F-C644F5EC2DF9}" srcOrd="2" destOrd="0" presId="urn:microsoft.com/office/officeart/2018/5/layout/IconCircleLabelList"/>
    <dgm:cxn modelId="{C4957485-238F-4576-B988-2F8CB1F54847}" type="presParOf" srcId="{CE7B670D-682C-4392-B122-C889823D79CF}" destId="{808A6BCB-2CC8-4FA3-B170-D360F4EE34C1}" srcOrd="3" destOrd="0" presId="urn:microsoft.com/office/officeart/2018/5/layout/IconCircleLabelList"/>
    <dgm:cxn modelId="{BBF4C454-5E4C-4D9C-95CA-C329BADD2088}" type="presParOf" srcId="{4719D268-86AA-4C49-ACCE-381FD7681415}" destId="{F1E550E4-A426-4072-A8DE-E1D796C96B93}" srcOrd="1" destOrd="0" presId="urn:microsoft.com/office/officeart/2018/5/layout/IconCircleLabelList"/>
    <dgm:cxn modelId="{A6087F2E-56D4-442E-B564-525020635518}" type="presParOf" srcId="{4719D268-86AA-4C49-ACCE-381FD7681415}" destId="{4D612CA0-B1C5-4180-9746-15C8A0478961}" srcOrd="2" destOrd="0" presId="urn:microsoft.com/office/officeart/2018/5/layout/IconCircleLabelList"/>
    <dgm:cxn modelId="{CD240530-4A89-473A-A183-6D800C07CD94}" type="presParOf" srcId="{4D612CA0-B1C5-4180-9746-15C8A0478961}" destId="{B5C18283-7330-454E-9BA8-2BE37D0645CE}" srcOrd="0" destOrd="0" presId="urn:microsoft.com/office/officeart/2018/5/layout/IconCircleLabelList"/>
    <dgm:cxn modelId="{4A99563B-B05D-42AF-B2B3-2D70D6D3AA34}" type="presParOf" srcId="{4D612CA0-B1C5-4180-9746-15C8A0478961}" destId="{2FCC1B2F-531E-4FAD-B5D7-0A12E72F9A37}" srcOrd="1" destOrd="0" presId="urn:microsoft.com/office/officeart/2018/5/layout/IconCircleLabelList"/>
    <dgm:cxn modelId="{D63CF88A-9799-4A10-9063-D77821FBF9DE}" type="presParOf" srcId="{4D612CA0-B1C5-4180-9746-15C8A0478961}" destId="{F2A6F8B5-B6C1-41A4-B13C-B6062AE91AA4}" srcOrd="2" destOrd="0" presId="urn:microsoft.com/office/officeart/2018/5/layout/IconCircleLabelList"/>
    <dgm:cxn modelId="{5EE33B36-0BF5-4F5E-A645-9BB1B8168BE7}" type="presParOf" srcId="{4D612CA0-B1C5-4180-9746-15C8A0478961}" destId="{F8F93DC8-774A-455E-B3B9-3A138D556BC2}" srcOrd="3" destOrd="0" presId="urn:microsoft.com/office/officeart/2018/5/layout/IconCircleLabelList"/>
    <dgm:cxn modelId="{6F8E848B-E44B-4D90-8A69-72A43B94DC07}" type="presParOf" srcId="{4719D268-86AA-4C49-ACCE-381FD7681415}" destId="{6734E0D5-C2E8-463E-AEAA-2CFC04EAF355}" srcOrd="3" destOrd="0" presId="urn:microsoft.com/office/officeart/2018/5/layout/IconCircleLabelList"/>
    <dgm:cxn modelId="{4F2D8598-0196-458C-BAD2-578574E088C2}" type="presParOf" srcId="{4719D268-86AA-4C49-ACCE-381FD7681415}" destId="{EF688AB2-9BC5-456A-A3C2-C855E0498C9C}" srcOrd="4" destOrd="0" presId="urn:microsoft.com/office/officeart/2018/5/layout/IconCircleLabelList"/>
    <dgm:cxn modelId="{A6377346-EC34-42BB-8EB7-A9D48404F241}" type="presParOf" srcId="{EF688AB2-9BC5-456A-A3C2-C855E0498C9C}" destId="{1C94AAC6-B9AC-4C80-B813-BE02E64745E3}" srcOrd="0" destOrd="0" presId="urn:microsoft.com/office/officeart/2018/5/layout/IconCircleLabelList"/>
    <dgm:cxn modelId="{2615C419-FE57-4A56-BDD8-249113422E9A}" type="presParOf" srcId="{EF688AB2-9BC5-456A-A3C2-C855E0498C9C}" destId="{4FB93615-B69C-4063-98CB-C566C7D7C1DC}" srcOrd="1" destOrd="0" presId="urn:microsoft.com/office/officeart/2018/5/layout/IconCircleLabelList"/>
    <dgm:cxn modelId="{41D84779-8ECC-41D8-87DF-FB742C602A4F}" type="presParOf" srcId="{EF688AB2-9BC5-456A-A3C2-C855E0498C9C}" destId="{0FC6C97E-FFE1-4135-B151-7D0D7BA44CC0}" srcOrd="2" destOrd="0" presId="urn:microsoft.com/office/officeart/2018/5/layout/IconCircleLabelList"/>
    <dgm:cxn modelId="{CFD82A3C-EF35-4354-86A4-3F09ED886B2F}" type="presParOf" srcId="{EF688AB2-9BC5-456A-A3C2-C855E0498C9C}" destId="{6867EDF4-8CF8-46B2-BA72-3CE880E84482}"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DB6513-153C-4478-8326-164BEAC0105E}" type="doc">
      <dgm:prSet loTypeId="urn:microsoft.com/office/officeart/2016/7/layout/BasicLinearProcessNumbered" loCatId="process" qsTypeId="urn:microsoft.com/office/officeart/2005/8/quickstyle/simple5" qsCatId="simple" csTypeId="urn:microsoft.com/office/officeart/2005/8/colors/colorful1" csCatId="colorful" phldr="1"/>
      <dgm:spPr/>
      <dgm:t>
        <a:bodyPr/>
        <a:lstStyle/>
        <a:p>
          <a:endParaRPr lang="en-US"/>
        </a:p>
      </dgm:t>
    </dgm:pt>
    <dgm:pt modelId="{04FF680B-BA76-45D9-B877-70918DE1EE9F}">
      <dgm:prSet custT="1"/>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LSTM methods have a high reliance on labeled training data, which makes scaling and generalization difficult</a:t>
          </a:r>
          <a:r>
            <a:rPr lang="en-US" sz="1200" dirty="0">
              <a:latin typeface="Calibri" panose="020F0502020204030204" pitchFamily="34" charset="0"/>
              <a:ea typeface="Calibri" panose="020F0502020204030204" pitchFamily="34" charset="0"/>
              <a:cs typeface="Calibri" panose="020F0502020204030204" pitchFamily="34" charset="0"/>
            </a:rPr>
            <a:t>.</a:t>
          </a:r>
        </a:p>
      </dgm:t>
    </dgm:pt>
    <dgm:pt modelId="{841710B1-13CB-4ED7-9FE6-C2B65D514353}" type="parTrans" cxnId="{7817D844-3C65-4E94-A531-50B1BD264A4C}">
      <dgm:prSet/>
      <dgm:spPr/>
      <dgm:t>
        <a:bodyPr/>
        <a:lstStyle/>
        <a:p>
          <a:endParaRPr lang="en-US"/>
        </a:p>
      </dgm:t>
    </dgm:pt>
    <dgm:pt modelId="{C587D615-6A24-46B5-A452-1B0F92A304DD}" type="sibTrans" cxnId="{7817D844-3C65-4E94-A531-50B1BD264A4C}">
      <dgm:prSet phldrT="1" phldr="0"/>
      <dgm:spPr/>
      <dgm:t>
        <a:bodyPr/>
        <a:lstStyle/>
        <a:p>
          <a:r>
            <a:rPr lang="en-US"/>
            <a:t>1</a:t>
          </a:r>
        </a:p>
      </dgm:t>
    </dgm:pt>
    <dgm:pt modelId="{EBD89E9F-9E1E-46EA-9A85-EF8BD9473696}">
      <dgm:prSet custT="1"/>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To react to changing linguistic and news trends, the model must be continuously monitored and updated.</a:t>
          </a:r>
        </a:p>
      </dgm:t>
    </dgm:pt>
    <dgm:pt modelId="{C7D1F22B-F1CB-483D-B6B6-116F94D12BCA}" type="parTrans" cxnId="{88D7CE72-DA11-4EFC-85B0-3386FC9F32C4}">
      <dgm:prSet/>
      <dgm:spPr/>
      <dgm:t>
        <a:bodyPr/>
        <a:lstStyle/>
        <a:p>
          <a:endParaRPr lang="en-US"/>
        </a:p>
      </dgm:t>
    </dgm:pt>
    <dgm:pt modelId="{33F0E01F-043A-45AB-92ED-82572748EE9D}" type="sibTrans" cxnId="{88D7CE72-DA11-4EFC-85B0-3386FC9F32C4}">
      <dgm:prSet phldrT="2" phldr="0"/>
      <dgm:spPr/>
      <dgm:t>
        <a:bodyPr/>
        <a:lstStyle/>
        <a:p>
          <a:r>
            <a:rPr lang="en-US"/>
            <a:t>2</a:t>
          </a:r>
        </a:p>
      </dgm:t>
    </dgm:pt>
    <dgm:pt modelId="{F5D04ACD-6445-44DF-9DF1-A0FC31E52805}">
      <dgm:prSet custT="1"/>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For better classification accuracy, future research may investigate collaborative methods and new technologies like transformers.</a:t>
          </a:r>
        </a:p>
      </dgm:t>
    </dgm:pt>
    <dgm:pt modelId="{BF48DEAF-5AF7-47D4-9B58-1CCE4D74BB21}" type="parTrans" cxnId="{39695849-CF09-48DE-8E24-8FFC435713C8}">
      <dgm:prSet/>
      <dgm:spPr/>
      <dgm:t>
        <a:bodyPr/>
        <a:lstStyle/>
        <a:p>
          <a:endParaRPr lang="en-US"/>
        </a:p>
      </dgm:t>
    </dgm:pt>
    <dgm:pt modelId="{80793507-605C-4801-B704-5CC98C4AF696}" type="sibTrans" cxnId="{39695849-CF09-48DE-8E24-8FFC435713C8}">
      <dgm:prSet phldrT="3" phldr="0"/>
      <dgm:spPr/>
      <dgm:t>
        <a:bodyPr/>
        <a:lstStyle/>
        <a:p>
          <a:r>
            <a:rPr lang="en-US"/>
            <a:t>3</a:t>
          </a:r>
        </a:p>
      </dgm:t>
    </dgm:pt>
    <dgm:pt modelId="{22BD92A5-3C59-4548-BD1C-21DC2AC59ED7}" type="pres">
      <dgm:prSet presAssocID="{93DB6513-153C-4478-8326-164BEAC0105E}" presName="Name0" presStyleCnt="0">
        <dgm:presLayoutVars>
          <dgm:animLvl val="lvl"/>
          <dgm:resizeHandles val="exact"/>
        </dgm:presLayoutVars>
      </dgm:prSet>
      <dgm:spPr/>
    </dgm:pt>
    <dgm:pt modelId="{E29AA0BB-0692-4516-ACFD-6416F26B9DEF}" type="pres">
      <dgm:prSet presAssocID="{04FF680B-BA76-45D9-B877-70918DE1EE9F}" presName="compositeNode" presStyleCnt="0">
        <dgm:presLayoutVars>
          <dgm:bulletEnabled val="1"/>
        </dgm:presLayoutVars>
      </dgm:prSet>
      <dgm:spPr/>
    </dgm:pt>
    <dgm:pt modelId="{0BFBD465-B529-425D-92A7-EE8175B8AC2C}" type="pres">
      <dgm:prSet presAssocID="{04FF680B-BA76-45D9-B877-70918DE1EE9F}" presName="bgRect" presStyleLbl="bgAccFollowNode1" presStyleIdx="0" presStyleCnt="3" custScaleY="129544"/>
      <dgm:spPr/>
    </dgm:pt>
    <dgm:pt modelId="{348DA735-8090-46BA-A86A-F951303EB36C}" type="pres">
      <dgm:prSet presAssocID="{C587D615-6A24-46B5-A452-1B0F92A304DD}" presName="sibTransNodeCircle" presStyleLbl="alignNode1" presStyleIdx="0" presStyleCnt="6">
        <dgm:presLayoutVars>
          <dgm:chMax val="0"/>
          <dgm:bulletEnabled/>
        </dgm:presLayoutVars>
      </dgm:prSet>
      <dgm:spPr/>
    </dgm:pt>
    <dgm:pt modelId="{7C5D7000-6AC4-43EE-AF7C-1B6D43267112}" type="pres">
      <dgm:prSet presAssocID="{04FF680B-BA76-45D9-B877-70918DE1EE9F}" presName="bottomLine" presStyleLbl="alignNode1" presStyleIdx="1" presStyleCnt="6">
        <dgm:presLayoutVars/>
      </dgm:prSet>
      <dgm:spPr/>
    </dgm:pt>
    <dgm:pt modelId="{00EE9AC0-8F75-4B24-B6C5-620CB542C2FE}" type="pres">
      <dgm:prSet presAssocID="{04FF680B-BA76-45D9-B877-70918DE1EE9F}" presName="nodeText" presStyleLbl="bgAccFollowNode1" presStyleIdx="0" presStyleCnt="3">
        <dgm:presLayoutVars>
          <dgm:bulletEnabled val="1"/>
        </dgm:presLayoutVars>
      </dgm:prSet>
      <dgm:spPr/>
    </dgm:pt>
    <dgm:pt modelId="{668ECE69-D2B2-4F00-A327-FBF51353561E}" type="pres">
      <dgm:prSet presAssocID="{C587D615-6A24-46B5-A452-1B0F92A304DD}" presName="sibTrans" presStyleCnt="0"/>
      <dgm:spPr/>
    </dgm:pt>
    <dgm:pt modelId="{2FF3AF46-4EB3-4210-B1DD-C58F58B77482}" type="pres">
      <dgm:prSet presAssocID="{EBD89E9F-9E1E-46EA-9A85-EF8BD9473696}" presName="compositeNode" presStyleCnt="0">
        <dgm:presLayoutVars>
          <dgm:bulletEnabled val="1"/>
        </dgm:presLayoutVars>
      </dgm:prSet>
      <dgm:spPr/>
    </dgm:pt>
    <dgm:pt modelId="{394A2523-4959-4A8E-A4D7-A80BFAE1CFF6}" type="pres">
      <dgm:prSet presAssocID="{EBD89E9F-9E1E-46EA-9A85-EF8BD9473696}" presName="bgRect" presStyleLbl="bgAccFollowNode1" presStyleIdx="1" presStyleCnt="3" custScaleY="129544"/>
      <dgm:spPr/>
    </dgm:pt>
    <dgm:pt modelId="{D42AA30C-1EDD-4D4E-B8E0-2F6464224F71}" type="pres">
      <dgm:prSet presAssocID="{33F0E01F-043A-45AB-92ED-82572748EE9D}" presName="sibTransNodeCircle" presStyleLbl="alignNode1" presStyleIdx="2" presStyleCnt="6">
        <dgm:presLayoutVars>
          <dgm:chMax val="0"/>
          <dgm:bulletEnabled/>
        </dgm:presLayoutVars>
      </dgm:prSet>
      <dgm:spPr/>
    </dgm:pt>
    <dgm:pt modelId="{946C4E21-19DC-479B-A91D-57FD5D9B1724}" type="pres">
      <dgm:prSet presAssocID="{EBD89E9F-9E1E-46EA-9A85-EF8BD9473696}" presName="bottomLine" presStyleLbl="alignNode1" presStyleIdx="3" presStyleCnt="6">
        <dgm:presLayoutVars/>
      </dgm:prSet>
      <dgm:spPr/>
    </dgm:pt>
    <dgm:pt modelId="{87EA2DBA-2F6E-42F8-BC6A-27D371D5CD0F}" type="pres">
      <dgm:prSet presAssocID="{EBD89E9F-9E1E-46EA-9A85-EF8BD9473696}" presName="nodeText" presStyleLbl="bgAccFollowNode1" presStyleIdx="1" presStyleCnt="3">
        <dgm:presLayoutVars>
          <dgm:bulletEnabled val="1"/>
        </dgm:presLayoutVars>
      </dgm:prSet>
      <dgm:spPr/>
    </dgm:pt>
    <dgm:pt modelId="{52E3E04A-E8E4-4D23-9E9B-895EA73B7870}" type="pres">
      <dgm:prSet presAssocID="{33F0E01F-043A-45AB-92ED-82572748EE9D}" presName="sibTrans" presStyleCnt="0"/>
      <dgm:spPr/>
    </dgm:pt>
    <dgm:pt modelId="{116A24BA-BA61-42E3-B54F-A96D9F232121}" type="pres">
      <dgm:prSet presAssocID="{F5D04ACD-6445-44DF-9DF1-A0FC31E52805}" presName="compositeNode" presStyleCnt="0">
        <dgm:presLayoutVars>
          <dgm:bulletEnabled val="1"/>
        </dgm:presLayoutVars>
      </dgm:prSet>
      <dgm:spPr/>
    </dgm:pt>
    <dgm:pt modelId="{93882F86-CAC2-460A-9727-895E2746BDFF}" type="pres">
      <dgm:prSet presAssocID="{F5D04ACD-6445-44DF-9DF1-A0FC31E52805}" presName="bgRect" presStyleLbl="bgAccFollowNode1" presStyleIdx="2" presStyleCnt="3" custScaleX="106428" custScaleY="129544"/>
      <dgm:spPr/>
    </dgm:pt>
    <dgm:pt modelId="{BDF97157-D396-4517-A3DE-390A21CA0164}" type="pres">
      <dgm:prSet presAssocID="{80793507-605C-4801-B704-5CC98C4AF696}" presName="sibTransNodeCircle" presStyleLbl="alignNode1" presStyleIdx="4" presStyleCnt="6">
        <dgm:presLayoutVars>
          <dgm:chMax val="0"/>
          <dgm:bulletEnabled/>
        </dgm:presLayoutVars>
      </dgm:prSet>
      <dgm:spPr/>
    </dgm:pt>
    <dgm:pt modelId="{E6963CAC-81C1-4BA9-BD63-14B1528D5FDE}" type="pres">
      <dgm:prSet presAssocID="{F5D04ACD-6445-44DF-9DF1-A0FC31E52805}" presName="bottomLine" presStyleLbl="alignNode1" presStyleIdx="5" presStyleCnt="6">
        <dgm:presLayoutVars/>
      </dgm:prSet>
      <dgm:spPr/>
    </dgm:pt>
    <dgm:pt modelId="{1D843AB4-C457-455F-A873-DB71A70A4887}" type="pres">
      <dgm:prSet presAssocID="{F5D04ACD-6445-44DF-9DF1-A0FC31E52805}" presName="nodeText" presStyleLbl="bgAccFollowNode1" presStyleIdx="2" presStyleCnt="3">
        <dgm:presLayoutVars>
          <dgm:bulletEnabled val="1"/>
        </dgm:presLayoutVars>
      </dgm:prSet>
      <dgm:spPr/>
    </dgm:pt>
  </dgm:ptLst>
  <dgm:cxnLst>
    <dgm:cxn modelId="{C7C00A0A-B635-4EFE-824E-787D7F02A42D}" type="presOf" srcId="{EBD89E9F-9E1E-46EA-9A85-EF8BD9473696}" destId="{87EA2DBA-2F6E-42F8-BC6A-27D371D5CD0F}" srcOrd="1" destOrd="0" presId="urn:microsoft.com/office/officeart/2016/7/layout/BasicLinearProcessNumbered"/>
    <dgm:cxn modelId="{1FCA6029-91E4-4213-A4D1-EF40DE2E6F10}" type="presOf" srcId="{C587D615-6A24-46B5-A452-1B0F92A304DD}" destId="{348DA735-8090-46BA-A86A-F951303EB36C}" srcOrd="0" destOrd="0" presId="urn:microsoft.com/office/officeart/2016/7/layout/BasicLinearProcessNumbered"/>
    <dgm:cxn modelId="{A3FAF939-BB07-4675-A539-C378D15B989B}" type="presOf" srcId="{04FF680B-BA76-45D9-B877-70918DE1EE9F}" destId="{00EE9AC0-8F75-4B24-B6C5-620CB542C2FE}" srcOrd="1" destOrd="0" presId="urn:microsoft.com/office/officeart/2016/7/layout/BasicLinearProcessNumbered"/>
    <dgm:cxn modelId="{BEE93E61-DA8C-46E4-8680-4DC04FA20CD9}" type="presOf" srcId="{F5D04ACD-6445-44DF-9DF1-A0FC31E52805}" destId="{93882F86-CAC2-460A-9727-895E2746BDFF}" srcOrd="0" destOrd="0" presId="urn:microsoft.com/office/officeart/2016/7/layout/BasicLinearProcessNumbered"/>
    <dgm:cxn modelId="{9D779E64-54B5-4EB1-9F98-581AA6921C9D}" type="presOf" srcId="{04FF680B-BA76-45D9-B877-70918DE1EE9F}" destId="{0BFBD465-B529-425D-92A7-EE8175B8AC2C}" srcOrd="0" destOrd="0" presId="urn:microsoft.com/office/officeart/2016/7/layout/BasicLinearProcessNumbered"/>
    <dgm:cxn modelId="{7817D844-3C65-4E94-A531-50B1BD264A4C}" srcId="{93DB6513-153C-4478-8326-164BEAC0105E}" destId="{04FF680B-BA76-45D9-B877-70918DE1EE9F}" srcOrd="0" destOrd="0" parTransId="{841710B1-13CB-4ED7-9FE6-C2B65D514353}" sibTransId="{C587D615-6A24-46B5-A452-1B0F92A304DD}"/>
    <dgm:cxn modelId="{39695849-CF09-48DE-8E24-8FFC435713C8}" srcId="{93DB6513-153C-4478-8326-164BEAC0105E}" destId="{F5D04ACD-6445-44DF-9DF1-A0FC31E52805}" srcOrd="2" destOrd="0" parTransId="{BF48DEAF-5AF7-47D4-9B58-1CCE4D74BB21}" sibTransId="{80793507-605C-4801-B704-5CC98C4AF696}"/>
    <dgm:cxn modelId="{B7FAE949-BFD0-4365-B802-D2F617994458}" type="presOf" srcId="{93DB6513-153C-4478-8326-164BEAC0105E}" destId="{22BD92A5-3C59-4548-BD1C-21DC2AC59ED7}" srcOrd="0" destOrd="0" presId="urn:microsoft.com/office/officeart/2016/7/layout/BasicLinearProcessNumbered"/>
    <dgm:cxn modelId="{88D7CE72-DA11-4EFC-85B0-3386FC9F32C4}" srcId="{93DB6513-153C-4478-8326-164BEAC0105E}" destId="{EBD89E9F-9E1E-46EA-9A85-EF8BD9473696}" srcOrd="1" destOrd="0" parTransId="{C7D1F22B-F1CB-483D-B6B6-116F94D12BCA}" sibTransId="{33F0E01F-043A-45AB-92ED-82572748EE9D}"/>
    <dgm:cxn modelId="{F9829675-B971-4153-AAAF-5356740DC1BC}" type="presOf" srcId="{EBD89E9F-9E1E-46EA-9A85-EF8BD9473696}" destId="{394A2523-4959-4A8E-A4D7-A80BFAE1CFF6}" srcOrd="0" destOrd="0" presId="urn:microsoft.com/office/officeart/2016/7/layout/BasicLinearProcessNumbered"/>
    <dgm:cxn modelId="{48884CA6-88E9-48D9-A16F-CB351F4655F5}" type="presOf" srcId="{80793507-605C-4801-B704-5CC98C4AF696}" destId="{BDF97157-D396-4517-A3DE-390A21CA0164}" srcOrd="0" destOrd="0" presId="urn:microsoft.com/office/officeart/2016/7/layout/BasicLinearProcessNumbered"/>
    <dgm:cxn modelId="{A87F53AF-3123-4478-B1F7-F1B43E7D1D5E}" type="presOf" srcId="{33F0E01F-043A-45AB-92ED-82572748EE9D}" destId="{D42AA30C-1EDD-4D4E-B8E0-2F6464224F71}" srcOrd="0" destOrd="0" presId="urn:microsoft.com/office/officeart/2016/7/layout/BasicLinearProcessNumbered"/>
    <dgm:cxn modelId="{F538E9FF-7989-43FA-9E3F-48CAF4A005E6}" type="presOf" srcId="{F5D04ACD-6445-44DF-9DF1-A0FC31E52805}" destId="{1D843AB4-C457-455F-A873-DB71A70A4887}" srcOrd="1" destOrd="0" presId="urn:microsoft.com/office/officeart/2016/7/layout/BasicLinearProcessNumbered"/>
    <dgm:cxn modelId="{C52AA007-E967-4D90-9C12-BC546E1AFF26}" type="presParOf" srcId="{22BD92A5-3C59-4548-BD1C-21DC2AC59ED7}" destId="{E29AA0BB-0692-4516-ACFD-6416F26B9DEF}" srcOrd="0" destOrd="0" presId="urn:microsoft.com/office/officeart/2016/7/layout/BasicLinearProcessNumbered"/>
    <dgm:cxn modelId="{DD8EADF5-0ECD-4787-A7D6-61EAE052D2E2}" type="presParOf" srcId="{E29AA0BB-0692-4516-ACFD-6416F26B9DEF}" destId="{0BFBD465-B529-425D-92A7-EE8175B8AC2C}" srcOrd="0" destOrd="0" presId="urn:microsoft.com/office/officeart/2016/7/layout/BasicLinearProcessNumbered"/>
    <dgm:cxn modelId="{F9E57974-223B-46BE-B6CB-BC9C9068B947}" type="presParOf" srcId="{E29AA0BB-0692-4516-ACFD-6416F26B9DEF}" destId="{348DA735-8090-46BA-A86A-F951303EB36C}" srcOrd="1" destOrd="0" presId="urn:microsoft.com/office/officeart/2016/7/layout/BasicLinearProcessNumbered"/>
    <dgm:cxn modelId="{72790C9F-1EDB-4EBB-BE2B-FCC7676C332B}" type="presParOf" srcId="{E29AA0BB-0692-4516-ACFD-6416F26B9DEF}" destId="{7C5D7000-6AC4-43EE-AF7C-1B6D43267112}" srcOrd="2" destOrd="0" presId="urn:microsoft.com/office/officeart/2016/7/layout/BasicLinearProcessNumbered"/>
    <dgm:cxn modelId="{7CB05A1D-E683-4D4C-BBF6-7FBD2DB620F7}" type="presParOf" srcId="{E29AA0BB-0692-4516-ACFD-6416F26B9DEF}" destId="{00EE9AC0-8F75-4B24-B6C5-620CB542C2FE}" srcOrd="3" destOrd="0" presId="urn:microsoft.com/office/officeart/2016/7/layout/BasicLinearProcessNumbered"/>
    <dgm:cxn modelId="{854BA211-90EB-4E66-AA8D-5D1AE9576F35}" type="presParOf" srcId="{22BD92A5-3C59-4548-BD1C-21DC2AC59ED7}" destId="{668ECE69-D2B2-4F00-A327-FBF51353561E}" srcOrd="1" destOrd="0" presId="urn:microsoft.com/office/officeart/2016/7/layout/BasicLinearProcessNumbered"/>
    <dgm:cxn modelId="{23D021D0-4EC6-4724-917B-20CC8970687D}" type="presParOf" srcId="{22BD92A5-3C59-4548-BD1C-21DC2AC59ED7}" destId="{2FF3AF46-4EB3-4210-B1DD-C58F58B77482}" srcOrd="2" destOrd="0" presId="urn:microsoft.com/office/officeart/2016/7/layout/BasicLinearProcessNumbered"/>
    <dgm:cxn modelId="{1C0CCF6A-C2EE-41BB-92F1-E27F5C40BD39}" type="presParOf" srcId="{2FF3AF46-4EB3-4210-B1DD-C58F58B77482}" destId="{394A2523-4959-4A8E-A4D7-A80BFAE1CFF6}" srcOrd="0" destOrd="0" presId="urn:microsoft.com/office/officeart/2016/7/layout/BasicLinearProcessNumbered"/>
    <dgm:cxn modelId="{8230918F-8AA9-445A-BC90-4939AC6A3A65}" type="presParOf" srcId="{2FF3AF46-4EB3-4210-B1DD-C58F58B77482}" destId="{D42AA30C-1EDD-4D4E-B8E0-2F6464224F71}" srcOrd="1" destOrd="0" presId="urn:microsoft.com/office/officeart/2016/7/layout/BasicLinearProcessNumbered"/>
    <dgm:cxn modelId="{43352C9A-599E-4702-AF02-C33CEE015D0E}" type="presParOf" srcId="{2FF3AF46-4EB3-4210-B1DD-C58F58B77482}" destId="{946C4E21-19DC-479B-A91D-57FD5D9B1724}" srcOrd="2" destOrd="0" presId="urn:microsoft.com/office/officeart/2016/7/layout/BasicLinearProcessNumbered"/>
    <dgm:cxn modelId="{5CA2737A-F1DD-49BF-A545-B004D51AC583}" type="presParOf" srcId="{2FF3AF46-4EB3-4210-B1DD-C58F58B77482}" destId="{87EA2DBA-2F6E-42F8-BC6A-27D371D5CD0F}" srcOrd="3" destOrd="0" presId="urn:microsoft.com/office/officeart/2016/7/layout/BasicLinearProcessNumbered"/>
    <dgm:cxn modelId="{3D6D4DE6-D601-48D6-9229-72F49F022257}" type="presParOf" srcId="{22BD92A5-3C59-4548-BD1C-21DC2AC59ED7}" destId="{52E3E04A-E8E4-4D23-9E9B-895EA73B7870}" srcOrd="3" destOrd="0" presId="urn:microsoft.com/office/officeart/2016/7/layout/BasicLinearProcessNumbered"/>
    <dgm:cxn modelId="{BC99CA3E-9293-4CAA-B1EC-3CEB30E513BA}" type="presParOf" srcId="{22BD92A5-3C59-4548-BD1C-21DC2AC59ED7}" destId="{116A24BA-BA61-42E3-B54F-A96D9F232121}" srcOrd="4" destOrd="0" presId="urn:microsoft.com/office/officeart/2016/7/layout/BasicLinearProcessNumbered"/>
    <dgm:cxn modelId="{0E9025D8-9730-4FAB-B8C6-74D8F9C20ABD}" type="presParOf" srcId="{116A24BA-BA61-42E3-B54F-A96D9F232121}" destId="{93882F86-CAC2-460A-9727-895E2746BDFF}" srcOrd="0" destOrd="0" presId="urn:microsoft.com/office/officeart/2016/7/layout/BasicLinearProcessNumbered"/>
    <dgm:cxn modelId="{8D10F12C-66BF-4898-A09A-692B25BB19B9}" type="presParOf" srcId="{116A24BA-BA61-42E3-B54F-A96D9F232121}" destId="{BDF97157-D396-4517-A3DE-390A21CA0164}" srcOrd="1" destOrd="0" presId="urn:microsoft.com/office/officeart/2016/7/layout/BasicLinearProcessNumbered"/>
    <dgm:cxn modelId="{D60E8F4D-6640-47B9-907C-9B04F1EC0F33}" type="presParOf" srcId="{116A24BA-BA61-42E3-B54F-A96D9F232121}" destId="{E6963CAC-81C1-4BA9-BD63-14B1528D5FDE}" srcOrd="2" destOrd="0" presId="urn:microsoft.com/office/officeart/2016/7/layout/BasicLinearProcessNumbered"/>
    <dgm:cxn modelId="{A005A2EB-3F51-4E7B-874B-713A45935F14}" type="presParOf" srcId="{116A24BA-BA61-42E3-B54F-A96D9F232121}" destId="{1D843AB4-C457-455F-A873-DB71A70A488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7E6EA-335C-4AFB-9DF0-EA644CE83402}">
      <dsp:nvSpPr>
        <dsp:cNvPr id="0" name=""/>
        <dsp:cNvSpPr/>
      </dsp:nvSpPr>
      <dsp:spPr>
        <a:xfrm>
          <a:off x="679050" y="23368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B2FCF-DC0F-427D-8622-5CB3965E0676}">
      <dsp:nvSpPr>
        <dsp:cNvPr id="0" name=""/>
        <dsp:cNvSpPr/>
      </dsp:nvSpPr>
      <dsp:spPr>
        <a:xfrm>
          <a:off x="1081237" y="63586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8A6BCB-2CC8-4FA3-B170-D360F4EE34C1}">
      <dsp:nvSpPr>
        <dsp:cNvPr id="0" name=""/>
        <dsp:cNvSpPr/>
      </dsp:nvSpPr>
      <dsp:spPr>
        <a:xfrm>
          <a:off x="75768" y="27086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The technique of clearing unneeded or extraneous material from news items is known as "news text sanitization.“</a:t>
          </a:r>
        </a:p>
      </dsp:txBody>
      <dsp:txXfrm>
        <a:off x="75768" y="2708681"/>
        <a:ext cx="3093750" cy="720000"/>
      </dsp:txXfrm>
    </dsp:sp>
    <dsp:sp modelId="{B5C18283-7330-454E-9BA8-2BE37D0645CE}">
      <dsp:nvSpPr>
        <dsp:cNvPr id="0" name=""/>
        <dsp:cNvSpPr/>
      </dsp:nvSpPr>
      <dsp:spPr>
        <a:xfrm>
          <a:off x="4314206" y="23368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C1B2F-531E-4FAD-B5D7-0A12E72F9A37}">
      <dsp:nvSpPr>
        <dsp:cNvPr id="0" name=""/>
        <dsp:cNvSpPr/>
      </dsp:nvSpPr>
      <dsp:spPr>
        <a:xfrm>
          <a:off x="4716393" y="63586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93DC8-774A-455E-B3B9-3A138D556BC2}">
      <dsp:nvSpPr>
        <dsp:cNvPr id="0" name=""/>
        <dsp:cNvSpPr/>
      </dsp:nvSpPr>
      <dsp:spPr>
        <a:xfrm>
          <a:off x="3710925" y="27086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The removal of HTML elements, punctuation, stop words, and numerals is one of the sanitization strategies. </a:t>
          </a:r>
        </a:p>
      </dsp:txBody>
      <dsp:txXfrm>
        <a:off x="3710925" y="2708681"/>
        <a:ext cx="3093750" cy="720000"/>
      </dsp:txXfrm>
    </dsp:sp>
    <dsp:sp modelId="{1C94AAC6-B9AC-4C80-B813-BE02E64745E3}">
      <dsp:nvSpPr>
        <dsp:cNvPr id="0" name=""/>
        <dsp:cNvSpPr/>
      </dsp:nvSpPr>
      <dsp:spPr>
        <a:xfrm>
          <a:off x="7949362" y="23368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93615-B69C-4063-98CB-C566C7D7C1DC}">
      <dsp:nvSpPr>
        <dsp:cNvPr id="0" name=""/>
        <dsp:cNvSpPr/>
      </dsp:nvSpPr>
      <dsp:spPr>
        <a:xfrm>
          <a:off x="8351550" y="63586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7EDF4-8CF8-46B2-BA72-3CE880E84482}">
      <dsp:nvSpPr>
        <dsp:cNvPr id="0" name=""/>
        <dsp:cNvSpPr/>
      </dsp:nvSpPr>
      <dsp:spPr>
        <a:xfrm>
          <a:off x="7346081" y="27086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A clean dataset must be produced in order to do further analysis.</a:t>
          </a:r>
        </a:p>
      </dsp:txBody>
      <dsp:txXfrm>
        <a:off x="7346081" y="2708681"/>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BD465-B529-425D-92A7-EE8175B8AC2C}">
      <dsp:nvSpPr>
        <dsp:cNvPr id="0" name=""/>
        <dsp:cNvSpPr/>
      </dsp:nvSpPr>
      <dsp:spPr>
        <a:xfrm>
          <a:off x="1929" y="1"/>
          <a:ext cx="1866304" cy="338476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5504" tIns="330200" rIns="145504" bIns="33020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LSTM methods have a high reliance on labeled training data, which makes scaling and generalization difficult</a:t>
          </a:r>
          <a:r>
            <a:rPr lang="en-US" sz="1200" kern="1200" dirty="0">
              <a:latin typeface="Calibri" panose="020F0502020204030204" pitchFamily="34" charset="0"/>
              <a:ea typeface="Calibri" panose="020F0502020204030204" pitchFamily="34" charset="0"/>
              <a:cs typeface="Calibri" panose="020F0502020204030204" pitchFamily="34" charset="0"/>
            </a:rPr>
            <a:t>.</a:t>
          </a:r>
        </a:p>
      </dsp:txBody>
      <dsp:txXfrm>
        <a:off x="1929" y="1286210"/>
        <a:ext cx="1866304" cy="2030856"/>
      </dsp:txXfrm>
    </dsp:sp>
    <dsp:sp modelId="{348DA735-8090-46BA-A86A-F951303EB36C}">
      <dsp:nvSpPr>
        <dsp:cNvPr id="0" name=""/>
        <dsp:cNvSpPr/>
      </dsp:nvSpPr>
      <dsp:spPr>
        <a:xfrm>
          <a:off x="543157" y="647251"/>
          <a:ext cx="783847" cy="78384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1112" tIns="12700" rIns="61112"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57949" y="762043"/>
        <a:ext cx="554263" cy="554263"/>
      </dsp:txXfrm>
    </dsp:sp>
    <dsp:sp modelId="{7C5D7000-6AC4-43EE-AF7C-1B6D43267112}">
      <dsp:nvSpPr>
        <dsp:cNvPr id="0" name=""/>
        <dsp:cNvSpPr/>
      </dsp:nvSpPr>
      <dsp:spPr>
        <a:xfrm>
          <a:off x="1929" y="2998723"/>
          <a:ext cx="1866304"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94A2523-4959-4A8E-A4D7-A80BFAE1CFF6}">
      <dsp:nvSpPr>
        <dsp:cNvPr id="0" name=""/>
        <dsp:cNvSpPr/>
      </dsp:nvSpPr>
      <dsp:spPr>
        <a:xfrm>
          <a:off x="2054864" y="1"/>
          <a:ext cx="1866304" cy="3384760"/>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5504" tIns="330200" rIns="145504" bIns="33020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To react to changing linguistic and news trends, the model must be continuously monitored and updated.</a:t>
          </a:r>
        </a:p>
      </dsp:txBody>
      <dsp:txXfrm>
        <a:off x="2054864" y="1286210"/>
        <a:ext cx="1866304" cy="2030856"/>
      </dsp:txXfrm>
    </dsp:sp>
    <dsp:sp modelId="{D42AA30C-1EDD-4D4E-B8E0-2F6464224F71}">
      <dsp:nvSpPr>
        <dsp:cNvPr id="0" name=""/>
        <dsp:cNvSpPr/>
      </dsp:nvSpPr>
      <dsp:spPr>
        <a:xfrm>
          <a:off x="2596092" y="647251"/>
          <a:ext cx="783847" cy="783847"/>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1112" tIns="12700" rIns="61112"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10884" y="762043"/>
        <a:ext cx="554263" cy="554263"/>
      </dsp:txXfrm>
    </dsp:sp>
    <dsp:sp modelId="{946C4E21-19DC-479B-A91D-57FD5D9B1724}">
      <dsp:nvSpPr>
        <dsp:cNvPr id="0" name=""/>
        <dsp:cNvSpPr/>
      </dsp:nvSpPr>
      <dsp:spPr>
        <a:xfrm>
          <a:off x="2054864" y="2998723"/>
          <a:ext cx="1866304" cy="7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3882F86-CAC2-460A-9727-895E2746BDFF}">
      <dsp:nvSpPr>
        <dsp:cNvPr id="0" name=""/>
        <dsp:cNvSpPr/>
      </dsp:nvSpPr>
      <dsp:spPr>
        <a:xfrm>
          <a:off x="4107799" y="1"/>
          <a:ext cx="1986270" cy="3384760"/>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5504" tIns="330200" rIns="145504" bIns="33020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For better classification accuracy, future research may investigate collaborative methods and new technologies like transformers.</a:t>
          </a:r>
        </a:p>
      </dsp:txBody>
      <dsp:txXfrm>
        <a:off x="4107799" y="1286210"/>
        <a:ext cx="1986270" cy="2030856"/>
      </dsp:txXfrm>
    </dsp:sp>
    <dsp:sp modelId="{BDF97157-D396-4517-A3DE-390A21CA0164}">
      <dsp:nvSpPr>
        <dsp:cNvPr id="0" name=""/>
        <dsp:cNvSpPr/>
      </dsp:nvSpPr>
      <dsp:spPr>
        <a:xfrm>
          <a:off x="4709011" y="647251"/>
          <a:ext cx="783847" cy="783847"/>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1112" tIns="12700" rIns="61112"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23803" y="762043"/>
        <a:ext cx="554263" cy="554263"/>
      </dsp:txXfrm>
    </dsp:sp>
    <dsp:sp modelId="{E6963CAC-81C1-4BA9-BD63-14B1528D5FDE}">
      <dsp:nvSpPr>
        <dsp:cNvPr id="0" name=""/>
        <dsp:cNvSpPr/>
      </dsp:nvSpPr>
      <dsp:spPr>
        <a:xfrm>
          <a:off x="4167782" y="2998723"/>
          <a:ext cx="1866304" cy="7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8/14/2023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467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8/14/2023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880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8/14/2023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6130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8/14/2023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620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8/14/2023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036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8/14/2023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622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8/14/2023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887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8/14/2023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516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8/14/2023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45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8/14/2023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075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8/14/2023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722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8/14/2023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64616031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5.png"/><Relationship Id="rId7" Type="http://schemas.openxmlformats.org/officeDocument/2006/relationships/hyperlink" Target="https://github.com/Sudkart/DS_ProjectManagemen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sampledeploymentpython.onrender.com/" TargetMode="External"/><Relationship Id="rId5" Type="http://schemas.openxmlformats.org/officeDocument/2006/relationships/hyperlink" Target="https://www.geeksforgeeks.org/twitter-sentiment-analysis-webapp-using-flask/" TargetMode="External"/><Relationship Id="rId4" Type="http://schemas.openxmlformats.org/officeDocument/2006/relationships/hyperlink" Target="https://dataaspirant.com/lstm-long-short-term-memory/"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uYOfG-nIFHFdfmGLAnafr2j-YZRn8pwt/view?usp=drive_link"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2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3" name="Rectangle 2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35C5FC57-778B-FBB3-8283-AE63DFEC7FFD}"/>
              </a:ext>
            </a:extLst>
          </p:cNvPr>
          <p:cNvPicPr>
            <a:picLocks noChangeAspect="1"/>
          </p:cNvPicPr>
          <p:nvPr/>
        </p:nvPicPr>
        <p:blipFill rotWithShape="1">
          <a:blip r:embed="rId3">
            <a:alphaModFix amt="60000"/>
          </a:blip>
          <a:srcRect l="847" r="2268" b="-1"/>
          <a:stretch/>
        </p:blipFill>
        <p:spPr>
          <a:xfrm>
            <a:off x="3048" y="10"/>
            <a:ext cx="12188952" cy="6856614"/>
          </a:xfrm>
          <a:prstGeom prst="rect">
            <a:avLst/>
          </a:prstGeom>
        </p:spPr>
      </p:pic>
      <p:sp>
        <p:nvSpPr>
          <p:cNvPr id="2" name="Title 1">
            <a:extLst>
              <a:ext uri="{FF2B5EF4-FFF2-40B4-BE49-F238E27FC236}">
                <a16:creationId xmlns:a16="http://schemas.microsoft.com/office/drawing/2014/main" id="{3173C856-3141-E315-6E3D-80F6B9674DE2}"/>
              </a:ext>
            </a:extLst>
          </p:cNvPr>
          <p:cNvSpPr>
            <a:spLocks noGrp="1"/>
          </p:cNvSpPr>
          <p:nvPr>
            <p:ph type="title"/>
          </p:nvPr>
        </p:nvSpPr>
        <p:spPr>
          <a:xfrm>
            <a:off x="996275" y="744909"/>
            <a:ext cx="10190071" cy="3145855"/>
          </a:xfrm>
        </p:spPr>
        <p:txBody>
          <a:bodyPr vert="horz" lIns="91440" tIns="45720" rIns="91440" bIns="45720" rtlCol="0" anchor="b">
            <a:normAutofit/>
          </a:bodyPr>
          <a:lstStyle/>
          <a:p>
            <a:pPr algn="ctr"/>
            <a:r>
              <a:rPr lang="en-US" sz="5200">
                <a:solidFill>
                  <a:srgbClr val="FFFFFF"/>
                </a:solidFill>
              </a:rPr>
              <a:t>TWEET CLASSIFICATION</a:t>
            </a:r>
          </a:p>
        </p:txBody>
      </p:sp>
      <p:sp>
        <p:nvSpPr>
          <p:cNvPr id="3" name="Content Placeholder 2">
            <a:extLst>
              <a:ext uri="{FF2B5EF4-FFF2-40B4-BE49-F238E27FC236}">
                <a16:creationId xmlns:a16="http://schemas.microsoft.com/office/drawing/2014/main" id="{E1D3FBAF-8F33-8150-4D51-38C1F9D1ECF3}"/>
              </a:ext>
            </a:extLst>
          </p:cNvPr>
          <p:cNvSpPr>
            <a:spLocks noGrp="1"/>
          </p:cNvSpPr>
          <p:nvPr>
            <p:ph idx="1"/>
          </p:nvPr>
        </p:nvSpPr>
        <p:spPr>
          <a:xfrm>
            <a:off x="1218708" y="4069780"/>
            <a:ext cx="9781327" cy="2056617"/>
          </a:xfrm>
        </p:spPr>
        <p:txBody>
          <a:bodyPr vert="horz" lIns="91440" tIns="45720" rIns="91440" bIns="45720" rtlCol="0" anchor="t">
            <a:normAutofit/>
          </a:bodyPr>
          <a:lstStyle/>
          <a:p>
            <a:pPr marL="0" indent="0" algn="ctr">
              <a:buNone/>
            </a:pPr>
            <a:r>
              <a:rPr lang="en-US" sz="2200">
                <a:solidFill>
                  <a:srgbClr val="FFFFFF"/>
                </a:solidFill>
              </a:rPr>
              <a:t>BY GROUP 3</a:t>
            </a:r>
          </a:p>
        </p:txBody>
      </p:sp>
    </p:spTree>
    <p:extLst>
      <p:ext uri="{BB962C8B-B14F-4D97-AF65-F5344CB8AC3E}">
        <p14:creationId xmlns:p14="http://schemas.microsoft.com/office/powerpoint/2010/main" val="18520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8DFD639-431B-9878-6AFE-718B2288418F}"/>
              </a:ext>
            </a:extLst>
          </p:cNvPr>
          <p:cNvSpPr>
            <a:spLocks noGrp="1"/>
          </p:cNvSpPr>
          <p:nvPr>
            <p:ph type="title"/>
          </p:nvPr>
        </p:nvSpPr>
        <p:spPr>
          <a:xfrm>
            <a:off x="838200" y="586992"/>
            <a:ext cx="5638800" cy="1170688"/>
          </a:xfrm>
        </p:spPr>
        <p:txBody>
          <a:bodyPr>
            <a:normAutofit fontScale="90000"/>
          </a:bodyPr>
          <a:lstStyle/>
          <a:p>
            <a:r>
              <a:rPr lang="en-CA" dirty="0"/>
              <a:t>OPTIMIZING MODEL PERFORMANCE</a:t>
            </a:r>
          </a:p>
        </p:txBody>
      </p:sp>
      <p:sp>
        <p:nvSpPr>
          <p:cNvPr id="3" name="Content Placeholder 2">
            <a:extLst>
              <a:ext uri="{FF2B5EF4-FFF2-40B4-BE49-F238E27FC236}">
                <a16:creationId xmlns:a16="http://schemas.microsoft.com/office/drawing/2014/main" id="{32921A1B-CF27-DC7E-459E-2D0C25C003F7}"/>
              </a:ext>
            </a:extLst>
          </p:cNvPr>
          <p:cNvSpPr>
            <a:spLocks noGrp="1"/>
          </p:cNvSpPr>
          <p:nvPr>
            <p:ph idx="1"/>
          </p:nvPr>
        </p:nvSpPr>
        <p:spPr>
          <a:xfrm>
            <a:off x="263917" y="4734560"/>
            <a:ext cx="6213083" cy="2202181"/>
          </a:xfrm>
        </p:spPr>
        <p:txBody>
          <a:bodyPr anchor="ctr">
            <a:noAutofit/>
          </a:bodyPr>
          <a:lstStyle/>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Applied optimization techniques to reduce loss function and enhance precision.</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Optimizers adjust weights and learning rates, aiding in loss reduction.</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Choosing optimal weights for deep learning models is challenging due to parameter complexity.</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Adam Optimizer: </a:t>
            </a:r>
            <a:r>
              <a:rPr lang="en-US" sz="1600" dirty="0">
                <a:latin typeface="Calibri" panose="020F0502020204030204" pitchFamily="34" charset="0"/>
                <a:ea typeface="Calibri" panose="020F0502020204030204" pitchFamily="34" charset="0"/>
                <a:cs typeface="Calibri" panose="020F0502020204030204" pitchFamily="34" charset="0"/>
              </a:rPr>
              <a:t>Achieved accuracy: 0.8387.</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RMSprop Optimizer:</a:t>
            </a:r>
            <a:r>
              <a:rPr lang="en-US" sz="1600" dirty="0">
                <a:latin typeface="Calibri" panose="020F0502020204030204" pitchFamily="34" charset="0"/>
                <a:ea typeface="Calibri" panose="020F0502020204030204" pitchFamily="34" charset="0"/>
                <a:cs typeface="Calibri" panose="020F0502020204030204" pitchFamily="34" charset="0"/>
              </a:rPr>
              <a:t> Reached accuracy: 0.8636.</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SGD Optimizer:</a:t>
            </a:r>
            <a:r>
              <a:rPr lang="en-US" sz="1600" dirty="0">
                <a:latin typeface="Calibri" panose="020F0502020204030204" pitchFamily="34" charset="0"/>
                <a:ea typeface="Calibri" panose="020F0502020204030204" pitchFamily="34" charset="0"/>
                <a:cs typeface="Calibri" panose="020F0502020204030204" pitchFamily="34" charset="0"/>
              </a:rPr>
              <a:t> Attained AUC: 0.5327.</a:t>
            </a:r>
          </a:p>
          <a:p>
            <a:pPr>
              <a:lnSpc>
                <a:spcPct val="100000"/>
              </a:lnSpc>
            </a:pPr>
            <a:r>
              <a:rPr lang="en-US" sz="1600" b="1" dirty="0" err="1">
                <a:latin typeface="Calibri" panose="020F0502020204030204" pitchFamily="34" charset="0"/>
                <a:ea typeface="Calibri" panose="020F0502020204030204" pitchFamily="34" charset="0"/>
                <a:cs typeface="Calibri" panose="020F0502020204030204" pitchFamily="34" charset="0"/>
              </a:rPr>
              <a:t>AdaDelta</a:t>
            </a:r>
            <a:r>
              <a:rPr lang="en-US" sz="1600" b="1" dirty="0">
                <a:latin typeface="Calibri" panose="020F0502020204030204" pitchFamily="34" charset="0"/>
                <a:ea typeface="Calibri" panose="020F0502020204030204" pitchFamily="34" charset="0"/>
                <a:cs typeface="Calibri" panose="020F0502020204030204" pitchFamily="34" charset="0"/>
              </a:rPr>
              <a:t> Optimizer: </a:t>
            </a:r>
            <a:r>
              <a:rPr lang="en-US" sz="1600" dirty="0">
                <a:latin typeface="Calibri" panose="020F0502020204030204" pitchFamily="34" charset="0"/>
                <a:ea typeface="Calibri" panose="020F0502020204030204" pitchFamily="34" charset="0"/>
                <a:cs typeface="Calibri" panose="020F0502020204030204" pitchFamily="34" charset="0"/>
              </a:rPr>
              <a:t>AUC achieved: 0.5327.</a:t>
            </a:r>
          </a:p>
          <a:p>
            <a:pPr>
              <a:lnSpc>
                <a:spcPct val="100000"/>
              </a:lnSpc>
            </a:pPr>
            <a:r>
              <a:rPr lang="en-US" sz="1600" b="1" dirty="0" err="1">
                <a:latin typeface="Calibri" panose="020F0502020204030204" pitchFamily="34" charset="0"/>
                <a:ea typeface="Calibri" panose="020F0502020204030204" pitchFamily="34" charset="0"/>
                <a:cs typeface="Calibri" panose="020F0502020204030204" pitchFamily="34" charset="0"/>
              </a:rPr>
              <a:t>Adamax</a:t>
            </a:r>
            <a:r>
              <a:rPr lang="en-US" sz="1600" b="1" dirty="0">
                <a:latin typeface="Calibri" panose="020F0502020204030204" pitchFamily="34" charset="0"/>
                <a:ea typeface="Calibri" panose="020F0502020204030204" pitchFamily="34" charset="0"/>
                <a:cs typeface="Calibri" panose="020F0502020204030204" pitchFamily="34" charset="0"/>
              </a:rPr>
              <a:t> Optimizer: </a:t>
            </a:r>
            <a:r>
              <a:rPr lang="en-US" sz="1600" dirty="0">
                <a:latin typeface="Calibri" panose="020F0502020204030204" pitchFamily="34" charset="0"/>
                <a:ea typeface="Calibri" panose="020F0502020204030204" pitchFamily="34" charset="0"/>
                <a:cs typeface="Calibri" panose="020F0502020204030204" pitchFamily="34" charset="0"/>
              </a:rPr>
              <a:t>AUC: 0.8566.</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Bayesian Optimizer: </a:t>
            </a:r>
            <a:r>
              <a:rPr lang="en-US" sz="1600" dirty="0">
                <a:latin typeface="Calibri" panose="020F0502020204030204" pitchFamily="34" charset="0"/>
                <a:ea typeface="Calibri" panose="020F0502020204030204" pitchFamily="34" charset="0"/>
                <a:cs typeface="Calibri" panose="020F0502020204030204" pitchFamily="34" charset="0"/>
              </a:rPr>
              <a:t>Accuracy: 0.8086.</a:t>
            </a:r>
          </a:p>
          <a:p>
            <a:pPr>
              <a:lnSpc>
                <a:spcPct val="100000"/>
              </a:lnSpc>
            </a:pPr>
            <a:endParaRPr kumimoji="0" lang="en-CA" altLang="en-US" sz="14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a:lnSpc>
                <a:spcPct val="100000"/>
              </a:lnSpc>
            </a:pPr>
            <a:endParaRPr kumimoji="0" lang="en-CA"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kumimoji="0" lang="en-CA" altLang="en-US" sz="14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a:lnSpc>
                <a:spcPct val="100000"/>
              </a:lnSpc>
            </a:pPr>
            <a:r>
              <a:rPr kumimoji="0" lang="en-CA" altLang="en-US" sz="14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a:t>
            </a:r>
            <a:endParaRPr kumimoji="0" lang="en-CA" altLang="en-US" sz="1400" b="0" i="0" u="none" strike="noStrike" cap="none" normalizeH="0" baseline="0" dirty="0">
              <a:ln>
                <a:noFill/>
              </a:ln>
              <a:effectLst/>
              <a:latin typeface="Arial" panose="020B0604020202020204" pitchFamily="34" charset="0"/>
            </a:endParaRPr>
          </a:p>
          <a:p>
            <a:pPr>
              <a:lnSpc>
                <a:spcPct val="100000"/>
              </a:lnSpc>
            </a:pPr>
            <a:endParaRPr kumimoji="0" lang="en-CA"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kumimoji="0" lang="en-CA" altLang="en-US" sz="1400" b="0" i="0" u="none" strike="noStrike" cap="none" normalizeH="0" baseline="0" dirty="0">
              <a:ln>
                <a:noFill/>
              </a:ln>
              <a:effectLst/>
            </a:endParaRPr>
          </a:p>
          <a:p>
            <a:pPr>
              <a:lnSpc>
                <a:spcPct val="100000"/>
              </a:lnSpc>
            </a:pPr>
            <a:endParaRPr kumimoji="0" lang="en-CA" altLang="en-US" sz="1400" b="0" i="0" u="none" strike="noStrike" cap="none" normalizeH="0" baseline="0" dirty="0">
              <a:ln>
                <a:noFill/>
              </a:ln>
              <a:effectLst/>
              <a:latin typeface="Arial" panose="020B0604020202020204" pitchFamily="34" charset="0"/>
            </a:endParaRPr>
          </a:p>
          <a:p>
            <a:pPr>
              <a:lnSpc>
                <a:spcPct val="100000"/>
              </a:lnSpc>
            </a:pPr>
            <a:endParaRPr lang="en-CA" sz="1400" dirty="0">
              <a:effectLst/>
              <a:latin typeface="Times New Roman" panose="02020603050405020304" pitchFamily="18" charset="0"/>
              <a:ea typeface="Times New Roman" panose="02020603050405020304" pitchFamily="18" charset="0"/>
            </a:endParaRPr>
          </a:p>
          <a:p>
            <a:pPr>
              <a:lnSpc>
                <a:spcPct val="100000"/>
              </a:lnSpc>
            </a:pPr>
            <a:endParaRPr lang="en-CA"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Stock market graph on display">
            <a:extLst>
              <a:ext uri="{FF2B5EF4-FFF2-40B4-BE49-F238E27FC236}">
                <a16:creationId xmlns:a16="http://schemas.microsoft.com/office/drawing/2014/main" id="{72FF1601-DB90-2EAE-601F-B8F24BC2CC5E}"/>
              </a:ext>
            </a:extLst>
          </p:cNvPr>
          <p:cNvPicPr>
            <a:picLocks noChangeAspect="1"/>
          </p:cNvPicPr>
          <p:nvPr/>
        </p:nvPicPr>
        <p:blipFill rotWithShape="1">
          <a:blip r:embed="rId4"/>
          <a:srcRect l="40384" r="14530" b="-1"/>
          <a:stretch/>
        </p:blipFill>
        <p:spPr>
          <a:xfrm>
            <a:off x="6861048" y="1"/>
            <a:ext cx="5330952" cy="6858000"/>
          </a:xfrm>
          <a:prstGeom prst="rect">
            <a:avLst/>
          </a:prstGeom>
        </p:spPr>
      </p:pic>
    </p:spTree>
    <p:extLst>
      <p:ext uri="{BB962C8B-B14F-4D97-AF65-F5344CB8AC3E}">
        <p14:creationId xmlns:p14="http://schemas.microsoft.com/office/powerpoint/2010/main" val="142119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9" name="Group 48">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50" name="Picture 49">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1" name="Picture 50">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F27AD51-6C35-41C0-DE47-40D2768F3481}"/>
              </a:ext>
            </a:extLst>
          </p:cNvPr>
          <p:cNvSpPr>
            <a:spLocks noGrp="1"/>
          </p:cNvSpPr>
          <p:nvPr>
            <p:ph type="title"/>
          </p:nvPr>
        </p:nvSpPr>
        <p:spPr>
          <a:xfrm>
            <a:off x="838200" y="586992"/>
            <a:ext cx="5638800" cy="2461008"/>
          </a:xfrm>
        </p:spPr>
        <p:txBody>
          <a:bodyPr>
            <a:normAutofit/>
          </a:bodyPr>
          <a:lstStyle/>
          <a:p>
            <a:r>
              <a:rPr lang="en-CA"/>
              <a:t>TRAINING LSTM MODEL</a:t>
            </a:r>
          </a:p>
        </p:txBody>
      </p:sp>
      <p:sp>
        <p:nvSpPr>
          <p:cNvPr id="3" name="Content Placeholder 2">
            <a:extLst>
              <a:ext uri="{FF2B5EF4-FFF2-40B4-BE49-F238E27FC236}">
                <a16:creationId xmlns:a16="http://schemas.microsoft.com/office/drawing/2014/main" id="{FBADA43A-56C2-708F-6B6E-39C1E5BB1012}"/>
              </a:ext>
            </a:extLst>
          </p:cNvPr>
          <p:cNvSpPr>
            <a:spLocks noGrp="1"/>
          </p:cNvSpPr>
          <p:nvPr>
            <p:ph idx="1"/>
          </p:nvPr>
        </p:nvSpPr>
        <p:spPr>
          <a:xfrm>
            <a:off x="373626" y="3124200"/>
            <a:ext cx="6103011" cy="3156166"/>
          </a:xfrm>
        </p:spPr>
        <p:txBody>
          <a:bodyPr anchor="ct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The labeled dataset is split into training and validation sets.</a:t>
            </a:r>
          </a:p>
          <a:p>
            <a:r>
              <a:rPr lang="en-US" sz="1800" dirty="0">
                <a:latin typeface="Calibri" panose="020F0502020204030204" pitchFamily="34" charset="0"/>
                <a:ea typeface="Calibri" panose="020F0502020204030204" pitchFamily="34" charset="0"/>
                <a:cs typeface="Calibri" panose="020F0502020204030204" pitchFamily="34" charset="0"/>
              </a:rPr>
              <a:t>The model is trained on the training set using backpropagation and gradient descent.</a:t>
            </a:r>
          </a:p>
          <a:p>
            <a:r>
              <a:rPr lang="en-US" sz="1800" dirty="0">
                <a:latin typeface="Calibri" panose="020F0502020204030204" pitchFamily="34" charset="0"/>
                <a:ea typeface="Calibri" panose="020F0502020204030204" pitchFamily="34" charset="0"/>
                <a:cs typeface="Calibri" panose="020F0502020204030204" pitchFamily="34" charset="0"/>
              </a:rPr>
              <a:t>Hyperparameter tuning is performed to optimize the model's performance.</a:t>
            </a:r>
          </a:p>
          <a:p>
            <a:r>
              <a:rPr lang="en-US" sz="1800" dirty="0">
                <a:latin typeface="Calibri" panose="020F0502020204030204" pitchFamily="34" charset="0"/>
                <a:ea typeface="Calibri" panose="020F0502020204030204" pitchFamily="34" charset="0"/>
                <a:cs typeface="Calibri" panose="020F0502020204030204" pitchFamily="34" charset="0"/>
              </a:rPr>
              <a:t>While compiling we used binary cross entropy and as an optimizer, we used ADAM and RMSprop.</a:t>
            </a:r>
          </a:p>
          <a:p>
            <a:endParaRPr lang="en-CA" sz="1800" dirty="0"/>
          </a:p>
        </p:txBody>
      </p:sp>
      <p:pic>
        <p:nvPicPr>
          <p:cNvPr id="4" name="Picture 3">
            <a:extLst>
              <a:ext uri="{FF2B5EF4-FFF2-40B4-BE49-F238E27FC236}">
                <a16:creationId xmlns:a16="http://schemas.microsoft.com/office/drawing/2014/main" id="{9E56FEFD-4BF4-F323-3B07-46BE5FC707FD}"/>
              </a:ext>
            </a:extLst>
          </p:cNvPr>
          <p:cNvPicPr>
            <a:picLocks noChangeAspect="1"/>
          </p:cNvPicPr>
          <p:nvPr/>
        </p:nvPicPr>
        <p:blipFill>
          <a:blip r:embed="rId4"/>
          <a:stretch>
            <a:fillRect/>
          </a:stretch>
        </p:blipFill>
        <p:spPr>
          <a:xfrm>
            <a:off x="6543410" y="1797157"/>
            <a:ext cx="5381625" cy="4124325"/>
          </a:xfrm>
          <a:prstGeom prst="rect">
            <a:avLst/>
          </a:prstGeom>
        </p:spPr>
      </p:pic>
    </p:spTree>
    <p:extLst>
      <p:ext uri="{BB962C8B-B14F-4D97-AF65-F5344CB8AC3E}">
        <p14:creationId xmlns:p14="http://schemas.microsoft.com/office/powerpoint/2010/main" val="369721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5" name="Rectangle 1044">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06320DC-4DB7-5427-959A-567AC0A8A2B5}"/>
              </a:ext>
            </a:extLst>
          </p:cNvPr>
          <p:cNvSpPr>
            <a:spLocks noGrp="1"/>
          </p:cNvSpPr>
          <p:nvPr>
            <p:ph type="title"/>
          </p:nvPr>
        </p:nvSpPr>
        <p:spPr>
          <a:xfrm>
            <a:off x="838200" y="559813"/>
            <a:ext cx="5179237" cy="2335786"/>
          </a:xfrm>
        </p:spPr>
        <p:txBody>
          <a:bodyPr anchor="ctr">
            <a:normAutofit/>
          </a:bodyPr>
          <a:lstStyle/>
          <a:p>
            <a:r>
              <a:rPr lang="en-CA"/>
              <a:t>EVALUATION METRICES</a:t>
            </a:r>
          </a:p>
        </p:txBody>
      </p:sp>
      <p:grpSp>
        <p:nvGrpSpPr>
          <p:cNvPr id="1047" name="Group 1046">
            <a:extLst>
              <a:ext uri="{FF2B5EF4-FFF2-40B4-BE49-F238E27FC236}">
                <a16:creationId xmlns:a16="http://schemas.microsoft.com/office/drawing/2014/main" id="{A9EF8060-0D63-402B-8B09-4993D1FE8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048" name="Picture 1047">
              <a:extLst>
                <a:ext uri="{FF2B5EF4-FFF2-40B4-BE49-F238E27FC236}">
                  <a16:creationId xmlns:a16="http://schemas.microsoft.com/office/drawing/2014/main" id="{E3E187C4-6014-4411-8AF9-DCFD1CFE75E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049" name="Picture 1048">
              <a:extLst>
                <a:ext uri="{FF2B5EF4-FFF2-40B4-BE49-F238E27FC236}">
                  <a16:creationId xmlns:a16="http://schemas.microsoft.com/office/drawing/2014/main" id="{A4C30D60-A578-4E7A-A75D-BCD44E0674D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E3DEA8A9-39F4-4924-3093-70620324581B}"/>
              </a:ext>
            </a:extLst>
          </p:cNvPr>
          <p:cNvSpPr>
            <a:spLocks noGrp="1"/>
          </p:cNvSpPr>
          <p:nvPr>
            <p:ph idx="1"/>
          </p:nvPr>
        </p:nvSpPr>
        <p:spPr>
          <a:xfrm>
            <a:off x="6174565" y="559814"/>
            <a:ext cx="5400908" cy="2335786"/>
          </a:xfrm>
        </p:spPr>
        <p:txBody>
          <a:bodyPr anchor="ctr">
            <a:normAutofit/>
          </a:bodyPr>
          <a:lstStyle/>
          <a:p>
            <a:pPr>
              <a:lnSpc>
                <a:spcPct val="100000"/>
              </a:lnSpc>
            </a:pPr>
            <a:r>
              <a:rPr lang="en-US" sz="1500" dirty="0">
                <a:latin typeface="Calibri" panose="020F0502020204030204" pitchFamily="34" charset="0"/>
                <a:ea typeface="Calibri" panose="020F0502020204030204" pitchFamily="34" charset="0"/>
                <a:cs typeface="Calibri" panose="020F0502020204030204" pitchFamily="34" charset="0"/>
              </a:rPr>
              <a:t>The effectiveness of the LSTM model is evaluated using a variety of criteria.</a:t>
            </a:r>
          </a:p>
          <a:p>
            <a:pPr>
              <a:lnSpc>
                <a:spcPct val="100000"/>
              </a:lnSpc>
            </a:pPr>
            <a:r>
              <a:rPr lang="en-US" sz="1500" dirty="0">
                <a:latin typeface="Calibri" panose="020F0502020204030204" pitchFamily="34" charset="0"/>
                <a:ea typeface="Calibri" panose="020F0502020204030204" pitchFamily="34" charset="0"/>
                <a:cs typeface="Calibri" panose="020F0502020204030204" pitchFamily="34" charset="0"/>
              </a:rPr>
              <a:t>The total accuracy of the model's predictions is measured by accuracy.</a:t>
            </a:r>
          </a:p>
          <a:p>
            <a:pPr>
              <a:lnSpc>
                <a:spcPct val="100000"/>
              </a:lnSpc>
            </a:pPr>
            <a:r>
              <a:rPr lang="en-US" sz="1500" dirty="0">
                <a:latin typeface="Calibri" panose="020F0502020204030204" pitchFamily="34" charset="0"/>
                <a:ea typeface="Calibri" panose="020F0502020204030204" pitchFamily="34" charset="0"/>
                <a:cs typeface="Calibri" panose="020F0502020204030204" pitchFamily="34" charset="0"/>
              </a:rPr>
              <a:t>The model's performance is assessed individually both relevant and irrelevant news using precision, recall, and F1-score.</a:t>
            </a:r>
          </a:p>
          <a:p>
            <a:pPr marL="0" marR="0" lvl="0" indent="0" defTabSz="914400" rtl="0" eaLnBrk="0" fontAlgn="base" latinLnBrk="0" hangingPunct="0">
              <a:lnSpc>
                <a:spcPct val="100000"/>
              </a:lnSpc>
              <a:spcBef>
                <a:spcPct val="0"/>
              </a:spcBef>
              <a:spcAft>
                <a:spcPct val="0"/>
              </a:spcAft>
              <a:buClrTx/>
              <a:buSzTx/>
              <a:buFontTx/>
              <a:buNone/>
              <a:tabLst/>
            </a:pPr>
            <a:r>
              <a:rPr lang="en-US" sz="1500" dirty="0">
                <a:latin typeface="Calibri" panose="020F0502020204030204" pitchFamily="34" charset="0"/>
                <a:ea typeface="Calibri" panose="020F0502020204030204" pitchFamily="34" charset="0"/>
                <a:cs typeface="Calibri" panose="020F050202020403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lang="en-US" sz="1500" dirty="0">
                <a:latin typeface="Calibri" panose="020F0502020204030204" pitchFamily="34" charset="0"/>
                <a:ea typeface="Calibri" panose="020F0502020204030204" pitchFamily="34" charset="0"/>
                <a:cs typeface="Calibri" panose="020F0502020204030204" pitchFamily="34" charset="0"/>
              </a:rPr>
              <a:t>     We obtained an accuracy of </a:t>
            </a:r>
            <a:r>
              <a:rPr kumimoji="0" lang="en-US" altLang="en-US" sz="1500" b="0" i="0" u="none" strike="noStrike" cap="none" normalizeH="0" baseline="0" dirty="0">
                <a:ln>
                  <a:noFill/>
                </a:ln>
                <a:effectLst/>
                <a:latin typeface="Arial Unicode MS"/>
              </a:rPr>
              <a:t>0.8019753086419753</a:t>
            </a:r>
            <a:r>
              <a:rPr kumimoji="0" lang="en-US" altLang="en-US" sz="1500" b="0" i="0" u="none" strike="noStrike" cap="none" normalizeH="0" baseline="0" dirty="0">
                <a:ln>
                  <a:noFill/>
                </a:ln>
                <a:effectLst/>
              </a:rPr>
              <a:t> </a:t>
            </a:r>
            <a:endParaRPr kumimoji="0" lang="en-US" altLang="en-US" sz="1500" b="0" i="0" u="none" strike="noStrike" cap="none" normalizeH="0" baseline="0" dirty="0">
              <a:ln>
                <a:noFill/>
              </a:ln>
              <a:effectLst/>
              <a:latin typeface="Arial" panose="020B0604020202020204" pitchFamily="34" charset="0"/>
            </a:endParaRPr>
          </a:p>
          <a:p>
            <a:pPr>
              <a:lnSpc>
                <a:spcPct val="100000"/>
              </a:lnSpc>
            </a:pPr>
            <a:endParaRPr lang="en-CA" sz="15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B839E18-1B50-119E-DDB3-17C3AE06190E}"/>
              </a:ext>
            </a:extLst>
          </p:cNvPr>
          <p:cNvPicPr>
            <a:picLocks noChangeAspect="1"/>
          </p:cNvPicPr>
          <p:nvPr/>
        </p:nvPicPr>
        <p:blipFill>
          <a:blip r:embed="rId3"/>
          <a:stretch>
            <a:fillRect/>
          </a:stretch>
        </p:blipFill>
        <p:spPr>
          <a:xfrm>
            <a:off x="1549465" y="3124200"/>
            <a:ext cx="3809832" cy="3181210"/>
          </a:xfrm>
          <a:prstGeom prst="rect">
            <a:avLst/>
          </a:prstGeom>
        </p:spPr>
      </p:pic>
      <p:pic>
        <p:nvPicPr>
          <p:cNvPr id="1027" name="Picture 3">
            <a:extLst>
              <a:ext uri="{FF2B5EF4-FFF2-40B4-BE49-F238E27FC236}">
                <a16:creationId xmlns:a16="http://schemas.microsoft.com/office/drawing/2014/main" id="{92DD6E74-E263-4B27-5026-F409AAC718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422" y="3124200"/>
            <a:ext cx="4213523" cy="318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74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B1E578AF-0DB2-542A-D857-D5E4B4BF8027}"/>
              </a:ext>
            </a:extLst>
          </p:cNvPr>
          <p:cNvSpPr>
            <a:spLocks noGrp="1"/>
          </p:cNvSpPr>
          <p:nvPr>
            <p:ph type="title"/>
          </p:nvPr>
        </p:nvSpPr>
        <p:spPr>
          <a:xfrm>
            <a:off x="838200" y="586992"/>
            <a:ext cx="5413250" cy="2175365"/>
          </a:xfrm>
        </p:spPr>
        <p:txBody>
          <a:bodyPr anchor="ctr">
            <a:normAutofit/>
          </a:bodyPr>
          <a:lstStyle/>
          <a:p>
            <a:r>
              <a:rPr lang="en-US" dirty="0"/>
              <a:t>OVERCOMING OBSTACLES</a:t>
            </a:r>
            <a:endParaRPr lang="en-CA" dirty="0"/>
          </a:p>
        </p:txBody>
      </p:sp>
      <p:sp>
        <p:nvSpPr>
          <p:cNvPr id="3" name="Content Placeholder 2">
            <a:extLst>
              <a:ext uri="{FF2B5EF4-FFF2-40B4-BE49-F238E27FC236}">
                <a16:creationId xmlns:a16="http://schemas.microsoft.com/office/drawing/2014/main" id="{A18E4525-0054-B389-BF60-911740FC38B6}"/>
              </a:ext>
            </a:extLst>
          </p:cNvPr>
          <p:cNvSpPr>
            <a:spLocks noGrp="1"/>
          </p:cNvSpPr>
          <p:nvPr>
            <p:ph idx="1"/>
          </p:nvPr>
        </p:nvSpPr>
        <p:spPr>
          <a:xfrm>
            <a:off x="270014" y="2418735"/>
            <a:ext cx="5981088" cy="3866069"/>
          </a:xfrm>
        </p:spPr>
        <p:txBody>
          <a:bodyPr anchor="ctr">
            <a:normAutofit fontScale="92500" lnSpcReduction="10000"/>
          </a:bodyPr>
          <a:lstStyle/>
          <a:p>
            <a:pPr>
              <a:lnSpc>
                <a:spcPct val="200000"/>
              </a:lnSpc>
            </a:pPr>
            <a:r>
              <a:rPr lang="en-US" sz="1800" dirty="0">
                <a:latin typeface="Calibri" panose="020F0502020204030204" pitchFamily="34" charset="0"/>
                <a:ea typeface="Calibri" panose="020F0502020204030204" pitchFamily="34" charset="0"/>
                <a:cs typeface="Calibri" panose="020F0502020204030204" pitchFamily="34" charset="0"/>
              </a:rPr>
              <a:t>The categorization of news tweets might be difficult when dealing with ambiguous tweets and noisy data. </a:t>
            </a:r>
          </a:p>
          <a:p>
            <a:pPr>
              <a:lnSpc>
                <a:spcPct val="200000"/>
              </a:lnSpc>
            </a:pPr>
            <a:r>
              <a:rPr lang="en-US" sz="1800" dirty="0">
                <a:latin typeface="Calibri" panose="020F0502020204030204" pitchFamily="34" charset="0"/>
                <a:ea typeface="Calibri" panose="020F0502020204030204" pitchFamily="34" charset="0"/>
                <a:cs typeface="Calibri" panose="020F0502020204030204" pitchFamily="34" charset="0"/>
              </a:rPr>
              <a:t>The model's comprehension of tweet context may be strengthened by incorporating strategies like word embeddings and attention processes.</a:t>
            </a:r>
          </a:p>
          <a:p>
            <a:pPr>
              <a:lnSpc>
                <a:spcPct val="200000"/>
              </a:lnSpc>
            </a:pPr>
            <a:r>
              <a:rPr lang="en-US" sz="1800" dirty="0">
                <a:latin typeface="Calibri" panose="020F0502020204030204" pitchFamily="34" charset="0"/>
                <a:ea typeface="Calibri" panose="020F0502020204030204" pitchFamily="34" charset="0"/>
                <a:cs typeface="Calibri" panose="020F0502020204030204" pitchFamily="34" charset="0"/>
              </a:rPr>
              <a:t>Overfitting may be avoided and generalization is enhanced by regularization strategies like dropout. </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collage of different concepts&#10;&#10;Description automatically generated with medium confidence">
            <a:extLst>
              <a:ext uri="{FF2B5EF4-FFF2-40B4-BE49-F238E27FC236}">
                <a16:creationId xmlns:a16="http://schemas.microsoft.com/office/drawing/2014/main" id="{DB6C913E-4475-1C8C-153B-5885281DCD8F}"/>
              </a:ext>
            </a:extLst>
          </p:cNvPr>
          <p:cNvPicPr>
            <a:picLocks noChangeAspect="1"/>
          </p:cNvPicPr>
          <p:nvPr/>
        </p:nvPicPr>
        <p:blipFill>
          <a:blip r:embed="rId4"/>
          <a:stretch>
            <a:fillRect/>
          </a:stretch>
        </p:blipFill>
        <p:spPr>
          <a:xfrm>
            <a:off x="7086253" y="2418735"/>
            <a:ext cx="4948431" cy="4021394"/>
          </a:xfrm>
          <a:prstGeom prst="rect">
            <a:avLst/>
          </a:prstGeom>
        </p:spPr>
      </p:pic>
    </p:spTree>
    <p:extLst>
      <p:ext uri="{BB962C8B-B14F-4D97-AF65-F5344CB8AC3E}">
        <p14:creationId xmlns:p14="http://schemas.microsoft.com/office/powerpoint/2010/main" val="277824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5" name="Group 34">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36" name="Picture 35">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7" name="Picture 36">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5D82FB4-CD59-EBF3-2A9E-B7F730A1A8B6}"/>
              </a:ext>
            </a:extLst>
          </p:cNvPr>
          <p:cNvSpPr>
            <a:spLocks noGrp="1"/>
          </p:cNvSpPr>
          <p:nvPr>
            <p:ph type="title"/>
          </p:nvPr>
        </p:nvSpPr>
        <p:spPr>
          <a:xfrm>
            <a:off x="838200" y="586992"/>
            <a:ext cx="5638800" cy="1369627"/>
          </a:xfrm>
        </p:spPr>
        <p:txBody>
          <a:bodyPr>
            <a:normAutofit/>
          </a:bodyPr>
          <a:lstStyle/>
          <a:p>
            <a:r>
              <a:rPr lang="en-CA" dirty="0"/>
              <a:t>DASHBOARD</a:t>
            </a:r>
          </a:p>
        </p:txBody>
      </p:sp>
      <p:sp>
        <p:nvSpPr>
          <p:cNvPr id="3" name="Content Placeholder 2">
            <a:extLst>
              <a:ext uri="{FF2B5EF4-FFF2-40B4-BE49-F238E27FC236}">
                <a16:creationId xmlns:a16="http://schemas.microsoft.com/office/drawing/2014/main" id="{4EE255ED-9EA0-648C-27B5-EB3B948B2F67}"/>
              </a:ext>
            </a:extLst>
          </p:cNvPr>
          <p:cNvSpPr>
            <a:spLocks noGrp="1"/>
          </p:cNvSpPr>
          <p:nvPr>
            <p:ph idx="1"/>
          </p:nvPr>
        </p:nvSpPr>
        <p:spPr>
          <a:xfrm>
            <a:off x="2805" y="1749814"/>
            <a:ext cx="6289824" cy="5289755"/>
          </a:xfrm>
        </p:spPr>
        <p:txBody>
          <a:bodyPr anchor="ctr">
            <a:normAutofit/>
          </a:bodyPr>
          <a:lstStyle/>
          <a:p>
            <a:pPr algn="l"/>
            <a:r>
              <a:rPr lang="en-CA"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FLASK:</a:t>
            </a:r>
            <a:endPar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Python framework for interactive web apps.</a:t>
            </a:r>
          </a:p>
          <a:p>
            <a:pPr algn="l">
              <a:buFont typeface="Arial" panose="020B0604020202020204" pitchFamily="34" charset="0"/>
              <a:buChar char="•"/>
            </a:pPr>
            <a:r>
              <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Manages routing, templating, and dynamic content.</a:t>
            </a:r>
          </a:p>
          <a:p>
            <a:pPr algn="l">
              <a:buFont typeface="Arial" panose="020B0604020202020204" pitchFamily="34" charset="0"/>
              <a:buChar char="•"/>
            </a:pPr>
            <a:r>
              <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Integrates databases, APIs, and CSS.</a:t>
            </a:r>
          </a:p>
          <a:p>
            <a:pPr algn="l">
              <a:buFont typeface="Arial" panose="020B0604020202020204" pitchFamily="34" charset="0"/>
              <a:buChar char="•"/>
            </a:pPr>
            <a:r>
              <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Ideal for user-friendly dynamic dashboards.</a:t>
            </a:r>
          </a:p>
          <a:p>
            <a:pPr algn="l"/>
            <a:r>
              <a:rPr lang="en-CA"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RENDER:</a:t>
            </a:r>
            <a:endPar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Process of displaying dynamic content.</a:t>
            </a:r>
          </a:p>
          <a:p>
            <a:pPr algn="l">
              <a:buFont typeface="Arial" panose="020B0604020202020204" pitchFamily="34" charset="0"/>
              <a:buChar char="•"/>
            </a:pPr>
            <a:r>
              <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Flask, uses templates and Jinja2.</a:t>
            </a:r>
          </a:p>
          <a:p>
            <a:pPr algn="l">
              <a:buFont typeface="Arial" panose="020B0604020202020204" pitchFamily="34" charset="0"/>
              <a:buChar char="•"/>
            </a:pPr>
            <a:r>
              <a:rPr lang="en-CA"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Creates real-time, user-centered dashboards.</a:t>
            </a:r>
          </a:p>
        </p:txBody>
      </p:sp>
      <p:pic>
        <p:nvPicPr>
          <p:cNvPr id="5" name="Picture 4" descr="A 3D pattern of ring shapes connected by lines">
            <a:extLst>
              <a:ext uri="{FF2B5EF4-FFF2-40B4-BE49-F238E27FC236}">
                <a16:creationId xmlns:a16="http://schemas.microsoft.com/office/drawing/2014/main" id="{55B4FE27-AFEC-7C6D-EAA4-0F9A9D35EA75}"/>
              </a:ext>
            </a:extLst>
          </p:cNvPr>
          <p:cNvPicPr>
            <a:picLocks noChangeAspect="1"/>
          </p:cNvPicPr>
          <p:nvPr/>
        </p:nvPicPr>
        <p:blipFill rotWithShape="1">
          <a:blip r:embed="rId4"/>
          <a:srcRect l="9946" r="46329"/>
          <a:stretch/>
        </p:blipFill>
        <p:spPr>
          <a:xfrm>
            <a:off x="6861048" y="1"/>
            <a:ext cx="5330952" cy="6858000"/>
          </a:xfrm>
          <a:prstGeom prst="rect">
            <a:avLst/>
          </a:prstGeom>
        </p:spPr>
      </p:pic>
    </p:spTree>
    <p:extLst>
      <p:ext uri="{BB962C8B-B14F-4D97-AF65-F5344CB8AC3E}">
        <p14:creationId xmlns:p14="http://schemas.microsoft.com/office/powerpoint/2010/main" val="98741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835CE87-36B1-C727-4F3F-0064B9CFED73}"/>
              </a:ext>
            </a:extLst>
          </p:cNvPr>
          <p:cNvSpPr>
            <a:spLocks noGrp="1"/>
          </p:cNvSpPr>
          <p:nvPr>
            <p:ph type="title"/>
          </p:nvPr>
        </p:nvSpPr>
        <p:spPr>
          <a:xfrm>
            <a:off x="838200" y="586992"/>
            <a:ext cx="4953000" cy="1202479"/>
          </a:xfrm>
        </p:spPr>
        <p:txBody>
          <a:bodyPr>
            <a:normAutofit/>
          </a:bodyPr>
          <a:lstStyle/>
          <a:p>
            <a:r>
              <a:rPr lang="en-CA" dirty="0">
                <a:solidFill>
                  <a:srgbClr val="FFFFFF"/>
                </a:solidFill>
              </a:rPr>
              <a:t>OUTPUT</a:t>
            </a:r>
          </a:p>
        </p:txBody>
      </p:sp>
      <p:sp>
        <p:nvSpPr>
          <p:cNvPr id="3" name="Content Placeholder 2">
            <a:extLst>
              <a:ext uri="{FF2B5EF4-FFF2-40B4-BE49-F238E27FC236}">
                <a16:creationId xmlns:a16="http://schemas.microsoft.com/office/drawing/2014/main" id="{7ADC336D-312B-4B50-C01C-BCE3EF4ACF36}"/>
              </a:ext>
            </a:extLst>
          </p:cNvPr>
          <p:cNvSpPr>
            <a:spLocks noGrp="1"/>
          </p:cNvSpPr>
          <p:nvPr>
            <p:ph idx="1"/>
          </p:nvPr>
        </p:nvSpPr>
        <p:spPr>
          <a:xfrm>
            <a:off x="838200" y="2819400"/>
            <a:ext cx="4952681" cy="3460964"/>
          </a:xfrm>
        </p:spPr>
        <p:txBody>
          <a:bodyPr anchor="ctr">
            <a:normAutofit/>
          </a:bodyPr>
          <a:lstStyle/>
          <a:p>
            <a:pPr marL="173736" indent="-173736" defTabSz="694944">
              <a:spcBef>
                <a:spcPts val="760"/>
              </a:spcBef>
              <a:spcAft>
                <a:spcPts val="608"/>
              </a:spcAft>
            </a:pPr>
            <a:r>
              <a:rPr lang="en-CA" sz="1800" kern="100">
                <a:solidFill>
                  <a:srgbClr val="FFFFFF"/>
                </a:solidFill>
                <a:latin typeface="Calibri" panose="020F0502020204030204" pitchFamily="34" charset="0"/>
                <a:ea typeface="+mn-ea"/>
                <a:cs typeface="Times New Roman" panose="02020603050405020304" pitchFamily="18" charset="0"/>
              </a:rPr>
              <a:t>The HTML code represents a basic UI for a Flask web application. This UI includes an input text box, a "Submit" button, and a space to display the classified result.</a:t>
            </a:r>
          </a:p>
          <a:p>
            <a:pPr marL="173736" indent="-173736" defTabSz="694944">
              <a:spcBef>
                <a:spcPts val="760"/>
              </a:spcBef>
              <a:spcAft>
                <a:spcPts val="608"/>
              </a:spcAft>
            </a:pPr>
            <a:r>
              <a:rPr lang="en-CA" sz="1800" kern="100">
                <a:solidFill>
                  <a:srgbClr val="FFFFFF"/>
                </a:solidFill>
                <a:latin typeface="Calibri" panose="020F0502020204030204" pitchFamily="34" charset="0"/>
                <a:ea typeface="+mn-ea"/>
                <a:cs typeface="Times New Roman" panose="02020603050405020304" pitchFamily="18" charset="0"/>
              </a:rPr>
              <a:t>The JavaScript code captures the input value, processes it, stores a classification result in the session storage, and updates the UI to reflect the classification result UI is a simple text tweet classifier where users can enter a tweet text, click "Submit," and receive a classification result.</a:t>
            </a:r>
          </a:p>
          <a:p>
            <a:pPr marL="173736" indent="-173736" defTabSz="694944">
              <a:spcBef>
                <a:spcPts val="760"/>
              </a:spcBef>
              <a:spcAft>
                <a:spcPts val="608"/>
              </a:spcAft>
            </a:pPr>
            <a:endParaRPr lang="en-CA" sz="1800" kern="100">
              <a:solidFill>
                <a:srgbClr val="FFFFFF"/>
              </a:solidFill>
              <a:latin typeface="Calibri" panose="020F0502020204030204" pitchFamily="34" charset="0"/>
              <a:ea typeface="+mn-ea"/>
              <a:cs typeface="Times New Roman" panose="02020603050405020304" pitchFamily="18" charset="0"/>
            </a:endParaRPr>
          </a:p>
          <a:p>
            <a:pPr marL="173736" indent="-173736" defTabSz="694944">
              <a:spcBef>
                <a:spcPts val="760"/>
              </a:spcBef>
              <a:spcAft>
                <a:spcPts val="608"/>
              </a:spcAft>
            </a:pPr>
            <a:endParaRPr lang="en-CA" sz="1800" kern="100">
              <a:solidFill>
                <a:srgbClr val="FFFFFF"/>
              </a:solidFill>
              <a:latin typeface="Calibri" panose="020F0502020204030204" pitchFamily="34" charset="0"/>
              <a:ea typeface="+mn-ea"/>
              <a:cs typeface="Times New Roman" panose="02020603050405020304" pitchFamily="18" charset="0"/>
            </a:endParaRPr>
          </a:p>
          <a:p>
            <a:endParaRPr lang="en-CA" sz="1800">
              <a:solidFill>
                <a:srgbClr val="FFFFFF"/>
              </a:solidFill>
            </a:endParaRPr>
          </a:p>
        </p:txBody>
      </p:sp>
      <p:grpSp>
        <p:nvGrpSpPr>
          <p:cNvPr id="25" name="Group 24">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6" name="Picture 25">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7" name="Picture 26">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6" name="Picture 5" descr="A screenshot of a computer&#10;&#10;Description automatically generated">
            <a:extLst>
              <a:ext uri="{FF2B5EF4-FFF2-40B4-BE49-F238E27FC236}">
                <a16:creationId xmlns:a16="http://schemas.microsoft.com/office/drawing/2014/main" id="{1B272E61-B79F-8198-35ED-36AB1FED01E1}"/>
              </a:ext>
            </a:extLst>
          </p:cNvPr>
          <p:cNvPicPr>
            <a:picLocks noChangeAspect="1"/>
          </p:cNvPicPr>
          <p:nvPr/>
        </p:nvPicPr>
        <p:blipFill rotWithShape="1">
          <a:blip r:embed="rId3">
            <a:extLst>
              <a:ext uri="{28A0092B-C50C-407E-A947-70E740481C1C}">
                <a14:useLocalDpi xmlns:a14="http://schemas.microsoft.com/office/drawing/2010/main" val="0"/>
              </a:ext>
            </a:extLst>
          </a:blip>
          <a:srcRect l="552" t="8280" r="-552" b="7261"/>
          <a:stretch/>
        </p:blipFill>
        <p:spPr>
          <a:xfrm>
            <a:off x="6626033" y="1891145"/>
            <a:ext cx="5175459" cy="2815938"/>
          </a:xfrm>
          <a:prstGeom prst="rect">
            <a:avLst/>
          </a:prstGeom>
        </p:spPr>
      </p:pic>
    </p:spTree>
    <p:extLst>
      <p:ext uri="{BB962C8B-B14F-4D97-AF65-F5344CB8AC3E}">
        <p14:creationId xmlns:p14="http://schemas.microsoft.com/office/powerpoint/2010/main" val="194090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35">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B538282-693F-DCB3-4992-5DACF660F391}"/>
              </a:ext>
            </a:extLst>
          </p:cNvPr>
          <p:cNvSpPr>
            <a:spLocks noGrp="1"/>
          </p:cNvSpPr>
          <p:nvPr>
            <p:ph type="title"/>
          </p:nvPr>
        </p:nvSpPr>
        <p:spPr>
          <a:xfrm>
            <a:off x="838200" y="586992"/>
            <a:ext cx="4953000" cy="1262590"/>
          </a:xfrm>
        </p:spPr>
        <p:txBody>
          <a:bodyPr>
            <a:normAutofit fontScale="90000"/>
          </a:bodyPr>
          <a:lstStyle/>
          <a:p>
            <a:r>
              <a:rPr lang="en-CA" dirty="0">
                <a:solidFill>
                  <a:srgbClr val="FFFFFF"/>
                </a:solidFill>
              </a:rPr>
              <a:t>LIMITATIONS AND FUTURE DIRECTIONS</a:t>
            </a:r>
          </a:p>
        </p:txBody>
      </p:sp>
      <p:grpSp>
        <p:nvGrpSpPr>
          <p:cNvPr id="43" name="Group 37">
            <a:extLst>
              <a:ext uri="{FF2B5EF4-FFF2-40B4-BE49-F238E27FC236}">
                <a16:creationId xmlns:a16="http://schemas.microsoft.com/office/drawing/2014/main" id="{0974BA0E-B544-45F7-A92D-96789A8220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39" name="Picture 38">
              <a:extLst>
                <a:ext uri="{FF2B5EF4-FFF2-40B4-BE49-F238E27FC236}">
                  <a16:creationId xmlns:a16="http://schemas.microsoft.com/office/drawing/2014/main" id="{35B9D9A8-82B0-4B76-BDAA-CCE3802A9EB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0" name="Picture 39">
              <a:extLst>
                <a:ext uri="{FF2B5EF4-FFF2-40B4-BE49-F238E27FC236}">
                  <a16:creationId xmlns:a16="http://schemas.microsoft.com/office/drawing/2014/main" id="{98022CB9-B7A5-4853-A70B-BE37877C83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graphicFrame>
        <p:nvGraphicFramePr>
          <p:cNvPr id="20" name="Content Placeholder 2">
            <a:extLst>
              <a:ext uri="{FF2B5EF4-FFF2-40B4-BE49-F238E27FC236}">
                <a16:creationId xmlns:a16="http://schemas.microsoft.com/office/drawing/2014/main" id="{AC25C2AA-F21A-B201-704A-9A6C07BF6DFD}"/>
              </a:ext>
            </a:extLst>
          </p:cNvPr>
          <p:cNvGraphicFramePr>
            <a:graphicFrameLocks noGrp="1"/>
          </p:cNvGraphicFramePr>
          <p:nvPr>
            <p:ph idx="1"/>
            <p:extLst>
              <p:ext uri="{D42A27DB-BD31-4B8C-83A1-F6EECF244321}">
                <p14:modId xmlns:p14="http://schemas.microsoft.com/office/powerpoint/2010/main" val="543219479"/>
              </p:ext>
            </p:extLst>
          </p:nvPr>
        </p:nvGraphicFramePr>
        <p:xfrm>
          <a:off x="193040" y="2895600"/>
          <a:ext cx="6096000" cy="3384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992D2254-32C6-CEE2-2E88-C09CA9116914}"/>
              </a:ext>
            </a:extLst>
          </p:cNvPr>
          <p:cNvPicPr>
            <a:picLocks noChangeAspect="1"/>
          </p:cNvPicPr>
          <p:nvPr/>
        </p:nvPicPr>
        <p:blipFill rotWithShape="1">
          <a:blip r:embed="rId8"/>
          <a:srcRect t="11494" b="5100"/>
          <a:stretch/>
        </p:blipFill>
        <p:spPr>
          <a:xfrm>
            <a:off x="6629400" y="1132609"/>
            <a:ext cx="5369559" cy="5538355"/>
          </a:xfrm>
          <a:prstGeom prst="rect">
            <a:avLst/>
          </a:prstGeom>
        </p:spPr>
      </p:pic>
    </p:spTree>
    <p:extLst>
      <p:ext uri="{BB962C8B-B14F-4D97-AF65-F5344CB8AC3E}">
        <p14:creationId xmlns:p14="http://schemas.microsoft.com/office/powerpoint/2010/main" val="378729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Group 44">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46" name="Picture 45">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7" name="Picture 46">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1B7571A-51A5-3FB0-3AA8-9062CAE7AAE9}"/>
              </a:ext>
            </a:extLst>
          </p:cNvPr>
          <p:cNvSpPr>
            <a:spLocks noGrp="1"/>
          </p:cNvSpPr>
          <p:nvPr>
            <p:ph type="title"/>
          </p:nvPr>
        </p:nvSpPr>
        <p:spPr>
          <a:xfrm>
            <a:off x="838200" y="586992"/>
            <a:ext cx="5638800" cy="2461008"/>
          </a:xfrm>
        </p:spPr>
        <p:txBody>
          <a:bodyPr>
            <a:normAutofit/>
          </a:bodyPr>
          <a:lstStyle/>
          <a:p>
            <a:r>
              <a:rPr lang="en-CA"/>
              <a:t>CONCLUSION</a:t>
            </a:r>
          </a:p>
        </p:txBody>
      </p:sp>
      <p:sp>
        <p:nvSpPr>
          <p:cNvPr id="3" name="Content Placeholder 2">
            <a:extLst>
              <a:ext uri="{FF2B5EF4-FFF2-40B4-BE49-F238E27FC236}">
                <a16:creationId xmlns:a16="http://schemas.microsoft.com/office/drawing/2014/main" id="{6CCF76D9-B41C-D232-8B84-664DA2B34676}"/>
              </a:ext>
            </a:extLst>
          </p:cNvPr>
          <p:cNvSpPr>
            <a:spLocks noGrp="1"/>
          </p:cNvSpPr>
          <p:nvPr>
            <p:ph idx="1"/>
          </p:nvPr>
        </p:nvSpPr>
        <p:spPr>
          <a:xfrm>
            <a:off x="383458" y="2600960"/>
            <a:ext cx="6093179" cy="3901440"/>
          </a:xfrm>
        </p:spPr>
        <p:txBody>
          <a:bodyPr anchor="ctr">
            <a:normAutofit fontScale="92500"/>
          </a:bodyPr>
          <a:lstStyle/>
          <a:p>
            <a:pPr>
              <a:lnSpc>
                <a:spcPct val="200000"/>
              </a:lnSpc>
            </a:pPr>
            <a:r>
              <a:rPr lang="en-US" sz="1800" dirty="0">
                <a:latin typeface="Calibri" panose="020F0502020204030204" pitchFamily="34" charset="0"/>
                <a:ea typeface="Calibri" panose="020F0502020204030204" pitchFamily="34" charset="0"/>
                <a:cs typeface="Calibri" panose="020F0502020204030204" pitchFamily="34" charset="0"/>
              </a:rPr>
              <a:t>In order to analyze text data and forecast its significance, LSTMs are an effective tool. When there is a need to rapidly discover critical information for breaking news articles, they can be very helpful. We can eliminate noise from social media and identify the most pertinent information by utilizing LSTMs. LSTMs will be even more crucial for processing and comprehending social media data as its volume increases.</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pic>
        <p:nvPicPr>
          <p:cNvPr id="36" name="Picture 4" descr="Multi-coloured paper-craft art">
            <a:extLst>
              <a:ext uri="{FF2B5EF4-FFF2-40B4-BE49-F238E27FC236}">
                <a16:creationId xmlns:a16="http://schemas.microsoft.com/office/drawing/2014/main" id="{37BC16EA-F0E8-EFB6-A0D1-15F5C77A8263}"/>
              </a:ext>
            </a:extLst>
          </p:cNvPr>
          <p:cNvPicPr>
            <a:picLocks noChangeAspect="1"/>
          </p:cNvPicPr>
          <p:nvPr/>
        </p:nvPicPr>
        <p:blipFill rotWithShape="1">
          <a:blip r:embed="rId4"/>
          <a:srcRect l="24057" r="24055" b="-2"/>
          <a:stretch/>
        </p:blipFill>
        <p:spPr>
          <a:xfrm>
            <a:off x="6861048" y="1"/>
            <a:ext cx="5330952" cy="6858000"/>
          </a:xfrm>
          <a:prstGeom prst="rect">
            <a:avLst/>
          </a:prstGeom>
        </p:spPr>
      </p:pic>
    </p:spTree>
    <p:extLst>
      <p:ext uri="{BB962C8B-B14F-4D97-AF65-F5344CB8AC3E}">
        <p14:creationId xmlns:p14="http://schemas.microsoft.com/office/powerpoint/2010/main" val="212426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45824FB-FE72-6564-DC51-E88A15991860}"/>
              </a:ext>
            </a:extLst>
          </p:cNvPr>
          <p:cNvSpPr>
            <a:spLocks noGrp="1"/>
          </p:cNvSpPr>
          <p:nvPr>
            <p:ph type="title"/>
          </p:nvPr>
        </p:nvSpPr>
        <p:spPr>
          <a:xfrm>
            <a:off x="838200" y="586992"/>
            <a:ext cx="5638800" cy="1359795"/>
          </a:xfrm>
        </p:spPr>
        <p:txBody>
          <a:bodyPr>
            <a:normAutofit/>
          </a:bodyPr>
          <a:lstStyle/>
          <a:p>
            <a:r>
              <a:rPr lang="en-CA" dirty="0">
                <a:solidFill>
                  <a:schemeClr val="bg2">
                    <a:lumMod val="25000"/>
                  </a:schemeClr>
                </a:solidFill>
              </a:rPr>
              <a:t>REFERENCES</a:t>
            </a:r>
          </a:p>
        </p:txBody>
      </p:sp>
      <p:sp>
        <p:nvSpPr>
          <p:cNvPr id="3" name="Content Placeholder 2">
            <a:extLst>
              <a:ext uri="{FF2B5EF4-FFF2-40B4-BE49-F238E27FC236}">
                <a16:creationId xmlns:a16="http://schemas.microsoft.com/office/drawing/2014/main" id="{78D1C99F-D9E5-B482-9AA9-64530332369C}"/>
              </a:ext>
            </a:extLst>
          </p:cNvPr>
          <p:cNvSpPr>
            <a:spLocks noGrp="1"/>
          </p:cNvSpPr>
          <p:nvPr>
            <p:ph idx="1"/>
          </p:nvPr>
        </p:nvSpPr>
        <p:spPr>
          <a:xfrm>
            <a:off x="838200" y="3124200"/>
            <a:ext cx="5638437" cy="3156166"/>
          </a:xfrm>
        </p:spPr>
        <p:txBody>
          <a:bodyPr anchor="ctr">
            <a:normAutofit/>
          </a:bodyPr>
          <a:lstStyle/>
          <a:p>
            <a:r>
              <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https://dataaspirant.com/lstm-long-short-term-memory/</a:t>
            </a:r>
            <a:endPar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https://www.geeksforgeeks.org/twitter-sentiment-analysis-webapp-using-flask/</a:t>
            </a:r>
            <a:endPar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DASHBOARD LINK</a:t>
            </a:r>
          </a:p>
          <a:p>
            <a:r>
              <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https://sampledeploymentpython.onrender.com/</a:t>
            </a:r>
            <a:endPar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GITHUB LINK</a:t>
            </a:r>
          </a:p>
          <a:p>
            <a:r>
              <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https://github.com/Sudkart/DS_ProjectManagement</a:t>
            </a:r>
            <a:endPar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endParaRPr lang="en-CA"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endParaRPr lang="en-CA" sz="1800" dirty="0">
              <a:latin typeface="Calibri" panose="020F0502020204030204" pitchFamily="34" charset="0"/>
              <a:ea typeface="Calibri" panose="020F0502020204030204" pitchFamily="34" charset="0"/>
              <a:cs typeface="Calibri" panose="020F0502020204030204" pitchFamily="34" charset="0"/>
            </a:endParaRPr>
          </a:p>
          <a:p>
            <a:endParaRPr lang="en-CA" sz="1800" dirty="0"/>
          </a:p>
        </p:txBody>
      </p:sp>
      <p:pic>
        <p:nvPicPr>
          <p:cNvPr id="27" name="Picture 4" descr="Locator flag on a city map">
            <a:extLst>
              <a:ext uri="{FF2B5EF4-FFF2-40B4-BE49-F238E27FC236}">
                <a16:creationId xmlns:a16="http://schemas.microsoft.com/office/drawing/2014/main" id="{68C6941C-9836-8531-14AB-747DD63FF162}"/>
              </a:ext>
            </a:extLst>
          </p:cNvPr>
          <p:cNvPicPr>
            <a:picLocks noChangeAspect="1"/>
          </p:cNvPicPr>
          <p:nvPr/>
        </p:nvPicPr>
        <p:blipFill rotWithShape="1">
          <a:blip r:embed="rId8"/>
          <a:srcRect l="2720" r="45392" b="-2"/>
          <a:stretch/>
        </p:blipFill>
        <p:spPr>
          <a:xfrm>
            <a:off x="6861048" y="1"/>
            <a:ext cx="5330952" cy="6858000"/>
          </a:xfrm>
          <a:prstGeom prst="rect">
            <a:avLst/>
          </a:prstGeom>
        </p:spPr>
      </p:pic>
    </p:spTree>
    <p:extLst>
      <p:ext uri="{BB962C8B-B14F-4D97-AF65-F5344CB8AC3E}">
        <p14:creationId xmlns:p14="http://schemas.microsoft.com/office/powerpoint/2010/main" val="334095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91849-7266-7B65-A0E0-E2CC574709A4}"/>
              </a:ext>
            </a:extLst>
          </p:cNvPr>
          <p:cNvSpPr>
            <a:spLocks noGrp="1"/>
          </p:cNvSpPr>
          <p:nvPr>
            <p:ph type="title"/>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Demo Video Link -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https://drive.google.com/file/d/1uYOfG-nIFHFdfmGLAnafr2j-YZRn8pwt/view?usp=drive_link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68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3" name="Group 22">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24" name="Picture 23">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 name="Picture 24">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7" name="Rectangle 26">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AF7B-C179-ABDB-50B2-F52E083A8AE8}"/>
              </a:ext>
            </a:extLst>
          </p:cNvPr>
          <p:cNvSpPr>
            <a:spLocks noGrp="1"/>
          </p:cNvSpPr>
          <p:nvPr>
            <p:ph type="title"/>
          </p:nvPr>
        </p:nvSpPr>
        <p:spPr>
          <a:xfrm>
            <a:off x="1143318" y="914400"/>
            <a:ext cx="4952681" cy="5105400"/>
          </a:xfrm>
        </p:spPr>
        <p:txBody>
          <a:bodyPr anchor="ctr">
            <a:normAutofit/>
          </a:bodyPr>
          <a:lstStyle/>
          <a:p>
            <a:r>
              <a:rPr lang="en-CA"/>
              <a:t>INTRODUCTION</a:t>
            </a:r>
          </a:p>
        </p:txBody>
      </p:sp>
      <p:sp>
        <p:nvSpPr>
          <p:cNvPr id="3" name="Content Placeholder 2">
            <a:extLst>
              <a:ext uri="{FF2B5EF4-FFF2-40B4-BE49-F238E27FC236}">
                <a16:creationId xmlns:a16="http://schemas.microsoft.com/office/drawing/2014/main" id="{F1F020CE-82D6-4F3E-5771-03FCA1F3CF20}"/>
              </a:ext>
            </a:extLst>
          </p:cNvPr>
          <p:cNvSpPr>
            <a:spLocks noGrp="1"/>
          </p:cNvSpPr>
          <p:nvPr>
            <p:ph idx="1"/>
          </p:nvPr>
        </p:nvSpPr>
        <p:spPr>
          <a:xfrm>
            <a:off x="6324601" y="914400"/>
            <a:ext cx="4800600" cy="5105400"/>
          </a:xfrm>
        </p:spPr>
        <p:txBody>
          <a:bodyPr anchor="ctr">
            <a:normAutofit/>
          </a:bodyPr>
          <a:lstStyle/>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Social media sites like Twitter have emerged as the main providers of news and updates in an information-overloaded society.</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But how can we distinguish the message from the noise given the vast number of news tweets?</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Our main goal is to automatically categorize news tweets as relevant or irrelevant by utilizing LSTM neural networks.</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The secret to extracting valuable information from the torrent of tweets is LSTM, a kind of deep learning technology.</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Join us as we investigate the role of LSTM in this situation and discuss how it can affect effective information consumption</a:t>
            </a:r>
            <a:r>
              <a:rPr lang="en-US" sz="1800" dirty="0"/>
              <a:t>.</a:t>
            </a:r>
            <a:endParaRPr lang="en-CA" sz="1800" dirty="0"/>
          </a:p>
        </p:txBody>
      </p:sp>
    </p:spTree>
    <p:extLst>
      <p:ext uri="{BB962C8B-B14F-4D97-AF65-F5344CB8AC3E}">
        <p14:creationId xmlns:p14="http://schemas.microsoft.com/office/powerpoint/2010/main" val="231631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329D5B16-F37A-4DDB-AEC7-D86E5D2EB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4" name="Picture 33">
              <a:extLst>
                <a:ext uri="{FF2B5EF4-FFF2-40B4-BE49-F238E27FC236}">
                  <a16:creationId xmlns:a16="http://schemas.microsoft.com/office/drawing/2014/main" id="{73E7B7CD-02B0-459A-84BE-8E59AAA53E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5" name="Picture 34">
              <a:extLst>
                <a:ext uri="{FF2B5EF4-FFF2-40B4-BE49-F238E27FC236}">
                  <a16:creationId xmlns:a16="http://schemas.microsoft.com/office/drawing/2014/main" id="{7D72770A-A9B0-4A54-8F00-9230ED4D8B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EE6F1CB-EDFB-3F65-BB5A-F45745A6E48D}"/>
              </a:ext>
            </a:extLst>
          </p:cNvPr>
          <p:cNvSpPr>
            <a:spLocks noGrp="1"/>
          </p:cNvSpPr>
          <p:nvPr>
            <p:ph type="title"/>
          </p:nvPr>
        </p:nvSpPr>
        <p:spPr>
          <a:xfrm>
            <a:off x="838200" y="559813"/>
            <a:ext cx="5179237" cy="2259586"/>
          </a:xfrm>
        </p:spPr>
        <p:txBody>
          <a:bodyPr anchor="ctr">
            <a:normAutofit/>
          </a:bodyPr>
          <a:lstStyle/>
          <a:p>
            <a:r>
              <a:rPr lang="en-CA">
                <a:solidFill>
                  <a:srgbClr val="FFFFFF"/>
                </a:solidFill>
              </a:rPr>
              <a:t>DATA COLLECTION</a:t>
            </a:r>
          </a:p>
        </p:txBody>
      </p:sp>
      <p:sp>
        <p:nvSpPr>
          <p:cNvPr id="3" name="Content Placeholder 2">
            <a:extLst>
              <a:ext uri="{FF2B5EF4-FFF2-40B4-BE49-F238E27FC236}">
                <a16:creationId xmlns:a16="http://schemas.microsoft.com/office/drawing/2014/main" id="{3643B4D5-7369-1CE2-066F-642FF0D036F0}"/>
              </a:ext>
            </a:extLst>
          </p:cNvPr>
          <p:cNvSpPr>
            <a:spLocks noGrp="1"/>
          </p:cNvSpPr>
          <p:nvPr>
            <p:ph idx="1"/>
          </p:nvPr>
        </p:nvSpPr>
        <p:spPr>
          <a:xfrm>
            <a:off x="6174562" y="249382"/>
            <a:ext cx="5390520" cy="2570018"/>
          </a:xfrm>
        </p:spPr>
        <p:txBody>
          <a:bodyPr anchor="ctr">
            <a:normAutofit/>
          </a:bodyPr>
          <a:lstStyle/>
          <a:p>
            <a:pPr marL="0" indent="0">
              <a:lnSpc>
                <a:spcPct val="100000"/>
              </a:lnSpc>
              <a:buNone/>
            </a:pPr>
            <a:r>
              <a:rPr lang="en-US" sz="16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In the provided dataset, we identified two types of information: relevant news and irrelevant content. The plotted graphs help us visualize the data of what is relevant and what is not, helping us better understand the distinction between the two.</a:t>
            </a:r>
          </a:p>
          <a:p>
            <a:pPr marL="0" indent="0">
              <a:lnSpc>
                <a:spcPct val="100000"/>
              </a:lnSpc>
              <a:buNone/>
            </a:pPr>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Additionally, there exists a category where we have difficulty making a definite decision. However, it's important to note that the number of tweets falling into this category is quite small</a:t>
            </a: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en-CA" sz="15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9217073-910D-AFE0-CFD0-6CB11E3E4DDA}"/>
              </a:ext>
            </a:extLst>
          </p:cNvPr>
          <p:cNvPicPr>
            <a:picLocks noChangeAspect="1"/>
          </p:cNvPicPr>
          <p:nvPr/>
        </p:nvPicPr>
        <p:blipFill>
          <a:blip r:embed="rId4"/>
          <a:stretch>
            <a:fillRect/>
          </a:stretch>
        </p:blipFill>
        <p:spPr>
          <a:xfrm>
            <a:off x="1292778" y="3124200"/>
            <a:ext cx="4270081" cy="3181210"/>
          </a:xfrm>
          <a:prstGeom prst="rect">
            <a:avLst/>
          </a:prstGeom>
        </p:spPr>
      </p:pic>
      <p:pic>
        <p:nvPicPr>
          <p:cNvPr id="5" name="Picture 4">
            <a:extLst>
              <a:ext uri="{FF2B5EF4-FFF2-40B4-BE49-F238E27FC236}">
                <a16:creationId xmlns:a16="http://schemas.microsoft.com/office/drawing/2014/main" id="{39BB93E6-7525-5CB9-2E8D-9656E0AEA421}"/>
              </a:ext>
            </a:extLst>
          </p:cNvPr>
          <p:cNvPicPr>
            <a:picLocks noChangeAspect="1"/>
          </p:cNvPicPr>
          <p:nvPr/>
        </p:nvPicPr>
        <p:blipFill>
          <a:blip r:embed="rId5"/>
          <a:stretch>
            <a:fillRect/>
          </a:stretch>
        </p:blipFill>
        <p:spPr>
          <a:xfrm>
            <a:off x="6177832" y="3124200"/>
            <a:ext cx="5172699" cy="3181210"/>
          </a:xfrm>
          <a:prstGeom prst="rect">
            <a:avLst/>
          </a:prstGeom>
        </p:spPr>
      </p:pic>
    </p:spTree>
    <p:extLst>
      <p:ext uri="{BB962C8B-B14F-4D97-AF65-F5344CB8AC3E}">
        <p14:creationId xmlns:p14="http://schemas.microsoft.com/office/powerpoint/2010/main" val="218538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 name="Group 2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24" name="Picture 2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5" name="Picture 2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4E356A9-05E7-647D-AF39-8266E2C077CA}"/>
              </a:ext>
            </a:extLst>
          </p:cNvPr>
          <p:cNvSpPr>
            <a:spLocks noGrp="1"/>
          </p:cNvSpPr>
          <p:nvPr>
            <p:ph type="title"/>
          </p:nvPr>
        </p:nvSpPr>
        <p:spPr>
          <a:xfrm>
            <a:off x="1198182" y="381000"/>
            <a:ext cx="10003218" cy="1600124"/>
          </a:xfrm>
        </p:spPr>
        <p:txBody>
          <a:bodyPr>
            <a:normAutofit/>
          </a:bodyPr>
          <a:lstStyle/>
          <a:p>
            <a:r>
              <a:rPr lang="en-CA"/>
              <a:t>DATA PREPROCESSING</a:t>
            </a:r>
            <a:endParaRPr lang="en-CA" dirty="0"/>
          </a:p>
        </p:txBody>
      </p:sp>
      <p:graphicFrame>
        <p:nvGraphicFramePr>
          <p:cNvPr id="4" name="Content Placeholder 2">
            <a:extLst>
              <a:ext uri="{FF2B5EF4-FFF2-40B4-BE49-F238E27FC236}">
                <a16:creationId xmlns:a16="http://schemas.microsoft.com/office/drawing/2014/main" id="{6D0E24D2-C5C9-0A5B-302B-942EE48D73BB}"/>
              </a:ext>
            </a:extLst>
          </p:cNvPr>
          <p:cNvGraphicFramePr>
            <a:graphicFrameLocks noGrp="1"/>
          </p:cNvGraphicFramePr>
          <p:nvPr>
            <p:ph idx="1"/>
            <p:extLst>
              <p:ext uri="{D42A27DB-BD31-4B8C-83A1-F6EECF244321}">
                <p14:modId xmlns:p14="http://schemas.microsoft.com/office/powerpoint/2010/main" val="649558910"/>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0459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7E48B12-7F70-20AB-F849-642E3E988703}"/>
              </a:ext>
            </a:extLst>
          </p:cNvPr>
          <p:cNvSpPr>
            <a:spLocks noGrp="1"/>
          </p:cNvSpPr>
          <p:nvPr>
            <p:ph type="title"/>
          </p:nvPr>
        </p:nvSpPr>
        <p:spPr>
          <a:xfrm>
            <a:off x="6400800" y="461339"/>
            <a:ext cx="5332506" cy="1672261"/>
          </a:xfrm>
        </p:spPr>
        <p:txBody>
          <a:bodyPr>
            <a:normAutofit/>
          </a:bodyPr>
          <a:lstStyle/>
          <a:p>
            <a:r>
              <a:rPr lang="en-CA" dirty="0">
                <a:solidFill>
                  <a:srgbClr val="FFFFFF"/>
                </a:solidFill>
              </a:rPr>
              <a:t>TOKENIZATION &amp; PADDING</a:t>
            </a:r>
          </a:p>
        </p:txBody>
      </p:sp>
      <p:pic>
        <p:nvPicPr>
          <p:cNvPr id="6" name="Picture 5" descr="Many question marks on black background">
            <a:extLst>
              <a:ext uri="{FF2B5EF4-FFF2-40B4-BE49-F238E27FC236}">
                <a16:creationId xmlns:a16="http://schemas.microsoft.com/office/drawing/2014/main" id="{C46E750D-DA98-88F3-BB6F-8FCC0E97F5CE}"/>
              </a:ext>
            </a:extLst>
          </p:cNvPr>
          <p:cNvPicPr>
            <a:picLocks noChangeAspect="1"/>
          </p:cNvPicPr>
          <p:nvPr/>
        </p:nvPicPr>
        <p:blipFill rotWithShape="1">
          <a:blip r:embed="rId2"/>
          <a:srcRect l="46755" r="2" b="2"/>
          <a:stretch/>
        </p:blipFill>
        <p:spPr>
          <a:xfrm>
            <a:off x="-1" y="10"/>
            <a:ext cx="5985983" cy="6857990"/>
          </a:xfrm>
          <a:prstGeom prst="rect">
            <a:avLst/>
          </a:prstGeom>
        </p:spPr>
      </p:pic>
      <p:grpSp>
        <p:nvGrpSpPr>
          <p:cNvPr id="16" name="Group 15">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7" name="Picture 16">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4" name="Rectangle 1">
            <a:extLst>
              <a:ext uri="{FF2B5EF4-FFF2-40B4-BE49-F238E27FC236}">
                <a16:creationId xmlns:a16="http://schemas.microsoft.com/office/drawing/2014/main" id="{1FAD32D8-8703-33DF-F093-8BD7D86AA537}"/>
              </a:ext>
            </a:extLst>
          </p:cNvPr>
          <p:cNvSpPr>
            <a:spLocks noGrp="1" noChangeArrowheads="1"/>
          </p:cNvSpPr>
          <p:nvPr>
            <p:ph idx="1"/>
          </p:nvPr>
        </p:nvSpPr>
        <p:spPr bwMode="auto">
          <a:xfrm>
            <a:off x="6400812" y="2326640"/>
            <a:ext cx="5747312" cy="43992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0" numCol="1" anchorCtr="0" compatLnSpc="1">
            <a:prstTxWarp prst="textNoShape">
              <a:avLst/>
            </a:prstTxWarp>
            <a:noAutofit/>
          </a:bodyPr>
          <a:lstStyle/>
          <a:p>
            <a:pPr marL="0" marR="0" lvl="0" indent="0" defTabSz="914400" rtl="0" eaLnBrk="0" fontAlgn="base" latinLnBrk="0" hangingPunct="0">
              <a:lnSpc>
                <a:spcPct val="100000"/>
              </a:lnSpc>
              <a:spcBef>
                <a:spcPct val="0"/>
              </a:spcBef>
              <a:spcAft>
                <a:spcPts val="600"/>
              </a:spcAft>
              <a:buClrTx/>
              <a:buSzTx/>
              <a:buFontTx/>
              <a:buNone/>
              <a:tabLst/>
            </a:pPr>
            <a:r>
              <a:rPr lang="en-US" altLang="en-US" sz="1600" b="1" dirty="0">
                <a:solidFill>
                  <a:srgbClr val="FFFFFF"/>
                </a:solidFill>
                <a:latin typeface="Calibri" panose="020F0502020204030204" pitchFamily="34" charset="0"/>
                <a:ea typeface="Calibri" panose="020F0502020204030204" pitchFamily="34" charset="0"/>
                <a:cs typeface="Calibri" panose="020F0502020204030204" pitchFamily="34" charset="0"/>
              </a:rPr>
              <a:t>  Tokenizing :</a:t>
            </a:r>
            <a:endParaRPr kumimoji="0" lang="en-US" altLang="en-US" sz="16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Breaking text into individual units called tokens (words, characters, </a:t>
            </a:r>
            <a:r>
              <a:rPr kumimoji="0" lang="en-US" altLang="en-US" sz="1600" b="0" i="0" u="none" strike="noStrike" cap="none" normalizeH="0" baseline="0" dirty="0" err="1">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subwords</a:t>
            </a: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Each token holds semantic meaning, aiding language understanding.</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Tokenization helps convert text into numerical form for model input.</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6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  Padding:</a:t>
            </a:r>
            <a:endPar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Ensuring consistent input size for neural networks.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Adding zeros or placeholders to sequences with fewer tokens.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Essential for efficient batch processing and model convergence.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t>Padding maintains uniformity in input dimensions for accurate processing.</a:t>
            </a:r>
          </a:p>
          <a:p>
            <a:pPr marL="0" marR="0" lvl="0" indent="0" defTabSz="914400" rtl="0" eaLnBrk="0" fontAlgn="base" latinLnBrk="0" hangingPunct="0">
              <a:lnSpc>
                <a:spcPct val="100000"/>
              </a:lnSpc>
              <a:spcBef>
                <a:spcPct val="0"/>
              </a:spcBef>
              <a:spcAft>
                <a:spcPts val="600"/>
              </a:spcAft>
              <a:buClrTx/>
              <a:buSzTx/>
              <a:buFontTx/>
              <a:buNone/>
              <a:tabLst/>
            </a:pPr>
            <a:br>
              <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6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061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7905-7B34-4A74-FBC5-A0FA5652DAD8}"/>
              </a:ext>
            </a:extLst>
          </p:cNvPr>
          <p:cNvSpPr>
            <a:spLocks noGrp="1"/>
          </p:cNvSpPr>
          <p:nvPr>
            <p:ph type="title"/>
          </p:nvPr>
        </p:nvSpPr>
        <p:spPr/>
        <p:txBody>
          <a:bodyPr/>
          <a:lstStyle/>
          <a:p>
            <a:r>
              <a:rPr lang="en-CA" dirty="0"/>
              <a:t>WORD CLOUD</a:t>
            </a:r>
          </a:p>
        </p:txBody>
      </p:sp>
      <p:pic>
        <p:nvPicPr>
          <p:cNvPr id="3074" name="Picture 2">
            <a:extLst>
              <a:ext uri="{FF2B5EF4-FFF2-40B4-BE49-F238E27FC236}">
                <a16:creationId xmlns:a16="http://schemas.microsoft.com/office/drawing/2014/main" id="{A05D99D6-23AF-1578-90B4-25361327E9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788" y="2015835"/>
            <a:ext cx="11274425" cy="420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52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E9B4DA0-842D-545B-AD9A-53F7579ABEDE}"/>
              </a:ext>
            </a:extLst>
          </p:cNvPr>
          <p:cNvSpPr>
            <a:spLocks noGrp="1"/>
          </p:cNvSpPr>
          <p:nvPr>
            <p:ph type="title"/>
          </p:nvPr>
        </p:nvSpPr>
        <p:spPr>
          <a:xfrm>
            <a:off x="838200" y="586992"/>
            <a:ext cx="5638800" cy="1428621"/>
          </a:xfrm>
        </p:spPr>
        <p:txBody>
          <a:bodyPr>
            <a:normAutofit/>
          </a:bodyPr>
          <a:lstStyle/>
          <a:p>
            <a:r>
              <a:rPr lang="en-CA"/>
              <a:t>WHAT ARE LSTMs?</a:t>
            </a:r>
            <a:endParaRPr lang="en-CA" dirty="0"/>
          </a:p>
        </p:txBody>
      </p:sp>
      <p:sp>
        <p:nvSpPr>
          <p:cNvPr id="3" name="Content Placeholder 2">
            <a:extLst>
              <a:ext uri="{FF2B5EF4-FFF2-40B4-BE49-F238E27FC236}">
                <a16:creationId xmlns:a16="http://schemas.microsoft.com/office/drawing/2014/main" id="{DE6D030A-5381-F4E8-782E-9316B2CE5B0C}"/>
              </a:ext>
            </a:extLst>
          </p:cNvPr>
          <p:cNvSpPr>
            <a:spLocks noGrp="1"/>
          </p:cNvSpPr>
          <p:nvPr>
            <p:ph idx="1"/>
          </p:nvPr>
        </p:nvSpPr>
        <p:spPr>
          <a:xfrm>
            <a:off x="157316" y="1769806"/>
            <a:ext cx="6319321" cy="4994788"/>
          </a:xfrm>
        </p:spPr>
        <p:txBody>
          <a:bodyPr anchor="ctr">
            <a:normAutofit/>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Specifically designed for handling data sequences and patterns.</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Ideal for text categorization tasks, like sorting news tweets.</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Overcomes vanishing gradient issues, capturing long-term data relationships.</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Comprises memory cells, control gates, and information storage.</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Enables comprehensive comprehension of text and temporal connections.</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Vital for accurate news tweet classification.</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Offers a solution for real-time separation of important news tweets.</a:t>
            </a:r>
            <a:endParaRPr lang="en-CA" sz="1600" dirty="0">
              <a:latin typeface="Calibri" panose="020F0502020204030204" pitchFamily="34" charset="0"/>
              <a:ea typeface="Calibri" panose="020F0502020204030204" pitchFamily="34" charset="0"/>
              <a:cs typeface="Calibri" panose="020F0502020204030204" pitchFamily="34" charset="0"/>
            </a:endParaRPr>
          </a:p>
        </p:txBody>
      </p:sp>
      <p:pic>
        <p:nvPicPr>
          <p:cNvPr id="19" name="Picture 4">
            <a:extLst>
              <a:ext uri="{FF2B5EF4-FFF2-40B4-BE49-F238E27FC236}">
                <a16:creationId xmlns:a16="http://schemas.microsoft.com/office/drawing/2014/main" id="{762091AE-236C-3CF1-A9B7-F37F3E59523A}"/>
              </a:ext>
            </a:extLst>
          </p:cNvPr>
          <p:cNvPicPr>
            <a:picLocks noChangeAspect="1"/>
          </p:cNvPicPr>
          <p:nvPr/>
        </p:nvPicPr>
        <p:blipFill rotWithShape="1">
          <a:blip r:embed="rId4"/>
          <a:srcRect l="11416" r="44859"/>
          <a:stretch/>
        </p:blipFill>
        <p:spPr>
          <a:xfrm>
            <a:off x="6861048" y="1"/>
            <a:ext cx="5330952" cy="6858000"/>
          </a:xfrm>
          <a:prstGeom prst="rect">
            <a:avLst/>
          </a:prstGeom>
        </p:spPr>
      </p:pic>
    </p:spTree>
    <p:extLst>
      <p:ext uri="{BB962C8B-B14F-4D97-AF65-F5344CB8AC3E}">
        <p14:creationId xmlns:p14="http://schemas.microsoft.com/office/powerpoint/2010/main" val="367901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250F-93D7-16E4-8EA5-946BE91C5EAC}"/>
              </a:ext>
            </a:extLst>
          </p:cNvPr>
          <p:cNvSpPr>
            <a:spLocks noGrp="1"/>
          </p:cNvSpPr>
          <p:nvPr>
            <p:ph type="title"/>
          </p:nvPr>
        </p:nvSpPr>
        <p:spPr/>
        <p:txBody>
          <a:bodyPr>
            <a:normAutofit fontScale="90000"/>
          </a:bodyPr>
          <a:lstStyle/>
          <a:p>
            <a:br>
              <a:rPr lang="en-CA" dirty="0"/>
            </a:br>
            <a:br>
              <a:rPr lang="en-CA" dirty="0"/>
            </a:br>
            <a:br>
              <a:rPr lang="en-CA" dirty="0"/>
            </a:br>
            <a:r>
              <a:rPr lang="en-CA" dirty="0"/>
              <a:t>LSTM ARCHITECTURE &amp; WORKFLOW</a:t>
            </a:r>
            <a:br>
              <a:rPr lang="en-CA" dirty="0"/>
            </a:br>
            <a:br>
              <a:rPr lang="en-CA" dirty="0"/>
            </a:br>
            <a:endParaRPr lang="en-CA" dirty="0"/>
          </a:p>
        </p:txBody>
      </p:sp>
      <p:pic>
        <p:nvPicPr>
          <p:cNvPr id="2050" name="Picture 2">
            <a:extLst>
              <a:ext uri="{FF2B5EF4-FFF2-40B4-BE49-F238E27FC236}">
                <a16:creationId xmlns:a16="http://schemas.microsoft.com/office/drawing/2014/main" id="{25F06735-4D70-08DA-9D39-F63960D561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1638" y="2428568"/>
            <a:ext cx="5525729" cy="40636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655D083-6627-9A83-1D35-53885CDB76D0}"/>
              </a:ext>
            </a:extLst>
          </p:cNvPr>
          <p:cNvSpPr txBox="1"/>
          <p:nvPr/>
        </p:nvSpPr>
        <p:spPr>
          <a:xfrm>
            <a:off x="235975" y="2428568"/>
            <a:ext cx="5417574" cy="3892732"/>
          </a:xfrm>
          <a:prstGeom prst="rect">
            <a:avLst/>
          </a:prstGeom>
          <a:noFill/>
        </p:spPr>
        <p:txBody>
          <a:bodyPr wrap="square">
            <a:spAutoFit/>
          </a:bodyPr>
          <a:lstStyle/>
          <a:p>
            <a:pPr>
              <a:lnSpc>
                <a:spcPct val="200000"/>
              </a:lnSpc>
            </a:pPr>
            <a:r>
              <a:rPr lang="en-CA">
                <a:latin typeface="Calibri" panose="020F0502020204030204" pitchFamily="34" charset="0"/>
                <a:ea typeface="Calibri" panose="020F0502020204030204" pitchFamily="34" charset="0"/>
                <a:cs typeface="Calibri" panose="020F0502020204030204" pitchFamily="34" charset="0"/>
              </a:rPr>
              <a:t>Information is sent through a number of gates in LSTMs that regulate the data flow. According to the supplied data, the gates can either let or prevent the data from passing through. The gates are managed by sigmoid functions, which have an output range of 0 to 1. </a:t>
            </a:r>
          </a:p>
          <a:p>
            <a:pPr>
              <a:lnSpc>
                <a:spcPct val="200000"/>
              </a:lnSpc>
            </a:pPr>
            <a:r>
              <a:rPr lang="en-CA">
                <a:latin typeface="Calibri" panose="020F0502020204030204" pitchFamily="34" charset="0"/>
                <a:ea typeface="Calibri" panose="020F0502020204030204" pitchFamily="34" charset="0"/>
                <a:cs typeface="Calibri" panose="020F0502020204030204" pitchFamily="34" charset="0"/>
              </a:rPr>
              <a:t>Additionally, LSTMs have a forget gate that has the ability to erase data from the memory cell.</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8165935"/>
      </p:ext>
    </p:extLst>
  </p:cSld>
  <p:clrMapOvr>
    <a:masterClrMapping/>
  </p:clrMapOvr>
</p:sld>
</file>

<file path=ppt/theme/theme1.xml><?xml version="1.0" encoding="utf-8"?>
<a:theme xmlns:a="http://schemas.openxmlformats.org/drawingml/2006/main" name="DappledVTI">
  <a:themeElements>
    <a:clrScheme name="AnalogousFromLightSeed_2SEEDS">
      <a:dk1>
        <a:srgbClr val="000000"/>
      </a:dk1>
      <a:lt1>
        <a:srgbClr val="FFFFFF"/>
      </a:lt1>
      <a:dk2>
        <a:srgbClr val="2D2441"/>
      </a:dk2>
      <a:lt2>
        <a:srgbClr val="E8E6E2"/>
      </a:lt2>
      <a:accent1>
        <a:srgbClr val="7F93BA"/>
      </a:accent1>
      <a:accent2>
        <a:srgbClr val="7AA9B7"/>
      </a:accent2>
      <a:accent3>
        <a:srgbClr val="9996C6"/>
      </a:accent3>
      <a:accent4>
        <a:srgbClr val="BA927F"/>
      </a:accent4>
      <a:accent5>
        <a:srgbClr val="ADA383"/>
      </a:accent5>
      <a:accent6>
        <a:srgbClr val="A0A873"/>
      </a:accent6>
      <a:hlink>
        <a:srgbClr val="94805A"/>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569</TotalTime>
  <Words>1075</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Unicode MS</vt:lpstr>
      <vt:lpstr>Avenir Next LT Pro</vt:lpstr>
      <vt:lpstr>AvenirNext LT Pro Medium</vt:lpstr>
      <vt:lpstr>Calibri</vt:lpstr>
      <vt:lpstr>Sabon Next LT</vt:lpstr>
      <vt:lpstr>Times New Roman</vt:lpstr>
      <vt:lpstr>DappledVTI</vt:lpstr>
      <vt:lpstr>TWEET CLASSIFICATION</vt:lpstr>
      <vt:lpstr>Demo Video Link - https://drive.google.com/file/d/1uYOfG-nIFHFdfmGLAnafr2j-YZRn8pwt/view?usp=drive_link</vt:lpstr>
      <vt:lpstr>INTRODUCTION</vt:lpstr>
      <vt:lpstr>DATA COLLECTION</vt:lpstr>
      <vt:lpstr>DATA PREPROCESSING</vt:lpstr>
      <vt:lpstr>TOKENIZATION &amp; PADDING</vt:lpstr>
      <vt:lpstr>WORD CLOUD</vt:lpstr>
      <vt:lpstr>WHAT ARE LSTMs?</vt:lpstr>
      <vt:lpstr>   LSTM ARCHITECTURE &amp; WORKFLOW  </vt:lpstr>
      <vt:lpstr>OPTIMIZING MODEL PERFORMANCE</vt:lpstr>
      <vt:lpstr>TRAINING LSTM MODEL</vt:lpstr>
      <vt:lpstr>EVALUATION METRICES</vt:lpstr>
      <vt:lpstr>OVERCOMING OBSTACLES</vt:lpstr>
      <vt:lpstr>DASHBOARD</vt:lpstr>
      <vt:lpstr>OUTPUT</vt:lpstr>
      <vt:lpstr>LIMITATIONS AND FUTURE DIRECTIONS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NEWS CLASSIFICATION</dc:title>
  <dc:creator>vandana jyothi duggimpudi</dc:creator>
  <cp:lastModifiedBy>Sudharshan Karthik Godavarthi</cp:lastModifiedBy>
  <cp:revision>5</cp:revision>
  <dcterms:created xsi:type="dcterms:W3CDTF">2023-08-13T15:07:31Z</dcterms:created>
  <dcterms:modified xsi:type="dcterms:W3CDTF">2023-08-14T03:54:31Z</dcterms:modified>
</cp:coreProperties>
</file>