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1"/>
  </p:notesMasterIdLst>
  <p:sldIdLst>
    <p:sldId id="257" r:id="rId2"/>
    <p:sldId id="263" r:id="rId3"/>
    <p:sldId id="401" r:id="rId4"/>
    <p:sldId id="374" r:id="rId5"/>
    <p:sldId id="403" r:id="rId6"/>
    <p:sldId id="404" r:id="rId7"/>
    <p:sldId id="405" r:id="rId8"/>
    <p:sldId id="402" r:id="rId9"/>
    <p:sldId id="400" r:id="rId10"/>
    <p:sldId id="406" r:id="rId11"/>
    <p:sldId id="407" r:id="rId12"/>
    <p:sldId id="408" r:id="rId13"/>
    <p:sldId id="409" r:id="rId14"/>
    <p:sldId id="411" r:id="rId15"/>
    <p:sldId id="412" r:id="rId16"/>
    <p:sldId id="413" r:id="rId17"/>
    <p:sldId id="414" r:id="rId18"/>
    <p:sldId id="416" r:id="rId19"/>
    <p:sldId id="410" r:id="rId20"/>
    <p:sldId id="417" r:id="rId21"/>
    <p:sldId id="415" r:id="rId22"/>
    <p:sldId id="418" r:id="rId23"/>
    <p:sldId id="419" r:id="rId24"/>
    <p:sldId id="421" r:id="rId25"/>
    <p:sldId id="420" r:id="rId26"/>
    <p:sldId id="422" r:id="rId27"/>
    <p:sldId id="423" r:id="rId28"/>
    <p:sldId id="424" r:id="rId29"/>
    <p:sldId id="42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C01FA-3438-4581-874E-5B83E4DEA3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C283-9A1E-4646-856D-D08A2E9C8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1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F559D-E552-4CAE-9162-5EB91AB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417A5-00AC-4B36-9BBD-7E646173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31A78-52DD-48CD-937E-16D49CED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9144AE-4678-4921-95D9-93F0285CF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870" b="12760"/>
          <a:stretch>
            <a:fillRect/>
          </a:stretch>
        </p:blipFill>
        <p:spPr>
          <a:xfrm>
            <a:off x="749" y="-1"/>
            <a:ext cx="12192000" cy="68580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5407AA-CAE4-48C5-852E-D5D0C2DBA4D0}"/>
              </a:ext>
            </a:extLst>
          </p:cNvPr>
          <p:cNvSpPr/>
          <p:nvPr userDrawn="1"/>
        </p:nvSpPr>
        <p:spPr>
          <a:xfrm>
            <a:off x="20012" y="-1"/>
            <a:ext cx="1219041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FBD12-2F69-46DD-B5E7-3A026FD1E3D9}"/>
              </a:ext>
            </a:extLst>
          </p:cNvPr>
          <p:cNvSpPr/>
          <p:nvPr userDrawn="1"/>
        </p:nvSpPr>
        <p:spPr>
          <a:xfrm>
            <a:off x="2429669" y="1012145"/>
            <a:ext cx="7129462" cy="460851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  <a:cs typeface="조선일보명조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EB8875-47C9-4E7A-9C8F-6E3C5736173B}"/>
              </a:ext>
            </a:extLst>
          </p:cNvPr>
          <p:cNvCxnSpPr/>
          <p:nvPr userDrawn="1"/>
        </p:nvCxnSpPr>
        <p:spPr>
          <a:xfrm>
            <a:off x="2753519" y="3101295"/>
            <a:ext cx="64817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9">
            <a:extLst>
              <a:ext uri="{FF2B5EF4-FFF2-40B4-BE49-F238E27FC236}">
                <a16:creationId xmlns:a16="http://schemas.microsoft.com/office/drawing/2014/main" id="{227D909D-6578-487C-9EB6-06655E2340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6306344" y="4550682"/>
            <a:ext cx="1189037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823D6213-66EA-428F-9174-F1C841E3B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4441031" y="4550682"/>
            <a:ext cx="1684338" cy="42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39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2E3BC-BA32-46F7-ACA0-CF30F82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E63AA-EA84-476A-BD13-6273179E0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DB148-AC98-471D-A1CA-E5CE3433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D4482-1292-47E8-9252-A8185805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BBC98-6D63-473E-B071-F8463CCB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1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10975F-392C-498B-A84F-AA24EE53A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81762-5249-4E8C-8934-553C0BCC0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F375D-D903-403A-BB1A-EAB0D042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66142-9F81-497F-9978-0E96ACAC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0EDBC-7CF6-47D5-8ADE-D7D09356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6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304A26-34A4-4325-991E-C8DC4531F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6E0C4-912E-4499-B447-5DFBB5025E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4D0555-73DF-4901-869B-40D6C4FA2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11C880-B0DB-4029-A6C8-4D551D438078}" type="slidenum">
              <a:rPr lang="fr-CA" altLang="ko-KR"/>
              <a:pPr/>
              <a:t>‹#›</a:t>
            </a:fld>
            <a:endParaRPr lang="fr-CA" altLang="ko-KR"/>
          </a:p>
        </p:txBody>
      </p:sp>
    </p:spTree>
    <p:extLst>
      <p:ext uri="{BB962C8B-B14F-4D97-AF65-F5344CB8AC3E}">
        <p14:creationId xmlns:p14="http://schemas.microsoft.com/office/powerpoint/2010/main" val="156893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4C24A-EB56-412C-BD5F-C9BB9A6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79" y="1253162"/>
            <a:ext cx="11052450" cy="4829740"/>
          </a:xfrm>
        </p:spPr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39628-CEA1-4A83-B451-D3DCDD94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8A4C1-EAED-4113-B8B8-10566C2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833B7-0C0C-426A-BB7F-5810D901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6A417F-4BC5-4062-B524-3164DB8E372E}"/>
              </a:ext>
            </a:extLst>
          </p:cNvPr>
          <p:cNvSpPr/>
          <p:nvPr userDrawn="1"/>
        </p:nvSpPr>
        <p:spPr>
          <a:xfrm>
            <a:off x="443204" y="382555"/>
            <a:ext cx="83975" cy="59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8B0E2-30B4-4B6C-B089-90049F58AFE4}"/>
              </a:ext>
            </a:extLst>
          </p:cNvPr>
          <p:cNvSpPr/>
          <p:nvPr userDrawn="1"/>
        </p:nvSpPr>
        <p:spPr>
          <a:xfrm>
            <a:off x="620485" y="461864"/>
            <a:ext cx="4730620" cy="438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buClr>
                <a:schemeClr val="accent4"/>
              </a:buClr>
              <a:buNone/>
              <a:defRPr/>
            </a:pPr>
            <a:endParaRPr lang="en-US" altLang="ko-KR" sz="3200" dirty="0">
              <a:solidFill>
                <a:schemeClr val="accent4"/>
              </a:solidFill>
              <a:effectLst/>
              <a:latin typeface="-윤고딕340"/>
              <a:ea typeface="-윤고딕34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50532D-6459-4E0F-A129-1A943E7BC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0273004" y="6082902"/>
            <a:ext cx="1759032" cy="625809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008E9C7-56C1-469B-AEBA-C3483F87D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712" y="382588"/>
            <a:ext cx="6883173" cy="5969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3200" kern="1200" dirty="0" smtClean="0">
                <a:solidFill>
                  <a:schemeClr val="accent4"/>
                </a:solidFill>
                <a:effectLst/>
                <a:latin typeface="-윤고딕340"/>
                <a:ea typeface="-윤고딕340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9888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4E41E-4B2C-4050-BF36-0B0E80A2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8C1332-48FC-43DC-9913-722712D9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6472B-411A-496B-B2BD-9388B2A2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76793-9A41-48DA-94C9-E1EE08BC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4F14-19AF-4630-A0CF-1824D920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42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7EE09-6459-43BA-B1FA-7F08770C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85824-02C4-41C4-B7AC-DD07CB7DF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5825E5-F6C4-4966-A0A4-865BD098E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8967F6-83E9-4696-8EAA-8D05E091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84C52-0CD1-4408-8061-0F4C74E3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5848E-9ACA-48A3-9B17-7E921D03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6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55EB-136F-4A49-AF84-A8936428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A2F22-B365-4E05-BA6A-1B7A2DBEB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E73275-2A1D-4C4C-9C54-A406639FC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DC3851-F5E3-49BA-A640-1292F46E7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DF87D-5CFD-4C96-B549-744FDEA26C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791F7B-5776-46C1-AC13-F69E6A3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06670B-B520-4AF9-B75E-BC156AB3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39AFB5-1DAE-4BED-A181-E7123DFE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0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04BE2-C5EA-487E-926D-BFA69E46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05DAEC-4DB8-43A4-8C83-3FD0B249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BF3D3A-2766-4970-AC5E-5A1D14BC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BEC1A2-8EB9-4A4C-BB57-31A53913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2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C1282-B205-4609-AE3F-5D6FCBAF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4895F5-EDDD-4F87-8298-18D2959B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6D4105-E0F2-43DF-A802-49FFBCD4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8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45DE2-E518-41C0-B250-4CE93699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9A43A-2684-4096-B0E2-73CB1D387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2CC5A2-5FE0-4786-A7FF-8604BAE94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BAC6A7-502C-44C5-8BBD-770C5C11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AC19E-9D72-40A4-9D84-35C85675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18EFF-8802-4F1A-9B0E-E35208EE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6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1183-E016-4A34-9D90-064316AB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481" y="46528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BBDEB-2B8D-4E29-9015-E17F7A12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4481" y="206548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6BD66-3264-4A30-8756-1E4031D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608" y="6312031"/>
            <a:ext cx="2743200" cy="365125"/>
          </a:xfrm>
        </p:spPr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1B776-C7EC-4632-A529-C0CFD1E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CD3FE-EBE2-44CE-B8C7-C3EE0A59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7BB3E1-EB99-47F7-BC74-ADBB74D65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80" r="27060"/>
          <a:stretch>
            <a:fillRect/>
          </a:stretch>
        </p:blipFill>
        <p:spPr>
          <a:xfrm>
            <a:off x="-21324" y="-13995"/>
            <a:ext cx="6096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6667C4-968C-4813-B623-D64F7A844880}"/>
              </a:ext>
            </a:extLst>
          </p:cNvPr>
          <p:cNvSpPr/>
          <p:nvPr userDrawn="1"/>
        </p:nvSpPr>
        <p:spPr>
          <a:xfrm>
            <a:off x="-19736" y="13995"/>
            <a:ext cx="609441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6D7462-A4E8-47CE-9ECA-B199CAB36D60}"/>
              </a:ext>
            </a:extLst>
          </p:cNvPr>
          <p:cNvSpPr/>
          <p:nvPr userDrawn="1"/>
        </p:nvSpPr>
        <p:spPr>
          <a:xfrm>
            <a:off x="1606579" y="2828048"/>
            <a:ext cx="2687216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1EF1DB-29DB-4EC1-8064-1A6F5D89EAC4}"/>
              </a:ext>
            </a:extLst>
          </p:cNvPr>
          <p:cNvSpPr/>
          <p:nvPr userDrawn="1"/>
        </p:nvSpPr>
        <p:spPr>
          <a:xfrm>
            <a:off x="1606579" y="3668738"/>
            <a:ext cx="2687216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CF21C7-2436-474F-A386-0158E9F2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78654-CC4D-45FD-B211-19069128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77DE9-B568-4AD8-AF57-881B54616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CB83A-6A69-4437-BE55-07EB1BE0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3E755-147C-459F-83B2-70DA65913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5A486036-728E-4EAB-8B7F-5F182DC1F4E6}"/>
              </a:ext>
            </a:extLst>
          </p:cNvPr>
          <p:cNvSpPr txBox="1">
            <a:spLocks/>
          </p:cNvSpPr>
          <p:nvPr/>
        </p:nvSpPr>
        <p:spPr>
          <a:xfrm>
            <a:off x="2609889" y="1632110"/>
            <a:ext cx="6768753" cy="1084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SW</a:t>
            </a:r>
            <a:r>
              <a:rPr lang="ko-KR" altLang="en-US" sz="2400" dirty="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전문인재양성</a:t>
            </a:r>
            <a:endParaRPr lang="en-US" altLang="ko-KR" sz="2400" dirty="0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  <a:p>
            <a:pPr algn="ctr">
              <a:defRPr/>
            </a:pPr>
            <a:r>
              <a:rPr lang="en-US" altLang="ko-KR" sz="240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string</a:t>
            </a:r>
            <a:endParaRPr lang="en-US" altLang="ko-KR" sz="2400" dirty="0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306E53-9E30-4DFD-8720-E98AA2F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인덱싱</a:t>
            </a:r>
            <a:r>
              <a:rPr lang="en-US" altLang="ko-KR"/>
              <a:t>(Indexing)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파이썬에서는 </a:t>
            </a:r>
            <a:r>
              <a:rPr lang="en-US" altLang="ko-KR"/>
              <a:t>0</a:t>
            </a:r>
            <a:r>
              <a:rPr lang="ko-KR" altLang="en-US"/>
              <a:t>부터 문자열내의 문자를 가리킬 때에는 숫자로 이를 센다</a:t>
            </a:r>
            <a:r>
              <a:rPr lang="en-US" altLang="ko-KR"/>
              <a:t>.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인덱싱 및 슬라이싱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E48387-F887-4211-9574-968781DA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29" y="1751398"/>
            <a:ext cx="8515350" cy="514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B41FB5-365A-4405-9140-972047AA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729" y="2763984"/>
            <a:ext cx="8372475" cy="800100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056A087-63F2-4205-866F-213B101AAFB2}"/>
              </a:ext>
            </a:extLst>
          </p:cNvPr>
          <p:cNvSpPr/>
          <p:nvPr/>
        </p:nvSpPr>
        <p:spPr>
          <a:xfrm>
            <a:off x="2654423" y="2265748"/>
            <a:ext cx="1100831" cy="498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51515F-C673-43C5-977A-26F0A12DA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729" y="4356767"/>
            <a:ext cx="8286750" cy="466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90093E-1110-43D6-90DC-27E6979E7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928" y="5099173"/>
            <a:ext cx="82200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3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306E53-9E30-4DFD-8720-E98AA2F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슬라이싱</a:t>
            </a:r>
            <a:r>
              <a:rPr lang="en-US" altLang="ko-KR"/>
              <a:t>(Slicing)</a:t>
            </a:r>
          </a:p>
          <a:p>
            <a:pPr lvl="1"/>
            <a:r>
              <a:rPr lang="ko-KR" altLang="en-US"/>
              <a:t>문자열 슬라이싱은 범위형태로 문자열 추출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[</a:t>
            </a:r>
            <a:r>
              <a:rPr lang="ko-KR" altLang="en-US"/>
              <a:t>시작번호</a:t>
            </a:r>
            <a:r>
              <a:rPr lang="en-US" altLang="ko-KR"/>
              <a:t>:</a:t>
            </a:r>
            <a:r>
              <a:rPr lang="ko-KR" altLang="en-US"/>
              <a:t>끝 번호</a:t>
            </a:r>
            <a:r>
              <a:rPr lang="en-US" altLang="ko-KR"/>
              <a:t>] = </a:t>
            </a:r>
            <a:r>
              <a:rPr lang="ko-KR" altLang="en-US"/>
              <a:t>시작번호</a:t>
            </a:r>
            <a:r>
              <a:rPr lang="en-US" altLang="ko-KR"/>
              <a:t>~</a:t>
            </a:r>
            <a:r>
              <a:rPr lang="ko-KR" altLang="en-US"/>
              <a:t>끝번호</a:t>
            </a:r>
            <a:r>
              <a:rPr lang="en-US" altLang="ko-KR"/>
              <a:t>-1</a:t>
            </a:r>
            <a:r>
              <a:rPr lang="ko-KR" altLang="en-US"/>
              <a:t>까지 추출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인덱싱 및 슬라이싱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D8EAAE-35B8-4984-B755-2EF1174A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13" y="2246993"/>
            <a:ext cx="8258175" cy="942975"/>
          </a:xfrm>
          <a:prstGeom prst="rect">
            <a:avLst/>
          </a:prstGeom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87F9DAC4-8F73-4D47-8765-24B95E0D12C1}"/>
              </a:ext>
            </a:extLst>
          </p:cNvPr>
          <p:cNvSpPr/>
          <p:nvPr/>
        </p:nvSpPr>
        <p:spPr>
          <a:xfrm>
            <a:off x="4998128" y="3404118"/>
            <a:ext cx="1296139" cy="7796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9B18D-EA5E-47C2-9369-C15442FC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12" y="4848090"/>
            <a:ext cx="8258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4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5A1AC66-10BC-4B73-BE71-368B8F3C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다양한 조합이 가능함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r>
              <a:rPr lang="ko-KR" altLang="en-US"/>
              <a:t>숫자를 적어주지 않을 경우 맨끝 혹은 맨 처음부터임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인덱싱 및 슬라이싱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4E44B0-EFA3-4065-9A57-1971DE71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59" y="1681828"/>
            <a:ext cx="8315325" cy="847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062FA0-EC97-4785-B431-A26A862B7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59" y="4861847"/>
            <a:ext cx="8286750" cy="628650"/>
          </a:xfrm>
          <a:prstGeom prst="rect">
            <a:avLst/>
          </a:prstGeom>
        </p:spPr>
      </p:pic>
      <p:pic>
        <p:nvPicPr>
          <p:cNvPr id="12" name="내용 개체 틀 6">
            <a:extLst>
              <a:ext uri="{FF2B5EF4-FFF2-40B4-BE49-F238E27FC236}">
                <a16:creationId xmlns:a16="http://schemas.microsoft.com/office/drawing/2014/main" id="{164A968B-C2F3-422E-94CC-22A8CE7CA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559" y="2803227"/>
            <a:ext cx="8267700" cy="1409700"/>
          </a:xfrm>
          <a:prstGeom prst="rect">
            <a:avLst/>
          </a:prstGeom>
        </p:spPr>
      </p:pic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FF1D31C-8035-45F4-BAEC-3CFEE76E5FF3}"/>
              </a:ext>
            </a:extLst>
          </p:cNvPr>
          <p:cNvSpPr/>
          <p:nvPr/>
        </p:nvSpPr>
        <p:spPr>
          <a:xfrm>
            <a:off x="5581233" y="2450476"/>
            <a:ext cx="653988" cy="4151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8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7FEF8813-FD13-4397-AF7E-1CBE668B0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449" y="1252538"/>
            <a:ext cx="6667377" cy="4830762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인덱싱 및 슬라이싱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6998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문자열은 다양한 형태로 조합이 가능함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% formatting: ‘%’</a:t>
            </a:r>
            <a:r>
              <a:rPr lang="ko-KR" altLang="en-US"/>
              <a:t>연산자를 활용하여 표현이 가능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r>
              <a:rPr lang="en-US" altLang="ko-KR"/>
              <a:t>% formatting: ‘%’</a:t>
            </a:r>
            <a:r>
              <a:rPr lang="ko-KR" altLang="en-US"/>
              <a:t>연산자를 활용하여 표현이 가능</a:t>
            </a:r>
            <a:endParaRPr lang="en-US" altLang="ko-KR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/>
              <a:t>2</a:t>
            </a:r>
            <a:r>
              <a:rPr lang="ko-KR" altLang="en-US"/>
              <a:t>개 이상의 값을 넣고 싶을때에는 괄호</a:t>
            </a:r>
            <a:r>
              <a:rPr lang="en-US" altLang="ko-KR"/>
              <a:t>’()’</a:t>
            </a:r>
            <a:r>
              <a:rPr lang="ko-KR" altLang="en-US"/>
              <a:t>안에 값을 넣어 표시할 수 있음</a:t>
            </a:r>
            <a:endParaRPr lang="en-US" altLang="ko-KR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1C451D-207B-4E37-9C84-AD4BE173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64" y="2241605"/>
            <a:ext cx="8229600" cy="6286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19E2AA-9495-4E4F-82F1-22909EA3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964" y="2906032"/>
            <a:ext cx="8220075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A73CA8-AC60-4AA4-803F-5D47BD59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964" y="4660851"/>
            <a:ext cx="82772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문자열은 다양한 형태로 조합이 가능함</a:t>
            </a:r>
            <a:endParaRPr lang="en-US" altLang="ko-KR"/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/>
              <a:t>문자열 포맷 코드</a:t>
            </a:r>
            <a:r>
              <a:rPr lang="en-US" altLang="ko-KR"/>
              <a:t>(</a:t>
            </a:r>
            <a:r>
              <a:rPr lang="ko-KR" altLang="en-US"/>
              <a:t>매우 중요</a:t>
            </a:r>
            <a:r>
              <a:rPr lang="en-US" altLang="ko-KR"/>
              <a:t>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C45CFD-CD72-4CB9-A0E8-09FFD494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951" y="2257194"/>
            <a:ext cx="3080593" cy="39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2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%</a:t>
            </a:r>
            <a:r>
              <a:rPr lang="ko-KR" altLang="en-US"/>
              <a:t>포멧팅 시 </a:t>
            </a:r>
            <a:r>
              <a:rPr lang="en-US" altLang="ko-KR"/>
              <a:t>‘%’</a:t>
            </a:r>
            <a:r>
              <a:rPr lang="ko-KR" altLang="en-US"/>
              <a:t>연산을 하기 위해서는 </a:t>
            </a:r>
            <a:r>
              <a:rPr lang="en-US" altLang="ko-KR"/>
              <a:t>%%</a:t>
            </a:r>
            <a:r>
              <a:rPr lang="ko-KR" altLang="en-US"/>
              <a:t>를 사용</a:t>
            </a:r>
            <a:endParaRPr lang="en-US" altLang="ko-KR"/>
          </a:p>
          <a:p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1B2862-839A-45EA-B99C-2B477C66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841" y="1991095"/>
            <a:ext cx="82391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89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정렬과 공백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정렬과 공백</a:t>
            </a:r>
            <a:r>
              <a:rPr lang="en-US" altLang="ko-KR"/>
              <a:t>: %</a:t>
            </a:r>
            <a:r>
              <a:rPr lang="ko-KR" altLang="en-US"/>
              <a:t>뒤에 숫자</a:t>
            </a:r>
            <a:r>
              <a:rPr lang="en-US" altLang="ko-KR"/>
              <a:t>(</a:t>
            </a:r>
            <a:r>
              <a:rPr lang="ko-KR" altLang="en-US"/>
              <a:t>정수</a:t>
            </a:r>
            <a:r>
              <a:rPr lang="en-US" altLang="ko-KR"/>
              <a:t>)</a:t>
            </a:r>
            <a:r>
              <a:rPr lang="ko-KR" altLang="en-US"/>
              <a:t>로 표시가 될때에는 해당 숫자만큼 오른쪽으로 정렬하고 나머지는 공백으로 표기하라는 의미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30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/>
              <a:t>-</a:t>
            </a:r>
            <a:r>
              <a:rPr lang="ko-KR" altLang="en-US"/>
              <a:t>부호가 붙을 경우는 왼쪽 정렬을 의미</a:t>
            </a: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r>
              <a:rPr lang="ko-KR" altLang="en-US"/>
              <a:t>소수점 표현하기</a:t>
            </a:r>
            <a:r>
              <a:rPr lang="en-US" altLang="ko-KR"/>
              <a:t>:%</a:t>
            </a:r>
            <a:r>
              <a:rPr lang="ko-KR" altLang="en-US"/>
              <a:t>뒤에 숫자</a:t>
            </a:r>
            <a:r>
              <a:rPr lang="en-US" altLang="ko-KR"/>
              <a:t>(</a:t>
            </a:r>
            <a:r>
              <a:rPr lang="ko-KR" altLang="en-US"/>
              <a:t>실수</a:t>
            </a:r>
            <a:r>
              <a:rPr lang="en-US" altLang="ko-KR"/>
              <a:t>)</a:t>
            </a:r>
            <a:r>
              <a:rPr lang="ko-KR" altLang="en-US"/>
              <a:t>로 표기가 될 때에는 정렬과 소수점포인트를 말함</a:t>
            </a:r>
            <a:endParaRPr lang="en-US" altLang="ko-KR"/>
          </a:p>
          <a:p>
            <a:pPr lvl="1"/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marL="914400" lvl="1" indent="-457200">
              <a:buFont typeface="+mj-lt"/>
              <a:buAutoNum type="arabicPeriod"/>
            </a:pP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5E05C4-E8A6-4A00-8D96-9C8C3929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2415727"/>
            <a:ext cx="8239125" cy="647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B7AC8E-3485-4CDC-A4FE-AE40457D3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3568767"/>
            <a:ext cx="8248650" cy="657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A50335-D422-420D-94A2-E476D65F3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029" y="5290513"/>
            <a:ext cx="8286750" cy="628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C67203-A81A-429C-9C8D-CF3747010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504" y="5948412"/>
            <a:ext cx="82962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3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문자열은 다양한 형태로 조합이 가능함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2. Str-formatting:</a:t>
            </a:r>
            <a:r>
              <a:rPr lang="ko-KR" altLang="en-US"/>
              <a:t> 문자열내의 </a:t>
            </a:r>
            <a:r>
              <a:rPr lang="en-US" altLang="ko-KR"/>
              <a:t>{}</a:t>
            </a:r>
            <a:r>
              <a:rPr lang="ko-KR" altLang="en-US"/>
              <a:t>와 </a:t>
            </a:r>
            <a:r>
              <a:rPr lang="en-US" altLang="ko-KR"/>
              <a:t>.format()</a:t>
            </a:r>
            <a:r>
              <a:rPr lang="ko-KR" altLang="en-US"/>
              <a:t>함수를 이용하여 표기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{}</a:t>
            </a:r>
            <a:r>
              <a:rPr lang="ko-KR" altLang="en-US"/>
              <a:t>내의 숫자는 순서를 의미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{}</a:t>
            </a:r>
            <a:r>
              <a:rPr lang="ko-KR" altLang="en-US"/>
              <a:t>내의 숫자를 변수로도 표현이 가능하며 이를 혼합한 형태도 가능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840FC-22E4-40DB-B36D-2BECA669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57" y="2203742"/>
            <a:ext cx="8324850" cy="657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D56D57-9ED0-48E2-B0D6-8E29FA66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857" y="2860967"/>
            <a:ext cx="8258175" cy="609600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EDF53C01-7C80-4981-9D67-F45A798C2142}"/>
              </a:ext>
            </a:extLst>
          </p:cNvPr>
          <p:cNvGrpSpPr/>
          <p:nvPr/>
        </p:nvGrpSpPr>
        <p:grpSpPr>
          <a:xfrm>
            <a:off x="1622857" y="4127792"/>
            <a:ext cx="8305800" cy="1038225"/>
            <a:chOff x="1641907" y="4257622"/>
            <a:chExt cx="8305800" cy="10382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06E620B-F2C9-43F4-A6E9-291EA8B39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1907" y="4257622"/>
              <a:ext cx="8305800" cy="1038225"/>
            </a:xfrm>
            <a:prstGeom prst="rect">
              <a:avLst/>
            </a:prstGeom>
          </p:spPr>
        </p:pic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1403502C-FE73-427A-AE79-F183060FD94E}"/>
                </a:ext>
              </a:extLst>
            </p:cNvPr>
            <p:cNvCxnSpPr>
              <a:cxnSpLocks/>
              <a:stCxn id="17" idx="0"/>
              <a:endCxn id="15" idx="0"/>
            </p:cNvCxnSpPr>
            <p:nvPr/>
          </p:nvCxnSpPr>
          <p:spPr>
            <a:xfrm rot="16200000" flipH="1" flipV="1">
              <a:off x="4188081" y="3229839"/>
              <a:ext cx="4360" cy="3089429"/>
            </a:xfrm>
            <a:prstGeom prst="bentConnector3">
              <a:avLst>
                <a:gd name="adj1" fmla="val -5243119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C93AE08-5AF3-43D8-B565-F6005B5BF37C}"/>
                </a:ext>
              </a:extLst>
            </p:cNvPr>
            <p:cNvSpPr/>
            <p:nvPr/>
          </p:nvSpPr>
          <p:spPr>
            <a:xfrm>
              <a:off x="2530136" y="4776734"/>
              <a:ext cx="230819" cy="18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CC3ECEF-7627-433A-A38A-F8AFFCD9CDF6}"/>
                </a:ext>
              </a:extLst>
            </p:cNvPr>
            <p:cNvSpPr/>
            <p:nvPr/>
          </p:nvSpPr>
          <p:spPr>
            <a:xfrm>
              <a:off x="4397730" y="4797163"/>
              <a:ext cx="230819" cy="18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204DF86-5926-40FC-B7D1-14F5DD8FD56B}"/>
                </a:ext>
              </a:extLst>
            </p:cNvPr>
            <p:cNvSpPr/>
            <p:nvPr/>
          </p:nvSpPr>
          <p:spPr>
            <a:xfrm>
              <a:off x="5505509" y="4772374"/>
              <a:ext cx="458931" cy="18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6FCAF2F-AC50-4583-804E-27B7BE3FB35D}"/>
                </a:ext>
              </a:extLst>
            </p:cNvPr>
            <p:cNvSpPr/>
            <p:nvPr/>
          </p:nvSpPr>
          <p:spPr>
            <a:xfrm>
              <a:off x="6023376" y="4772373"/>
              <a:ext cx="230820" cy="1858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B8709E4F-11C6-49A6-AD9D-6ACE03A213E7}"/>
                </a:ext>
              </a:extLst>
            </p:cNvPr>
            <p:cNvCxnSpPr>
              <a:cxnSpLocks/>
              <a:stCxn id="18" idx="2"/>
              <a:endCxn id="16" idx="2"/>
            </p:cNvCxnSpPr>
            <p:nvPr/>
          </p:nvCxnSpPr>
          <p:spPr>
            <a:xfrm rot="5400000">
              <a:off x="5313568" y="4157828"/>
              <a:ext cx="24790" cy="1625646"/>
            </a:xfrm>
            <a:prstGeom prst="bentConnector3">
              <a:avLst>
                <a:gd name="adj1" fmla="val 1022146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0255CFCB-454B-4BF3-9147-6F53E22DA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532" y="5591452"/>
            <a:ext cx="8239125" cy="647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E0D3070-32BC-47B4-980F-1D812B515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9532" y="6146274"/>
            <a:ext cx="82200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문자열은 다양한 형태로 조합이 가능함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2. Str-formatting:</a:t>
            </a:r>
            <a:r>
              <a:rPr lang="ko-KR" altLang="en-US"/>
              <a:t> 문자열내의 </a:t>
            </a:r>
            <a:r>
              <a:rPr lang="en-US" altLang="ko-KR"/>
              <a:t>{}</a:t>
            </a:r>
            <a:r>
              <a:rPr lang="ko-KR" altLang="en-US"/>
              <a:t>와 </a:t>
            </a:r>
            <a:r>
              <a:rPr lang="en-US" altLang="ko-KR"/>
              <a:t>.format()</a:t>
            </a:r>
            <a:r>
              <a:rPr lang="ko-KR" altLang="en-US"/>
              <a:t>함수를 이용하여 표기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왼쪽정렬</a:t>
            </a:r>
            <a:r>
              <a:rPr lang="en-US" altLang="ko-KR"/>
              <a:t>: ‘:&lt;</a:t>
            </a:r>
            <a:r>
              <a:rPr lang="ko-KR" altLang="en-US"/>
              <a:t>숫자</a:t>
            </a:r>
            <a:r>
              <a:rPr lang="en-US" altLang="ko-KR"/>
              <a:t>‘</a:t>
            </a:r>
            <a:r>
              <a:rPr lang="ko-KR" altLang="en-US"/>
              <a:t>를 이용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 sz="1100"/>
          </a:p>
          <a:p>
            <a:pPr marL="457200" lvl="1" indent="0">
              <a:buNone/>
            </a:pPr>
            <a:r>
              <a:rPr lang="ko-KR" altLang="en-US"/>
              <a:t>오른쪽 정렬</a:t>
            </a:r>
            <a:r>
              <a:rPr lang="en-US" altLang="ko-KR"/>
              <a:t>: ‘:&gt;</a:t>
            </a:r>
            <a:r>
              <a:rPr lang="ko-KR" altLang="en-US"/>
              <a:t>숫자</a:t>
            </a:r>
            <a:r>
              <a:rPr lang="en-US" altLang="ko-KR"/>
              <a:t>’</a:t>
            </a:r>
            <a:r>
              <a:rPr lang="ko-KR" altLang="en-US"/>
              <a:t>를 이용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 sz="800"/>
          </a:p>
          <a:p>
            <a:pPr marL="457200" lvl="1" indent="0">
              <a:buNone/>
            </a:pPr>
            <a:r>
              <a:rPr lang="ko-KR" altLang="en-US"/>
              <a:t>가운데 정렬</a:t>
            </a:r>
            <a:r>
              <a:rPr lang="en-US" altLang="ko-KR"/>
              <a:t>: ‘:^</a:t>
            </a:r>
            <a:r>
              <a:rPr lang="ko-KR" altLang="en-US"/>
              <a:t>숫자</a:t>
            </a:r>
            <a:r>
              <a:rPr lang="en-US" altLang="ko-KR"/>
              <a:t>’</a:t>
            </a:r>
            <a:r>
              <a:rPr lang="ko-KR" altLang="en-US"/>
              <a:t>를 이용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정렬시 공백채우는 문자열 사용가능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991305F-048A-4824-BC43-494FC14F8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42" y="2457641"/>
            <a:ext cx="8239125" cy="63817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C90F0AF-4A05-46C5-97EE-4310E381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267" y="3447860"/>
            <a:ext cx="8267700" cy="6286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E9A72A9-47F8-4DE9-A233-DE6839CF8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42" y="4418305"/>
            <a:ext cx="8162925" cy="62865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C7BE21F-25EB-4C5A-A450-AFB833C52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67" y="5604838"/>
            <a:ext cx="8229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6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AFD7B162-447E-4F2A-A99E-014F2619FB80}"/>
              </a:ext>
            </a:extLst>
          </p:cNvPr>
          <p:cNvSpPr txBox="1">
            <a:spLocks/>
          </p:cNvSpPr>
          <p:nvPr/>
        </p:nvSpPr>
        <p:spPr>
          <a:xfrm>
            <a:off x="1245491" y="2729072"/>
            <a:ext cx="3409392" cy="108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4000" dirty="0">
                <a:solidFill>
                  <a:schemeClr val="bg1"/>
                </a:solidFill>
                <a:latin typeface="조선일보명조"/>
                <a:ea typeface="조선일보명조"/>
                <a:cs typeface="조선일보명조"/>
              </a:rPr>
              <a:t>Contents</a:t>
            </a:r>
            <a:endParaRPr lang="ko-KR" altLang="en-US" sz="4000" dirty="0">
              <a:solidFill>
                <a:schemeClr val="bg1"/>
              </a:solidFill>
              <a:latin typeface="조선일보명조"/>
              <a:ea typeface="조선일보명조"/>
              <a:cs typeface="조선일보명조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3A6DC-7EEB-4F9B-8C94-FCA7DA25F4A0}"/>
              </a:ext>
            </a:extLst>
          </p:cNvPr>
          <p:cNvSpPr/>
          <p:nvPr/>
        </p:nvSpPr>
        <p:spPr>
          <a:xfrm>
            <a:off x="6457088" y="737122"/>
            <a:ext cx="522514" cy="87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0">
                <a:solidFill>
                  <a:schemeClr val="accent6"/>
                </a:solidFill>
                <a:latin typeface="-윤고딕340"/>
                <a:ea typeface="-윤고딕340"/>
              </a:rPr>
              <a:t>1</a:t>
            </a:r>
            <a:endParaRPr lang="ko-KR" altLang="en-US" sz="5000">
              <a:solidFill>
                <a:schemeClr val="accent6"/>
              </a:solidFill>
              <a:latin typeface="-윤고딕340"/>
              <a:ea typeface="-윤고딕34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FFC7-DEFB-4ABF-87ED-2B47C0DBBC7F}"/>
              </a:ext>
            </a:extLst>
          </p:cNvPr>
          <p:cNvSpPr/>
          <p:nvPr/>
        </p:nvSpPr>
        <p:spPr>
          <a:xfrm>
            <a:off x="6979602" y="956082"/>
            <a:ext cx="4730620" cy="438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en-US" altLang="ko-KR" sz="2000">
                <a:solidFill>
                  <a:schemeClr val="accent6"/>
                </a:solidFill>
                <a:latin typeface="-윤고딕340"/>
              </a:rPr>
              <a:t>String Operator</a:t>
            </a:r>
            <a:endParaRPr lang="en-US" altLang="ko-KR" sz="2000" dirty="0">
              <a:solidFill>
                <a:schemeClr val="accent6"/>
              </a:solidFill>
              <a:latin typeface="-윤고딕34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1E57E1-9CF6-4BF8-A2A3-BB60B1DAED55}"/>
              </a:ext>
            </a:extLst>
          </p:cNvPr>
          <p:cNvSpPr/>
          <p:nvPr/>
        </p:nvSpPr>
        <p:spPr>
          <a:xfrm>
            <a:off x="6457088" y="1623529"/>
            <a:ext cx="522514" cy="87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0">
                <a:solidFill>
                  <a:schemeClr val="accent6"/>
                </a:solidFill>
                <a:latin typeface="-윤고딕340"/>
                <a:ea typeface="-윤고딕340"/>
              </a:rPr>
              <a:t>2</a:t>
            </a:r>
            <a:endParaRPr lang="ko-KR" altLang="en-US" sz="5000">
              <a:solidFill>
                <a:schemeClr val="accent6"/>
              </a:solidFill>
              <a:latin typeface="-윤고딕340"/>
              <a:ea typeface="-윤고딕34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4A4D05-1260-4431-B297-F496A62649C3}"/>
              </a:ext>
            </a:extLst>
          </p:cNvPr>
          <p:cNvSpPr/>
          <p:nvPr/>
        </p:nvSpPr>
        <p:spPr>
          <a:xfrm>
            <a:off x="6979602" y="1744831"/>
            <a:ext cx="4730620" cy="438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lvl="0">
              <a:defRPr/>
            </a:pPr>
            <a:r>
              <a:rPr lang="en-US" altLang="ko-KR" sz="2000">
                <a:solidFill>
                  <a:schemeClr val="accent6"/>
                </a:solidFill>
                <a:latin typeface="-윤고딕340"/>
              </a:rPr>
              <a:t>Input</a:t>
            </a:r>
            <a:endParaRPr lang="en-US" altLang="ko-KR" sz="2000" dirty="0">
              <a:solidFill>
                <a:schemeClr val="accent6"/>
              </a:solidFill>
              <a:latin typeface="-윤고딕34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문자열은 다양한 형태로 조합이 가능함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2. Str-formatting:</a:t>
            </a:r>
            <a:r>
              <a:rPr lang="ko-KR" altLang="en-US"/>
              <a:t> 문자열내의 </a:t>
            </a:r>
            <a:r>
              <a:rPr lang="en-US" altLang="ko-KR"/>
              <a:t>{}</a:t>
            </a:r>
            <a:r>
              <a:rPr lang="ko-KR" altLang="en-US"/>
              <a:t>와 </a:t>
            </a:r>
            <a:r>
              <a:rPr lang="en-US" altLang="ko-KR"/>
              <a:t>.format()</a:t>
            </a:r>
            <a:r>
              <a:rPr lang="ko-KR" altLang="en-US"/>
              <a:t>함수를 이용하여 표기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실수형태 표현역시 가능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중괄호</a:t>
            </a:r>
            <a:r>
              <a:rPr lang="en-US" altLang="ko-KR"/>
              <a:t>(brace)</a:t>
            </a:r>
            <a:r>
              <a:rPr lang="ko-KR" altLang="en-US"/>
              <a:t>를 출력을 위해서는 </a:t>
            </a:r>
            <a:r>
              <a:rPr lang="en-US" altLang="ko-KR"/>
              <a:t>{{</a:t>
            </a:r>
            <a:r>
              <a:rPr lang="ko-KR" altLang="en-US"/>
              <a:t>와 같이 연속해서 사용하여 출력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3019E5-9F4F-48A7-87D3-44B3E6B31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62" y="2527685"/>
            <a:ext cx="8229600" cy="790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6A6A4F-61E9-4C16-9C6C-968C6431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62" y="3329894"/>
            <a:ext cx="8277225" cy="6762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9E2630-3603-4C42-A7BB-45330F18C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662" y="4558040"/>
            <a:ext cx="8191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08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문자열은 다양한 형태로 조합이 가능함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3. F-String formatting: python 3.6</a:t>
            </a:r>
            <a:r>
              <a:rPr lang="ko-KR" altLang="en-US"/>
              <a:t>버전부터 사용가능하며 문자열 앞에 </a:t>
            </a:r>
            <a:r>
              <a:rPr lang="en-US" altLang="ko-KR"/>
              <a:t>f</a:t>
            </a:r>
            <a:r>
              <a:rPr lang="ko-KR" altLang="en-US"/>
              <a:t>문자를 붙임으로써 사용이 가능함</a:t>
            </a:r>
            <a:endParaRPr lang="en-US" altLang="ko-KR"/>
          </a:p>
          <a:p>
            <a:pPr marL="457200" lvl="1" indent="0">
              <a:buNone/>
            </a:pPr>
            <a:r>
              <a:rPr lang="ko-KR" altLang="en-US"/>
              <a:t>다음과 같은 기존의 </a:t>
            </a:r>
            <a:r>
              <a:rPr lang="en-US" altLang="ko-KR"/>
              <a:t>%-</a:t>
            </a:r>
            <a:r>
              <a:rPr lang="ko-KR" altLang="en-US"/>
              <a:t>포메팅 및 </a:t>
            </a:r>
            <a:r>
              <a:rPr lang="en-US" altLang="ko-KR"/>
              <a:t>str.format()</a:t>
            </a:r>
            <a:r>
              <a:rPr lang="ko-KR" altLang="en-US"/>
              <a:t> 문자열 표현방법의 장황하고 불편함을 해소하기 위하여 등장</a:t>
            </a:r>
            <a:endParaRPr lang="en-US" altLang="ko-KR"/>
          </a:p>
          <a:p>
            <a:pPr lvl="1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AF410-DA5B-499B-B445-266EA4AC3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275" y="3357576"/>
            <a:ext cx="7561685" cy="1169551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first_name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"다현"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last_name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"정"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age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6801"/>
                </a:solidFill>
                <a:effectLst/>
                <a:latin typeface="Arial Unicode MS" panose="020B0604020202020204" pitchFamily="50" charset="-127"/>
                <a:ea typeface="Fira Mono"/>
              </a:rPr>
              <a:t>74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profession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"가수"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affiliation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"이건 뭐지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“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50A14F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"Hello, %s %s. You are %s. You are a %s. You were a member of %s."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%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(first_name, last_name, age, profession, affiliation)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'Hello, 다현 정. You are 74. You are a 가수. You were a member of 이건 뭐지.'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6346E3-A961-437B-BEBB-4948AA276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275" y="4922598"/>
            <a:ext cx="5747086" cy="1785104"/>
          </a:xfrm>
          <a:prstGeom prst="rect">
            <a:avLst/>
          </a:prstGeom>
          <a:solidFill>
            <a:srgbClr val="FBFC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first_name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"다현"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last_name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"정"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age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986801"/>
                </a:solidFill>
                <a:effectLst/>
                <a:latin typeface="Arial Unicode MS" panose="020B0604020202020204" pitchFamily="50" charset="-127"/>
                <a:ea typeface="Fira Mono"/>
              </a:rPr>
              <a:t>74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profession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"가수"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affiliation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"이건 뭐지"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A626A4"/>
                </a:solidFill>
                <a:effectLst/>
                <a:latin typeface="Arial Unicode MS" panose="020B0604020202020204" pitchFamily="50" charset="-127"/>
                <a:ea typeface="Fira Mono"/>
              </a:rPr>
              <a:t>print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((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"Hello, {first_name} {last_name}. You are {age}. 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+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		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"You are a {profession}. You were a member of {affiliation}."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) \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		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format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(first_name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first_name, last_name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last_name, age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age, \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&gt;&gt;&gt;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		           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profession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profession, affiliation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0184BC"/>
                </a:solidFill>
                <a:effectLst/>
                <a:latin typeface="Arial Unicode MS" panose="020B0604020202020204" pitchFamily="50" charset="-127"/>
                <a:ea typeface="Fira Mono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50" charset="-127"/>
                <a:ea typeface="Fira Mono"/>
              </a:rPr>
              <a:t>affiliation)) </a:t>
            </a:r>
            <a:endParaRPr kumimoji="0" lang="en-US" altLang="ko-KR" sz="1000" b="0" i="0" u="none" strike="noStrike" cap="none" normalizeH="0" baseline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>
              <a:solidFill>
                <a:srgbClr val="24292E"/>
              </a:solidFill>
              <a:latin typeface="Arial Unicode MS" panose="020B0604020202020204" pitchFamily="50" charset="-127"/>
              <a:ea typeface="Fira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50A14F"/>
                </a:solidFill>
                <a:effectLst/>
                <a:latin typeface="Arial Unicode MS" panose="020B0604020202020204" pitchFamily="50" charset="-127"/>
                <a:ea typeface="Fira Mono"/>
              </a:rPr>
              <a:t>'Hello, 다현 정. You are 74. You are a 가수. You were a member of 이건 뭐지.'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01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문자열은 다양한 형태로 조합이 가능함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3. F-String formatting</a:t>
            </a:r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중괄호 안에서의 표현식이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900"/>
          </a:p>
          <a:p>
            <a:pPr lvl="1"/>
            <a:r>
              <a:rPr lang="ko-KR" altLang="en-US"/>
              <a:t>정렬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2481A2-163C-4499-A2DE-9FF85095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1" y="2229993"/>
            <a:ext cx="8162925" cy="971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792D5A-44B4-4938-A8B1-E1E481B9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3811661"/>
            <a:ext cx="8201025" cy="733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D7D0FD-1FC5-4B72-9A93-51E80ADCA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49" y="4997311"/>
            <a:ext cx="82677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문자열은 다양한 형태로 조합이 가능함</a:t>
            </a:r>
            <a:endParaRPr lang="en-US" altLang="ko-KR"/>
          </a:p>
          <a:p>
            <a:pPr marL="457200" lvl="1" indent="0">
              <a:buNone/>
            </a:pPr>
            <a:r>
              <a:rPr lang="en-US" altLang="ko-KR"/>
              <a:t>3. F-String formatting</a:t>
            </a:r>
          </a:p>
          <a:p>
            <a:pPr lvl="1"/>
            <a:r>
              <a:rPr lang="ko-KR" altLang="en-US"/>
              <a:t>공백 채우기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실수형태 표현방법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sz="1600"/>
          </a:p>
          <a:p>
            <a:pPr marL="457200" lvl="1" indent="0">
              <a:buNone/>
            </a:pPr>
            <a:endParaRPr lang="en-US" altLang="ko-KR" sz="900"/>
          </a:p>
          <a:p>
            <a:pPr lvl="1"/>
            <a:endParaRPr lang="en-US" altLang="ko-KR" sz="2800"/>
          </a:p>
          <a:p>
            <a:pPr lvl="1"/>
            <a:r>
              <a:rPr lang="ko-KR" altLang="en-US"/>
              <a:t>중괄호 출력방법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포메팅</a:t>
            </a:r>
            <a:r>
              <a:rPr lang="en-US" altLang="ko-KR"/>
              <a:t>(formatting)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625D8C-8E21-4B42-AC39-65A26CD9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54" y="2476500"/>
            <a:ext cx="8191500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22436C-69F9-4B9E-A796-DA7864C5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316" y="4066550"/>
            <a:ext cx="8258175" cy="117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2FF5CD-E68B-4590-AF36-63B18B0AA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654" y="5956638"/>
            <a:ext cx="8210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61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9E476F6-A098-4E03-AE65-D33EE697B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02" y="5223676"/>
            <a:ext cx="8191500" cy="1495425"/>
          </a:xfrm>
          <a:prstGeom prst="rect">
            <a:avLst/>
          </a:prstGeo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Python</a:t>
            </a:r>
            <a:r>
              <a:rPr lang="ko-KR" altLang="en-US"/>
              <a:t>에서는 문자열 제어와 관련한 다양한 함수를 제공</a:t>
            </a:r>
            <a:endParaRPr lang="en-US" altLang="ko-KR"/>
          </a:p>
          <a:p>
            <a:pPr lvl="1"/>
            <a:r>
              <a:rPr lang="ko-KR" altLang="en-US"/>
              <a:t>문자 개수 세기</a:t>
            </a:r>
            <a:r>
              <a:rPr lang="en-US" altLang="ko-KR"/>
              <a:t>(count): </a:t>
            </a:r>
            <a:r>
              <a:rPr lang="ko-KR" altLang="en-US"/>
              <a:t>특정</a:t>
            </a:r>
            <a:r>
              <a:rPr lang="en-US" altLang="ko-KR"/>
              <a:t> </a:t>
            </a:r>
            <a:r>
              <a:rPr lang="ko-KR" altLang="en-US"/>
              <a:t>문자의 개수를 알려줌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sz="1400"/>
          </a:p>
          <a:p>
            <a:pPr lvl="2"/>
            <a:endParaRPr lang="en-US" altLang="ko-KR" sz="600"/>
          </a:p>
          <a:p>
            <a:pPr lvl="1"/>
            <a:r>
              <a:rPr lang="ko-KR" altLang="en-US"/>
              <a:t>문자의 위치 반환</a:t>
            </a:r>
            <a:r>
              <a:rPr lang="en-US" altLang="ko-KR"/>
              <a:t>(find): </a:t>
            </a:r>
            <a:r>
              <a:rPr lang="ko-KR" altLang="en-US"/>
              <a:t>찾고자 하는 문자의 처음나온 위치를 반환함 만일 찾는 문자나 문자열이 존재하지 않는다면</a:t>
            </a:r>
            <a:r>
              <a:rPr lang="en-US" altLang="ko-KR"/>
              <a:t>, -1</a:t>
            </a:r>
            <a:r>
              <a:rPr lang="ko-KR" altLang="en-US"/>
              <a:t>을 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문자의 위치 반환</a:t>
            </a:r>
            <a:r>
              <a:rPr lang="en-US" altLang="ko-KR"/>
              <a:t>(index): </a:t>
            </a:r>
            <a:r>
              <a:rPr lang="ko-KR" altLang="en-US"/>
              <a:t>찾고자 하는 문자의 처음나온 위치를 반환하는 점에서는 </a:t>
            </a:r>
            <a:r>
              <a:rPr lang="en-US" altLang="ko-KR"/>
              <a:t>find</a:t>
            </a:r>
            <a:r>
              <a:rPr lang="ko-KR" altLang="en-US"/>
              <a:t>함수와 동일하나 만일 없을 경우에는 오류를 발생시킴</a:t>
            </a:r>
            <a:endParaRPr lang="en-US" altLang="ko-KR"/>
          </a:p>
          <a:p>
            <a:pPr lvl="1"/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BEA989-B81F-4996-BA02-5FF1E2F4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02" y="3516037"/>
            <a:ext cx="7890768" cy="107767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관련 함수들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F029FE-DF72-4081-AD40-B0F3112C5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402" y="2051163"/>
            <a:ext cx="8229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삽입</a:t>
            </a:r>
            <a:r>
              <a:rPr lang="en-US" altLang="ko-KR"/>
              <a:t>(join): </a:t>
            </a:r>
            <a:r>
              <a:rPr lang="ko-KR" altLang="en-US"/>
              <a:t>해당하는 문자열 사이에 문자 삽입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소문자를 대문자로 변환</a:t>
            </a:r>
            <a:r>
              <a:rPr lang="en-US" altLang="ko-KR"/>
              <a:t>(upper)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대문자를 소문자로 변환</a:t>
            </a:r>
            <a:r>
              <a:rPr lang="en-US" altLang="ko-KR"/>
              <a:t>(lower)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관련 함수들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8B4F21-F8F1-4E93-9067-1A2DFB22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856" y="1750981"/>
            <a:ext cx="8248650" cy="657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74F452-8CC5-4892-BD62-ADB2815A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856" y="3248932"/>
            <a:ext cx="8229600" cy="838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2C65B1-03AC-4372-9C73-F2AA604C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856" y="4927858"/>
            <a:ext cx="81819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9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왼쪽 공백 지우기</a:t>
            </a:r>
            <a:r>
              <a:rPr lang="en-US" altLang="ko-KR"/>
              <a:t>(lstrip)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오른쪽 공백 지우기</a:t>
            </a:r>
            <a:r>
              <a:rPr lang="en-US" altLang="ko-KR"/>
              <a:t>(rstrip)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양쪽 공백 지우기</a:t>
            </a:r>
            <a:r>
              <a:rPr lang="en-US" altLang="ko-KR"/>
              <a:t>(strip)</a:t>
            </a:r>
          </a:p>
          <a:p>
            <a:pPr lvl="1"/>
            <a:endParaRPr lang="en-US" altLang="ko-KR"/>
          </a:p>
          <a:p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관련 함수들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C44EFF-785C-4347-9815-F877B582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80" y="1758149"/>
            <a:ext cx="8172450" cy="838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AE5F99-7E2B-426E-9F5F-4A6561517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080" y="3429000"/>
            <a:ext cx="8248650" cy="819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E20836-C2A0-4227-B177-1A7462057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80" y="5080801"/>
            <a:ext cx="8248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2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49" y="1244285"/>
            <a:ext cx="11052450" cy="4829740"/>
          </a:xfrm>
        </p:spPr>
        <p:txBody>
          <a:bodyPr/>
          <a:lstStyle/>
          <a:p>
            <a:r>
              <a:rPr lang="ko-KR" altLang="en-US"/>
              <a:t>찾아</a:t>
            </a:r>
            <a:r>
              <a:rPr lang="en-US" altLang="ko-KR"/>
              <a:t> </a:t>
            </a:r>
            <a:r>
              <a:rPr lang="ko-KR" altLang="en-US"/>
              <a:t>바꾸기</a:t>
            </a:r>
            <a:r>
              <a:rPr lang="en-US" altLang="ko-KR"/>
              <a:t>(replace)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문자열 나누기</a:t>
            </a:r>
            <a:r>
              <a:rPr lang="en-US" altLang="ko-KR"/>
              <a:t>(split)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관련 함수들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6F0D87-F61F-4533-958D-C1FB2C05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732810"/>
            <a:ext cx="8239125" cy="800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E4433B-79FD-4FF9-9E59-1ECCFC0E2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7" y="3505153"/>
            <a:ext cx="8220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24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75" y="1244285"/>
            <a:ext cx="11052450" cy="4829740"/>
          </a:xfrm>
        </p:spPr>
        <p:txBody>
          <a:bodyPr/>
          <a:lstStyle/>
          <a:p>
            <a:r>
              <a:rPr lang="ko-KR" altLang="en-US"/>
              <a:t>참</a:t>
            </a:r>
            <a:r>
              <a:rPr lang="en-US" altLang="ko-KR"/>
              <a:t>(True), </a:t>
            </a:r>
            <a:r>
              <a:rPr lang="ko-KR" altLang="en-US"/>
              <a:t>거짓</a:t>
            </a:r>
            <a:r>
              <a:rPr lang="en-US" altLang="ko-KR"/>
              <a:t>(False) </a:t>
            </a:r>
            <a:r>
              <a:rPr lang="ko-KR" altLang="en-US"/>
              <a:t>형태로 표현할 수 있는 클래스</a:t>
            </a:r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이진</a:t>
            </a:r>
            <a:r>
              <a:rPr lang="en-US" altLang="ko-KR"/>
              <a:t>(Bool) </a:t>
            </a:r>
            <a:r>
              <a:rPr lang="ko-KR" altLang="en-US"/>
              <a:t>형태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22B4F3-DBA4-4E8C-A8BC-D3AAB66C9592}"/>
              </a:ext>
            </a:extLst>
          </p:cNvPr>
          <p:cNvSpPr/>
          <p:nvPr/>
        </p:nvSpPr>
        <p:spPr>
          <a:xfrm>
            <a:off x="2657382" y="1983181"/>
            <a:ext cx="6096000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&gt;&gt;&gt; True </a:t>
            </a:r>
          </a:p>
          <a:p>
            <a:r>
              <a:rPr lang="en-US" altLang="ko-KR">
                <a:latin typeface="Consolas" panose="020B0609020204030204" pitchFamily="49" charset="0"/>
              </a:rPr>
              <a:t>True </a:t>
            </a:r>
          </a:p>
          <a:p>
            <a:r>
              <a:rPr lang="en-US" altLang="ko-KR">
                <a:latin typeface="Consolas" panose="020B0609020204030204" pitchFamily="49" charset="0"/>
              </a:rPr>
              <a:t>&gt;&gt;&gt; False </a:t>
            </a:r>
          </a:p>
          <a:p>
            <a:r>
              <a:rPr lang="en-US" altLang="ko-KR">
                <a:latin typeface="Consolas" panose="020B0609020204030204" pitchFamily="49" charset="0"/>
              </a:rPr>
              <a:t>False </a:t>
            </a:r>
          </a:p>
          <a:p>
            <a:r>
              <a:rPr lang="en-US" altLang="ko-KR">
                <a:latin typeface="Consolas" panose="020B0609020204030204" pitchFamily="49" charset="0"/>
              </a:rPr>
              <a:t>&gt;&gt;&gt; type(True) </a:t>
            </a:r>
          </a:p>
          <a:p>
            <a:r>
              <a:rPr lang="en-US" altLang="ko-KR">
                <a:latin typeface="Consolas" panose="020B0609020204030204" pitchFamily="49" charset="0"/>
              </a:rPr>
              <a:t>&lt;</a:t>
            </a:r>
            <a:r>
              <a:rPr lang="en-US" altLang="ko-KR" b="1">
                <a:latin typeface="Consolas" panose="020B0609020204030204" pitchFamily="49" charset="0"/>
              </a:rPr>
              <a:t>class</a:t>
            </a:r>
            <a:r>
              <a:rPr lang="en-US" altLang="ko-KR">
                <a:latin typeface="Consolas" panose="020B0609020204030204" pitchFamily="49" charset="0"/>
              </a:rPr>
              <a:t> '</a:t>
            </a:r>
            <a:r>
              <a:rPr lang="en-US" altLang="ko-KR" b="1">
                <a:latin typeface="Consolas" panose="020B0609020204030204" pitchFamily="49" charset="0"/>
              </a:rPr>
              <a:t>bool</a:t>
            </a:r>
            <a:r>
              <a:rPr lang="en-US" altLang="ko-KR">
                <a:latin typeface="Consolas" panose="020B0609020204030204" pitchFamily="49" charset="0"/>
              </a:rPr>
              <a:t>’&gt; </a:t>
            </a:r>
          </a:p>
          <a:p>
            <a:r>
              <a:rPr lang="en-US" altLang="ko-KR">
                <a:latin typeface="Consolas" panose="020B0609020204030204" pitchFamily="49" charset="0"/>
              </a:rPr>
              <a:t>&gt;&gt;&gt; </a:t>
            </a:r>
            <a:r>
              <a:rPr lang="en-US" altLang="ko-KR" b="1">
                <a:latin typeface="Consolas" panose="020B0609020204030204" pitchFamily="49" charset="0"/>
              </a:rPr>
              <a:t>type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 b="1">
                <a:latin typeface="Consolas" panose="020B0609020204030204" pitchFamily="49" charset="0"/>
              </a:rPr>
              <a:t>False</a:t>
            </a:r>
            <a:r>
              <a:rPr lang="en-US" altLang="ko-KR">
                <a:latin typeface="Consolas" panose="020B0609020204030204" pitchFamily="49" charset="0"/>
              </a:rPr>
              <a:t>) </a:t>
            </a:r>
          </a:p>
          <a:p>
            <a:r>
              <a:rPr lang="en-US" altLang="ko-KR">
                <a:latin typeface="Consolas" panose="020B0609020204030204" pitchFamily="49" charset="0"/>
              </a:rPr>
              <a:t>&lt;</a:t>
            </a:r>
            <a:r>
              <a:rPr lang="en-US" altLang="ko-KR" b="1">
                <a:latin typeface="Consolas" panose="020B0609020204030204" pitchFamily="49" charset="0"/>
              </a:rPr>
              <a:t>class</a:t>
            </a:r>
            <a:r>
              <a:rPr lang="en-US" altLang="ko-KR">
                <a:latin typeface="Consolas" panose="020B0609020204030204" pitchFamily="49" charset="0"/>
              </a:rPr>
              <a:t> '</a:t>
            </a:r>
            <a:r>
              <a:rPr lang="en-US" altLang="ko-KR" b="1">
                <a:latin typeface="Consolas" panose="020B0609020204030204" pitchFamily="49" charset="0"/>
              </a:rPr>
              <a:t>bool</a:t>
            </a:r>
            <a:r>
              <a:rPr lang="en-US" altLang="ko-KR">
                <a:latin typeface="Consolas" panose="020B0609020204030204" pitchFamily="49" charset="0"/>
              </a:rPr>
              <a:t>'&gt;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40D08-D0D8-41E5-A6E5-4EF3B018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64" y="4696990"/>
            <a:ext cx="8239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5673D8-1B83-4902-8E56-B688BC8B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75" y="1244285"/>
            <a:ext cx="11052450" cy="4829740"/>
          </a:xfrm>
        </p:spPr>
        <p:txBody>
          <a:bodyPr/>
          <a:lstStyle/>
          <a:p>
            <a:r>
              <a:rPr lang="ko-KR" altLang="en-US" dirty="0"/>
              <a:t>문자열은 </a:t>
            </a:r>
            <a:r>
              <a:rPr lang="en-US" altLang="ko-KR" dirty="0"/>
              <a:t>input</a:t>
            </a:r>
            <a:r>
              <a:rPr lang="ko-KR" altLang="en-US" dirty="0"/>
              <a:t>함수를 이용하여 입력을 할 수 있음</a:t>
            </a:r>
            <a:endParaRPr lang="en-US" altLang="ko-KR" dirty="0"/>
          </a:p>
          <a:p>
            <a:pPr lvl="1"/>
            <a:r>
              <a:rPr lang="en-US" altLang="ko-KR" dirty="0"/>
              <a:t>Ex1)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Ex2)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27A39-7B30-463E-910B-8641BECBA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7C3BB9-6329-4A6D-AB61-A0ABC60AD4FC}"/>
              </a:ext>
            </a:extLst>
          </p:cNvPr>
          <p:cNvSpPr/>
          <p:nvPr/>
        </p:nvSpPr>
        <p:spPr>
          <a:xfrm>
            <a:off x="1263588" y="2100867"/>
            <a:ext cx="9664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name = input(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이름을 입력해주세요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age = input(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나이를 입력해주세요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altLang="ko-K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"{name}</a:t>
            </a:r>
            <a:r>
              <a:rPr lang="ko-KR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님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/ {age}</a:t>
            </a:r>
            <a:r>
              <a:rPr lang="ko-KR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세 의 가입을 환영합니다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(name=name, age=age))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7AE97-0AE8-47CC-833C-8C4388C6E3A3}"/>
              </a:ext>
            </a:extLst>
          </p:cNvPr>
          <p:cNvSpPr/>
          <p:nvPr/>
        </p:nvSpPr>
        <p:spPr>
          <a:xfrm>
            <a:off x="1263588" y="415777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두 숫자를 더하는 프로그램입니다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num1 = input(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더할 첫번째 숫자를 입력해주세요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num2 = input(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880000"/>
                </a:solidFill>
                <a:latin typeface="Consolas" panose="020B0609020204030204" pitchFamily="49" charset="0"/>
              </a:rPr>
              <a:t>더할 두번째 숫자를 입력해주세요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(num1 + num2)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06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306E53-9E30-4DFD-8720-E98AA2F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문자열이란</a:t>
            </a:r>
            <a:r>
              <a:rPr lang="en-US" altLang="ko-KR"/>
              <a:t>?</a:t>
            </a:r>
          </a:p>
          <a:p>
            <a:pPr lvl="1"/>
            <a:r>
              <a:rPr lang="ko-KR" altLang="en-US"/>
              <a:t>문자열</a:t>
            </a:r>
            <a:r>
              <a:rPr lang="en-US" altLang="ko-KR"/>
              <a:t>(String)</a:t>
            </a:r>
            <a:r>
              <a:rPr lang="ko-KR" altLang="en-US"/>
              <a:t>이란</a:t>
            </a:r>
            <a:r>
              <a:rPr lang="en-US" altLang="ko-KR"/>
              <a:t> </a:t>
            </a:r>
            <a:r>
              <a:rPr lang="ko-KR" altLang="en-US"/>
              <a:t>문자</a:t>
            </a:r>
            <a:r>
              <a:rPr lang="en-US" altLang="ko-KR"/>
              <a:t>, </a:t>
            </a:r>
            <a:r>
              <a:rPr lang="ko-KR" altLang="en-US"/>
              <a:t>단어 등으로 구성된 문자들의 집합을 의미함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ko-KR" altLang="en-US"/>
              <a:t>문자열은 모두 큰따옴표</a:t>
            </a:r>
            <a:r>
              <a:rPr lang="en-US" altLang="ko-KR"/>
              <a:t>(</a:t>
            </a:r>
            <a:r>
              <a:rPr lang="ko-KR" altLang="en-US"/>
              <a:t>＂</a:t>
            </a:r>
            <a:r>
              <a:rPr lang="en-US" altLang="ko-KR"/>
              <a:t> </a:t>
            </a:r>
            <a:r>
              <a:rPr lang="ko-KR" altLang="en-US"/>
              <a:t>＂</a:t>
            </a:r>
            <a:r>
              <a:rPr lang="en-US" altLang="ko-KR"/>
              <a:t>)</a:t>
            </a:r>
            <a:r>
              <a:rPr lang="ko-KR" altLang="en-US"/>
              <a:t>혹은 작은 따옴표</a:t>
            </a:r>
            <a:r>
              <a:rPr lang="en-US" altLang="ko-KR"/>
              <a:t>(‘ ’)</a:t>
            </a:r>
            <a:r>
              <a:rPr lang="ko-KR" altLang="en-US"/>
              <a:t>로 둘러싸여 있음</a:t>
            </a:r>
            <a:endParaRPr lang="en-US" altLang="ko-KR"/>
          </a:p>
          <a:p>
            <a:r>
              <a:rPr lang="ko-KR" altLang="en-US"/>
              <a:t>따옴표로 둘러싸여 있으면 모두 문자열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String Type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32AC48-186F-45E0-BC89-F21144BAE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577" y="2277863"/>
            <a:ext cx="3629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6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8658785-68BE-4EB0-8564-E08B8CBC1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12" y="1245147"/>
            <a:ext cx="10514353" cy="4205741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사용법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사용법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225A1-D955-445C-A3B9-F6557A2E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문자열에 작은 따옴표</a:t>
            </a:r>
            <a:r>
              <a:rPr lang="en-US" altLang="ko-KR"/>
              <a:t>(‘)</a:t>
            </a:r>
            <a:r>
              <a:rPr lang="ko-KR" altLang="en-US"/>
              <a:t>을 포함시키고 싶을때</a:t>
            </a:r>
            <a:r>
              <a:rPr lang="en-US" altLang="ko-KR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9149B-6571-4157-86FA-E917E1D4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55" y="1947354"/>
            <a:ext cx="9368310" cy="5881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77D776-805A-4425-8BC2-73944CBB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56" y="4303190"/>
            <a:ext cx="8343900" cy="638175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525897C-4232-4E52-BCAE-BE56A81FB5C3}"/>
              </a:ext>
            </a:extLst>
          </p:cNvPr>
          <p:cNvSpPr/>
          <p:nvPr/>
        </p:nvSpPr>
        <p:spPr>
          <a:xfrm>
            <a:off x="5692297" y="2575266"/>
            <a:ext cx="1145219" cy="35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1D49756-C385-4771-B89A-FE36C74114CD}"/>
              </a:ext>
            </a:extLst>
          </p:cNvPr>
          <p:cNvSpPr/>
          <p:nvPr/>
        </p:nvSpPr>
        <p:spPr>
          <a:xfrm>
            <a:off x="5641499" y="3872731"/>
            <a:ext cx="1145219" cy="35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C2014-CB23-4B9D-B13F-AF6848795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21" y="3095232"/>
            <a:ext cx="8570373" cy="4925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DB9D7B-0657-4B2E-A10B-14E45CD603BE}"/>
              </a:ext>
            </a:extLst>
          </p:cNvPr>
          <p:cNvSpPr/>
          <p:nvPr/>
        </p:nvSpPr>
        <p:spPr>
          <a:xfrm>
            <a:off x="2831977" y="3222594"/>
            <a:ext cx="150920" cy="24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127D06-954F-42ED-AF57-846CC1F97B2D}"/>
              </a:ext>
            </a:extLst>
          </p:cNvPr>
          <p:cNvSpPr/>
          <p:nvPr/>
        </p:nvSpPr>
        <p:spPr>
          <a:xfrm>
            <a:off x="4830932" y="3220794"/>
            <a:ext cx="150920" cy="24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1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사용법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225A1-D955-445C-A3B9-F6557A2E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문자열에 큰 따옴표</a:t>
            </a:r>
            <a:r>
              <a:rPr lang="en-US" altLang="ko-KR"/>
              <a:t>(“)</a:t>
            </a:r>
            <a:r>
              <a:rPr lang="ko-KR" altLang="en-US"/>
              <a:t>을 포함시키고 싶을때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역슬래시</a:t>
            </a:r>
            <a:r>
              <a:rPr lang="en-US" altLang="ko-KR"/>
              <a:t>(Back</a:t>
            </a:r>
            <a:r>
              <a:rPr lang="ko-KR" altLang="en-US"/>
              <a:t> </a:t>
            </a:r>
            <a:r>
              <a:rPr lang="en-US" altLang="ko-KR"/>
              <a:t>slash) </a:t>
            </a:r>
            <a:r>
              <a:rPr lang="ko-KR" altLang="en-US"/>
              <a:t>혹은 원화기호</a:t>
            </a:r>
            <a:r>
              <a:rPr lang="en-US" altLang="ko-KR"/>
              <a:t>(\)</a:t>
            </a:r>
            <a:r>
              <a:rPr lang="ko-KR" altLang="en-US"/>
              <a:t>를 사용해서 문자열에 포함</a:t>
            </a:r>
            <a:endParaRPr lang="en-US" altLang="ko-KR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525897C-4232-4E52-BCAE-BE56A81FB5C3}"/>
              </a:ext>
            </a:extLst>
          </p:cNvPr>
          <p:cNvSpPr/>
          <p:nvPr/>
        </p:nvSpPr>
        <p:spPr>
          <a:xfrm>
            <a:off x="5692297" y="2575266"/>
            <a:ext cx="1145219" cy="3585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3D9E8F-D952-40EC-AF95-E552871B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502" y="1949167"/>
            <a:ext cx="8258175" cy="3524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45EFCE1-9268-4C0D-A6CF-FFCA6D30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3181350"/>
            <a:ext cx="8258175" cy="4953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E7F269-AD3D-4998-8917-31DF79C3120D}"/>
              </a:ext>
            </a:extLst>
          </p:cNvPr>
          <p:cNvSpPr/>
          <p:nvPr/>
        </p:nvSpPr>
        <p:spPr>
          <a:xfrm>
            <a:off x="2752078" y="3262392"/>
            <a:ext cx="150920" cy="24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CF5A5E-D235-4C8F-9527-5CDBD5B29E94}"/>
              </a:ext>
            </a:extLst>
          </p:cNvPr>
          <p:cNvSpPr/>
          <p:nvPr/>
        </p:nvSpPr>
        <p:spPr>
          <a:xfrm>
            <a:off x="4751033" y="3260592"/>
            <a:ext cx="150920" cy="24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C286E47-4EE6-4626-9D2D-5C10F51FA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912" y="4460612"/>
            <a:ext cx="83915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0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사용법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225A1-D955-445C-A3B9-F6557A2E4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줄인 문자열을 변수에 대입할때는 </a:t>
            </a:r>
            <a:r>
              <a:rPr lang="en-US" altLang="ko-KR"/>
              <a:t>\n </a:t>
            </a:r>
            <a:r>
              <a:rPr lang="ko-KR" altLang="en-US"/>
              <a:t>삽입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연속된 작은 따옴표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(‘’’)</a:t>
            </a:r>
            <a:r>
              <a:rPr lang="ko-KR" altLang="en-US"/>
              <a:t>혹은 큰 따옴표 </a:t>
            </a:r>
            <a:r>
              <a:rPr lang="en-US" altLang="ko-KR"/>
              <a:t>3</a:t>
            </a:r>
            <a:r>
              <a:rPr lang="ko-KR" altLang="en-US"/>
              <a:t>개</a:t>
            </a:r>
            <a:r>
              <a:rPr lang="en-US" altLang="ko-KR"/>
              <a:t>(“””)</a:t>
            </a:r>
            <a:r>
              <a:rPr lang="ko-KR" altLang="en-US"/>
              <a:t>을 사용하기도 함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4C742C3-826F-4AEA-93CD-8A13CF6F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66" y="1979396"/>
            <a:ext cx="8296275" cy="466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F8347D-AF21-4256-8B70-D16DBA8C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266" y="3549119"/>
            <a:ext cx="832485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3B50E4-6FBE-4C6C-9B1C-20B139E7A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266" y="4742078"/>
            <a:ext cx="83629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2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이스케이프 코드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3BCED0-1ED8-499A-8C1A-840AA10E6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5693" y="870798"/>
            <a:ext cx="7760614" cy="58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4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306E53-9E30-4DFD-8720-E98AA2F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 더해서 연결</a:t>
            </a:r>
            <a:r>
              <a:rPr lang="en-US" altLang="ko-KR"/>
              <a:t>(Concatenation)</a:t>
            </a:r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sz="900"/>
          </a:p>
          <a:p>
            <a:r>
              <a:rPr lang="ko-KR" altLang="en-US"/>
              <a:t>문자열 곱하기</a:t>
            </a:r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문자열 길이 구하기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문자열 연산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8BEEFE-2C33-4572-B2C2-C9A97E83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16" y="1657093"/>
            <a:ext cx="8334375" cy="102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FE6538-7F7E-4F49-96C8-9258A2B8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216" y="3527097"/>
            <a:ext cx="8248650" cy="857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696AEB-85CB-4718-B17C-126D87408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403" y="5225651"/>
            <a:ext cx="82962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6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1002</Words>
  <Application>Microsoft Office PowerPoint</Application>
  <PresentationFormat>와이드스크린</PresentationFormat>
  <Paragraphs>247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Arial Unicode MS</vt:lpstr>
      <vt:lpstr>나눔스퀘어</vt:lpstr>
      <vt:lpstr>맑은 고딕</vt:lpstr>
      <vt:lpstr>-윤고딕340</vt:lpstr>
      <vt:lpstr>조선일보명조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sunwoo</dc:creator>
  <cp:lastModifiedBy>1584</cp:lastModifiedBy>
  <cp:revision>125</cp:revision>
  <dcterms:created xsi:type="dcterms:W3CDTF">2020-02-03T18:10:40Z</dcterms:created>
  <dcterms:modified xsi:type="dcterms:W3CDTF">2022-07-20T17:14:27Z</dcterms:modified>
</cp:coreProperties>
</file>