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9"/>
  </p:notesMasterIdLst>
  <p:sldIdLst>
    <p:sldId id="257" r:id="rId2"/>
    <p:sldId id="263" r:id="rId3"/>
    <p:sldId id="374" r:id="rId4"/>
    <p:sldId id="375" r:id="rId5"/>
    <p:sldId id="376" r:id="rId6"/>
    <p:sldId id="377" r:id="rId7"/>
    <p:sldId id="30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C01FA-3438-4581-874E-5B83E4DEA31E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CC283-9A1E-4646-856D-D08A2E9C84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819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F559D-E552-4CAE-9162-5EB91AB5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01318-ECA8-439E-95EB-86B46F29D27E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0417A5-00AC-4B36-9BBD-7E646173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A31A78-52DD-48CD-937E-16D49CED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60FC-4621-4F83-A166-17FF983064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49144AE-4678-4921-95D9-93F0285CF2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870" b="12760"/>
          <a:stretch>
            <a:fillRect/>
          </a:stretch>
        </p:blipFill>
        <p:spPr>
          <a:xfrm>
            <a:off x="749" y="-1"/>
            <a:ext cx="12192000" cy="6858001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5407AA-CAE4-48C5-852E-D5D0C2DBA4D0}"/>
              </a:ext>
            </a:extLst>
          </p:cNvPr>
          <p:cNvSpPr/>
          <p:nvPr userDrawn="1"/>
        </p:nvSpPr>
        <p:spPr>
          <a:xfrm>
            <a:off x="20012" y="-1"/>
            <a:ext cx="12190412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CFFBD12-2F69-46DD-B5E7-3A026FD1E3D9}"/>
              </a:ext>
            </a:extLst>
          </p:cNvPr>
          <p:cNvSpPr/>
          <p:nvPr userDrawn="1"/>
        </p:nvSpPr>
        <p:spPr>
          <a:xfrm>
            <a:off x="2429669" y="1012145"/>
            <a:ext cx="7129462" cy="4608512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조선일보명조"/>
              <a:ea typeface="조선일보명조"/>
              <a:cs typeface="조선일보명조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EEB8875-47C9-4E7A-9C8F-6E3C5736173B}"/>
              </a:ext>
            </a:extLst>
          </p:cNvPr>
          <p:cNvCxnSpPr/>
          <p:nvPr userDrawn="1"/>
        </p:nvCxnSpPr>
        <p:spPr>
          <a:xfrm>
            <a:off x="2753519" y="3101295"/>
            <a:ext cx="648176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9">
            <a:extLst>
              <a:ext uri="{FF2B5EF4-FFF2-40B4-BE49-F238E27FC236}">
                <a16:creationId xmlns:a16="http://schemas.microsoft.com/office/drawing/2014/main" id="{227D909D-6578-487C-9EB6-06655E2340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>
            <a:off x="6306344" y="4550682"/>
            <a:ext cx="1189037" cy="42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그림 13">
            <a:extLst>
              <a:ext uri="{FF2B5EF4-FFF2-40B4-BE49-F238E27FC236}">
                <a16:creationId xmlns:a16="http://schemas.microsoft.com/office/drawing/2014/main" id="{823D6213-66EA-428F-9174-F1C841E3BF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4441031" y="4550682"/>
            <a:ext cx="1684338" cy="422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539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B4C24A-EB56-412C-BD5F-C9BB9A6FD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179" y="1253162"/>
            <a:ext cx="11052450" cy="4829740"/>
          </a:xfrm>
        </p:spPr>
        <p:txBody>
          <a:bodyPr/>
          <a:lstStyle>
            <a:lvl1pPr>
              <a:defRPr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  <a:lvl2pPr>
              <a:defRPr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2pPr>
            <a:lvl3pPr>
              <a:defRPr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3pPr>
            <a:lvl4pPr>
              <a:defRPr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4pPr>
            <a:lvl5pPr>
              <a:defRPr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539628-CEA1-4A83-B451-D3DCDD940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51101318-ECA8-439E-95EB-86B46F29D27E}" type="datetimeFigureOut">
              <a:rPr lang="ko-KR" altLang="en-US" smtClean="0"/>
              <a:pPr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8A4C1-EAED-4113-B8B8-10566C27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1833B7-0C0C-426A-BB7F-5810D901A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KoPub돋움체 Medium" panose="00000600000000000000" pitchFamily="2" charset="-127"/>
                <a:ea typeface="KoPub돋움체 Medium" panose="00000600000000000000" pitchFamily="2" charset="-127"/>
              </a:defRPr>
            </a:lvl1pPr>
          </a:lstStyle>
          <a:p>
            <a:fld id="{9EF860FC-4621-4F83-A166-17FF98306411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6A417F-4BC5-4062-B524-3164DB8E372E}"/>
              </a:ext>
            </a:extLst>
          </p:cNvPr>
          <p:cNvSpPr/>
          <p:nvPr userDrawn="1"/>
        </p:nvSpPr>
        <p:spPr>
          <a:xfrm>
            <a:off x="443204" y="382555"/>
            <a:ext cx="83975" cy="5971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6">
                  <a:lumMod val="75000"/>
                </a:schemeClr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E8B0E2-30B4-4B6C-B089-90049F58AFE4}"/>
              </a:ext>
            </a:extLst>
          </p:cNvPr>
          <p:cNvSpPr/>
          <p:nvPr userDrawn="1"/>
        </p:nvSpPr>
        <p:spPr>
          <a:xfrm>
            <a:off x="620485" y="461864"/>
            <a:ext cx="4730620" cy="438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buClr>
                <a:schemeClr val="accent4"/>
              </a:buClr>
              <a:buNone/>
              <a:defRPr/>
            </a:pPr>
            <a:endParaRPr lang="en-US" altLang="ko-KR" sz="3200" dirty="0">
              <a:solidFill>
                <a:schemeClr val="accent4"/>
              </a:solidFill>
              <a:effectLst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050532D-6459-4E0F-A129-1A943E7BC7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0273004" y="6082902"/>
            <a:ext cx="1759032" cy="625809"/>
          </a:xfrm>
          <a:prstGeom prst="rect">
            <a:avLst/>
          </a:prstGeom>
        </p:spPr>
      </p:pic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9008E9C7-56C1-469B-AEBA-C3483F87DF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0712" y="382588"/>
            <a:ext cx="6883173" cy="59690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3200" kern="1200" dirty="0" smtClean="0">
                <a:solidFill>
                  <a:schemeClr val="accent4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19888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D1183-E016-4A34-9D90-064316AB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4481" y="465284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ABBDEB-2B8D-4E29-9015-E17F7A127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44481" y="2065484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76BD66-3264-4A30-8756-1E4031D1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608" y="6312031"/>
            <a:ext cx="2743200" cy="365125"/>
          </a:xfrm>
        </p:spPr>
        <p:txBody>
          <a:bodyPr/>
          <a:lstStyle/>
          <a:p>
            <a:fld id="{51101318-ECA8-439E-95EB-86B46F29D27E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21B776-C7EC-4632-A529-C0CFD1E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9CD3FE-EBE2-44CE-B8C7-C3EE0A59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860FC-4621-4F83-A166-17FF98306411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57BB3E1-EB99-47F7-BC74-ADBB74D650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280" r="27060"/>
          <a:stretch>
            <a:fillRect/>
          </a:stretch>
        </p:blipFill>
        <p:spPr>
          <a:xfrm>
            <a:off x="-21324" y="-13995"/>
            <a:ext cx="6096000" cy="6858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C6667C4-968C-4813-B623-D64F7A844880}"/>
              </a:ext>
            </a:extLst>
          </p:cNvPr>
          <p:cNvSpPr/>
          <p:nvPr userDrawn="1"/>
        </p:nvSpPr>
        <p:spPr>
          <a:xfrm>
            <a:off x="-19736" y="13995"/>
            <a:ext cx="6094412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D6D7462-A4E8-47CE-9ECA-B199CAB36D60}"/>
              </a:ext>
            </a:extLst>
          </p:cNvPr>
          <p:cNvSpPr/>
          <p:nvPr userDrawn="1"/>
        </p:nvSpPr>
        <p:spPr>
          <a:xfrm>
            <a:off x="1606579" y="2828048"/>
            <a:ext cx="2687216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41EF1DB-29DB-4EC1-8064-1A6F5D89EAC4}"/>
              </a:ext>
            </a:extLst>
          </p:cNvPr>
          <p:cNvSpPr/>
          <p:nvPr userDrawn="1"/>
        </p:nvSpPr>
        <p:spPr>
          <a:xfrm>
            <a:off x="1606579" y="3668738"/>
            <a:ext cx="2687216" cy="457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61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CF21C7-2436-474F-A386-0158E9F20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078654-CC4D-45FD-B211-190691282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77DE9-B568-4AD8-AF57-881B54616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01318-ECA8-439E-95EB-86B46F29D27E}" type="datetimeFigureOut">
              <a:rPr lang="ko-KR" altLang="en-US" smtClean="0"/>
              <a:t>2022-07-21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DCB83A-6A69-4437-BE55-07EB1BE0E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83E755-147C-459F-83B2-70DA65913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860FC-4621-4F83-A166-17FF983064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840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7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">
            <a:extLst>
              <a:ext uri="{FF2B5EF4-FFF2-40B4-BE49-F238E27FC236}">
                <a16:creationId xmlns:a16="http://schemas.microsoft.com/office/drawing/2014/main" id="{5A486036-728E-4EAB-8B7F-5F182DC1F4E6}"/>
              </a:ext>
            </a:extLst>
          </p:cNvPr>
          <p:cNvSpPr txBox="1">
            <a:spLocks/>
          </p:cNvSpPr>
          <p:nvPr/>
        </p:nvSpPr>
        <p:spPr>
          <a:xfrm>
            <a:off x="2609889" y="1632110"/>
            <a:ext cx="6768753" cy="10843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ko-KR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Python</a:t>
            </a:r>
            <a:r>
              <a: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실행 파일</a:t>
            </a:r>
            <a:r>
              <a:rPr lang="en-US" altLang="ko-KR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(.exe)</a:t>
            </a:r>
            <a:r>
              <a: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로 </a:t>
            </a:r>
            <a:endParaRPr lang="en-US" altLang="ko-KR" sz="2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algn="ctr">
              <a:defRPr/>
            </a:pPr>
            <a:r>
              <a: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변환하는 방법</a:t>
            </a:r>
            <a:endParaRPr lang="en-US" altLang="ko-KR" sz="2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AFD7B162-447E-4F2A-A99E-014F2619FB80}"/>
              </a:ext>
            </a:extLst>
          </p:cNvPr>
          <p:cNvSpPr txBox="1">
            <a:spLocks/>
          </p:cNvSpPr>
          <p:nvPr/>
        </p:nvSpPr>
        <p:spPr>
          <a:xfrm>
            <a:off x="988315" y="2757647"/>
            <a:ext cx="4107559" cy="1084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en-US" altLang="ko-KR" sz="28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Table of Contents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703A6DC-7EEB-4F9B-8C94-FCA7DA25F4A0}"/>
              </a:ext>
            </a:extLst>
          </p:cNvPr>
          <p:cNvSpPr/>
          <p:nvPr/>
        </p:nvSpPr>
        <p:spPr>
          <a:xfrm>
            <a:off x="6457088" y="737122"/>
            <a:ext cx="522514" cy="877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500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</a:t>
            </a:r>
            <a:endParaRPr lang="ko-KR" altLang="en-US" sz="5000">
              <a:solidFill>
                <a:schemeClr val="accent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091FFC7-DEFB-4ABF-87ED-2B47C0DBBC7F}"/>
              </a:ext>
            </a:extLst>
          </p:cNvPr>
          <p:cNvSpPr/>
          <p:nvPr/>
        </p:nvSpPr>
        <p:spPr>
          <a:xfrm>
            <a:off x="6979602" y="956081"/>
            <a:ext cx="4730620" cy="47441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lvl="0">
              <a:defRPr/>
            </a:pPr>
            <a:r>
              <a:rPr lang="en-US" altLang="ko-KR" sz="2400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auto-</a:t>
            </a:r>
            <a:r>
              <a:rPr lang="en-US" altLang="ko-KR" sz="2400" dirty="0" err="1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py</a:t>
            </a:r>
            <a:r>
              <a:rPr lang="en-US" altLang="ko-KR" sz="2400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-to-exe</a:t>
            </a:r>
            <a:r>
              <a:rPr lang="ko-KR" altLang="en-US" sz="2400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이용하여 </a:t>
            </a:r>
            <a:br>
              <a:rPr lang="en-US" altLang="ko-KR" sz="2400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r>
              <a:rPr lang="ko-KR" altLang="en-US" sz="2400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실행파일을 </a:t>
            </a:r>
            <a:r>
              <a:rPr lang="ko-KR" altLang="en-US" sz="2400" dirty="0" err="1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만드는법</a:t>
            </a:r>
            <a:endParaRPr lang="en-US" altLang="ko-KR" sz="2400" dirty="0">
              <a:solidFill>
                <a:schemeClr val="accent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lvl="0">
              <a:defRPr/>
            </a:pPr>
            <a:r>
              <a:rPr lang="en-US" altLang="ko-KR" sz="2000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- </a:t>
            </a:r>
            <a:r>
              <a:rPr lang="ko-KR" altLang="en-US" sz="2000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실행파일을 만들기 앞서</a:t>
            </a:r>
            <a:r>
              <a:rPr lang="en-US" altLang="ko-KR" sz="2000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..</a:t>
            </a:r>
            <a:br>
              <a:rPr lang="en-US" altLang="ko-KR" sz="2000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r>
              <a:rPr lang="en-US" altLang="ko-KR" sz="2000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- pip</a:t>
            </a:r>
            <a:r>
              <a:rPr lang="ko-KR" altLang="en-US" sz="2000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이용한 설치</a:t>
            </a:r>
            <a:endParaRPr lang="en-US" altLang="ko-KR" sz="2000" dirty="0">
              <a:solidFill>
                <a:schemeClr val="accent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- auto-</a:t>
            </a:r>
            <a:r>
              <a:rPr lang="en-US" altLang="ko-KR" sz="2000" dirty="0" err="1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py</a:t>
            </a:r>
            <a:r>
              <a:rPr lang="en-US" altLang="ko-KR" sz="2000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-to-exe </a:t>
            </a:r>
            <a:r>
              <a:rPr lang="ko-KR" altLang="en-US" sz="2000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실행</a:t>
            </a:r>
            <a:endParaRPr lang="en-US" altLang="ko-KR" sz="2000" dirty="0">
              <a:solidFill>
                <a:schemeClr val="accent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- 1</a:t>
            </a:r>
            <a:r>
              <a:rPr lang="ko-KR" altLang="en-US" sz="2000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단계</a:t>
            </a:r>
            <a:r>
              <a:rPr lang="en-US" altLang="ko-KR" sz="2000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ko-KR" altLang="en-US" sz="2000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소스코드 위치 추가</a:t>
            </a:r>
            <a:endParaRPr lang="en-US" altLang="ko-KR" sz="2000" dirty="0">
              <a:solidFill>
                <a:schemeClr val="accent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- 2</a:t>
            </a:r>
            <a:r>
              <a:rPr lang="ko-KR" altLang="en-US" sz="2000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단계</a:t>
            </a:r>
            <a:r>
              <a:rPr lang="en-US" altLang="ko-KR" sz="2000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“</a:t>
            </a:r>
            <a:r>
              <a:rPr lang="ko-KR" altLang="en-US" sz="2000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폴더</a:t>
            </a:r>
            <a:r>
              <a:rPr lang="en-US" altLang="ko-KR" sz="2000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” </a:t>
            </a:r>
            <a:r>
              <a:rPr lang="ko-KR" altLang="en-US" sz="2000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또는</a:t>
            </a:r>
            <a:r>
              <a:rPr lang="en-US" altLang="ko-KR" sz="2000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“</a:t>
            </a:r>
            <a:r>
              <a:rPr lang="ko-KR" altLang="en-US" sz="2000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파일</a:t>
            </a:r>
            <a:r>
              <a:rPr lang="en-US" altLang="ko-KR" sz="2000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” </a:t>
            </a:r>
            <a:r>
              <a:rPr lang="ko-KR" altLang="en-US" sz="2000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선택</a:t>
            </a:r>
            <a:endParaRPr lang="en-US" altLang="ko-KR" sz="2000" dirty="0">
              <a:solidFill>
                <a:schemeClr val="accent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- 3</a:t>
            </a:r>
            <a:r>
              <a:rPr lang="ko-KR" altLang="en-US" sz="2000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단계</a:t>
            </a:r>
            <a:r>
              <a:rPr lang="en-US" altLang="ko-KR" sz="2000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“</a:t>
            </a:r>
            <a:r>
              <a:rPr lang="ko-KR" altLang="en-US" sz="2000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콘솔</a:t>
            </a:r>
            <a:r>
              <a:rPr lang="en-US" altLang="ko-KR" sz="2000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” </a:t>
            </a:r>
            <a:r>
              <a:rPr lang="ko-KR" altLang="en-US" sz="2000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혹은</a:t>
            </a:r>
            <a:r>
              <a:rPr lang="en-US" altLang="ko-KR" sz="2000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“</a:t>
            </a:r>
            <a:r>
              <a:rPr lang="ko-KR" altLang="en-US" sz="2000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창 기반</a:t>
            </a:r>
            <a:r>
              <a:rPr lang="en-US" altLang="ko-KR" sz="2000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” </a:t>
            </a:r>
            <a:r>
              <a:rPr lang="ko-KR" altLang="en-US" sz="2000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선택</a:t>
            </a:r>
            <a:endParaRPr lang="en-US" altLang="ko-KR" sz="2000" dirty="0">
              <a:solidFill>
                <a:schemeClr val="accent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marL="990600" lvl="0" indent="-990600"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- 4</a:t>
            </a:r>
            <a:r>
              <a:rPr lang="ko-KR" altLang="en-US" sz="2000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단계</a:t>
            </a:r>
            <a:r>
              <a:rPr lang="en-US" altLang="ko-KR" sz="2000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Advanced option</a:t>
            </a:r>
            <a:br>
              <a:rPr lang="en-US" altLang="ko-KR" sz="2000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r>
              <a:rPr lang="en-US" altLang="ko-KR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</a:t>
            </a:r>
            <a:r>
              <a:rPr lang="en-US" altLang="ko-KR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</a:t>
            </a:r>
            <a:r>
              <a:rPr lang="ko-KR" altLang="en-US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출력 폴더</a:t>
            </a:r>
            <a:r>
              <a:rPr lang="en-US" altLang="ko-KR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, </a:t>
            </a:r>
            <a:r>
              <a:rPr lang="ko-KR" altLang="en-US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추가 포함 소스 등</a:t>
            </a:r>
            <a:r>
              <a:rPr lang="en-US" altLang="ko-KR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en-US" altLang="ko-KR" sz="2000" dirty="0">
              <a:solidFill>
                <a:schemeClr val="accent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  <a:p>
            <a:pPr lvl="0">
              <a:lnSpc>
                <a:spcPct val="150000"/>
              </a:lnSpc>
              <a:defRPr/>
            </a:pPr>
            <a:r>
              <a:rPr lang="en-US" altLang="ko-KR" sz="2000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- Step 5: </a:t>
            </a:r>
            <a:r>
              <a:rPr lang="ko-KR" altLang="en-US" sz="2000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변환하기</a:t>
            </a:r>
            <a:endParaRPr lang="en-US" altLang="ko-KR" sz="2000" dirty="0">
              <a:solidFill>
                <a:schemeClr val="accent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1E57E1-9CF6-4BF8-A2A3-BB60B1DAED55}"/>
              </a:ext>
            </a:extLst>
          </p:cNvPr>
          <p:cNvSpPr/>
          <p:nvPr/>
        </p:nvSpPr>
        <p:spPr>
          <a:xfrm>
            <a:off x="6457088" y="5700229"/>
            <a:ext cx="522514" cy="877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500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</a:t>
            </a:r>
            <a:endParaRPr lang="ko-KR" altLang="en-US" sz="5000">
              <a:solidFill>
                <a:schemeClr val="accent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E4A4D05-1260-4431-B297-F496A62649C3}"/>
              </a:ext>
            </a:extLst>
          </p:cNvPr>
          <p:cNvSpPr/>
          <p:nvPr/>
        </p:nvSpPr>
        <p:spPr>
          <a:xfrm>
            <a:off x="6979602" y="5821531"/>
            <a:ext cx="4730620" cy="4385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altLang="ko-KR" dirty="0" err="1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PyInstaller</a:t>
            </a:r>
            <a:r>
              <a:rPr lang="ko-KR" altLang="en-US" dirty="0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을 이용하여 실행가능한 </a:t>
            </a:r>
            <a:r>
              <a:rPr lang="ko-KR" altLang="en-US" dirty="0" err="1">
                <a:solidFill>
                  <a:schemeClr val="accent6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파일만들기</a:t>
            </a:r>
            <a:endParaRPr lang="en-US" altLang="ko-KR" dirty="0">
              <a:solidFill>
                <a:schemeClr val="accent6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1306E53-9E30-4DFD-8720-E98AA2F3D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ko-KR" sz="2400" dirty="0"/>
              <a:t>CMD or Terminal</a:t>
            </a:r>
            <a:r>
              <a:rPr lang="ko-KR" altLang="en-US" sz="2400" dirty="0"/>
              <a:t>이나 즐겨 사용하는 텍스트 편집기</a:t>
            </a:r>
            <a:r>
              <a:rPr lang="en-US" altLang="ko-KR" sz="2400" dirty="0"/>
              <a:t>(</a:t>
            </a:r>
            <a:r>
              <a:rPr lang="en-US" altLang="ko-KR" sz="2400" dirty="0" err="1"/>
              <a:t>vscode</a:t>
            </a:r>
            <a:r>
              <a:rPr lang="en-US" altLang="ko-KR" sz="2400" dirty="0"/>
              <a:t>)</a:t>
            </a:r>
            <a:r>
              <a:rPr lang="ko-KR" altLang="en-US" sz="2400" dirty="0"/>
              <a:t> 등을 사용하여 </a:t>
            </a:r>
            <a:r>
              <a:rPr lang="en-US" altLang="ko-KR" sz="2400" dirty="0"/>
              <a:t>Python </a:t>
            </a:r>
            <a:r>
              <a:rPr lang="ko-KR" altLang="en-US" sz="2400" dirty="0"/>
              <a:t>스크립트를 실행하는 것은 간단하지만 스크립트</a:t>
            </a:r>
            <a:r>
              <a:rPr lang="en-US" altLang="ko-KR" sz="2400" dirty="0"/>
              <a:t>(.</a:t>
            </a:r>
            <a:r>
              <a:rPr lang="en-US" altLang="ko-KR" sz="2400" dirty="0" err="1"/>
              <a:t>py</a:t>
            </a:r>
            <a:r>
              <a:rPr lang="en-US" altLang="ko-KR" sz="2400" dirty="0"/>
              <a:t>)</a:t>
            </a:r>
            <a:r>
              <a:rPr lang="ko-KR" altLang="en-US" sz="2400" dirty="0"/>
              <a:t>에 작성된 모든 코드를 실행 파일</a:t>
            </a:r>
            <a:r>
              <a:rPr lang="en-US" altLang="ko-KR" sz="2400" dirty="0"/>
              <a:t>(.exe) </a:t>
            </a:r>
            <a:r>
              <a:rPr lang="ko-KR" altLang="en-US" sz="2400" dirty="0"/>
              <a:t>내부에 숨기고 싶은 경우가 있습니다</a:t>
            </a:r>
            <a:r>
              <a:rPr lang="en-US" altLang="ko-KR" sz="2400" dirty="0"/>
              <a:t>.</a:t>
            </a:r>
          </a:p>
          <a:p>
            <a:pPr algn="l"/>
            <a:r>
              <a:rPr lang="ko-KR" altLang="en-US" dirty="0"/>
              <a:t>코드를 전혀 작성하지 않는 사람에게 스크립트를 보내야 하거나 </a:t>
            </a:r>
            <a:r>
              <a:rPr lang="en-US" altLang="ko-KR" dirty="0"/>
              <a:t>.exe</a:t>
            </a:r>
            <a:r>
              <a:rPr lang="ko-KR" altLang="en-US" dirty="0"/>
              <a:t>컴퓨터의 특정 시간에 실행되는 작업을 예약해야 할 수도 있기 때문에 </a:t>
            </a:r>
            <a:r>
              <a:rPr lang="en-US" altLang="ko-KR" dirty="0"/>
              <a:t>exe</a:t>
            </a:r>
            <a:r>
              <a:rPr lang="ko-KR" altLang="en-US" dirty="0"/>
              <a:t>파일은 배포 및 적용분야에 필수적으로 사용됩니다</a:t>
            </a:r>
            <a:r>
              <a:rPr lang="en-US" altLang="ko-KR" dirty="0"/>
              <a:t>.</a:t>
            </a:r>
          </a:p>
          <a:p>
            <a:pPr algn="l"/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A08A2A-4871-4170-8A14-03BD0D8D41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실행파일을 만들기 앞서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D520CF-B7FA-B42E-B068-C29B5CBEF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377" y="3825652"/>
            <a:ext cx="4512973" cy="264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29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A08A2A-4871-4170-8A14-03BD0D8D41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Pip</a:t>
            </a:r>
            <a:r>
              <a:rPr lang="ko-KR" altLang="en-US" dirty="0"/>
              <a:t>으로 설치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989D93-5091-AAF6-FF68-5553DAA9C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292929"/>
                </a:solidFill>
                <a:effectLst/>
                <a:latin typeface="Menlo"/>
              </a:rPr>
              <a:t>pip install auto-</a:t>
            </a:r>
            <a:r>
              <a:rPr lang="en-US" altLang="ko-KR" b="0" i="0" dirty="0" err="1">
                <a:solidFill>
                  <a:srgbClr val="292929"/>
                </a:solidFill>
                <a:effectLst/>
                <a:latin typeface="Menlo"/>
              </a:rPr>
              <a:t>py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nlo"/>
              </a:rPr>
              <a:t>-to-exe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Menlo"/>
              </a:rPr>
              <a:t>명령어를 이용하여 설치할 수 있습니다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Menlo"/>
              </a:rPr>
              <a:t>.</a:t>
            </a:r>
          </a:p>
          <a:p>
            <a:endParaRPr lang="en-US" altLang="ko-KR" dirty="0">
              <a:solidFill>
                <a:srgbClr val="292929"/>
              </a:solidFill>
              <a:latin typeface="Menlo"/>
            </a:endParaRPr>
          </a:p>
          <a:p>
            <a:r>
              <a:rPr lang="en-US" altLang="ko-KR" dirty="0">
                <a:solidFill>
                  <a:srgbClr val="292929"/>
                </a:solidFill>
                <a:latin typeface="Menlo"/>
              </a:rPr>
              <a:t>auto-</a:t>
            </a:r>
            <a:r>
              <a:rPr lang="en-US" altLang="ko-KR" dirty="0" err="1">
                <a:solidFill>
                  <a:srgbClr val="292929"/>
                </a:solidFill>
                <a:latin typeface="Menlo"/>
              </a:rPr>
              <a:t>py</a:t>
            </a:r>
            <a:r>
              <a:rPr lang="en-US" altLang="ko-KR" dirty="0">
                <a:solidFill>
                  <a:srgbClr val="292929"/>
                </a:solidFill>
                <a:latin typeface="Menlo"/>
              </a:rPr>
              <a:t>-to-exe</a:t>
            </a:r>
            <a:r>
              <a:rPr lang="ko-KR" altLang="en-US" dirty="0">
                <a:solidFill>
                  <a:srgbClr val="292929"/>
                </a:solidFill>
                <a:latin typeface="Menlo"/>
              </a:rPr>
              <a:t>를</a:t>
            </a:r>
            <a:r>
              <a:rPr lang="en-US" altLang="ko-KR" dirty="0">
                <a:solidFill>
                  <a:srgbClr val="292929"/>
                </a:solidFill>
                <a:latin typeface="Menlo"/>
              </a:rPr>
              <a:t> </a:t>
            </a:r>
            <a:r>
              <a:rPr lang="ko-KR" altLang="en-US" dirty="0">
                <a:solidFill>
                  <a:srgbClr val="292929"/>
                </a:solidFill>
                <a:latin typeface="Menlo"/>
              </a:rPr>
              <a:t>설치하면 다음 명령어를 </a:t>
            </a:r>
            <a:r>
              <a:rPr lang="en-US" altLang="ko-KR" dirty="0" err="1">
                <a:solidFill>
                  <a:srgbClr val="292929"/>
                </a:solidFill>
                <a:latin typeface="Menlo"/>
              </a:rPr>
              <a:t>cmd</a:t>
            </a:r>
            <a:r>
              <a:rPr lang="en-US" altLang="ko-KR" dirty="0">
                <a:solidFill>
                  <a:srgbClr val="292929"/>
                </a:solidFill>
                <a:latin typeface="Menlo"/>
              </a:rPr>
              <a:t>(terminal)</a:t>
            </a:r>
            <a:r>
              <a:rPr lang="ko-KR" altLang="en-US" dirty="0">
                <a:solidFill>
                  <a:srgbClr val="292929"/>
                </a:solidFill>
                <a:latin typeface="Menlo"/>
              </a:rPr>
              <a:t>에 입력하면 실행파일을 만들 수 있습니다</a:t>
            </a:r>
            <a:r>
              <a:rPr lang="en-US" altLang="ko-KR" dirty="0">
                <a:solidFill>
                  <a:srgbClr val="292929"/>
                </a:solidFill>
                <a:latin typeface="Menlo"/>
              </a:rPr>
              <a:t>.</a:t>
            </a:r>
          </a:p>
          <a:p>
            <a:endParaRPr lang="en-US" altLang="ko-KR" dirty="0"/>
          </a:p>
          <a:p>
            <a:pPr algn="l"/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명령을 실행하면 다음 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GUI 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응용 프로그램이 열립니다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br>
              <a:rPr lang="ko-KR" altLang="en-US" dirty="0">
                <a:effectLst/>
              </a:rPr>
            </a:b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AC2AC12-3676-8318-3474-2DEDD9153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63" y="2968968"/>
            <a:ext cx="3767137" cy="388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6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C537970-149F-A677-7147-6F6913E5B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 </a:t>
            </a:r>
            <a:r>
              <a:rPr lang="en-US" altLang="ko-KR" dirty="0"/>
              <a:t>: </a:t>
            </a:r>
            <a:r>
              <a:rPr lang="ko-KR" altLang="en-US" b="1" i="0" dirty="0">
                <a:solidFill>
                  <a:srgbClr val="292929"/>
                </a:solidFill>
                <a:effectLst/>
                <a:latin typeface="sohne"/>
              </a:rPr>
              <a:t>스크립트 위치 추가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/>
              <a:t>변환하려는 스크립트를 찾아 </a:t>
            </a:r>
            <a:r>
              <a:rPr lang="en-US" altLang="ko-KR" dirty="0"/>
              <a:t>"</a:t>
            </a:r>
            <a:r>
              <a:rPr lang="ko-KR" altLang="en-US" dirty="0"/>
              <a:t>스크립트 위치</a:t>
            </a:r>
            <a:r>
              <a:rPr lang="en-US" altLang="ko-KR" dirty="0"/>
              <a:t>" </a:t>
            </a:r>
            <a:r>
              <a:rPr lang="ko-KR" altLang="en-US" dirty="0"/>
              <a:t>필드에 추가합니다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"</a:t>
            </a:r>
            <a:r>
              <a:rPr lang="ko-KR" altLang="en-US" dirty="0"/>
              <a:t>디렉토리</a:t>
            </a:r>
            <a:r>
              <a:rPr lang="en-US" altLang="ko-KR" dirty="0"/>
              <a:t>" </a:t>
            </a:r>
            <a:r>
              <a:rPr lang="ko-KR" altLang="en-US" dirty="0"/>
              <a:t>또는 </a:t>
            </a:r>
            <a:r>
              <a:rPr lang="en-US" altLang="ko-KR" dirty="0"/>
              <a:t>"</a:t>
            </a:r>
            <a:r>
              <a:rPr lang="ko-KR" altLang="en-US" dirty="0"/>
              <a:t>파일</a:t>
            </a:r>
            <a:r>
              <a:rPr lang="en-US" altLang="ko-KR" dirty="0"/>
              <a:t>" </a:t>
            </a:r>
            <a:r>
              <a:rPr lang="ko-KR" altLang="en-US" dirty="0"/>
              <a:t>선택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디렉터리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(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실행 파일 포함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)</a:t>
            </a:r>
            <a:r>
              <a:rPr lang="ko-KR" altLang="en-US" b="0" i="0" dirty="0">
                <a:solidFill>
                  <a:srgbClr val="292929"/>
                </a:solidFill>
                <a:effectLst/>
                <a:latin typeface="charter"/>
              </a:rPr>
              <a:t>를 만드는 반면 두 번째는 단일 실행 파일만 만듭니다</a:t>
            </a:r>
            <a:r>
              <a:rPr lang="en-US" altLang="ko-KR" b="0" i="0" dirty="0">
                <a:solidFill>
                  <a:srgbClr val="292929"/>
                </a:solidFill>
                <a:effectLst/>
                <a:latin typeface="charter"/>
              </a:rPr>
              <a:t>.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. "</a:t>
            </a:r>
            <a:r>
              <a:rPr lang="ko-KR" altLang="en-US" dirty="0"/>
              <a:t>콘솔 기반</a:t>
            </a:r>
            <a:r>
              <a:rPr lang="en-US" altLang="ko-KR" dirty="0"/>
              <a:t>＂</a:t>
            </a:r>
            <a:r>
              <a:rPr lang="ko-KR" altLang="en-US" dirty="0"/>
              <a:t>은 선택하면 실행 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ko-KR" altLang="en-US" dirty="0"/>
              <a:t>파일을 실행한 후 콘솔이 열리며 이는 스크립트가 콘솔 기반 출력을 생성하는 경우 권장하고 </a:t>
            </a:r>
            <a:r>
              <a:rPr lang="en-US" altLang="ko-KR" dirty="0"/>
              <a:t>"</a:t>
            </a:r>
            <a:r>
              <a:rPr lang="ko-KR" altLang="en-US" dirty="0"/>
              <a:t>창 기반</a:t>
            </a:r>
            <a:r>
              <a:rPr lang="en-US" altLang="ko-KR" dirty="0"/>
              <a:t>" </a:t>
            </a:r>
            <a:r>
              <a:rPr lang="ko-KR" altLang="en-US" dirty="0"/>
              <a:t>선택은 실행 파일을 실행할 때 콘솔 출력을 표시하지 않으려면 </a:t>
            </a:r>
            <a:r>
              <a:rPr lang="en-US" altLang="ko-KR" dirty="0"/>
              <a:t>"</a:t>
            </a:r>
            <a:r>
              <a:rPr lang="ko-KR" altLang="en-US" dirty="0"/>
              <a:t>창 기반</a:t>
            </a:r>
            <a:r>
              <a:rPr lang="en-US" altLang="ko-KR" dirty="0"/>
              <a:t>"</a:t>
            </a:r>
            <a:r>
              <a:rPr lang="ko-KR" altLang="en-US" dirty="0"/>
              <a:t>을 선택하십시오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876D0C-EFE2-341F-1B31-ABC8F7ADA3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실행파일을 만드는 단계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27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C537970-149F-A677-7147-6F6913E5B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고급 옵션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출력 디렉토리</a:t>
            </a:r>
            <a:r>
              <a:rPr lang="en-US" altLang="ko-KR" dirty="0"/>
              <a:t>, </a:t>
            </a:r>
            <a:r>
              <a:rPr lang="ko-KR" altLang="en-US" dirty="0"/>
              <a:t>추가 가져오기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단계</a:t>
            </a:r>
            <a:r>
              <a:rPr lang="en-US" altLang="ko-KR" dirty="0"/>
              <a:t>: </a:t>
            </a:r>
            <a:r>
              <a:rPr lang="ko-KR" altLang="en-US" dirty="0"/>
              <a:t>파일 변환 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en-US" altLang="ko-KR" dirty="0"/>
              <a:t> </a:t>
            </a:r>
            <a:r>
              <a:rPr lang="ko-KR" altLang="en-US" dirty="0"/>
              <a:t>파일을 </a:t>
            </a:r>
            <a:r>
              <a:rPr lang="en-US" altLang="ko-KR" dirty="0"/>
              <a:t>.exe</a:t>
            </a:r>
            <a:r>
              <a:rPr lang="ko-KR" altLang="en-US" dirty="0"/>
              <a:t>로 변환하려면 아래에 보이는 파란색 버튼을 클릭하기만 하면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876D0C-EFE2-341F-1B31-ABC8F7ADA3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실행파일을 만드는 단계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DA21D92-4072-ED97-4DF2-F0B1700B8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1785938"/>
            <a:ext cx="45624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0D243A08-ADDB-084B-B2C4-73E0C3D03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929" y="4709488"/>
            <a:ext cx="6076950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981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A08A2A-4871-4170-8A14-03BD0D8D41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Pyinstaller</a:t>
            </a:r>
            <a:r>
              <a:rPr lang="ko-KR" altLang="en-US" dirty="0"/>
              <a:t>로 실행파일 만드는 경우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78B11-5C8D-4FBB-9B7E-623AC69F5290}"/>
              </a:ext>
            </a:extLst>
          </p:cNvPr>
          <p:cNvSpPr txBox="1"/>
          <p:nvPr/>
        </p:nvSpPr>
        <p:spPr>
          <a:xfrm>
            <a:off x="536713" y="1172817"/>
            <a:ext cx="1144987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Pyinstaller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는 터미널에서 명령을 실행하는 실행 파일을 빠르게 생성하려는 사람들에게 더 적합함</a:t>
            </a:r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1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단계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터미널을 열고 실행 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pip install </a:t>
            </a:r>
            <a:r>
              <a:rPr lang="en-US" altLang="ko-KR" sz="20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pyinstaller</a:t>
            </a:r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단계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터미널을 사용하여 스크립트가 있는 디렉토리로 이동</a:t>
            </a:r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3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단계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: 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올바른 디렉토리에 있으면 </a:t>
            </a:r>
            <a:r>
              <a:rPr lang="en-US" altLang="ko-KR" sz="20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pyinstaller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--</a:t>
            </a:r>
            <a:r>
              <a:rPr lang="en-US" altLang="ko-KR" sz="20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onefile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name_of_script.py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auto-</a:t>
            </a:r>
            <a:r>
              <a:rPr lang="en-US" altLang="ko-KR" sz="20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py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-to-exe 3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단계에서 사용된 명령은 옵션 에 대해 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5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단계 그림에 표시된 코드와 유사합니다 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 auto-</a:t>
            </a:r>
            <a:r>
              <a:rPr lang="en-US" altLang="ko-KR" sz="20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py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-to-exe 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이 명령에 추가할 수 있는 많은 옵션에 </a:t>
            </a:r>
            <a:r>
              <a:rPr lang="ko-KR" altLang="en-US" sz="20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익숙해지기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 위해 에서 제공하는 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GUI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를 약간 사용할 수 있습니다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명령을 실행한 후 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"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성공적으로 완료되었습니다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."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라는 메시지가 표시되어야 합니다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 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스크립트가 있는 디렉토리에 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"</a:t>
            </a:r>
            <a:r>
              <a:rPr lang="en-US" altLang="ko-KR" sz="2000" dirty="0" err="1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dist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"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라는 폴더가 생성되어야 합니다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. </a:t>
            </a:r>
            <a:r>
              <a:rPr lang="ko-KR" altLang="en-US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폴실행형 실행 파일이 있습니다</a:t>
            </a:r>
            <a:r>
              <a:rPr lang="en-US" altLang="ko-KR" sz="2000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40758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448</Words>
  <Application>Microsoft Office PowerPoint</Application>
  <PresentationFormat>와이드스크린</PresentationFormat>
  <Paragraphs>47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charter</vt:lpstr>
      <vt:lpstr>KoPubWorld돋움체 Bold</vt:lpstr>
      <vt:lpstr>KoPub돋움체 Medium</vt:lpstr>
      <vt:lpstr>Menlo</vt:lpstr>
      <vt:lpstr>sohne</vt:lpstr>
      <vt:lpstr>맑은 고딕</vt:lpstr>
      <vt:lpstr>조선일보명조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sunwoo</dc:creator>
  <cp:lastModifiedBy>1584</cp:lastModifiedBy>
  <cp:revision>68</cp:revision>
  <dcterms:created xsi:type="dcterms:W3CDTF">2020-02-03T18:10:40Z</dcterms:created>
  <dcterms:modified xsi:type="dcterms:W3CDTF">2022-07-20T16:18:18Z</dcterms:modified>
</cp:coreProperties>
</file>