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58" r:id="rId3"/>
    <p:sldId id="261" r:id="rId4"/>
    <p:sldId id="257" r:id="rId5"/>
    <p:sldId id="259" r:id="rId6"/>
    <p:sldId id="260" r:id="rId7"/>
    <p:sldId id="262" r:id="rId8"/>
    <p:sldId id="265" r:id="rId9"/>
    <p:sldId id="25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216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63C67C0-D2AC-5CEE-350B-8DDBB65090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08E37054-E3AE-11B7-075A-AC10B551A7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7831E66-B52F-41DC-84EE-BB0D51793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8BF3D-B631-410B-AB87-C113E1C297CE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6C18B05-4F36-F4FE-5513-322D4467E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D6C45F5-D91C-7B33-76D2-D6E75D92F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56669-9428-4F81-872C-A5A1E7CB6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72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6EADD10-EADA-26F2-8961-8C5D95E54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16130C8F-D85E-0667-7356-EE31EB70C2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6D82398-57A0-7586-46E7-66F1F31CD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8BF3D-B631-410B-AB87-C113E1C297CE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9CCDE30-5943-D80F-9A13-476E69501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9274AFA-EFAE-408A-FE4B-0B94D7466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56669-9428-4F81-872C-A5A1E7CB6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542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B8CEDD44-9096-F528-63DB-4FF752CECB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B5AD4DA2-2325-7427-E8EE-F2F0A47258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23F39DB-9045-9F94-8256-E71311B96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8BF3D-B631-410B-AB87-C113E1C297CE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C280EDB-347C-7001-7B2E-19472E113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154FC7F-4AB1-9809-1EAD-EE5689B1E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56669-9428-4F81-872C-A5A1E7CB6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161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37E943A-E095-0D5B-2751-5174C3F53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A039470-A169-BB92-D3F2-E41A38059C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1637DCF-0E5F-EBBB-FED4-821151BEC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8BF3D-B631-410B-AB87-C113E1C297CE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B1F4F07-8C38-44F9-AD92-55A999F02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F160EA0-F186-97FA-495D-25B3A997B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56669-9428-4F81-872C-A5A1E7CB6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427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148086D-6114-FF73-BB80-7BF4BB0DE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EC5DAAAA-854E-3516-A71A-15639E2A90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C22DBAB-B44A-B5BA-662A-3BFDAB4A7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8BF3D-B631-410B-AB87-C113E1C297CE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B872309-1F7D-F659-42D2-D7E1FF5DD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6B28CE0-0248-C81B-88DD-72674AD1C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56669-9428-4F81-872C-A5A1E7CB6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693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0928536-808E-FD46-7060-80B8F94FD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0A373F7-9448-A31A-25D2-BD08CF5A45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D34FA6EF-8AF8-7A4B-061D-D2455DA775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7CA81FD3-A3E4-5E1A-8657-6E0D008B8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8BF3D-B631-410B-AB87-C113E1C297CE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CC22FB2A-19FC-C99D-07E2-9AD770DCA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5FBA2838-23A3-EEF8-EC42-2E0DBF9A1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56669-9428-4F81-872C-A5A1E7CB6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425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91F46D9-CCC6-C477-858E-77DFB43F4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3FF2A0BD-E21F-3656-8CFD-6933F26AFC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64183CD5-F23A-7116-0736-1531B4C749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47DA2423-6754-7D31-45A5-6D04C2F67A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7C1B442C-22EF-A923-91E6-2C45B9169A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29B2CFA7-BDC6-5FA2-B62A-E61D9352A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8BF3D-B631-410B-AB87-C113E1C297CE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6525DD35-0574-B324-B62C-2FC9EAB30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36E1F91D-D87E-AC6F-C2FC-70E5CBF6E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56669-9428-4F81-872C-A5A1E7CB6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433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569CD41-4366-AB93-536B-E4B88AE79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EC755FEE-0737-0B61-C9D2-3702A1C66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8BF3D-B631-410B-AB87-C113E1C297CE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EA843388-533D-AAEF-1EC2-C7A254826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60FAE73-F25C-3A92-DB3D-FE0008EC5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56669-9428-4F81-872C-A5A1E7CB6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185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6E59DDA6-20A3-2FFA-B9F5-67EE17B37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8BF3D-B631-410B-AB87-C113E1C297CE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674C513A-6EC1-CA14-7254-ED4F9CAC6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C6D29F6A-B05B-9623-3396-DFF8446F9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56669-9428-4F81-872C-A5A1E7CB6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257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655CBF8-6210-6613-D776-0BE5B100F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DA955F1-AE11-88B1-4E14-94F765D192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CFC87463-7DCF-8708-800A-4A538B3DFB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6D5F8805-9A1D-22AB-DD26-BE628B45C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8BF3D-B631-410B-AB87-C113E1C297CE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85835FA4-AAA5-EEBC-8137-806831291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41FE2F4E-4AC4-35C2-1986-E3F577964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56669-9428-4F81-872C-A5A1E7CB6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606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0A57C8D-8CDB-5328-0DD3-52CF5EC02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0F949CA3-A21B-D7D5-15D7-DC5AE166F9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466BF70A-4C4B-AA7F-2E0D-3715B8E335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B5AD7123-11D3-783A-1BF6-590133EB2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8BF3D-B631-410B-AB87-C113E1C297CE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94D2C4F2-EEE4-AF12-ABA6-619D68BB6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8464CE2B-3A82-7FB2-8E05-A2A281E38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56669-9428-4F81-872C-A5A1E7CB6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394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6D43F0D7-ED49-06E6-9CFA-08FEA36D7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0CF7CC8-15F5-DDA7-11BE-4546A9364F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49F0F74-956F-A5FC-644C-B880735B88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98BF3D-B631-410B-AB87-C113E1C297CE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C28E20F-0593-4324-623A-486ABFEF29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3E5C372-09FC-9217-162C-A42B1CB10A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F56669-9428-4F81-872C-A5A1E7CB6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74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DA01838-57E4-645B-5D73-9C07E87090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7955" y="1040820"/>
            <a:ext cx="4462528" cy="1498022"/>
          </a:xfrm>
        </p:spPr>
        <p:txBody>
          <a:bodyPr>
            <a:noAutofit/>
          </a:bodyPr>
          <a:lstStyle/>
          <a:p>
            <a:pPr algn="l"/>
            <a:r>
              <a:rPr lang="en-US" sz="8800" b="1" dirty="0" err="1" smtClean="0">
                <a:latin typeface="Poppins" panose="00000500000000000000" pitchFamily="2" charset="0"/>
                <a:cs typeface="Poppins" panose="00000500000000000000" pitchFamily="2" charset="0"/>
              </a:rPr>
              <a:t>iGo</a:t>
            </a:r>
            <a:endParaRPr lang="en-US" sz="4800" b="1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2774" y="723320"/>
            <a:ext cx="5740575" cy="5702305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="" xmlns:a16="http://schemas.microsoft.com/office/drawing/2014/main" id="{EDA01838-57E4-645B-5D73-9C07E870905B}"/>
              </a:ext>
            </a:extLst>
          </p:cNvPr>
          <p:cNvSpPr txBox="1">
            <a:spLocks/>
          </p:cNvSpPr>
          <p:nvPr/>
        </p:nvSpPr>
        <p:spPr>
          <a:xfrm>
            <a:off x="1127955" y="2326694"/>
            <a:ext cx="3567870" cy="185044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latin typeface="Poppins" panose="00000500000000000000" pitchFamily="2" charset="0"/>
                <a:cs typeface="Poppins" panose="00000500000000000000" pitchFamily="2" charset="0"/>
              </a:rPr>
              <a:t>Ticket Vending Machine</a:t>
            </a:r>
            <a:endParaRPr lang="en-US" sz="40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9046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4969925" y="978016"/>
            <a:ext cx="6858469" cy="4780128"/>
            <a:chOff x="4960400" y="1208881"/>
            <a:chExt cx="6858469" cy="4780128"/>
          </a:xfrm>
        </p:grpSpPr>
        <p:pic>
          <p:nvPicPr>
            <p:cNvPr id="18" name="Picture 17" descr="Map&#10;&#10;Description automatically generated with medium confidence">
              <a:extLst>
                <a:ext uri="{FF2B5EF4-FFF2-40B4-BE49-F238E27FC236}">
                  <a16:creationId xmlns="" xmlns:a16="http://schemas.microsoft.com/office/drawing/2014/main" id="{E72E2AA0-B016-BE1B-7DB1-B25576658E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60400" y="1208881"/>
              <a:ext cx="6858469" cy="4173538"/>
            </a:xfrm>
            <a:prstGeom prst="rect">
              <a:avLst/>
            </a:prstGeom>
          </p:spPr>
        </p:pic>
        <p:grpSp>
          <p:nvGrpSpPr>
            <p:cNvPr id="11" name="Group 10"/>
            <p:cNvGrpSpPr/>
            <p:nvPr/>
          </p:nvGrpSpPr>
          <p:grpSpPr>
            <a:xfrm>
              <a:off x="5112800" y="1317741"/>
              <a:ext cx="6628481" cy="4671268"/>
              <a:chOff x="5112800" y="1317741"/>
              <a:chExt cx="6628481" cy="4671268"/>
            </a:xfrm>
          </p:grpSpPr>
          <p:pic>
            <p:nvPicPr>
              <p:cNvPr id="5" name="Picture 4" descr="Map&#10;&#10;Description automatically generated with medium confidence">
                <a:extLst>
                  <a:ext uri="{FF2B5EF4-FFF2-40B4-BE49-F238E27FC236}">
                    <a16:creationId xmlns="" xmlns:a16="http://schemas.microsoft.com/office/drawing/2014/main" id="{E72E2AA0-B016-BE1B-7DB1-B25576658EF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79" t="-304" r="74523" b="87276"/>
              <a:stretch/>
            </p:blipFill>
            <p:spPr>
              <a:xfrm>
                <a:off x="5381106" y="5518150"/>
                <a:ext cx="1429815" cy="453437"/>
              </a:xfrm>
              <a:prstGeom prst="rect">
                <a:avLst/>
              </a:prstGeom>
            </p:spPr>
          </p:pic>
          <p:pic>
            <p:nvPicPr>
              <p:cNvPr id="6" name="Picture 5" descr="Map&#10;&#10;Description automatically generated with medium confidence">
                <a:extLst>
                  <a:ext uri="{FF2B5EF4-FFF2-40B4-BE49-F238E27FC236}">
                    <a16:creationId xmlns="" xmlns:a16="http://schemas.microsoft.com/office/drawing/2014/main" id="{E72E2AA0-B016-BE1B-7DB1-B25576658EF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569" t="10803" r="64009" b="78043"/>
              <a:stretch/>
            </p:blipFill>
            <p:spPr>
              <a:xfrm>
                <a:off x="6607347" y="5557253"/>
                <a:ext cx="1968812" cy="388216"/>
              </a:xfrm>
              <a:prstGeom prst="rect">
                <a:avLst/>
              </a:prstGeom>
            </p:spPr>
          </p:pic>
          <p:pic>
            <p:nvPicPr>
              <p:cNvPr id="8" name="Picture 7" descr="Map&#10;&#10;Description automatically generated with medium confidence">
                <a:extLst>
                  <a:ext uri="{FF2B5EF4-FFF2-40B4-BE49-F238E27FC236}">
                    <a16:creationId xmlns="" xmlns:a16="http://schemas.microsoft.com/office/drawing/2014/main" id="{E72E2AA0-B016-BE1B-7DB1-B25576658EF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706" t="22339" r="75657" b="66158"/>
              <a:stretch/>
            </p:blipFill>
            <p:spPr>
              <a:xfrm>
                <a:off x="8507624" y="5588661"/>
                <a:ext cx="1294776" cy="400348"/>
              </a:xfrm>
              <a:prstGeom prst="rect">
                <a:avLst/>
              </a:prstGeom>
            </p:spPr>
          </p:pic>
          <p:pic>
            <p:nvPicPr>
              <p:cNvPr id="9" name="Picture 8" descr="Map&#10;&#10;Description automatically generated with medium confidence">
                <a:extLst>
                  <a:ext uri="{FF2B5EF4-FFF2-40B4-BE49-F238E27FC236}">
                    <a16:creationId xmlns="" xmlns:a16="http://schemas.microsoft.com/office/drawing/2014/main" id="{E72E2AA0-B016-BE1B-7DB1-B25576658EF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587" t="33294" r="80776" b="56482"/>
              <a:stretch/>
            </p:blipFill>
            <p:spPr>
              <a:xfrm>
                <a:off x="9802400" y="5612673"/>
                <a:ext cx="1008814" cy="355865"/>
              </a:xfrm>
              <a:prstGeom prst="rect">
                <a:avLst/>
              </a:prstGeom>
            </p:spPr>
          </p:pic>
          <p:pic>
            <p:nvPicPr>
              <p:cNvPr id="10" name="Picture 9" descr="Map&#10;&#10;Description automatically generated with medium confidence">
                <a:extLst>
                  <a:ext uri="{FF2B5EF4-FFF2-40B4-BE49-F238E27FC236}">
                    <a16:creationId xmlns="" xmlns:a16="http://schemas.microsoft.com/office/drawing/2014/main" id="{E72E2AA0-B016-BE1B-7DB1-B25576658EF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929" t="44675" r="84276" b="46805"/>
              <a:stretch/>
            </p:blipFill>
            <p:spPr>
              <a:xfrm>
                <a:off x="10952235" y="5633912"/>
                <a:ext cx="789046" cy="296555"/>
              </a:xfrm>
              <a:prstGeom prst="rect">
                <a:avLst/>
              </a:prstGeom>
            </p:spPr>
          </p:pic>
          <p:sp>
            <p:nvSpPr>
              <p:cNvPr id="3" name="Rectangle 2"/>
              <p:cNvSpPr/>
              <p:nvPr/>
            </p:nvSpPr>
            <p:spPr>
              <a:xfrm>
                <a:off x="5112800" y="1317741"/>
                <a:ext cx="2194780" cy="81441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5112800" y="2229511"/>
                <a:ext cx="1628822" cy="43898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5112800" y="2665439"/>
                <a:ext cx="1325745" cy="90667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E7260002-9433-0EFA-2626-55A858FD6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47035"/>
            <a:ext cx="6538912" cy="679450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Poppins" panose="00000500000000000000" pitchFamily="2" charset="0"/>
                <a:cs typeface="Poppins" panose="00000500000000000000" pitchFamily="2" charset="0"/>
              </a:rPr>
              <a:t>Public Transport Area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0C4C6BE0-4F72-425B-1A5D-86E8533D43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10816"/>
            <a:ext cx="3932237" cy="2242184"/>
          </a:xfrm>
        </p:spPr>
        <p:txBody>
          <a:bodyPr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4 Fare Zones based on geographical location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4 Modes of Transport: Bus, MRT, Train and Water Shuttle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4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4904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4312948" y="952355"/>
            <a:ext cx="7879052" cy="5042046"/>
            <a:chOff x="3847987" y="952354"/>
            <a:chExt cx="8344013" cy="533958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85" b="8892"/>
            <a:stretch/>
          </p:blipFill>
          <p:spPr>
            <a:xfrm>
              <a:off x="3847987" y="952354"/>
              <a:ext cx="8344013" cy="5339589"/>
            </a:xfrm>
            <a:prstGeom prst="rect">
              <a:avLst/>
            </a:prstGeom>
          </p:spPr>
        </p:pic>
        <p:cxnSp>
          <p:nvCxnSpPr>
            <p:cNvPr id="11" name="Straight Connector 10"/>
            <p:cNvCxnSpPr/>
            <p:nvPr/>
          </p:nvCxnSpPr>
          <p:spPr>
            <a:xfrm>
              <a:off x="4109244" y="6215743"/>
              <a:ext cx="8082756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3475A9B1-8182-62F1-803E-E96660FA3F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040874"/>
            <a:ext cx="3932237" cy="2238829"/>
          </a:xfrm>
        </p:spPr>
        <p:txBody>
          <a:bodyPr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Regular Adult (18+ years)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Kids and Adolescent (6-17 years)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Students (18+ years)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Senior Citizen (65+ years)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4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="" xmlns:a16="http://schemas.microsoft.com/office/drawing/2014/main" id="{E7260002-9433-0EFA-2626-55A858FD6492}"/>
              </a:ext>
            </a:extLst>
          </p:cNvPr>
          <p:cNvSpPr txBox="1">
            <a:spLocks/>
          </p:cNvSpPr>
          <p:nvPr/>
        </p:nvSpPr>
        <p:spPr>
          <a:xfrm>
            <a:off x="839788" y="747035"/>
            <a:ext cx="6538912" cy="6794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latin typeface="Poppins" panose="00000500000000000000" pitchFamily="2" charset="0"/>
                <a:cs typeface="Poppins" panose="00000500000000000000" pitchFamily="2" charset="0"/>
              </a:rPr>
              <a:t>Types of Users</a:t>
            </a:r>
            <a:endParaRPr lang="en-US" sz="3600" b="1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5640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picture containing text, indoor&#10;&#10;Description automatically generated">
            <a:extLst>
              <a:ext uri="{FF2B5EF4-FFF2-40B4-BE49-F238E27FC236}">
                <a16:creationId xmlns="" xmlns:a16="http://schemas.microsoft.com/office/drawing/2014/main" id="{5BBF329D-ECF2-7EBB-C04F-199018359A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53" r="5900" b="25405"/>
          <a:stretch/>
        </p:blipFill>
        <p:spPr>
          <a:xfrm>
            <a:off x="5875915" y="2346821"/>
            <a:ext cx="5808085" cy="3084946"/>
          </a:xfrm>
        </p:spPr>
      </p:pic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539B6193-DC00-780C-3F6E-0B00F4D513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68066"/>
            <a:ext cx="3932237" cy="1960789"/>
          </a:xfrm>
        </p:spPr>
        <p:txBody>
          <a:bodyPr>
            <a:noAutofit/>
          </a:bodyPr>
          <a:lstStyle/>
          <a:p>
            <a:r>
              <a:rPr lang="en-US" sz="2000" b="1" dirty="0">
                <a:latin typeface="Poppins" panose="00000500000000000000" pitchFamily="2" charset="0"/>
                <a:cs typeface="Poppins" panose="00000500000000000000" pitchFamily="2" charset="0"/>
              </a:rPr>
              <a:t>Payment Mode Support</a:t>
            </a:r>
            <a:r>
              <a:rPr lang="en-US" sz="2000" b="1" dirty="0" smtClean="0">
                <a:latin typeface="Poppins" panose="00000500000000000000" pitchFamily="2" charset="0"/>
                <a:cs typeface="Poppins" panose="00000500000000000000" pitchFamily="2" charset="0"/>
              </a:rPr>
              <a:t>:</a:t>
            </a:r>
            <a:endParaRPr lang="en-US" sz="20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Any VISA, Master Card or </a:t>
            </a:r>
            <a:r>
              <a:rPr lang="en-US" sz="2000" dirty="0" err="1">
                <a:latin typeface="Poppins" panose="00000500000000000000" pitchFamily="2" charset="0"/>
                <a:cs typeface="Poppins" panose="00000500000000000000" pitchFamily="2" charset="0"/>
              </a:rPr>
              <a:t>Interac</a:t>
            </a:r>
            <a:endParaRPr lang="en-US" sz="20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Cash ($5, $10, $20)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Coin ($2, $1, 5/10/25 cents)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="" xmlns:a16="http://schemas.microsoft.com/office/drawing/2014/main" id="{923134B1-6C77-47A2-1285-623761791E38}"/>
              </a:ext>
            </a:extLst>
          </p:cNvPr>
          <p:cNvSpPr txBox="1">
            <a:spLocks/>
          </p:cNvSpPr>
          <p:nvPr/>
        </p:nvSpPr>
        <p:spPr>
          <a:xfrm>
            <a:off x="839788" y="2299855"/>
            <a:ext cx="3932237" cy="12168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latin typeface="Poppins" panose="00000500000000000000" pitchFamily="2" charset="0"/>
                <a:cs typeface="Poppins" panose="00000500000000000000" pitchFamily="2" charset="0"/>
              </a:rPr>
              <a:t>Two Types of Card</a:t>
            </a:r>
            <a:r>
              <a:rPr lang="en-US" sz="2000" b="1" dirty="0" smtClean="0">
                <a:latin typeface="Poppins" panose="00000500000000000000" pitchFamily="2" charset="0"/>
                <a:cs typeface="Poppins" panose="00000500000000000000" pitchFamily="2" charset="0"/>
              </a:rPr>
              <a:t>:</a:t>
            </a:r>
            <a:endParaRPr lang="en-US" sz="20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Hard Plastic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Non-Rechargeable Card</a:t>
            </a:r>
          </a:p>
        </p:txBody>
      </p:sp>
      <p:sp>
        <p:nvSpPr>
          <p:cNvPr id="8" name="Title 1">
            <a:extLst>
              <a:ext uri="{FF2B5EF4-FFF2-40B4-BE49-F238E27FC236}">
                <a16:creationId xmlns="" xmlns:a16="http://schemas.microsoft.com/office/drawing/2014/main" id="{E7260002-9433-0EFA-2626-55A858FD6492}"/>
              </a:ext>
            </a:extLst>
          </p:cNvPr>
          <p:cNvSpPr txBox="1">
            <a:spLocks/>
          </p:cNvSpPr>
          <p:nvPr/>
        </p:nvSpPr>
        <p:spPr>
          <a:xfrm>
            <a:off x="839788" y="747035"/>
            <a:ext cx="6538912" cy="6794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latin typeface="Poppins" panose="00000500000000000000" pitchFamily="2" charset="0"/>
                <a:cs typeface="Poppins" panose="00000500000000000000" pitchFamily="2" charset="0"/>
              </a:rPr>
              <a:t>Montreal Transport KIOSK</a:t>
            </a:r>
            <a:endParaRPr lang="en-US" sz="3600" b="1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4462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1A34098C-94F6-D843-8990-0BBD4D162E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64205"/>
            <a:ext cx="3932237" cy="4298496"/>
          </a:xfrm>
        </p:spPr>
        <p:txBody>
          <a:bodyPr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Monthly Unlimited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Zone specific 2 trips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Zone specific 1 trip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Zone specific Mon – Sun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Zone specific 10 trips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Zone specific 3 days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Zone specific 24 hours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Unlimited Weekend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Unlimited Evening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Zone AB Monthly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Zone ABC Monthly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Zone ABCD Monthly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8" name="Picture 7" descr="A screenshot of a computer&#10;&#10;Description automatically generated with medium confidence">
            <a:extLst>
              <a:ext uri="{FF2B5EF4-FFF2-40B4-BE49-F238E27FC236}">
                <a16:creationId xmlns="" xmlns:a16="http://schemas.microsoft.com/office/drawing/2014/main" id="{B1160A6F-9413-DA80-5166-0E0B402AC29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17" b="9689"/>
          <a:stretch/>
        </p:blipFill>
        <p:spPr>
          <a:xfrm>
            <a:off x="5943600" y="2495550"/>
            <a:ext cx="5741240" cy="3192492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="" xmlns:a16="http://schemas.microsoft.com/office/drawing/2014/main" id="{E7260002-9433-0EFA-2626-55A858FD6492}"/>
              </a:ext>
            </a:extLst>
          </p:cNvPr>
          <p:cNvSpPr txBox="1">
            <a:spLocks/>
          </p:cNvSpPr>
          <p:nvPr/>
        </p:nvSpPr>
        <p:spPr>
          <a:xfrm>
            <a:off x="839788" y="747035"/>
            <a:ext cx="6538912" cy="6794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latin typeface="Poppins" panose="00000500000000000000" pitchFamily="2" charset="0"/>
                <a:cs typeface="Poppins" panose="00000500000000000000" pitchFamily="2" charset="0"/>
              </a:rPr>
              <a:t>Plastic Card Recharge</a:t>
            </a:r>
            <a:endParaRPr lang="en-US" sz="3600" b="1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7184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1A34098C-94F6-D843-8990-0BBD4D162E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892754"/>
            <a:ext cx="3932237" cy="4641396"/>
          </a:xfrm>
        </p:spPr>
        <p:txBody>
          <a:bodyPr>
            <a:noAutofit/>
          </a:bodyPr>
          <a:lstStyle/>
          <a:p>
            <a:pPr marL="342900" indent="-342900">
              <a:buAutoNum type="arabicPeriod"/>
            </a:pP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Zone specific 2 trips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Zone specific 1 trip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Zone specific 3 days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Zone specific 24 hours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Unlimited Weekend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Unlimited Evening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Zone AB 10 trips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Zone ABC 10 trips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Zone AB 2 trips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dirty="0" smtClean="0">
                <a:latin typeface="Poppins" panose="00000500000000000000" pitchFamily="2" charset="0"/>
                <a:cs typeface="Poppins" panose="00000500000000000000" pitchFamily="2" charset="0"/>
              </a:rPr>
              <a:t>Zone </a:t>
            </a: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ABC 1 trip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Zone ABCD 10 trips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dirty="0" smtClean="0">
                <a:latin typeface="Poppins" panose="00000500000000000000" pitchFamily="2" charset="0"/>
                <a:cs typeface="Poppins" panose="00000500000000000000" pitchFamily="2" charset="0"/>
              </a:rPr>
              <a:t>STM </a:t>
            </a: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6-13 </a:t>
            </a:r>
            <a:r>
              <a:rPr lang="en-US" dirty="0" err="1">
                <a:latin typeface="Poppins" panose="00000500000000000000" pitchFamily="2" charset="0"/>
                <a:cs typeface="Poppins" panose="00000500000000000000" pitchFamily="2" charset="0"/>
              </a:rPr>
              <a:t>yrs</a:t>
            </a: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dirty="0" smtClean="0">
                <a:latin typeface="Poppins" panose="00000500000000000000" pitchFamily="2" charset="0"/>
                <a:cs typeface="Poppins" panose="00000500000000000000" pitchFamily="2" charset="0"/>
              </a:rPr>
              <a:t>group</a:t>
            </a:r>
          </a:p>
          <a:p>
            <a:r>
              <a:rPr lang="en-US" dirty="0" smtClean="0">
                <a:latin typeface="Poppins" panose="00000500000000000000" pitchFamily="2" charset="0"/>
                <a:cs typeface="Poppins" panose="00000500000000000000" pitchFamily="2" charset="0"/>
              </a:rPr>
              <a:t>And so on…….</a:t>
            </a:r>
            <a:endParaRPr lang="en-US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342900" indent="-342900">
              <a:buFont typeface="Arial" panose="020B0604020202020204" pitchFamily="34" charset="0"/>
              <a:buAutoNum type="arabicPeriod"/>
            </a:pPr>
            <a:endParaRPr lang="en-US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342900" indent="-342900">
              <a:buFont typeface="Arial" panose="020B0604020202020204" pitchFamily="34" charset="0"/>
              <a:buAutoNum type="arabicPeriod"/>
            </a:pPr>
            <a:endParaRPr lang="en-US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342900" indent="-342900">
              <a:buFont typeface="Arial" panose="020B0604020202020204" pitchFamily="34" charset="0"/>
              <a:buAutoNum type="arabicPeriod"/>
            </a:pPr>
            <a:endParaRPr lang="en-US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342900" indent="-342900">
              <a:buAutoNum type="arabicPeriod"/>
            </a:pPr>
            <a:endParaRPr lang="en-US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13" name="Picture 12" descr="A screenshot of a computer&#10;&#10;Description automatically generated with medium confidence">
            <a:extLst>
              <a:ext uri="{FF2B5EF4-FFF2-40B4-BE49-F238E27FC236}">
                <a16:creationId xmlns="" xmlns:a16="http://schemas.microsoft.com/office/drawing/2014/main" id="{D6B920FC-9669-BFAF-D3DF-40F97E10CCC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7399" y="2154852"/>
            <a:ext cx="4923026" cy="369227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="" xmlns:a16="http://schemas.microsoft.com/office/drawing/2014/main" id="{E7260002-9433-0EFA-2626-55A858FD6492}"/>
              </a:ext>
            </a:extLst>
          </p:cNvPr>
          <p:cNvSpPr txBox="1">
            <a:spLocks/>
          </p:cNvSpPr>
          <p:nvPr/>
        </p:nvSpPr>
        <p:spPr>
          <a:xfrm>
            <a:off x="839788" y="747035"/>
            <a:ext cx="8380412" cy="6794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latin typeface="Poppins" panose="00000500000000000000" pitchFamily="2" charset="0"/>
                <a:cs typeface="Poppins" panose="00000500000000000000" pitchFamily="2" charset="0"/>
              </a:rPr>
              <a:t>Non-Rechargeable card Options</a:t>
            </a:r>
            <a:endParaRPr lang="en-US" sz="3600" b="1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8457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954CD5C5-884F-EE8B-6A16-7230D0B8B8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86806"/>
            <a:ext cx="6246812" cy="3051969"/>
          </a:xfrm>
        </p:spPr>
        <p:txBody>
          <a:bodyPr>
            <a:noAutofit/>
          </a:bodyPr>
          <a:lstStyle/>
          <a:p>
            <a:pPr marL="342900" indent="-342900" algn="just">
              <a:buAutoNum type="arabicPeriod"/>
            </a:pPr>
            <a:r>
              <a:rPr 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Vending Machine Option change from one zone to another</a:t>
            </a:r>
          </a:p>
          <a:p>
            <a:pPr marL="342900" indent="-342900" algn="just">
              <a:buAutoNum type="arabicPeriod"/>
            </a:pPr>
            <a:r>
              <a:rPr 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There is an Airport Shuttle with special Vending Machine Option. If anyone doesn’t have OPUS card he/she can purchase from them machine</a:t>
            </a:r>
          </a:p>
          <a:p>
            <a:pPr marL="342900" indent="-342900" algn="just">
              <a:buAutoNum type="arabicPeriod"/>
            </a:pPr>
            <a:r>
              <a:rPr 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In few Zone senior citizens get free transport.</a:t>
            </a:r>
          </a:p>
          <a:p>
            <a:pPr marL="342900" indent="-342900" algn="just">
              <a:buAutoNum type="arabicPeriod"/>
            </a:pPr>
            <a:r>
              <a:rPr 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See the attachment for the rules for different fares based on various logics.</a:t>
            </a:r>
          </a:p>
          <a:p>
            <a:pPr marL="342900" indent="-342900" algn="just">
              <a:buAutoNum type="arabicPeriod"/>
            </a:pPr>
            <a:endParaRPr lang="en-US" sz="20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342900" indent="-342900" algn="just">
              <a:buAutoNum type="arabicPeriod"/>
            </a:pPr>
            <a:endParaRPr lang="en-US" sz="20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graphicFrame>
        <p:nvGraphicFramePr>
          <p:cNvPr id="6" name="Object 5">
            <a:extLst>
              <a:ext uri="{FF2B5EF4-FFF2-40B4-BE49-F238E27FC236}">
                <a16:creationId xmlns="" xmlns:a16="http://schemas.microsoft.com/office/drawing/2014/main" id="{9F39C0E9-B5D8-2BE5-FEE4-D0CC2807C3E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308083"/>
              </p:ext>
            </p:extLst>
          </p:nvPr>
        </p:nvGraphicFramePr>
        <p:xfrm>
          <a:off x="8234265" y="1335981"/>
          <a:ext cx="2548036" cy="419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Acrobat Document" r:id="rId3" imgW="4663316" imgH="7680960" progId="Acrobat.Document.DC">
                  <p:embed/>
                </p:oleObj>
              </mc:Choice>
              <mc:Fallback>
                <p:oleObj name="Acrobat Document" r:id="rId3" imgW="4663316" imgH="7680960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234265" y="1335981"/>
                        <a:ext cx="2548036" cy="4194075"/>
                      </a:xfrm>
                      <a:prstGeom prst="rect">
                        <a:avLst/>
                      </a:prstGeom>
                      <a:ln w="22225"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1">
            <a:extLst>
              <a:ext uri="{FF2B5EF4-FFF2-40B4-BE49-F238E27FC236}">
                <a16:creationId xmlns="" xmlns:a16="http://schemas.microsoft.com/office/drawing/2014/main" id="{E7260002-9433-0EFA-2626-55A858FD6492}"/>
              </a:ext>
            </a:extLst>
          </p:cNvPr>
          <p:cNvSpPr txBox="1">
            <a:spLocks/>
          </p:cNvSpPr>
          <p:nvPr/>
        </p:nvSpPr>
        <p:spPr>
          <a:xfrm>
            <a:off x="839788" y="747035"/>
            <a:ext cx="8380412" cy="6794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latin typeface="Poppins" panose="00000500000000000000" pitchFamily="2" charset="0"/>
                <a:cs typeface="Poppins" panose="00000500000000000000" pitchFamily="2" charset="0"/>
              </a:rPr>
              <a:t>Others</a:t>
            </a:r>
            <a:endParaRPr lang="en-US" sz="3600" b="1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82395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554514" y="0"/>
            <a:ext cx="9681029" cy="6858000"/>
            <a:chOff x="2554514" y="0"/>
            <a:chExt cx="9681029" cy="6858000"/>
          </a:xfrm>
        </p:grpSpPr>
        <p:pic>
          <p:nvPicPr>
            <p:cNvPr id="3074" name="Picture 2" descr="Free photo job interview and candidate selection for employment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7190"/>
            <a:stretch/>
          </p:blipFill>
          <p:spPr bwMode="auto">
            <a:xfrm>
              <a:off x="3730412" y="0"/>
              <a:ext cx="8505131" cy="685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Rectangle 2"/>
            <p:cNvSpPr/>
            <p:nvPr/>
          </p:nvSpPr>
          <p:spPr>
            <a:xfrm>
              <a:off x="2554514" y="0"/>
              <a:ext cx="7097486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79648">
                  <a:srgbClr val="FFFFFF"/>
                </a:gs>
                <a:gs pos="66000">
                  <a:schemeClr val="bg1">
                    <a:alpha val="88000"/>
                  </a:schemeClr>
                </a:gs>
                <a:gs pos="10000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954CD5C5-884F-EE8B-6A16-7230D0B8B8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4582658"/>
            <a:ext cx="5807755" cy="1838325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Poppins" panose="00000500000000000000" pitchFamily="2" charset="0"/>
                <a:cs typeface="Poppins" panose="00000500000000000000" pitchFamily="2" charset="0"/>
              </a:rPr>
              <a:t>Closed Ended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Poppins" panose="00000500000000000000" pitchFamily="2" charset="0"/>
                <a:cs typeface="Poppins" panose="00000500000000000000" pitchFamily="2" charset="0"/>
              </a:rPr>
              <a:t>How </a:t>
            </a: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often do you travel by public transport?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Poppins" panose="00000500000000000000" pitchFamily="2" charset="0"/>
                <a:cs typeface="Poppins" panose="00000500000000000000" pitchFamily="2" charset="0"/>
              </a:rPr>
              <a:t>Do you prefer human interaction or machine interaction for purchasing a ticket?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Poppins" panose="00000500000000000000" pitchFamily="2" charset="0"/>
                <a:cs typeface="Poppins" panose="00000500000000000000" pitchFamily="2" charset="0"/>
              </a:rPr>
              <a:t>What </a:t>
            </a: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is your preferred payment method while purchasing a ticket?</a:t>
            </a:r>
          </a:p>
        </p:txBody>
      </p:sp>
      <p:sp>
        <p:nvSpPr>
          <p:cNvPr id="7" name="Title 1">
            <a:extLst>
              <a:ext uri="{FF2B5EF4-FFF2-40B4-BE49-F238E27FC236}">
                <a16:creationId xmlns="" xmlns:a16="http://schemas.microsoft.com/office/drawing/2014/main" id="{E7260002-9433-0EFA-2626-55A858FD6492}"/>
              </a:ext>
            </a:extLst>
          </p:cNvPr>
          <p:cNvSpPr txBox="1">
            <a:spLocks/>
          </p:cNvSpPr>
          <p:nvPr/>
        </p:nvSpPr>
        <p:spPr>
          <a:xfrm>
            <a:off x="839788" y="747035"/>
            <a:ext cx="8380412" cy="6794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latin typeface="Poppins" panose="00000500000000000000" pitchFamily="2" charset="0"/>
                <a:cs typeface="Poppins" panose="00000500000000000000" pitchFamily="2" charset="0"/>
              </a:rPr>
              <a:t>Interview Questions</a:t>
            </a:r>
            <a:endParaRPr lang="en-US" sz="3600" b="1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9" name="Text Placeholder 3">
            <a:extLst>
              <a:ext uri="{FF2B5EF4-FFF2-40B4-BE49-F238E27FC236}">
                <a16:creationId xmlns="" xmlns:a16="http://schemas.microsoft.com/office/drawing/2014/main" id="{954CD5C5-884F-EE8B-6A16-7230D0B8B8D0}"/>
              </a:ext>
            </a:extLst>
          </p:cNvPr>
          <p:cNvSpPr txBox="1">
            <a:spLocks/>
          </p:cNvSpPr>
          <p:nvPr/>
        </p:nvSpPr>
        <p:spPr>
          <a:xfrm>
            <a:off x="839789" y="1820408"/>
            <a:ext cx="5484812" cy="27622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latin typeface="Poppins" panose="00000500000000000000" pitchFamily="2" charset="0"/>
                <a:cs typeface="Poppins" panose="00000500000000000000" pitchFamily="2" charset="0"/>
              </a:rPr>
              <a:t>Open Ended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Poppins" panose="00000500000000000000" pitchFamily="2" charset="0"/>
                <a:cs typeface="Poppins" panose="00000500000000000000" pitchFamily="2" charset="0"/>
              </a:rPr>
              <a:t>Can you describe any issues you've encountered with the current vending machine, such as long wait times or confusing instructions?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Poppins" panose="00000500000000000000" pitchFamily="2" charset="0"/>
                <a:cs typeface="Poppins" panose="00000500000000000000" pitchFamily="2" charset="0"/>
              </a:rPr>
              <a:t>What features do you think a new vending machine should have to make the process of buying tickets </a:t>
            </a:r>
            <a:r>
              <a:rPr lang="en-GB" dirty="0" smtClean="0">
                <a:latin typeface="Poppins" panose="00000500000000000000" pitchFamily="2" charset="0"/>
                <a:cs typeface="Poppins" panose="00000500000000000000" pitchFamily="2" charset="0"/>
              </a:rPr>
              <a:t>easier?</a:t>
            </a:r>
            <a:endParaRPr lang="en-GB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How do you typically purchase tickets for the metro? What are some challenges you face in doing so?</a:t>
            </a:r>
            <a:endParaRPr lang="en-US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52837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DA01838-57E4-645B-5D73-9C07E87090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58125" y="1762125"/>
            <a:ext cx="3086100" cy="2133599"/>
          </a:xfrm>
        </p:spPr>
        <p:txBody>
          <a:bodyPr>
            <a:noAutofit/>
          </a:bodyPr>
          <a:lstStyle/>
          <a:p>
            <a:r>
              <a:rPr lang="en-US" sz="4800" b="1" dirty="0">
                <a:solidFill>
                  <a:srgbClr val="00B0F0"/>
                </a:solidFill>
              </a:rPr>
              <a:t>Montreal Public Transport</a:t>
            </a:r>
          </a:p>
        </p:txBody>
      </p:sp>
      <p:pic>
        <p:nvPicPr>
          <p:cNvPr id="1028" name="Picture 4" descr="Montreal Metro - Wikipedia">
            <a:extLst>
              <a:ext uri="{FF2B5EF4-FFF2-40B4-BE49-F238E27FC236}">
                <a16:creationId xmlns="" xmlns:a16="http://schemas.microsoft.com/office/drawing/2014/main" id="{3C983D28-67DF-8A89-901A-828EAA3C4F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3076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</TotalTime>
  <Words>354</Words>
  <Application>Microsoft Office PowerPoint</Application>
  <PresentationFormat>Widescreen</PresentationFormat>
  <Paragraphs>65</Paragraphs>
  <Slides>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Poppins</vt:lpstr>
      <vt:lpstr>Office Theme</vt:lpstr>
      <vt:lpstr>Acrobat Document</vt:lpstr>
      <vt:lpstr>iGo</vt:lpstr>
      <vt:lpstr>Public Transport Area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Montreal Public Transport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Montreal Public Transport</dc:title>
  <dc:creator>Afrin Ferdous</dc:creator>
  <cp:lastModifiedBy>Microsoft account</cp:lastModifiedBy>
  <cp:revision>14</cp:revision>
  <dcterms:created xsi:type="dcterms:W3CDTF">2023-02-16T15:03:17Z</dcterms:created>
  <dcterms:modified xsi:type="dcterms:W3CDTF">2023-02-24T06:14:01Z</dcterms:modified>
</cp:coreProperties>
</file>