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77" r:id="rId3"/>
    <p:sldId id="275" r:id="rId4"/>
    <p:sldId id="271" r:id="rId5"/>
    <p:sldId id="273" r:id="rId6"/>
    <p:sldId id="276" r:id="rId7"/>
    <p:sldId id="278" r:id="rId8"/>
    <p:sldId id="257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6" d="100"/>
          <a:sy n="76" d="100"/>
        </p:scale>
        <p:origin x="653" y="6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3A-4C6F-981A-D2C69A904736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91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3A-4C6F-981A-D2C69A904736}"/>
                </c:ext>
              </c:extLst>
            </c:dLbl>
            <c:dLbl>
              <c:idx val="3"/>
              <c:layout>
                <c:manualLayout>
                  <c:x val="-6.1608507716547932E-2"/>
                  <c:y val="-9.4794114973574522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3A-4C6F-981A-D2C69A904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Motivation</c:v>
                </c:pt>
                <c:pt idx="1">
                  <c:v>Productive</c:v>
                </c:pt>
                <c:pt idx="2">
                  <c:v>Memory</c:v>
                </c:pt>
                <c:pt idx="3">
                  <c:v>Full Completion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91</c:v>
                </c:pt>
                <c:pt idx="2">
                  <c:v>67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3A-4C6F-981A-D2C69A9047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3A-4C6F-981A-D2C69A904736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3A-4C6F-981A-D2C69A904736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E3A-4C6F-981A-D2C69A904736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E3A-4C6F-981A-D2C69A904736}"/>
              </c:ext>
            </c:extLst>
          </c:dPt>
          <c:cat>
            <c:strRef>
              <c:f>Sheet1!$A$2:$A$5</c:f>
              <c:strCache>
                <c:ptCount val="4"/>
                <c:pt idx="0">
                  <c:v>Motivation</c:v>
                </c:pt>
                <c:pt idx="1">
                  <c:v>Productive</c:v>
                </c:pt>
                <c:pt idx="2">
                  <c:v>Memory</c:v>
                </c:pt>
                <c:pt idx="3">
                  <c:v>Full Completion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</c:v>
                </c:pt>
                <c:pt idx="1">
                  <c:v>9</c:v>
                </c:pt>
                <c:pt idx="2">
                  <c:v>33</c:v>
                </c:pt>
                <c:pt idx="3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3A-4C6F-981A-D2C69A904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0A-46C2-A4B3-98A198C6F45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0A-46C2-A4B3-98A198C6F450}"/>
              </c:ext>
            </c:extLst>
          </c:dPt>
          <c:dLbls>
            <c:dLbl>
              <c:idx val="0"/>
              <c:layout>
                <c:manualLayout>
                  <c:x val="-0.22959375538162533"/>
                  <c:y val="0.1325554465110189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1" spc="-150" dirty="0">
                        <a:solidFill>
                          <a:schemeClr val="tx1"/>
                        </a:solidFill>
                      </a:rPr>
                      <a:t>91%</a:t>
                    </a:r>
                    <a:endParaRPr lang="en-US" dirty="0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80A-46C2-A4B3-98A198C6F45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0A-46C2-A4B3-98A198C6F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0.38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0A-46C2-A4B3-98A198C6F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746131292236502E-3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D4-4453-9920-3539381F8025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D4-4453-9920-3539381F80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D4-4453-9920-3539381F8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D4-4453-9920-3539381F8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Yourself, Reward Yourself!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872" y="2195846"/>
            <a:ext cx="66288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Task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68FD7-14D2-45E1-8584-FEE96FAB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87" y="1805703"/>
            <a:ext cx="3088685" cy="23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4215-D36D-4B28-A928-168F0478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CCB492-53B6-4953-B4DA-1D5ECAAA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097" y="1507524"/>
            <a:ext cx="7391400" cy="4411663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	        Project Manager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	           Pallavi </a:t>
            </a:r>
            <a:r>
              <a:rPr lang="en-US" sz="2000" dirty="0" err="1"/>
              <a:t>Dacre</a:t>
            </a: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AD2AB0-DA6A-4529-9349-3C3BBED32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59334"/>
              </p:ext>
            </p:extLst>
          </p:nvPr>
        </p:nvGraphicFramePr>
        <p:xfrm>
          <a:off x="3389870" y="3275364"/>
          <a:ext cx="77724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05064351"/>
                    </a:ext>
                  </a:extLst>
                </a:gridCol>
                <a:gridCol w="2578444">
                  <a:extLst>
                    <a:ext uri="{9D8B030D-6E8A-4147-A177-3AD203B41FA5}">
                      <a16:colId xmlns:a16="http://schemas.microsoft.com/office/drawing/2014/main" val="642203412"/>
                    </a:ext>
                  </a:extLst>
                </a:gridCol>
                <a:gridCol w="2603156">
                  <a:extLst>
                    <a:ext uri="{9D8B030D-6E8A-4147-A177-3AD203B41FA5}">
                      <a16:colId xmlns:a16="http://schemas.microsoft.com/office/drawing/2014/main" val="342620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Steffen J. Camarato</a:t>
                      </a:r>
                    </a:p>
                    <a:p>
                      <a:pPr algn="ctr"/>
                      <a:r>
                        <a:rPr lang="en-US" sz="2000" dirty="0"/>
                        <a:t>Dennis </a:t>
                      </a:r>
                      <a:r>
                        <a:rPr lang="en-US" sz="2000" dirty="0" err="1"/>
                        <a:t>Gebken</a:t>
                      </a:r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Adam Henderson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Alexander Hunt</a:t>
                      </a:r>
                    </a:p>
                    <a:p>
                      <a:pPr algn="ctr"/>
                      <a:r>
                        <a:rPr lang="en-US" sz="2000" dirty="0"/>
                        <a:t>Matthew </a:t>
                      </a:r>
                      <a:r>
                        <a:rPr lang="en-US" sz="2000" dirty="0" err="1"/>
                        <a:t>Bonsignore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Pallavi Dacre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Matthew </a:t>
                      </a:r>
                      <a:r>
                        <a:rPr lang="en-US" sz="2000" dirty="0" err="1"/>
                        <a:t>Bonsignore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198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1CDE7-E6C5-4962-B068-7659E34EB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81449"/>
              </p:ext>
            </p:extLst>
          </p:nvPr>
        </p:nvGraphicFramePr>
        <p:xfrm>
          <a:off x="799070" y="3275364"/>
          <a:ext cx="25908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7874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Frontend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4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Mark Nguyen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Pallavi Dacre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3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67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A128-6FC2-4D62-B7E0-40B9AE75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useful are task managers?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3F6E-CF67-430E-88FB-8DFC50F6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18" y="2404425"/>
            <a:ext cx="3770870" cy="77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Feeling forgetful? Task managers are a useful external memory aid that give you permission to forget.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11769-A7A7-45C7-B222-94A98AB9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69" y="2108280"/>
            <a:ext cx="890649" cy="1264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FE7F19-203F-444C-BCB4-3503F5C9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9" y="4133875"/>
            <a:ext cx="998784" cy="1202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2E1B97-DE14-41D6-B544-536CC5FB14E5}"/>
              </a:ext>
            </a:extLst>
          </p:cNvPr>
          <p:cNvSpPr txBox="1"/>
          <p:nvPr/>
        </p:nvSpPr>
        <p:spPr>
          <a:xfrm>
            <a:off x="2055018" y="4265822"/>
            <a:ext cx="37708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average person’s short-term memory can only hold 7 pieces of information for about 30 seconds. </a:t>
            </a:r>
          </a:p>
          <a:p>
            <a:endParaRPr lang="en-US" sz="1200" dirty="0"/>
          </a:p>
          <a:p>
            <a:r>
              <a:rPr lang="en-US" sz="1200" dirty="0"/>
              <a:t>Keeping a task manager will allow you to effortlessly keep track of everything that you need to do.</a:t>
            </a:r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DF9883-FF7A-4BC2-8F53-7628ABC3DA0F}"/>
              </a:ext>
            </a:extLst>
          </p:cNvPr>
          <p:cNvSpPr txBox="1">
            <a:spLocks/>
          </p:cNvSpPr>
          <p:nvPr/>
        </p:nvSpPr>
        <p:spPr>
          <a:xfrm>
            <a:off x="7045364" y="2201425"/>
            <a:ext cx="4133381" cy="981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Every time you look at a task, it reinforces the information in your short-term memory.</a:t>
            </a:r>
          </a:p>
          <a:p>
            <a:pPr marL="0" indent="0">
              <a:buNone/>
            </a:pPr>
            <a:r>
              <a:rPr lang="en-US" sz="1200" dirty="0"/>
              <a:t>Students are often encouraged to use lists as study aids to increase retention of facts.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2FF79-3ACC-4D10-B366-849759BD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875" y="2108280"/>
            <a:ext cx="981824" cy="11521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B63DE6-F63C-4D8E-A47D-6885EDC5F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888" y="4209869"/>
            <a:ext cx="1388693" cy="1154838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23DB1C5-BACB-48A5-B53B-2778A8905786}"/>
              </a:ext>
            </a:extLst>
          </p:cNvPr>
          <p:cNvSpPr txBox="1">
            <a:spLocks/>
          </p:cNvSpPr>
          <p:nvPr/>
        </p:nvSpPr>
        <p:spPr>
          <a:xfrm>
            <a:off x="7274134" y="3974162"/>
            <a:ext cx="4192936" cy="187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Increase in productivity</a:t>
            </a:r>
          </a:p>
          <a:p>
            <a:pPr lvl="1"/>
            <a:r>
              <a:rPr lang="en-US" sz="1200" dirty="0"/>
              <a:t>Help you focus your attention on the most important task of the moment.</a:t>
            </a:r>
          </a:p>
          <a:p>
            <a:r>
              <a:rPr lang="en-US" sz="1200" dirty="0"/>
              <a:t>Increase in motivation</a:t>
            </a:r>
          </a:p>
          <a:p>
            <a:pPr lvl="1"/>
            <a:r>
              <a:rPr lang="en-US" sz="1200" dirty="0"/>
              <a:t>As you succeed at each step along the way, you'll gain confidence crossing those items off your list!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41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830636"/>
              </p:ext>
            </p:extLst>
          </p:nvPr>
        </p:nvGraphicFramePr>
        <p:xfrm>
          <a:off x="1866219" y="3455050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2892115" y="1318258"/>
            <a:ext cx="3465040" cy="1956794"/>
            <a:chOff x="11082537" y="-737221"/>
            <a:chExt cx="3465040" cy="195679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atin typeface="Segoe UI"/>
                </a:rPr>
                <a:t>3.5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out of 10 Americans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lang="en-US" baseline="0" dirty="0">
                  <a:latin typeface="Segoe UI"/>
                </a:rPr>
                <a:t>utilize a task manager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2174699" y="539391"/>
              <a:ext cx="1324617" cy="680182"/>
              <a:chOff x="5983782" y="2949891"/>
              <a:chExt cx="1324617" cy="680182"/>
            </a:xfrm>
          </p:grpSpPr>
          <p:sp>
            <p:nvSpPr>
              <p:cNvPr id="56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82" y="2972776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266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46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027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5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Percent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9167703" y="3906240"/>
            <a:ext cx="1138132" cy="1138169"/>
            <a:chOff x="4547093" y="1223945"/>
            <a:chExt cx="1645920" cy="1645973"/>
          </a:xfrm>
        </p:grpSpPr>
        <p:sp>
          <p:nvSpPr>
            <p:cNvPr id="67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68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2793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9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920418"/>
              </p:ext>
            </p:extLst>
          </p:nvPr>
        </p:nvGraphicFramePr>
        <p:xfrm>
          <a:off x="6397910" y="2261634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6304222" y="3720077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549293" y="389939"/>
            <a:ext cx="11033107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2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useful are task managers</a:t>
            </a:r>
            <a:r>
              <a:rPr lang="en-US" sz="3200" b="1" spc="-20" dirty="0">
                <a:solidFill>
                  <a:schemeClr val="accent1">
                    <a:lumMod val="75000"/>
                  </a:schemeClr>
                </a:solidFill>
                <a:latin typeface="Segoe UI"/>
              </a:rPr>
              <a:t> cont.</a:t>
            </a:r>
            <a:endParaRPr kumimoji="0" lang="en-US" sz="3200" b="1" i="0" u="none" strike="noStrike" kern="1200" cap="none" spc="-2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9293" y="5887511"/>
            <a:ext cx="772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* Fake claims based on a research study of 3,561 people from the University of Texas at Austin, Mr. Art Markman PhD. of Psychology</a:t>
            </a:r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0650E4D8-6D02-44A3-A3EC-2F9B7BB24174}"/>
              </a:ext>
            </a:extLst>
          </p:cNvPr>
          <p:cNvSpPr>
            <a:spLocks noChangeAspect="1"/>
          </p:cNvSpPr>
          <p:nvPr/>
        </p:nvSpPr>
        <p:spPr>
          <a:xfrm>
            <a:off x="2932482" y="2625144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80F6CAFB-5E3E-421C-B618-488325F80246}"/>
              </a:ext>
            </a:extLst>
          </p:cNvPr>
          <p:cNvSpPr>
            <a:spLocks noChangeAspect="1"/>
          </p:cNvSpPr>
          <p:nvPr/>
        </p:nvSpPr>
        <p:spPr>
          <a:xfrm>
            <a:off x="6051713" y="2594870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921A5653-5D19-4AE9-94EA-015AC6BD11B5}"/>
              </a:ext>
            </a:extLst>
          </p:cNvPr>
          <p:cNvSpPr>
            <a:spLocks noChangeAspect="1"/>
          </p:cNvSpPr>
          <p:nvPr/>
        </p:nvSpPr>
        <p:spPr>
          <a:xfrm>
            <a:off x="5705516" y="2594870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7515772C-AC96-49D6-8D15-06ABF4FAE2BB}"/>
              </a:ext>
            </a:extLst>
          </p:cNvPr>
          <p:cNvSpPr>
            <a:spLocks noChangeAspect="1"/>
          </p:cNvSpPr>
          <p:nvPr/>
        </p:nvSpPr>
        <p:spPr>
          <a:xfrm>
            <a:off x="5359319" y="2594870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8AFB9E92-DB65-4331-BAD6-66AB88CB25EB}"/>
              </a:ext>
            </a:extLst>
          </p:cNvPr>
          <p:cNvSpPr>
            <a:spLocks noChangeAspect="1"/>
          </p:cNvSpPr>
          <p:nvPr/>
        </p:nvSpPr>
        <p:spPr>
          <a:xfrm>
            <a:off x="3290135" y="2625144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Freeform: Shape 20">
            <a:extLst>
              <a:ext uri="{FF2B5EF4-FFF2-40B4-BE49-F238E27FC236}">
                <a16:creationId xmlns:a16="http://schemas.microsoft.com/office/drawing/2014/main" id="{3DA13CD3-0494-4BED-848F-FA9713C25A67}"/>
              </a:ext>
            </a:extLst>
          </p:cNvPr>
          <p:cNvSpPr>
            <a:spLocks noChangeAspect="1"/>
          </p:cNvSpPr>
          <p:nvPr/>
        </p:nvSpPr>
        <p:spPr>
          <a:xfrm>
            <a:off x="3647788" y="2617755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4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 Manager (Use Case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378" y="1956487"/>
            <a:ext cx="3021227" cy="4027713"/>
          </a:xfrm>
        </p:spPr>
        <p:txBody>
          <a:bodyPr>
            <a:normAutofit/>
          </a:bodyPr>
          <a:lstStyle/>
          <a:p>
            <a:r>
              <a:rPr lang="en-US" dirty="0"/>
              <a:t>User first creates an account</a:t>
            </a:r>
          </a:p>
          <a:p>
            <a:r>
              <a:rPr lang="en-US" dirty="0"/>
              <a:t>The user is able to add tasks and delete tasks</a:t>
            </a:r>
          </a:p>
          <a:p>
            <a:r>
              <a:rPr lang="en-US" dirty="0"/>
              <a:t>Modifying tasks are simple and allows the user to update their tasks or mark them as completed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52CB2F-1797-4EF6-A291-83CBA893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41" y="1808206"/>
            <a:ext cx="4550491" cy="38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 Manager (Class / ER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58" y="1768901"/>
            <a:ext cx="3021227" cy="40277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have one user which can assign zero to many tasks.</a:t>
            </a:r>
          </a:p>
          <a:p>
            <a:r>
              <a:rPr lang="en-US" dirty="0"/>
              <a:t>Different methods allow to customize the viewing of the tasks, such as drag and drop features.</a:t>
            </a:r>
          </a:p>
          <a:p>
            <a:r>
              <a:rPr lang="en-US" dirty="0" err="1"/>
              <a:t>userID</a:t>
            </a:r>
            <a:r>
              <a:rPr lang="en-US" dirty="0"/>
              <a:t> is the primary key for the user class while a composite key is used for the tasks class as a task name/date will be a unique combination.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61E02-6360-4B30-B835-178C0CC4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91" y="2852668"/>
            <a:ext cx="4347680" cy="1614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FDE03-D756-495D-99AE-BDE1715A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94" y="1646238"/>
            <a:ext cx="1714558" cy="40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3583" y="2972858"/>
            <a:ext cx="7660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So what makes ours different?</a:t>
            </a:r>
          </a:p>
        </p:txBody>
      </p:sp>
    </p:spTree>
    <p:extLst>
      <p:ext uri="{BB962C8B-B14F-4D97-AF65-F5344CB8AC3E}">
        <p14:creationId xmlns:p14="http://schemas.microsoft.com/office/powerpoint/2010/main" val="13333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Designed for Millennials!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D8A00C-FDCC-4D92-8963-592DE5695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6053">
            <a:off x="8881352" y="2994818"/>
            <a:ext cx="2230266" cy="16727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27F4CB9-2E67-4DF5-B5B9-1F04BD590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51432"/>
              </p:ext>
            </p:extLst>
          </p:nvPr>
        </p:nvGraphicFramePr>
        <p:xfrm>
          <a:off x="7720227" y="1825285"/>
          <a:ext cx="3615037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15037">
                  <a:extLst>
                    <a:ext uri="{9D8B030D-6E8A-4147-A177-3AD203B41FA5}">
                      <a16:colId xmlns:a16="http://schemas.microsoft.com/office/drawing/2014/main" val="88431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Wow! You completed 10 Tasks!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9238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D1B130C-F2AF-4C8E-AF8D-EBF31BF76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85325"/>
              </p:ext>
            </p:extLst>
          </p:nvPr>
        </p:nvGraphicFramePr>
        <p:xfrm>
          <a:off x="7487508" y="4982747"/>
          <a:ext cx="3409092" cy="370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409092">
                  <a:extLst>
                    <a:ext uri="{9D8B030D-6E8A-4147-A177-3AD203B41FA5}">
                      <a16:colId xmlns:a16="http://schemas.microsoft.com/office/drawing/2014/main" val="88431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Amazing, you woke up today!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9238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E8B4D-6277-4995-9FA5-B852E78C1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85180"/>
              </p:ext>
            </p:extLst>
          </p:nvPr>
        </p:nvGraphicFramePr>
        <p:xfrm>
          <a:off x="1626889" y="5057936"/>
          <a:ext cx="3297882" cy="3708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297882">
                  <a:extLst>
                    <a:ext uri="{9D8B030D-6E8A-4147-A177-3AD203B41FA5}">
                      <a16:colId xmlns:a16="http://schemas.microsoft.com/office/drawing/2014/main" val="88431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Logged Your First Task!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9238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5BFF835C-8243-4180-BE16-6A0DB653C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33269">
            <a:off x="1540318" y="2002592"/>
            <a:ext cx="1704148" cy="17041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165699-0716-4515-A492-CD2A321BE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99" y="4360878"/>
            <a:ext cx="1764957" cy="176495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22CE76-8153-416A-AFEF-563356C81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7981"/>
              </p:ext>
            </p:extLst>
          </p:nvPr>
        </p:nvGraphicFramePr>
        <p:xfrm>
          <a:off x="900682" y="3645748"/>
          <a:ext cx="2853037" cy="3708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853037">
                  <a:extLst>
                    <a:ext uri="{9D8B030D-6E8A-4147-A177-3AD203B41FA5}">
                      <a16:colId xmlns:a16="http://schemas.microsoft.com/office/drawing/2014/main" val="88431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Congrats on Signing up!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92389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F79BA6AA-1E0F-493A-91C7-F3BE98676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31359">
            <a:off x="8260370" y="536366"/>
            <a:ext cx="2219455" cy="10846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3C9733-BB1F-4E86-9E3A-98533F7BADC7}"/>
              </a:ext>
            </a:extLst>
          </p:cNvPr>
          <p:cNvSpPr txBox="1"/>
          <p:nvPr/>
        </p:nvSpPr>
        <p:spPr>
          <a:xfrm>
            <a:off x="4324607" y="2774914"/>
            <a:ext cx="3740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REWARD YOURSELF!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4250" y="2676525"/>
            <a:ext cx="5375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445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623</TotalTime>
  <Words>363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Diamond Grid 16x9</vt:lpstr>
      <vt:lpstr>PowerPoint Presentation</vt:lpstr>
      <vt:lpstr>Team Members</vt:lpstr>
      <vt:lpstr>How useful are task managers?</vt:lpstr>
      <vt:lpstr>PowerPoint Presentation</vt:lpstr>
      <vt:lpstr>Our Task Manager (Use Case Diagram)</vt:lpstr>
      <vt:lpstr>Our Task Manager (Class / ER Diagram)</vt:lpstr>
      <vt:lpstr>PowerPoint Presentation</vt:lpstr>
      <vt:lpstr>Designed for Millennials!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Ghosted</dc:title>
  <dc:creator>student</dc:creator>
  <cp:lastModifiedBy>Pallavi Dacre</cp:lastModifiedBy>
  <cp:revision>70</cp:revision>
  <dcterms:created xsi:type="dcterms:W3CDTF">2018-03-11T14:45:02Z</dcterms:created>
  <dcterms:modified xsi:type="dcterms:W3CDTF">2018-07-07T01:48:34Z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