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0" r:id="rId4"/>
    <p:sldId id="261" r:id="rId5"/>
    <p:sldId id="259" r:id="rId6"/>
    <p:sldId id="267" r:id="rId7"/>
    <p:sldId id="268" r:id="rId8"/>
    <p:sldId id="270" r:id="rId9"/>
    <p:sldId id="269" r:id="rId10"/>
    <p:sldId id="271" r:id="rId11"/>
    <p:sldId id="273" r:id="rId12"/>
    <p:sldId id="274" r:id="rId13"/>
    <p:sldId id="275" r:id="rId14"/>
    <p:sldId id="276"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383EF6-F5E0-42D2-B89B-81172ABA54C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CA1086-3839-45D9-A24D-45017124A7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42B5D2-470F-4B56-92FF-EE0B4C7648ED}" type="datetimeFigureOut">
              <a:rPr lang="en-US" smtClean="0"/>
              <a:t>6/25/2022</a:t>
            </a:fld>
            <a:endParaRPr lang="en-US"/>
          </a:p>
        </p:txBody>
      </p:sp>
      <p:sp>
        <p:nvSpPr>
          <p:cNvPr id="4" name="Footer Placeholder 3">
            <a:extLst>
              <a:ext uri="{FF2B5EF4-FFF2-40B4-BE49-F238E27FC236}">
                <a16:creationId xmlns:a16="http://schemas.microsoft.com/office/drawing/2014/main" id="{5B2B48FC-DF74-4915-97D7-C1B12D0DEF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61DBD4F-0B4A-4A9E-BE93-6B45381975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B197EC-F629-42A5-8B8D-4D0F300D44E0}" type="slidenum">
              <a:rPr lang="en-US" smtClean="0"/>
              <a:t>‹#›</a:t>
            </a:fld>
            <a:endParaRPr lang="en-US"/>
          </a:p>
        </p:txBody>
      </p:sp>
    </p:spTree>
    <p:extLst>
      <p:ext uri="{BB962C8B-B14F-4D97-AF65-F5344CB8AC3E}">
        <p14:creationId xmlns:p14="http://schemas.microsoft.com/office/powerpoint/2010/main" val="33019993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F62CBB-3DD6-4805-8393-7613B4C8802F}" type="datetimeFigureOut">
              <a:rPr lang="en-US" smtClean="0"/>
              <a:t>6/25/2022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D6080-31A0-42A9-98B5-52C3B2FF7601}" type="slidenum">
              <a:rPr lang="en-US" smtClean="0"/>
              <a:t>‹#›</a:t>
            </a:fld>
            <a:endParaRPr lang="en-US"/>
          </a:p>
        </p:txBody>
      </p:sp>
    </p:spTree>
    <p:extLst>
      <p:ext uri="{BB962C8B-B14F-4D97-AF65-F5344CB8AC3E}">
        <p14:creationId xmlns:p14="http://schemas.microsoft.com/office/powerpoint/2010/main" val="3272638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D6080-31A0-42A9-98B5-52C3B2FF7601}" type="slidenum">
              <a:rPr lang="en-US" smtClean="0"/>
              <a:t>4</a:t>
            </a:fld>
            <a:endParaRPr lang="en-US"/>
          </a:p>
        </p:txBody>
      </p:sp>
    </p:spTree>
    <p:extLst>
      <p:ext uri="{BB962C8B-B14F-4D97-AF65-F5344CB8AC3E}">
        <p14:creationId xmlns:p14="http://schemas.microsoft.com/office/powerpoint/2010/main" val="1630106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D6080-31A0-42A9-98B5-52C3B2FF7601}" type="slidenum">
              <a:rPr lang="en-US" smtClean="0"/>
              <a:t>6</a:t>
            </a:fld>
            <a:endParaRPr lang="en-US"/>
          </a:p>
        </p:txBody>
      </p:sp>
    </p:spTree>
    <p:extLst>
      <p:ext uri="{BB962C8B-B14F-4D97-AF65-F5344CB8AC3E}">
        <p14:creationId xmlns:p14="http://schemas.microsoft.com/office/powerpoint/2010/main" val="3884418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D6080-31A0-42A9-98B5-52C3B2FF7601}" type="slidenum">
              <a:rPr lang="en-US" smtClean="0"/>
              <a:t>7</a:t>
            </a:fld>
            <a:endParaRPr lang="en-US"/>
          </a:p>
        </p:txBody>
      </p:sp>
    </p:spTree>
    <p:extLst>
      <p:ext uri="{BB962C8B-B14F-4D97-AF65-F5344CB8AC3E}">
        <p14:creationId xmlns:p14="http://schemas.microsoft.com/office/powerpoint/2010/main" val="390080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D6080-31A0-42A9-98B5-52C3B2FF7601}" type="slidenum">
              <a:rPr lang="en-US" smtClean="0"/>
              <a:t>10</a:t>
            </a:fld>
            <a:endParaRPr lang="en-US"/>
          </a:p>
        </p:txBody>
      </p:sp>
    </p:spTree>
    <p:extLst>
      <p:ext uri="{BB962C8B-B14F-4D97-AF65-F5344CB8AC3E}">
        <p14:creationId xmlns:p14="http://schemas.microsoft.com/office/powerpoint/2010/main" val="312491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D6080-31A0-42A9-98B5-52C3B2FF7601}" type="slidenum">
              <a:rPr lang="en-US" smtClean="0"/>
              <a:t>11</a:t>
            </a:fld>
            <a:endParaRPr lang="en-US"/>
          </a:p>
        </p:txBody>
      </p:sp>
    </p:spTree>
    <p:extLst>
      <p:ext uri="{BB962C8B-B14F-4D97-AF65-F5344CB8AC3E}">
        <p14:creationId xmlns:p14="http://schemas.microsoft.com/office/powerpoint/2010/main" val="583603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D6080-31A0-42A9-98B5-52C3B2FF7601}" type="slidenum">
              <a:rPr lang="en-US" smtClean="0"/>
              <a:t>12</a:t>
            </a:fld>
            <a:endParaRPr lang="en-US"/>
          </a:p>
        </p:txBody>
      </p:sp>
    </p:spTree>
    <p:extLst>
      <p:ext uri="{BB962C8B-B14F-4D97-AF65-F5344CB8AC3E}">
        <p14:creationId xmlns:p14="http://schemas.microsoft.com/office/powerpoint/2010/main" val="3462663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D6080-31A0-42A9-98B5-52C3B2FF7601}" type="slidenum">
              <a:rPr lang="en-US" smtClean="0"/>
              <a:t>13</a:t>
            </a:fld>
            <a:endParaRPr lang="en-US"/>
          </a:p>
        </p:txBody>
      </p:sp>
    </p:spTree>
    <p:extLst>
      <p:ext uri="{BB962C8B-B14F-4D97-AF65-F5344CB8AC3E}">
        <p14:creationId xmlns:p14="http://schemas.microsoft.com/office/powerpoint/2010/main" val="1482843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CD6080-31A0-42A9-98B5-52C3B2FF7601}" type="slidenum">
              <a:rPr lang="en-US" smtClean="0"/>
              <a:t>14</a:t>
            </a:fld>
            <a:endParaRPr lang="en-US"/>
          </a:p>
        </p:txBody>
      </p:sp>
    </p:spTree>
    <p:extLst>
      <p:ext uri="{BB962C8B-B14F-4D97-AF65-F5344CB8AC3E}">
        <p14:creationId xmlns:p14="http://schemas.microsoft.com/office/powerpoint/2010/main" val="3551559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486762-DE63-409A-B461-A78A687AF3FB}"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20B4-2B49-4D06-9AEF-EF59AFF966F7}" type="slidenum">
              <a:rPr lang="en-US" smtClean="0"/>
              <a:t>‹#›</a:t>
            </a:fld>
            <a:endParaRPr lang="en-US"/>
          </a:p>
        </p:txBody>
      </p:sp>
    </p:spTree>
    <p:extLst>
      <p:ext uri="{BB962C8B-B14F-4D97-AF65-F5344CB8AC3E}">
        <p14:creationId xmlns:p14="http://schemas.microsoft.com/office/powerpoint/2010/main" val="173919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486762-DE63-409A-B461-A78A687AF3FB}"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20B4-2B49-4D06-9AEF-EF59AFF966F7}" type="slidenum">
              <a:rPr lang="en-US" smtClean="0"/>
              <a:t>‹#›</a:t>
            </a:fld>
            <a:endParaRPr lang="en-US"/>
          </a:p>
        </p:txBody>
      </p:sp>
    </p:spTree>
    <p:extLst>
      <p:ext uri="{BB962C8B-B14F-4D97-AF65-F5344CB8AC3E}">
        <p14:creationId xmlns:p14="http://schemas.microsoft.com/office/powerpoint/2010/main" val="1071373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486762-DE63-409A-B461-A78A687AF3FB}"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20B4-2B49-4D06-9AEF-EF59AFF966F7}" type="slidenum">
              <a:rPr lang="en-US" smtClean="0"/>
              <a:t>‹#›</a:t>
            </a:fld>
            <a:endParaRPr lang="en-US"/>
          </a:p>
        </p:txBody>
      </p:sp>
    </p:spTree>
    <p:extLst>
      <p:ext uri="{BB962C8B-B14F-4D97-AF65-F5344CB8AC3E}">
        <p14:creationId xmlns:p14="http://schemas.microsoft.com/office/powerpoint/2010/main" val="262336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486762-DE63-409A-B461-A78A687AF3FB}"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20B4-2B49-4D06-9AEF-EF59AFF966F7}" type="slidenum">
              <a:rPr lang="en-US" smtClean="0"/>
              <a:t>‹#›</a:t>
            </a:fld>
            <a:endParaRPr lang="en-US"/>
          </a:p>
        </p:txBody>
      </p:sp>
    </p:spTree>
    <p:extLst>
      <p:ext uri="{BB962C8B-B14F-4D97-AF65-F5344CB8AC3E}">
        <p14:creationId xmlns:p14="http://schemas.microsoft.com/office/powerpoint/2010/main" val="148599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486762-DE63-409A-B461-A78A687AF3FB}" type="datetimeFigureOut">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520B4-2B49-4D06-9AEF-EF59AFF966F7}" type="slidenum">
              <a:rPr lang="en-US" smtClean="0"/>
              <a:t>‹#›</a:t>
            </a:fld>
            <a:endParaRPr lang="en-US"/>
          </a:p>
        </p:txBody>
      </p:sp>
    </p:spTree>
    <p:extLst>
      <p:ext uri="{BB962C8B-B14F-4D97-AF65-F5344CB8AC3E}">
        <p14:creationId xmlns:p14="http://schemas.microsoft.com/office/powerpoint/2010/main" val="68672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486762-DE63-409A-B461-A78A687AF3FB}"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520B4-2B49-4D06-9AEF-EF59AFF966F7}" type="slidenum">
              <a:rPr lang="en-US" smtClean="0"/>
              <a:t>‹#›</a:t>
            </a:fld>
            <a:endParaRPr lang="en-US"/>
          </a:p>
        </p:txBody>
      </p:sp>
    </p:spTree>
    <p:extLst>
      <p:ext uri="{BB962C8B-B14F-4D97-AF65-F5344CB8AC3E}">
        <p14:creationId xmlns:p14="http://schemas.microsoft.com/office/powerpoint/2010/main" val="3718839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486762-DE63-409A-B461-A78A687AF3FB}" type="datetimeFigureOut">
              <a:rPr lang="en-US" smtClean="0"/>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520B4-2B49-4D06-9AEF-EF59AFF966F7}" type="slidenum">
              <a:rPr lang="en-US" smtClean="0"/>
              <a:t>‹#›</a:t>
            </a:fld>
            <a:endParaRPr lang="en-US"/>
          </a:p>
        </p:txBody>
      </p:sp>
    </p:spTree>
    <p:extLst>
      <p:ext uri="{BB962C8B-B14F-4D97-AF65-F5344CB8AC3E}">
        <p14:creationId xmlns:p14="http://schemas.microsoft.com/office/powerpoint/2010/main" val="408335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486762-DE63-409A-B461-A78A687AF3FB}" type="datetimeFigureOut">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520B4-2B49-4D06-9AEF-EF59AFF966F7}" type="slidenum">
              <a:rPr lang="en-US" smtClean="0"/>
              <a:t>‹#›</a:t>
            </a:fld>
            <a:endParaRPr lang="en-US"/>
          </a:p>
        </p:txBody>
      </p:sp>
    </p:spTree>
    <p:extLst>
      <p:ext uri="{BB962C8B-B14F-4D97-AF65-F5344CB8AC3E}">
        <p14:creationId xmlns:p14="http://schemas.microsoft.com/office/powerpoint/2010/main" val="144302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486762-DE63-409A-B461-A78A687AF3FB}" type="datetimeFigureOut">
              <a:rPr lang="en-US" smtClean="0"/>
              <a:t>6/25/2022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520B4-2B49-4D06-9AEF-EF59AFF966F7}" type="slidenum">
              <a:rPr lang="en-US" smtClean="0"/>
              <a:t>‹#›</a:t>
            </a:fld>
            <a:endParaRPr lang="en-US"/>
          </a:p>
        </p:txBody>
      </p:sp>
    </p:spTree>
    <p:extLst>
      <p:ext uri="{BB962C8B-B14F-4D97-AF65-F5344CB8AC3E}">
        <p14:creationId xmlns:p14="http://schemas.microsoft.com/office/powerpoint/2010/main" val="265185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86762-DE63-409A-B461-A78A687AF3FB}"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520B4-2B49-4D06-9AEF-EF59AFF966F7}" type="slidenum">
              <a:rPr lang="en-US" smtClean="0"/>
              <a:t>‹#›</a:t>
            </a:fld>
            <a:endParaRPr lang="en-US"/>
          </a:p>
        </p:txBody>
      </p:sp>
    </p:spTree>
    <p:extLst>
      <p:ext uri="{BB962C8B-B14F-4D97-AF65-F5344CB8AC3E}">
        <p14:creationId xmlns:p14="http://schemas.microsoft.com/office/powerpoint/2010/main" val="24155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86762-DE63-409A-B461-A78A687AF3FB}" type="datetimeFigureOut">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520B4-2B49-4D06-9AEF-EF59AFF966F7}" type="slidenum">
              <a:rPr lang="en-US" smtClean="0"/>
              <a:t>‹#›</a:t>
            </a:fld>
            <a:endParaRPr lang="en-US"/>
          </a:p>
        </p:txBody>
      </p:sp>
    </p:spTree>
    <p:extLst>
      <p:ext uri="{BB962C8B-B14F-4D97-AF65-F5344CB8AC3E}">
        <p14:creationId xmlns:p14="http://schemas.microsoft.com/office/powerpoint/2010/main" val="3808946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86762-DE63-409A-B461-A78A687AF3FB}" type="datetimeFigureOut">
              <a:rPr lang="en-US" smtClean="0"/>
              <a:t>6/25/2022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520B4-2B49-4D06-9AEF-EF59AFF966F7}" type="slidenum">
              <a:rPr lang="en-US" smtClean="0"/>
              <a:t>‹#›</a:t>
            </a:fld>
            <a:endParaRPr lang="en-US"/>
          </a:p>
        </p:txBody>
      </p:sp>
    </p:spTree>
    <p:extLst>
      <p:ext uri="{BB962C8B-B14F-4D97-AF65-F5344CB8AC3E}">
        <p14:creationId xmlns:p14="http://schemas.microsoft.com/office/powerpoint/2010/main" val="4123863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54180" y="3612271"/>
            <a:ext cx="4817533" cy="945107"/>
          </a:xfrm>
        </p:spPr>
        <p:txBody>
          <a:bodyPr>
            <a:normAutofit/>
          </a:bodyPr>
          <a:lstStyle/>
          <a:p>
            <a:r>
              <a:rPr lang="en-US" sz="3200" b="1" dirty="0">
                <a:solidFill>
                  <a:srgbClr val="0070C0"/>
                </a:solidFill>
                <a:latin typeface="Arno Pro Smbd" panose="02020702050506020403" pitchFamily="18" charset="0"/>
                <a:cs typeface="Times New Roman" panose="02020603050405020304" pitchFamily="18" charset="0"/>
              </a:rPr>
              <a:t>Technical Proposal</a:t>
            </a:r>
          </a:p>
        </p:txBody>
      </p:sp>
      <p:pic>
        <p:nvPicPr>
          <p:cNvPr id="4" name="Graphic 7">
            <a:extLst>
              <a:ext uri="{FF2B5EF4-FFF2-40B4-BE49-F238E27FC236}">
                <a16:creationId xmlns:a16="http://schemas.microsoft.com/office/drawing/2014/main" id="{54DC1212-EAA6-4698-A4B3-3C0514F33E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51427" y="5471680"/>
            <a:ext cx="5040573" cy="1427959"/>
          </a:xfrm>
          <a:prstGeom prst="rect">
            <a:avLst/>
          </a:prstGeom>
        </p:spPr>
      </p:pic>
      <p:pic>
        <p:nvPicPr>
          <p:cNvPr id="5" name="Graphic 9">
            <a:extLst>
              <a:ext uri="{FF2B5EF4-FFF2-40B4-BE49-F238E27FC236}">
                <a16:creationId xmlns:a16="http://schemas.microsoft.com/office/drawing/2014/main" id="{30CD476C-E9A0-4490-8996-D87D41323B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0"/>
            <a:ext cx="3533999" cy="1001157"/>
          </a:xfrm>
          <a:prstGeom prst="rect">
            <a:avLst/>
          </a:prstGeom>
        </p:spPr>
      </p:pic>
      <p:pic>
        <p:nvPicPr>
          <p:cNvPr id="6" name="Picture 5">
            <a:extLst>
              <a:ext uri="{FF2B5EF4-FFF2-40B4-BE49-F238E27FC236}">
                <a16:creationId xmlns:a16="http://schemas.microsoft.com/office/drawing/2014/main" id="{169F1F91-685D-48B1-8933-3FD451BAA634}"/>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l="13237" r="10269"/>
          <a:stretch/>
        </p:blipFill>
        <p:spPr>
          <a:xfrm>
            <a:off x="2647004" y="1414634"/>
            <a:ext cx="7170516" cy="2955986"/>
          </a:xfrm>
          <a:prstGeom prst="rect">
            <a:avLst/>
          </a:prstGeom>
        </p:spPr>
      </p:pic>
      <p:graphicFrame>
        <p:nvGraphicFramePr>
          <p:cNvPr id="2" name="Table 1">
            <a:extLst>
              <a:ext uri="{FF2B5EF4-FFF2-40B4-BE49-F238E27FC236}">
                <a16:creationId xmlns:a16="http://schemas.microsoft.com/office/drawing/2014/main" id="{0941E3CB-2534-4CB0-B341-B07F89447FEC}"/>
              </a:ext>
            </a:extLst>
          </p:cNvPr>
          <p:cNvGraphicFramePr>
            <a:graphicFrameLocks noGrp="1"/>
          </p:cNvGraphicFramePr>
          <p:nvPr>
            <p:extLst>
              <p:ext uri="{D42A27DB-BD31-4B8C-83A1-F6EECF244321}">
                <p14:modId xmlns:p14="http://schemas.microsoft.com/office/powerpoint/2010/main" val="898326132"/>
              </p:ext>
            </p:extLst>
          </p:nvPr>
        </p:nvGraphicFramePr>
        <p:xfrm>
          <a:off x="194553" y="4970834"/>
          <a:ext cx="3297677" cy="1777730"/>
        </p:xfrm>
        <a:graphic>
          <a:graphicData uri="http://schemas.openxmlformats.org/drawingml/2006/table">
            <a:tbl>
              <a:tblPr>
                <a:tableStyleId>{5C22544A-7EE6-4342-B048-85BDC9FD1C3A}</a:tableStyleId>
              </a:tblPr>
              <a:tblGrid>
                <a:gridCol w="1828800">
                  <a:extLst>
                    <a:ext uri="{9D8B030D-6E8A-4147-A177-3AD203B41FA5}">
                      <a16:colId xmlns:a16="http://schemas.microsoft.com/office/drawing/2014/main" val="2013955446"/>
                    </a:ext>
                  </a:extLst>
                </a:gridCol>
                <a:gridCol w="1468877">
                  <a:extLst>
                    <a:ext uri="{9D8B030D-6E8A-4147-A177-3AD203B41FA5}">
                      <a16:colId xmlns:a16="http://schemas.microsoft.com/office/drawing/2014/main" val="3734349915"/>
                    </a:ext>
                  </a:extLst>
                </a:gridCol>
              </a:tblGrid>
              <a:tr h="355546">
                <a:tc>
                  <a:txBody>
                    <a:bodyPr/>
                    <a:lstStyle/>
                    <a:p>
                      <a:pPr algn="ctr" fontAlgn="ctr"/>
                      <a:r>
                        <a:rPr lang="en-US" sz="1100" b="1" i="1" u="none" strike="noStrike">
                          <a:effectLst/>
                        </a:rPr>
                        <a:t>Document Type</a:t>
                      </a:r>
                      <a:endParaRPr lang="en-US" sz="1100" b="1" i="1" u="none" strike="noStrike">
                        <a:solidFill>
                          <a:srgbClr val="000000"/>
                        </a:solidFill>
                        <a:effectLst/>
                        <a:latin typeface="Adobe Garamond Pro" panose="02020502060506020403" pitchFamily="18" charset="0"/>
                      </a:endParaRPr>
                    </a:p>
                  </a:txBody>
                  <a:tcPr marL="7620" marR="7620" marT="7620" marB="0" anchor="ctr">
                    <a:solidFill>
                      <a:schemeClr val="accent1">
                        <a:lumMod val="60000"/>
                        <a:lumOff val="40000"/>
                      </a:schemeClr>
                    </a:solidFill>
                  </a:tcPr>
                </a:tc>
                <a:tc>
                  <a:txBody>
                    <a:bodyPr/>
                    <a:lstStyle/>
                    <a:p>
                      <a:pPr algn="ctr" fontAlgn="ctr"/>
                      <a:r>
                        <a:rPr lang="en-US" sz="1100" u="none" strike="noStrike">
                          <a:effectLst/>
                        </a:rPr>
                        <a:t>Technical Proposal</a:t>
                      </a:r>
                      <a:endParaRPr lang="en-US" sz="1100" b="1" i="0" u="none" strike="noStrike">
                        <a:solidFill>
                          <a:srgbClr val="000000"/>
                        </a:solidFill>
                        <a:effectLst/>
                        <a:latin typeface="Adobe Garamond Pro" panose="02020502060506020403" pitchFamily="18" charset="0"/>
                      </a:endParaRPr>
                    </a:p>
                  </a:txBody>
                  <a:tcPr marL="7620" marR="7620" marT="7620" marB="0" anchor="ctr">
                    <a:solidFill>
                      <a:schemeClr val="bg1">
                        <a:lumMod val="85000"/>
                      </a:schemeClr>
                    </a:solidFill>
                  </a:tcPr>
                </a:tc>
                <a:extLst>
                  <a:ext uri="{0D108BD9-81ED-4DB2-BD59-A6C34878D82A}">
                    <a16:rowId xmlns:a16="http://schemas.microsoft.com/office/drawing/2014/main" val="334525934"/>
                  </a:ext>
                </a:extLst>
              </a:tr>
              <a:tr h="355546">
                <a:tc>
                  <a:txBody>
                    <a:bodyPr/>
                    <a:lstStyle/>
                    <a:p>
                      <a:pPr algn="ctr" fontAlgn="ctr"/>
                      <a:r>
                        <a:rPr lang="en-US" sz="1100" b="1" i="1" u="none" strike="noStrike">
                          <a:effectLst/>
                        </a:rPr>
                        <a:t>Document Version</a:t>
                      </a:r>
                      <a:endParaRPr lang="en-US" sz="1100" b="1" i="1" u="none" strike="noStrike">
                        <a:solidFill>
                          <a:srgbClr val="000000"/>
                        </a:solidFill>
                        <a:effectLst/>
                        <a:latin typeface="Adobe Garamond Pro" panose="02020502060506020403" pitchFamily="18" charset="0"/>
                      </a:endParaRPr>
                    </a:p>
                  </a:txBody>
                  <a:tcPr marL="7620" marR="7620" marT="7620" marB="0" anchor="ctr">
                    <a:solidFill>
                      <a:schemeClr val="accent1">
                        <a:lumMod val="60000"/>
                        <a:lumOff val="40000"/>
                      </a:schemeClr>
                    </a:solidFill>
                  </a:tcPr>
                </a:tc>
                <a:tc>
                  <a:txBody>
                    <a:bodyPr/>
                    <a:lstStyle/>
                    <a:p>
                      <a:pPr algn="ctr" fontAlgn="ctr"/>
                      <a:r>
                        <a:rPr lang="en-US" sz="1100" u="none" strike="noStrike" dirty="0">
                          <a:effectLst/>
                        </a:rPr>
                        <a:t>V1.0</a:t>
                      </a:r>
                      <a:endParaRPr lang="en-US" sz="1100" b="1" i="0" u="none" strike="noStrike" dirty="0">
                        <a:solidFill>
                          <a:srgbClr val="000000"/>
                        </a:solidFill>
                        <a:effectLst/>
                        <a:latin typeface="Adobe Garamond Pro" panose="02020502060506020403" pitchFamily="18" charset="0"/>
                      </a:endParaRPr>
                    </a:p>
                  </a:txBody>
                  <a:tcPr marL="7620" marR="7620" marT="7620" marB="0" anchor="ctr">
                    <a:solidFill>
                      <a:schemeClr val="bg1">
                        <a:lumMod val="85000"/>
                      </a:schemeClr>
                    </a:solidFill>
                  </a:tcPr>
                </a:tc>
                <a:extLst>
                  <a:ext uri="{0D108BD9-81ED-4DB2-BD59-A6C34878D82A}">
                    <a16:rowId xmlns:a16="http://schemas.microsoft.com/office/drawing/2014/main" val="4117177818"/>
                  </a:ext>
                </a:extLst>
              </a:tr>
              <a:tr h="355546">
                <a:tc>
                  <a:txBody>
                    <a:bodyPr/>
                    <a:lstStyle/>
                    <a:p>
                      <a:pPr algn="ctr" fontAlgn="ctr"/>
                      <a:r>
                        <a:rPr lang="en-US" sz="1100" b="1" i="1" u="none" strike="noStrike">
                          <a:effectLst/>
                        </a:rPr>
                        <a:t>Document Prepared By</a:t>
                      </a:r>
                      <a:endParaRPr lang="en-US" sz="1100" b="1" i="1" u="none" strike="noStrike">
                        <a:solidFill>
                          <a:srgbClr val="000000"/>
                        </a:solidFill>
                        <a:effectLst/>
                        <a:latin typeface="Adobe Garamond Pro" panose="02020502060506020403" pitchFamily="18" charset="0"/>
                      </a:endParaRPr>
                    </a:p>
                  </a:txBody>
                  <a:tcPr marL="7620" marR="7620" marT="7620" marB="0" anchor="ctr">
                    <a:solidFill>
                      <a:schemeClr val="accent1">
                        <a:lumMod val="60000"/>
                        <a:lumOff val="40000"/>
                      </a:schemeClr>
                    </a:solidFill>
                  </a:tcPr>
                </a:tc>
                <a:tc>
                  <a:txBody>
                    <a:bodyPr/>
                    <a:lstStyle/>
                    <a:p>
                      <a:pPr algn="ctr" fontAlgn="ctr"/>
                      <a:r>
                        <a:rPr lang="en-US" sz="1100" u="none" strike="noStrike">
                          <a:effectLst/>
                        </a:rPr>
                        <a:t>HTI Telecom</a:t>
                      </a:r>
                      <a:endParaRPr lang="en-US" sz="1100" b="1" i="0" u="none" strike="noStrike">
                        <a:solidFill>
                          <a:srgbClr val="000000"/>
                        </a:solidFill>
                        <a:effectLst/>
                        <a:latin typeface="Adobe Garamond Pro" panose="02020502060506020403" pitchFamily="18" charset="0"/>
                      </a:endParaRPr>
                    </a:p>
                  </a:txBody>
                  <a:tcPr marL="7620" marR="7620" marT="7620" marB="0" anchor="ctr">
                    <a:solidFill>
                      <a:schemeClr val="bg1">
                        <a:lumMod val="85000"/>
                      </a:schemeClr>
                    </a:solidFill>
                  </a:tcPr>
                </a:tc>
                <a:extLst>
                  <a:ext uri="{0D108BD9-81ED-4DB2-BD59-A6C34878D82A}">
                    <a16:rowId xmlns:a16="http://schemas.microsoft.com/office/drawing/2014/main" val="3387353470"/>
                  </a:ext>
                </a:extLst>
              </a:tr>
              <a:tr h="355546">
                <a:tc>
                  <a:txBody>
                    <a:bodyPr/>
                    <a:lstStyle/>
                    <a:p>
                      <a:pPr algn="ctr" fontAlgn="ctr"/>
                      <a:r>
                        <a:rPr lang="en-US" sz="1100" b="1" i="1" u="none" strike="noStrike">
                          <a:effectLst/>
                        </a:rPr>
                        <a:t>Document Start Date</a:t>
                      </a:r>
                      <a:endParaRPr lang="en-US" sz="1100" b="1" i="1" u="none" strike="noStrike">
                        <a:solidFill>
                          <a:srgbClr val="000000"/>
                        </a:solidFill>
                        <a:effectLst/>
                        <a:latin typeface="Adobe Garamond Pro" panose="02020502060506020403" pitchFamily="18" charset="0"/>
                      </a:endParaRPr>
                    </a:p>
                  </a:txBody>
                  <a:tcPr marL="7620" marR="7620" marT="7620" marB="0" anchor="ctr">
                    <a:solidFill>
                      <a:schemeClr val="accent1">
                        <a:lumMod val="60000"/>
                        <a:lumOff val="40000"/>
                      </a:schemeClr>
                    </a:solidFill>
                  </a:tcPr>
                </a:tc>
                <a:tc>
                  <a:txBody>
                    <a:bodyPr/>
                    <a:lstStyle/>
                    <a:p>
                      <a:pPr algn="ctr" fontAlgn="ctr"/>
                      <a:r>
                        <a:rPr lang="en-US" sz="1100" u="none" strike="noStrike">
                          <a:effectLst/>
                        </a:rPr>
                        <a:t>29.03.2022</a:t>
                      </a:r>
                      <a:endParaRPr lang="en-US" sz="1100" b="1" i="0" u="none" strike="noStrike">
                        <a:solidFill>
                          <a:srgbClr val="000000"/>
                        </a:solidFill>
                        <a:effectLst/>
                        <a:latin typeface="Adobe Garamond Pro" panose="02020502060506020403" pitchFamily="18" charset="0"/>
                      </a:endParaRPr>
                    </a:p>
                  </a:txBody>
                  <a:tcPr marL="7620" marR="7620" marT="7620" marB="0" anchor="ctr">
                    <a:solidFill>
                      <a:schemeClr val="bg1">
                        <a:lumMod val="85000"/>
                      </a:schemeClr>
                    </a:solidFill>
                  </a:tcPr>
                </a:tc>
                <a:extLst>
                  <a:ext uri="{0D108BD9-81ED-4DB2-BD59-A6C34878D82A}">
                    <a16:rowId xmlns:a16="http://schemas.microsoft.com/office/drawing/2014/main" val="1906613540"/>
                  </a:ext>
                </a:extLst>
              </a:tr>
              <a:tr h="355546">
                <a:tc>
                  <a:txBody>
                    <a:bodyPr/>
                    <a:lstStyle/>
                    <a:p>
                      <a:pPr algn="ctr" fontAlgn="ctr"/>
                      <a:r>
                        <a:rPr lang="en-US" sz="1100" b="1" i="1" u="none" strike="noStrike" dirty="0">
                          <a:effectLst/>
                        </a:rPr>
                        <a:t>Document End Date</a:t>
                      </a:r>
                      <a:endParaRPr lang="en-US" sz="1100" b="1" i="1" u="none" strike="noStrike" dirty="0">
                        <a:solidFill>
                          <a:srgbClr val="000000"/>
                        </a:solidFill>
                        <a:effectLst/>
                        <a:latin typeface="Adobe Garamond Pro" panose="02020502060506020403" pitchFamily="18" charset="0"/>
                      </a:endParaRPr>
                    </a:p>
                  </a:txBody>
                  <a:tcPr marL="7620" marR="7620" marT="7620" marB="0" anchor="ctr">
                    <a:solidFill>
                      <a:schemeClr val="accent1">
                        <a:lumMod val="60000"/>
                        <a:lumOff val="40000"/>
                      </a:schemeClr>
                    </a:solidFill>
                  </a:tcPr>
                </a:tc>
                <a:tc>
                  <a:txBody>
                    <a:bodyPr/>
                    <a:lstStyle/>
                    <a:p>
                      <a:pPr algn="ctr" fontAlgn="ctr"/>
                      <a:r>
                        <a:rPr lang="en-US" sz="1100" u="none" strike="noStrike" dirty="0">
                          <a:effectLst/>
                        </a:rPr>
                        <a:t>31.03.2022</a:t>
                      </a:r>
                      <a:endParaRPr lang="en-US" sz="1100" b="1" i="0" u="none" strike="noStrike" dirty="0">
                        <a:solidFill>
                          <a:srgbClr val="000000"/>
                        </a:solidFill>
                        <a:effectLst/>
                        <a:latin typeface="Adobe Garamond Pro" panose="02020502060506020403" pitchFamily="18" charset="0"/>
                      </a:endParaRPr>
                    </a:p>
                  </a:txBody>
                  <a:tcPr marL="7620" marR="7620" marT="7620" marB="0" anchor="ctr">
                    <a:solidFill>
                      <a:schemeClr val="bg1">
                        <a:lumMod val="85000"/>
                      </a:schemeClr>
                    </a:solidFill>
                  </a:tcPr>
                </a:tc>
                <a:extLst>
                  <a:ext uri="{0D108BD9-81ED-4DB2-BD59-A6C34878D82A}">
                    <a16:rowId xmlns:a16="http://schemas.microsoft.com/office/drawing/2014/main" val="345986908"/>
                  </a:ext>
                </a:extLst>
              </a:tr>
            </a:tbl>
          </a:graphicData>
        </a:graphic>
      </p:graphicFrame>
    </p:spTree>
    <p:extLst>
      <p:ext uri="{BB962C8B-B14F-4D97-AF65-F5344CB8AC3E}">
        <p14:creationId xmlns:p14="http://schemas.microsoft.com/office/powerpoint/2010/main" val="242705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F1F91-685D-48B1-8933-3FD451BAA63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3237" r="10269"/>
          <a:stretch/>
        </p:blipFill>
        <p:spPr>
          <a:xfrm>
            <a:off x="0" y="4035"/>
            <a:ext cx="3043450" cy="1254637"/>
          </a:xfrm>
          <a:prstGeom prst="rect">
            <a:avLst/>
          </a:prstGeom>
        </p:spPr>
      </p:pic>
      <p:pic>
        <p:nvPicPr>
          <p:cNvPr id="7" name="Graphic 13">
            <a:extLst>
              <a:ext uri="{FF2B5EF4-FFF2-40B4-BE49-F238E27FC236}">
                <a16:creationId xmlns:a16="http://schemas.microsoft.com/office/drawing/2014/main" id="{B41B5E65-B4EB-4BBB-AC4B-64AB76D89E8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416503" y="-1"/>
            <a:ext cx="2775498" cy="786279"/>
          </a:xfrm>
          <a:prstGeom prst="rect">
            <a:avLst/>
          </a:prstGeom>
        </p:spPr>
      </p:pic>
      <p:sp>
        <p:nvSpPr>
          <p:cNvPr id="4" name="object 5"/>
          <p:cNvSpPr/>
          <p:nvPr/>
        </p:nvSpPr>
        <p:spPr>
          <a:xfrm>
            <a:off x="3867911" y="6260591"/>
            <a:ext cx="7038213" cy="0"/>
          </a:xfrm>
          <a:custGeom>
            <a:avLst/>
            <a:gdLst/>
            <a:ahLst/>
            <a:cxnLst/>
            <a:rect l="l" t="t" r="r" b="b"/>
            <a:pathLst>
              <a:path w="7038213">
                <a:moveTo>
                  <a:pt x="0" y="0"/>
                </a:moveTo>
                <a:lnTo>
                  <a:pt x="7038213" y="0"/>
                </a:lnTo>
              </a:path>
            </a:pathLst>
          </a:custGeom>
          <a:ln w="6350">
            <a:solidFill>
              <a:srgbClr val="008EC3"/>
            </a:solidFill>
          </a:ln>
        </p:spPr>
        <p:txBody>
          <a:bodyPr wrap="square" lIns="0" tIns="0" rIns="0" bIns="0" rtlCol="0">
            <a:noAutofit/>
          </a:bodyPr>
          <a:lstStyle/>
          <a:p>
            <a:endParaRPr/>
          </a:p>
        </p:txBody>
      </p:sp>
      <p:sp>
        <p:nvSpPr>
          <p:cNvPr id="6" name="object 7"/>
          <p:cNvSpPr txBox="1">
            <a:spLocks noGrp="1"/>
          </p:cNvSpPr>
          <p:nvPr>
            <p:ph type="ftr" sz="quarter" idx="4294967295"/>
          </p:nvPr>
        </p:nvSpPr>
        <p:spPr>
          <a:xfrm>
            <a:off x="639876" y="6144056"/>
            <a:ext cx="2989689" cy="234772"/>
          </a:xfrm>
          <a:prstGeom prst="rect">
            <a:avLst/>
          </a:prstGeom>
        </p:spPr>
        <p:txBody>
          <a:bodyPr vert="horz" wrap="square" lIns="0" tIns="0" rIns="0" bIns="0" rtlCol="0">
            <a:noAutofit/>
          </a:bodyPr>
          <a:lstStyle/>
          <a:p>
            <a:pPr marL="12700">
              <a:lnSpc>
                <a:spcPct val="100000"/>
              </a:lnSpc>
            </a:pPr>
            <a:r>
              <a:rPr sz="1400" spc="-20" dirty="0">
                <a:solidFill>
                  <a:srgbClr val="008EC3"/>
                </a:solidFill>
                <a:latin typeface="Calibri"/>
                <a:cs typeface="Calibri"/>
              </a:rPr>
              <a:t>E</a:t>
            </a:r>
            <a:r>
              <a:rPr sz="1400" spc="-25" dirty="0">
                <a:solidFill>
                  <a:srgbClr val="008EC3"/>
                </a:solidFill>
                <a:latin typeface="Calibri"/>
                <a:cs typeface="Calibri"/>
              </a:rPr>
              <a:t>N</a:t>
            </a:r>
            <a:r>
              <a:rPr sz="1400" spc="5" dirty="0">
                <a:solidFill>
                  <a:srgbClr val="008EC3"/>
                </a:solidFill>
                <a:latin typeface="Calibri"/>
                <a:cs typeface="Calibri"/>
              </a:rPr>
              <a:t>J</a:t>
            </a:r>
            <a:r>
              <a:rPr sz="1400" spc="-70" dirty="0">
                <a:solidFill>
                  <a:srgbClr val="008EC3"/>
                </a:solidFill>
                <a:latin typeface="Calibri"/>
                <a:cs typeface="Calibri"/>
              </a:rPr>
              <a:t>O</a:t>
            </a:r>
            <a:r>
              <a:rPr sz="1400" spc="-10" dirty="0">
                <a:solidFill>
                  <a:srgbClr val="008EC3"/>
                </a:solidFill>
                <a:latin typeface="Calibri"/>
                <a:cs typeface="Calibri"/>
              </a:rPr>
              <a:t>Y</a:t>
            </a:r>
            <a:r>
              <a:rPr sz="1400" spc="55" dirty="0">
                <a:solidFill>
                  <a:srgbClr val="008EC3"/>
                </a:solidFill>
                <a:latin typeface="Calibri"/>
                <a:cs typeface="Calibri"/>
              </a:rPr>
              <a:t> </a:t>
            </a:r>
            <a:r>
              <a:rPr sz="1400" spc="-20" dirty="0">
                <a:solidFill>
                  <a:srgbClr val="008EC3"/>
                </a:solidFill>
                <a:latin typeface="Calibri"/>
                <a:cs typeface="Calibri"/>
              </a:rPr>
              <a:t>T</a:t>
            </a:r>
            <a:r>
              <a:rPr sz="1400" spc="-15" dirty="0">
                <a:solidFill>
                  <a:srgbClr val="008EC3"/>
                </a:solidFill>
                <a:latin typeface="Calibri"/>
                <a:cs typeface="Calibri"/>
              </a:rPr>
              <a:t>H</a:t>
            </a:r>
            <a:r>
              <a:rPr sz="1400" spc="-10" dirty="0">
                <a:solidFill>
                  <a:srgbClr val="008EC3"/>
                </a:solidFill>
                <a:latin typeface="Calibri"/>
                <a:cs typeface="Calibri"/>
              </a:rPr>
              <a:t>E</a:t>
            </a:r>
            <a:r>
              <a:rPr sz="1400" spc="5" dirty="0">
                <a:solidFill>
                  <a:srgbClr val="008EC3"/>
                </a:solidFill>
                <a:latin typeface="Calibri"/>
                <a:cs typeface="Calibri"/>
              </a:rPr>
              <a:t> </a:t>
            </a:r>
            <a:r>
              <a:rPr sz="1400" spc="-5" dirty="0">
                <a:solidFill>
                  <a:srgbClr val="008EC3"/>
                </a:solidFill>
                <a:latin typeface="Calibri"/>
                <a:cs typeface="Calibri"/>
              </a:rPr>
              <a:t>B</a:t>
            </a:r>
            <a:r>
              <a:rPr sz="1400" spc="-45" dirty="0">
                <a:solidFill>
                  <a:srgbClr val="008EC3"/>
                </a:solidFill>
                <a:latin typeface="Calibri"/>
                <a:cs typeface="Calibri"/>
              </a:rPr>
              <a:t>E</a:t>
            </a:r>
            <a:r>
              <a:rPr sz="1400" spc="-5" dirty="0">
                <a:solidFill>
                  <a:srgbClr val="008EC3"/>
                </a:solidFill>
                <a:latin typeface="Calibri"/>
                <a:cs typeface="Calibri"/>
              </a:rPr>
              <a:t>S</a:t>
            </a:r>
            <a:r>
              <a:rPr sz="1400" spc="-10" dirty="0">
                <a:solidFill>
                  <a:srgbClr val="008EC3"/>
                </a:solidFill>
                <a:latin typeface="Calibri"/>
                <a:cs typeface="Calibri"/>
              </a:rPr>
              <a:t>T</a:t>
            </a:r>
            <a:r>
              <a:rPr sz="1400" spc="10" dirty="0">
                <a:solidFill>
                  <a:srgbClr val="008EC3"/>
                </a:solidFill>
                <a:latin typeface="Calibri"/>
                <a:cs typeface="Calibri"/>
              </a:rPr>
              <a:t> </a:t>
            </a:r>
            <a:r>
              <a:rPr sz="1400" spc="0" dirty="0">
                <a:solidFill>
                  <a:srgbClr val="008EC3"/>
                </a:solidFill>
                <a:latin typeface="Calibri"/>
                <a:cs typeface="Calibri"/>
              </a:rPr>
              <a:t>I</a:t>
            </a:r>
            <a:r>
              <a:rPr sz="1400" spc="-25" dirty="0">
                <a:solidFill>
                  <a:srgbClr val="008EC3"/>
                </a:solidFill>
                <a:latin typeface="Calibri"/>
                <a:cs typeface="Calibri"/>
              </a:rPr>
              <a:t>N</a:t>
            </a:r>
            <a:r>
              <a:rPr sz="1400" spc="-20" dirty="0">
                <a:solidFill>
                  <a:srgbClr val="008EC3"/>
                </a:solidFill>
                <a:latin typeface="Calibri"/>
                <a:cs typeface="Calibri"/>
              </a:rPr>
              <a:t>TE</a:t>
            </a:r>
            <a:r>
              <a:rPr sz="1400" spc="-5" dirty="0">
                <a:solidFill>
                  <a:srgbClr val="008EC3"/>
                </a:solidFill>
                <a:latin typeface="Calibri"/>
                <a:cs typeface="Calibri"/>
              </a:rPr>
              <a:t>R</a:t>
            </a:r>
            <a:r>
              <a:rPr sz="1400" spc="-25" dirty="0">
                <a:solidFill>
                  <a:srgbClr val="008EC3"/>
                </a:solidFill>
                <a:latin typeface="Calibri"/>
                <a:cs typeface="Calibri"/>
              </a:rPr>
              <a:t>N</a:t>
            </a:r>
            <a:r>
              <a:rPr sz="1400" spc="-20" dirty="0">
                <a:solidFill>
                  <a:srgbClr val="008EC3"/>
                </a:solidFill>
                <a:latin typeface="Calibri"/>
                <a:cs typeface="Calibri"/>
              </a:rPr>
              <a:t>E</a:t>
            </a:r>
            <a:r>
              <a:rPr sz="1400" spc="-10" dirty="0">
                <a:solidFill>
                  <a:srgbClr val="008EC3"/>
                </a:solidFill>
                <a:latin typeface="Calibri"/>
                <a:cs typeface="Calibri"/>
              </a:rPr>
              <a:t>T</a:t>
            </a:r>
            <a:r>
              <a:rPr sz="1400" spc="55" dirty="0">
                <a:solidFill>
                  <a:srgbClr val="008EC3"/>
                </a:solidFill>
                <a:latin typeface="Calibri"/>
                <a:cs typeface="Calibri"/>
              </a:rPr>
              <a:t> </a:t>
            </a:r>
            <a:r>
              <a:rPr sz="1400" spc="0" dirty="0">
                <a:solidFill>
                  <a:srgbClr val="008EC3"/>
                </a:solidFill>
                <a:latin typeface="Calibri"/>
                <a:cs typeface="Calibri"/>
              </a:rPr>
              <a:t>I</a:t>
            </a:r>
            <a:r>
              <a:rPr sz="1400" spc="-10" dirty="0">
                <a:solidFill>
                  <a:srgbClr val="008EC3"/>
                </a:solidFill>
                <a:latin typeface="Calibri"/>
                <a:cs typeface="Calibri"/>
              </a:rPr>
              <a:t>N</a:t>
            </a:r>
            <a:r>
              <a:rPr sz="1400" spc="-5" dirty="0">
                <a:solidFill>
                  <a:srgbClr val="008EC3"/>
                </a:solidFill>
                <a:latin typeface="Calibri"/>
                <a:cs typeface="Calibri"/>
              </a:rPr>
              <a:t> </a:t>
            </a:r>
            <a:r>
              <a:rPr sz="1400" spc="-10" dirty="0">
                <a:solidFill>
                  <a:srgbClr val="008EC3"/>
                </a:solidFill>
                <a:latin typeface="Calibri"/>
                <a:cs typeface="Calibri"/>
              </a:rPr>
              <a:t>M</a:t>
            </a:r>
            <a:r>
              <a:rPr sz="1400" spc="-114" dirty="0">
                <a:solidFill>
                  <a:srgbClr val="008EC3"/>
                </a:solidFill>
                <a:latin typeface="Calibri"/>
                <a:cs typeface="Calibri"/>
              </a:rPr>
              <a:t>Y</a:t>
            </a:r>
            <a:r>
              <a:rPr sz="1400" spc="-5" dirty="0">
                <a:solidFill>
                  <a:srgbClr val="008EC3"/>
                </a:solidFill>
                <a:latin typeface="Calibri"/>
                <a:cs typeface="Calibri"/>
              </a:rPr>
              <a:t>A</a:t>
            </a:r>
            <a:r>
              <a:rPr sz="1400" spc="-25" dirty="0">
                <a:solidFill>
                  <a:srgbClr val="008EC3"/>
                </a:solidFill>
                <a:latin typeface="Calibri"/>
                <a:cs typeface="Calibri"/>
              </a:rPr>
              <a:t>N</a:t>
            </a:r>
            <a:r>
              <a:rPr sz="1400" spc="-10" dirty="0">
                <a:solidFill>
                  <a:srgbClr val="008EC3"/>
                </a:solidFill>
                <a:latin typeface="Calibri"/>
                <a:cs typeface="Calibri"/>
              </a:rPr>
              <a:t>M</a:t>
            </a:r>
            <a:r>
              <a:rPr sz="1400" spc="-5" dirty="0">
                <a:solidFill>
                  <a:srgbClr val="008EC3"/>
                </a:solidFill>
                <a:latin typeface="Calibri"/>
                <a:cs typeface="Calibri"/>
              </a:rPr>
              <a:t>A</a:t>
            </a:r>
            <a:r>
              <a:rPr sz="1400" spc="-10" dirty="0">
                <a:solidFill>
                  <a:srgbClr val="008EC3"/>
                </a:solidFill>
                <a:latin typeface="Calibri"/>
                <a:cs typeface="Calibri"/>
              </a:rPr>
              <a:t>R</a:t>
            </a:r>
            <a:endParaRPr sz="1400" dirty="0">
              <a:latin typeface="Calibri"/>
              <a:cs typeface="Calibri"/>
            </a:endParaRPr>
          </a:p>
        </p:txBody>
      </p:sp>
      <p:sp>
        <p:nvSpPr>
          <p:cNvPr id="10" name="Title 1">
            <a:extLst>
              <a:ext uri="{FF2B5EF4-FFF2-40B4-BE49-F238E27FC236}">
                <a16:creationId xmlns:a16="http://schemas.microsoft.com/office/drawing/2014/main" id="{B550FED5-F3AF-44CF-9C31-4F28BD318FBF}"/>
              </a:ext>
            </a:extLst>
          </p:cNvPr>
          <p:cNvSpPr>
            <a:spLocks noGrp="1"/>
          </p:cNvSpPr>
          <p:nvPr>
            <p:ph type="title"/>
          </p:nvPr>
        </p:nvSpPr>
        <p:spPr>
          <a:xfrm>
            <a:off x="1006150" y="943472"/>
            <a:ext cx="9724054" cy="630399"/>
          </a:xfrm>
        </p:spPr>
        <p:txBody>
          <a:bodyPr>
            <a:normAutofit fontScale="90000"/>
          </a:bodyPr>
          <a:lstStyle/>
          <a:p>
            <a:r>
              <a:rPr lang="en-US" sz="2400" b="1" dirty="0">
                <a:solidFill>
                  <a:srgbClr val="00B0F0"/>
                </a:solidFill>
              </a:rPr>
              <a:t>Plan and procedures to update compatibility with the Registry system’s update and upgrade of DNS system and EPP System. </a:t>
            </a:r>
          </a:p>
        </p:txBody>
      </p:sp>
      <p:sp>
        <p:nvSpPr>
          <p:cNvPr id="11" name="Content Placeholder 2">
            <a:extLst>
              <a:ext uri="{FF2B5EF4-FFF2-40B4-BE49-F238E27FC236}">
                <a16:creationId xmlns:a16="http://schemas.microsoft.com/office/drawing/2014/main" id="{4BDC4418-5869-400F-A176-BD3B9C0129AB}"/>
              </a:ext>
            </a:extLst>
          </p:cNvPr>
          <p:cNvSpPr>
            <a:spLocks noGrp="1"/>
          </p:cNvSpPr>
          <p:nvPr>
            <p:ph sz="half" idx="1"/>
          </p:nvPr>
        </p:nvSpPr>
        <p:spPr>
          <a:xfrm>
            <a:off x="1006150" y="1685606"/>
            <a:ext cx="10657115" cy="4207217"/>
          </a:xfrm>
        </p:spPr>
        <p:txBody>
          <a:bodyPr>
            <a:noAutofit/>
          </a:bodyPr>
          <a:lstStyle/>
          <a:p>
            <a:pPr algn="just">
              <a:buFont typeface="Wingdings" panose="05000000000000000000" pitchFamily="2" charset="2"/>
              <a:buChar char="ü"/>
            </a:pPr>
            <a:r>
              <a:rPr lang="en-US" sz="1600" dirty="0"/>
              <a:t>Regular system updates and patching provides a mechanism to manage and protect hardware and software from security and functional issues. System updates can take the form of firmware, software, or physical hardware updates relevant to any vulnerabilities in a particular piece of hardware, software or system appliance. </a:t>
            </a:r>
          </a:p>
          <a:p>
            <a:pPr algn="just">
              <a:buFont typeface="Wingdings" panose="05000000000000000000" pitchFamily="2" charset="2"/>
              <a:buChar char="ü"/>
            </a:pPr>
            <a:r>
              <a:rPr lang="en-US" sz="1600" dirty="0"/>
              <a:t>The following procedures apply to all update processes: </a:t>
            </a:r>
          </a:p>
          <a:p>
            <a:pPr algn="just">
              <a:buFont typeface="Wingdings" panose="05000000000000000000" pitchFamily="2" charset="2"/>
              <a:buChar char="§"/>
            </a:pPr>
            <a:r>
              <a:rPr lang="en-US" sz="1600" dirty="0"/>
              <a:t>Updates may be performed manually, using administrative tools, or automatically using vendor or internally provided vehicles.</a:t>
            </a:r>
          </a:p>
          <a:p>
            <a:pPr algn="just">
              <a:buFont typeface="Wingdings" panose="05000000000000000000" pitchFamily="2" charset="2"/>
              <a:buChar char="§"/>
            </a:pPr>
            <a:r>
              <a:rPr lang="en-US" sz="1600" dirty="0"/>
              <a:t> All workstations and user systems/application (as applicable) shall have current operating system and application versions. These systems shall be patched on a regular basis as established by management. </a:t>
            </a:r>
          </a:p>
          <a:p>
            <a:pPr algn="just">
              <a:buFont typeface="Wingdings" panose="05000000000000000000" pitchFamily="2" charset="2"/>
              <a:buChar char="§"/>
            </a:pPr>
            <a:r>
              <a:rPr lang="en-US" sz="1600" dirty="0"/>
              <a:t>Server and enterprise application updates shall be performed by a qualified and authorized system administrator after the update has been tested in a production environment. Assuming software compatibility, servers shall have current versions of the operating systems and associated If automatic update ability is available, it should be compared to the listing of posted updates to be sure it is accurate. </a:t>
            </a:r>
          </a:p>
          <a:p>
            <a:pPr algn="just">
              <a:buFont typeface="Wingdings" panose="05000000000000000000" pitchFamily="2" charset="2"/>
              <a:buChar char="ü"/>
            </a:pPr>
            <a:r>
              <a:rPr lang="en-US" sz="1600" dirty="0"/>
              <a:t>When there are the Registry system’s update and upgrade of DNS system and EPP System, we will proceed to update the system compatibility by the guidance of PTD.</a:t>
            </a:r>
          </a:p>
        </p:txBody>
      </p:sp>
    </p:spTree>
    <p:extLst>
      <p:ext uri="{BB962C8B-B14F-4D97-AF65-F5344CB8AC3E}">
        <p14:creationId xmlns:p14="http://schemas.microsoft.com/office/powerpoint/2010/main" val="3488760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F1F91-685D-48B1-8933-3FD451BAA63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3237" r="10269"/>
          <a:stretch/>
        </p:blipFill>
        <p:spPr>
          <a:xfrm>
            <a:off x="0" y="4035"/>
            <a:ext cx="3043450" cy="1254637"/>
          </a:xfrm>
          <a:prstGeom prst="rect">
            <a:avLst/>
          </a:prstGeom>
        </p:spPr>
      </p:pic>
      <p:pic>
        <p:nvPicPr>
          <p:cNvPr id="7" name="Graphic 13">
            <a:extLst>
              <a:ext uri="{FF2B5EF4-FFF2-40B4-BE49-F238E27FC236}">
                <a16:creationId xmlns:a16="http://schemas.microsoft.com/office/drawing/2014/main" id="{B41B5E65-B4EB-4BBB-AC4B-64AB76D89E8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416503" y="-1"/>
            <a:ext cx="2775498" cy="786279"/>
          </a:xfrm>
          <a:prstGeom prst="rect">
            <a:avLst/>
          </a:prstGeom>
        </p:spPr>
      </p:pic>
      <p:sp>
        <p:nvSpPr>
          <p:cNvPr id="4" name="object 5"/>
          <p:cNvSpPr/>
          <p:nvPr/>
        </p:nvSpPr>
        <p:spPr>
          <a:xfrm>
            <a:off x="3867911" y="6260591"/>
            <a:ext cx="7038213" cy="0"/>
          </a:xfrm>
          <a:custGeom>
            <a:avLst/>
            <a:gdLst/>
            <a:ahLst/>
            <a:cxnLst/>
            <a:rect l="l" t="t" r="r" b="b"/>
            <a:pathLst>
              <a:path w="7038213">
                <a:moveTo>
                  <a:pt x="0" y="0"/>
                </a:moveTo>
                <a:lnTo>
                  <a:pt x="7038213" y="0"/>
                </a:lnTo>
              </a:path>
            </a:pathLst>
          </a:custGeom>
          <a:ln w="6350">
            <a:solidFill>
              <a:srgbClr val="008EC3"/>
            </a:solidFill>
          </a:ln>
        </p:spPr>
        <p:txBody>
          <a:bodyPr wrap="square" lIns="0" tIns="0" rIns="0" bIns="0" rtlCol="0">
            <a:noAutofit/>
          </a:bodyPr>
          <a:lstStyle/>
          <a:p>
            <a:endParaRPr/>
          </a:p>
        </p:txBody>
      </p:sp>
      <p:sp>
        <p:nvSpPr>
          <p:cNvPr id="6" name="object 7"/>
          <p:cNvSpPr txBox="1">
            <a:spLocks noGrp="1"/>
          </p:cNvSpPr>
          <p:nvPr>
            <p:ph type="ftr" sz="quarter" idx="4294967295"/>
          </p:nvPr>
        </p:nvSpPr>
        <p:spPr>
          <a:xfrm>
            <a:off x="639876" y="6144056"/>
            <a:ext cx="2989689" cy="234772"/>
          </a:xfrm>
          <a:prstGeom prst="rect">
            <a:avLst/>
          </a:prstGeom>
        </p:spPr>
        <p:txBody>
          <a:bodyPr vert="horz" wrap="square" lIns="0" tIns="0" rIns="0" bIns="0" rtlCol="0">
            <a:noAutofit/>
          </a:bodyPr>
          <a:lstStyle/>
          <a:p>
            <a:pPr marL="12700">
              <a:lnSpc>
                <a:spcPct val="100000"/>
              </a:lnSpc>
            </a:pPr>
            <a:r>
              <a:rPr sz="1400" spc="-20" dirty="0">
                <a:solidFill>
                  <a:srgbClr val="008EC3"/>
                </a:solidFill>
                <a:latin typeface="Calibri"/>
                <a:cs typeface="Calibri"/>
              </a:rPr>
              <a:t>E</a:t>
            </a:r>
            <a:r>
              <a:rPr sz="1400" spc="-25" dirty="0">
                <a:solidFill>
                  <a:srgbClr val="008EC3"/>
                </a:solidFill>
                <a:latin typeface="Calibri"/>
                <a:cs typeface="Calibri"/>
              </a:rPr>
              <a:t>N</a:t>
            </a:r>
            <a:r>
              <a:rPr sz="1400" spc="5" dirty="0">
                <a:solidFill>
                  <a:srgbClr val="008EC3"/>
                </a:solidFill>
                <a:latin typeface="Calibri"/>
                <a:cs typeface="Calibri"/>
              </a:rPr>
              <a:t>J</a:t>
            </a:r>
            <a:r>
              <a:rPr sz="1400" spc="-70" dirty="0">
                <a:solidFill>
                  <a:srgbClr val="008EC3"/>
                </a:solidFill>
                <a:latin typeface="Calibri"/>
                <a:cs typeface="Calibri"/>
              </a:rPr>
              <a:t>O</a:t>
            </a:r>
            <a:r>
              <a:rPr sz="1400" spc="-10" dirty="0">
                <a:solidFill>
                  <a:srgbClr val="008EC3"/>
                </a:solidFill>
                <a:latin typeface="Calibri"/>
                <a:cs typeface="Calibri"/>
              </a:rPr>
              <a:t>Y</a:t>
            </a:r>
            <a:r>
              <a:rPr sz="1400" spc="55" dirty="0">
                <a:solidFill>
                  <a:srgbClr val="008EC3"/>
                </a:solidFill>
                <a:latin typeface="Calibri"/>
                <a:cs typeface="Calibri"/>
              </a:rPr>
              <a:t> </a:t>
            </a:r>
            <a:r>
              <a:rPr sz="1400" spc="-20" dirty="0">
                <a:solidFill>
                  <a:srgbClr val="008EC3"/>
                </a:solidFill>
                <a:latin typeface="Calibri"/>
                <a:cs typeface="Calibri"/>
              </a:rPr>
              <a:t>T</a:t>
            </a:r>
            <a:r>
              <a:rPr sz="1400" spc="-15" dirty="0">
                <a:solidFill>
                  <a:srgbClr val="008EC3"/>
                </a:solidFill>
                <a:latin typeface="Calibri"/>
                <a:cs typeface="Calibri"/>
              </a:rPr>
              <a:t>H</a:t>
            </a:r>
            <a:r>
              <a:rPr sz="1400" spc="-10" dirty="0">
                <a:solidFill>
                  <a:srgbClr val="008EC3"/>
                </a:solidFill>
                <a:latin typeface="Calibri"/>
                <a:cs typeface="Calibri"/>
              </a:rPr>
              <a:t>E</a:t>
            </a:r>
            <a:r>
              <a:rPr sz="1400" spc="5" dirty="0">
                <a:solidFill>
                  <a:srgbClr val="008EC3"/>
                </a:solidFill>
                <a:latin typeface="Calibri"/>
                <a:cs typeface="Calibri"/>
              </a:rPr>
              <a:t> </a:t>
            </a:r>
            <a:r>
              <a:rPr sz="1400" spc="-5" dirty="0">
                <a:solidFill>
                  <a:srgbClr val="008EC3"/>
                </a:solidFill>
                <a:latin typeface="Calibri"/>
                <a:cs typeface="Calibri"/>
              </a:rPr>
              <a:t>B</a:t>
            </a:r>
            <a:r>
              <a:rPr sz="1400" spc="-45" dirty="0">
                <a:solidFill>
                  <a:srgbClr val="008EC3"/>
                </a:solidFill>
                <a:latin typeface="Calibri"/>
                <a:cs typeface="Calibri"/>
              </a:rPr>
              <a:t>E</a:t>
            </a:r>
            <a:r>
              <a:rPr sz="1400" spc="-5" dirty="0">
                <a:solidFill>
                  <a:srgbClr val="008EC3"/>
                </a:solidFill>
                <a:latin typeface="Calibri"/>
                <a:cs typeface="Calibri"/>
              </a:rPr>
              <a:t>S</a:t>
            </a:r>
            <a:r>
              <a:rPr sz="1400" spc="-10" dirty="0">
                <a:solidFill>
                  <a:srgbClr val="008EC3"/>
                </a:solidFill>
                <a:latin typeface="Calibri"/>
                <a:cs typeface="Calibri"/>
              </a:rPr>
              <a:t>T</a:t>
            </a:r>
            <a:r>
              <a:rPr sz="1400" spc="10" dirty="0">
                <a:solidFill>
                  <a:srgbClr val="008EC3"/>
                </a:solidFill>
                <a:latin typeface="Calibri"/>
                <a:cs typeface="Calibri"/>
              </a:rPr>
              <a:t> </a:t>
            </a:r>
            <a:r>
              <a:rPr sz="1400" spc="0" dirty="0">
                <a:solidFill>
                  <a:srgbClr val="008EC3"/>
                </a:solidFill>
                <a:latin typeface="Calibri"/>
                <a:cs typeface="Calibri"/>
              </a:rPr>
              <a:t>I</a:t>
            </a:r>
            <a:r>
              <a:rPr sz="1400" spc="-25" dirty="0">
                <a:solidFill>
                  <a:srgbClr val="008EC3"/>
                </a:solidFill>
                <a:latin typeface="Calibri"/>
                <a:cs typeface="Calibri"/>
              </a:rPr>
              <a:t>N</a:t>
            </a:r>
            <a:r>
              <a:rPr sz="1400" spc="-20" dirty="0">
                <a:solidFill>
                  <a:srgbClr val="008EC3"/>
                </a:solidFill>
                <a:latin typeface="Calibri"/>
                <a:cs typeface="Calibri"/>
              </a:rPr>
              <a:t>TE</a:t>
            </a:r>
            <a:r>
              <a:rPr sz="1400" spc="-5" dirty="0">
                <a:solidFill>
                  <a:srgbClr val="008EC3"/>
                </a:solidFill>
                <a:latin typeface="Calibri"/>
                <a:cs typeface="Calibri"/>
              </a:rPr>
              <a:t>R</a:t>
            </a:r>
            <a:r>
              <a:rPr sz="1400" spc="-25" dirty="0">
                <a:solidFill>
                  <a:srgbClr val="008EC3"/>
                </a:solidFill>
                <a:latin typeface="Calibri"/>
                <a:cs typeface="Calibri"/>
              </a:rPr>
              <a:t>N</a:t>
            </a:r>
            <a:r>
              <a:rPr sz="1400" spc="-20" dirty="0">
                <a:solidFill>
                  <a:srgbClr val="008EC3"/>
                </a:solidFill>
                <a:latin typeface="Calibri"/>
                <a:cs typeface="Calibri"/>
              </a:rPr>
              <a:t>E</a:t>
            </a:r>
            <a:r>
              <a:rPr sz="1400" spc="-10" dirty="0">
                <a:solidFill>
                  <a:srgbClr val="008EC3"/>
                </a:solidFill>
                <a:latin typeface="Calibri"/>
                <a:cs typeface="Calibri"/>
              </a:rPr>
              <a:t>T</a:t>
            </a:r>
            <a:r>
              <a:rPr sz="1400" spc="55" dirty="0">
                <a:solidFill>
                  <a:srgbClr val="008EC3"/>
                </a:solidFill>
                <a:latin typeface="Calibri"/>
                <a:cs typeface="Calibri"/>
              </a:rPr>
              <a:t> </a:t>
            </a:r>
            <a:r>
              <a:rPr sz="1400" spc="0" dirty="0">
                <a:solidFill>
                  <a:srgbClr val="008EC3"/>
                </a:solidFill>
                <a:latin typeface="Calibri"/>
                <a:cs typeface="Calibri"/>
              </a:rPr>
              <a:t>I</a:t>
            </a:r>
            <a:r>
              <a:rPr sz="1400" spc="-10" dirty="0">
                <a:solidFill>
                  <a:srgbClr val="008EC3"/>
                </a:solidFill>
                <a:latin typeface="Calibri"/>
                <a:cs typeface="Calibri"/>
              </a:rPr>
              <a:t>N</a:t>
            </a:r>
            <a:r>
              <a:rPr sz="1400" spc="-5" dirty="0">
                <a:solidFill>
                  <a:srgbClr val="008EC3"/>
                </a:solidFill>
                <a:latin typeface="Calibri"/>
                <a:cs typeface="Calibri"/>
              </a:rPr>
              <a:t> </a:t>
            </a:r>
            <a:r>
              <a:rPr sz="1400" spc="-10" dirty="0">
                <a:solidFill>
                  <a:srgbClr val="008EC3"/>
                </a:solidFill>
                <a:latin typeface="Calibri"/>
                <a:cs typeface="Calibri"/>
              </a:rPr>
              <a:t>M</a:t>
            </a:r>
            <a:r>
              <a:rPr sz="1400" spc="-114" dirty="0">
                <a:solidFill>
                  <a:srgbClr val="008EC3"/>
                </a:solidFill>
                <a:latin typeface="Calibri"/>
                <a:cs typeface="Calibri"/>
              </a:rPr>
              <a:t>Y</a:t>
            </a:r>
            <a:r>
              <a:rPr sz="1400" spc="-5" dirty="0">
                <a:solidFill>
                  <a:srgbClr val="008EC3"/>
                </a:solidFill>
                <a:latin typeface="Calibri"/>
                <a:cs typeface="Calibri"/>
              </a:rPr>
              <a:t>A</a:t>
            </a:r>
            <a:r>
              <a:rPr sz="1400" spc="-25" dirty="0">
                <a:solidFill>
                  <a:srgbClr val="008EC3"/>
                </a:solidFill>
                <a:latin typeface="Calibri"/>
                <a:cs typeface="Calibri"/>
              </a:rPr>
              <a:t>N</a:t>
            </a:r>
            <a:r>
              <a:rPr sz="1400" spc="-10" dirty="0">
                <a:solidFill>
                  <a:srgbClr val="008EC3"/>
                </a:solidFill>
                <a:latin typeface="Calibri"/>
                <a:cs typeface="Calibri"/>
              </a:rPr>
              <a:t>M</a:t>
            </a:r>
            <a:r>
              <a:rPr sz="1400" spc="-5" dirty="0">
                <a:solidFill>
                  <a:srgbClr val="008EC3"/>
                </a:solidFill>
                <a:latin typeface="Calibri"/>
                <a:cs typeface="Calibri"/>
              </a:rPr>
              <a:t>A</a:t>
            </a:r>
            <a:r>
              <a:rPr sz="1400" spc="-10" dirty="0">
                <a:solidFill>
                  <a:srgbClr val="008EC3"/>
                </a:solidFill>
                <a:latin typeface="Calibri"/>
                <a:cs typeface="Calibri"/>
              </a:rPr>
              <a:t>R</a:t>
            </a:r>
            <a:endParaRPr sz="1400" dirty="0">
              <a:latin typeface="Calibri"/>
              <a:cs typeface="Calibri"/>
            </a:endParaRPr>
          </a:p>
        </p:txBody>
      </p:sp>
      <p:sp>
        <p:nvSpPr>
          <p:cNvPr id="10" name="Title 1">
            <a:extLst>
              <a:ext uri="{FF2B5EF4-FFF2-40B4-BE49-F238E27FC236}">
                <a16:creationId xmlns:a16="http://schemas.microsoft.com/office/drawing/2014/main" id="{B550FED5-F3AF-44CF-9C31-4F28BD318FBF}"/>
              </a:ext>
            </a:extLst>
          </p:cNvPr>
          <p:cNvSpPr>
            <a:spLocks noGrp="1"/>
          </p:cNvSpPr>
          <p:nvPr>
            <p:ph type="title"/>
          </p:nvPr>
        </p:nvSpPr>
        <p:spPr>
          <a:xfrm>
            <a:off x="1006150" y="943472"/>
            <a:ext cx="9724054" cy="630399"/>
          </a:xfrm>
        </p:spPr>
        <p:txBody>
          <a:bodyPr>
            <a:normAutofit fontScale="90000"/>
          </a:bodyPr>
          <a:lstStyle/>
          <a:p>
            <a:r>
              <a:rPr lang="en-US" sz="2400" b="1" dirty="0">
                <a:solidFill>
                  <a:srgbClr val="00B0F0"/>
                </a:solidFill>
              </a:rPr>
              <a:t>Policy and procedures of system operation management, data backup system and frequency, data retention period for business. </a:t>
            </a:r>
          </a:p>
        </p:txBody>
      </p:sp>
      <p:sp>
        <p:nvSpPr>
          <p:cNvPr id="11" name="Content Placeholder 2">
            <a:extLst>
              <a:ext uri="{FF2B5EF4-FFF2-40B4-BE49-F238E27FC236}">
                <a16:creationId xmlns:a16="http://schemas.microsoft.com/office/drawing/2014/main" id="{4BDC4418-5869-400F-A176-BD3B9C0129AB}"/>
              </a:ext>
            </a:extLst>
          </p:cNvPr>
          <p:cNvSpPr>
            <a:spLocks noGrp="1"/>
          </p:cNvSpPr>
          <p:nvPr>
            <p:ph sz="half" idx="1"/>
          </p:nvPr>
        </p:nvSpPr>
        <p:spPr>
          <a:xfrm>
            <a:off x="1006150" y="1685606"/>
            <a:ext cx="4732177" cy="4207217"/>
          </a:xfrm>
        </p:spPr>
        <p:txBody>
          <a:bodyPr>
            <a:noAutofit/>
          </a:bodyPr>
          <a:lstStyle/>
          <a:p>
            <a:pPr marL="0" indent="0" algn="just">
              <a:buNone/>
            </a:pPr>
            <a:r>
              <a:rPr lang="en-US" sz="1800" dirty="0">
                <a:solidFill>
                  <a:srgbClr val="00B0F0"/>
                </a:solidFill>
              </a:rPr>
              <a:t>Purpose of procedures </a:t>
            </a:r>
          </a:p>
          <a:p>
            <a:pPr marL="0" indent="0" algn="just">
              <a:buNone/>
            </a:pPr>
            <a:r>
              <a:rPr lang="en-US" sz="1600" dirty="0"/>
              <a:t>The procedures support Operational Policy and provide guidance on activities and responsibilities in relation to the system operation.</a:t>
            </a:r>
          </a:p>
          <a:p>
            <a:pPr algn="just">
              <a:buFont typeface="Wingdings" panose="05000000000000000000" pitchFamily="2" charset="2"/>
              <a:buChar char="§"/>
            </a:pPr>
            <a:r>
              <a:rPr lang="en-US" sz="1600" dirty="0"/>
              <a:t>Hardware Management</a:t>
            </a:r>
          </a:p>
          <a:p>
            <a:pPr algn="just">
              <a:buFont typeface="Wingdings" panose="05000000000000000000" pitchFamily="2" charset="2"/>
              <a:buChar char="§"/>
            </a:pPr>
            <a:r>
              <a:rPr lang="en-US" sz="1600" dirty="0"/>
              <a:t>Software Management </a:t>
            </a:r>
          </a:p>
          <a:p>
            <a:pPr algn="just">
              <a:buFont typeface="Wingdings" panose="05000000000000000000" pitchFamily="2" charset="2"/>
              <a:buChar char="§"/>
            </a:pPr>
            <a:r>
              <a:rPr lang="en-US" sz="1600" dirty="0"/>
              <a:t>Application Security </a:t>
            </a:r>
          </a:p>
          <a:p>
            <a:pPr algn="just">
              <a:buFont typeface="Wingdings" panose="05000000000000000000" pitchFamily="2" charset="2"/>
              <a:buChar char="§"/>
            </a:pPr>
            <a:r>
              <a:rPr lang="en-US" sz="1600" dirty="0"/>
              <a:t>Physical Security </a:t>
            </a:r>
          </a:p>
          <a:p>
            <a:pPr algn="just">
              <a:buFont typeface="Wingdings" panose="05000000000000000000" pitchFamily="2" charset="2"/>
              <a:buChar char="§"/>
            </a:pPr>
            <a:r>
              <a:rPr lang="en-US" sz="1600" dirty="0"/>
              <a:t>Backup Management </a:t>
            </a:r>
          </a:p>
        </p:txBody>
      </p:sp>
      <p:pic>
        <p:nvPicPr>
          <p:cNvPr id="3" name="Picture 2">
            <a:extLst>
              <a:ext uri="{FF2B5EF4-FFF2-40B4-BE49-F238E27FC236}">
                <a16:creationId xmlns:a16="http://schemas.microsoft.com/office/drawing/2014/main" id="{EB78EA83-7AB9-4D7F-941A-FADC71A394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6844" y="1654000"/>
            <a:ext cx="5004317" cy="4422707"/>
          </a:xfrm>
          <a:prstGeom prst="rect">
            <a:avLst/>
          </a:prstGeom>
        </p:spPr>
      </p:pic>
    </p:spTree>
    <p:extLst>
      <p:ext uri="{BB962C8B-B14F-4D97-AF65-F5344CB8AC3E}">
        <p14:creationId xmlns:p14="http://schemas.microsoft.com/office/powerpoint/2010/main" val="24884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F1F91-685D-48B1-8933-3FD451BAA63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3237" r="10269"/>
          <a:stretch/>
        </p:blipFill>
        <p:spPr>
          <a:xfrm>
            <a:off x="0" y="4035"/>
            <a:ext cx="3043450" cy="1254637"/>
          </a:xfrm>
          <a:prstGeom prst="rect">
            <a:avLst/>
          </a:prstGeom>
        </p:spPr>
      </p:pic>
      <p:pic>
        <p:nvPicPr>
          <p:cNvPr id="7" name="Graphic 13">
            <a:extLst>
              <a:ext uri="{FF2B5EF4-FFF2-40B4-BE49-F238E27FC236}">
                <a16:creationId xmlns:a16="http://schemas.microsoft.com/office/drawing/2014/main" id="{B41B5E65-B4EB-4BBB-AC4B-64AB76D89E8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416503" y="-1"/>
            <a:ext cx="2775498" cy="786279"/>
          </a:xfrm>
          <a:prstGeom prst="rect">
            <a:avLst/>
          </a:prstGeom>
        </p:spPr>
      </p:pic>
      <p:sp>
        <p:nvSpPr>
          <p:cNvPr id="4" name="object 5"/>
          <p:cNvSpPr/>
          <p:nvPr/>
        </p:nvSpPr>
        <p:spPr>
          <a:xfrm>
            <a:off x="3867911" y="6260591"/>
            <a:ext cx="7038213" cy="0"/>
          </a:xfrm>
          <a:custGeom>
            <a:avLst/>
            <a:gdLst/>
            <a:ahLst/>
            <a:cxnLst/>
            <a:rect l="l" t="t" r="r" b="b"/>
            <a:pathLst>
              <a:path w="7038213">
                <a:moveTo>
                  <a:pt x="0" y="0"/>
                </a:moveTo>
                <a:lnTo>
                  <a:pt x="7038213" y="0"/>
                </a:lnTo>
              </a:path>
            </a:pathLst>
          </a:custGeom>
          <a:ln w="6350">
            <a:solidFill>
              <a:srgbClr val="008EC3"/>
            </a:solidFill>
          </a:ln>
        </p:spPr>
        <p:txBody>
          <a:bodyPr wrap="square" lIns="0" tIns="0" rIns="0" bIns="0" rtlCol="0">
            <a:noAutofit/>
          </a:bodyPr>
          <a:lstStyle/>
          <a:p>
            <a:endParaRPr/>
          </a:p>
        </p:txBody>
      </p:sp>
      <p:sp>
        <p:nvSpPr>
          <p:cNvPr id="6" name="object 7"/>
          <p:cNvSpPr txBox="1">
            <a:spLocks noGrp="1"/>
          </p:cNvSpPr>
          <p:nvPr>
            <p:ph type="ftr" sz="quarter" idx="4294967295"/>
          </p:nvPr>
        </p:nvSpPr>
        <p:spPr>
          <a:xfrm>
            <a:off x="639876" y="6144056"/>
            <a:ext cx="2989689" cy="234772"/>
          </a:xfrm>
          <a:prstGeom prst="rect">
            <a:avLst/>
          </a:prstGeom>
        </p:spPr>
        <p:txBody>
          <a:bodyPr vert="horz" wrap="square" lIns="0" tIns="0" rIns="0" bIns="0" rtlCol="0">
            <a:noAutofit/>
          </a:bodyPr>
          <a:lstStyle/>
          <a:p>
            <a:pPr marL="12700">
              <a:lnSpc>
                <a:spcPct val="100000"/>
              </a:lnSpc>
            </a:pPr>
            <a:r>
              <a:rPr sz="1400" spc="-20" dirty="0">
                <a:solidFill>
                  <a:srgbClr val="008EC3"/>
                </a:solidFill>
                <a:latin typeface="Calibri"/>
                <a:cs typeface="Calibri"/>
              </a:rPr>
              <a:t>E</a:t>
            </a:r>
            <a:r>
              <a:rPr sz="1400" spc="-25" dirty="0">
                <a:solidFill>
                  <a:srgbClr val="008EC3"/>
                </a:solidFill>
                <a:latin typeface="Calibri"/>
                <a:cs typeface="Calibri"/>
              </a:rPr>
              <a:t>N</a:t>
            </a:r>
            <a:r>
              <a:rPr sz="1400" spc="5" dirty="0">
                <a:solidFill>
                  <a:srgbClr val="008EC3"/>
                </a:solidFill>
                <a:latin typeface="Calibri"/>
                <a:cs typeface="Calibri"/>
              </a:rPr>
              <a:t>J</a:t>
            </a:r>
            <a:r>
              <a:rPr sz="1400" spc="-70" dirty="0">
                <a:solidFill>
                  <a:srgbClr val="008EC3"/>
                </a:solidFill>
                <a:latin typeface="Calibri"/>
                <a:cs typeface="Calibri"/>
              </a:rPr>
              <a:t>O</a:t>
            </a:r>
            <a:r>
              <a:rPr sz="1400" spc="-10" dirty="0">
                <a:solidFill>
                  <a:srgbClr val="008EC3"/>
                </a:solidFill>
                <a:latin typeface="Calibri"/>
                <a:cs typeface="Calibri"/>
              </a:rPr>
              <a:t>Y</a:t>
            </a:r>
            <a:r>
              <a:rPr sz="1400" spc="55" dirty="0">
                <a:solidFill>
                  <a:srgbClr val="008EC3"/>
                </a:solidFill>
                <a:latin typeface="Calibri"/>
                <a:cs typeface="Calibri"/>
              </a:rPr>
              <a:t> </a:t>
            </a:r>
            <a:r>
              <a:rPr sz="1400" spc="-20" dirty="0">
                <a:solidFill>
                  <a:srgbClr val="008EC3"/>
                </a:solidFill>
                <a:latin typeface="Calibri"/>
                <a:cs typeface="Calibri"/>
              </a:rPr>
              <a:t>T</a:t>
            </a:r>
            <a:r>
              <a:rPr sz="1400" spc="-15" dirty="0">
                <a:solidFill>
                  <a:srgbClr val="008EC3"/>
                </a:solidFill>
                <a:latin typeface="Calibri"/>
                <a:cs typeface="Calibri"/>
              </a:rPr>
              <a:t>H</a:t>
            </a:r>
            <a:r>
              <a:rPr sz="1400" spc="-10" dirty="0">
                <a:solidFill>
                  <a:srgbClr val="008EC3"/>
                </a:solidFill>
                <a:latin typeface="Calibri"/>
                <a:cs typeface="Calibri"/>
              </a:rPr>
              <a:t>E</a:t>
            </a:r>
            <a:r>
              <a:rPr sz="1400" spc="5" dirty="0">
                <a:solidFill>
                  <a:srgbClr val="008EC3"/>
                </a:solidFill>
                <a:latin typeface="Calibri"/>
                <a:cs typeface="Calibri"/>
              </a:rPr>
              <a:t> </a:t>
            </a:r>
            <a:r>
              <a:rPr sz="1400" spc="-5" dirty="0">
                <a:solidFill>
                  <a:srgbClr val="008EC3"/>
                </a:solidFill>
                <a:latin typeface="Calibri"/>
                <a:cs typeface="Calibri"/>
              </a:rPr>
              <a:t>B</a:t>
            </a:r>
            <a:r>
              <a:rPr sz="1400" spc="-45" dirty="0">
                <a:solidFill>
                  <a:srgbClr val="008EC3"/>
                </a:solidFill>
                <a:latin typeface="Calibri"/>
                <a:cs typeface="Calibri"/>
              </a:rPr>
              <a:t>E</a:t>
            </a:r>
            <a:r>
              <a:rPr sz="1400" spc="-5" dirty="0">
                <a:solidFill>
                  <a:srgbClr val="008EC3"/>
                </a:solidFill>
                <a:latin typeface="Calibri"/>
                <a:cs typeface="Calibri"/>
              </a:rPr>
              <a:t>S</a:t>
            </a:r>
            <a:r>
              <a:rPr sz="1400" spc="-10" dirty="0">
                <a:solidFill>
                  <a:srgbClr val="008EC3"/>
                </a:solidFill>
                <a:latin typeface="Calibri"/>
                <a:cs typeface="Calibri"/>
              </a:rPr>
              <a:t>T</a:t>
            </a:r>
            <a:r>
              <a:rPr sz="1400" spc="10" dirty="0">
                <a:solidFill>
                  <a:srgbClr val="008EC3"/>
                </a:solidFill>
                <a:latin typeface="Calibri"/>
                <a:cs typeface="Calibri"/>
              </a:rPr>
              <a:t> </a:t>
            </a:r>
            <a:r>
              <a:rPr sz="1400" spc="0" dirty="0">
                <a:solidFill>
                  <a:srgbClr val="008EC3"/>
                </a:solidFill>
                <a:latin typeface="Calibri"/>
                <a:cs typeface="Calibri"/>
              </a:rPr>
              <a:t>I</a:t>
            </a:r>
            <a:r>
              <a:rPr sz="1400" spc="-25" dirty="0">
                <a:solidFill>
                  <a:srgbClr val="008EC3"/>
                </a:solidFill>
                <a:latin typeface="Calibri"/>
                <a:cs typeface="Calibri"/>
              </a:rPr>
              <a:t>N</a:t>
            </a:r>
            <a:r>
              <a:rPr sz="1400" spc="-20" dirty="0">
                <a:solidFill>
                  <a:srgbClr val="008EC3"/>
                </a:solidFill>
                <a:latin typeface="Calibri"/>
                <a:cs typeface="Calibri"/>
              </a:rPr>
              <a:t>TE</a:t>
            </a:r>
            <a:r>
              <a:rPr sz="1400" spc="-5" dirty="0">
                <a:solidFill>
                  <a:srgbClr val="008EC3"/>
                </a:solidFill>
                <a:latin typeface="Calibri"/>
                <a:cs typeface="Calibri"/>
              </a:rPr>
              <a:t>R</a:t>
            </a:r>
            <a:r>
              <a:rPr sz="1400" spc="-25" dirty="0">
                <a:solidFill>
                  <a:srgbClr val="008EC3"/>
                </a:solidFill>
                <a:latin typeface="Calibri"/>
                <a:cs typeface="Calibri"/>
              </a:rPr>
              <a:t>N</a:t>
            </a:r>
            <a:r>
              <a:rPr sz="1400" spc="-20" dirty="0">
                <a:solidFill>
                  <a:srgbClr val="008EC3"/>
                </a:solidFill>
                <a:latin typeface="Calibri"/>
                <a:cs typeface="Calibri"/>
              </a:rPr>
              <a:t>E</a:t>
            </a:r>
            <a:r>
              <a:rPr sz="1400" spc="-10" dirty="0">
                <a:solidFill>
                  <a:srgbClr val="008EC3"/>
                </a:solidFill>
                <a:latin typeface="Calibri"/>
                <a:cs typeface="Calibri"/>
              </a:rPr>
              <a:t>T</a:t>
            </a:r>
            <a:r>
              <a:rPr sz="1400" spc="55" dirty="0">
                <a:solidFill>
                  <a:srgbClr val="008EC3"/>
                </a:solidFill>
                <a:latin typeface="Calibri"/>
                <a:cs typeface="Calibri"/>
              </a:rPr>
              <a:t> </a:t>
            </a:r>
            <a:r>
              <a:rPr sz="1400" spc="0" dirty="0">
                <a:solidFill>
                  <a:srgbClr val="008EC3"/>
                </a:solidFill>
                <a:latin typeface="Calibri"/>
                <a:cs typeface="Calibri"/>
              </a:rPr>
              <a:t>I</a:t>
            </a:r>
            <a:r>
              <a:rPr sz="1400" spc="-10" dirty="0">
                <a:solidFill>
                  <a:srgbClr val="008EC3"/>
                </a:solidFill>
                <a:latin typeface="Calibri"/>
                <a:cs typeface="Calibri"/>
              </a:rPr>
              <a:t>N</a:t>
            </a:r>
            <a:r>
              <a:rPr sz="1400" spc="-5" dirty="0">
                <a:solidFill>
                  <a:srgbClr val="008EC3"/>
                </a:solidFill>
                <a:latin typeface="Calibri"/>
                <a:cs typeface="Calibri"/>
              </a:rPr>
              <a:t> </a:t>
            </a:r>
            <a:r>
              <a:rPr sz="1400" spc="-10" dirty="0">
                <a:solidFill>
                  <a:srgbClr val="008EC3"/>
                </a:solidFill>
                <a:latin typeface="Calibri"/>
                <a:cs typeface="Calibri"/>
              </a:rPr>
              <a:t>M</a:t>
            </a:r>
            <a:r>
              <a:rPr sz="1400" spc="-114" dirty="0">
                <a:solidFill>
                  <a:srgbClr val="008EC3"/>
                </a:solidFill>
                <a:latin typeface="Calibri"/>
                <a:cs typeface="Calibri"/>
              </a:rPr>
              <a:t>Y</a:t>
            </a:r>
            <a:r>
              <a:rPr sz="1400" spc="-5" dirty="0">
                <a:solidFill>
                  <a:srgbClr val="008EC3"/>
                </a:solidFill>
                <a:latin typeface="Calibri"/>
                <a:cs typeface="Calibri"/>
              </a:rPr>
              <a:t>A</a:t>
            </a:r>
            <a:r>
              <a:rPr sz="1400" spc="-25" dirty="0">
                <a:solidFill>
                  <a:srgbClr val="008EC3"/>
                </a:solidFill>
                <a:latin typeface="Calibri"/>
                <a:cs typeface="Calibri"/>
              </a:rPr>
              <a:t>N</a:t>
            </a:r>
            <a:r>
              <a:rPr sz="1400" spc="-10" dirty="0">
                <a:solidFill>
                  <a:srgbClr val="008EC3"/>
                </a:solidFill>
                <a:latin typeface="Calibri"/>
                <a:cs typeface="Calibri"/>
              </a:rPr>
              <a:t>M</a:t>
            </a:r>
            <a:r>
              <a:rPr sz="1400" spc="-5" dirty="0">
                <a:solidFill>
                  <a:srgbClr val="008EC3"/>
                </a:solidFill>
                <a:latin typeface="Calibri"/>
                <a:cs typeface="Calibri"/>
              </a:rPr>
              <a:t>A</a:t>
            </a:r>
            <a:r>
              <a:rPr sz="1400" spc="-10" dirty="0">
                <a:solidFill>
                  <a:srgbClr val="008EC3"/>
                </a:solidFill>
                <a:latin typeface="Calibri"/>
                <a:cs typeface="Calibri"/>
              </a:rPr>
              <a:t>R</a:t>
            </a:r>
            <a:endParaRPr sz="1400" dirty="0">
              <a:latin typeface="Calibri"/>
              <a:cs typeface="Calibri"/>
            </a:endParaRPr>
          </a:p>
        </p:txBody>
      </p:sp>
      <p:sp>
        <p:nvSpPr>
          <p:cNvPr id="10" name="Title 1">
            <a:extLst>
              <a:ext uri="{FF2B5EF4-FFF2-40B4-BE49-F238E27FC236}">
                <a16:creationId xmlns:a16="http://schemas.microsoft.com/office/drawing/2014/main" id="{B550FED5-F3AF-44CF-9C31-4F28BD318FBF}"/>
              </a:ext>
            </a:extLst>
          </p:cNvPr>
          <p:cNvSpPr>
            <a:spLocks noGrp="1"/>
          </p:cNvSpPr>
          <p:nvPr>
            <p:ph type="title"/>
          </p:nvPr>
        </p:nvSpPr>
        <p:spPr>
          <a:xfrm>
            <a:off x="1006150" y="943472"/>
            <a:ext cx="9724054" cy="630399"/>
          </a:xfrm>
        </p:spPr>
        <p:txBody>
          <a:bodyPr>
            <a:normAutofit fontScale="90000"/>
          </a:bodyPr>
          <a:lstStyle/>
          <a:p>
            <a:r>
              <a:rPr lang="en-US" sz="2400" b="1" dirty="0">
                <a:solidFill>
                  <a:srgbClr val="00B0F0"/>
                </a:solidFill>
              </a:rPr>
              <a:t>Plan and procedures to update compatibility with the Registry system’s update and upgrade of DNS system and EPP System. </a:t>
            </a:r>
          </a:p>
        </p:txBody>
      </p:sp>
      <p:sp>
        <p:nvSpPr>
          <p:cNvPr id="11" name="Content Placeholder 2">
            <a:extLst>
              <a:ext uri="{FF2B5EF4-FFF2-40B4-BE49-F238E27FC236}">
                <a16:creationId xmlns:a16="http://schemas.microsoft.com/office/drawing/2014/main" id="{4BDC4418-5869-400F-A176-BD3B9C0129AB}"/>
              </a:ext>
            </a:extLst>
          </p:cNvPr>
          <p:cNvSpPr>
            <a:spLocks noGrp="1"/>
          </p:cNvSpPr>
          <p:nvPr>
            <p:ph sz="half" idx="1"/>
          </p:nvPr>
        </p:nvSpPr>
        <p:spPr>
          <a:xfrm>
            <a:off x="1006150" y="1685606"/>
            <a:ext cx="10657115" cy="4207217"/>
          </a:xfrm>
        </p:spPr>
        <p:txBody>
          <a:bodyPr>
            <a:noAutofit/>
          </a:bodyPr>
          <a:lstStyle/>
          <a:p>
            <a:pPr algn="just">
              <a:buFont typeface="Wingdings" panose="05000000000000000000" pitchFamily="2" charset="2"/>
              <a:buChar char="ü"/>
            </a:pPr>
            <a:r>
              <a:rPr lang="en-US" sz="1600" dirty="0"/>
              <a:t>Regular system updates and patching provides a mechanism to manage and protect hardware and software from security and functional issues. System updates can take the form of firmware, software, or physical hardware updates relevant to any vulnerabilities in a particular piece of hardware, software or system appliance. </a:t>
            </a:r>
          </a:p>
          <a:p>
            <a:pPr algn="just">
              <a:buFont typeface="Wingdings" panose="05000000000000000000" pitchFamily="2" charset="2"/>
              <a:buChar char="ü"/>
            </a:pPr>
            <a:r>
              <a:rPr lang="en-US" sz="1600" dirty="0"/>
              <a:t>The following procedures apply to all update processes: </a:t>
            </a:r>
          </a:p>
          <a:p>
            <a:pPr algn="just">
              <a:buFont typeface="Wingdings" panose="05000000000000000000" pitchFamily="2" charset="2"/>
              <a:buChar char="§"/>
            </a:pPr>
            <a:r>
              <a:rPr lang="en-US" sz="1600" dirty="0"/>
              <a:t>Updates may be performed manually, using administrative tools, or automatically using vendor or internally provided vehicles.</a:t>
            </a:r>
          </a:p>
          <a:p>
            <a:pPr algn="just">
              <a:buFont typeface="Wingdings" panose="05000000000000000000" pitchFamily="2" charset="2"/>
              <a:buChar char="§"/>
            </a:pPr>
            <a:r>
              <a:rPr lang="en-US" sz="1600" dirty="0"/>
              <a:t> All workstations and user systems/application (as applicable) shall have current operating system and application versions. These systems shall be patched on a regular basis as established by management. </a:t>
            </a:r>
          </a:p>
          <a:p>
            <a:pPr algn="just">
              <a:buFont typeface="Wingdings" panose="05000000000000000000" pitchFamily="2" charset="2"/>
              <a:buChar char="§"/>
            </a:pPr>
            <a:r>
              <a:rPr lang="en-US" sz="1600" dirty="0"/>
              <a:t>Server and enterprise application updates shall be performed by a qualified and authorized system administrator after the update has been tested in a non16 production environment. Assuming software compatibility, servers shall have current versions of the operating systems and associated If automatic update ability is available, it should be compared to the listing of posted updates to be sure it is accurate. </a:t>
            </a:r>
          </a:p>
          <a:p>
            <a:pPr algn="just">
              <a:buFont typeface="Wingdings" panose="05000000000000000000" pitchFamily="2" charset="2"/>
              <a:buChar char="ü"/>
            </a:pPr>
            <a:r>
              <a:rPr lang="en-US" sz="1600" dirty="0"/>
              <a:t>When there are the Registry system’s update and upgrade of DNS system and EPP System, we will proceed to update the system compatibility by the guidance of PTD.</a:t>
            </a:r>
          </a:p>
        </p:txBody>
      </p:sp>
    </p:spTree>
    <p:extLst>
      <p:ext uri="{BB962C8B-B14F-4D97-AF65-F5344CB8AC3E}">
        <p14:creationId xmlns:p14="http://schemas.microsoft.com/office/powerpoint/2010/main" val="2325510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F1F91-685D-48B1-8933-3FD451BAA63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3237" r="10269"/>
          <a:stretch/>
        </p:blipFill>
        <p:spPr>
          <a:xfrm>
            <a:off x="0" y="4035"/>
            <a:ext cx="3043450" cy="1254637"/>
          </a:xfrm>
          <a:prstGeom prst="rect">
            <a:avLst/>
          </a:prstGeom>
        </p:spPr>
      </p:pic>
      <p:pic>
        <p:nvPicPr>
          <p:cNvPr id="7" name="Graphic 13">
            <a:extLst>
              <a:ext uri="{FF2B5EF4-FFF2-40B4-BE49-F238E27FC236}">
                <a16:creationId xmlns:a16="http://schemas.microsoft.com/office/drawing/2014/main" id="{B41B5E65-B4EB-4BBB-AC4B-64AB76D89E8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416503" y="-1"/>
            <a:ext cx="2775498" cy="786279"/>
          </a:xfrm>
          <a:prstGeom prst="rect">
            <a:avLst/>
          </a:prstGeom>
        </p:spPr>
      </p:pic>
      <p:sp>
        <p:nvSpPr>
          <p:cNvPr id="4" name="object 5"/>
          <p:cNvSpPr/>
          <p:nvPr/>
        </p:nvSpPr>
        <p:spPr>
          <a:xfrm>
            <a:off x="3867911" y="6260591"/>
            <a:ext cx="7038213" cy="0"/>
          </a:xfrm>
          <a:custGeom>
            <a:avLst/>
            <a:gdLst/>
            <a:ahLst/>
            <a:cxnLst/>
            <a:rect l="l" t="t" r="r" b="b"/>
            <a:pathLst>
              <a:path w="7038213">
                <a:moveTo>
                  <a:pt x="0" y="0"/>
                </a:moveTo>
                <a:lnTo>
                  <a:pt x="7038213" y="0"/>
                </a:lnTo>
              </a:path>
            </a:pathLst>
          </a:custGeom>
          <a:ln w="6350">
            <a:solidFill>
              <a:srgbClr val="008EC3"/>
            </a:solidFill>
          </a:ln>
        </p:spPr>
        <p:txBody>
          <a:bodyPr wrap="square" lIns="0" tIns="0" rIns="0" bIns="0" rtlCol="0">
            <a:noAutofit/>
          </a:bodyPr>
          <a:lstStyle/>
          <a:p>
            <a:endParaRPr/>
          </a:p>
        </p:txBody>
      </p:sp>
      <p:sp>
        <p:nvSpPr>
          <p:cNvPr id="6" name="object 7"/>
          <p:cNvSpPr txBox="1">
            <a:spLocks noGrp="1"/>
          </p:cNvSpPr>
          <p:nvPr>
            <p:ph type="ftr" sz="quarter" idx="4294967295"/>
          </p:nvPr>
        </p:nvSpPr>
        <p:spPr>
          <a:xfrm>
            <a:off x="639876" y="6144056"/>
            <a:ext cx="2989689" cy="234772"/>
          </a:xfrm>
          <a:prstGeom prst="rect">
            <a:avLst/>
          </a:prstGeom>
        </p:spPr>
        <p:txBody>
          <a:bodyPr vert="horz" wrap="square" lIns="0" tIns="0" rIns="0" bIns="0" rtlCol="0">
            <a:noAutofit/>
          </a:bodyPr>
          <a:lstStyle/>
          <a:p>
            <a:pPr marL="12700">
              <a:lnSpc>
                <a:spcPct val="100000"/>
              </a:lnSpc>
            </a:pPr>
            <a:r>
              <a:rPr sz="1400" spc="-20" dirty="0">
                <a:solidFill>
                  <a:srgbClr val="008EC3"/>
                </a:solidFill>
                <a:latin typeface="Calibri"/>
                <a:cs typeface="Calibri"/>
              </a:rPr>
              <a:t>E</a:t>
            </a:r>
            <a:r>
              <a:rPr sz="1400" spc="-25" dirty="0">
                <a:solidFill>
                  <a:srgbClr val="008EC3"/>
                </a:solidFill>
                <a:latin typeface="Calibri"/>
                <a:cs typeface="Calibri"/>
              </a:rPr>
              <a:t>N</a:t>
            </a:r>
            <a:r>
              <a:rPr sz="1400" spc="5" dirty="0">
                <a:solidFill>
                  <a:srgbClr val="008EC3"/>
                </a:solidFill>
                <a:latin typeface="Calibri"/>
                <a:cs typeface="Calibri"/>
              </a:rPr>
              <a:t>J</a:t>
            </a:r>
            <a:r>
              <a:rPr sz="1400" spc="-70" dirty="0">
                <a:solidFill>
                  <a:srgbClr val="008EC3"/>
                </a:solidFill>
                <a:latin typeface="Calibri"/>
                <a:cs typeface="Calibri"/>
              </a:rPr>
              <a:t>O</a:t>
            </a:r>
            <a:r>
              <a:rPr sz="1400" spc="-10" dirty="0">
                <a:solidFill>
                  <a:srgbClr val="008EC3"/>
                </a:solidFill>
                <a:latin typeface="Calibri"/>
                <a:cs typeface="Calibri"/>
              </a:rPr>
              <a:t>Y</a:t>
            </a:r>
            <a:r>
              <a:rPr sz="1400" spc="55" dirty="0">
                <a:solidFill>
                  <a:srgbClr val="008EC3"/>
                </a:solidFill>
                <a:latin typeface="Calibri"/>
                <a:cs typeface="Calibri"/>
              </a:rPr>
              <a:t> </a:t>
            </a:r>
            <a:r>
              <a:rPr sz="1400" spc="-20" dirty="0">
                <a:solidFill>
                  <a:srgbClr val="008EC3"/>
                </a:solidFill>
                <a:latin typeface="Calibri"/>
                <a:cs typeface="Calibri"/>
              </a:rPr>
              <a:t>T</a:t>
            </a:r>
            <a:r>
              <a:rPr sz="1400" spc="-15" dirty="0">
                <a:solidFill>
                  <a:srgbClr val="008EC3"/>
                </a:solidFill>
                <a:latin typeface="Calibri"/>
                <a:cs typeface="Calibri"/>
              </a:rPr>
              <a:t>H</a:t>
            </a:r>
            <a:r>
              <a:rPr sz="1400" spc="-10" dirty="0">
                <a:solidFill>
                  <a:srgbClr val="008EC3"/>
                </a:solidFill>
                <a:latin typeface="Calibri"/>
                <a:cs typeface="Calibri"/>
              </a:rPr>
              <a:t>E</a:t>
            </a:r>
            <a:r>
              <a:rPr sz="1400" spc="5" dirty="0">
                <a:solidFill>
                  <a:srgbClr val="008EC3"/>
                </a:solidFill>
                <a:latin typeface="Calibri"/>
                <a:cs typeface="Calibri"/>
              </a:rPr>
              <a:t> </a:t>
            </a:r>
            <a:r>
              <a:rPr sz="1400" spc="-5" dirty="0">
                <a:solidFill>
                  <a:srgbClr val="008EC3"/>
                </a:solidFill>
                <a:latin typeface="Calibri"/>
                <a:cs typeface="Calibri"/>
              </a:rPr>
              <a:t>B</a:t>
            </a:r>
            <a:r>
              <a:rPr sz="1400" spc="-45" dirty="0">
                <a:solidFill>
                  <a:srgbClr val="008EC3"/>
                </a:solidFill>
                <a:latin typeface="Calibri"/>
                <a:cs typeface="Calibri"/>
              </a:rPr>
              <a:t>E</a:t>
            </a:r>
            <a:r>
              <a:rPr sz="1400" spc="-5" dirty="0">
                <a:solidFill>
                  <a:srgbClr val="008EC3"/>
                </a:solidFill>
                <a:latin typeface="Calibri"/>
                <a:cs typeface="Calibri"/>
              </a:rPr>
              <a:t>S</a:t>
            </a:r>
            <a:r>
              <a:rPr sz="1400" spc="-10" dirty="0">
                <a:solidFill>
                  <a:srgbClr val="008EC3"/>
                </a:solidFill>
                <a:latin typeface="Calibri"/>
                <a:cs typeface="Calibri"/>
              </a:rPr>
              <a:t>T</a:t>
            </a:r>
            <a:r>
              <a:rPr sz="1400" spc="10" dirty="0">
                <a:solidFill>
                  <a:srgbClr val="008EC3"/>
                </a:solidFill>
                <a:latin typeface="Calibri"/>
                <a:cs typeface="Calibri"/>
              </a:rPr>
              <a:t> </a:t>
            </a:r>
            <a:r>
              <a:rPr sz="1400" spc="0" dirty="0">
                <a:solidFill>
                  <a:srgbClr val="008EC3"/>
                </a:solidFill>
                <a:latin typeface="Calibri"/>
                <a:cs typeface="Calibri"/>
              </a:rPr>
              <a:t>I</a:t>
            </a:r>
            <a:r>
              <a:rPr sz="1400" spc="-25" dirty="0">
                <a:solidFill>
                  <a:srgbClr val="008EC3"/>
                </a:solidFill>
                <a:latin typeface="Calibri"/>
                <a:cs typeface="Calibri"/>
              </a:rPr>
              <a:t>N</a:t>
            </a:r>
            <a:r>
              <a:rPr sz="1400" spc="-20" dirty="0">
                <a:solidFill>
                  <a:srgbClr val="008EC3"/>
                </a:solidFill>
                <a:latin typeface="Calibri"/>
                <a:cs typeface="Calibri"/>
              </a:rPr>
              <a:t>TE</a:t>
            </a:r>
            <a:r>
              <a:rPr sz="1400" spc="-5" dirty="0">
                <a:solidFill>
                  <a:srgbClr val="008EC3"/>
                </a:solidFill>
                <a:latin typeface="Calibri"/>
                <a:cs typeface="Calibri"/>
              </a:rPr>
              <a:t>R</a:t>
            </a:r>
            <a:r>
              <a:rPr sz="1400" spc="-25" dirty="0">
                <a:solidFill>
                  <a:srgbClr val="008EC3"/>
                </a:solidFill>
                <a:latin typeface="Calibri"/>
                <a:cs typeface="Calibri"/>
              </a:rPr>
              <a:t>N</a:t>
            </a:r>
            <a:r>
              <a:rPr sz="1400" spc="-20" dirty="0">
                <a:solidFill>
                  <a:srgbClr val="008EC3"/>
                </a:solidFill>
                <a:latin typeface="Calibri"/>
                <a:cs typeface="Calibri"/>
              </a:rPr>
              <a:t>E</a:t>
            </a:r>
            <a:r>
              <a:rPr sz="1400" spc="-10" dirty="0">
                <a:solidFill>
                  <a:srgbClr val="008EC3"/>
                </a:solidFill>
                <a:latin typeface="Calibri"/>
                <a:cs typeface="Calibri"/>
              </a:rPr>
              <a:t>T</a:t>
            </a:r>
            <a:r>
              <a:rPr sz="1400" spc="55" dirty="0">
                <a:solidFill>
                  <a:srgbClr val="008EC3"/>
                </a:solidFill>
                <a:latin typeface="Calibri"/>
                <a:cs typeface="Calibri"/>
              </a:rPr>
              <a:t> </a:t>
            </a:r>
            <a:r>
              <a:rPr sz="1400" spc="0" dirty="0">
                <a:solidFill>
                  <a:srgbClr val="008EC3"/>
                </a:solidFill>
                <a:latin typeface="Calibri"/>
                <a:cs typeface="Calibri"/>
              </a:rPr>
              <a:t>I</a:t>
            </a:r>
            <a:r>
              <a:rPr sz="1400" spc="-10" dirty="0">
                <a:solidFill>
                  <a:srgbClr val="008EC3"/>
                </a:solidFill>
                <a:latin typeface="Calibri"/>
                <a:cs typeface="Calibri"/>
              </a:rPr>
              <a:t>N</a:t>
            </a:r>
            <a:r>
              <a:rPr sz="1400" spc="-5" dirty="0">
                <a:solidFill>
                  <a:srgbClr val="008EC3"/>
                </a:solidFill>
                <a:latin typeface="Calibri"/>
                <a:cs typeface="Calibri"/>
              </a:rPr>
              <a:t> </a:t>
            </a:r>
            <a:r>
              <a:rPr sz="1400" spc="-10" dirty="0">
                <a:solidFill>
                  <a:srgbClr val="008EC3"/>
                </a:solidFill>
                <a:latin typeface="Calibri"/>
                <a:cs typeface="Calibri"/>
              </a:rPr>
              <a:t>M</a:t>
            </a:r>
            <a:r>
              <a:rPr sz="1400" spc="-114" dirty="0">
                <a:solidFill>
                  <a:srgbClr val="008EC3"/>
                </a:solidFill>
                <a:latin typeface="Calibri"/>
                <a:cs typeface="Calibri"/>
              </a:rPr>
              <a:t>Y</a:t>
            </a:r>
            <a:r>
              <a:rPr sz="1400" spc="-5" dirty="0">
                <a:solidFill>
                  <a:srgbClr val="008EC3"/>
                </a:solidFill>
                <a:latin typeface="Calibri"/>
                <a:cs typeface="Calibri"/>
              </a:rPr>
              <a:t>A</a:t>
            </a:r>
            <a:r>
              <a:rPr sz="1400" spc="-25" dirty="0">
                <a:solidFill>
                  <a:srgbClr val="008EC3"/>
                </a:solidFill>
                <a:latin typeface="Calibri"/>
                <a:cs typeface="Calibri"/>
              </a:rPr>
              <a:t>N</a:t>
            </a:r>
            <a:r>
              <a:rPr sz="1400" spc="-10" dirty="0">
                <a:solidFill>
                  <a:srgbClr val="008EC3"/>
                </a:solidFill>
                <a:latin typeface="Calibri"/>
                <a:cs typeface="Calibri"/>
              </a:rPr>
              <a:t>M</a:t>
            </a:r>
            <a:r>
              <a:rPr sz="1400" spc="-5" dirty="0">
                <a:solidFill>
                  <a:srgbClr val="008EC3"/>
                </a:solidFill>
                <a:latin typeface="Calibri"/>
                <a:cs typeface="Calibri"/>
              </a:rPr>
              <a:t>A</a:t>
            </a:r>
            <a:r>
              <a:rPr sz="1400" spc="-10" dirty="0">
                <a:solidFill>
                  <a:srgbClr val="008EC3"/>
                </a:solidFill>
                <a:latin typeface="Calibri"/>
                <a:cs typeface="Calibri"/>
              </a:rPr>
              <a:t>R</a:t>
            </a:r>
            <a:endParaRPr sz="1400" dirty="0">
              <a:latin typeface="Calibri"/>
              <a:cs typeface="Calibri"/>
            </a:endParaRPr>
          </a:p>
        </p:txBody>
      </p:sp>
      <p:sp>
        <p:nvSpPr>
          <p:cNvPr id="10" name="Title 1">
            <a:extLst>
              <a:ext uri="{FF2B5EF4-FFF2-40B4-BE49-F238E27FC236}">
                <a16:creationId xmlns:a16="http://schemas.microsoft.com/office/drawing/2014/main" id="{B550FED5-F3AF-44CF-9C31-4F28BD318FBF}"/>
              </a:ext>
            </a:extLst>
          </p:cNvPr>
          <p:cNvSpPr>
            <a:spLocks noGrp="1"/>
          </p:cNvSpPr>
          <p:nvPr>
            <p:ph type="title"/>
          </p:nvPr>
        </p:nvSpPr>
        <p:spPr>
          <a:xfrm>
            <a:off x="1006150" y="943472"/>
            <a:ext cx="9724054" cy="630399"/>
          </a:xfrm>
        </p:spPr>
        <p:txBody>
          <a:bodyPr>
            <a:normAutofit/>
          </a:bodyPr>
          <a:lstStyle/>
          <a:p>
            <a:r>
              <a:rPr lang="en-US" sz="2400" b="1" dirty="0">
                <a:solidFill>
                  <a:srgbClr val="00B0F0"/>
                </a:solidFill>
              </a:rPr>
              <a:t>Data retention period for business </a:t>
            </a:r>
          </a:p>
        </p:txBody>
      </p:sp>
      <p:sp>
        <p:nvSpPr>
          <p:cNvPr id="11" name="Content Placeholder 2">
            <a:extLst>
              <a:ext uri="{FF2B5EF4-FFF2-40B4-BE49-F238E27FC236}">
                <a16:creationId xmlns:a16="http://schemas.microsoft.com/office/drawing/2014/main" id="{4BDC4418-5869-400F-A176-BD3B9C0129AB}"/>
              </a:ext>
            </a:extLst>
          </p:cNvPr>
          <p:cNvSpPr>
            <a:spLocks noGrp="1"/>
          </p:cNvSpPr>
          <p:nvPr>
            <p:ph sz="half" idx="1"/>
          </p:nvPr>
        </p:nvSpPr>
        <p:spPr>
          <a:xfrm>
            <a:off x="1079239" y="1415866"/>
            <a:ext cx="10657115" cy="4498661"/>
          </a:xfrm>
        </p:spPr>
        <p:txBody>
          <a:bodyPr>
            <a:noAutofit/>
          </a:bodyPr>
          <a:lstStyle/>
          <a:p>
            <a:pPr marL="0" indent="0" algn="just">
              <a:buNone/>
            </a:pPr>
            <a:r>
              <a:rPr lang="en-US" sz="1600" dirty="0"/>
              <a:t>The need to retain data varies widely with the type of data and the purpose for which it was collected. It strives to ensure that data is only retained for the period necessary to fulfil the purpose for which it was collected and is fully deleted when no longer required. It may be collected the personal information through the 17 access and use of website, web-based applications, or mobile applications, during conversations or correspondence with our representatives, or when purchase services or complete an online application form: </a:t>
            </a:r>
          </a:p>
          <a:p>
            <a:pPr marL="0" indent="0" algn="just">
              <a:buNone/>
            </a:pPr>
            <a:r>
              <a:rPr lang="en-US" sz="1600" b="1" dirty="0"/>
              <a:t>We may collect personal information from you in connection with: </a:t>
            </a:r>
          </a:p>
          <a:p>
            <a:pPr algn="just">
              <a:buFont typeface="Wingdings" panose="05000000000000000000" pitchFamily="2" charset="2"/>
              <a:buChar char="ü"/>
            </a:pPr>
            <a:r>
              <a:rPr lang="en-US" sz="1600" dirty="0"/>
              <a:t>service orders, activations, and registrations - profile creation and user verification for online services </a:t>
            </a:r>
          </a:p>
          <a:p>
            <a:pPr algn="just">
              <a:buFont typeface="Wingdings" panose="05000000000000000000" pitchFamily="2" charset="2"/>
              <a:buChar char="ü"/>
            </a:pPr>
            <a:r>
              <a:rPr lang="en-US" sz="1600" dirty="0"/>
              <a:t>information requests or complaints - marketing, newsletter or support subscriptions </a:t>
            </a:r>
          </a:p>
          <a:p>
            <a:pPr algn="just">
              <a:buFont typeface="Wingdings" panose="05000000000000000000" pitchFamily="2" charset="2"/>
              <a:buChar char="ü"/>
            </a:pPr>
            <a:r>
              <a:rPr lang="en-US" sz="1600" dirty="0"/>
              <a:t>contest entries or survey participation</a:t>
            </a:r>
          </a:p>
          <a:p>
            <a:pPr algn="just">
              <a:buFont typeface="Wingdings" panose="05000000000000000000" pitchFamily="2" charset="2"/>
              <a:buChar char="ü"/>
            </a:pPr>
            <a:r>
              <a:rPr lang="en-US" sz="1600" dirty="0"/>
              <a:t>payment method applications</a:t>
            </a:r>
          </a:p>
          <a:p>
            <a:pPr algn="just">
              <a:buFont typeface="Wingdings" panose="05000000000000000000" pitchFamily="2" charset="2"/>
              <a:buChar char="ü"/>
            </a:pPr>
            <a:r>
              <a:rPr lang="en-US" sz="1600" dirty="0"/>
              <a:t>event registration</a:t>
            </a:r>
          </a:p>
          <a:p>
            <a:pPr algn="just">
              <a:buFont typeface="Wingdings" panose="05000000000000000000" pitchFamily="2" charset="2"/>
              <a:buChar char="ü"/>
            </a:pPr>
            <a:r>
              <a:rPr lang="en-US" sz="1600" dirty="0"/>
              <a:t>visits or browsing on our websites</a:t>
            </a:r>
          </a:p>
          <a:p>
            <a:pPr algn="just">
              <a:buFont typeface="Wingdings" panose="05000000000000000000" pitchFamily="2" charset="2"/>
              <a:buChar char="ü"/>
            </a:pPr>
            <a:r>
              <a:rPr lang="en-US" sz="1600" dirty="0"/>
              <a:t>personal and business contact information, such as name, address, telephone number, and email address Data retention period for the account or personal information is 1-years ~3-years after the service expiration date or account deletion. </a:t>
            </a:r>
          </a:p>
        </p:txBody>
      </p:sp>
    </p:spTree>
    <p:extLst>
      <p:ext uri="{BB962C8B-B14F-4D97-AF65-F5344CB8AC3E}">
        <p14:creationId xmlns:p14="http://schemas.microsoft.com/office/powerpoint/2010/main" val="2259357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F1F91-685D-48B1-8933-3FD451BAA63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3237" r="10269"/>
          <a:stretch/>
        </p:blipFill>
        <p:spPr>
          <a:xfrm>
            <a:off x="0" y="4035"/>
            <a:ext cx="3043450" cy="1254637"/>
          </a:xfrm>
          <a:prstGeom prst="rect">
            <a:avLst/>
          </a:prstGeom>
        </p:spPr>
      </p:pic>
      <p:pic>
        <p:nvPicPr>
          <p:cNvPr id="7" name="Graphic 13">
            <a:extLst>
              <a:ext uri="{FF2B5EF4-FFF2-40B4-BE49-F238E27FC236}">
                <a16:creationId xmlns:a16="http://schemas.microsoft.com/office/drawing/2014/main" id="{B41B5E65-B4EB-4BBB-AC4B-64AB76D89E8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416503" y="-1"/>
            <a:ext cx="2775498" cy="786279"/>
          </a:xfrm>
          <a:prstGeom prst="rect">
            <a:avLst/>
          </a:prstGeom>
        </p:spPr>
      </p:pic>
      <p:sp>
        <p:nvSpPr>
          <p:cNvPr id="4" name="object 5"/>
          <p:cNvSpPr/>
          <p:nvPr/>
        </p:nvSpPr>
        <p:spPr>
          <a:xfrm>
            <a:off x="3867911" y="6260591"/>
            <a:ext cx="7038213" cy="0"/>
          </a:xfrm>
          <a:custGeom>
            <a:avLst/>
            <a:gdLst/>
            <a:ahLst/>
            <a:cxnLst/>
            <a:rect l="l" t="t" r="r" b="b"/>
            <a:pathLst>
              <a:path w="7038213">
                <a:moveTo>
                  <a:pt x="0" y="0"/>
                </a:moveTo>
                <a:lnTo>
                  <a:pt x="7038213" y="0"/>
                </a:lnTo>
              </a:path>
            </a:pathLst>
          </a:custGeom>
          <a:ln w="6350">
            <a:solidFill>
              <a:srgbClr val="008EC3"/>
            </a:solidFill>
          </a:ln>
        </p:spPr>
        <p:txBody>
          <a:bodyPr wrap="square" lIns="0" tIns="0" rIns="0" bIns="0" rtlCol="0">
            <a:noAutofit/>
          </a:bodyPr>
          <a:lstStyle/>
          <a:p>
            <a:endParaRPr/>
          </a:p>
        </p:txBody>
      </p:sp>
      <p:sp>
        <p:nvSpPr>
          <p:cNvPr id="6" name="object 7"/>
          <p:cNvSpPr txBox="1">
            <a:spLocks noGrp="1"/>
          </p:cNvSpPr>
          <p:nvPr>
            <p:ph type="ftr" sz="quarter" idx="4294967295"/>
          </p:nvPr>
        </p:nvSpPr>
        <p:spPr>
          <a:xfrm>
            <a:off x="639876" y="6144056"/>
            <a:ext cx="2989689" cy="234772"/>
          </a:xfrm>
          <a:prstGeom prst="rect">
            <a:avLst/>
          </a:prstGeom>
        </p:spPr>
        <p:txBody>
          <a:bodyPr vert="horz" wrap="square" lIns="0" tIns="0" rIns="0" bIns="0" rtlCol="0">
            <a:noAutofit/>
          </a:bodyPr>
          <a:lstStyle/>
          <a:p>
            <a:pPr marL="12700">
              <a:lnSpc>
                <a:spcPct val="100000"/>
              </a:lnSpc>
            </a:pPr>
            <a:r>
              <a:rPr sz="1400" spc="-20" dirty="0">
                <a:solidFill>
                  <a:srgbClr val="008EC3"/>
                </a:solidFill>
                <a:latin typeface="Calibri"/>
                <a:cs typeface="Calibri"/>
              </a:rPr>
              <a:t>E</a:t>
            </a:r>
            <a:r>
              <a:rPr sz="1400" spc="-25" dirty="0">
                <a:solidFill>
                  <a:srgbClr val="008EC3"/>
                </a:solidFill>
                <a:latin typeface="Calibri"/>
                <a:cs typeface="Calibri"/>
              </a:rPr>
              <a:t>N</a:t>
            </a:r>
            <a:r>
              <a:rPr sz="1400" spc="5" dirty="0">
                <a:solidFill>
                  <a:srgbClr val="008EC3"/>
                </a:solidFill>
                <a:latin typeface="Calibri"/>
                <a:cs typeface="Calibri"/>
              </a:rPr>
              <a:t>J</a:t>
            </a:r>
            <a:r>
              <a:rPr sz="1400" spc="-70" dirty="0">
                <a:solidFill>
                  <a:srgbClr val="008EC3"/>
                </a:solidFill>
                <a:latin typeface="Calibri"/>
                <a:cs typeface="Calibri"/>
              </a:rPr>
              <a:t>O</a:t>
            </a:r>
            <a:r>
              <a:rPr sz="1400" spc="-10" dirty="0">
                <a:solidFill>
                  <a:srgbClr val="008EC3"/>
                </a:solidFill>
                <a:latin typeface="Calibri"/>
                <a:cs typeface="Calibri"/>
              </a:rPr>
              <a:t>Y</a:t>
            </a:r>
            <a:r>
              <a:rPr sz="1400" spc="55" dirty="0">
                <a:solidFill>
                  <a:srgbClr val="008EC3"/>
                </a:solidFill>
                <a:latin typeface="Calibri"/>
                <a:cs typeface="Calibri"/>
              </a:rPr>
              <a:t> </a:t>
            </a:r>
            <a:r>
              <a:rPr sz="1400" spc="-20" dirty="0">
                <a:solidFill>
                  <a:srgbClr val="008EC3"/>
                </a:solidFill>
                <a:latin typeface="Calibri"/>
                <a:cs typeface="Calibri"/>
              </a:rPr>
              <a:t>T</a:t>
            </a:r>
            <a:r>
              <a:rPr sz="1400" spc="-15" dirty="0">
                <a:solidFill>
                  <a:srgbClr val="008EC3"/>
                </a:solidFill>
                <a:latin typeface="Calibri"/>
                <a:cs typeface="Calibri"/>
              </a:rPr>
              <a:t>H</a:t>
            </a:r>
            <a:r>
              <a:rPr sz="1400" spc="-10" dirty="0">
                <a:solidFill>
                  <a:srgbClr val="008EC3"/>
                </a:solidFill>
                <a:latin typeface="Calibri"/>
                <a:cs typeface="Calibri"/>
              </a:rPr>
              <a:t>E</a:t>
            </a:r>
            <a:r>
              <a:rPr sz="1400" spc="5" dirty="0">
                <a:solidFill>
                  <a:srgbClr val="008EC3"/>
                </a:solidFill>
                <a:latin typeface="Calibri"/>
                <a:cs typeface="Calibri"/>
              </a:rPr>
              <a:t> </a:t>
            </a:r>
            <a:r>
              <a:rPr sz="1400" spc="-5" dirty="0">
                <a:solidFill>
                  <a:srgbClr val="008EC3"/>
                </a:solidFill>
                <a:latin typeface="Calibri"/>
                <a:cs typeface="Calibri"/>
              </a:rPr>
              <a:t>B</a:t>
            </a:r>
            <a:r>
              <a:rPr sz="1400" spc="-45" dirty="0">
                <a:solidFill>
                  <a:srgbClr val="008EC3"/>
                </a:solidFill>
                <a:latin typeface="Calibri"/>
                <a:cs typeface="Calibri"/>
              </a:rPr>
              <a:t>E</a:t>
            </a:r>
            <a:r>
              <a:rPr sz="1400" spc="-5" dirty="0">
                <a:solidFill>
                  <a:srgbClr val="008EC3"/>
                </a:solidFill>
                <a:latin typeface="Calibri"/>
                <a:cs typeface="Calibri"/>
              </a:rPr>
              <a:t>S</a:t>
            </a:r>
            <a:r>
              <a:rPr sz="1400" spc="-10" dirty="0">
                <a:solidFill>
                  <a:srgbClr val="008EC3"/>
                </a:solidFill>
                <a:latin typeface="Calibri"/>
                <a:cs typeface="Calibri"/>
              </a:rPr>
              <a:t>T</a:t>
            </a:r>
            <a:r>
              <a:rPr sz="1400" spc="10" dirty="0">
                <a:solidFill>
                  <a:srgbClr val="008EC3"/>
                </a:solidFill>
                <a:latin typeface="Calibri"/>
                <a:cs typeface="Calibri"/>
              </a:rPr>
              <a:t> </a:t>
            </a:r>
            <a:r>
              <a:rPr sz="1400" spc="0" dirty="0">
                <a:solidFill>
                  <a:srgbClr val="008EC3"/>
                </a:solidFill>
                <a:latin typeface="Calibri"/>
                <a:cs typeface="Calibri"/>
              </a:rPr>
              <a:t>I</a:t>
            </a:r>
            <a:r>
              <a:rPr sz="1400" spc="-25" dirty="0">
                <a:solidFill>
                  <a:srgbClr val="008EC3"/>
                </a:solidFill>
                <a:latin typeface="Calibri"/>
                <a:cs typeface="Calibri"/>
              </a:rPr>
              <a:t>N</a:t>
            </a:r>
            <a:r>
              <a:rPr sz="1400" spc="-20" dirty="0">
                <a:solidFill>
                  <a:srgbClr val="008EC3"/>
                </a:solidFill>
                <a:latin typeface="Calibri"/>
                <a:cs typeface="Calibri"/>
              </a:rPr>
              <a:t>TE</a:t>
            </a:r>
            <a:r>
              <a:rPr sz="1400" spc="-5" dirty="0">
                <a:solidFill>
                  <a:srgbClr val="008EC3"/>
                </a:solidFill>
                <a:latin typeface="Calibri"/>
                <a:cs typeface="Calibri"/>
              </a:rPr>
              <a:t>R</a:t>
            </a:r>
            <a:r>
              <a:rPr sz="1400" spc="-25" dirty="0">
                <a:solidFill>
                  <a:srgbClr val="008EC3"/>
                </a:solidFill>
                <a:latin typeface="Calibri"/>
                <a:cs typeface="Calibri"/>
              </a:rPr>
              <a:t>N</a:t>
            </a:r>
            <a:r>
              <a:rPr sz="1400" spc="-20" dirty="0">
                <a:solidFill>
                  <a:srgbClr val="008EC3"/>
                </a:solidFill>
                <a:latin typeface="Calibri"/>
                <a:cs typeface="Calibri"/>
              </a:rPr>
              <a:t>E</a:t>
            </a:r>
            <a:r>
              <a:rPr sz="1400" spc="-10" dirty="0">
                <a:solidFill>
                  <a:srgbClr val="008EC3"/>
                </a:solidFill>
                <a:latin typeface="Calibri"/>
                <a:cs typeface="Calibri"/>
              </a:rPr>
              <a:t>T</a:t>
            </a:r>
            <a:r>
              <a:rPr sz="1400" spc="55" dirty="0">
                <a:solidFill>
                  <a:srgbClr val="008EC3"/>
                </a:solidFill>
                <a:latin typeface="Calibri"/>
                <a:cs typeface="Calibri"/>
              </a:rPr>
              <a:t> </a:t>
            </a:r>
            <a:r>
              <a:rPr sz="1400" spc="0" dirty="0">
                <a:solidFill>
                  <a:srgbClr val="008EC3"/>
                </a:solidFill>
                <a:latin typeface="Calibri"/>
                <a:cs typeface="Calibri"/>
              </a:rPr>
              <a:t>I</a:t>
            </a:r>
            <a:r>
              <a:rPr sz="1400" spc="-10" dirty="0">
                <a:solidFill>
                  <a:srgbClr val="008EC3"/>
                </a:solidFill>
                <a:latin typeface="Calibri"/>
                <a:cs typeface="Calibri"/>
              </a:rPr>
              <a:t>N</a:t>
            </a:r>
            <a:r>
              <a:rPr sz="1400" spc="-5" dirty="0">
                <a:solidFill>
                  <a:srgbClr val="008EC3"/>
                </a:solidFill>
                <a:latin typeface="Calibri"/>
                <a:cs typeface="Calibri"/>
              </a:rPr>
              <a:t> </a:t>
            </a:r>
            <a:r>
              <a:rPr sz="1400" spc="-10" dirty="0">
                <a:solidFill>
                  <a:srgbClr val="008EC3"/>
                </a:solidFill>
                <a:latin typeface="Calibri"/>
                <a:cs typeface="Calibri"/>
              </a:rPr>
              <a:t>M</a:t>
            </a:r>
            <a:r>
              <a:rPr sz="1400" spc="-114" dirty="0">
                <a:solidFill>
                  <a:srgbClr val="008EC3"/>
                </a:solidFill>
                <a:latin typeface="Calibri"/>
                <a:cs typeface="Calibri"/>
              </a:rPr>
              <a:t>Y</a:t>
            </a:r>
            <a:r>
              <a:rPr sz="1400" spc="-5" dirty="0">
                <a:solidFill>
                  <a:srgbClr val="008EC3"/>
                </a:solidFill>
                <a:latin typeface="Calibri"/>
                <a:cs typeface="Calibri"/>
              </a:rPr>
              <a:t>A</a:t>
            </a:r>
            <a:r>
              <a:rPr sz="1400" spc="-25" dirty="0">
                <a:solidFill>
                  <a:srgbClr val="008EC3"/>
                </a:solidFill>
                <a:latin typeface="Calibri"/>
                <a:cs typeface="Calibri"/>
              </a:rPr>
              <a:t>N</a:t>
            </a:r>
            <a:r>
              <a:rPr sz="1400" spc="-10" dirty="0">
                <a:solidFill>
                  <a:srgbClr val="008EC3"/>
                </a:solidFill>
                <a:latin typeface="Calibri"/>
                <a:cs typeface="Calibri"/>
              </a:rPr>
              <a:t>M</a:t>
            </a:r>
            <a:r>
              <a:rPr sz="1400" spc="-5" dirty="0">
                <a:solidFill>
                  <a:srgbClr val="008EC3"/>
                </a:solidFill>
                <a:latin typeface="Calibri"/>
                <a:cs typeface="Calibri"/>
              </a:rPr>
              <a:t>A</a:t>
            </a:r>
            <a:r>
              <a:rPr sz="1400" spc="-10" dirty="0">
                <a:solidFill>
                  <a:srgbClr val="008EC3"/>
                </a:solidFill>
                <a:latin typeface="Calibri"/>
                <a:cs typeface="Calibri"/>
              </a:rPr>
              <a:t>R</a:t>
            </a:r>
            <a:endParaRPr sz="1400" dirty="0">
              <a:latin typeface="Calibri"/>
              <a:cs typeface="Calibri"/>
            </a:endParaRPr>
          </a:p>
        </p:txBody>
      </p:sp>
      <p:sp>
        <p:nvSpPr>
          <p:cNvPr id="10" name="Title 1">
            <a:extLst>
              <a:ext uri="{FF2B5EF4-FFF2-40B4-BE49-F238E27FC236}">
                <a16:creationId xmlns:a16="http://schemas.microsoft.com/office/drawing/2014/main" id="{B550FED5-F3AF-44CF-9C31-4F28BD318FBF}"/>
              </a:ext>
            </a:extLst>
          </p:cNvPr>
          <p:cNvSpPr>
            <a:spLocks noGrp="1"/>
          </p:cNvSpPr>
          <p:nvPr>
            <p:ph type="title"/>
          </p:nvPr>
        </p:nvSpPr>
        <p:spPr>
          <a:xfrm>
            <a:off x="1006150" y="943472"/>
            <a:ext cx="10657114" cy="630399"/>
          </a:xfrm>
        </p:spPr>
        <p:txBody>
          <a:bodyPr>
            <a:noAutofit/>
          </a:bodyPr>
          <a:lstStyle/>
          <a:p>
            <a:r>
              <a:rPr lang="en-US" sz="2000" b="1" dirty="0">
                <a:solidFill>
                  <a:srgbClr val="00B0F0"/>
                </a:solidFill>
              </a:rPr>
              <a:t>The applicant must have a plan to transfer the domain name to another registrar if the Applicant is unable to continue the management of domain names. </a:t>
            </a:r>
          </a:p>
        </p:txBody>
      </p:sp>
      <p:sp>
        <p:nvSpPr>
          <p:cNvPr id="11" name="Content Placeholder 2">
            <a:extLst>
              <a:ext uri="{FF2B5EF4-FFF2-40B4-BE49-F238E27FC236}">
                <a16:creationId xmlns:a16="http://schemas.microsoft.com/office/drawing/2014/main" id="{4BDC4418-5869-400F-A176-BD3B9C0129AB}"/>
              </a:ext>
            </a:extLst>
          </p:cNvPr>
          <p:cNvSpPr>
            <a:spLocks noGrp="1"/>
          </p:cNvSpPr>
          <p:nvPr>
            <p:ph sz="half" idx="1"/>
          </p:nvPr>
        </p:nvSpPr>
        <p:spPr>
          <a:xfrm>
            <a:off x="1107232" y="1573871"/>
            <a:ext cx="3296818" cy="4498661"/>
          </a:xfrm>
        </p:spPr>
        <p:txBody>
          <a:bodyPr>
            <a:noAutofit/>
          </a:bodyPr>
          <a:lstStyle/>
          <a:p>
            <a:pPr marL="0" indent="0" algn="just">
              <a:buNone/>
            </a:pPr>
            <a:r>
              <a:rPr lang="en-US" sz="1600" b="1" dirty="0"/>
              <a:t>Transfer In </a:t>
            </a:r>
          </a:p>
          <a:p>
            <a:pPr marL="0" indent="0" algn="just">
              <a:buNone/>
            </a:pPr>
            <a:r>
              <a:rPr lang="en-US" sz="1600" dirty="0"/>
              <a:t>Customer may Transfer In the Domain Name in accordance with the procedure in accordance with the .mm Registry Transfer Regulations; </a:t>
            </a:r>
          </a:p>
          <a:p>
            <a:pPr marL="0" indent="0" algn="just">
              <a:buNone/>
            </a:pPr>
            <a:r>
              <a:rPr lang="en-US" sz="1600" b="1" dirty="0"/>
              <a:t>Transfer Out </a:t>
            </a:r>
          </a:p>
          <a:p>
            <a:pPr marL="0" indent="0" algn="just">
              <a:buNone/>
            </a:pPr>
            <a:r>
              <a:rPr lang="en-US" sz="1600" dirty="0"/>
              <a:t>Customer may Transfer out the Domain Name during the Registration Period in accordance with the procedure stipulated by us. In the event customer applies for a Transfer Out of the Domain Name, it shall be terminated as of the date of completion of the Transfer Out.</a:t>
            </a:r>
          </a:p>
        </p:txBody>
      </p:sp>
      <p:pic>
        <p:nvPicPr>
          <p:cNvPr id="2" name="Picture 1">
            <a:extLst>
              <a:ext uri="{FF2B5EF4-FFF2-40B4-BE49-F238E27FC236}">
                <a16:creationId xmlns:a16="http://schemas.microsoft.com/office/drawing/2014/main" id="{989B1E07-8DD1-4321-9D21-7136FEBE04E6}"/>
              </a:ext>
            </a:extLst>
          </p:cNvPr>
          <p:cNvPicPr>
            <a:picLocks noChangeAspect="1"/>
          </p:cNvPicPr>
          <p:nvPr/>
        </p:nvPicPr>
        <p:blipFill>
          <a:blip r:embed="rId6"/>
          <a:stretch>
            <a:fillRect/>
          </a:stretch>
        </p:blipFill>
        <p:spPr>
          <a:xfrm>
            <a:off x="4832458" y="1874385"/>
            <a:ext cx="6073666" cy="3109229"/>
          </a:xfrm>
          <a:prstGeom prst="rect">
            <a:avLst/>
          </a:prstGeom>
        </p:spPr>
      </p:pic>
    </p:spTree>
    <p:extLst>
      <p:ext uri="{BB962C8B-B14F-4D97-AF65-F5344CB8AC3E}">
        <p14:creationId xmlns:p14="http://schemas.microsoft.com/office/powerpoint/2010/main" val="1212537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2DE422-5891-4D83-BB41-2E3C05093F1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3237" r="10269"/>
          <a:stretch/>
        </p:blipFill>
        <p:spPr>
          <a:xfrm>
            <a:off x="2754008" y="1951007"/>
            <a:ext cx="7170516" cy="2955986"/>
          </a:xfrm>
          <a:prstGeom prst="rect">
            <a:avLst/>
          </a:prstGeom>
        </p:spPr>
      </p:pic>
      <p:sp>
        <p:nvSpPr>
          <p:cNvPr id="7" name="Rectangle 6">
            <a:extLst>
              <a:ext uri="{FF2B5EF4-FFF2-40B4-BE49-F238E27FC236}">
                <a16:creationId xmlns:a16="http://schemas.microsoft.com/office/drawing/2014/main" id="{9673EBCD-A4B5-4CF4-9E50-A8A5D052F710}"/>
              </a:ext>
            </a:extLst>
          </p:cNvPr>
          <p:cNvSpPr/>
          <p:nvPr/>
        </p:nvSpPr>
        <p:spPr>
          <a:xfrm>
            <a:off x="3618689" y="4231532"/>
            <a:ext cx="1060315" cy="3112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F39F5DF-24E6-4776-8EF3-83FC41C0C7A4}"/>
              </a:ext>
            </a:extLst>
          </p:cNvPr>
          <p:cNvSpPr txBox="1"/>
          <p:nvPr/>
        </p:nvSpPr>
        <p:spPr>
          <a:xfrm>
            <a:off x="5458969" y="4156341"/>
            <a:ext cx="3872204" cy="461665"/>
          </a:xfrm>
          <a:prstGeom prst="rect">
            <a:avLst/>
          </a:prstGeom>
          <a:noFill/>
        </p:spPr>
        <p:txBody>
          <a:bodyPr wrap="square" rtlCol="0">
            <a:spAutoFit/>
          </a:bodyPr>
          <a:lstStyle/>
          <a:p>
            <a:r>
              <a:rPr lang="en-US" sz="2400" b="1" dirty="0">
                <a:solidFill>
                  <a:srgbClr val="0070C0"/>
                </a:solidFill>
                <a:latin typeface="Adobe Garamond Pro" panose="02020502060506020403" pitchFamily="18" charset="0"/>
              </a:rPr>
              <a:t>THANKS YOU SO MUCH</a:t>
            </a:r>
          </a:p>
        </p:txBody>
      </p:sp>
    </p:spTree>
    <p:extLst>
      <p:ext uri="{BB962C8B-B14F-4D97-AF65-F5344CB8AC3E}">
        <p14:creationId xmlns:p14="http://schemas.microsoft.com/office/powerpoint/2010/main" val="14895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F1F91-685D-48B1-8933-3FD451BAA63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3237" r="10269"/>
          <a:stretch/>
        </p:blipFill>
        <p:spPr>
          <a:xfrm>
            <a:off x="0" y="4035"/>
            <a:ext cx="3043450" cy="1254637"/>
          </a:xfrm>
          <a:prstGeom prst="rect">
            <a:avLst/>
          </a:prstGeom>
        </p:spPr>
      </p:pic>
      <p:pic>
        <p:nvPicPr>
          <p:cNvPr id="7" name="Graphic 13">
            <a:extLst>
              <a:ext uri="{FF2B5EF4-FFF2-40B4-BE49-F238E27FC236}">
                <a16:creationId xmlns:a16="http://schemas.microsoft.com/office/drawing/2014/main" id="{B41B5E65-B4EB-4BBB-AC4B-64AB76D89E8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16503" y="-1"/>
            <a:ext cx="2775498" cy="786279"/>
          </a:xfrm>
          <a:prstGeom prst="rect">
            <a:avLst/>
          </a:prstGeom>
        </p:spPr>
      </p:pic>
      <p:sp>
        <p:nvSpPr>
          <p:cNvPr id="4" name="object 5"/>
          <p:cNvSpPr/>
          <p:nvPr/>
        </p:nvSpPr>
        <p:spPr>
          <a:xfrm>
            <a:off x="3867911" y="6260591"/>
            <a:ext cx="7038213" cy="0"/>
          </a:xfrm>
          <a:custGeom>
            <a:avLst/>
            <a:gdLst/>
            <a:ahLst/>
            <a:cxnLst/>
            <a:rect l="l" t="t" r="r" b="b"/>
            <a:pathLst>
              <a:path w="7038213">
                <a:moveTo>
                  <a:pt x="0" y="0"/>
                </a:moveTo>
                <a:lnTo>
                  <a:pt x="7038213" y="0"/>
                </a:lnTo>
              </a:path>
            </a:pathLst>
          </a:custGeom>
          <a:ln w="6350">
            <a:solidFill>
              <a:srgbClr val="008EC3"/>
            </a:solidFill>
          </a:ln>
        </p:spPr>
        <p:txBody>
          <a:bodyPr wrap="square" lIns="0" tIns="0" rIns="0" bIns="0" rtlCol="0">
            <a:noAutofit/>
          </a:bodyPr>
          <a:lstStyle/>
          <a:p>
            <a:endParaRPr/>
          </a:p>
        </p:txBody>
      </p:sp>
      <p:sp>
        <p:nvSpPr>
          <p:cNvPr id="6" name="object 7"/>
          <p:cNvSpPr txBox="1">
            <a:spLocks noGrp="1"/>
          </p:cNvSpPr>
          <p:nvPr>
            <p:ph type="ftr" sz="quarter" idx="4294967295"/>
          </p:nvPr>
        </p:nvSpPr>
        <p:spPr>
          <a:xfrm>
            <a:off x="639876" y="6144056"/>
            <a:ext cx="2989689" cy="234772"/>
          </a:xfrm>
          <a:prstGeom prst="rect">
            <a:avLst/>
          </a:prstGeom>
        </p:spPr>
        <p:txBody>
          <a:bodyPr vert="horz" wrap="square" lIns="0" tIns="0" rIns="0" bIns="0" rtlCol="0">
            <a:noAutofit/>
          </a:bodyPr>
          <a:lstStyle/>
          <a:p>
            <a:pPr marL="12700">
              <a:lnSpc>
                <a:spcPct val="100000"/>
              </a:lnSpc>
            </a:pPr>
            <a:r>
              <a:rPr sz="1400" spc="-20" dirty="0">
                <a:solidFill>
                  <a:srgbClr val="008EC3"/>
                </a:solidFill>
                <a:latin typeface="Calibri"/>
                <a:cs typeface="Calibri"/>
              </a:rPr>
              <a:t>E</a:t>
            </a:r>
            <a:r>
              <a:rPr sz="1400" spc="-25" dirty="0">
                <a:solidFill>
                  <a:srgbClr val="008EC3"/>
                </a:solidFill>
                <a:latin typeface="Calibri"/>
                <a:cs typeface="Calibri"/>
              </a:rPr>
              <a:t>N</a:t>
            </a:r>
            <a:r>
              <a:rPr sz="1400" spc="5" dirty="0">
                <a:solidFill>
                  <a:srgbClr val="008EC3"/>
                </a:solidFill>
                <a:latin typeface="Calibri"/>
                <a:cs typeface="Calibri"/>
              </a:rPr>
              <a:t>J</a:t>
            </a:r>
            <a:r>
              <a:rPr sz="1400" spc="-70" dirty="0">
                <a:solidFill>
                  <a:srgbClr val="008EC3"/>
                </a:solidFill>
                <a:latin typeface="Calibri"/>
                <a:cs typeface="Calibri"/>
              </a:rPr>
              <a:t>O</a:t>
            </a:r>
            <a:r>
              <a:rPr sz="1400" spc="-10" dirty="0">
                <a:solidFill>
                  <a:srgbClr val="008EC3"/>
                </a:solidFill>
                <a:latin typeface="Calibri"/>
                <a:cs typeface="Calibri"/>
              </a:rPr>
              <a:t>Y</a:t>
            </a:r>
            <a:r>
              <a:rPr sz="1400" spc="55" dirty="0">
                <a:solidFill>
                  <a:srgbClr val="008EC3"/>
                </a:solidFill>
                <a:latin typeface="Calibri"/>
                <a:cs typeface="Calibri"/>
              </a:rPr>
              <a:t> </a:t>
            </a:r>
            <a:r>
              <a:rPr sz="1400" spc="-20" dirty="0">
                <a:solidFill>
                  <a:srgbClr val="008EC3"/>
                </a:solidFill>
                <a:latin typeface="Calibri"/>
                <a:cs typeface="Calibri"/>
              </a:rPr>
              <a:t>T</a:t>
            </a:r>
            <a:r>
              <a:rPr sz="1400" spc="-15" dirty="0">
                <a:solidFill>
                  <a:srgbClr val="008EC3"/>
                </a:solidFill>
                <a:latin typeface="Calibri"/>
                <a:cs typeface="Calibri"/>
              </a:rPr>
              <a:t>H</a:t>
            </a:r>
            <a:r>
              <a:rPr sz="1400" spc="-10" dirty="0">
                <a:solidFill>
                  <a:srgbClr val="008EC3"/>
                </a:solidFill>
                <a:latin typeface="Calibri"/>
                <a:cs typeface="Calibri"/>
              </a:rPr>
              <a:t>E</a:t>
            </a:r>
            <a:r>
              <a:rPr sz="1400" spc="5" dirty="0">
                <a:solidFill>
                  <a:srgbClr val="008EC3"/>
                </a:solidFill>
                <a:latin typeface="Calibri"/>
                <a:cs typeface="Calibri"/>
              </a:rPr>
              <a:t> </a:t>
            </a:r>
            <a:r>
              <a:rPr sz="1400" spc="-5" dirty="0">
                <a:solidFill>
                  <a:srgbClr val="008EC3"/>
                </a:solidFill>
                <a:latin typeface="Calibri"/>
                <a:cs typeface="Calibri"/>
              </a:rPr>
              <a:t>B</a:t>
            </a:r>
            <a:r>
              <a:rPr sz="1400" spc="-45" dirty="0">
                <a:solidFill>
                  <a:srgbClr val="008EC3"/>
                </a:solidFill>
                <a:latin typeface="Calibri"/>
                <a:cs typeface="Calibri"/>
              </a:rPr>
              <a:t>E</a:t>
            </a:r>
            <a:r>
              <a:rPr sz="1400" spc="-5" dirty="0">
                <a:solidFill>
                  <a:srgbClr val="008EC3"/>
                </a:solidFill>
                <a:latin typeface="Calibri"/>
                <a:cs typeface="Calibri"/>
              </a:rPr>
              <a:t>S</a:t>
            </a:r>
            <a:r>
              <a:rPr sz="1400" spc="-10" dirty="0">
                <a:solidFill>
                  <a:srgbClr val="008EC3"/>
                </a:solidFill>
                <a:latin typeface="Calibri"/>
                <a:cs typeface="Calibri"/>
              </a:rPr>
              <a:t>T</a:t>
            </a:r>
            <a:r>
              <a:rPr sz="1400" spc="10" dirty="0">
                <a:solidFill>
                  <a:srgbClr val="008EC3"/>
                </a:solidFill>
                <a:latin typeface="Calibri"/>
                <a:cs typeface="Calibri"/>
              </a:rPr>
              <a:t> </a:t>
            </a:r>
            <a:r>
              <a:rPr sz="1400" spc="0" dirty="0">
                <a:solidFill>
                  <a:srgbClr val="008EC3"/>
                </a:solidFill>
                <a:latin typeface="Calibri"/>
                <a:cs typeface="Calibri"/>
              </a:rPr>
              <a:t>I</a:t>
            </a:r>
            <a:r>
              <a:rPr sz="1400" spc="-25" dirty="0">
                <a:solidFill>
                  <a:srgbClr val="008EC3"/>
                </a:solidFill>
                <a:latin typeface="Calibri"/>
                <a:cs typeface="Calibri"/>
              </a:rPr>
              <a:t>N</a:t>
            </a:r>
            <a:r>
              <a:rPr sz="1400" spc="-20" dirty="0">
                <a:solidFill>
                  <a:srgbClr val="008EC3"/>
                </a:solidFill>
                <a:latin typeface="Calibri"/>
                <a:cs typeface="Calibri"/>
              </a:rPr>
              <a:t>TE</a:t>
            </a:r>
            <a:r>
              <a:rPr sz="1400" spc="-5" dirty="0">
                <a:solidFill>
                  <a:srgbClr val="008EC3"/>
                </a:solidFill>
                <a:latin typeface="Calibri"/>
                <a:cs typeface="Calibri"/>
              </a:rPr>
              <a:t>R</a:t>
            </a:r>
            <a:r>
              <a:rPr sz="1400" spc="-25" dirty="0">
                <a:solidFill>
                  <a:srgbClr val="008EC3"/>
                </a:solidFill>
                <a:latin typeface="Calibri"/>
                <a:cs typeface="Calibri"/>
              </a:rPr>
              <a:t>N</a:t>
            </a:r>
            <a:r>
              <a:rPr sz="1400" spc="-20" dirty="0">
                <a:solidFill>
                  <a:srgbClr val="008EC3"/>
                </a:solidFill>
                <a:latin typeface="Calibri"/>
                <a:cs typeface="Calibri"/>
              </a:rPr>
              <a:t>E</a:t>
            </a:r>
            <a:r>
              <a:rPr sz="1400" spc="-10" dirty="0">
                <a:solidFill>
                  <a:srgbClr val="008EC3"/>
                </a:solidFill>
                <a:latin typeface="Calibri"/>
                <a:cs typeface="Calibri"/>
              </a:rPr>
              <a:t>T</a:t>
            </a:r>
            <a:r>
              <a:rPr sz="1400" spc="55" dirty="0">
                <a:solidFill>
                  <a:srgbClr val="008EC3"/>
                </a:solidFill>
                <a:latin typeface="Calibri"/>
                <a:cs typeface="Calibri"/>
              </a:rPr>
              <a:t> </a:t>
            </a:r>
            <a:r>
              <a:rPr sz="1400" spc="0" dirty="0">
                <a:solidFill>
                  <a:srgbClr val="008EC3"/>
                </a:solidFill>
                <a:latin typeface="Calibri"/>
                <a:cs typeface="Calibri"/>
              </a:rPr>
              <a:t>I</a:t>
            </a:r>
            <a:r>
              <a:rPr sz="1400" spc="-10" dirty="0">
                <a:solidFill>
                  <a:srgbClr val="008EC3"/>
                </a:solidFill>
                <a:latin typeface="Calibri"/>
                <a:cs typeface="Calibri"/>
              </a:rPr>
              <a:t>N</a:t>
            </a:r>
            <a:r>
              <a:rPr sz="1400" spc="-5" dirty="0">
                <a:solidFill>
                  <a:srgbClr val="008EC3"/>
                </a:solidFill>
                <a:latin typeface="Calibri"/>
                <a:cs typeface="Calibri"/>
              </a:rPr>
              <a:t> </a:t>
            </a:r>
            <a:r>
              <a:rPr sz="1400" spc="-10" dirty="0">
                <a:solidFill>
                  <a:srgbClr val="008EC3"/>
                </a:solidFill>
                <a:latin typeface="Calibri"/>
                <a:cs typeface="Calibri"/>
              </a:rPr>
              <a:t>M</a:t>
            </a:r>
            <a:r>
              <a:rPr sz="1400" spc="-114" dirty="0">
                <a:solidFill>
                  <a:srgbClr val="008EC3"/>
                </a:solidFill>
                <a:latin typeface="Calibri"/>
                <a:cs typeface="Calibri"/>
              </a:rPr>
              <a:t>Y</a:t>
            </a:r>
            <a:r>
              <a:rPr sz="1400" spc="-5" dirty="0">
                <a:solidFill>
                  <a:srgbClr val="008EC3"/>
                </a:solidFill>
                <a:latin typeface="Calibri"/>
                <a:cs typeface="Calibri"/>
              </a:rPr>
              <a:t>A</a:t>
            </a:r>
            <a:r>
              <a:rPr sz="1400" spc="-25" dirty="0">
                <a:solidFill>
                  <a:srgbClr val="008EC3"/>
                </a:solidFill>
                <a:latin typeface="Calibri"/>
                <a:cs typeface="Calibri"/>
              </a:rPr>
              <a:t>N</a:t>
            </a:r>
            <a:r>
              <a:rPr sz="1400" spc="-10" dirty="0">
                <a:solidFill>
                  <a:srgbClr val="008EC3"/>
                </a:solidFill>
                <a:latin typeface="Calibri"/>
                <a:cs typeface="Calibri"/>
              </a:rPr>
              <a:t>M</a:t>
            </a:r>
            <a:r>
              <a:rPr sz="1400" spc="-5" dirty="0">
                <a:solidFill>
                  <a:srgbClr val="008EC3"/>
                </a:solidFill>
                <a:latin typeface="Calibri"/>
                <a:cs typeface="Calibri"/>
              </a:rPr>
              <a:t>A</a:t>
            </a:r>
            <a:r>
              <a:rPr sz="1400" spc="-10" dirty="0">
                <a:solidFill>
                  <a:srgbClr val="008EC3"/>
                </a:solidFill>
                <a:latin typeface="Calibri"/>
                <a:cs typeface="Calibri"/>
              </a:rPr>
              <a:t>R</a:t>
            </a:r>
            <a:endParaRPr sz="1400" dirty="0">
              <a:latin typeface="Calibri"/>
              <a:cs typeface="Calibri"/>
            </a:endParaRPr>
          </a:p>
        </p:txBody>
      </p:sp>
      <p:pic>
        <p:nvPicPr>
          <p:cNvPr id="8" name="Picture 7">
            <a:extLst>
              <a:ext uri="{FF2B5EF4-FFF2-40B4-BE49-F238E27FC236}">
                <a16:creationId xmlns:a16="http://schemas.microsoft.com/office/drawing/2014/main" id="{7B53B940-C115-43CC-87EB-E1F6FEFE5579}"/>
              </a:ext>
            </a:extLst>
          </p:cNvPr>
          <p:cNvPicPr>
            <a:picLocks noChangeAspect="1"/>
          </p:cNvPicPr>
          <p:nvPr/>
        </p:nvPicPr>
        <p:blipFill>
          <a:blip r:embed="rId5"/>
          <a:stretch>
            <a:fillRect/>
          </a:stretch>
        </p:blipFill>
        <p:spPr>
          <a:xfrm>
            <a:off x="214603" y="1073020"/>
            <a:ext cx="11740329" cy="5664845"/>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5420F033-1400-4061-8CA3-601BF977DE69}"/>
              </a:ext>
            </a:extLst>
          </p:cNvPr>
          <p:cNvSpPr txBox="1"/>
          <p:nvPr/>
        </p:nvSpPr>
        <p:spPr>
          <a:xfrm>
            <a:off x="3043450" y="308187"/>
            <a:ext cx="670137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HTI TELECOM CURRENTLY EXISTED CACHING/FORWARDING </a:t>
            </a:r>
          </a:p>
          <a:p>
            <a:pPr algn="ctr"/>
            <a:r>
              <a:rPr lang="en-US" dirty="0"/>
              <a:t>AUTHORITATIVE DNS OVERVIEW DESIGN</a:t>
            </a:r>
          </a:p>
        </p:txBody>
      </p:sp>
    </p:spTree>
    <p:extLst>
      <p:ext uri="{BB962C8B-B14F-4D97-AF65-F5344CB8AC3E}">
        <p14:creationId xmlns:p14="http://schemas.microsoft.com/office/powerpoint/2010/main" val="316510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F1F91-685D-48B1-8933-3FD451BAA63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3237" r="10269"/>
          <a:stretch/>
        </p:blipFill>
        <p:spPr>
          <a:xfrm>
            <a:off x="0" y="4035"/>
            <a:ext cx="3043450" cy="1254637"/>
          </a:xfrm>
          <a:prstGeom prst="rect">
            <a:avLst/>
          </a:prstGeom>
        </p:spPr>
      </p:pic>
      <p:pic>
        <p:nvPicPr>
          <p:cNvPr id="7" name="Graphic 13">
            <a:extLst>
              <a:ext uri="{FF2B5EF4-FFF2-40B4-BE49-F238E27FC236}">
                <a16:creationId xmlns:a16="http://schemas.microsoft.com/office/drawing/2014/main" id="{B41B5E65-B4EB-4BBB-AC4B-64AB76D89E8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16503" y="-1"/>
            <a:ext cx="2775498" cy="786279"/>
          </a:xfrm>
          <a:prstGeom prst="rect">
            <a:avLst/>
          </a:prstGeom>
        </p:spPr>
      </p:pic>
      <p:sp>
        <p:nvSpPr>
          <p:cNvPr id="4" name="object 5"/>
          <p:cNvSpPr/>
          <p:nvPr/>
        </p:nvSpPr>
        <p:spPr>
          <a:xfrm>
            <a:off x="3867911" y="6260591"/>
            <a:ext cx="7038213" cy="0"/>
          </a:xfrm>
          <a:custGeom>
            <a:avLst/>
            <a:gdLst/>
            <a:ahLst/>
            <a:cxnLst/>
            <a:rect l="l" t="t" r="r" b="b"/>
            <a:pathLst>
              <a:path w="7038213">
                <a:moveTo>
                  <a:pt x="0" y="0"/>
                </a:moveTo>
                <a:lnTo>
                  <a:pt x="7038213" y="0"/>
                </a:lnTo>
              </a:path>
            </a:pathLst>
          </a:custGeom>
          <a:ln w="6350">
            <a:solidFill>
              <a:srgbClr val="008EC3"/>
            </a:solidFill>
          </a:ln>
        </p:spPr>
        <p:txBody>
          <a:bodyPr wrap="square" lIns="0" tIns="0" rIns="0" bIns="0" rtlCol="0">
            <a:noAutofit/>
          </a:bodyPr>
          <a:lstStyle/>
          <a:p>
            <a:endParaRPr/>
          </a:p>
        </p:txBody>
      </p:sp>
      <p:sp>
        <p:nvSpPr>
          <p:cNvPr id="6" name="object 7"/>
          <p:cNvSpPr txBox="1">
            <a:spLocks noGrp="1"/>
          </p:cNvSpPr>
          <p:nvPr>
            <p:ph type="ftr" sz="quarter" idx="4294967295"/>
          </p:nvPr>
        </p:nvSpPr>
        <p:spPr>
          <a:xfrm>
            <a:off x="639876" y="6144056"/>
            <a:ext cx="2989689" cy="234772"/>
          </a:xfrm>
          <a:prstGeom prst="rect">
            <a:avLst/>
          </a:prstGeom>
        </p:spPr>
        <p:txBody>
          <a:bodyPr vert="horz" wrap="square" lIns="0" tIns="0" rIns="0" bIns="0" rtlCol="0">
            <a:noAutofit/>
          </a:bodyPr>
          <a:lstStyle/>
          <a:p>
            <a:pPr marL="12700">
              <a:lnSpc>
                <a:spcPct val="100000"/>
              </a:lnSpc>
            </a:pPr>
            <a:r>
              <a:rPr sz="1400" spc="-20" dirty="0">
                <a:solidFill>
                  <a:srgbClr val="008EC3"/>
                </a:solidFill>
                <a:latin typeface="Calibri"/>
                <a:cs typeface="Calibri"/>
              </a:rPr>
              <a:t>E</a:t>
            </a:r>
            <a:r>
              <a:rPr sz="1400" spc="-25" dirty="0">
                <a:solidFill>
                  <a:srgbClr val="008EC3"/>
                </a:solidFill>
                <a:latin typeface="Calibri"/>
                <a:cs typeface="Calibri"/>
              </a:rPr>
              <a:t>N</a:t>
            </a:r>
            <a:r>
              <a:rPr sz="1400" spc="5" dirty="0">
                <a:solidFill>
                  <a:srgbClr val="008EC3"/>
                </a:solidFill>
                <a:latin typeface="Calibri"/>
                <a:cs typeface="Calibri"/>
              </a:rPr>
              <a:t>J</a:t>
            </a:r>
            <a:r>
              <a:rPr sz="1400" spc="-70" dirty="0">
                <a:solidFill>
                  <a:srgbClr val="008EC3"/>
                </a:solidFill>
                <a:latin typeface="Calibri"/>
                <a:cs typeface="Calibri"/>
              </a:rPr>
              <a:t>O</a:t>
            </a:r>
            <a:r>
              <a:rPr sz="1400" spc="-10" dirty="0">
                <a:solidFill>
                  <a:srgbClr val="008EC3"/>
                </a:solidFill>
                <a:latin typeface="Calibri"/>
                <a:cs typeface="Calibri"/>
              </a:rPr>
              <a:t>Y</a:t>
            </a:r>
            <a:r>
              <a:rPr sz="1400" spc="55" dirty="0">
                <a:solidFill>
                  <a:srgbClr val="008EC3"/>
                </a:solidFill>
                <a:latin typeface="Calibri"/>
                <a:cs typeface="Calibri"/>
              </a:rPr>
              <a:t> </a:t>
            </a:r>
            <a:r>
              <a:rPr sz="1400" spc="-20" dirty="0">
                <a:solidFill>
                  <a:srgbClr val="008EC3"/>
                </a:solidFill>
                <a:latin typeface="Calibri"/>
                <a:cs typeface="Calibri"/>
              </a:rPr>
              <a:t>T</a:t>
            </a:r>
            <a:r>
              <a:rPr sz="1400" spc="-15" dirty="0">
                <a:solidFill>
                  <a:srgbClr val="008EC3"/>
                </a:solidFill>
                <a:latin typeface="Calibri"/>
                <a:cs typeface="Calibri"/>
              </a:rPr>
              <a:t>H</a:t>
            </a:r>
            <a:r>
              <a:rPr sz="1400" spc="-10" dirty="0">
                <a:solidFill>
                  <a:srgbClr val="008EC3"/>
                </a:solidFill>
                <a:latin typeface="Calibri"/>
                <a:cs typeface="Calibri"/>
              </a:rPr>
              <a:t>E</a:t>
            </a:r>
            <a:r>
              <a:rPr sz="1400" spc="5" dirty="0">
                <a:solidFill>
                  <a:srgbClr val="008EC3"/>
                </a:solidFill>
                <a:latin typeface="Calibri"/>
                <a:cs typeface="Calibri"/>
              </a:rPr>
              <a:t> </a:t>
            </a:r>
            <a:r>
              <a:rPr sz="1400" spc="-5" dirty="0">
                <a:solidFill>
                  <a:srgbClr val="008EC3"/>
                </a:solidFill>
                <a:latin typeface="Calibri"/>
                <a:cs typeface="Calibri"/>
              </a:rPr>
              <a:t>B</a:t>
            </a:r>
            <a:r>
              <a:rPr sz="1400" spc="-45" dirty="0">
                <a:solidFill>
                  <a:srgbClr val="008EC3"/>
                </a:solidFill>
                <a:latin typeface="Calibri"/>
                <a:cs typeface="Calibri"/>
              </a:rPr>
              <a:t>E</a:t>
            </a:r>
            <a:r>
              <a:rPr sz="1400" spc="-5" dirty="0">
                <a:solidFill>
                  <a:srgbClr val="008EC3"/>
                </a:solidFill>
                <a:latin typeface="Calibri"/>
                <a:cs typeface="Calibri"/>
              </a:rPr>
              <a:t>S</a:t>
            </a:r>
            <a:r>
              <a:rPr sz="1400" spc="-10" dirty="0">
                <a:solidFill>
                  <a:srgbClr val="008EC3"/>
                </a:solidFill>
                <a:latin typeface="Calibri"/>
                <a:cs typeface="Calibri"/>
              </a:rPr>
              <a:t>T</a:t>
            </a:r>
            <a:r>
              <a:rPr sz="1400" spc="10" dirty="0">
                <a:solidFill>
                  <a:srgbClr val="008EC3"/>
                </a:solidFill>
                <a:latin typeface="Calibri"/>
                <a:cs typeface="Calibri"/>
              </a:rPr>
              <a:t> </a:t>
            </a:r>
            <a:r>
              <a:rPr sz="1400" spc="0" dirty="0">
                <a:solidFill>
                  <a:srgbClr val="008EC3"/>
                </a:solidFill>
                <a:latin typeface="Calibri"/>
                <a:cs typeface="Calibri"/>
              </a:rPr>
              <a:t>I</a:t>
            </a:r>
            <a:r>
              <a:rPr sz="1400" spc="-25" dirty="0">
                <a:solidFill>
                  <a:srgbClr val="008EC3"/>
                </a:solidFill>
                <a:latin typeface="Calibri"/>
                <a:cs typeface="Calibri"/>
              </a:rPr>
              <a:t>N</a:t>
            </a:r>
            <a:r>
              <a:rPr sz="1400" spc="-20" dirty="0">
                <a:solidFill>
                  <a:srgbClr val="008EC3"/>
                </a:solidFill>
                <a:latin typeface="Calibri"/>
                <a:cs typeface="Calibri"/>
              </a:rPr>
              <a:t>TE</a:t>
            </a:r>
            <a:r>
              <a:rPr sz="1400" spc="-5" dirty="0">
                <a:solidFill>
                  <a:srgbClr val="008EC3"/>
                </a:solidFill>
                <a:latin typeface="Calibri"/>
                <a:cs typeface="Calibri"/>
              </a:rPr>
              <a:t>R</a:t>
            </a:r>
            <a:r>
              <a:rPr sz="1400" spc="-25" dirty="0">
                <a:solidFill>
                  <a:srgbClr val="008EC3"/>
                </a:solidFill>
                <a:latin typeface="Calibri"/>
                <a:cs typeface="Calibri"/>
              </a:rPr>
              <a:t>N</a:t>
            </a:r>
            <a:r>
              <a:rPr sz="1400" spc="-20" dirty="0">
                <a:solidFill>
                  <a:srgbClr val="008EC3"/>
                </a:solidFill>
                <a:latin typeface="Calibri"/>
                <a:cs typeface="Calibri"/>
              </a:rPr>
              <a:t>E</a:t>
            </a:r>
            <a:r>
              <a:rPr sz="1400" spc="-10" dirty="0">
                <a:solidFill>
                  <a:srgbClr val="008EC3"/>
                </a:solidFill>
                <a:latin typeface="Calibri"/>
                <a:cs typeface="Calibri"/>
              </a:rPr>
              <a:t>T</a:t>
            </a:r>
            <a:r>
              <a:rPr sz="1400" spc="55" dirty="0">
                <a:solidFill>
                  <a:srgbClr val="008EC3"/>
                </a:solidFill>
                <a:latin typeface="Calibri"/>
                <a:cs typeface="Calibri"/>
              </a:rPr>
              <a:t> </a:t>
            </a:r>
            <a:r>
              <a:rPr sz="1400" spc="0" dirty="0">
                <a:solidFill>
                  <a:srgbClr val="008EC3"/>
                </a:solidFill>
                <a:latin typeface="Calibri"/>
                <a:cs typeface="Calibri"/>
              </a:rPr>
              <a:t>I</a:t>
            </a:r>
            <a:r>
              <a:rPr sz="1400" spc="-10" dirty="0">
                <a:solidFill>
                  <a:srgbClr val="008EC3"/>
                </a:solidFill>
                <a:latin typeface="Calibri"/>
                <a:cs typeface="Calibri"/>
              </a:rPr>
              <a:t>N</a:t>
            </a:r>
            <a:r>
              <a:rPr sz="1400" spc="-5" dirty="0">
                <a:solidFill>
                  <a:srgbClr val="008EC3"/>
                </a:solidFill>
                <a:latin typeface="Calibri"/>
                <a:cs typeface="Calibri"/>
              </a:rPr>
              <a:t> </a:t>
            </a:r>
            <a:r>
              <a:rPr sz="1400" spc="-10" dirty="0">
                <a:solidFill>
                  <a:srgbClr val="008EC3"/>
                </a:solidFill>
                <a:latin typeface="Calibri"/>
                <a:cs typeface="Calibri"/>
              </a:rPr>
              <a:t>M</a:t>
            </a:r>
            <a:r>
              <a:rPr sz="1400" spc="-114" dirty="0">
                <a:solidFill>
                  <a:srgbClr val="008EC3"/>
                </a:solidFill>
                <a:latin typeface="Calibri"/>
                <a:cs typeface="Calibri"/>
              </a:rPr>
              <a:t>Y</a:t>
            </a:r>
            <a:r>
              <a:rPr sz="1400" spc="-5" dirty="0">
                <a:solidFill>
                  <a:srgbClr val="008EC3"/>
                </a:solidFill>
                <a:latin typeface="Calibri"/>
                <a:cs typeface="Calibri"/>
              </a:rPr>
              <a:t>A</a:t>
            </a:r>
            <a:r>
              <a:rPr sz="1400" spc="-25" dirty="0">
                <a:solidFill>
                  <a:srgbClr val="008EC3"/>
                </a:solidFill>
                <a:latin typeface="Calibri"/>
                <a:cs typeface="Calibri"/>
              </a:rPr>
              <a:t>N</a:t>
            </a:r>
            <a:r>
              <a:rPr sz="1400" spc="-10" dirty="0">
                <a:solidFill>
                  <a:srgbClr val="008EC3"/>
                </a:solidFill>
                <a:latin typeface="Calibri"/>
                <a:cs typeface="Calibri"/>
              </a:rPr>
              <a:t>M</a:t>
            </a:r>
            <a:r>
              <a:rPr sz="1400" spc="-5" dirty="0">
                <a:solidFill>
                  <a:srgbClr val="008EC3"/>
                </a:solidFill>
                <a:latin typeface="Calibri"/>
                <a:cs typeface="Calibri"/>
              </a:rPr>
              <a:t>A</a:t>
            </a:r>
            <a:r>
              <a:rPr sz="1400" spc="-10" dirty="0">
                <a:solidFill>
                  <a:srgbClr val="008EC3"/>
                </a:solidFill>
                <a:latin typeface="Calibri"/>
                <a:cs typeface="Calibri"/>
              </a:rPr>
              <a:t>R</a:t>
            </a:r>
            <a:endParaRPr sz="1400" dirty="0">
              <a:latin typeface="Calibri"/>
              <a:cs typeface="Calibri"/>
            </a:endParaRPr>
          </a:p>
        </p:txBody>
      </p:sp>
      <p:sp>
        <p:nvSpPr>
          <p:cNvPr id="10" name="Title 1">
            <a:extLst>
              <a:ext uri="{FF2B5EF4-FFF2-40B4-BE49-F238E27FC236}">
                <a16:creationId xmlns:a16="http://schemas.microsoft.com/office/drawing/2014/main" id="{B550FED5-F3AF-44CF-9C31-4F28BD318FBF}"/>
              </a:ext>
            </a:extLst>
          </p:cNvPr>
          <p:cNvSpPr>
            <a:spLocks noGrp="1"/>
          </p:cNvSpPr>
          <p:nvPr>
            <p:ph type="title"/>
          </p:nvPr>
        </p:nvSpPr>
        <p:spPr>
          <a:xfrm>
            <a:off x="838200" y="979715"/>
            <a:ext cx="5647919" cy="710973"/>
          </a:xfrm>
        </p:spPr>
        <p:txBody>
          <a:bodyPr>
            <a:normAutofit/>
          </a:bodyPr>
          <a:lstStyle/>
          <a:p>
            <a:r>
              <a:rPr lang="en-US" sz="2800" b="1" dirty="0">
                <a:solidFill>
                  <a:srgbClr val="00B0F0"/>
                </a:solidFill>
              </a:rPr>
              <a:t>Domain Name Registration Procedure</a:t>
            </a:r>
          </a:p>
        </p:txBody>
      </p:sp>
      <p:sp>
        <p:nvSpPr>
          <p:cNvPr id="11" name="Content Placeholder 2">
            <a:extLst>
              <a:ext uri="{FF2B5EF4-FFF2-40B4-BE49-F238E27FC236}">
                <a16:creationId xmlns:a16="http://schemas.microsoft.com/office/drawing/2014/main" id="{4BDC4418-5869-400F-A176-BD3B9C0129AB}"/>
              </a:ext>
            </a:extLst>
          </p:cNvPr>
          <p:cNvSpPr>
            <a:spLocks noGrp="1"/>
          </p:cNvSpPr>
          <p:nvPr>
            <p:ph sz="half" idx="1"/>
          </p:nvPr>
        </p:nvSpPr>
        <p:spPr>
          <a:xfrm>
            <a:off x="838199" y="1537724"/>
            <a:ext cx="5459963" cy="4351338"/>
          </a:xfrm>
        </p:spPr>
        <p:txBody>
          <a:bodyPr>
            <a:normAutofit fontScale="92500" lnSpcReduction="10000"/>
          </a:bodyPr>
          <a:lstStyle/>
          <a:p>
            <a:pPr algn="just"/>
            <a:r>
              <a:rPr lang="en-US" dirty="0"/>
              <a:t>Customer shall submit an application to register one or more Domain Name by manners stipulated by us. We notifies the fee for registration of Domain Name. On payment of the fees, and after acceptance of the application, We may proceed with the designated procedure. Domain Name shall only be deemed to be registered after the Registration Information has been recorded in the database of the Registry.</a:t>
            </a:r>
          </a:p>
        </p:txBody>
      </p:sp>
      <p:pic>
        <p:nvPicPr>
          <p:cNvPr id="3" name="Picture 2">
            <a:extLst>
              <a:ext uri="{FF2B5EF4-FFF2-40B4-BE49-F238E27FC236}">
                <a16:creationId xmlns:a16="http://schemas.microsoft.com/office/drawing/2014/main" id="{7AEB8932-94F3-40D2-97E3-0BB086F61C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53030" y="1015630"/>
            <a:ext cx="4600770" cy="4340551"/>
          </a:xfrm>
          <a:prstGeom prst="rect">
            <a:avLst/>
          </a:prstGeom>
        </p:spPr>
      </p:pic>
      <p:sp>
        <p:nvSpPr>
          <p:cNvPr id="13" name="Rectangle 12">
            <a:extLst>
              <a:ext uri="{FF2B5EF4-FFF2-40B4-BE49-F238E27FC236}">
                <a16:creationId xmlns:a16="http://schemas.microsoft.com/office/drawing/2014/main" id="{AC4C8150-DA5C-4C46-AE31-534DE2E63138}"/>
              </a:ext>
            </a:extLst>
          </p:cNvPr>
          <p:cNvSpPr/>
          <p:nvPr/>
        </p:nvSpPr>
        <p:spPr>
          <a:xfrm>
            <a:off x="6753030" y="968650"/>
            <a:ext cx="1373933" cy="36655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t>Customer </a:t>
            </a:r>
          </a:p>
        </p:txBody>
      </p:sp>
      <p:sp>
        <p:nvSpPr>
          <p:cNvPr id="14" name="Rectangle 13">
            <a:extLst>
              <a:ext uri="{FF2B5EF4-FFF2-40B4-BE49-F238E27FC236}">
                <a16:creationId xmlns:a16="http://schemas.microsoft.com/office/drawing/2014/main" id="{D569241F-5242-4174-A994-99FCD28742AB}"/>
              </a:ext>
            </a:extLst>
          </p:cNvPr>
          <p:cNvSpPr/>
          <p:nvPr/>
        </p:nvSpPr>
        <p:spPr>
          <a:xfrm>
            <a:off x="8381007" y="979715"/>
            <a:ext cx="1410903" cy="36655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dirty="0"/>
              <a:t>HTI / Sub Root </a:t>
            </a:r>
          </a:p>
          <a:p>
            <a:pPr algn="ctr"/>
            <a:r>
              <a:rPr lang="en-US" sz="1200" dirty="0"/>
              <a:t>Domain Registrar </a:t>
            </a:r>
          </a:p>
        </p:txBody>
      </p:sp>
      <p:sp>
        <p:nvSpPr>
          <p:cNvPr id="15" name="Rectangle 14">
            <a:extLst>
              <a:ext uri="{FF2B5EF4-FFF2-40B4-BE49-F238E27FC236}">
                <a16:creationId xmlns:a16="http://schemas.microsoft.com/office/drawing/2014/main" id="{AD2854C0-3137-46A1-B26E-8804A2AAD670}"/>
              </a:ext>
            </a:extLst>
          </p:cNvPr>
          <p:cNvSpPr/>
          <p:nvPr/>
        </p:nvSpPr>
        <p:spPr>
          <a:xfrm>
            <a:off x="9979867" y="968650"/>
            <a:ext cx="1373933" cy="366551"/>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t>Registry   </a:t>
            </a:r>
          </a:p>
        </p:txBody>
      </p:sp>
    </p:spTree>
    <p:extLst>
      <p:ext uri="{BB962C8B-B14F-4D97-AF65-F5344CB8AC3E}">
        <p14:creationId xmlns:p14="http://schemas.microsoft.com/office/powerpoint/2010/main" val="298278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F1F91-685D-48B1-8933-3FD451BAA63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3237" r="10269"/>
          <a:stretch/>
        </p:blipFill>
        <p:spPr>
          <a:xfrm>
            <a:off x="0" y="4035"/>
            <a:ext cx="3043450" cy="1254637"/>
          </a:xfrm>
          <a:prstGeom prst="rect">
            <a:avLst/>
          </a:prstGeom>
        </p:spPr>
      </p:pic>
      <p:pic>
        <p:nvPicPr>
          <p:cNvPr id="7" name="Graphic 13">
            <a:extLst>
              <a:ext uri="{FF2B5EF4-FFF2-40B4-BE49-F238E27FC236}">
                <a16:creationId xmlns:a16="http://schemas.microsoft.com/office/drawing/2014/main" id="{B41B5E65-B4EB-4BBB-AC4B-64AB76D89E8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416503" y="-1"/>
            <a:ext cx="2775498" cy="786279"/>
          </a:xfrm>
          <a:prstGeom prst="rect">
            <a:avLst/>
          </a:prstGeom>
        </p:spPr>
      </p:pic>
      <p:sp>
        <p:nvSpPr>
          <p:cNvPr id="4" name="object 5"/>
          <p:cNvSpPr/>
          <p:nvPr/>
        </p:nvSpPr>
        <p:spPr>
          <a:xfrm>
            <a:off x="3867911" y="6260591"/>
            <a:ext cx="7038213" cy="0"/>
          </a:xfrm>
          <a:custGeom>
            <a:avLst/>
            <a:gdLst/>
            <a:ahLst/>
            <a:cxnLst/>
            <a:rect l="l" t="t" r="r" b="b"/>
            <a:pathLst>
              <a:path w="7038213">
                <a:moveTo>
                  <a:pt x="0" y="0"/>
                </a:moveTo>
                <a:lnTo>
                  <a:pt x="7038213" y="0"/>
                </a:lnTo>
              </a:path>
            </a:pathLst>
          </a:custGeom>
          <a:ln w="6350">
            <a:solidFill>
              <a:srgbClr val="008EC3"/>
            </a:solidFill>
          </a:ln>
        </p:spPr>
        <p:txBody>
          <a:bodyPr wrap="square" lIns="0" tIns="0" rIns="0" bIns="0" rtlCol="0">
            <a:noAutofit/>
          </a:bodyPr>
          <a:lstStyle/>
          <a:p>
            <a:endParaRPr/>
          </a:p>
        </p:txBody>
      </p:sp>
      <p:sp>
        <p:nvSpPr>
          <p:cNvPr id="6" name="object 7"/>
          <p:cNvSpPr txBox="1">
            <a:spLocks noGrp="1"/>
          </p:cNvSpPr>
          <p:nvPr>
            <p:ph type="ftr" sz="quarter" idx="4294967295"/>
          </p:nvPr>
        </p:nvSpPr>
        <p:spPr>
          <a:xfrm>
            <a:off x="639876" y="6144056"/>
            <a:ext cx="2989689" cy="234772"/>
          </a:xfrm>
          <a:prstGeom prst="rect">
            <a:avLst/>
          </a:prstGeom>
        </p:spPr>
        <p:txBody>
          <a:bodyPr vert="horz" wrap="square" lIns="0" tIns="0" rIns="0" bIns="0" rtlCol="0">
            <a:noAutofit/>
          </a:bodyPr>
          <a:lstStyle/>
          <a:p>
            <a:pPr marL="12700">
              <a:lnSpc>
                <a:spcPct val="100000"/>
              </a:lnSpc>
            </a:pPr>
            <a:r>
              <a:rPr sz="1400" spc="-20" dirty="0">
                <a:solidFill>
                  <a:srgbClr val="008EC3"/>
                </a:solidFill>
                <a:latin typeface="Calibri"/>
                <a:cs typeface="Calibri"/>
              </a:rPr>
              <a:t>E</a:t>
            </a:r>
            <a:r>
              <a:rPr sz="1400" spc="-25" dirty="0">
                <a:solidFill>
                  <a:srgbClr val="008EC3"/>
                </a:solidFill>
                <a:latin typeface="Calibri"/>
                <a:cs typeface="Calibri"/>
              </a:rPr>
              <a:t>N</a:t>
            </a:r>
            <a:r>
              <a:rPr sz="1400" spc="5" dirty="0">
                <a:solidFill>
                  <a:srgbClr val="008EC3"/>
                </a:solidFill>
                <a:latin typeface="Calibri"/>
                <a:cs typeface="Calibri"/>
              </a:rPr>
              <a:t>J</a:t>
            </a:r>
            <a:r>
              <a:rPr sz="1400" spc="-70" dirty="0">
                <a:solidFill>
                  <a:srgbClr val="008EC3"/>
                </a:solidFill>
                <a:latin typeface="Calibri"/>
                <a:cs typeface="Calibri"/>
              </a:rPr>
              <a:t>O</a:t>
            </a:r>
            <a:r>
              <a:rPr sz="1400" spc="-10" dirty="0">
                <a:solidFill>
                  <a:srgbClr val="008EC3"/>
                </a:solidFill>
                <a:latin typeface="Calibri"/>
                <a:cs typeface="Calibri"/>
              </a:rPr>
              <a:t>Y</a:t>
            </a:r>
            <a:r>
              <a:rPr sz="1400" spc="55" dirty="0">
                <a:solidFill>
                  <a:srgbClr val="008EC3"/>
                </a:solidFill>
                <a:latin typeface="Calibri"/>
                <a:cs typeface="Calibri"/>
              </a:rPr>
              <a:t> </a:t>
            </a:r>
            <a:r>
              <a:rPr sz="1400" spc="-20" dirty="0">
                <a:solidFill>
                  <a:srgbClr val="008EC3"/>
                </a:solidFill>
                <a:latin typeface="Calibri"/>
                <a:cs typeface="Calibri"/>
              </a:rPr>
              <a:t>T</a:t>
            </a:r>
            <a:r>
              <a:rPr sz="1400" spc="-15" dirty="0">
                <a:solidFill>
                  <a:srgbClr val="008EC3"/>
                </a:solidFill>
                <a:latin typeface="Calibri"/>
                <a:cs typeface="Calibri"/>
              </a:rPr>
              <a:t>H</a:t>
            </a:r>
            <a:r>
              <a:rPr sz="1400" spc="-10" dirty="0">
                <a:solidFill>
                  <a:srgbClr val="008EC3"/>
                </a:solidFill>
                <a:latin typeface="Calibri"/>
                <a:cs typeface="Calibri"/>
              </a:rPr>
              <a:t>E</a:t>
            </a:r>
            <a:r>
              <a:rPr sz="1400" spc="5" dirty="0">
                <a:solidFill>
                  <a:srgbClr val="008EC3"/>
                </a:solidFill>
                <a:latin typeface="Calibri"/>
                <a:cs typeface="Calibri"/>
              </a:rPr>
              <a:t> </a:t>
            </a:r>
            <a:r>
              <a:rPr sz="1400" spc="-5" dirty="0">
                <a:solidFill>
                  <a:srgbClr val="008EC3"/>
                </a:solidFill>
                <a:latin typeface="Calibri"/>
                <a:cs typeface="Calibri"/>
              </a:rPr>
              <a:t>B</a:t>
            </a:r>
            <a:r>
              <a:rPr sz="1400" spc="-45" dirty="0">
                <a:solidFill>
                  <a:srgbClr val="008EC3"/>
                </a:solidFill>
                <a:latin typeface="Calibri"/>
                <a:cs typeface="Calibri"/>
              </a:rPr>
              <a:t>E</a:t>
            </a:r>
            <a:r>
              <a:rPr sz="1400" spc="-5" dirty="0">
                <a:solidFill>
                  <a:srgbClr val="008EC3"/>
                </a:solidFill>
                <a:latin typeface="Calibri"/>
                <a:cs typeface="Calibri"/>
              </a:rPr>
              <a:t>S</a:t>
            </a:r>
            <a:r>
              <a:rPr sz="1400" spc="-10" dirty="0">
                <a:solidFill>
                  <a:srgbClr val="008EC3"/>
                </a:solidFill>
                <a:latin typeface="Calibri"/>
                <a:cs typeface="Calibri"/>
              </a:rPr>
              <a:t>T</a:t>
            </a:r>
            <a:r>
              <a:rPr sz="1400" spc="10" dirty="0">
                <a:solidFill>
                  <a:srgbClr val="008EC3"/>
                </a:solidFill>
                <a:latin typeface="Calibri"/>
                <a:cs typeface="Calibri"/>
              </a:rPr>
              <a:t> </a:t>
            </a:r>
            <a:r>
              <a:rPr sz="1400" spc="0" dirty="0">
                <a:solidFill>
                  <a:srgbClr val="008EC3"/>
                </a:solidFill>
                <a:latin typeface="Calibri"/>
                <a:cs typeface="Calibri"/>
              </a:rPr>
              <a:t>I</a:t>
            </a:r>
            <a:r>
              <a:rPr sz="1400" spc="-25" dirty="0">
                <a:solidFill>
                  <a:srgbClr val="008EC3"/>
                </a:solidFill>
                <a:latin typeface="Calibri"/>
                <a:cs typeface="Calibri"/>
              </a:rPr>
              <a:t>N</a:t>
            </a:r>
            <a:r>
              <a:rPr sz="1400" spc="-20" dirty="0">
                <a:solidFill>
                  <a:srgbClr val="008EC3"/>
                </a:solidFill>
                <a:latin typeface="Calibri"/>
                <a:cs typeface="Calibri"/>
              </a:rPr>
              <a:t>TE</a:t>
            </a:r>
            <a:r>
              <a:rPr sz="1400" spc="-5" dirty="0">
                <a:solidFill>
                  <a:srgbClr val="008EC3"/>
                </a:solidFill>
                <a:latin typeface="Calibri"/>
                <a:cs typeface="Calibri"/>
              </a:rPr>
              <a:t>R</a:t>
            </a:r>
            <a:r>
              <a:rPr sz="1400" spc="-25" dirty="0">
                <a:solidFill>
                  <a:srgbClr val="008EC3"/>
                </a:solidFill>
                <a:latin typeface="Calibri"/>
                <a:cs typeface="Calibri"/>
              </a:rPr>
              <a:t>N</a:t>
            </a:r>
            <a:r>
              <a:rPr sz="1400" spc="-20" dirty="0">
                <a:solidFill>
                  <a:srgbClr val="008EC3"/>
                </a:solidFill>
                <a:latin typeface="Calibri"/>
                <a:cs typeface="Calibri"/>
              </a:rPr>
              <a:t>E</a:t>
            </a:r>
            <a:r>
              <a:rPr sz="1400" spc="-10" dirty="0">
                <a:solidFill>
                  <a:srgbClr val="008EC3"/>
                </a:solidFill>
                <a:latin typeface="Calibri"/>
                <a:cs typeface="Calibri"/>
              </a:rPr>
              <a:t>T</a:t>
            </a:r>
            <a:r>
              <a:rPr sz="1400" spc="55" dirty="0">
                <a:solidFill>
                  <a:srgbClr val="008EC3"/>
                </a:solidFill>
                <a:latin typeface="Calibri"/>
                <a:cs typeface="Calibri"/>
              </a:rPr>
              <a:t> </a:t>
            </a:r>
            <a:r>
              <a:rPr sz="1400" spc="0" dirty="0">
                <a:solidFill>
                  <a:srgbClr val="008EC3"/>
                </a:solidFill>
                <a:latin typeface="Calibri"/>
                <a:cs typeface="Calibri"/>
              </a:rPr>
              <a:t>I</a:t>
            </a:r>
            <a:r>
              <a:rPr sz="1400" spc="-10" dirty="0">
                <a:solidFill>
                  <a:srgbClr val="008EC3"/>
                </a:solidFill>
                <a:latin typeface="Calibri"/>
                <a:cs typeface="Calibri"/>
              </a:rPr>
              <a:t>N</a:t>
            </a:r>
            <a:r>
              <a:rPr sz="1400" spc="-5" dirty="0">
                <a:solidFill>
                  <a:srgbClr val="008EC3"/>
                </a:solidFill>
                <a:latin typeface="Calibri"/>
                <a:cs typeface="Calibri"/>
              </a:rPr>
              <a:t> </a:t>
            </a:r>
            <a:r>
              <a:rPr sz="1400" spc="-10" dirty="0">
                <a:solidFill>
                  <a:srgbClr val="008EC3"/>
                </a:solidFill>
                <a:latin typeface="Calibri"/>
                <a:cs typeface="Calibri"/>
              </a:rPr>
              <a:t>M</a:t>
            </a:r>
            <a:r>
              <a:rPr sz="1400" spc="-114" dirty="0">
                <a:solidFill>
                  <a:srgbClr val="008EC3"/>
                </a:solidFill>
                <a:latin typeface="Calibri"/>
                <a:cs typeface="Calibri"/>
              </a:rPr>
              <a:t>Y</a:t>
            </a:r>
            <a:r>
              <a:rPr sz="1400" spc="-5" dirty="0">
                <a:solidFill>
                  <a:srgbClr val="008EC3"/>
                </a:solidFill>
                <a:latin typeface="Calibri"/>
                <a:cs typeface="Calibri"/>
              </a:rPr>
              <a:t>A</a:t>
            </a:r>
            <a:r>
              <a:rPr sz="1400" spc="-25" dirty="0">
                <a:solidFill>
                  <a:srgbClr val="008EC3"/>
                </a:solidFill>
                <a:latin typeface="Calibri"/>
                <a:cs typeface="Calibri"/>
              </a:rPr>
              <a:t>N</a:t>
            </a:r>
            <a:r>
              <a:rPr sz="1400" spc="-10" dirty="0">
                <a:solidFill>
                  <a:srgbClr val="008EC3"/>
                </a:solidFill>
                <a:latin typeface="Calibri"/>
                <a:cs typeface="Calibri"/>
              </a:rPr>
              <a:t>M</a:t>
            </a:r>
            <a:r>
              <a:rPr sz="1400" spc="-5" dirty="0">
                <a:solidFill>
                  <a:srgbClr val="008EC3"/>
                </a:solidFill>
                <a:latin typeface="Calibri"/>
                <a:cs typeface="Calibri"/>
              </a:rPr>
              <a:t>A</a:t>
            </a:r>
            <a:r>
              <a:rPr sz="1400" spc="-10" dirty="0">
                <a:solidFill>
                  <a:srgbClr val="008EC3"/>
                </a:solidFill>
                <a:latin typeface="Calibri"/>
                <a:cs typeface="Calibri"/>
              </a:rPr>
              <a:t>R</a:t>
            </a:r>
            <a:endParaRPr sz="1400" dirty="0">
              <a:latin typeface="Calibri"/>
              <a:cs typeface="Calibri"/>
            </a:endParaRPr>
          </a:p>
        </p:txBody>
      </p:sp>
      <p:sp>
        <p:nvSpPr>
          <p:cNvPr id="10" name="Title 1">
            <a:extLst>
              <a:ext uri="{FF2B5EF4-FFF2-40B4-BE49-F238E27FC236}">
                <a16:creationId xmlns:a16="http://schemas.microsoft.com/office/drawing/2014/main" id="{B550FED5-F3AF-44CF-9C31-4F28BD318FBF}"/>
              </a:ext>
            </a:extLst>
          </p:cNvPr>
          <p:cNvSpPr>
            <a:spLocks noGrp="1"/>
          </p:cNvSpPr>
          <p:nvPr>
            <p:ph type="title"/>
          </p:nvPr>
        </p:nvSpPr>
        <p:spPr>
          <a:xfrm>
            <a:off x="838200" y="979715"/>
            <a:ext cx="5647919" cy="710973"/>
          </a:xfrm>
        </p:spPr>
        <p:txBody>
          <a:bodyPr>
            <a:normAutofit/>
          </a:bodyPr>
          <a:lstStyle/>
          <a:p>
            <a:r>
              <a:rPr lang="en-US" sz="2800" b="1" dirty="0">
                <a:solidFill>
                  <a:srgbClr val="00B0F0"/>
                </a:solidFill>
              </a:rPr>
              <a:t>Domain Name Registration Period </a:t>
            </a:r>
          </a:p>
        </p:txBody>
      </p:sp>
      <p:sp>
        <p:nvSpPr>
          <p:cNvPr id="11" name="Content Placeholder 2">
            <a:extLst>
              <a:ext uri="{FF2B5EF4-FFF2-40B4-BE49-F238E27FC236}">
                <a16:creationId xmlns:a16="http://schemas.microsoft.com/office/drawing/2014/main" id="{4BDC4418-5869-400F-A176-BD3B9C0129AB}"/>
              </a:ext>
            </a:extLst>
          </p:cNvPr>
          <p:cNvSpPr>
            <a:spLocks noGrp="1"/>
          </p:cNvSpPr>
          <p:nvPr>
            <p:ph sz="half" idx="1"/>
          </p:nvPr>
        </p:nvSpPr>
        <p:spPr>
          <a:xfrm>
            <a:off x="838199" y="1537724"/>
            <a:ext cx="5459963" cy="4351338"/>
          </a:xfrm>
        </p:spPr>
        <p:txBody>
          <a:bodyPr>
            <a:normAutofit fontScale="77500" lnSpcReduction="20000"/>
          </a:bodyPr>
          <a:lstStyle/>
          <a:p>
            <a:pPr algn="just"/>
            <a:r>
              <a:rPr lang="en-US" dirty="0"/>
              <a:t>Domain Name shall continue to be valid for the period initially selected by customer (the “Initial Period”). If a Domain Name Registration is renewed, such Domain Name shall continue to be valid for the period selected by customer (the “Renewal Period”). The Initial Period and Renewal Period shall be collectively referred to as the “Registration Period”. The Registration Period may not be modified except in accordance with this Order or Detailed Regulations. We reserve the right to extend the Registration Period based on any decisions made by ICANN, the Registry of the Domain Name or applicable laws. </a:t>
            </a:r>
          </a:p>
          <a:p>
            <a:pPr algn="just"/>
            <a:r>
              <a:rPr lang="en-US" dirty="0"/>
              <a:t>Provisions of Services. We will provide the following services to customer:</a:t>
            </a:r>
          </a:p>
        </p:txBody>
      </p:sp>
      <p:sp>
        <p:nvSpPr>
          <p:cNvPr id="16" name="Content Placeholder 2">
            <a:extLst>
              <a:ext uri="{FF2B5EF4-FFF2-40B4-BE49-F238E27FC236}">
                <a16:creationId xmlns:a16="http://schemas.microsoft.com/office/drawing/2014/main" id="{0BE423E9-A75A-437B-A144-1A17B1239ADF}"/>
              </a:ext>
            </a:extLst>
          </p:cNvPr>
          <p:cNvSpPr txBox="1">
            <a:spLocks/>
          </p:cNvSpPr>
          <p:nvPr/>
        </p:nvSpPr>
        <p:spPr>
          <a:xfrm>
            <a:off x="6486119" y="1422410"/>
            <a:ext cx="54599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200" dirty="0"/>
              <a:t>(a) The registration of a Domain Name; </a:t>
            </a:r>
          </a:p>
          <a:p>
            <a:pPr algn="just">
              <a:buFont typeface="Wingdings" panose="05000000000000000000" pitchFamily="2" charset="2"/>
              <a:buChar char="ü"/>
            </a:pPr>
            <a:r>
              <a:rPr lang="en-US" sz="2200" dirty="0"/>
              <a:t>(b) The renewal of a Domain Name Registration; </a:t>
            </a:r>
          </a:p>
          <a:p>
            <a:pPr algn="just">
              <a:buFont typeface="Wingdings" panose="05000000000000000000" pitchFamily="2" charset="2"/>
              <a:buChar char="ü"/>
            </a:pPr>
            <a:r>
              <a:rPr lang="en-US" sz="2200" dirty="0"/>
              <a:t>(c) The transfer of a Domain Name;</a:t>
            </a:r>
          </a:p>
          <a:p>
            <a:pPr algn="just">
              <a:buFont typeface="Wingdings" panose="05000000000000000000" pitchFamily="2" charset="2"/>
              <a:buChar char="ü"/>
            </a:pPr>
            <a:r>
              <a:rPr lang="en-US" sz="2200" dirty="0"/>
              <a:t> (d) The administration of a registered Domain Name; </a:t>
            </a:r>
          </a:p>
          <a:p>
            <a:pPr algn="just">
              <a:buFont typeface="Wingdings" panose="05000000000000000000" pitchFamily="2" charset="2"/>
              <a:buChar char="ü"/>
            </a:pPr>
            <a:r>
              <a:rPr lang="en-US" sz="2200" dirty="0"/>
              <a:t>(e) The provision of DNS settings for a registered Domain Name; and </a:t>
            </a:r>
          </a:p>
          <a:p>
            <a:pPr algn="just">
              <a:buFont typeface="Wingdings" panose="05000000000000000000" pitchFamily="2" charset="2"/>
              <a:buChar char="ü"/>
            </a:pPr>
            <a:r>
              <a:rPr lang="en-US" sz="2200" dirty="0"/>
              <a:t>(f) The Whois Protection Service; </a:t>
            </a:r>
          </a:p>
          <a:p>
            <a:pPr algn="just">
              <a:buFont typeface="Wingdings" panose="05000000000000000000" pitchFamily="2" charset="2"/>
              <a:buChar char="ü"/>
            </a:pPr>
            <a:r>
              <a:rPr lang="en-US" sz="2200" dirty="0"/>
              <a:t>(g) The services related to (a) to (f) above</a:t>
            </a:r>
          </a:p>
        </p:txBody>
      </p:sp>
    </p:spTree>
    <p:extLst>
      <p:ext uri="{BB962C8B-B14F-4D97-AF65-F5344CB8AC3E}">
        <p14:creationId xmlns:p14="http://schemas.microsoft.com/office/powerpoint/2010/main" val="81323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48982-CD9D-481C-9AE8-8ADF5D7F707B}"/>
              </a:ext>
            </a:extLst>
          </p:cNvPr>
          <p:cNvSpPr>
            <a:spLocks noGrp="1"/>
          </p:cNvSpPr>
          <p:nvPr>
            <p:ph type="title"/>
          </p:nvPr>
        </p:nvSpPr>
        <p:spPr>
          <a:xfrm>
            <a:off x="838200" y="1017037"/>
            <a:ext cx="10515600" cy="673651"/>
          </a:xfrm>
        </p:spPr>
        <p:txBody>
          <a:bodyPr>
            <a:normAutofit/>
          </a:bodyPr>
          <a:lstStyle/>
          <a:p>
            <a:r>
              <a:rPr lang="en-US" sz="3200" b="1" dirty="0">
                <a:solidFill>
                  <a:srgbClr val="00B0F0"/>
                </a:solidFill>
              </a:rPr>
              <a:t>Domain Name Registration Period </a:t>
            </a:r>
            <a:endParaRPr lang="en-US" sz="3200" b="1" i="1" dirty="0">
              <a:solidFill>
                <a:srgbClr val="00B0F0"/>
              </a:solidFill>
            </a:endParaRPr>
          </a:p>
        </p:txBody>
      </p:sp>
      <p:sp>
        <p:nvSpPr>
          <p:cNvPr id="3" name="Content Placeholder 2">
            <a:extLst>
              <a:ext uri="{FF2B5EF4-FFF2-40B4-BE49-F238E27FC236}">
                <a16:creationId xmlns:a16="http://schemas.microsoft.com/office/drawing/2014/main" id="{881F1B47-DF55-4F45-AAAD-C505D14C8AF4}"/>
              </a:ext>
            </a:extLst>
          </p:cNvPr>
          <p:cNvSpPr>
            <a:spLocks noGrp="1"/>
          </p:cNvSpPr>
          <p:nvPr>
            <p:ph sz="half" idx="1"/>
          </p:nvPr>
        </p:nvSpPr>
        <p:spPr>
          <a:xfrm>
            <a:off x="838200" y="1583029"/>
            <a:ext cx="5181600" cy="4351338"/>
          </a:xfrm>
        </p:spPr>
        <p:txBody>
          <a:bodyPr>
            <a:normAutofit/>
          </a:bodyPr>
          <a:lstStyle/>
          <a:p>
            <a:r>
              <a:rPr lang="en-US" sz="2000" b="1" dirty="0"/>
              <a:t>Domain Registration Life Cycle</a:t>
            </a:r>
          </a:p>
        </p:txBody>
      </p:sp>
      <p:sp>
        <p:nvSpPr>
          <p:cNvPr id="4" name="Content Placeholder 3">
            <a:extLst>
              <a:ext uri="{FF2B5EF4-FFF2-40B4-BE49-F238E27FC236}">
                <a16:creationId xmlns:a16="http://schemas.microsoft.com/office/drawing/2014/main" id="{F566CA67-1E90-42CC-B346-A84650314161}"/>
              </a:ext>
            </a:extLst>
          </p:cNvPr>
          <p:cNvSpPr>
            <a:spLocks noGrp="1"/>
          </p:cNvSpPr>
          <p:nvPr>
            <p:ph sz="half" idx="2"/>
          </p:nvPr>
        </p:nvSpPr>
        <p:spPr>
          <a:xfrm>
            <a:off x="6172200" y="1583029"/>
            <a:ext cx="5181600" cy="4593934"/>
          </a:xfrm>
        </p:spPr>
        <p:txBody>
          <a:bodyPr>
            <a:normAutofit/>
          </a:bodyPr>
          <a:lstStyle/>
          <a:p>
            <a:r>
              <a:rPr lang="en-US" sz="2000" b="1" dirty="0"/>
              <a:t>The Life Cycle Of a Domain</a:t>
            </a:r>
          </a:p>
        </p:txBody>
      </p:sp>
      <p:pic>
        <p:nvPicPr>
          <p:cNvPr id="5" name="Picture 4">
            <a:extLst>
              <a:ext uri="{FF2B5EF4-FFF2-40B4-BE49-F238E27FC236}">
                <a16:creationId xmlns:a16="http://schemas.microsoft.com/office/drawing/2014/main" id="{DE867C32-2DD7-4543-A5F9-3805C6D5D2E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3237" r="10269"/>
          <a:stretch/>
        </p:blipFill>
        <p:spPr>
          <a:xfrm>
            <a:off x="0" y="4035"/>
            <a:ext cx="3043450" cy="1254637"/>
          </a:xfrm>
          <a:prstGeom prst="rect">
            <a:avLst/>
          </a:prstGeom>
        </p:spPr>
      </p:pic>
      <p:pic>
        <p:nvPicPr>
          <p:cNvPr id="6" name="Graphic 13">
            <a:extLst>
              <a:ext uri="{FF2B5EF4-FFF2-40B4-BE49-F238E27FC236}">
                <a16:creationId xmlns:a16="http://schemas.microsoft.com/office/drawing/2014/main" id="{B7CE2189-75FF-43F4-9528-32E88E2B5323}"/>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16503" y="-1"/>
            <a:ext cx="2775498" cy="786279"/>
          </a:xfrm>
          <a:prstGeom prst="rect">
            <a:avLst/>
          </a:prstGeom>
        </p:spPr>
      </p:pic>
      <p:pic>
        <p:nvPicPr>
          <p:cNvPr id="9" name="Picture 8">
            <a:extLst>
              <a:ext uri="{FF2B5EF4-FFF2-40B4-BE49-F238E27FC236}">
                <a16:creationId xmlns:a16="http://schemas.microsoft.com/office/drawing/2014/main" id="{AB7FB0F4-4930-4132-9E09-60E6F43071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094" y="2080727"/>
            <a:ext cx="4923853" cy="4002832"/>
          </a:xfrm>
          <a:prstGeom prst="rect">
            <a:avLst/>
          </a:prstGeom>
        </p:spPr>
      </p:pic>
      <p:pic>
        <p:nvPicPr>
          <p:cNvPr id="11" name="Picture 10">
            <a:extLst>
              <a:ext uri="{FF2B5EF4-FFF2-40B4-BE49-F238E27FC236}">
                <a16:creationId xmlns:a16="http://schemas.microsoft.com/office/drawing/2014/main" id="{4ED05A63-3ECB-4F5A-91A9-BB65080C3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2200" y="2626360"/>
            <a:ext cx="5693903" cy="3457199"/>
          </a:xfrm>
          <a:prstGeom prst="rect">
            <a:avLst/>
          </a:prstGeom>
        </p:spPr>
      </p:pic>
      <p:sp>
        <p:nvSpPr>
          <p:cNvPr id="12" name="object 5">
            <a:extLst>
              <a:ext uri="{FF2B5EF4-FFF2-40B4-BE49-F238E27FC236}">
                <a16:creationId xmlns:a16="http://schemas.microsoft.com/office/drawing/2014/main" id="{B590C667-5839-4DC1-A152-766384E1860F}"/>
              </a:ext>
            </a:extLst>
          </p:cNvPr>
          <p:cNvSpPr/>
          <p:nvPr/>
        </p:nvSpPr>
        <p:spPr>
          <a:xfrm>
            <a:off x="3718621" y="6440941"/>
            <a:ext cx="7038213" cy="0"/>
          </a:xfrm>
          <a:custGeom>
            <a:avLst/>
            <a:gdLst/>
            <a:ahLst/>
            <a:cxnLst/>
            <a:rect l="l" t="t" r="r" b="b"/>
            <a:pathLst>
              <a:path w="7038213">
                <a:moveTo>
                  <a:pt x="0" y="0"/>
                </a:moveTo>
                <a:lnTo>
                  <a:pt x="7038213" y="0"/>
                </a:lnTo>
              </a:path>
            </a:pathLst>
          </a:custGeom>
          <a:ln w="6350">
            <a:solidFill>
              <a:srgbClr val="008EC3"/>
            </a:solidFill>
          </a:ln>
        </p:spPr>
        <p:txBody>
          <a:bodyPr wrap="square" lIns="0" tIns="0" rIns="0" bIns="0" rtlCol="0">
            <a:noAutofit/>
          </a:bodyPr>
          <a:lstStyle/>
          <a:p>
            <a:endParaRPr/>
          </a:p>
        </p:txBody>
      </p:sp>
      <p:sp>
        <p:nvSpPr>
          <p:cNvPr id="13" name="object 7">
            <a:extLst>
              <a:ext uri="{FF2B5EF4-FFF2-40B4-BE49-F238E27FC236}">
                <a16:creationId xmlns:a16="http://schemas.microsoft.com/office/drawing/2014/main" id="{C0B9E30A-4B9B-414B-B6BB-276633DA4DCA}"/>
              </a:ext>
            </a:extLst>
          </p:cNvPr>
          <p:cNvSpPr txBox="1">
            <a:spLocks/>
          </p:cNvSpPr>
          <p:nvPr/>
        </p:nvSpPr>
        <p:spPr>
          <a:xfrm>
            <a:off x="490586" y="6324406"/>
            <a:ext cx="2989689" cy="234772"/>
          </a:xfrm>
          <a:prstGeom prst="rect">
            <a:avLst/>
          </a:prstGeom>
        </p:spPr>
        <p:txBody>
          <a:bodyPr vert="horz" wrap="square" lIns="0" tIns="0" rIns="0" bIns="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r>
              <a:rPr lang="en-US" sz="1400" spc="-20">
                <a:solidFill>
                  <a:srgbClr val="008EC3"/>
                </a:solidFill>
                <a:latin typeface="Calibri"/>
                <a:cs typeface="Calibri"/>
              </a:rPr>
              <a:t>E</a:t>
            </a:r>
            <a:r>
              <a:rPr lang="en-US" sz="1400" spc="-25">
                <a:solidFill>
                  <a:srgbClr val="008EC3"/>
                </a:solidFill>
                <a:latin typeface="Calibri"/>
                <a:cs typeface="Calibri"/>
              </a:rPr>
              <a:t>N</a:t>
            </a:r>
            <a:r>
              <a:rPr lang="en-US" sz="1400" spc="5">
                <a:solidFill>
                  <a:srgbClr val="008EC3"/>
                </a:solidFill>
                <a:latin typeface="Calibri"/>
                <a:cs typeface="Calibri"/>
              </a:rPr>
              <a:t>J</a:t>
            </a:r>
            <a:r>
              <a:rPr lang="en-US" sz="1400" spc="-70">
                <a:solidFill>
                  <a:srgbClr val="008EC3"/>
                </a:solidFill>
                <a:latin typeface="Calibri"/>
                <a:cs typeface="Calibri"/>
              </a:rPr>
              <a:t>O</a:t>
            </a:r>
            <a:r>
              <a:rPr lang="en-US" sz="1400" spc="-10">
                <a:solidFill>
                  <a:srgbClr val="008EC3"/>
                </a:solidFill>
                <a:latin typeface="Calibri"/>
                <a:cs typeface="Calibri"/>
              </a:rPr>
              <a:t>Y</a:t>
            </a:r>
            <a:r>
              <a:rPr lang="en-US" sz="1400" spc="55">
                <a:solidFill>
                  <a:srgbClr val="008EC3"/>
                </a:solidFill>
                <a:latin typeface="Calibri"/>
                <a:cs typeface="Calibri"/>
              </a:rPr>
              <a:t> </a:t>
            </a:r>
            <a:r>
              <a:rPr lang="en-US" sz="1400" spc="-20">
                <a:solidFill>
                  <a:srgbClr val="008EC3"/>
                </a:solidFill>
                <a:latin typeface="Calibri"/>
                <a:cs typeface="Calibri"/>
              </a:rPr>
              <a:t>T</a:t>
            </a:r>
            <a:r>
              <a:rPr lang="en-US" sz="1400" spc="-15">
                <a:solidFill>
                  <a:srgbClr val="008EC3"/>
                </a:solidFill>
                <a:latin typeface="Calibri"/>
                <a:cs typeface="Calibri"/>
              </a:rPr>
              <a:t>H</a:t>
            </a:r>
            <a:r>
              <a:rPr lang="en-US" sz="1400" spc="-10">
                <a:solidFill>
                  <a:srgbClr val="008EC3"/>
                </a:solidFill>
                <a:latin typeface="Calibri"/>
                <a:cs typeface="Calibri"/>
              </a:rPr>
              <a:t>E</a:t>
            </a:r>
            <a:r>
              <a:rPr lang="en-US" sz="1400" spc="5">
                <a:solidFill>
                  <a:srgbClr val="008EC3"/>
                </a:solidFill>
                <a:latin typeface="Calibri"/>
                <a:cs typeface="Calibri"/>
              </a:rPr>
              <a:t> </a:t>
            </a:r>
            <a:r>
              <a:rPr lang="en-US" sz="1400" spc="-5">
                <a:solidFill>
                  <a:srgbClr val="008EC3"/>
                </a:solidFill>
                <a:latin typeface="Calibri"/>
                <a:cs typeface="Calibri"/>
              </a:rPr>
              <a:t>B</a:t>
            </a:r>
            <a:r>
              <a:rPr lang="en-US" sz="1400" spc="-45">
                <a:solidFill>
                  <a:srgbClr val="008EC3"/>
                </a:solidFill>
                <a:latin typeface="Calibri"/>
                <a:cs typeface="Calibri"/>
              </a:rPr>
              <a:t>E</a:t>
            </a:r>
            <a:r>
              <a:rPr lang="en-US" sz="1400" spc="-5">
                <a:solidFill>
                  <a:srgbClr val="008EC3"/>
                </a:solidFill>
                <a:latin typeface="Calibri"/>
                <a:cs typeface="Calibri"/>
              </a:rPr>
              <a:t>S</a:t>
            </a:r>
            <a:r>
              <a:rPr lang="en-US" sz="1400" spc="-10">
                <a:solidFill>
                  <a:srgbClr val="008EC3"/>
                </a:solidFill>
                <a:latin typeface="Calibri"/>
                <a:cs typeface="Calibri"/>
              </a:rPr>
              <a:t>T</a:t>
            </a:r>
            <a:r>
              <a:rPr lang="en-US" sz="1400" spc="10">
                <a:solidFill>
                  <a:srgbClr val="008EC3"/>
                </a:solidFill>
                <a:latin typeface="Calibri"/>
                <a:cs typeface="Calibri"/>
              </a:rPr>
              <a:t> </a:t>
            </a:r>
            <a:r>
              <a:rPr lang="en-US" sz="1400">
                <a:solidFill>
                  <a:srgbClr val="008EC3"/>
                </a:solidFill>
                <a:latin typeface="Calibri"/>
                <a:cs typeface="Calibri"/>
              </a:rPr>
              <a:t>I</a:t>
            </a:r>
            <a:r>
              <a:rPr lang="en-US" sz="1400" spc="-25">
                <a:solidFill>
                  <a:srgbClr val="008EC3"/>
                </a:solidFill>
                <a:latin typeface="Calibri"/>
                <a:cs typeface="Calibri"/>
              </a:rPr>
              <a:t>N</a:t>
            </a:r>
            <a:r>
              <a:rPr lang="en-US" sz="1400" spc="-20">
                <a:solidFill>
                  <a:srgbClr val="008EC3"/>
                </a:solidFill>
                <a:latin typeface="Calibri"/>
                <a:cs typeface="Calibri"/>
              </a:rPr>
              <a:t>TE</a:t>
            </a:r>
            <a:r>
              <a:rPr lang="en-US" sz="1400" spc="-5">
                <a:solidFill>
                  <a:srgbClr val="008EC3"/>
                </a:solidFill>
                <a:latin typeface="Calibri"/>
                <a:cs typeface="Calibri"/>
              </a:rPr>
              <a:t>R</a:t>
            </a:r>
            <a:r>
              <a:rPr lang="en-US" sz="1400" spc="-25">
                <a:solidFill>
                  <a:srgbClr val="008EC3"/>
                </a:solidFill>
                <a:latin typeface="Calibri"/>
                <a:cs typeface="Calibri"/>
              </a:rPr>
              <a:t>N</a:t>
            </a:r>
            <a:r>
              <a:rPr lang="en-US" sz="1400" spc="-20">
                <a:solidFill>
                  <a:srgbClr val="008EC3"/>
                </a:solidFill>
                <a:latin typeface="Calibri"/>
                <a:cs typeface="Calibri"/>
              </a:rPr>
              <a:t>E</a:t>
            </a:r>
            <a:r>
              <a:rPr lang="en-US" sz="1400" spc="-10">
                <a:solidFill>
                  <a:srgbClr val="008EC3"/>
                </a:solidFill>
                <a:latin typeface="Calibri"/>
                <a:cs typeface="Calibri"/>
              </a:rPr>
              <a:t>T</a:t>
            </a:r>
            <a:r>
              <a:rPr lang="en-US" sz="1400" spc="55">
                <a:solidFill>
                  <a:srgbClr val="008EC3"/>
                </a:solidFill>
                <a:latin typeface="Calibri"/>
                <a:cs typeface="Calibri"/>
              </a:rPr>
              <a:t> </a:t>
            </a:r>
            <a:r>
              <a:rPr lang="en-US" sz="1400">
                <a:solidFill>
                  <a:srgbClr val="008EC3"/>
                </a:solidFill>
                <a:latin typeface="Calibri"/>
                <a:cs typeface="Calibri"/>
              </a:rPr>
              <a:t>I</a:t>
            </a:r>
            <a:r>
              <a:rPr lang="en-US" sz="1400" spc="-10">
                <a:solidFill>
                  <a:srgbClr val="008EC3"/>
                </a:solidFill>
                <a:latin typeface="Calibri"/>
                <a:cs typeface="Calibri"/>
              </a:rPr>
              <a:t>N</a:t>
            </a:r>
            <a:r>
              <a:rPr lang="en-US" sz="1400" spc="-5">
                <a:solidFill>
                  <a:srgbClr val="008EC3"/>
                </a:solidFill>
                <a:latin typeface="Calibri"/>
                <a:cs typeface="Calibri"/>
              </a:rPr>
              <a:t> </a:t>
            </a:r>
            <a:r>
              <a:rPr lang="en-US" sz="1400" spc="-10">
                <a:solidFill>
                  <a:srgbClr val="008EC3"/>
                </a:solidFill>
                <a:latin typeface="Calibri"/>
                <a:cs typeface="Calibri"/>
              </a:rPr>
              <a:t>M</a:t>
            </a:r>
            <a:r>
              <a:rPr lang="en-US" sz="1400" spc="-114">
                <a:solidFill>
                  <a:srgbClr val="008EC3"/>
                </a:solidFill>
                <a:latin typeface="Calibri"/>
                <a:cs typeface="Calibri"/>
              </a:rPr>
              <a:t>Y</a:t>
            </a:r>
            <a:r>
              <a:rPr lang="en-US" sz="1400" spc="-5">
                <a:solidFill>
                  <a:srgbClr val="008EC3"/>
                </a:solidFill>
                <a:latin typeface="Calibri"/>
                <a:cs typeface="Calibri"/>
              </a:rPr>
              <a:t>A</a:t>
            </a:r>
            <a:r>
              <a:rPr lang="en-US" sz="1400" spc="-25">
                <a:solidFill>
                  <a:srgbClr val="008EC3"/>
                </a:solidFill>
                <a:latin typeface="Calibri"/>
                <a:cs typeface="Calibri"/>
              </a:rPr>
              <a:t>N</a:t>
            </a:r>
            <a:r>
              <a:rPr lang="en-US" sz="1400" spc="-10">
                <a:solidFill>
                  <a:srgbClr val="008EC3"/>
                </a:solidFill>
                <a:latin typeface="Calibri"/>
                <a:cs typeface="Calibri"/>
              </a:rPr>
              <a:t>M</a:t>
            </a:r>
            <a:r>
              <a:rPr lang="en-US" sz="1400" spc="-5">
                <a:solidFill>
                  <a:srgbClr val="008EC3"/>
                </a:solidFill>
                <a:latin typeface="Calibri"/>
                <a:cs typeface="Calibri"/>
              </a:rPr>
              <a:t>A</a:t>
            </a:r>
            <a:r>
              <a:rPr lang="en-US" sz="1400" spc="-10">
                <a:solidFill>
                  <a:srgbClr val="008EC3"/>
                </a:solidFill>
                <a:latin typeface="Calibri"/>
                <a:cs typeface="Calibri"/>
              </a:rPr>
              <a:t>R</a:t>
            </a:r>
            <a:endParaRPr lang="en-US" sz="1400" dirty="0">
              <a:latin typeface="Calibri"/>
              <a:cs typeface="Calibri"/>
            </a:endParaRPr>
          </a:p>
        </p:txBody>
      </p:sp>
    </p:spTree>
    <p:extLst>
      <p:ext uri="{BB962C8B-B14F-4D97-AF65-F5344CB8AC3E}">
        <p14:creationId xmlns:p14="http://schemas.microsoft.com/office/powerpoint/2010/main" val="512677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F1F91-685D-48B1-8933-3FD451BAA63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3237" r="10269"/>
          <a:stretch/>
        </p:blipFill>
        <p:spPr>
          <a:xfrm>
            <a:off x="0" y="4035"/>
            <a:ext cx="3043450" cy="1254637"/>
          </a:xfrm>
          <a:prstGeom prst="rect">
            <a:avLst/>
          </a:prstGeom>
        </p:spPr>
      </p:pic>
      <p:pic>
        <p:nvPicPr>
          <p:cNvPr id="7" name="Graphic 13">
            <a:extLst>
              <a:ext uri="{FF2B5EF4-FFF2-40B4-BE49-F238E27FC236}">
                <a16:creationId xmlns:a16="http://schemas.microsoft.com/office/drawing/2014/main" id="{B41B5E65-B4EB-4BBB-AC4B-64AB76D89E8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416503" y="-1"/>
            <a:ext cx="2775498" cy="786279"/>
          </a:xfrm>
          <a:prstGeom prst="rect">
            <a:avLst/>
          </a:prstGeom>
        </p:spPr>
      </p:pic>
      <p:sp>
        <p:nvSpPr>
          <p:cNvPr id="4" name="object 5"/>
          <p:cNvSpPr/>
          <p:nvPr/>
        </p:nvSpPr>
        <p:spPr>
          <a:xfrm>
            <a:off x="3867911" y="6260591"/>
            <a:ext cx="7038213" cy="0"/>
          </a:xfrm>
          <a:custGeom>
            <a:avLst/>
            <a:gdLst/>
            <a:ahLst/>
            <a:cxnLst/>
            <a:rect l="l" t="t" r="r" b="b"/>
            <a:pathLst>
              <a:path w="7038213">
                <a:moveTo>
                  <a:pt x="0" y="0"/>
                </a:moveTo>
                <a:lnTo>
                  <a:pt x="7038213" y="0"/>
                </a:lnTo>
              </a:path>
            </a:pathLst>
          </a:custGeom>
          <a:ln w="6350">
            <a:solidFill>
              <a:srgbClr val="008EC3"/>
            </a:solidFill>
          </a:ln>
        </p:spPr>
        <p:txBody>
          <a:bodyPr wrap="square" lIns="0" tIns="0" rIns="0" bIns="0" rtlCol="0">
            <a:noAutofit/>
          </a:bodyPr>
          <a:lstStyle/>
          <a:p>
            <a:endParaRPr/>
          </a:p>
        </p:txBody>
      </p:sp>
      <p:sp>
        <p:nvSpPr>
          <p:cNvPr id="6" name="object 7"/>
          <p:cNvSpPr txBox="1">
            <a:spLocks noGrp="1"/>
          </p:cNvSpPr>
          <p:nvPr>
            <p:ph type="ftr" sz="quarter" idx="4294967295"/>
          </p:nvPr>
        </p:nvSpPr>
        <p:spPr>
          <a:xfrm>
            <a:off x="639876" y="6144056"/>
            <a:ext cx="2989689" cy="234772"/>
          </a:xfrm>
          <a:prstGeom prst="rect">
            <a:avLst/>
          </a:prstGeom>
        </p:spPr>
        <p:txBody>
          <a:bodyPr vert="horz" wrap="square" lIns="0" tIns="0" rIns="0" bIns="0" rtlCol="0">
            <a:noAutofit/>
          </a:bodyPr>
          <a:lstStyle/>
          <a:p>
            <a:pPr marL="12700">
              <a:lnSpc>
                <a:spcPct val="100000"/>
              </a:lnSpc>
            </a:pPr>
            <a:r>
              <a:rPr sz="1400" spc="-20" dirty="0">
                <a:solidFill>
                  <a:srgbClr val="008EC3"/>
                </a:solidFill>
                <a:latin typeface="Calibri"/>
                <a:cs typeface="Calibri"/>
              </a:rPr>
              <a:t>E</a:t>
            </a:r>
            <a:r>
              <a:rPr sz="1400" spc="-25" dirty="0">
                <a:solidFill>
                  <a:srgbClr val="008EC3"/>
                </a:solidFill>
                <a:latin typeface="Calibri"/>
                <a:cs typeface="Calibri"/>
              </a:rPr>
              <a:t>N</a:t>
            </a:r>
            <a:r>
              <a:rPr sz="1400" spc="5" dirty="0">
                <a:solidFill>
                  <a:srgbClr val="008EC3"/>
                </a:solidFill>
                <a:latin typeface="Calibri"/>
                <a:cs typeface="Calibri"/>
              </a:rPr>
              <a:t>J</a:t>
            </a:r>
            <a:r>
              <a:rPr sz="1400" spc="-70" dirty="0">
                <a:solidFill>
                  <a:srgbClr val="008EC3"/>
                </a:solidFill>
                <a:latin typeface="Calibri"/>
                <a:cs typeface="Calibri"/>
              </a:rPr>
              <a:t>O</a:t>
            </a:r>
            <a:r>
              <a:rPr sz="1400" spc="-10" dirty="0">
                <a:solidFill>
                  <a:srgbClr val="008EC3"/>
                </a:solidFill>
                <a:latin typeface="Calibri"/>
                <a:cs typeface="Calibri"/>
              </a:rPr>
              <a:t>Y</a:t>
            </a:r>
            <a:r>
              <a:rPr sz="1400" spc="55" dirty="0">
                <a:solidFill>
                  <a:srgbClr val="008EC3"/>
                </a:solidFill>
                <a:latin typeface="Calibri"/>
                <a:cs typeface="Calibri"/>
              </a:rPr>
              <a:t> </a:t>
            </a:r>
            <a:r>
              <a:rPr sz="1400" spc="-20" dirty="0">
                <a:solidFill>
                  <a:srgbClr val="008EC3"/>
                </a:solidFill>
                <a:latin typeface="Calibri"/>
                <a:cs typeface="Calibri"/>
              </a:rPr>
              <a:t>T</a:t>
            </a:r>
            <a:r>
              <a:rPr sz="1400" spc="-15" dirty="0">
                <a:solidFill>
                  <a:srgbClr val="008EC3"/>
                </a:solidFill>
                <a:latin typeface="Calibri"/>
                <a:cs typeface="Calibri"/>
              </a:rPr>
              <a:t>H</a:t>
            </a:r>
            <a:r>
              <a:rPr sz="1400" spc="-10" dirty="0">
                <a:solidFill>
                  <a:srgbClr val="008EC3"/>
                </a:solidFill>
                <a:latin typeface="Calibri"/>
                <a:cs typeface="Calibri"/>
              </a:rPr>
              <a:t>E</a:t>
            </a:r>
            <a:r>
              <a:rPr sz="1400" spc="5" dirty="0">
                <a:solidFill>
                  <a:srgbClr val="008EC3"/>
                </a:solidFill>
                <a:latin typeface="Calibri"/>
                <a:cs typeface="Calibri"/>
              </a:rPr>
              <a:t> </a:t>
            </a:r>
            <a:r>
              <a:rPr sz="1400" spc="-5" dirty="0">
                <a:solidFill>
                  <a:srgbClr val="008EC3"/>
                </a:solidFill>
                <a:latin typeface="Calibri"/>
                <a:cs typeface="Calibri"/>
              </a:rPr>
              <a:t>B</a:t>
            </a:r>
            <a:r>
              <a:rPr sz="1400" spc="-45" dirty="0">
                <a:solidFill>
                  <a:srgbClr val="008EC3"/>
                </a:solidFill>
                <a:latin typeface="Calibri"/>
                <a:cs typeface="Calibri"/>
              </a:rPr>
              <a:t>E</a:t>
            </a:r>
            <a:r>
              <a:rPr sz="1400" spc="-5" dirty="0">
                <a:solidFill>
                  <a:srgbClr val="008EC3"/>
                </a:solidFill>
                <a:latin typeface="Calibri"/>
                <a:cs typeface="Calibri"/>
              </a:rPr>
              <a:t>S</a:t>
            </a:r>
            <a:r>
              <a:rPr sz="1400" spc="-10" dirty="0">
                <a:solidFill>
                  <a:srgbClr val="008EC3"/>
                </a:solidFill>
                <a:latin typeface="Calibri"/>
                <a:cs typeface="Calibri"/>
              </a:rPr>
              <a:t>T</a:t>
            </a:r>
            <a:r>
              <a:rPr sz="1400" spc="10" dirty="0">
                <a:solidFill>
                  <a:srgbClr val="008EC3"/>
                </a:solidFill>
                <a:latin typeface="Calibri"/>
                <a:cs typeface="Calibri"/>
              </a:rPr>
              <a:t> </a:t>
            </a:r>
            <a:r>
              <a:rPr sz="1400" spc="0" dirty="0">
                <a:solidFill>
                  <a:srgbClr val="008EC3"/>
                </a:solidFill>
                <a:latin typeface="Calibri"/>
                <a:cs typeface="Calibri"/>
              </a:rPr>
              <a:t>I</a:t>
            </a:r>
            <a:r>
              <a:rPr sz="1400" spc="-25" dirty="0">
                <a:solidFill>
                  <a:srgbClr val="008EC3"/>
                </a:solidFill>
                <a:latin typeface="Calibri"/>
                <a:cs typeface="Calibri"/>
              </a:rPr>
              <a:t>N</a:t>
            </a:r>
            <a:r>
              <a:rPr sz="1400" spc="-20" dirty="0">
                <a:solidFill>
                  <a:srgbClr val="008EC3"/>
                </a:solidFill>
                <a:latin typeface="Calibri"/>
                <a:cs typeface="Calibri"/>
              </a:rPr>
              <a:t>TE</a:t>
            </a:r>
            <a:r>
              <a:rPr sz="1400" spc="-5" dirty="0">
                <a:solidFill>
                  <a:srgbClr val="008EC3"/>
                </a:solidFill>
                <a:latin typeface="Calibri"/>
                <a:cs typeface="Calibri"/>
              </a:rPr>
              <a:t>R</a:t>
            </a:r>
            <a:r>
              <a:rPr sz="1400" spc="-25" dirty="0">
                <a:solidFill>
                  <a:srgbClr val="008EC3"/>
                </a:solidFill>
                <a:latin typeface="Calibri"/>
                <a:cs typeface="Calibri"/>
              </a:rPr>
              <a:t>N</a:t>
            </a:r>
            <a:r>
              <a:rPr sz="1400" spc="-20" dirty="0">
                <a:solidFill>
                  <a:srgbClr val="008EC3"/>
                </a:solidFill>
                <a:latin typeface="Calibri"/>
                <a:cs typeface="Calibri"/>
              </a:rPr>
              <a:t>E</a:t>
            </a:r>
            <a:r>
              <a:rPr sz="1400" spc="-10" dirty="0">
                <a:solidFill>
                  <a:srgbClr val="008EC3"/>
                </a:solidFill>
                <a:latin typeface="Calibri"/>
                <a:cs typeface="Calibri"/>
              </a:rPr>
              <a:t>T</a:t>
            </a:r>
            <a:r>
              <a:rPr sz="1400" spc="55" dirty="0">
                <a:solidFill>
                  <a:srgbClr val="008EC3"/>
                </a:solidFill>
                <a:latin typeface="Calibri"/>
                <a:cs typeface="Calibri"/>
              </a:rPr>
              <a:t> </a:t>
            </a:r>
            <a:r>
              <a:rPr sz="1400" spc="0" dirty="0">
                <a:solidFill>
                  <a:srgbClr val="008EC3"/>
                </a:solidFill>
                <a:latin typeface="Calibri"/>
                <a:cs typeface="Calibri"/>
              </a:rPr>
              <a:t>I</a:t>
            </a:r>
            <a:r>
              <a:rPr sz="1400" spc="-10" dirty="0">
                <a:solidFill>
                  <a:srgbClr val="008EC3"/>
                </a:solidFill>
                <a:latin typeface="Calibri"/>
                <a:cs typeface="Calibri"/>
              </a:rPr>
              <a:t>N</a:t>
            </a:r>
            <a:r>
              <a:rPr sz="1400" spc="-5" dirty="0">
                <a:solidFill>
                  <a:srgbClr val="008EC3"/>
                </a:solidFill>
                <a:latin typeface="Calibri"/>
                <a:cs typeface="Calibri"/>
              </a:rPr>
              <a:t> </a:t>
            </a:r>
            <a:r>
              <a:rPr sz="1400" spc="-10" dirty="0">
                <a:solidFill>
                  <a:srgbClr val="008EC3"/>
                </a:solidFill>
                <a:latin typeface="Calibri"/>
                <a:cs typeface="Calibri"/>
              </a:rPr>
              <a:t>M</a:t>
            </a:r>
            <a:r>
              <a:rPr sz="1400" spc="-114" dirty="0">
                <a:solidFill>
                  <a:srgbClr val="008EC3"/>
                </a:solidFill>
                <a:latin typeface="Calibri"/>
                <a:cs typeface="Calibri"/>
              </a:rPr>
              <a:t>Y</a:t>
            </a:r>
            <a:r>
              <a:rPr sz="1400" spc="-5" dirty="0">
                <a:solidFill>
                  <a:srgbClr val="008EC3"/>
                </a:solidFill>
                <a:latin typeface="Calibri"/>
                <a:cs typeface="Calibri"/>
              </a:rPr>
              <a:t>A</a:t>
            </a:r>
            <a:r>
              <a:rPr sz="1400" spc="-25" dirty="0">
                <a:solidFill>
                  <a:srgbClr val="008EC3"/>
                </a:solidFill>
                <a:latin typeface="Calibri"/>
                <a:cs typeface="Calibri"/>
              </a:rPr>
              <a:t>N</a:t>
            </a:r>
            <a:r>
              <a:rPr sz="1400" spc="-10" dirty="0">
                <a:solidFill>
                  <a:srgbClr val="008EC3"/>
                </a:solidFill>
                <a:latin typeface="Calibri"/>
                <a:cs typeface="Calibri"/>
              </a:rPr>
              <a:t>M</a:t>
            </a:r>
            <a:r>
              <a:rPr sz="1400" spc="-5" dirty="0">
                <a:solidFill>
                  <a:srgbClr val="008EC3"/>
                </a:solidFill>
                <a:latin typeface="Calibri"/>
                <a:cs typeface="Calibri"/>
              </a:rPr>
              <a:t>A</a:t>
            </a:r>
            <a:r>
              <a:rPr sz="1400" spc="-10" dirty="0">
                <a:solidFill>
                  <a:srgbClr val="008EC3"/>
                </a:solidFill>
                <a:latin typeface="Calibri"/>
                <a:cs typeface="Calibri"/>
              </a:rPr>
              <a:t>R</a:t>
            </a:r>
            <a:endParaRPr sz="1400" dirty="0">
              <a:latin typeface="Calibri"/>
              <a:cs typeface="Calibri"/>
            </a:endParaRPr>
          </a:p>
        </p:txBody>
      </p:sp>
      <p:sp>
        <p:nvSpPr>
          <p:cNvPr id="10" name="Title 1">
            <a:extLst>
              <a:ext uri="{FF2B5EF4-FFF2-40B4-BE49-F238E27FC236}">
                <a16:creationId xmlns:a16="http://schemas.microsoft.com/office/drawing/2014/main" id="{B550FED5-F3AF-44CF-9C31-4F28BD318FBF}"/>
              </a:ext>
            </a:extLst>
          </p:cNvPr>
          <p:cNvSpPr>
            <a:spLocks noGrp="1"/>
          </p:cNvSpPr>
          <p:nvPr>
            <p:ph type="title"/>
          </p:nvPr>
        </p:nvSpPr>
        <p:spPr>
          <a:xfrm>
            <a:off x="838199" y="871830"/>
            <a:ext cx="6327710" cy="630399"/>
          </a:xfrm>
        </p:spPr>
        <p:txBody>
          <a:bodyPr>
            <a:normAutofit/>
          </a:bodyPr>
          <a:lstStyle/>
          <a:p>
            <a:r>
              <a:rPr lang="en-US" sz="2400" b="1" dirty="0">
                <a:solidFill>
                  <a:srgbClr val="00B0F0"/>
                </a:solidFill>
              </a:rPr>
              <a:t>Maintenance System For DNS Services</a:t>
            </a:r>
          </a:p>
        </p:txBody>
      </p:sp>
      <p:sp>
        <p:nvSpPr>
          <p:cNvPr id="11" name="Content Placeholder 2">
            <a:extLst>
              <a:ext uri="{FF2B5EF4-FFF2-40B4-BE49-F238E27FC236}">
                <a16:creationId xmlns:a16="http://schemas.microsoft.com/office/drawing/2014/main" id="{4BDC4418-5869-400F-A176-BD3B9C0129AB}"/>
              </a:ext>
            </a:extLst>
          </p:cNvPr>
          <p:cNvSpPr>
            <a:spLocks noGrp="1"/>
          </p:cNvSpPr>
          <p:nvPr>
            <p:ph sz="half" idx="1"/>
          </p:nvPr>
        </p:nvSpPr>
        <p:spPr>
          <a:xfrm>
            <a:off x="886521" y="1453733"/>
            <a:ext cx="10657115" cy="2726363"/>
          </a:xfrm>
        </p:spPr>
        <p:txBody>
          <a:bodyPr>
            <a:noAutofit/>
          </a:bodyPr>
          <a:lstStyle/>
          <a:p>
            <a:pPr algn="just">
              <a:buFont typeface="Wingdings" panose="05000000000000000000" pitchFamily="2" charset="2"/>
              <a:buChar char="ü"/>
            </a:pPr>
            <a:r>
              <a:rPr lang="en-US" sz="1600" dirty="0"/>
              <a:t>In the maintenance scope, we do the scheduled maintenance by daily, weekly, monthly and yearly based on the system and components such us; Network, Firewall, Hardware &amp; Software Maintenance, malware detection, Server Troubleshooting etc. </a:t>
            </a:r>
          </a:p>
          <a:p>
            <a:pPr algn="just">
              <a:buFont typeface="Wingdings" panose="05000000000000000000" pitchFamily="2" charset="2"/>
              <a:buChar char="ü"/>
            </a:pPr>
            <a:r>
              <a:rPr lang="en-US" sz="1600" dirty="0"/>
              <a:t>During the Term of Services, we will perform the repair or maintenance services at our own cost on the infrastructure and related network structure to provide the service to the customers. If a damage to the Services is as a result of misuse or abuse of the system or component (such as, but not limited to, use of incompatible devices or accessories, or failure to follow operating instructions) by the customer, the costs of maintenance services shall be borne by the customer. </a:t>
            </a:r>
          </a:p>
          <a:p>
            <a:pPr algn="just">
              <a:buFont typeface="Wingdings" panose="05000000000000000000" pitchFamily="2" charset="2"/>
              <a:buChar char="ü"/>
            </a:pPr>
            <a:r>
              <a:rPr lang="en-US" sz="1600" dirty="0"/>
              <a:t>For items regarding maintenance and management of the corresponding Domain Name registration under the authorization of the Registrant of the corresponding Domain Name and is listed in the registration information of the Domain Name. The Registrant may also be a Contact Person.</a:t>
            </a:r>
          </a:p>
        </p:txBody>
      </p:sp>
      <p:sp>
        <p:nvSpPr>
          <p:cNvPr id="9" name="Title 1">
            <a:extLst>
              <a:ext uri="{FF2B5EF4-FFF2-40B4-BE49-F238E27FC236}">
                <a16:creationId xmlns:a16="http://schemas.microsoft.com/office/drawing/2014/main" id="{68DDBA9B-7C6F-48AC-8A45-4929B22DA49E}"/>
              </a:ext>
            </a:extLst>
          </p:cNvPr>
          <p:cNvSpPr txBox="1">
            <a:spLocks/>
          </p:cNvSpPr>
          <p:nvPr/>
        </p:nvSpPr>
        <p:spPr>
          <a:xfrm>
            <a:off x="886522" y="3955414"/>
            <a:ext cx="6327710" cy="6303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B0F0"/>
                </a:solidFill>
              </a:rPr>
              <a:t>Connection to the Registry’s EPP system </a:t>
            </a:r>
          </a:p>
        </p:txBody>
      </p:sp>
      <p:sp>
        <p:nvSpPr>
          <p:cNvPr id="12" name="Content Placeholder 2">
            <a:extLst>
              <a:ext uri="{FF2B5EF4-FFF2-40B4-BE49-F238E27FC236}">
                <a16:creationId xmlns:a16="http://schemas.microsoft.com/office/drawing/2014/main" id="{245D0A20-37CC-4446-8D07-6371E75127E7}"/>
              </a:ext>
            </a:extLst>
          </p:cNvPr>
          <p:cNvSpPr txBox="1">
            <a:spLocks/>
          </p:cNvSpPr>
          <p:nvPr/>
        </p:nvSpPr>
        <p:spPr>
          <a:xfrm>
            <a:off x="886522" y="4482411"/>
            <a:ext cx="10657115" cy="15176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1600" dirty="0"/>
              <a:t>We do not have any connection to the Registry’ EPP system. We consider to use the connection with EPP and a web-based provide by PTD which will be EPP platform for ‘.mm’ domain name registration. In future, we are going to connect with our end user platform by the recommendation and required technical support of PTD. </a:t>
            </a:r>
          </a:p>
        </p:txBody>
      </p:sp>
    </p:spTree>
    <p:extLst>
      <p:ext uri="{BB962C8B-B14F-4D97-AF65-F5344CB8AC3E}">
        <p14:creationId xmlns:p14="http://schemas.microsoft.com/office/powerpoint/2010/main" val="1160866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F1F91-685D-48B1-8933-3FD451BAA63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3237" r="10269"/>
          <a:stretch/>
        </p:blipFill>
        <p:spPr>
          <a:xfrm>
            <a:off x="0" y="4035"/>
            <a:ext cx="3043450" cy="1254637"/>
          </a:xfrm>
          <a:prstGeom prst="rect">
            <a:avLst/>
          </a:prstGeom>
        </p:spPr>
      </p:pic>
      <p:pic>
        <p:nvPicPr>
          <p:cNvPr id="7" name="Graphic 13">
            <a:extLst>
              <a:ext uri="{FF2B5EF4-FFF2-40B4-BE49-F238E27FC236}">
                <a16:creationId xmlns:a16="http://schemas.microsoft.com/office/drawing/2014/main" id="{B41B5E65-B4EB-4BBB-AC4B-64AB76D89E88}"/>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416503" y="-1"/>
            <a:ext cx="2775498" cy="786279"/>
          </a:xfrm>
          <a:prstGeom prst="rect">
            <a:avLst/>
          </a:prstGeom>
        </p:spPr>
      </p:pic>
      <p:sp>
        <p:nvSpPr>
          <p:cNvPr id="4" name="object 5"/>
          <p:cNvSpPr/>
          <p:nvPr/>
        </p:nvSpPr>
        <p:spPr>
          <a:xfrm>
            <a:off x="3867911" y="6260591"/>
            <a:ext cx="7038213" cy="0"/>
          </a:xfrm>
          <a:custGeom>
            <a:avLst/>
            <a:gdLst/>
            <a:ahLst/>
            <a:cxnLst/>
            <a:rect l="l" t="t" r="r" b="b"/>
            <a:pathLst>
              <a:path w="7038213">
                <a:moveTo>
                  <a:pt x="0" y="0"/>
                </a:moveTo>
                <a:lnTo>
                  <a:pt x="7038213" y="0"/>
                </a:lnTo>
              </a:path>
            </a:pathLst>
          </a:custGeom>
          <a:ln w="6350">
            <a:solidFill>
              <a:srgbClr val="008EC3"/>
            </a:solidFill>
          </a:ln>
        </p:spPr>
        <p:txBody>
          <a:bodyPr wrap="square" lIns="0" tIns="0" rIns="0" bIns="0" rtlCol="0">
            <a:noAutofit/>
          </a:bodyPr>
          <a:lstStyle/>
          <a:p>
            <a:endParaRPr/>
          </a:p>
        </p:txBody>
      </p:sp>
      <p:sp>
        <p:nvSpPr>
          <p:cNvPr id="6" name="object 7"/>
          <p:cNvSpPr txBox="1">
            <a:spLocks noGrp="1"/>
          </p:cNvSpPr>
          <p:nvPr>
            <p:ph type="ftr" sz="quarter" idx="4294967295"/>
          </p:nvPr>
        </p:nvSpPr>
        <p:spPr>
          <a:xfrm>
            <a:off x="639876" y="6144056"/>
            <a:ext cx="2989689" cy="234772"/>
          </a:xfrm>
          <a:prstGeom prst="rect">
            <a:avLst/>
          </a:prstGeom>
        </p:spPr>
        <p:txBody>
          <a:bodyPr vert="horz" wrap="square" lIns="0" tIns="0" rIns="0" bIns="0" rtlCol="0">
            <a:noAutofit/>
          </a:bodyPr>
          <a:lstStyle/>
          <a:p>
            <a:pPr marL="12700">
              <a:lnSpc>
                <a:spcPct val="100000"/>
              </a:lnSpc>
            </a:pPr>
            <a:r>
              <a:rPr sz="1400" spc="-20" dirty="0">
                <a:solidFill>
                  <a:srgbClr val="008EC3"/>
                </a:solidFill>
                <a:latin typeface="Calibri"/>
                <a:cs typeface="Calibri"/>
              </a:rPr>
              <a:t>E</a:t>
            </a:r>
            <a:r>
              <a:rPr sz="1400" spc="-25" dirty="0">
                <a:solidFill>
                  <a:srgbClr val="008EC3"/>
                </a:solidFill>
                <a:latin typeface="Calibri"/>
                <a:cs typeface="Calibri"/>
              </a:rPr>
              <a:t>N</a:t>
            </a:r>
            <a:r>
              <a:rPr sz="1400" spc="5" dirty="0">
                <a:solidFill>
                  <a:srgbClr val="008EC3"/>
                </a:solidFill>
                <a:latin typeface="Calibri"/>
                <a:cs typeface="Calibri"/>
              </a:rPr>
              <a:t>J</a:t>
            </a:r>
            <a:r>
              <a:rPr sz="1400" spc="-70" dirty="0">
                <a:solidFill>
                  <a:srgbClr val="008EC3"/>
                </a:solidFill>
                <a:latin typeface="Calibri"/>
                <a:cs typeface="Calibri"/>
              </a:rPr>
              <a:t>O</a:t>
            </a:r>
            <a:r>
              <a:rPr sz="1400" spc="-10" dirty="0">
                <a:solidFill>
                  <a:srgbClr val="008EC3"/>
                </a:solidFill>
                <a:latin typeface="Calibri"/>
                <a:cs typeface="Calibri"/>
              </a:rPr>
              <a:t>Y</a:t>
            </a:r>
            <a:r>
              <a:rPr sz="1400" spc="55" dirty="0">
                <a:solidFill>
                  <a:srgbClr val="008EC3"/>
                </a:solidFill>
                <a:latin typeface="Calibri"/>
                <a:cs typeface="Calibri"/>
              </a:rPr>
              <a:t> </a:t>
            </a:r>
            <a:r>
              <a:rPr sz="1400" spc="-20" dirty="0">
                <a:solidFill>
                  <a:srgbClr val="008EC3"/>
                </a:solidFill>
                <a:latin typeface="Calibri"/>
                <a:cs typeface="Calibri"/>
              </a:rPr>
              <a:t>T</a:t>
            </a:r>
            <a:r>
              <a:rPr sz="1400" spc="-15" dirty="0">
                <a:solidFill>
                  <a:srgbClr val="008EC3"/>
                </a:solidFill>
                <a:latin typeface="Calibri"/>
                <a:cs typeface="Calibri"/>
              </a:rPr>
              <a:t>H</a:t>
            </a:r>
            <a:r>
              <a:rPr sz="1400" spc="-10" dirty="0">
                <a:solidFill>
                  <a:srgbClr val="008EC3"/>
                </a:solidFill>
                <a:latin typeface="Calibri"/>
                <a:cs typeface="Calibri"/>
              </a:rPr>
              <a:t>E</a:t>
            </a:r>
            <a:r>
              <a:rPr sz="1400" spc="5" dirty="0">
                <a:solidFill>
                  <a:srgbClr val="008EC3"/>
                </a:solidFill>
                <a:latin typeface="Calibri"/>
                <a:cs typeface="Calibri"/>
              </a:rPr>
              <a:t> </a:t>
            </a:r>
            <a:r>
              <a:rPr sz="1400" spc="-5" dirty="0">
                <a:solidFill>
                  <a:srgbClr val="008EC3"/>
                </a:solidFill>
                <a:latin typeface="Calibri"/>
                <a:cs typeface="Calibri"/>
              </a:rPr>
              <a:t>B</a:t>
            </a:r>
            <a:r>
              <a:rPr sz="1400" spc="-45" dirty="0">
                <a:solidFill>
                  <a:srgbClr val="008EC3"/>
                </a:solidFill>
                <a:latin typeface="Calibri"/>
                <a:cs typeface="Calibri"/>
              </a:rPr>
              <a:t>E</a:t>
            </a:r>
            <a:r>
              <a:rPr sz="1400" spc="-5" dirty="0">
                <a:solidFill>
                  <a:srgbClr val="008EC3"/>
                </a:solidFill>
                <a:latin typeface="Calibri"/>
                <a:cs typeface="Calibri"/>
              </a:rPr>
              <a:t>S</a:t>
            </a:r>
            <a:r>
              <a:rPr sz="1400" spc="-10" dirty="0">
                <a:solidFill>
                  <a:srgbClr val="008EC3"/>
                </a:solidFill>
                <a:latin typeface="Calibri"/>
                <a:cs typeface="Calibri"/>
              </a:rPr>
              <a:t>T</a:t>
            </a:r>
            <a:r>
              <a:rPr sz="1400" spc="10" dirty="0">
                <a:solidFill>
                  <a:srgbClr val="008EC3"/>
                </a:solidFill>
                <a:latin typeface="Calibri"/>
                <a:cs typeface="Calibri"/>
              </a:rPr>
              <a:t> </a:t>
            </a:r>
            <a:r>
              <a:rPr sz="1400" spc="0" dirty="0">
                <a:solidFill>
                  <a:srgbClr val="008EC3"/>
                </a:solidFill>
                <a:latin typeface="Calibri"/>
                <a:cs typeface="Calibri"/>
              </a:rPr>
              <a:t>I</a:t>
            </a:r>
            <a:r>
              <a:rPr sz="1400" spc="-25" dirty="0">
                <a:solidFill>
                  <a:srgbClr val="008EC3"/>
                </a:solidFill>
                <a:latin typeface="Calibri"/>
                <a:cs typeface="Calibri"/>
              </a:rPr>
              <a:t>N</a:t>
            </a:r>
            <a:r>
              <a:rPr sz="1400" spc="-20" dirty="0">
                <a:solidFill>
                  <a:srgbClr val="008EC3"/>
                </a:solidFill>
                <a:latin typeface="Calibri"/>
                <a:cs typeface="Calibri"/>
              </a:rPr>
              <a:t>TE</a:t>
            </a:r>
            <a:r>
              <a:rPr sz="1400" spc="-5" dirty="0">
                <a:solidFill>
                  <a:srgbClr val="008EC3"/>
                </a:solidFill>
                <a:latin typeface="Calibri"/>
                <a:cs typeface="Calibri"/>
              </a:rPr>
              <a:t>R</a:t>
            </a:r>
            <a:r>
              <a:rPr sz="1400" spc="-25" dirty="0">
                <a:solidFill>
                  <a:srgbClr val="008EC3"/>
                </a:solidFill>
                <a:latin typeface="Calibri"/>
                <a:cs typeface="Calibri"/>
              </a:rPr>
              <a:t>N</a:t>
            </a:r>
            <a:r>
              <a:rPr sz="1400" spc="-20" dirty="0">
                <a:solidFill>
                  <a:srgbClr val="008EC3"/>
                </a:solidFill>
                <a:latin typeface="Calibri"/>
                <a:cs typeface="Calibri"/>
              </a:rPr>
              <a:t>E</a:t>
            </a:r>
            <a:r>
              <a:rPr sz="1400" spc="-10" dirty="0">
                <a:solidFill>
                  <a:srgbClr val="008EC3"/>
                </a:solidFill>
                <a:latin typeface="Calibri"/>
                <a:cs typeface="Calibri"/>
              </a:rPr>
              <a:t>T</a:t>
            </a:r>
            <a:r>
              <a:rPr sz="1400" spc="55" dirty="0">
                <a:solidFill>
                  <a:srgbClr val="008EC3"/>
                </a:solidFill>
                <a:latin typeface="Calibri"/>
                <a:cs typeface="Calibri"/>
              </a:rPr>
              <a:t> </a:t>
            </a:r>
            <a:r>
              <a:rPr sz="1400" spc="0" dirty="0">
                <a:solidFill>
                  <a:srgbClr val="008EC3"/>
                </a:solidFill>
                <a:latin typeface="Calibri"/>
                <a:cs typeface="Calibri"/>
              </a:rPr>
              <a:t>I</a:t>
            </a:r>
            <a:r>
              <a:rPr sz="1400" spc="-10" dirty="0">
                <a:solidFill>
                  <a:srgbClr val="008EC3"/>
                </a:solidFill>
                <a:latin typeface="Calibri"/>
                <a:cs typeface="Calibri"/>
              </a:rPr>
              <a:t>N</a:t>
            </a:r>
            <a:r>
              <a:rPr sz="1400" spc="-5" dirty="0">
                <a:solidFill>
                  <a:srgbClr val="008EC3"/>
                </a:solidFill>
                <a:latin typeface="Calibri"/>
                <a:cs typeface="Calibri"/>
              </a:rPr>
              <a:t> </a:t>
            </a:r>
            <a:r>
              <a:rPr sz="1400" spc="-10" dirty="0">
                <a:solidFill>
                  <a:srgbClr val="008EC3"/>
                </a:solidFill>
                <a:latin typeface="Calibri"/>
                <a:cs typeface="Calibri"/>
              </a:rPr>
              <a:t>M</a:t>
            </a:r>
            <a:r>
              <a:rPr sz="1400" spc="-114" dirty="0">
                <a:solidFill>
                  <a:srgbClr val="008EC3"/>
                </a:solidFill>
                <a:latin typeface="Calibri"/>
                <a:cs typeface="Calibri"/>
              </a:rPr>
              <a:t>Y</a:t>
            </a:r>
            <a:r>
              <a:rPr sz="1400" spc="-5" dirty="0">
                <a:solidFill>
                  <a:srgbClr val="008EC3"/>
                </a:solidFill>
                <a:latin typeface="Calibri"/>
                <a:cs typeface="Calibri"/>
              </a:rPr>
              <a:t>A</a:t>
            </a:r>
            <a:r>
              <a:rPr sz="1400" spc="-25" dirty="0">
                <a:solidFill>
                  <a:srgbClr val="008EC3"/>
                </a:solidFill>
                <a:latin typeface="Calibri"/>
                <a:cs typeface="Calibri"/>
              </a:rPr>
              <a:t>N</a:t>
            </a:r>
            <a:r>
              <a:rPr sz="1400" spc="-10" dirty="0">
                <a:solidFill>
                  <a:srgbClr val="008EC3"/>
                </a:solidFill>
                <a:latin typeface="Calibri"/>
                <a:cs typeface="Calibri"/>
              </a:rPr>
              <a:t>M</a:t>
            </a:r>
            <a:r>
              <a:rPr sz="1400" spc="-5" dirty="0">
                <a:solidFill>
                  <a:srgbClr val="008EC3"/>
                </a:solidFill>
                <a:latin typeface="Calibri"/>
                <a:cs typeface="Calibri"/>
              </a:rPr>
              <a:t>A</a:t>
            </a:r>
            <a:r>
              <a:rPr sz="1400" spc="-10" dirty="0">
                <a:solidFill>
                  <a:srgbClr val="008EC3"/>
                </a:solidFill>
                <a:latin typeface="Calibri"/>
                <a:cs typeface="Calibri"/>
              </a:rPr>
              <a:t>R</a:t>
            </a:r>
            <a:endParaRPr sz="1400" dirty="0">
              <a:latin typeface="Calibri"/>
              <a:cs typeface="Calibri"/>
            </a:endParaRPr>
          </a:p>
        </p:txBody>
      </p:sp>
      <p:sp>
        <p:nvSpPr>
          <p:cNvPr id="10" name="Title 1">
            <a:extLst>
              <a:ext uri="{FF2B5EF4-FFF2-40B4-BE49-F238E27FC236}">
                <a16:creationId xmlns:a16="http://schemas.microsoft.com/office/drawing/2014/main" id="{B550FED5-F3AF-44CF-9C31-4F28BD318FBF}"/>
              </a:ext>
            </a:extLst>
          </p:cNvPr>
          <p:cNvSpPr>
            <a:spLocks noGrp="1"/>
          </p:cNvSpPr>
          <p:nvPr>
            <p:ph type="title"/>
          </p:nvPr>
        </p:nvSpPr>
        <p:spPr>
          <a:xfrm>
            <a:off x="968828" y="871830"/>
            <a:ext cx="6327710" cy="630399"/>
          </a:xfrm>
        </p:spPr>
        <p:txBody>
          <a:bodyPr>
            <a:normAutofit/>
          </a:bodyPr>
          <a:lstStyle/>
          <a:p>
            <a:r>
              <a:rPr lang="en-US" sz="2400" b="1" dirty="0">
                <a:solidFill>
                  <a:srgbClr val="00B0F0"/>
                </a:solidFill>
              </a:rPr>
              <a:t>Whois Service</a:t>
            </a:r>
          </a:p>
        </p:txBody>
      </p:sp>
      <p:sp>
        <p:nvSpPr>
          <p:cNvPr id="13" name="Content Placeholder 2">
            <a:extLst>
              <a:ext uri="{FF2B5EF4-FFF2-40B4-BE49-F238E27FC236}">
                <a16:creationId xmlns:a16="http://schemas.microsoft.com/office/drawing/2014/main" id="{6BC57E2B-AF22-4353-AA0E-8B810C6105F7}"/>
              </a:ext>
            </a:extLst>
          </p:cNvPr>
          <p:cNvSpPr>
            <a:spLocks noGrp="1"/>
          </p:cNvSpPr>
          <p:nvPr>
            <p:ph sz="half" idx="1"/>
          </p:nvPr>
        </p:nvSpPr>
        <p:spPr>
          <a:xfrm>
            <a:off x="968829" y="1360427"/>
            <a:ext cx="3724469" cy="4228585"/>
          </a:xfrm>
        </p:spPr>
        <p:txBody>
          <a:bodyPr>
            <a:noAutofit/>
          </a:bodyPr>
          <a:lstStyle/>
          <a:p>
            <a:pPr algn="just">
              <a:buFont typeface="Wingdings" panose="05000000000000000000" pitchFamily="2" charset="2"/>
              <a:buChar char="ü"/>
            </a:pPr>
            <a:r>
              <a:rPr lang="en-US" sz="1600" dirty="0"/>
              <a:t>By applying Whois Protection Service, customer may keep customer’s name, postal address, email address and phone (We may, in its sole and absolute discretion, decide the type of information customer may apply Whois Protection Service) for the Contact Person private, and replace customer’s Registration Information that customer provide with an anonymous proxy information via a public “Whois” service. </a:t>
            </a:r>
          </a:p>
          <a:p>
            <a:pPr algn="just">
              <a:buFont typeface="Wingdings" panose="05000000000000000000" pitchFamily="2" charset="2"/>
              <a:buChar char="ü"/>
            </a:pPr>
            <a:r>
              <a:rPr lang="en-US" sz="1600" dirty="0"/>
              <a:t>In the case the Domain Name registration, customer applied Whois Protection Service, (a) expires, (b) is deleted before Registration Expiry Date, the Whois Protection Service will terminate. </a:t>
            </a:r>
          </a:p>
        </p:txBody>
      </p:sp>
      <p:pic>
        <p:nvPicPr>
          <p:cNvPr id="8" name="Picture 7">
            <a:extLst>
              <a:ext uri="{FF2B5EF4-FFF2-40B4-BE49-F238E27FC236}">
                <a16:creationId xmlns:a16="http://schemas.microsoft.com/office/drawing/2014/main" id="{20FBFDC8-CB65-4874-9CF4-10F9596E42D2}"/>
              </a:ext>
            </a:extLst>
          </p:cNvPr>
          <p:cNvPicPr>
            <a:picLocks noChangeAspect="1"/>
          </p:cNvPicPr>
          <p:nvPr/>
        </p:nvPicPr>
        <p:blipFill>
          <a:blip r:embed="rId6"/>
          <a:stretch>
            <a:fillRect/>
          </a:stretch>
        </p:blipFill>
        <p:spPr>
          <a:xfrm>
            <a:off x="5026585" y="895166"/>
            <a:ext cx="6477561" cy="5029636"/>
          </a:xfrm>
          <a:prstGeom prst="rect">
            <a:avLst/>
          </a:prstGeom>
        </p:spPr>
      </p:pic>
    </p:spTree>
    <p:extLst>
      <p:ext uri="{BB962C8B-B14F-4D97-AF65-F5344CB8AC3E}">
        <p14:creationId xmlns:p14="http://schemas.microsoft.com/office/powerpoint/2010/main" val="78432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F1F91-685D-48B1-8933-3FD451BAA63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3237" r="10269"/>
          <a:stretch/>
        </p:blipFill>
        <p:spPr>
          <a:xfrm>
            <a:off x="0" y="4035"/>
            <a:ext cx="3043450" cy="1254637"/>
          </a:xfrm>
          <a:prstGeom prst="rect">
            <a:avLst/>
          </a:prstGeom>
        </p:spPr>
      </p:pic>
      <p:pic>
        <p:nvPicPr>
          <p:cNvPr id="7" name="Graphic 13">
            <a:extLst>
              <a:ext uri="{FF2B5EF4-FFF2-40B4-BE49-F238E27FC236}">
                <a16:creationId xmlns:a16="http://schemas.microsoft.com/office/drawing/2014/main" id="{B41B5E65-B4EB-4BBB-AC4B-64AB76D89E8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16503" y="-1"/>
            <a:ext cx="2775498" cy="786279"/>
          </a:xfrm>
          <a:prstGeom prst="rect">
            <a:avLst/>
          </a:prstGeom>
        </p:spPr>
      </p:pic>
      <p:sp>
        <p:nvSpPr>
          <p:cNvPr id="4" name="object 5"/>
          <p:cNvSpPr/>
          <p:nvPr/>
        </p:nvSpPr>
        <p:spPr>
          <a:xfrm>
            <a:off x="3867911" y="6260591"/>
            <a:ext cx="7038213" cy="0"/>
          </a:xfrm>
          <a:custGeom>
            <a:avLst/>
            <a:gdLst/>
            <a:ahLst/>
            <a:cxnLst/>
            <a:rect l="l" t="t" r="r" b="b"/>
            <a:pathLst>
              <a:path w="7038213">
                <a:moveTo>
                  <a:pt x="0" y="0"/>
                </a:moveTo>
                <a:lnTo>
                  <a:pt x="7038213" y="0"/>
                </a:lnTo>
              </a:path>
            </a:pathLst>
          </a:custGeom>
          <a:ln w="6350">
            <a:solidFill>
              <a:srgbClr val="008EC3"/>
            </a:solidFill>
          </a:ln>
        </p:spPr>
        <p:txBody>
          <a:bodyPr wrap="square" lIns="0" tIns="0" rIns="0" bIns="0" rtlCol="0">
            <a:noAutofit/>
          </a:bodyPr>
          <a:lstStyle/>
          <a:p>
            <a:endParaRPr/>
          </a:p>
        </p:txBody>
      </p:sp>
      <p:sp>
        <p:nvSpPr>
          <p:cNvPr id="6" name="object 7"/>
          <p:cNvSpPr txBox="1">
            <a:spLocks noGrp="1"/>
          </p:cNvSpPr>
          <p:nvPr>
            <p:ph type="ftr" sz="quarter" idx="4294967295"/>
          </p:nvPr>
        </p:nvSpPr>
        <p:spPr>
          <a:xfrm>
            <a:off x="639876" y="6144056"/>
            <a:ext cx="2989689" cy="234772"/>
          </a:xfrm>
          <a:prstGeom prst="rect">
            <a:avLst/>
          </a:prstGeom>
        </p:spPr>
        <p:txBody>
          <a:bodyPr vert="horz" wrap="square" lIns="0" tIns="0" rIns="0" bIns="0" rtlCol="0">
            <a:noAutofit/>
          </a:bodyPr>
          <a:lstStyle/>
          <a:p>
            <a:pPr marL="12700">
              <a:lnSpc>
                <a:spcPct val="100000"/>
              </a:lnSpc>
            </a:pPr>
            <a:r>
              <a:rPr sz="1400" spc="-20" dirty="0">
                <a:solidFill>
                  <a:srgbClr val="008EC3"/>
                </a:solidFill>
                <a:latin typeface="Calibri"/>
                <a:cs typeface="Calibri"/>
              </a:rPr>
              <a:t>E</a:t>
            </a:r>
            <a:r>
              <a:rPr sz="1400" spc="-25" dirty="0">
                <a:solidFill>
                  <a:srgbClr val="008EC3"/>
                </a:solidFill>
                <a:latin typeface="Calibri"/>
                <a:cs typeface="Calibri"/>
              </a:rPr>
              <a:t>N</a:t>
            </a:r>
            <a:r>
              <a:rPr sz="1400" spc="5" dirty="0">
                <a:solidFill>
                  <a:srgbClr val="008EC3"/>
                </a:solidFill>
                <a:latin typeface="Calibri"/>
                <a:cs typeface="Calibri"/>
              </a:rPr>
              <a:t>J</a:t>
            </a:r>
            <a:r>
              <a:rPr sz="1400" spc="-70" dirty="0">
                <a:solidFill>
                  <a:srgbClr val="008EC3"/>
                </a:solidFill>
                <a:latin typeface="Calibri"/>
                <a:cs typeface="Calibri"/>
              </a:rPr>
              <a:t>O</a:t>
            </a:r>
            <a:r>
              <a:rPr sz="1400" spc="-10" dirty="0">
                <a:solidFill>
                  <a:srgbClr val="008EC3"/>
                </a:solidFill>
                <a:latin typeface="Calibri"/>
                <a:cs typeface="Calibri"/>
              </a:rPr>
              <a:t>Y</a:t>
            </a:r>
            <a:r>
              <a:rPr sz="1400" spc="55" dirty="0">
                <a:solidFill>
                  <a:srgbClr val="008EC3"/>
                </a:solidFill>
                <a:latin typeface="Calibri"/>
                <a:cs typeface="Calibri"/>
              </a:rPr>
              <a:t> </a:t>
            </a:r>
            <a:r>
              <a:rPr sz="1400" spc="-20" dirty="0">
                <a:solidFill>
                  <a:srgbClr val="008EC3"/>
                </a:solidFill>
                <a:latin typeface="Calibri"/>
                <a:cs typeface="Calibri"/>
              </a:rPr>
              <a:t>T</a:t>
            </a:r>
            <a:r>
              <a:rPr sz="1400" spc="-15" dirty="0">
                <a:solidFill>
                  <a:srgbClr val="008EC3"/>
                </a:solidFill>
                <a:latin typeface="Calibri"/>
                <a:cs typeface="Calibri"/>
              </a:rPr>
              <a:t>H</a:t>
            </a:r>
            <a:r>
              <a:rPr sz="1400" spc="-10" dirty="0">
                <a:solidFill>
                  <a:srgbClr val="008EC3"/>
                </a:solidFill>
                <a:latin typeface="Calibri"/>
                <a:cs typeface="Calibri"/>
              </a:rPr>
              <a:t>E</a:t>
            </a:r>
            <a:r>
              <a:rPr sz="1400" spc="5" dirty="0">
                <a:solidFill>
                  <a:srgbClr val="008EC3"/>
                </a:solidFill>
                <a:latin typeface="Calibri"/>
                <a:cs typeface="Calibri"/>
              </a:rPr>
              <a:t> </a:t>
            </a:r>
            <a:r>
              <a:rPr sz="1400" spc="-5" dirty="0">
                <a:solidFill>
                  <a:srgbClr val="008EC3"/>
                </a:solidFill>
                <a:latin typeface="Calibri"/>
                <a:cs typeface="Calibri"/>
              </a:rPr>
              <a:t>B</a:t>
            </a:r>
            <a:r>
              <a:rPr sz="1400" spc="-45" dirty="0">
                <a:solidFill>
                  <a:srgbClr val="008EC3"/>
                </a:solidFill>
                <a:latin typeface="Calibri"/>
                <a:cs typeface="Calibri"/>
              </a:rPr>
              <a:t>E</a:t>
            </a:r>
            <a:r>
              <a:rPr sz="1400" spc="-5" dirty="0">
                <a:solidFill>
                  <a:srgbClr val="008EC3"/>
                </a:solidFill>
                <a:latin typeface="Calibri"/>
                <a:cs typeface="Calibri"/>
              </a:rPr>
              <a:t>S</a:t>
            </a:r>
            <a:r>
              <a:rPr sz="1400" spc="-10" dirty="0">
                <a:solidFill>
                  <a:srgbClr val="008EC3"/>
                </a:solidFill>
                <a:latin typeface="Calibri"/>
                <a:cs typeface="Calibri"/>
              </a:rPr>
              <a:t>T</a:t>
            </a:r>
            <a:r>
              <a:rPr sz="1400" spc="10" dirty="0">
                <a:solidFill>
                  <a:srgbClr val="008EC3"/>
                </a:solidFill>
                <a:latin typeface="Calibri"/>
                <a:cs typeface="Calibri"/>
              </a:rPr>
              <a:t> </a:t>
            </a:r>
            <a:r>
              <a:rPr sz="1400" spc="0" dirty="0">
                <a:solidFill>
                  <a:srgbClr val="008EC3"/>
                </a:solidFill>
                <a:latin typeface="Calibri"/>
                <a:cs typeface="Calibri"/>
              </a:rPr>
              <a:t>I</a:t>
            </a:r>
            <a:r>
              <a:rPr sz="1400" spc="-25" dirty="0">
                <a:solidFill>
                  <a:srgbClr val="008EC3"/>
                </a:solidFill>
                <a:latin typeface="Calibri"/>
                <a:cs typeface="Calibri"/>
              </a:rPr>
              <a:t>N</a:t>
            </a:r>
            <a:r>
              <a:rPr sz="1400" spc="-20" dirty="0">
                <a:solidFill>
                  <a:srgbClr val="008EC3"/>
                </a:solidFill>
                <a:latin typeface="Calibri"/>
                <a:cs typeface="Calibri"/>
              </a:rPr>
              <a:t>TE</a:t>
            </a:r>
            <a:r>
              <a:rPr sz="1400" spc="-5" dirty="0">
                <a:solidFill>
                  <a:srgbClr val="008EC3"/>
                </a:solidFill>
                <a:latin typeface="Calibri"/>
                <a:cs typeface="Calibri"/>
              </a:rPr>
              <a:t>R</a:t>
            </a:r>
            <a:r>
              <a:rPr sz="1400" spc="-25" dirty="0">
                <a:solidFill>
                  <a:srgbClr val="008EC3"/>
                </a:solidFill>
                <a:latin typeface="Calibri"/>
                <a:cs typeface="Calibri"/>
              </a:rPr>
              <a:t>N</a:t>
            </a:r>
            <a:r>
              <a:rPr sz="1400" spc="-20" dirty="0">
                <a:solidFill>
                  <a:srgbClr val="008EC3"/>
                </a:solidFill>
                <a:latin typeface="Calibri"/>
                <a:cs typeface="Calibri"/>
              </a:rPr>
              <a:t>E</a:t>
            </a:r>
            <a:r>
              <a:rPr sz="1400" spc="-10" dirty="0">
                <a:solidFill>
                  <a:srgbClr val="008EC3"/>
                </a:solidFill>
                <a:latin typeface="Calibri"/>
                <a:cs typeface="Calibri"/>
              </a:rPr>
              <a:t>T</a:t>
            </a:r>
            <a:r>
              <a:rPr sz="1400" spc="55" dirty="0">
                <a:solidFill>
                  <a:srgbClr val="008EC3"/>
                </a:solidFill>
                <a:latin typeface="Calibri"/>
                <a:cs typeface="Calibri"/>
              </a:rPr>
              <a:t> </a:t>
            </a:r>
            <a:r>
              <a:rPr sz="1400" spc="0" dirty="0">
                <a:solidFill>
                  <a:srgbClr val="008EC3"/>
                </a:solidFill>
                <a:latin typeface="Calibri"/>
                <a:cs typeface="Calibri"/>
              </a:rPr>
              <a:t>I</a:t>
            </a:r>
            <a:r>
              <a:rPr sz="1400" spc="-10" dirty="0">
                <a:solidFill>
                  <a:srgbClr val="008EC3"/>
                </a:solidFill>
                <a:latin typeface="Calibri"/>
                <a:cs typeface="Calibri"/>
              </a:rPr>
              <a:t>N</a:t>
            </a:r>
            <a:r>
              <a:rPr sz="1400" spc="-5" dirty="0">
                <a:solidFill>
                  <a:srgbClr val="008EC3"/>
                </a:solidFill>
                <a:latin typeface="Calibri"/>
                <a:cs typeface="Calibri"/>
              </a:rPr>
              <a:t> </a:t>
            </a:r>
            <a:r>
              <a:rPr sz="1400" spc="-10" dirty="0">
                <a:solidFill>
                  <a:srgbClr val="008EC3"/>
                </a:solidFill>
                <a:latin typeface="Calibri"/>
                <a:cs typeface="Calibri"/>
              </a:rPr>
              <a:t>M</a:t>
            </a:r>
            <a:r>
              <a:rPr sz="1400" spc="-114" dirty="0">
                <a:solidFill>
                  <a:srgbClr val="008EC3"/>
                </a:solidFill>
                <a:latin typeface="Calibri"/>
                <a:cs typeface="Calibri"/>
              </a:rPr>
              <a:t>Y</a:t>
            </a:r>
            <a:r>
              <a:rPr sz="1400" spc="-5" dirty="0">
                <a:solidFill>
                  <a:srgbClr val="008EC3"/>
                </a:solidFill>
                <a:latin typeface="Calibri"/>
                <a:cs typeface="Calibri"/>
              </a:rPr>
              <a:t>A</a:t>
            </a:r>
            <a:r>
              <a:rPr sz="1400" spc="-25" dirty="0">
                <a:solidFill>
                  <a:srgbClr val="008EC3"/>
                </a:solidFill>
                <a:latin typeface="Calibri"/>
                <a:cs typeface="Calibri"/>
              </a:rPr>
              <a:t>N</a:t>
            </a:r>
            <a:r>
              <a:rPr sz="1400" spc="-10" dirty="0">
                <a:solidFill>
                  <a:srgbClr val="008EC3"/>
                </a:solidFill>
                <a:latin typeface="Calibri"/>
                <a:cs typeface="Calibri"/>
              </a:rPr>
              <a:t>M</a:t>
            </a:r>
            <a:r>
              <a:rPr sz="1400" spc="-5" dirty="0">
                <a:solidFill>
                  <a:srgbClr val="008EC3"/>
                </a:solidFill>
                <a:latin typeface="Calibri"/>
                <a:cs typeface="Calibri"/>
              </a:rPr>
              <a:t>A</a:t>
            </a:r>
            <a:r>
              <a:rPr sz="1400" spc="-10" dirty="0">
                <a:solidFill>
                  <a:srgbClr val="008EC3"/>
                </a:solidFill>
                <a:latin typeface="Calibri"/>
                <a:cs typeface="Calibri"/>
              </a:rPr>
              <a:t>R</a:t>
            </a:r>
            <a:endParaRPr sz="1400" dirty="0">
              <a:latin typeface="Calibri"/>
              <a:cs typeface="Calibri"/>
            </a:endParaRPr>
          </a:p>
        </p:txBody>
      </p:sp>
      <p:pic>
        <p:nvPicPr>
          <p:cNvPr id="3" name="Picture 2">
            <a:extLst>
              <a:ext uri="{FF2B5EF4-FFF2-40B4-BE49-F238E27FC236}">
                <a16:creationId xmlns:a16="http://schemas.microsoft.com/office/drawing/2014/main" id="{B9C86ACF-70C1-40CA-80CF-7315F4F5AEE5}"/>
              </a:ext>
            </a:extLst>
          </p:cNvPr>
          <p:cNvPicPr>
            <a:picLocks noChangeAspect="1"/>
          </p:cNvPicPr>
          <p:nvPr/>
        </p:nvPicPr>
        <p:blipFill>
          <a:blip r:embed="rId5"/>
          <a:stretch>
            <a:fillRect/>
          </a:stretch>
        </p:blipFill>
        <p:spPr>
          <a:xfrm>
            <a:off x="139959" y="714133"/>
            <a:ext cx="11635274" cy="5429734"/>
          </a:xfrm>
          <a:prstGeom prst="rect">
            <a:avLst/>
          </a:prstGeom>
        </p:spPr>
      </p:pic>
      <p:sp>
        <p:nvSpPr>
          <p:cNvPr id="10" name="TextBox 9">
            <a:extLst>
              <a:ext uri="{FF2B5EF4-FFF2-40B4-BE49-F238E27FC236}">
                <a16:creationId xmlns:a16="http://schemas.microsoft.com/office/drawing/2014/main" id="{3CC27F50-2F62-4614-9CFE-DCA1050B35FF}"/>
              </a:ext>
            </a:extLst>
          </p:cNvPr>
          <p:cNvSpPr txBox="1"/>
          <p:nvPr/>
        </p:nvSpPr>
        <p:spPr>
          <a:xfrm>
            <a:off x="3043450" y="305020"/>
            <a:ext cx="4187774" cy="58477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600" dirty="0"/>
              <a:t>In The Future Implementation &amp; Realization HTI’s Domain Control System As Registrar Level</a:t>
            </a:r>
          </a:p>
        </p:txBody>
      </p:sp>
    </p:spTree>
    <p:extLst>
      <p:ext uri="{BB962C8B-B14F-4D97-AF65-F5344CB8AC3E}">
        <p14:creationId xmlns:p14="http://schemas.microsoft.com/office/powerpoint/2010/main" val="15101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9F1F91-685D-48B1-8933-3FD451BAA63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3237" r="10269"/>
          <a:stretch/>
        </p:blipFill>
        <p:spPr>
          <a:xfrm>
            <a:off x="0" y="4035"/>
            <a:ext cx="3043450" cy="1254637"/>
          </a:xfrm>
          <a:prstGeom prst="rect">
            <a:avLst/>
          </a:prstGeom>
        </p:spPr>
      </p:pic>
      <p:pic>
        <p:nvPicPr>
          <p:cNvPr id="7" name="Graphic 13">
            <a:extLst>
              <a:ext uri="{FF2B5EF4-FFF2-40B4-BE49-F238E27FC236}">
                <a16:creationId xmlns:a16="http://schemas.microsoft.com/office/drawing/2014/main" id="{B41B5E65-B4EB-4BBB-AC4B-64AB76D89E88}"/>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416503" y="-1"/>
            <a:ext cx="2775498" cy="786279"/>
          </a:xfrm>
          <a:prstGeom prst="rect">
            <a:avLst/>
          </a:prstGeom>
        </p:spPr>
      </p:pic>
      <p:sp>
        <p:nvSpPr>
          <p:cNvPr id="4" name="object 5"/>
          <p:cNvSpPr/>
          <p:nvPr/>
        </p:nvSpPr>
        <p:spPr>
          <a:xfrm>
            <a:off x="3867911" y="6260591"/>
            <a:ext cx="7038213" cy="0"/>
          </a:xfrm>
          <a:custGeom>
            <a:avLst/>
            <a:gdLst/>
            <a:ahLst/>
            <a:cxnLst/>
            <a:rect l="l" t="t" r="r" b="b"/>
            <a:pathLst>
              <a:path w="7038213">
                <a:moveTo>
                  <a:pt x="0" y="0"/>
                </a:moveTo>
                <a:lnTo>
                  <a:pt x="7038213" y="0"/>
                </a:lnTo>
              </a:path>
            </a:pathLst>
          </a:custGeom>
          <a:ln w="6350">
            <a:solidFill>
              <a:srgbClr val="008EC3"/>
            </a:solidFill>
          </a:ln>
        </p:spPr>
        <p:txBody>
          <a:bodyPr wrap="square" lIns="0" tIns="0" rIns="0" bIns="0" rtlCol="0">
            <a:noAutofit/>
          </a:bodyPr>
          <a:lstStyle/>
          <a:p>
            <a:endParaRPr/>
          </a:p>
        </p:txBody>
      </p:sp>
      <p:sp>
        <p:nvSpPr>
          <p:cNvPr id="6" name="object 7"/>
          <p:cNvSpPr txBox="1">
            <a:spLocks noGrp="1"/>
          </p:cNvSpPr>
          <p:nvPr>
            <p:ph type="ftr" sz="quarter" idx="4294967295"/>
          </p:nvPr>
        </p:nvSpPr>
        <p:spPr>
          <a:xfrm>
            <a:off x="639876" y="6144056"/>
            <a:ext cx="2989689" cy="234772"/>
          </a:xfrm>
          <a:prstGeom prst="rect">
            <a:avLst/>
          </a:prstGeom>
        </p:spPr>
        <p:txBody>
          <a:bodyPr vert="horz" wrap="square" lIns="0" tIns="0" rIns="0" bIns="0" rtlCol="0">
            <a:noAutofit/>
          </a:bodyPr>
          <a:lstStyle/>
          <a:p>
            <a:pPr marL="12700">
              <a:lnSpc>
                <a:spcPct val="100000"/>
              </a:lnSpc>
            </a:pPr>
            <a:r>
              <a:rPr sz="1400" spc="-20" dirty="0">
                <a:solidFill>
                  <a:srgbClr val="008EC3"/>
                </a:solidFill>
                <a:latin typeface="Calibri"/>
                <a:cs typeface="Calibri"/>
              </a:rPr>
              <a:t>E</a:t>
            </a:r>
            <a:r>
              <a:rPr sz="1400" spc="-25" dirty="0">
                <a:solidFill>
                  <a:srgbClr val="008EC3"/>
                </a:solidFill>
                <a:latin typeface="Calibri"/>
                <a:cs typeface="Calibri"/>
              </a:rPr>
              <a:t>N</a:t>
            </a:r>
            <a:r>
              <a:rPr sz="1400" spc="5" dirty="0">
                <a:solidFill>
                  <a:srgbClr val="008EC3"/>
                </a:solidFill>
                <a:latin typeface="Calibri"/>
                <a:cs typeface="Calibri"/>
              </a:rPr>
              <a:t>J</a:t>
            </a:r>
            <a:r>
              <a:rPr sz="1400" spc="-70" dirty="0">
                <a:solidFill>
                  <a:srgbClr val="008EC3"/>
                </a:solidFill>
                <a:latin typeface="Calibri"/>
                <a:cs typeface="Calibri"/>
              </a:rPr>
              <a:t>O</a:t>
            </a:r>
            <a:r>
              <a:rPr sz="1400" spc="-10" dirty="0">
                <a:solidFill>
                  <a:srgbClr val="008EC3"/>
                </a:solidFill>
                <a:latin typeface="Calibri"/>
                <a:cs typeface="Calibri"/>
              </a:rPr>
              <a:t>Y</a:t>
            </a:r>
            <a:r>
              <a:rPr sz="1400" spc="55" dirty="0">
                <a:solidFill>
                  <a:srgbClr val="008EC3"/>
                </a:solidFill>
                <a:latin typeface="Calibri"/>
                <a:cs typeface="Calibri"/>
              </a:rPr>
              <a:t> </a:t>
            </a:r>
            <a:r>
              <a:rPr sz="1400" spc="-20" dirty="0">
                <a:solidFill>
                  <a:srgbClr val="008EC3"/>
                </a:solidFill>
                <a:latin typeface="Calibri"/>
                <a:cs typeface="Calibri"/>
              </a:rPr>
              <a:t>T</a:t>
            </a:r>
            <a:r>
              <a:rPr sz="1400" spc="-15" dirty="0">
                <a:solidFill>
                  <a:srgbClr val="008EC3"/>
                </a:solidFill>
                <a:latin typeface="Calibri"/>
                <a:cs typeface="Calibri"/>
              </a:rPr>
              <a:t>H</a:t>
            </a:r>
            <a:r>
              <a:rPr sz="1400" spc="-10" dirty="0">
                <a:solidFill>
                  <a:srgbClr val="008EC3"/>
                </a:solidFill>
                <a:latin typeface="Calibri"/>
                <a:cs typeface="Calibri"/>
              </a:rPr>
              <a:t>E</a:t>
            </a:r>
            <a:r>
              <a:rPr sz="1400" spc="5" dirty="0">
                <a:solidFill>
                  <a:srgbClr val="008EC3"/>
                </a:solidFill>
                <a:latin typeface="Calibri"/>
                <a:cs typeface="Calibri"/>
              </a:rPr>
              <a:t> </a:t>
            </a:r>
            <a:r>
              <a:rPr sz="1400" spc="-5" dirty="0">
                <a:solidFill>
                  <a:srgbClr val="008EC3"/>
                </a:solidFill>
                <a:latin typeface="Calibri"/>
                <a:cs typeface="Calibri"/>
              </a:rPr>
              <a:t>B</a:t>
            </a:r>
            <a:r>
              <a:rPr sz="1400" spc="-45" dirty="0">
                <a:solidFill>
                  <a:srgbClr val="008EC3"/>
                </a:solidFill>
                <a:latin typeface="Calibri"/>
                <a:cs typeface="Calibri"/>
              </a:rPr>
              <a:t>E</a:t>
            </a:r>
            <a:r>
              <a:rPr sz="1400" spc="-5" dirty="0">
                <a:solidFill>
                  <a:srgbClr val="008EC3"/>
                </a:solidFill>
                <a:latin typeface="Calibri"/>
                <a:cs typeface="Calibri"/>
              </a:rPr>
              <a:t>S</a:t>
            </a:r>
            <a:r>
              <a:rPr sz="1400" spc="-10" dirty="0">
                <a:solidFill>
                  <a:srgbClr val="008EC3"/>
                </a:solidFill>
                <a:latin typeface="Calibri"/>
                <a:cs typeface="Calibri"/>
              </a:rPr>
              <a:t>T</a:t>
            </a:r>
            <a:r>
              <a:rPr sz="1400" spc="10" dirty="0">
                <a:solidFill>
                  <a:srgbClr val="008EC3"/>
                </a:solidFill>
                <a:latin typeface="Calibri"/>
                <a:cs typeface="Calibri"/>
              </a:rPr>
              <a:t> </a:t>
            </a:r>
            <a:r>
              <a:rPr sz="1400" spc="0" dirty="0">
                <a:solidFill>
                  <a:srgbClr val="008EC3"/>
                </a:solidFill>
                <a:latin typeface="Calibri"/>
                <a:cs typeface="Calibri"/>
              </a:rPr>
              <a:t>I</a:t>
            </a:r>
            <a:r>
              <a:rPr sz="1400" spc="-25" dirty="0">
                <a:solidFill>
                  <a:srgbClr val="008EC3"/>
                </a:solidFill>
                <a:latin typeface="Calibri"/>
                <a:cs typeface="Calibri"/>
              </a:rPr>
              <a:t>N</a:t>
            </a:r>
            <a:r>
              <a:rPr sz="1400" spc="-20" dirty="0">
                <a:solidFill>
                  <a:srgbClr val="008EC3"/>
                </a:solidFill>
                <a:latin typeface="Calibri"/>
                <a:cs typeface="Calibri"/>
              </a:rPr>
              <a:t>TE</a:t>
            </a:r>
            <a:r>
              <a:rPr sz="1400" spc="-5" dirty="0">
                <a:solidFill>
                  <a:srgbClr val="008EC3"/>
                </a:solidFill>
                <a:latin typeface="Calibri"/>
                <a:cs typeface="Calibri"/>
              </a:rPr>
              <a:t>R</a:t>
            </a:r>
            <a:r>
              <a:rPr sz="1400" spc="-25" dirty="0">
                <a:solidFill>
                  <a:srgbClr val="008EC3"/>
                </a:solidFill>
                <a:latin typeface="Calibri"/>
                <a:cs typeface="Calibri"/>
              </a:rPr>
              <a:t>N</a:t>
            </a:r>
            <a:r>
              <a:rPr sz="1400" spc="-20" dirty="0">
                <a:solidFill>
                  <a:srgbClr val="008EC3"/>
                </a:solidFill>
                <a:latin typeface="Calibri"/>
                <a:cs typeface="Calibri"/>
              </a:rPr>
              <a:t>E</a:t>
            </a:r>
            <a:r>
              <a:rPr sz="1400" spc="-10" dirty="0">
                <a:solidFill>
                  <a:srgbClr val="008EC3"/>
                </a:solidFill>
                <a:latin typeface="Calibri"/>
                <a:cs typeface="Calibri"/>
              </a:rPr>
              <a:t>T</a:t>
            </a:r>
            <a:r>
              <a:rPr sz="1400" spc="55" dirty="0">
                <a:solidFill>
                  <a:srgbClr val="008EC3"/>
                </a:solidFill>
                <a:latin typeface="Calibri"/>
                <a:cs typeface="Calibri"/>
              </a:rPr>
              <a:t> </a:t>
            </a:r>
            <a:r>
              <a:rPr sz="1400" spc="0" dirty="0">
                <a:solidFill>
                  <a:srgbClr val="008EC3"/>
                </a:solidFill>
                <a:latin typeface="Calibri"/>
                <a:cs typeface="Calibri"/>
              </a:rPr>
              <a:t>I</a:t>
            </a:r>
            <a:r>
              <a:rPr sz="1400" spc="-10" dirty="0">
                <a:solidFill>
                  <a:srgbClr val="008EC3"/>
                </a:solidFill>
                <a:latin typeface="Calibri"/>
                <a:cs typeface="Calibri"/>
              </a:rPr>
              <a:t>N</a:t>
            </a:r>
            <a:r>
              <a:rPr sz="1400" spc="-5" dirty="0">
                <a:solidFill>
                  <a:srgbClr val="008EC3"/>
                </a:solidFill>
                <a:latin typeface="Calibri"/>
                <a:cs typeface="Calibri"/>
              </a:rPr>
              <a:t> </a:t>
            </a:r>
            <a:r>
              <a:rPr sz="1400" spc="-10" dirty="0">
                <a:solidFill>
                  <a:srgbClr val="008EC3"/>
                </a:solidFill>
                <a:latin typeface="Calibri"/>
                <a:cs typeface="Calibri"/>
              </a:rPr>
              <a:t>M</a:t>
            </a:r>
            <a:r>
              <a:rPr sz="1400" spc="-114" dirty="0">
                <a:solidFill>
                  <a:srgbClr val="008EC3"/>
                </a:solidFill>
                <a:latin typeface="Calibri"/>
                <a:cs typeface="Calibri"/>
              </a:rPr>
              <a:t>Y</a:t>
            </a:r>
            <a:r>
              <a:rPr sz="1400" spc="-5" dirty="0">
                <a:solidFill>
                  <a:srgbClr val="008EC3"/>
                </a:solidFill>
                <a:latin typeface="Calibri"/>
                <a:cs typeface="Calibri"/>
              </a:rPr>
              <a:t>A</a:t>
            </a:r>
            <a:r>
              <a:rPr sz="1400" spc="-25" dirty="0">
                <a:solidFill>
                  <a:srgbClr val="008EC3"/>
                </a:solidFill>
                <a:latin typeface="Calibri"/>
                <a:cs typeface="Calibri"/>
              </a:rPr>
              <a:t>N</a:t>
            </a:r>
            <a:r>
              <a:rPr sz="1400" spc="-10" dirty="0">
                <a:solidFill>
                  <a:srgbClr val="008EC3"/>
                </a:solidFill>
                <a:latin typeface="Calibri"/>
                <a:cs typeface="Calibri"/>
              </a:rPr>
              <a:t>M</a:t>
            </a:r>
            <a:r>
              <a:rPr sz="1400" spc="-5" dirty="0">
                <a:solidFill>
                  <a:srgbClr val="008EC3"/>
                </a:solidFill>
                <a:latin typeface="Calibri"/>
                <a:cs typeface="Calibri"/>
              </a:rPr>
              <a:t>A</a:t>
            </a:r>
            <a:r>
              <a:rPr sz="1400" spc="-10" dirty="0">
                <a:solidFill>
                  <a:srgbClr val="008EC3"/>
                </a:solidFill>
                <a:latin typeface="Calibri"/>
                <a:cs typeface="Calibri"/>
              </a:rPr>
              <a:t>R</a:t>
            </a:r>
            <a:endParaRPr sz="1400" dirty="0">
              <a:latin typeface="Calibri"/>
              <a:cs typeface="Calibri"/>
            </a:endParaRPr>
          </a:p>
        </p:txBody>
      </p:sp>
      <p:sp>
        <p:nvSpPr>
          <p:cNvPr id="9" name="TextBox 8">
            <a:extLst>
              <a:ext uri="{FF2B5EF4-FFF2-40B4-BE49-F238E27FC236}">
                <a16:creationId xmlns:a16="http://schemas.microsoft.com/office/drawing/2014/main" id="{5420F033-1400-4061-8CA3-601BF977DE69}"/>
              </a:ext>
            </a:extLst>
          </p:cNvPr>
          <p:cNvSpPr txBox="1"/>
          <p:nvPr/>
        </p:nvSpPr>
        <p:spPr>
          <a:xfrm>
            <a:off x="3043450" y="319465"/>
            <a:ext cx="676302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a:t>In The Future Implementation &amp; Realization HTI’s Domain Control System As Registrar Level</a:t>
            </a:r>
          </a:p>
        </p:txBody>
      </p:sp>
      <p:pic>
        <p:nvPicPr>
          <p:cNvPr id="1026" name="Picture 2" descr="1_DExwAf7fZcyXjuczzDUTqA">
            <a:extLst>
              <a:ext uri="{FF2B5EF4-FFF2-40B4-BE49-F238E27FC236}">
                <a16:creationId xmlns:a16="http://schemas.microsoft.com/office/drawing/2014/main" id="{2EC244A5-1F0E-4DB7-A0D9-1D15351575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5162" y="1574102"/>
            <a:ext cx="4528805" cy="4481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F36179C7-14FC-49B2-943E-30536BB5121A}"/>
              </a:ext>
            </a:extLst>
          </p:cNvPr>
          <p:cNvSpPr>
            <a:spLocks noGrp="1"/>
          </p:cNvSpPr>
          <p:nvPr>
            <p:ph sz="half" idx="1"/>
          </p:nvPr>
        </p:nvSpPr>
        <p:spPr>
          <a:xfrm>
            <a:off x="1038765" y="1287784"/>
            <a:ext cx="5181600" cy="4563393"/>
          </a:xfrm>
        </p:spPr>
        <p:txBody>
          <a:bodyPr>
            <a:normAutofit/>
          </a:bodyPr>
          <a:lstStyle/>
          <a:p>
            <a:pPr lvl="0"/>
            <a:r>
              <a:rPr lang="en-US" sz="2000" dirty="0"/>
              <a:t>To Future Approach HTI Domain Control System Diagram Brief </a:t>
            </a:r>
          </a:p>
        </p:txBody>
      </p:sp>
      <p:sp>
        <p:nvSpPr>
          <p:cNvPr id="11" name="Content Placeholder 2">
            <a:extLst>
              <a:ext uri="{FF2B5EF4-FFF2-40B4-BE49-F238E27FC236}">
                <a16:creationId xmlns:a16="http://schemas.microsoft.com/office/drawing/2014/main" id="{1A3941E5-792B-465E-BBF2-0B2FDC9C9715}"/>
              </a:ext>
            </a:extLst>
          </p:cNvPr>
          <p:cNvSpPr txBox="1">
            <a:spLocks/>
          </p:cNvSpPr>
          <p:nvPr/>
        </p:nvSpPr>
        <p:spPr>
          <a:xfrm>
            <a:off x="6220364" y="1287784"/>
            <a:ext cx="5181600" cy="45633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To Future Approach HTI Domain Control System DNS Queries Step Flow </a:t>
            </a:r>
          </a:p>
        </p:txBody>
      </p:sp>
      <p:pic>
        <p:nvPicPr>
          <p:cNvPr id="1027" name="Picture 3" descr="2558">
            <a:extLst>
              <a:ext uri="{FF2B5EF4-FFF2-40B4-BE49-F238E27FC236}">
                <a16:creationId xmlns:a16="http://schemas.microsoft.com/office/drawing/2014/main" id="{1BA6425A-7A5D-4E38-8AA8-D45917C774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6762" y="2053561"/>
            <a:ext cx="4606473" cy="367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011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TotalTime>
  <Words>1641</Words>
  <Application>Microsoft Office PowerPoint</Application>
  <PresentationFormat>Widescreen</PresentationFormat>
  <Paragraphs>104</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Adobe Garamond Pro</vt:lpstr>
      <vt:lpstr>Arial</vt:lpstr>
      <vt:lpstr>Arno Pro Smbd</vt:lpstr>
      <vt:lpstr>Calibri</vt:lpstr>
      <vt:lpstr>Calibri Light</vt:lpstr>
      <vt:lpstr>Wingdings</vt:lpstr>
      <vt:lpstr>Office Theme</vt:lpstr>
      <vt:lpstr>PowerPoint Presentation</vt:lpstr>
      <vt:lpstr>PowerPoint Presentation</vt:lpstr>
      <vt:lpstr>Domain Name Registration Procedure</vt:lpstr>
      <vt:lpstr>Domain Name Registration Period </vt:lpstr>
      <vt:lpstr>Domain Name Registration Period </vt:lpstr>
      <vt:lpstr>Maintenance System For DNS Services</vt:lpstr>
      <vt:lpstr>Whois Service</vt:lpstr>
      <vt:lpstr>PowerPoint Presentation</vt:lpstr>
      <vt:lpstr>PowerPoint Presentation</vt:lpstr>
      <vt:lpstr>Plan and procedures to update compatibility with the Registry system’s update and upgrade of DNS system and EPP System. </vt:lpstr>
      <vt:lpstr>Policy and procedures of system operation management, data backup system and frequency, data retention period for business. </vt:lpstr>
      <vt:lpstr>Plan and procedures to update compatibility with the Registry system’s update and upgrade of DNS system and EPP System. </vt:lpstr>
      <vt:lpstr>Data retention period for business </vt:lpstr>
      <vt:lpstr>The applicant must have a plan to transfer the domain name to another registrar if the Applicant is unable to continue the management of domain names.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Zaw Ye Aung</cp:lastModifiedBy>
  <cp:revision>44</cp:revision>
  <dcterms:created xsi:type="dcterms:W3CDTF">2022-01-20T13:39:51Z</dcterms:created>
  <dcterms:modified xsi:type="dcterms:W3CDTF">2022-06-24T22:02:55Z</dcterms:modified>
</cp:coreProperties>
</file>