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3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521"/>
    <a:srgbClr val="E96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500034" y="5357826"/>
            <a:ext cx="1000132" cy="1000132"/>
            <a:chOff x="714348" y="4286256"/>
            <a:chExt cx="1571636" cy="1571636"/>
          </a:xfrm>
        </p:grpSpPr>
        <p:sp>
          <p:nvSpPr>
            <p:cNvPr id="7" name="타원 6"/>
            <p:cNvSpPr/>
            <p:nvPr userDrawn="1"/>
          </p:nvSpPr>
          <p:spPr>
            <a:xfrm>
              <a:off x="714348" y="5572140"/>
              <a:ext cx="285752" cy="2857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785786" y="4572008"/>
              <a:ext cx="142876" cy="8572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1142976" y="5643578"/>
              <a:ext cx="857256" cy="14287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785786" y="4286256"/>
              <a:ext cx="142876" cy="1428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143108" y="5643578"/>
              <a:ext cx="142876" cy="1428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 rot="10800000">
            <a:off x="7715272" y="500042"/>
            <a:ext cx="1000132" cy="1000132"/>
            <a:chOff x="714348" y="4286256"/>
            <a:chExt cx="1571636" cy="1571636"/>
          </a:xfrm>
        </p:grpSpPr>
        <p:sp>
          <p:nvSpPr>
            <p:cNvPr id="17" name="타원 16"/>
            <p:cNvSpPr/>
            <p:nvPr userDrawn="1"/>
          </p:nvSpPr>
          <p:spPr>
            <a:xfrm>
              <a:off x="714348" y="5572140"/>
              <a:ext cx="285752" cy="2857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785786" y="4572008"/>
              <a:ext cx="142876" cy="8572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1142976" y="5643578"/>
              <a:ext cx="857256" cy="14287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785786" y="4286256"/>
              <a:ext cx="142876" cy="1428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2143108" y="5643578"/>
              <a:ext cx="142876" cy="1428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 rot="16200000">
            <a:off x="7715272" y="5357826"/>
            <a:ext cx="1000132" cy="1000132"/>
            <a:chOff x="714348" y="4286256"/>
            <a:chExt cx="1571636" cy="1571636"/>
          </a:xfrm>
        </p:grpSpPr>
        <p:sp>
          <p:nvSpPr>
            <p:cNvPr id="23" name="타원 22"/>
            <p:cNvSpPr/>
            <p:nvPr userDrawn="1"/>
          </p:nvSpPr>
          <p:spPr>
            <a:xfrm>
              <a:off x="714348" y="5572140"/>
              <a:ext cx="285752" cy="2857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 userDrawn="1"/>
          </p:nvSpPr>
          <p:spPr>
            <a:xfrm>
              <a:off x="785786" y="4572008"/>
              <a:ext cx="142876" cy="85725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 userDrawn="1"/>
          </p:nvSpPr>
          <p:spPr>
            <a:xfrm>
              <a:off x="1142976" y="5643578"/>
              <a:ext cx="857256" cy="14287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 userDrawn="1"/>
          </p:nvSpPr>
          <p:spPr>
            <a:xfrm>
              <a:off x="785786" y="4286256"/>
              <a:ext cx="142876" cy="1428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 userDrawn="1"/>
          </p:nvSpPr>
          <p:spPr>
            <a:xfrm>
              <a:off x="2143108" y="5643578"/>
              <a:ext cx="142876" cy="1428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3" r:id="rId4"/>
    <p:sldLayoutId id="2147483765" r:id="rId5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34" y="4786322"/>
            <a:ext cx="4714908" cy="15001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[4</a:t>
            </a:r>
            <a:r>
              <a:rPr lang="ko-KR" altLang="en-US" sz="2800" dirty="0" smtClean="0">
                <a:latin typeface="+mn-ea"/>
              </a:rPr>
              <a:t>조</a:t>
            </a:r>
            <a:r>
              <a:rPr lang="en-US" altLang="ko-KR" sz="2800" dirty="0" smtClean="0">
                <a:latin typeface="+mn-ea"/>
              </a:rPr>
              <a:t>]</a:t>
            </a:r>
            <a:endParaRPr lang="en-US" altLang="ko-KR" sz="1050" dirty="0" smtClean="0">
              <a:latin typeface="+mn-ea"/>
            </a:endParaRPr>
          </a:p>
          <a:p>
            <a:pPr algn="just"/>
            <a:r>
              <a:rPr lang="ko-KR" altLang="en-US" sz="2000" dirty="0" smtClean="0">
                <a:latin typeface="+mn-ea"/>
              </a:rPr>
              <a:t>컴퓨터공학과      </a:t>
            </a:r>
            <a:r>
              <a:rPr lang="en-US" altLang="ko-KR" sz="2000" dirty="0" smtClean="0">
                <a:latin typeface="+mn-ea"/>
              </a:rPr>
              <a:t>20061201     </a:t>
            </a:r>
            <a:r>
              <a:rPr lang="ko-KR" altLang="en-US" sz="2000" dirty="0" smtClean="0">
                <a:latin typeface="+mn-ea"/>
              </a:rPr>
              <a:t>김동규</a:t>
            </a:r>
            <a:endParaRPr lang="en-US" altLang="ko-KR" sz="2000" dirty="0" smtClean="0">
              <a:latin typeface="+mn-ea"/>
            </a:endParaRPr>
          </a:p>
          <a:p>
            <a:pPr algn="just"/>
            <a:r>
              <a:rPr lang="ko-KR" altLang="en-US" sz="2000" dirty="0" smtClean="0">
                <a:latin typeface="+mn-ea"/>
              </a:rPr>
              <a:t>컴퓨터공학과      </a:t>
            </a:r>
            <a:r>
              <a:rPr lang="en-US" altLang="ko-KR" sz="2000" dirty="0" smtClean="0">
                <a:latin typeface="+mn-ea"/>
              </a:rPr>
              <a:t>20061263     </a:t>
            </a:r>
            <a:r>
              <a:rPr lang="ko-KR" altLang="en-US" sz="2000" dirty="0" smtClean="0">
                <a:latin typeface="+mn-ea"/>
              </a:rPr>
              <a:t>김시훈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HY헤드라인M" pitchFamily="18" charset="-127"/>
                <a:ea typeface="HY헤드라인M" pitchFamily="18" charset="-127"/>
              </a:rPr>
              <a:t>Final Project </a:t>
            </a:r>
            <a:r>
              <a:rPr lang="ko-KR" altLang="en-US" sz="4800" dirty="0" smtClean="0">
                <a:latin typeface="HY헤드라인M" pitchFamily="18" charset="-127"/>
                <a:ea typeface="HY헤드라인M" pitchFamily="18" charset="-127"/>
              </a:rPr>
              <a:t>발표</a:t>
            </a:r>
            <a:endParaRPr lang="ko-KR" altLang="en-US" sz="4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7733" y="155947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마이크로프로세서 구조 및 프로그래밍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428728" y="3071810"/>
            <a:ext cx="6286544" cy="1214446"/>
            <a:chOff x="2626944" y="3824791"/>
            <a:chExt cx="4890244" cy="604342"/>
          </a:xfrm>
        </p:grpSpPr>
        <p:sp>
          <p:nvSpPr>
            <p:cNvPr id="10" name="Freeform 61"/>
            <p:cNvSpPr>
              <a:spLocks/>
            </p:cNvSpPr>
            <p:nvPr/>
          </p:nvSpPr>
          <p:spPr bwMode="gray">
            <a:xfrm flipV="1">
              <a:off x="5072066" y="3824791"/>
              <a:ext cx="2445122" cy="604342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1" name="Freeform 62"/>
            <p:cNvSpPr>
              <a:spLocks/>
            </p:cNvSpPr>
            <p:nvPr/>
          </p:nvSpPr>
          <p:spPr bwMode="gray">
            <a:xfrm flipV="1">
              <a:off x="7100770" y="3892928"/>
              <a:ext cx="384386" cy="494731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3" name="Freeform 61"/>
            <p:cNvSpPr>
              <a:spLocks/>
            </p:cNvSpPr>
            <p:nvPr/>
          </p:nvSpPr>
          <p:spPr bwMode="gray">
            <a:xfrm rot="10800000" flipV="1">
              <a:off x="2626944" y="3824791"/>
              <a:ext cx="2445122" cy="604340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4" name="Freeform 62"/>
            <p:cNvSpPr>
              <a:spLocks/>
            </p:cNvSpPr>
            <p:nvPr/>
          </p:nvSpPr>
          <p:spPr bwMode="gray">
            <a:xfrm rot="10800000" flipV="1">
              <a:off x="2658976" y="3866265"/>
              <a:ext cx="384386" cy="494729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000232" y="4500570"/>
            <a:ext cx="6286544" cy="1214446"/>
            <a:chOff x="2626944" y="4714884"/>
            <a:chExt cx="4890244" cy="604342"/>
          </a:xfrm>
        </p:grpSpPr>
        <p:sp>
          <p:nvSpPr>
            <p:cNvPr id="15" name="Freeform 61"/>
            <p:cNvSpPr>
              <a:spLocks/>
            </p:cNvSpPr>
            <p:nvPr/>
          </p:nvSpPr>
          <p:spPr bwMode="gray">
            <a:xfrm flipV="1">
              <a:off x="5072066" y="4714884"/>
              <a:ext cx="2445122" cy="604342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6" name="Freeform 62"/>
            <p:cNvSpPr>
              <a:spLocks/>
            </p:cNvSpPr>
            <p:nvPr/>
          </p:nvSpPr>
          <p:spPr bwMode="gray">
            <a:xfrm flipV="1">
              <a:off x="7100770" y="4783021"/>
              <a:ext cx="384386" cy="494731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7" name="Freeform 61"/>
            <p:cNvSpPr>
              <a:spLocks/>
            </p:cNvSpPr>
            <p:nvPr/>
          </p:nvSpPr>
          <p:spPr bwMode="gray">
            <a:xfrm rot="10800000" flipV="1">
              <a:off x="2626944" y="4714884"/>
              <a:ext cx="2445122" cy="604340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18" name="Freeform 62"/>
            <p:cNvSpPr>
              <a:spLocks/>
            </p:cNvSpPr>
            <p:nvPr/>
          </p:nvSpPr>
          <p:spPr bwMode="gray">
            <a:xfrm rot="10800000" flipV="1">
              <a:off x="2658976" y="4756358"/>
              <a:ext cx="384386" cy="494729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57224" y="1643050"/>
            <a:ext cx="6286544" cy="1214446"/>
            <a:chOff x="2626944" y="3071810"/>
            <a:chExt cx="4890244" cy="604342"/>
          </a:xfrm>
        </p:grpSpPr>
        <p:sp>
          <p:nvSpPr>
            <p:cNvPr id="23" name="Freeform 61"/>
            <p:cNvSpPr>
              <a:spLocks/>
            </p:cNvSpPr>
            <p:nvPr/>
          </p:nvSpPr>
          <p:spPr bwMode="gray">
            <a:xfrm flipV="1">
              <a:off x="5072066" y="3071810"/>
              <a:ext cx="2445122" cy="604342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E96333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gray">
            <a:xfrm flipV="1">
              <a:off x="7100770" y="3139947"/>
              <a:ext cx="384386" cy="494731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gray">
            <a:xfrm rot="10800000" flipV="1">
              <a:off x="2626944" y="3071810"/>
              <a:ext cx="2445122" cy="604340"/>
            </a:xfrm>
            <a:custGeom>
              <a:avLst/>
              <a:gdLst>
                <a:gd name="T0" fmla="*/ 1832 w 1832"/>
                <a:gd name="T1" fmla="*/ 32 h 408"/>
                <a:gd name="T2" fmla="*/ 1830 w 1832"/>
                <a:gd name="T3" fmla="*/ 66 h 408"/>
                <a:gd name="T4" fmla="*/ 1814 w 1832"/>
                <a:gd name="T5" fmla="*/ 128 h 408"/>
                <a:gd name="T6" fmla="*/ 1788 w 1832"/>
                <a:gd name="T7" fmla="*/ 188 h 408"/>
                <a:gd name="T8" fmla="*/ 1754 w 1832"/>
                <a:gd name="T9" fmla="*/ 240 h 408"/>
                <a:gd name="T10" fmla="*/ 1712 w 1832"/>
                <a:gd name="T11" fmla="*/ 288 h 408"/>
                <a:gd name="T12" fmla="*/ 1664 w 1832"/>
                <a:gd name="T13" fmla="*/ 330 h 408"/>
                <a:gd name="T14" fmla="*/ 1610 w 1832"/>
                <a:gd name="T15" fmla="*/ 362 h 408"/>
                <a:gd name="T16" fmla="*/ 1550 w 1832"/>
                <a:gd name="T17" fmla="*/ 388 h 408"/>
                <a:gd name="T18" fmla="*/ 1486 w 1832"/>
                <a:gd name="T19" fmla="*/ 402 h 408"/>
                <a:gd name="T20" fmla="*/ 1418 w 1832"/>
                <a:gd name="T21" fmla="*/ 408 h 408"/>
                <a:gd name="T22" fmla="*/ 0 w 1832"/>
                <a:gd name="T23" fmla="*/ 408 h 408"/>
                <a:gd name="T24" fmla="*/ 0 w 1832"/>
                <a:gd name="T25" fmla="*/ 0 h 408"/>
                <a:gd name="T26" fmla="*/ 1832 w 1832"/>
                <a:gd name="T27" fmla="*/ 0 h 408"/>
                <a:gd name="T28" fmla="*/ 1832 w 1832"/>
                <a:gd name="T29" fmla="*/ 32 h 408"/>
                <a:gd name="T30" fmla="*/ 1832 w 1832"/>
                <a:gd name="T31" fmla="*/ 32 h 4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32"/>
                <a:gd name="T49" fmla="*/ 0 h 408"/>
                <a:gd name="T50" fmla="*/ 1832 w 1832"/>
                <a:gd name="T51" fmla="*/ 408 h 4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32" h="408">
                  <a:moveTo>
                    <a:pt x="1832" y="32"/>
                  </a:moveTo>
                  <a:lnTo>
                    <a:pt x="1830" y="66"/>
                  </a:lnTo>
                  <a:lnTo>
                    <a:pt x="1814" y="128"/>
                  </a:lnTo>
                  <a:lnTo>
                    <a:pt x="1788" y="188"/>
                  </a:lnTo>
                  <a:lnTo>
                    <a:pt x="1754" y="240"/>
                  </a:lnTo>
                  <a:lnTo>
                    <a:pt x="1712" y="288"/>
                  </a:lnTo>
                  <a:lnTo>
                    <a:pt x="1664" y="330"/>
                  </a:lnTo>
                  <a:lnTo>
                    <a:pt x="1610" y="362"/>
                  </a:lnTo>
                  <a:lnTo>
                    <a:pt x="1550" y="388"/>
                  </a:lnTo>
                  <a:lnTo>
                    <a:pt x="1486" y="402"/>
                  </a:lnTo>
                  <a:lnTo>
                    <a:pt x="1418" y="408"/>
                  </a:lnTo>
                  <a:lnTo>
                    <a:pt x="0" y="408"/>
                  </a:lnTo>
                  <a:lnTo>
                    <a:pt x="0" y="0"/>
                  </a:lnTo>
                  <a:lnTo>
                    <a:pt x="1832" y="0"/>
                  </a:lnTo>
                  <a:lnTo>
                    <a:pt x="1832" y="32"/>
                  </a:lnTo>
                  <a:close/>
                </a:path>
              </a:pathLst>
            </a:custGeom>
            <a:solidFill>
              <a:srgbClr val="E96333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26" name="Freeform 62"/>
            <p:cNvSpPr>
              <a:spLocks/>
            </p:cNvSpPr>
            <p:nvPr/>
          </p:nvSpPr>
          <p:spPr bwMode="gray">
            <a:xfrm rot="10800000" flipV="1">
              <a:off x="2658976" y="3113284"/>
              <a:ext cx="384386" cy="494729"/>
            </a:xfrm>
            <a:custGeom>
              <a:avLst/>
              <a:gdLst>
                <a:gd name="T0" fmla="*/ 288 w 288"/>
                <a:gd name="T1" fmla="*/ 0 h 334"/>
                <a:gd name="T2" fmla="*/ 284 w 288"/>
                <a:gd name="T3" fmla="*/ 52 h 334"/>
                <a:gd name="T4" fmla="*/ 272 w 288"/>
                <a:gd name="T5" fmla="*/ 98 h 334"/>
                <a:gd name="T6" fmla="*/ 254 w 288"/>
                <a:gd name="T7" fmla="*/ 140 h 334"/>
                <a:gd name="T8" fmla="*/ 230 w 288"/>
                <a:gd name="T9" fmla="*/ 176 h 334"/>
                <a:gd name="T10" fmla="*/ 204 w 288"/>
                <a:gd name="T11" fmla="*/ 208 h 334"/>
                <a:gd name="T12" fmla="*/ 174 w 288"/>
                <a:gd name="T13" fmla="*/ 238 h 334"/>
                <a:gd name="T14" fmla="*/ 144 w 288"/>
                <a:gd name="T15" fmla="*/ 262 h 334"/>
                <a:gd name="T16" fmla="*/ 112 w 288"/>
                <a:gd name="T17" fmla="*/ 282 h 334"/>
                <a:gd name="T18" fmla="*/ 84 w 288"/>
                <a:gd name="T19" fmla="*/ 298 h 334"/>
                <a:gd name="T20" fmla="*/ 56 w 288"/>
                <a:gd name="T21" fmla="*/ 312 h 334"/>
                <a:gd name="T22" fmla="*/ 34 w 288"/>
                <a:gd name="T23" fmla="*/ 322 h 334"/>
                <a:gd name="T24" fmla="*/ 16 w 288"/>
                <a:gd name="T25" fmla="*/ 328 h 334"/>
                <a:gd name="T26" fmla="*/ 4 w 288"/>
                <a:gd name="T27" fmla="*/ 332 h 334"/>
                <a:gd name="T28" fmla="*/ 0 w 288"/>
                <a:gd name="T29" fmla="*/ 334 h 334"/>
                <a:gd name="T30" fmla="*/ 4 w 288"/>
                <a:gd name="T31" fmla="*/ 332 h 334"/>
                <a:gd name="T32" fmla="*/ 16 w 288"/>
                <a:gd name="T33" fmla="*/ 326 h 334"/>
                <a:gd name="T34" fmla="*/ 34 w 288"/>
                <a:gd name="T35" fmla="*/ 318 h 334"/>
                <a:gd name="T36" fmla="*/ 56 w 288"/>
                <a:gd name="T37" fmla="*/ 304 h 334"/>
                <a:gd name="T38" fmla="*/ 84 w 288"/>
                <a:gd name="T39" fmla="*/ 288 h 334"/>
                <a:gd name="T40" fmla="*/ 112 w 288"/>
                <a:gd name="T41" fmla="*/ 266 h 334"/>
                <a:gd name="T42" fmla="*/ 142 w 288"/>
                <a:gd name="T43" fmla="*/ 242 h 334"/>
                <a:gd name="T44" fmla="*/ 170 w 288"/>
                <a:gd name="T45" fmla="*/ 212 h 334"/>
                <a:gd name="T46" fmla="*/ 196 w 288"/>
                <a:gd name="T47" fmla="*/ 180 h 334"/>
                <a:gd name="T48" fmla="*/ 220 w 288"/>
                <a:gd name="T49" fmla="*/ 142 h 334"/>
                <a:gd name="T50" fmla="*/ 238 w 288"/>
                <a:gd name="T51" fmla="*/ 100 h 334"/>
                <a:gd name="T52" fmla="*/ 250 w 288"/>
                <a:gd name="T53" fmla="*/ 54 h 334"/>
                <a:gd name="T54" fmla="*/ 254 w 288"/>
                <a:gd name="T55" fmla="*/ 2 h 334"/>
                <a:gd name="T56" fmla="*/ 288 w 2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334"/>
                <a:gd name="T89" fmla="*/ 288 w 288"/>
                <a:gd name="T90" fmla="*/ 334 h 3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334">
                  <a:moveTo>
                    <a:pt x="288" y="0"/>
                  </a:moveTo>
                  <a:lnTo>
                    <a:pt x="284" y="52"/>
                  </a:lnTo>
                  <a:lnTo>
                    <a:pt x="272" y="98"/>
                  </a:lnTo>
                  <a:lnTo>
                    <a:pt x="254" y="140"/>
                  </a:lnTo>
                  <a:lnTo>
                    <a:pt x="230" y="176"/>
                  </a:lnTo>
                  <a:lnTo>
                    <a:pt x="204" y="208"/>
                  </a:lnTo>
                  <a:lnTo>
                    <a:pt x="174" y="238"/>
                  </a:lnTo>
                  <a:lnTo>
                    <a:pt x="144" y="262"/>
                  </a:lnTo>
                  <a:lnTo>
                    <a:pt x="112" y="282"/>
                  </a:lnTo>
                  <a:lnTo>
                    <a:pt x="84" y="298"/>
                  </a:lnTo>
                  <a:lnTo>
                    <a:pt x="56" y="312"/>
                  </a:lnTo>
                  <a:lnTo>
                    <a:pt x="34" y="322"/>
                  </a:lnTo>
                  <a:lnTo>
                    <a:pt x="16" y="328"/>
                  </a:lnTo>
                  <a:lnTo>
                    <a:pt x="4" y="332"/>
                  </a:lnTo>
                  <a:lnTo>
                    <a:pt x="0" y="334"/>
                  </a:lnTo>
                  <a:lnTo>
                    <a:pt x="4" y="332"/>
                  </a:lnTo>
                  <a:lnTo>
                    <a:pt x="16" y="326"/>
                  </a:lnTo>
                  <a:lnTo>
                    <a:pt x="34" y="318"/>
                  </a:lnTo>
                  <a:lnTo>
                    <a:pt x="56" y="304"/>
                  </a:lnTo>
                  <a:lnTo>
                    <a:pt x="84" y="288"/>
                  </a:lnTo>
                  <a:lnTo>
                    <a:pt x="112" y="266"/>
                  </a:lnTo>
                  <a:lnTo>
                    <a:pt x="142" y="242"/>
                  </a:lnTo>
                  <a:lnTo>
                    <a:pt x="170" y="212"/>
                  </a:lnTo>
                  <a:lnTo>
                    <a:pt x="196" y="180"/>
                  </a:lnTo>
                  <a:lnTo>
                    <a:pt x="220" y="142"/>
                  </a:lnTo>
                  <a:lnTo>
                    <a:pt x="238" y="100"/>
                  </a:lnTo>
                  <a:lnTo>
                    <a:pt x="250" y="54"/>
                  </a:lnTo>
                  <a:lnTo>
                    <a:pt x="254" y="2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>
                <a:alpha val="49019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00166" y="1844093"/>
            <a:ext cx="455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진행 방향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1669" y="3286124"/>
            <a:ext cx="5223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현재 진행 상황과 성과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3174" y="4701613"/>
            <a:ext cx="455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앞으로의 해결 과제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제목 3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진행 상황 설명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참고자료 수집 및 준비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ARM9 </a:t>
            </a:r>
            <a:r>
              <a:rPr lang="ko-KR" altLang="en-US" dirty="0" err="1" smtClean="0">
                <a:latin typeface="+mn-ea"/>
              </a:rPr>
              <a:t>명령어셋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인터럽트 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MV-2410 </a:t>
            </a:r>
            <a:r>
              <a:rPr lang="ko-KR" altLang="en-US" dirty="0" smtClean="0">
                <a:latin typeface="+mn-ea"/>
              </a:rPr>
              <a:t>보드 관련 자료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sz="10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프로그램 코딩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MASM</a:t>
            </a:r>
            <a:r>
              <a:rPr lang="ko-KR" altLang="en-US" dirty="0" smtClean="0">
                <a:latin typeface="+mn-ea"/>
              </a:rPr>
              <a:t>을 이용하여 먼저 구현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소스코드를 </a:t>
            </a:r>
            <a:r>
              <a:rPr lang="en-US" altLang="ko-KR" dirty="0" smtClean="0">
                <a:latin typeface="+mn-ea"/>
              </a:rPr>
              <a:t>ARM920T</a:t>
            </a:r>
            <a:r>
              <a:rPr lang="ko-KR" altLang="en-US" dirty="0" smtClean="0">
                <a:latin typeface="+mn-ea"/>
              </a:rPr>
              <a:t>로 변환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sz="10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최종 실행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보드에 맞게 소스코드 수정</a:t>
            </a:r>
          </a:p>
          <a:p>
            <a:pPr lvl="1"/>
            <a:r>
              <a:rPr lang="ko-KR" altLang="en-US" dirty="0" smtClean="0">
                <a:latin typeface="+mn-ea"/>
              </a:rPr>
              <a:t>이미지 파일 생성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실행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892943" y="4929198"/>
            <a:ext cx="7429552" cy="1071570"/>
          </a:xfrm>
          <a:prstGeom prst="roundRect">
            <a:avLst>
              <a:gd name="adj" fmla="val 10389"/>
            </a:avLst>
          </a:prstGeom>
          <a:noFill/>
          <a:ln>
            <a:solidFill>
              <a:srgbClr val="E96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적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유닛을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그래픽으로 구현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키보드 입력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2943" y="3786190"/>
            <a:ext cx="7429552" cy="714380"/>
          </a:xfrm>
          <a:prstGeom prst="roundRect">
            <a:avLst>
              <a:gd name="adj" fmla="val 19482"/>
            </a:avLst>
          </a:prstGeom>
          <a:noFill/>
          <a:ln>
            <a:solidFill>
              <a:srgbClr val="E96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ARM920T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명령어 셋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인터럽트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문법 등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2943" y="1843790"/>
            <a:ext cx="7429552" cy="1442334"/>
          </a:xfrm>
          <a:prstGeom prst="roundRect">
            <a:avLst>
              <a:gd name="adj" fmla="val 8990"/>
            </a:avLst>
          </a:prstGeom>
          <a:noFill/>
          <a:ln>
            <a:solidFill>
              <a:srgbClr val="E96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ARM920T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명령어 셋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인터럽트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문법 등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ARM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에뮬레이터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indent="179388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ARM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어셈블러 구현 방법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 상황과 성과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5786" y="1500198"/>
            <a:ext cx="7643866" cy="571504"/>
          </a:xfrm>
          <a:prstGeom prst="roundRect">
            <a:avLst/>
          </a:prstGeom>
          <a:solidFill>
            <a:srgbClr val="E755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ARM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어셈블러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5786" y="3429000"/>
            <a:ext cx="7643866" cy="571504"/>
          </a:xfrm>
          <a:prstGeom prst="roundRect">
            <a:avLst/>
          </a:prstGeom>
          <a:solidFill>
            <a:srgbClr val="E755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MV-2410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보드 관련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85786" y="4643446"/>
            <a:ext cx="7643866" cy="571504"/>
          </a:xfrm>
          <a:prstGeom prst="roundRect">
            <a:avLst/>
          </a:prstGeom>
          <a:solidFill>
            <a:srgbClr val="E755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 코딩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해결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MV-2410 </a:t>
            </a:r>
            <a:r>
              <a:rPr lang="ko-KR" altLang="en-US" dirty="0" smtClean="0">
                <a:latin typeface="+mn-ea"/>
              </a:rPr>
              <a:t>보드의 </a:t>
            </a:r>
            <a:r>
              <a:rPr lang="en-US" altLang="ko-KR" dirty="0" smtClean="0">
                <a:latin typeface="+mn-ea"/>
              </a:rPr>
              <a:t>LCD</a:t>
            </a:r>
            <a:r>
              <a:rPr lang="ko-KR" altLang="en-US" dirty="0" smtClean="0">
                <a:latin typeface="+mn-ea"/>
              </a:rPr>
              <a:t>에서 그래픽 구현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MV-2410 </a:t>
            </a:r>
            <a:r>
              <a:rPr lang="ko-KR" altLang="en-US" dirty="0" smtClean="0">
                <a:latin typeface="+mn-ea"/>
              </a:rPr>
              <a:t>보드의 버튼 조작방법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프로그램 코딩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이미지 파일 생성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/>
          <p:cNvGrpSpPr/>
          <p:nvPr/>
        </p:nvGrpSpPr>
        <p:grpSpPr>
          <a:xfrm rot="1803127">
            <a:off x="569229" y="1460933"/>
            <a:ext cx="377743" cy="377743"/>
            <a:chOff x="4857752" y="285728"/>
            <a:chExt cx="3357586" cy="3357586"/>
          </a:xfrm>
        </p:grpSpPr>
        <p:sp>
          <p:nvSpPr>
            <p:cNvPr id="120" name="타원 11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2207532">
            <a:off x="1500166" y="4929198"/>
            <a:ext cx="1500198" cy="1500198"/>
            <a:chOff x="4857752" y="285728"/>
            <a:chExt cx="3357586" cy="3357586"/>
          </a:xfrm>
        </p:grpSpPr>
        <p:sp>
          <p:nvSpPr>
            <p:cNvPr id="9" name="타원 8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2013010">
            <a:off x="5857884" y="1571612"/>
            <a:ext cx="2571768" cy="2571768"/>
            <a:chOff x="4857752" y="285728"/>
            <a:chExt cx="3357586" cy="3357586"/>
          </a:xfrm>
        </p:grpSpPr>
        <p:sp>
          <p:nvSpPr>
            <p:cNvPr id="20" name="타원 1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2013010">
            <a:off x="3786182" y="4357694"/>
            <a:ext cx="785818" cy="785818"/>
            <a:chOff x="4857752" y="285728"/>
            <a:chExt cx="3357586" cy="3357586"/>
          </a:xfrm>
        </p:grpSpPr>
        <p:sp>
          <p:nvSpPr>
            <p:cNvPr id="30" name="타원 2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2013010">
            <a:off x="5500694" y="4786322"/>
            <a:ext cx="1214446" cy="1214446"/>
            <a:chOff x="4857752" y="285728"/>
            <a:chExt cx="3357586" cy="3357586"/>
          </a:xfrm>
        </p:grpSpPr>
        <p:sp>
          <p:nvSpPr>
            <p:cNvPr id="40" name="타원 3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2224697">
            <a:off x="428596" y="2643182"/>
            <a:ext cx="1285884" cy="1285884"/>
            <a:chOff x="4857752" y="285728"/>
            <a:chExt cx="3357586" cy="3357586"/>
          </a:xfrm>
        </p:grpSpPr>
        <p:sp>
          <p:nvSpPr>
            <p:cNvPr id="50" name="타원 4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 rot="2102134">
            <a:off x="2465781" y="822715"/>
            <a:ext cx="2025846" cy="2025846"/>
            <a:chOff x="4857752" y="285728"/>
            <a:chExt cx="3357586" cy="3357586"/>
          </a:xfrm>
        </p:grpSpPr>
        <p:sp>
          <p:nvSpPr>
            <p:cNvPr id="60" name="타원 5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 rot="1784325">
            <a:off x="5786446" y="785794"/>
            <a:ext cx="785818" cy="785818"/>
            <a:chOff x="4857752" y="285728"/>
            <a:chExt cx="3357586" cy="3357586"/>
          </a:xfrm>
        </p:grpSpPr>
        <p:sp>
          <p:nvSpPr>
            <p:cNvPr id="70" name="타원 6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 rot="2226334">
            <a:off x="2143108" y="4143380"/>
            <a:ext cx="500066" cy="500066"/>
            <a:chOff x="4857752" y="285728"/>
            <a:chExt cx="3357586" cy="3357586"/>
          </a:xfrm>
        </p:grpSpPr>
        <p:sp>
          <p:nvSpPr>
            <p:cNvPr id="80" name="타원 7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/>
          <p:cNvGrpSpPr/>
          <p:nvPr/>
        </p:nvGrpSpPr>
        <p:grpSpPr>
          <a:xfrm rot="2013010">
            <a:off x="4261155" y="2882589"/>
            <a:ext cx="500066" cy="500066"/>
            <a:chOff x="4857752" y="285728"/>
            <a:chExt cx="3357586" cy="3357586"/>
          </a:xfrm>
        </p:grpSpPr>
        <p:sp>
          <p:nvSpPr>
            <p:cNvPr id="90" name="타원 8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 rot="2013010">
            <a:off x="7500958" y="4429132"/>
            <a:ext cx="500066" cy="500066"/>
            <a:chOff x="4857752" y="285728"/>
            <a:chExt cx="3357586" cy="3357586"/>
          </a:xfrm>
        </p:grpSpPr>
        <p:sp>
          <p:nvSpPr>
            <p:cNvPr id="100" name="타원 9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28596" y="500042"/>
            <a:ext cx="3286148" cy="1071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The End</a:t>
            </a:r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865224" y="52863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이상입니다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 rot="2013010">
            <a:off x="3918183" y="5889704"/>
            <a:ext cx="973066" cy="973066"/>
            <a:chOff x="4857752" y="285728"/>
            <a:chExt cx="3357586" cy="3357586"/>
          </a:xfrm>
        </p:grpSpPr>
        <p:sp>
          <p:nvSpPr>
            <p:cNvPr id="110" name="타원 10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 rot="1803127">
            <a:off x="8697062" y="4498326"/>
            <a:ext cx="377743" cy="377743"/>
            <a:chOff x="4857752" y="285728"/>
            <a:chExt cx="3357586" cy="3357586"/>
          </a:xfrm>
        </p:grpSpPr>
        <p:sp>
          <p:nvSpPr>
            <p:cNvPr id="130" name="타원 12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 rot="1803127">
            <a:off x="5427013" y="3855385"/>
            <a:ext cx="377743" cy="377743"/>
            <a:chOff x="4857752" y="285728"/>
            <a:chExt cx="3357586" cy="3357586"/>
          </a:xfrm>
        </p:grpSpPr>
        <p:sp>
          <p:nvSpPr>
            <p:cNvPr id="140" name="타원 139"/>
            <p:cNvSpPr/>
            <p:nvPr/>
          </p:nvSpPr>
          <p:spPr>
            <a:xfrm>
              <a:off x="6286512" y="1714488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6429388" y="2357430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6429388" y="285728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 rot="16200000">
              <a:off x="5393537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 rot="16200000">
              <a:off x="7465239" y="1321579"/>
              <a:ext cx="214314" cy="128588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5786446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5786446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7072330" y="121442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7072330" y="250030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483</TotalTime>
  <Words>130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균형</vt:lpstr>
      <vt:lpstr>Final Project 발표</vt:lpstr>
      <vt:lpstr>프로젝트 진행 상황 설명</vt:lpstr>
      <vt:lpstr>프로젝트 진행 방향</vt:lpstr>
      <vt:lpstr>현재 진행 상황과 성과</vt:lpstr>
      <vt:lpstr>앞으로의 해결 과제</vt:lpstr>
      <vt:lpstr>The End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진행 상황</dc:title>
  <dc:creator>Microsoft Corporation</dc:creator>
  <cp:lastModifiedBy>김동규</cp:lastModifiedBy>
  <cp:revision>51</cp:revision>
  <dcterms:created xsi:type="dcterms:W3CDTF">2006-10-05T04:04:58Z</dcterms:created>
  <dcterms:modified xsi:type="dcterms:W3CDTF">2009-12-28T19:08:53Z</dcterms:modified>
</cp:coreProperties>
</file>