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Noto Sans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vqpeAkFODxa9FVi+9Q3oIoqAR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otoSansLight-bold.fntdata"/><Relationship Id="rId16" Type="http://schemas.openxmlformats.org/officeDocument/2006/relationships/font" Target="fonts/NotoSans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otoSansLight-boldItalic.fntdata"/><Relationship Id="rId6" Type="http://schemas.openxmlformats.org/officeDocument/2006/relationships/slide" Target="slides/slide1.xml"/><Relationship Id="rId18" Type="http://schemas.openxmlformats.org/officeDocument/2006/relationships/font" Target="fonts/Noto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JP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d71573b54_0_38:notes"/>
          <p:cNvSpPr/>
          <p:nvPr>
            <p:ph idx="2" type="sldImg"/>
          </p:nvPr>
        </p:nvSpPr>
        <p:spPr>
          <a:xfrm>
            <a:off x="425426" y="1143550"/>
            <a:ext cx="60072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dd71573b54_0_38:notes"/>
          <p:cNvSpPr txBox="1"/>
          <p:nvPr>
            <p:ph idx="1" type="body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2dd71573b54_0_38:notes"/>
          <p:cNvSpPr txBox="1"/>
          <p:nvPr>
            <p:ph idx="12" type="sldNum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d71573b54_0_158:notes"/>
          <p:cNvSpPr txBox="1"/>
          <p:nvPr>
            <p:ph idx="1" type="body"/>
          </p:nvPr>
        </p:nvSpPr>
        <p:spPr>
          <a:xfrm>
            <a:off x="690918" y="4048427"/>
            <a:ext cx="5527200" cy="3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1" name="Google Shape;151;g2dd71573b54_0_158:notes"/>
          <p:cNvSpPr/>
          <p:nvPr>
            <p:ph idx="2" type="sldImg"/>
          </p:nvPr>
        </p:nvSpPr>
        <p:spPr>
          <a:xfrm>
            <a:off x="690918" y="1051539"/>
            <a:ext cx="5527200" cy="283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d71573b54_0_114:notes"/>
          <p:cNvSpPr txBox="1"/>
          <p:nvPr>
            <p:ph idx="1" type="body"/>
          </p:nvPr>
        </p:nvSpPr>
        <p:spPr>
          <a:xfrm>
            <a:off x="690918" y="4048427"/>
            <a:ext cx="5527200" cy="3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" name="Google Shape;95;g2dd71573b54_0_114:notes"/>
          <p:cNvSpPr/>
          <p:nvPr>
            <p:ph idx="2" type="sldImg"/>
          </p:nvPr>
        </p:nvSpPr>
        <p:spPr>
          <a:xfrm>
            <a:off x="690918" y="1051539"/>
            <a:ext cx="5527200" cy="283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d71573b54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dd71573b54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2dd71573b54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d71573b54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dd71573b54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2dd71573b54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f6a370887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df6a370887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2df6a370887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d71573b54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dd71573b54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2dd71573b54_1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d71573b54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dd71573b54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2dd71573b54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d71573b54_1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dd71573b54_1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2dd71573b54_1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d71573b54_1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dd71573b54_1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2dd71573b54_1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2dd71573b54_0_125"/>
          <p:cNvSpPr txBox="1"/>
          <p:nvPr>
            <p:ph type="ctrTitle"/>
          </p:nvPr>
        </p:nvSpPr>
        <p:spPr>
          <a:xfrm>
            <a:off x="619835" y="3093427"/>
            <a:ext cx="109245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iryo"/>
              <a:buNone/>
              <a:defRPr sz="36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2dd71573b54_0_125"/>
          <p:cNvSpPr txBox="1"/>
          <p:nvPr>
            <p:ph idx="1" type="subTitle"/>
          </p:nvPr>
        </p:nvSpPr>
        <p:spPr>
          <a:xfrm>
            <a:off x="9728791" y="3793244"/>
            <a:ext cx="18156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Meiryo"/>
                <a:ea typeface="Meiryo"/>
                <a:cs typeface="Meiryo"/>
                <a:sym typeface="Meiry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17" name="Google Shape;17;g2dd71573b54_0_125"/>
          <p:cNvCxnSpPr/>
          <p:nvPr/>
        </p:nvCxnSpPr>
        <p:spPr>
          <a:xfrm>
            <a:off x="619836" y="3622143"/>
            <a:ext cx="10924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g2dd71573b54_0_125"/>
          <p:cNvSpPr txBox="1"/>
          <p:nvPr>
            <p:ph idx="2" type="body"/>
          </p:nvPr>
        </p:nvSpPr>
        <p:spPr>
          <a:xfrm>
            <a:off x="619835" y="4307747"/>
            <a:ext cx="28590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Meiryo"/>
                <a:ea typeface="Meiryo"/>
                <a:cs typeface="Meiryo"/>
                <a:sym typeface="Meiry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g2dd71573b54_0_125"/>
          <p:cNvSpPr txBox="1"/>
          <p:nvPr>
            <p:ph idx="3" type="body"/>
          </p:nvPr>
        </p:nvSpPr>
        <p:spPr>
          <a:xfrm>
            <a:off x="619833" y="251658"/>
            <a:ext cx="4143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Meiryo"/>
                <a:ea typeface="Meiryo"/>
                <a:cs typeface="Meiryo"/>
                <a:sym typeface="Meiry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g2dd71573b54_0_125"/>
          <p:cNvSpPr txBox="1"/>
          <p:nvPr>
            <p:ph idx="4" type="body"/>
          </p:nvPr>
        </p:nvSpPr>
        <p:spPr>
          <a:xfrm>
            <a:off x="619835" y="4663695"/>
            <a:ext cx="2859000" cy="2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Meiryo"/>
                <a:ea typeface="Meiryo"/>
                <a:cs typeface="Meiryo"/>
                <a:sym typeface="Meiry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g2dd71573b54_0_125"/>
          <p:cNvSpPr txBox="1"/>
          <p:nvPr>
            <p:ph idx="5" type="body"/>
          </p:nvPr>
        </p:nvSpPr>
        <p:spPr>
          <a:xfrm>
            <a:off x="619833" y="2561574"/>
            <a:ext cx="59511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latin typeface="Meiryo"/>
                <a:ea typeface="Meiryo"/>
                <a:cs typeface="Meiryo"/>
                <a:sym typeface="Meiryo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A black background with a black square&#10;&#10;Description automatically generated with medium confidence" id="22" name="Google Shape;22;g2dd71573b54_0_1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5790" y="3666490"/>
            <a:ext cx="4047488" cy="633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4"/>
          <p:cNvCxnSpPr/>
          <p:nvPr/>
        </p:nvCxnSpPr>
        <p:spPr>
          <a:xfrm>
            <a:off x="619836" y="3622143"/>
            <a:ext cx="10924591" cy="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" name="Google Shape;62;p14"/>
          <p:cNvSpPr txBox="1"/>
          <p:nvPr>
            <p:ph type="title"/>
          </p:nvPr>
        </p:nvSpPr>
        <p:spPr>
          <a:xfrm>
            <a:off x="619834" y="3169827"/>
            <a:ext cx="10924591" cy="452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iryo"/>
              <a:buNone/>
              <a:defRPr b="1" i="0" sz="28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029a32e1ba_1_99"/>
          <p:cNvSpPr txBox="1"/>
          <p:nvPr>
            <p:ph type="title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5" name="Google Shape;65;g2029a32e1ba_1_9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19835" y="159493"/>
            <a:ext cx="10924591" cy="452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iryo"/>
              <a:buNone/>
              <a:defRPr b="1" i="0" sz="26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11625470" y="6655981"/>
            <a:ext cx="566530" cy="202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  <p:cxnSp>
        <p:nvCxnSpPr>
          <p:cNvPr id="69" name="Google Shape;69;p15"/>
          <p:cNvCxnSpPr/>
          <p:nvPr/>
        </p:nvCxnSpPr>
        <p:spPr>
          <a:xfrm>
            <a:off x="619836" y="611809"/>
            <a:ext cx="1092459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619834" y="751737"/>
            <a:ext cx="10924591" cy="1189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11625470" y="6655981"/>
            <a:ext cx="566530" cy="202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29a32e1ba_1_95"/>
          <p:cNvSpPr txBox="1"/>
          <p:nvPr>
            <p:ph type="title"/>
          </p:nvPr>
        </p:nvSpPr>
        <p:spPr>
          <a:xfrm>
            <a:off x="415600" y="2885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5" name="Google Shape;75;g2029a32e1ba_1_95"/>
          <p:cNvSpPr txBox="1"/>
          <p:nvPr>
            <p:ph idx="1" type="body"/>
          </p:nvPr>
        </p:nvSpPr>
        <p:spPr>
          <a:xfrm>
            <a:off x="415600" y="13334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6" name="Google Shape;76;g2029a32e1ba_1_95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メタバース工学部パワポ002_本文用A 見本02 のコピー.jpg" id="78" name="Google Shape;78;g2486d392d94_0_1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713"/>
            <a:ext cx="12192000" cy="685628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2486d392d94_0_150"/>
          <p:cNvSpPr txBox="1"/>
          <p:nvPr>
            <p:ph type="title"/>
          </p:nvPr>
        </p:nvSpPr>
        <p:spPr>
          <a:xfrm>
            <a:off x="1373769" y="523050"/>
            <a:ext cx="9283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  <a:defRPr b="1" i="0" sz="32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2486d392d94_0_150"/>
          <p:cNvSpPr txBox="1"/>
          <p:nvPr>
            <p:ph idx="1" type="body"/>
          </p:nvPr>
        </p:nvSpPr>
        <p:spPr>
          <a:xfrm>
            <a:off x="1369776" y="1698171"/>
            <a:ext cx="9720000" cy="45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0" i="0" sz="2400">
                <a:latin typeface="Meiryo"/>
                <a:ea typeface="Meiryo"/>
                <a:cs typeface="Meiryo"/>
                <a:sym typeface="Meiryo"/>
              </a:defRPr>
            </a:lvl1pPr>
            <a:lvl2pPr indent="-355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0" i="0" sz="2000">
                <a:latin typeface="Meiryo"/>
                <a:ea typeface="Meiryo"/>
                <a:cs typeface="Meiryo"/>
                <a:sym typeface="Meiryo"/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 sz="1800">
                <a:latin typeface="Meiryo"/>
                <a:ea typeface="Meiryo"/>
                <a:cs typeface="Meiryo"/>
                <a:sym typeface="Meiryo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g2486d392d94_0_150"/>
          <p:cNvSpPr txBox="1"/>
          <p:nvPr/>
        </p:nvSpPr>
        <p:spPr>
          <a:xfrm>
            <a:off x="11642113" y="6567368"/>
            <a:ext cx="551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JP" sz="1000" u="none" cap="none" strike="noStrike">
                <a:solidFill>
                  <a:schemeClr val="dk1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pic>
        <p:nvPicPr>
          <p:cNvPr descr="メタバース工学部パワポ002_タイトル のコピー.jpg" id="82" name="Google Shape;82;g2486d392d94_0_150"/>
          <p:cNvPicPr preferRelativeResize="0"/>
          <p:nvPr/>
        </p:nvPicPr>
        <p:blipFill rotWithShape="1">
          <a:blip r:embed="rId3">
            <a:alphaModFix/>
          </a:blip>
          <a:srcRect b="52656" l="28527" r="69007" t="33315"/>
          <a:stretch/>
        </p:blipFill>
        <p:spPr>
          <a:xfrm>
            <a:off x="927100" y="598920"/>
            <a:ext cx="317081" cy="79010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2486d392d94_0_150"/>
          <p:cNvSpPr txBox="1"/>
          <p:nvPr/>
        </p:nvSpPr>
        <p:spPr>
          <a:xfrm>
            <a:off x="2497362" y="6638598"/>
            <a:ext cx="7197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eiryo"/>
              <a:buNone/>
            </a:pPr>
            <a:r>
              <a:rPr b="0" i="0" lang="en-JP" sz="9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©️ METAVERSE SCHOOL OF ENGINEERING,  THE UNIVERSITY OF TOKYO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dd71573b54_0_134"/>
          <p:cNvSpPr txBox="1"/>
          <p:nvPr>
            <p:ph type="title"/>
          </p:nvPr>
        </p:nvSpPr>
        <p:spPr>
          <a:xfrm>
            <a:off x="619835" y="159493"/>
            <a:ext cx="1092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" name="Google Shape;25;g2dd71573b54_0_134"/>
          <p:cNvCxnSpPr/>
          <p:nvPr/>
        </p:nvCxnSpPr>
        <p:spPr>
          <a:xfrm>
            <a:off x="619836" y="611809"/>
            <a:ext cx="10924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" name="Google Shape;26;g2dd71573b54_0_134"/>
          <p:cNvSpPr txBox="1"/>
          <p:nvPr/>
        </p:nvSpPr>
        <p:spPr>
          <a:xfrm>
            <a:off x="11625470" y="6655981"/>
            <a:ext cx="5664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background with a black square&#10;&#10;Description automatically generated with medium confidence" id="28" name="Google Shape;28;g2dd71573b54_0_1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0750" y="3016250"/>
            <a:ext cx="5270500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30;g2dd71573b54_0_138"/>
          <p:cNvCxnSpPr/>
          <p:nvPr/>
        </p:nvCxnSpPr>
        <p:spPr>
          <a:xfrm>
            <a:off x="619836" y="3622143"/>
            <a:ext cx="10924500" cy="0"/>
          </a:xfrm>
          <a:prstGeom prst="straightConnector1">
            <a:avLst/>
          </a:prstGeom>
          <a:noFill/>
          <a:ln cap="flat" cmpd="sng" w="381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g2dd71573b54_0_138"/>
          <p:cNvSpPr txBox="1"/>
          <p:nvPr>
            <p:ph type="title"/>
          </p:nvPr>
        </p:nvSpPr>
        <p:spPr>
          <a:xfrm>
            <a:off x="619834" y="3169827"/>
            <a:ext cx="1092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dd71573b54_0_141"/>
          <p:cNvSpPr txBox="1"/>
          <p:nvPr>
            <p:ph type="title"/>
          </p:nvPr>
        </p:nvSpPr>
        <p:spPr>
          <a:xfrm>
            <a:off x="619835" y="159493"/>
            <a:ext cx="1092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1" i="0" sz="2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4" name="Google Shape;34;g2dd71573b54_0_141"/>
          <p:cNvCxnSpPr/>
          <p:nvPr/>
        </p:nvCxnSpPr>
        <p:spPr>
          <a:xfrm>
            <a:off x="619836" y="611809"/>
            <a:ext cx="10924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g2dd71573b54_0_141"/>
          <p:cNvSpPr txBox="1"/>
          <p:nvPr>
            <p:ph idx="1" type="body"/>
          </p:nvPr>
        </p:nvSpPr>
        <p:spPr>
          <a:xfrm>
            <a:off x="619834" y="751737"/>
            <a:ext cx="109245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g2dd71573b54_0_141"/>
          <p:cNvSpPr txBox="1"/>
          <p:nvPr/>
        </p:nvSpPr>
        <p:spPr>
          <a:xfrm>
            <a:off x="11625470" y="6655981"/>
            <a:ext cx="5664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dd71573b54_0_146"/>
          <p:cNvSpPr txBox="1"/>
          <p:nvPr/>
        </p:nvSpPr>
        <p:spPr>
          <a:xfrm>
            <a:off x="11625470" y="6655981"/>
            <a:ext cx="5664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ctrTitle"/>
          </p:nvPr>
        </p:nvSpPr>
        <p:spPr>
          <a:xfrm>
            <a:off x="619835" y="3100352"/>
            <a:ext cx="10924591" cy="4985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iryo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subTitle"/>
          </p:nvPr>
        </p:nvSpPr>
        <p:spPr>
          <a:xfrm>
            <a:off x="9728791" y="3781078"/>
            <a:ext cx="1815634" cy="280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48" name="Google Shape;48;p12"/>
          <p:cNvCxnSpPr/>
          <p:nvPr/>
        </p:nvCxnSpPr>
        <p:spPr>
          <a:xfrm>
            <a:off x="619836" y="3622143"/>
            <a:ext cx="1092459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619835" y="4307747"/>
            <a:ext cx="2859087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619833" y="251658"/>
            <a:ext cx="4143533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619835" y="4663695"/>
            <a:ext cx="2859087" cy="2492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5" type="body"/>
          </p:nvPr>
        </p:nvSpPr>
        <p:spPr>
          <a:xfrm>
            <a:off x="619833" y="2457847"/>
            <a:ext cx="5951089" cy="60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Text&#10;&#10;Description automatically generated" id="53" name="Google Shape;5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239" y="3687955"/>
            <a:ext cx="2721797" cy="530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619835" y="159493"/>
            <a:ext cx="10924591" cy="452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iryo"/>
              <a:buNone/>
              <a:defRPr b="1" i="0" sz="26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11625470" y="6655981"/>
            <a:ext cx="566530" cy="202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619836" y="611809"/>
            <a:ext cx="10924591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59" name="Google Shape;5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2436" y="3191206"/>
            <a:ext cx="3202063" cy="62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dd71573b54_0_120"/>
          <p:cNvSpPr txBox="1"/>
          <p:nvPr>
            <p:ph idx="1" type="body"/>
          </p:nvPr>
        </p:nvSpPr>
        <p:spPr>
          <a:xfrm>
            <a:off x="761452" y="781694"/>
            <a:ext cx="96138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2dd71573b54_0_120"/>
          <p:cNvSpPr txBox="1"/>
          <p:nvPr>
            <p:ph type="title"/>
          </p:nvPr>
        </p:nvSpPr>
        <p:spPr>
          <a:xfrm>
            <a:off x="763193" y="235724"/>
            <a:ext cx="10645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iryo"/>
              <a:buNone/>
              <a:defRPr b="1" i="0" sz="26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2dd71573b54_0_120"/>
          <p:cNvSpPr txBox="1"/>
          <p:nvPr/>
        </p:nvSpPr>
        <p:spPr>
          <a:xfrm>
            <a:off x="4356561" y="6754283"/>
            <a:ext cx="34788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JP" sz="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©︎MATSUO-IWASAWA LAB, THE UNIVERSITY OF TOKYO</a:t>
            </a:r>
            <a:endParaRPr b="0" i="0" sz="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3" name="Google Shape;13;g2dd71573b54_0_1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419182" y="677"/>
            <a:ext cx="782444" cy="78244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idx="12" type="sldNum"/>
          </p:nvPr>
        </p:nvSpPr>
        <p:spPr>
          <a:xfrm>
            <a:off x="11625470" y="6655981"/>
            <a:ext cx="566530" cy="202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JP"/>
              <a:t>‹#›</a:t>
            </a:fld>
            <a:endParaRPr/>
          </a:p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761452" y="781694"/>
            <a:ext cx="9613900" cy="1189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1"/>
          <p:cNvSpPr txBox="1"/>
          <p:nvPr>
            <p:ph type="title"/>
          </p:nvPr>
        </p:nvSpPr>
        <p:spPr>
          <a:xfrm>
            <a:off x="763193" y="235724"/>
            <a:ext cx="10645541" cy="370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iryo"/>
              <a:buNone/>
              <a:defRPr b="1" i="0" sz="26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1"/>
          <p:cNvSpPr txBox="1"/>
          <p:nvPr/>
        </p:nvSpPr>
        <p:spPr>
          <a:xfrm>
            <a:off x="4729755" y="6701590"/>
            <a:ext cx="2712415" cy="113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-JP" sz="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©︎MATSUO LAB, THE UNIVERSITY OF TOKYO</a:t>
            </a:r>
            <a:endParaRPr b="0" i="0" sz="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Logo&#10;&#10;Description automatically generated" id="44" name="Google Shape;44;p11"/>
          <p:cNvPicPr preferRelativeResize="0"/>
          <p:nvPr/>
        </p:nvPicPr>
        <p:blipFill rotWithShape="1">
          <a:blip r:embed="rId1">
            <a:alphaModFix/>
          </a:blip>
          <a:srcRect b="0" l="0" r="19779" t="0"/>
          <a:stretch/>
        </p:blipFill>
        <p:spPr>
          <a:xfrm>
            <a:off x="11578538" y="13329"/>
            <a:ext cx="566530" cy="60080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visualqa.org/evaluation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urved-rambutan-a71.notion.site/e8bca1ee245f4993945dc2994ba8ef54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d71573b54_0_38"/>
          <p:cNvSpPr txBox="1"/>
          <p:nvPr>
            <p:ph type="ctrTitle"/>
          </p:nvPr>
        </p:nvSpPr>
        <p:spPr>
          <a:xfrm>
            <a:off x="619835" y="2483827"/>
            <a:ext cx="109245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/>
              <a:t>深層学習 / Deep Learning 基礎講座 </a:t>
            </a:r>
            <a:r>
              <a:rPr lang="en-JP" sz="3200"/>
              <a:t>2025 Spring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最終課題について</a:t>
            </a:r>
            <a:endParaRPr/>
          </a:p>
        </p:txBody>
      </p:sp>
      <p:sp>
        <p:nvSpPr>
          <p:cNvPr id="90" name="Google Shape;90;g2dd71573b54_0_38"/>
          <p:cNvSpPr txBox="1"/>
          <p:nvPr/>
        </p:nvSpPr>
        <p:spPr>
          <a:xfrm>
            <a:off x="1015068" y="382538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dd71573b54_0_38"/>
          <p:cNvSpPr/>
          <p:nvPr/>
        </p:nvSpPr>
        <p:spPr>
          <a:xfrm>
            <a:off x="9688689" y="5675971"/>
            <a:ext cx="1855800" cy="713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iryo"/>
              <a:buNone/>
            </a:pPr>
            <a:r>
              <a:rPr b="0" i="0" lang="en-JP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許諾なく撮影や第三者への開示を禁止します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2dd71573b54_0_38"/>
          <p:cNvSpPr txBox="1"/>
          <p:nvPr/>
        </p:nvSpPr>
        <p:spPr>
          <a:xfrm>
            <a:off x="4741700" y="4723175"/>
            <a:ext cx="49470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JP" sz="2000" u="none" cap="none" strike="noStrike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ダウンロードせずにご覧ください</a:t>
            </a:r>
            <a:endParaRPr b="0" i="0" sz="2000" u="none" cap="none" strike="noStrike">
              <a:solidFill>
                <a:srgbClr val="FF0000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JP" sz="2000" u="none" cap="none" strike="noStrike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※追記修正等発生する可能性があります</a:t>
            </a:r>
            <a:endParaRPr b="0" i="0" sz="2000" u="none" cap="none" strike="noStrike">
              <a:solidFill>
                <a:srgbClr val="FF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d71573b54_0_114"/>
          <p:cNvSpPr txBox="1"/>
          <p:nvPr>
            <p:ph type="title"/>
          </p:nvPr>
        </p:nvSpPr>
        <p:spPr>
          <a:xfrm>
            <a:off x="619835" y="159493"/>
            <a:ext cx="1092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/>
              <a:t>最終課題について</a:t>
            </a:r>
            <a:endParaRPr/>
          </a:p>
        </p:txBody>
      </p:sp>
      <p:sp>
        <p:nvSpPr>
          <p:cNvPr id="98" name="Google Shape;98;g2dd71573b54_0_114"/>
          <p:cNvSpPr txBox="1"/>
          <p:nvPr>
            <p:ph idx="12" type="sldNum"/>
          </p:nvPr>
        </p:nvSpPr>
        <p:spPr>
          <a:xfrm>
            <a:off x="11625470" y="6655981"/>
            <a:ext cx="5664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JP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9" name="Google Shape;99;g2dd71573b54_0_114"/>
          <p:cNvSpPr txBox="1"/>
          <p:nvPr>
            <p:ph idx="4294967295" type="body"/>
          </p:nvPr>
        </p:nvSpPr>
        <p:spPr>
          <a:xfrm>
            <a:off x="619825" y="1412800"/>
            <a:ext cx="10252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JP"/>
              <a:t>最終課題の提出は</a:t>
            </a:r>
            <a:r>
              <a:rPr b="1" lang="en-JP"/>
              <a:t>修了要件</a:t>
            </a:r>
            <a:r>
              <a:rPr lang="en-JP"/>
              <a:t>です。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d71573b54_1_0"/>
          <p:cNvSpPr txBox="1"/>
          <p:nvPr>
            <p:ph type="title"/>
          </p:nvPr>
        </p:nvSpPr>
        <p:spPr>
          <a:xfrm>
            <a:off x="619835" y="159493"/>
            <a:ext cx="1092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JP"/>
              <a:t>優秀生について</a:t>
            </a:r>
            <a:endParaRPr/>
          </a:p>
        </p:txBody>
      </p:sp>
      <p:sp>
        <p:nvSpPr>
          <p:cNvPr id="106" name="Google Shape;106;g2dd71573b54_1_0"/>
          <p:cNvSpPr txBox="1"/>
          <p:nvPr>
            <p:ph idx="4294967295" type="body"/>
          </p:nvPr>
        </p:nvSpPr>
        <p:spPr>
          <a:xfrm>
            <a:off x="619826" y="956696"/>
            <a:ext cx="9720000" cy="57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JP" sz="2100"/>
              <a:t>本講座の出席状況・宿題の提出状況と，最終課題において優秀な成績を納めた方を総合的に判定し，優秀生として選出します．</a:t>
            </a:r>
            <a:endParaRPr sz="21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7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JP" sz="2100"/>
              <a:t>優秀生には特典をご用意いたしますので、ぜひ優秀生を目指して積極的に最終課題に取り組んでください！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JP" sz="2100"/>
              <a:t>過去の優秀生には，基礎研究チームや松尾研への配属になった方もいます．</a:t>
            </a:r>
            <a:endParaRPr sz="21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7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JP" sz="2100"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優秀生の特典</a:t>
            </a:r>
            <a:endParaRPr sz="21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JP" sz="1900"/>
              <a:t>優秀生認定証</a:t>
            </a:r>
            <a:r>
              <a:rPr lang="en-JP" sz="1900"/>
              <a:t>（PDFデータ）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JP" sz="1900"/>
              <a:t>記念品（</a:t>
            </a:r>
            <a:r>
              <a:rPr lang="en-JP" sz="1900"/>
              <a:t>トロフィー</a:t>
            </a:r>
            <a:r>
              <a:rPr lang="en-JP" sz="1900"/>
              <a:t>）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JP" sz="1900"/>
              <a:t>HPへの氏名公表（希望者のみ）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JP" sz="1900"/>
              <a:t>TA登用機会</a:t>
            </a:r>
            <a:r>
              <a:rPr lang="en-JP" sz="1900"/>
              <a:t>・共同研究インターン</a:t>
            </a:r>
            <a:r>
              <a:rPr lang="en-JP" sz="1900"/>
              <a:t>（希望者のみ）</a:t>
            </a:r>
            <a:endParaRPr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JP" sz="1900"/>
              <a:t>その他</a:t>
            </a:r>
            <a:r>
              <a:rPr lang="en-JP" sz="1900"/>
              <a:t>松尾研</a:t>
            </a:r>
            <a:r>
              <a:rPr lang="en-JP" sz="1900"/>
              <a:t>講座の受講</a:t>
            </a:r>
            <a:r>
              <a:rPr lang="en-JP" sz="1900"/>
              <a:t>招待</a:t>
            </a:r>
            <a:r>
              <a:rPr lang="en-JP" sz="1900"/>
              <a:t>（希望者のみ）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d71573b54_1_7"/>
          <p:cNvSpPr txBox="1"/>
          <p:nvPr>
            <p:ph type="title"/>
          </p:nvPr>
        </p:nvSpPr>
        <p:spPr>
          <a:xfrm>
            <a:off x="619835" y="159493"/>
            <a:ext cx="1092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JP"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最終課題内容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3" name="Google Shape;113;g2dd71573b54_1_7"/>
          <p:cNvSpPr txBox="1"/>
          <p:nvPr>
            <p:ph idx="4294967295" type="body"/>
          </p:nvPr>
        </p:nvSpPr>
        <p:spPr>
          <a:xfrm>
            <a:off x="400075" y="1025050"/>
            <a:ext cx="11623200" cy="51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JP" sz="2500"/>
              <a:t>「3つのタスクから1つを選び，高い性能となるモデルを開発して下さい」</a:t>
            </a:r>
            <a:endParaRPr sz="2100"/>
          </a:p>
          <a:p>
            <a:pPr indent="-2222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JP" sz="2300"/>
              <a:t>3つのタスクはそれぞれ次のとおりです．</a:t>
            </a:r>
            <a:endParaRPr sz="2300"/>
          </a:p>
          <a:p>
            <a:pPr indent="-2222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JP" sz="1900"/>
              <a:t>脳波分類：被験者が画像を見ているときの脳波から，その画像がどのクラスに属するかを分類する．</a:t>
            </a:r>
            <a:endParaRPr sz="1900"/>
          </a:p>
          <a:p>
            <a:pPr indent="-22225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JP" sz="1500"/>
              <a:t>サンプル数: 訓練118,800サンプル，検証59,400サンプル，テスト59,400サンプル</a:t>
            </a:r>
            <a:endParaRPr sz="1500"/>
          </a:p>
          <a:p>
            <a:pPr indent="-22225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JP" sz="1500"/>
              <a:t>入力：脳波データ（チャンネル数17，系列長100）</a:t>
            </a:r>
            <a:endParaRPr sz="1500"/>
          </a:p>
          <a:p>
            <a:pPr indent="-22225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JP" sz="1500"/>
              <a:t>出力：5クラスのラベル</a:t>
            </a:r>
            <a:endParaRPr sz="1500"/>
          </a:p>
          <a:p>
            <a:pPr indent="-22225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JP" sz="1500"/>
              <a:t>評価指標：top-1 accuracy</a:t>
            </a:r>
            <a:endParaRPr sz="1500"/>
          </a:p>
          <a:p>
            <a:pPr indent="-2222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JP" sz="1900"/>
              <a:t>Visual Question Answering (VQA)：画像と質問から，回答を予測する．</a:t>
            </a:r>
            <a:endParaRPr sz="1900"/>
          </a:p>
          <a:p>
            <a:pPr indent="-22225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JP" sz="1500"/>
              <a:t>サンプル数: 訓練19,873サンプル，テスト4,969サンプル</a:t>
            </a:r>
            <a:endParaRPr sz="1500"/>
          </a:p>
          <a:p>
            <a:pPr indent="-22225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JP" sz="1500"/>
              <a:t>入力：画像データ（RGB，サイズは画像によって異なる）．質問文（サンプルごとに長さは異なる）</a:t>
            </a:r>
            <a:endParaRPr sz="1500"/>
          </a:p>
          <a:p>
            <a:pPr indent="-22225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JP" sz="1500"/>
              <a:t>出力：回答文（サンプルごとに長さは異なる）</a:t>
            </a:r>
            <a:endParaRPr sz="1500"/>
          </a:p>
          <a:p>
            <a:pPr indent="-22225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JP" sz="1500"/>
              <a:t>評価指標：VQAでの評価指標（</a:t>
            </a:r>
            <a:r>
              <a:rPr lang="en-JP" sz="1500" u="sng">
                <a:solidFill>
                  <a:schemeClr val="hlink"/>
                </a:solidFill>
                <a:hlinkClick r:id="rId3"/>
              </a:rPr>
              <a:t>こちら</a:t>
            </a:r>
            <a:r>
              <a:rPr lang="en-JP" sz="1500"/>
              <a:t>を参照）を利用</a:t>
            </a:r>
            <a:endParaRPr sz="1500"/>
          </a:p>
          <a:p>
            <a:pPr indent="-2222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JP" sz="1900"/>
              <a:t>Semantic Segmentation</a:t>
            </a:r>
            <a:r>
              <a:rPr lang="en-JP" sz="1900"/>
              <a:t>：RGB</a:t>
            </a:r>
            <a:r>
              <a:rPr lang="en-JP" sz="1900"/>
              <a:t>画像+深度マップから</a:t>
            </a:r>
            <a:r>
              <a:rPr lang="en-JP" sz="1900"/>
              <a:t>，</a:t>
            </a:r>
            <a:r>
              <a:rPr lang="en-JP" sz="1900"/>
              <a:t>ピクセルごとのクラスを分類する．</a:t>
            </a:r>
            <a:endParaRPr sz="1900"/>
          </a:p>
          <a:p>
            <a:pPr indent="-22225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JP" sz="1500"/>
              <a:t>サンプル数: 訓練795サンプル，テスト654サンプル</a:t>
            </a:r>
            <a:endParaRPr sz="1500"/>
          </a:p>
          <a:p>
            <a:pPr indent="-22225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JP" sz="1500"/>
              <a:t>入力：RGB</a:t>
            </a:r>
            <a:r>
              <a:rPr lang="en-JP" sz="1500"/>
              <a:t>画像＋深度マップ</a:t>
            </a:r>
            <a:r>
              <a:rPr lang="en-JP" sz="1500"/>
              <a:t>（</a:t>
            </a:r>
            <a:r>
              <a:rPr lang="en-JP" sz="1500"/>
              <a:t>カメラからの距離</a:t>
            </a:r>
            <a:r>
              <a:rPr lang="en-JP" sz="1500"/>
              <a:t>）</a:t>
            </a:r>
            <a:endParaRPr sz="1500"/>
          </a:p>
          <a:p>
            <a:pPr indent="-22225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JP" sz="1500"/>
              <a:t>出力：13</a:t>
            </a:r>
            <a:r>
              <a:rPr lang="en-JP" sz="1500"/>
              <a:t>クラスのラベル</a:t>
            </a:r>
            <a:endParaRPr sz="1500"/>
          </a:p>
          <a:p>
            <a:pPr indent="-22225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-JP" sz="1500"/>
              <a:t>評価指標：mean Intersection over Union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f6a370887_0_5"/>
          <p:cNvSpPr txBox="1"/>
          <p:nvPr>
            <p:ph type="title"/>
          </p:nvPr>
        </p:nvSpPr>
        <p:spPr>
          <a:xfrm>
            <a:off x="619835" y="159493"/>
            <a:ext cx="1092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JP"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最終課題内容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0" name="Google Shape;120;g2df6a370887_0_5"/>
          <p:cNvSpPr txBox="1"/>
          <p:nvPr>
            <p:ph idx="4294967295" type="body"/>
          </p:nvPr>
        </p:nvSpPr>
        <p:spPr>
          <a:xfrm>
            <a:off x="419650" y="1043061"/>
            <a:ext cx="11441100" cy="4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JP"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各タスクのベースラインコードは</a:t>
            </a:r>
            <a:r>
              <a:rPr lang="en-JP"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5/29</a:t>
            </a:r>
            <a:r>
              <a:rPr lang="en-JP"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（木）</a:t>
            </a:r>
            <a:r>
              <a:rPr lang="en-JP"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に</a:t>
            </a:r>
            <a:r>
              <a:rPr lang="en-JP"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公開します</a:t>
            </a:r>
            <a:r>
              <a:rPr lang="en-JP"/>
              <a:t>．</a:t>
            </a:r>
            <a:endParaRPr/>
          </a:p>
          <a:p>
            <a:pPr indent="-2159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JP" sz="1800"/>
              <a:t>Jupyter Notebook形式で公開します．</a:t>
            </a:r>
            <a:r>
              <a:rPr lang="en-JP" sz="1800"/>
              <a:t>取り組み方や，各タスクの詳細や工夫例，具体的な提出方法など</a:t>
            </a:r>
            <a:r>
              <a:rPr lang="en-JP" sz="1800"/>
              <a:t>も含めそこに</a:t>
            </a:r>
            <a:r>
              <a:rPr lang="en-JP" sz="1800"/>
              <a:t>記載</a:t>
            </a:r>
            <a:r>
              <a:rPr lang="en-JP" sz="1800"/>
              <a:t>しています．</a:t>
            </a:r>
            <a:endParaRPr sz="1800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000"/>
          </a:p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JP"/>
              <a:t>最終課題はコンペ形式で実施します．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JP" sz="1800"/>
              <a:t>宿題と同様，Omnicampusで予測結果を提出して下さい．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JP" sz="1800"/>
              <a:t>合わせて，工夫点をまとめたレポート</a:t>
            </a:r>
            <a:r>
              <a:rPr lang="en-JP" sz="1800"/>
              <a:t>を</a:t>
            </a:r>
            <a:r>
              <a:rPr lang="en-JP" sz="1800"/>
              <a:t>Omnicampusで提出してください（次ページ参照）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JP" sz="1800"/>
              <a:t>英語で作成しても構いません（English is Fine）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JP" sz="1800"/>
              <a:t>GPU環境は、拡張する方向で検討中です．準備が出来次第ご案内します．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000"/>
          </a:p>
          <a:p>
            <a:pPr indent="-2032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JP"/>
              <a:t>注意点：</a:t>
            </a:r>
            <a:endParaRPr/>
          </a:p>
          <a:p>
            <a:pPr indent="-2159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JP" sz="1800"/>
              <a:t>学習するモデルについて制限はありませんが，必ず訓練データで学習したモデルで予測をしてください．</a:t>
            </a:r>
            <a:endParaRPr sz="1800"/>
          </a:p>
          <a:p>
            <a:pPr indent="-25400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JP"/>
              <a:t>事前学習済みモデルを使って訓練データをfine-tuningしても構いません．</a:t>
            </a:r>
            <a:endParaRPr/>
          </a:p>
          <a:p>
            <a:pPr indent="-25400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JP"/>
              <a:t>埋め込み抽出モデルなどモデルの一部を訓練しないケースは構いません．</a:t>
            </a:r>
            <a:endParaRPr/>
          </a:p>
          <a:p>
            <a:pPr indent="-25400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JP"/>
              <a:t>学習を一切せずにChatGPTなどの基盤モデルを使うのは禁止です．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d71573b54_1_23"/>
          <p:cNvSpPr txBox="1"/>
          <p:nvPr>
            <p:ph type="title"/>
          </p:nvPr>
        </p:nvSpPr>
        <p:spPr>
          <a:xfrm>
            <a:off x="619835" y="159493"/>
            <a:ext cx="1092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JP"/>
              <a:t>提出</a:t>
            </a:r>
            <a:r>
              <a:rPr lang="en-JP"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物</a:t>
            </a:r>
            <a:r>
              <a:rPr lang="en-JP"/>
              <a:t>・提出先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7" name="Google Shape;127;g2dd71573b54_1_23"/>
          <p:cNvSpPr txBox="1"/>
          <p:nvPr>
            <p:ph idx="4294967295" type="body"/>
          </p:nvPr>
        </p:nvSpPr>
        <p:spPr>
          <a:xfrm>
            <a:off x="347925" y="871616"/>
            <a:ext cx="11878200" cy="5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JP" sz="2100" u="sng">
                <a:solidFill>
                  <a:srgbClr val="222222"/>
                </a:solidFill>
              </a:rPr>
              <a:t>提出物：2点</a:t>
            </a:r>
            <a:endParaRPr b="1" sz="2100" u="sng">
              <a:solidFill>
                <a:srgbClr val="222222"/>
              </a:solidFill>
            </a:endParaRPr>
          </a:p>
          <a:p>
            <a:pPr indent="-3619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Char char="●"/>
            </a:pPr>
            <a:r>
              <a:rPr b="1" lang="en-JP" sz="2100">
                <a:solidFill>
                  <a:srgbClr val="222222"/>
                </a:solidFill>
              </a:rPr>
              <a:t>予測</a:t>
            </a:r>
            <a:r>
              <a:rPr b="1" lang="en-JP" sz="2100">
                <a:solidFill>
                  <a:srgbClr val="222222"/>
                </a:solidFill>
              </a:rPr>
              <a:t>データ・</a:t>
            </a:r>
            <a:r>
              <a:rPr b="1" lang="en-JP" sz="2100">
                <a:solidFill>
                  <a:srgbClr val="222222"/>
                </a:solidFill>
              </a:rPr>
              <a:t>コード・モデル重みをまとめたzipファイル</a:t>
            </a:r>
            <a:endParaRPr b="1" sz="2100">
              <a:solidFill>
                <a:srgbClr val="222222"/>
              </a:solidFill>
            </a:endParaRPr>
          </a:p>
          <a:p>
            <a:pPr indent="-196850" lvl="1" marL="1143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•"/>
            </a:pPr>
            <a:r>
              <a:rPr lang="en-JP" sz="1500">
                <a:solidFill>
                  <a:srgbClr val="222222"/>
                </a:solidFill>
              </a:rPr>
              <a:t>後日公開するベースラインコードをそのまま実行すると，</a:t>
            </a:r>
            <a:r>
              <a:rPr lang="en-JP" sz="1500">
                <a:solidFill>
                  <a:srgbClr val="222222"/>
                </a:solidFill>
              </a:rPr>
              <a:t>以下の3点をまとめたzipファイルが出力されます．</a:t>
            </a:r>
            <a:endParaRPr sz="1500">
              <a:solidFill>
                <a:srgbClr val="222222"/>
              </a:solidFill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AutoNum type="romanLcPeriod"/>
            </a:pPr>
            <a:r>
              <a:rPr lang="en-JP" sz="1500">
                <a:solidFill>
                  <a:srgbClr val="222222"/>
                </a:solidFill>
              </a:rPr>
              <a:t>テストデータに対する</a:t>
            </a:r>
            <a:r>
              <a:rPr lang="en-JP" sz="1500">
                <a:solidFill>
                  <a:srgbClr val="222222"/>
                </a:solidFill>
              </a:rPr>
              <a:t>予測：submission.npy</a:t>
            </a:r>
            <a:endParaRPr sz="1500">
              <a:solidFill>
                <a:srgbClr val="222222"/>
              </a:solidFill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AutoNum type="romanLcPeriod"/>
            </a:pPr>
            <a:r>
              <a:rPr lang="en-JP" sz="1500">
                <a:solidFill>
                  <a:srgbClr val="222222"/>
                </a:solidFill>
              </a:rPr>
              <a:t>コード（Notebook自体）：DLBasics2025_competition_*.ipynb</a:t>
            </a:r>
            <a:endParaRPr sz="1500">
              <a:solidFill>
                <a:srgbClr val="222222"/>
              </a:solidFill>
            </a:endParaRPr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AutoNum type="romanLcPeriod"/>
            </a:pPr>
            <a:r>
              <a:rPr lang="en-JP" sz="1500">
                <a:solidFill>
                  <a:srgbClr val="222222"/>
                </a:solidFill>
              </a:rPr>
              <a:t>予測に使ったモデルの重み：model.ptなど（拡張子は.ptまたは.pth）</a:t>
            </a:r>
            <a:endParaRPr sz="1500">
              <a:solidFill>
                <a:srgbClr val="222222"/>
              </a:solidFill>
            </a:endParaRPr>
          </a:p>
          <a:p>
            <a:pPr indent="-3619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Char char="●"/>
            </a:pPr>
            <a:r>
              <a:rPr b="1" lang="en-JP" sz="2100">
                <a:solidFill>
                  <a:srgbClr val="222222"/>
                </a:solidFill>
              </a:rPr>
              <a:t>PDF</a:t>
            </a:r>
            <a:endParaRPr b="1" sz="2100">
              <a:solidFill>
                <a:srgbClr val="222222"/>
              </a:solidFill>
            </a:endParaRPr>
          </a:p>
          <a:p>
            <a:pPr indent="-3238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•"/>
            </a:pPr>
            <a:r>
              <a:rPr lang="en-JP" sz="1500">
                <a:solidFill>
                  <a:srgbClr val="222222"/>
                </a:solidFill>
              </a:rPr>
              <a:t>実装での工夫点を書いたレポートを作成してください</a:t>
            </a:r>
            <a:endParaRPr sz="1500">
              <a:solidFill>
                <a:srgbClr val="222222"/>
              </a:solidFill>
            </a:endParaRPr>
          </a:p>
          <a:p>
            <a:pPr indent="-3238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Char char="•"/>
            </a:pPr>
            <a:r>
              <a:rPr lang="en-JP" sz="1500">
                <a:solidFill>
                  <a:srgbClr val="222222"/>
                </a:solidFill>
              </a:rPr>
              <a:t>フォーマットは問いません．1~2枚が目安ですが，多く書いても構いません．</a:t>
            </a:r>
            <a:endParaRPr sz="15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JP" sz="2100"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提出先：2点ともOmnicampusにて提出（5</a:t>
            </a:r>
            <a:r>
              <a:rPr b="1" lang="en-JP" sz="2100">
                <a:extLst>
                  <a:ext uri="http://customooxmlschemas.google.com/">
                    <go:slidesCustomData xmlns:go="http://customooxmlschemas.google.com/" textRoundtripDataId="11"/>
                  </a:ext>
                </a:extLst>
              </a:rPr>
              <a:t>/29(木)提出受付開始</a:t>
            </a:r>
            <a:r>
              <a:rPr b="1" lang="en-JP" sz="2100"/>
              <a:t>）</a:t>
            </a:r>
            <a:endParaRPr b="1" sz="21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JP" sz="2000"/>
              <a:t>締め切りまでに</a:t>
            </a:r>
            <a:r>
              <a:rPr b="1" lang="en-JP" sz="2000"/>
              <a:t>何回提出しても構いません</a:t>
            </a:r>
            <a:r>
              <a:rPr lang="en-JP" sz="2000"/>
              <a:t>．最後に提出された内容で評価します．</a:t>
            </a:r>
            <a:endParaRPr sz="2000"/>
          </a:p>
          <a:p>
            <a:pPr indent="-355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JP" sz="2000"/>
              <a:t>複数のタスクに提出することも可能ですが，</a:t>
            </a:r>
            <a:r>
              <a:rPr b="1" lang="en-JP" sz="2000"/>
              <a:t>最終的な評価はレポート (PDF) に記載されている課題の内容で評価</a:t>
            </a:r>
            <a:r>
              <a:rPr lang="en-JP" sz="2000"/>
              <a:t>します．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JP" sz="2100">
                <a:solidFill>
                  <a:srgbClr val="FF0000"/>
                </a:solidFill>
                <a:extLst>
                  <a:ext uri="http://customooxmlschemas.google.com/">
                    <go:slidesCustomData xmlns:go="http://customooxmlschemas.google.com/" textRoundtripDataId="12"/>
                  </a:ext>
                </a:extLst>
              </a:rPr>
              <a:t>提出期限：2025年7月24日(木) 16:</a:t>
            </a:r>
            <a:r>
              <a:rPr b="1" lang="en-JP" sz="2100">
                <a:solidFill>
                  <a:srgbClr val="FF0000"/>
                </a:solidFill>
              </a:rPr>
              <a:t>00 </a:t>
            </a:r>
            <a:r>
              <a:rPr b="1" lang="en-JP" sz="2100"/>
              <a:t>※締切後の提出は受け付けませんのでご注意ください</a:t>
            </a:r>
            <a:endParaRPr b="1"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d71573b54_1_15"/>
          <p:cNvSpPr txBox="1"/>
          <p:nvPr>
            <p:ph type="title"/>
          </p:nvPr>
        </p:nvSpPr>
        <p:spPr>
          <a:xfrm>
            <a:off x="619835" y="159493"/>
            <a:ext cx="1092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iryo"/>
              <a:buNone/>
            </a:pPr>
            <a:r>
              <a:rPr lang="en-JP">
                <a:extLst>
                  <a:ext uri="http://customooxmlschemas.google.com/">
                    <go:slidesCustomData xmlns:go="http://customooxmlschemas.google.com/" textRoundtripDataId="13"/>
                  </a:ext>
                </a:extLst>
              </a:rPr>
              <a:t>評価基準（暫定）</a:t>
            </a:r>
            <a:endParaRPr/>
          </a:p>
        </p:txBody>
      </p:sp>
      <p:sp>
        <p:nvSpPr>
          <p:cNvPr id="134" name="Google Shape;134;g2dd71573b54_1_15"/>
          <p:cNvSpPr txBox="1"/>
          <p:nvPr>
            <p:ph idx="4294967295" type="body"/>
          </p:nvPr>
        </p:nvSpPr>
        <p:spPr>
          <a:xfrm>
            <a:off x="569150" y="1699300"/>
            <a:ext cx="10567500" cy="42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JP"/>
              <a:t>以下の条件を全て満たした場合</a:t>
            </a:r>
            <a:r>
              <a:rPr lang="en-JP"/>
              <a:t>に，最終課題提出と認めます．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JP"/>
              <a:t>全ての提出物が提出されていること．</a:t>
            </a:r>
            <a:endParaRPr/>
          </a:p>
          <a:p>
            <a:pPr indent="-22860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JP"/>
              <a:t>注意：Omicampusで提出した結果が，レポートで書いた内容やコードと大きく異なる場合は，</a:t>
            </a:r>
            <a:br>
              <a:rPr lang="en-JP"/>
            </a:br>
            <a:r>
              <a:rPr b="1" lang="en-JP">
                <a:solidFill>
                  <a:srgbClr val="FF0000"/>
                </a:solidFill>
              </a:rPr>
              <a:t>提出と認めない場合があります</a:t>
            </a:r>
            <a:r>
              <a:rPr lang="en-JP"/>
              <a:t>．</a:t>
            </a:r>
            <a:br>
              <a:rPr lang="en-JP"/>
            </a:b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JP"/>
              <a:t>Omnicampusでの採点で各タスクのベースライン実装の性能を超えていること．</a:t>
            </a:r>
            <a:endParaRPr/>
          </a:p>
          <a:p>
            <a:pPr indent="-22860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JP"/>
              <a:t>各タスクのベースライン性能は，後日共有するベースライン実装の</a:t>
            </a:r>
            <a:r>
              <a:rPr lang="en-JP"/>
              <a:t>「</a:t>
            </a:r>
            <a:r>
              <a:rPr lang="en-JP" sz="17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修了要件を満たす条件」</a:t>
            </a:r>
            <a:r>
              <a:rPr lang="en-JP"/>
              <a:t>を</a:t>
            </a:r>
            <a:br>
              <a:rPr lang="en-JP"/>
            </a:br>
            <a:r>
              <a:rPr lang="en-JP"/>
              <a:t>ご</a:t>
            </a:r>
            <a:r>
              <a:rPr lang="en-JP"/>
              <a:t>確認ください．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JP"/>
              <a:t>優秀生評価では，各タスクでの受講生内での順位に基づき，工夫点も加味して評価します．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d71573b54_1_30"/>
          <p:cNvSpPr txBox="1"/>
          <p:nvPr>
            <p:ph type="title"/>
          </p:nvPr>
        </p:nvSpPr>
        <p:spPr>
          <a:xfrm>
            <a:off x="619835" y="159493"/>
            <a:ext cx="1092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iryo"/>
              <a:buNone/>
            </a:pPr>
            <a:r>
              <a:rPr lang="en-JP"/>
              <a:t>今後のスケジュール</a:t>
            </a:r>
            <a:endParaRPr/>
          </a:p>
        </p:txBody>
      </p:sp>
      <p:sp>
        <p:nvSpPr>
          <p:cNvPr id="141" name="Google Shape;141;g2dd71573b54_1_30"/>
          <p:cNvSpPr txBox="1"/>
          <p:nvPr>
            <p:ph idx="4294967295" type="body"/>
          </p:nvPr>
        </p:nvSpPr>
        <p:spPr>
          <a:xfrm>
            <a:off x="619825" y="1393675"/>
            <a:ext cx="10924500" cy="4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JP">
                <a:extLst>
                  <a:ext uri="http://customooxmlschemas.google.com/">
                    <go:slidesCustomData xmlns:go="http://customooxmlschemas.google.com/" textRoundtripDataId="14"/>
                  </a:ext>
                </a:extLst>
              </a:rPr>
              <a:t>5/22（木）：最終課題のご案内</a:t>
            </a:r>
            <a:endParaRPr/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JP">
                <a:extLst>
                  <a:ext uri="http://customooxmlschemas.google.com/">
                    <go:slidesCustomData xmlns:go="http://customooxmlschemas.google.com/" textRoundtripDataId="15"/>
                  </a:ext>
                </a:extLst>
              </a:rPr>
              <a:t>5/29（</a:t>
            </a:r>
            <a:r>
              <a:rPr lang="en-JP">
                <a:extLst>
                  <a:ext uri="http://customooxmlschemas.google.com/">
                    <go:slidesCustomData xmlns:go="http://customooxmlschemas.google.com/" textRoundtripDataId="16"/>
                  </a:ext>
                </a:extLst>
              </a:rPr>
              <a:t>木</a:t>
            </a:r>
            <a:r>
              <a:rPr lang="en-JP">
                <a:extLst>
                  <a:ext uri="http://customooxmlschemas.google.com/">
                    <go:slidesCustomData xmlns:go="http://customooxmlschemas.google.com/" textRoundtripDataId="17"/>
                  </a:ext>
                </a:extLst>
              </a:rPr>
              <a:t>）：ベースラインコードの公開</a:t>
            </a:r>
            <a:r>
              <a:rPr lang="en-JP"/>
              <a:t>・</a:t>
            </a:r>
            <a:r>
              <a:rPr lang="en-JP"/>
              <a:t>Omnicampusにて提出受付開始</a:t>
            </a:r>
            <a:endParaRPr>
              <a:highlight>
                <a:srgbClr val="FFFF00"/>
              </a:highlight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JP">
                <a:solidFill>
                  <a:srgbClr val="FF0000"/>
                </a:solidFill>
                <a:extLst>
                  <a:ext uri="http://customooxmlschemas.google.com/">
                    <go:slidesCustomData xmlns:go="http://customooxmlschemas.google.com/" textRoundtripDataId="18"/>
                  </a:ext>
                </a:extLst>
              </a:rPr>
              <a:t>7/24（木）16:00：最終課題 提出締切</a:t>
            </a:r>
            <a:endParaRPr b="1">
              <a:solidFill>
                <a:srgbClr val="FF0000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JP"/>
              <a:t>9月末までに優秀生選出，メールで連絡予定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JP" sz="2200">
                <a:solidFill>
                  <a:srgbClr val="222222"/>
                </a:solidFill>
              </a:rPr>
              <a:t>※日程は変更となる可能性があります．</a:t>
            </a:r>
            <a:br>
              <a:rPr lang="en-JP" sz="2200">
                <a:solidFill>
                  <a:srgbClr val="222222"/>
                </a:solidFill>
              </a:rPr>
            </a:br>
            <a:r>
              <a:rPr lang="en-JP" sz="2200">
                <a:solidFill>
                  <a:srgbClr val="222222"/>
                </a:solidFill>
              </a:rPr>
              <a:t>　最新の情報はSlackでお知らせしますので，随時Slackの確認をお願いします．</a:t>
            </a:r>
            <a:endParaRPr sz="22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d71573b54_1_38"/>
          <p:cNvSpPr txBox="1"/>
          <p:nvPr>
            <p:ph type="title"/>
          </p:nvPr>
        </p:nvSpPr>
        <p:spPr>
          <a:xfrm>
            <a:off x="619835" y="159493"/>
            <a:ext cx="109245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eiryo"/>
              <a:buNone/>
            </a:pPr>
            <a:r>
              <a:rPr lang="en-JP"/>
              <a:t>質問の受付先　</a:t>
            </a:r>
            <a:endParaRPr/>
          </a:p>
        </p:txBody>
      </p:sp>
      <p:sp>
        <p:nvSpPr>
          <p:cNvPr id="148" name="Google Shape;148;g2dd71573b54_1_38"/>
          <p:cNvSpPr txBox="1"/>
          <p:nvPr>
            <p:ph idx="4294967295" type="body"/>
          </p:nvPr>
        </p:nvSpPr>
        <p:spPr>
          <a:xfrm>
            <a:off x="619825" y="1698175"/>
            <a:ext cx="105597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JP" sz="2300"/>
              <a:t>最終課題の内容や提出方法の質問</a:t>
            </a:r>
            <a:endParaRPr sz="23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JP" sz="2300"/>
              <a:t>▶️slack「</a:t>
            </a:r>
            <a:r>
              <a:rPr lang="en-JP" sz="2300">
                <a:extLst>
                  <a:ext uri="http://customooxmlschemas.google.com/">
                    <go:slidesCustomData xmlns:go="http://customooxmlschemas.google.com/" textRoundtripDataId="19"/>
                  </a:ext>
                </a:extLst>
              </a:rPr>
              <a:t>受講生間の疑問解決_最終課題</a:t>
            </a:r>
            <a:r>
              <a:rPr lang="en-JP" sz="2300"/>
              <a:t>」チャネル</a:t>
            </a:r>
            <a:r>
              <a:rPr lang="en-JP" sz="2300"/>
              <a:t>（データセット別）</a:t>
            </a:r>
            <a:endParaRPr sz="23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JP" sz="2300"/>
              <a:t>▶️slack「運営へのご意見_質問」チャネル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  <a:p>
            <a:pPr indent="-3365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-JP" sz="2300"/>
              <a:t>個人情報を含む質問</a:t>
            </a:r>
            <a:endParaRPr sz="23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JP" sz="2300"/>
              <a:t>▶️</a:t>
            </a:r>
            <a:r>
              <a:rPr lang="en-JP" sz="2300" u="sng">
                <a:solidFill>
                  <a:schemeClr val="hlink"/>
                </a:solidFill>
                <a:hlinkClick r:id="rId3"/>
              </a:rPr>
              <a:t>「お問い合わせフォーム」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2017-04-18T03:57:32Z</dcterms:created>
  <dc:creator>YASUHIRO TAKEDA</dc:creator>
</cp:coreProperties>
</file>