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UfrGl/a2VS2Lcjx7bbBcfl9NR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dd71573b5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g2dd71573b54_0_38:notes"/>
          <p:cNvSpPr txBox="1"/>
          <p:nvPr>
            <p:ph idx="1" type="body"/>
          </p:nvPr>
        </p:nvSpPr>
        <p:spPr>
          <a:xfrm>
            <a:off x="685800" y="4400556"/>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 name="Google Shape;44;g2dd71573b54_0_38:notes"/>
          <p:cNvSpPr txBox="1"/>
          <p:nvPr>
            <p:ph idx="12" type="sldNum"/>
          </p:nvPr>
        </p:nvSpPr>
        <p:spPr>
          <a:xfrm>
            <a:off x="3884613" y="8685225"/>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7a5a7c82f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e7a5a7c82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844963ee0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e844963ee0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88fa1c0bc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e88fa1c0bc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b65769e96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5b65769e96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35b65769e96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d71573b54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dd71573b54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d783938ff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35d783938ff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35d783938ff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d8dd45c97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35d8dd45c97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35d8dd45c97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d8dd45c97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5d8dd45c97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35d8dd45c97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b65769e96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b65769e96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5b65769e96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d77acd84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5d77acd846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35d77acd846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d77acd84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35d77acd846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35d77acd846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JP"/>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d71573b54_0_158:notes"/>
          <p:cNvSpPr txBox="1"/>
          <p:nvPr>
            <p:ph idx="1" type="body"/>
          </p:nvPr>
        </p:nvSpPr>
        <p:spPr>
          <a:xfrm>
            <a:off x="690918" y="4048427"/>
            <a:ext cx="5527200" cy="331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9" name="Google Shape;249;g2dd71573b54_0_158:notes"/>
          <p:cNvSpPr/>
          <p:nvPr>
            <p:ph idx="2" type="sldImg"/>
          </p:nvPr>
        </p:nvSpPr>
        <p:spPr>
          <a:xfrm>
            <a:off x="930275" y="1050925"/>
            <a:ext cx="5048250" cy="2840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d71573b5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2dd71573b5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7a5a7c82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7a5a7c8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d71573b54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dd71573b54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d71573b54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dd71573b54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71573b54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dd71573b54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d71573b54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dd71573b54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g2dd71573b54_0_125"/>
          <p:cNvSpPr txBox="1"/>
          <p:nvPr>
            <p:ph type="ctrTitle"/>
          </p:nvPr>
        </p:nvSpPr>
        <p:spPr>
          <a:xfrm>
            <a:off x="619835" y="3093427"/>
            <a:ext cx="10924500" cy="5124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3600"/>
              <a:buFont typeface="Meiryo"/>
              <a:buNone/>
              <a:defRPr sz="36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g2dd71573b54_0_125"/>
          <p:cNvSpPr txBox="1"/>
          <p:nvPr>
            <p:ph idx="1" type="subTitle"/>
          </p:nvPr>
        </p:nvSpPr>
        <p:spPr>
          <a:xfrm>
            <a:off x="9728791" y="3793244"/>
            <a:ext cx="1815600" cy="256200"/>
          </a:xfrm>
          <a:prstGeom prst="rect">
            <a:avLst/>
          </a:prstGeom>
          <a:noFill/>
          <a:ln>
            <a:noFill/>
          </a:ln>
        </p:spPr>
        <p:txBody>
          <a:bodyPr anchorCtr="0" anchor="ctr" bIns="0" lIns="0" spcFirstLastPara="1" rIns="0" wrap="square" tIns="0">
            <a:spAutoFit/>
          </a:bodyPr>
          <a:lstStyle>
            <a:lvl1pPr lvl="0" algn="r">
              <a:lnSpc>
                <a:spcPct val="90000"/>
              </a:lnSpc>
              <a:spcBef>
                <a:spcPts val="1000"/>
              </a:spcBef>
              <a:spcAft>
                <a:spcPts val="0"/>
              </a:spcAft>
              <a:buClr>
                <a:schemeClr val="dk1"/>
              </a:buClr>
              <a:buSzPts val="1800"/>
              <a:buNone/>
              <a:defRPr sz="1800">
                <a:latin typeface="Meiryo"/>
                <a:ea typeface="Meiryo"/>
                <a:cs typeface="Meiryo"/>
                <a:sym typeface="Meiry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7" name="Google Shape;17;g2dd71573b54_0_125"/>
          <p:cNvCxnSpPr/>
          <p:nvPr/>
        </p:nvCxnSpPr>
        <p:spPr>
          <a:xfrm>
            <a:off x="619836" y="3622143"/>
            <a:ext cx="10924500" cy="0"/>
          </a:xfrm>
          <a:prstGeom prst="straightConnector1">
            <a:avLst/>
          </a:prstGeom>
          <a:noFill/>
          <a:ln cap="flat" cmpd="sng" w="38100">
            <a:solidFill>
              <a:schemeClr val="dk1"/>
            </a:solidFill>
            <a:prstDash val="solid"/>
            <a:miter lim="800000"/>
            <a:headEnd len="sm" w="sm" type="none"/>
            <a:tailEnd len="sm" w="sm" type="none"/>
          </a:ln>
        </p:spPr>
      </p:cxnSp>
      <p:sp>
        <p:nvSpPr>
          <p:cNvPr id="18" name="Google Shape;18;g2dd71573b54_0_125"/>
          <p:cNvSpPr txBox="1"/>
          <p:nvPr>
            <p:ph idx="2" type="body"/>
          </p:nvPr>
        </p:nvSpPr>
        <p:spPr>
          <a:xfrm>
            <a:off x="619835" y="4307747"/>
            <a:ext cx="2859000" cy="256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g2dd71573b54_0_125"/>
          <p:cNvSpPr txBox="1"/>
          <p:nvPr>
            <p:ph idx="3" type="body"/>
          </p:nvPr>
        </p:nvSpPr>
        <p:spPr>
          <a:xfrm>
            <a:off x="619833" y="251658"/>
            <a:ext cx="4143600" cy="3417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2400"/>
              <a:buNone/>
              <a:defRPr>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dd71573b54_0_125"/>
          <p:cNvSpPr txBox="1"/>
          <p:nvPr>
            <p:ph idx="4" type="body"/>
          </p:nvPr>
        </p:nvSpPr>
        <p:spPr>
          <a:xfrm>
            <a:off x="619835" y="4663695"/>
            <a:ext cx="2859000" cy="256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1800"/>
              <a:buNone/>
              <a:defRPr sz="1800">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dd71573b54_0_125"/>
          <p:cNvSpPr txBox="1"/>
          <p:nvPr>
            <p:ph idx="5" type="body"/>
          </p:nvPr>
        </p:nvSpPr>
        <p:spPr>
          <a:xfrm>
            <a:off x="619833" y="2561574"/>
            <a:ext cx="5951100" cy="398700"/>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chemeClr val="dk1"/>
              </a:buClr>
              <a:buSzPts val="2800"/>
              <a:buNone/>
              <a:defRPr b="1" sz="2800">
                <a:latin typeface="Meiryo"/>
                <a:ea typeface="Meiryo"/>
                <a:cs typeface="Meiryo"/>
                <a:sym typeface="Meiry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background with a black square&#10;&#10;Description automatically generated with medium confidence" id="22" name="Google Shape;22;g2dd71573b54_0_125"/>
          <p:cNvPicPr preferRelativeResize="0"/>
          <p:nvPr/>
        </p:nvPicPr>
        <p:blipFill rotWithShape="1">
          <a:blip r:embed="rId2">
            <a:alphaModFix/>
          </a:blip>
          <a:srcRect b="0" l="0" r="0" t="0"/>
          <a:stretch/>
        </p:blipFill>
        <p:spPr>
          <a:xfrm>
            <a:off x="605790" y="3666490"/>
            <a:ext cx="4047488" cy="6339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g2dd71573b54_0_141"/>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2600"/>
              <a:buFont typeface="Arial"/>
              <a:buNone/>
              <a:defRPr b="1" i="0" sz="2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5" name="Google Shape;25;g2dd71573b54_0_141"/>
          <p:cNvCxnSpPr/>
          <p:nvPr/>
        </p:nvCxnSpPr>
        <p:spPr>
          <a:xfrm>
            <a:off x="619836" y="611809"/>
            <a:ext cx="10924500" cy="0"/>
          </a:xfrm>
          <a:prstGeom prst="straightConnector1">
            <a:avLst/>
          </a:prstGeom>
          <a:noFill/>
          <a:ln cap="flat" cmpd="sng" w="38100">
            <a:solidFill>
              <a:schemeClr val="dk1"/>
            </a:solidFill>
            <a:prstDash val="solid"/>
            <a:miter lim="800000"/>
            <a:headEnd len="sm" w="sm" type="none"/>
            <a:tailEnd len="sm" w="sm" type="none"/>
          </a:ln>
        </p:spPr>
      </p:cxnSp>
      <p:sp>
        <p:nvSpPr>
          <p:cNvPr id="26" name="Google Shape;26;g2dd71573b54_0_141"/>
          <p:cNvSpPr txBox="1"/>
          <p:nvPr>
            <p:ph idx="1" type="body"/>
          </p:nvPr>
        </p:nvSpPr>
        <p:spPr>
          <a:xfrm>
            <a:off x="619834" y="751737"/>
            <a:ext cx="10924500" cy="1189500"/>
          </a:xfrm>
          <a:prstGeom prst="rect">
            <a:avLst/>
          </a:prstGeom>
          <a:noFill/>
          <a:ln>
            <a:noFill/>
          </a:ln>
        </p:spPr>
        <p:txBody>
          <a:bodyPr anchorCtr="0" anchor="t" bIns="0" lIns="0" spcFirstLastPara="1" rIns="0" wrap="square" tIns="0">
            <a:sp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g2dd71573b54_0_141"/>
          <p:cNvSpPr txBox="1"/>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8" name="Shape 28"/>
        <p:cNvGrpSpPr/>
        <p:nvPr/>
      </p:nvGrpSpPr>
      <p:grpSpPr>
        <a:xfrm>
          <a:off x="0" y="0"/>
          <a:ext cx="0" cy="0"/>
          <a:chOff x="0" y="0"/>
          <a:chExt cx="0" cy="0"/>
        </a:xfrm>
      </p:grpSpPr>
      <p:pic>
        <p:nvPicPr>
          <p:cNvPr descr="A black background with a black square&#10;&#10;Description automatically generated with medium confidence" id="29" name="Google Shape;29;g2dd71573b54_0_148"/>
          <p:cNvPicPr preferRelativeResize="0"/>
          <p:nvPr/>
        </p:nvPicPr>
        <p:blipFill rotWithShape="1">
          <a:blip r:embed="rId2">
            <a:alphaModFix/>
          </a:blip>
          <a:srcRect b="0" l="0" r="0" t="0"/>
          <a:stretch/>
        </p:blipFill>
        <p:spPr>
          <a:xfrm>
            <a:off x="3460750" y="3016250"/>
            <a:ext cx="5270500" cy="825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0" name="Shape 30"/>
        <p:cNvGrpSpPr/>
        <p:nvPr/>
      </p:nvGrpSpPr>
      <p:grpSpPr>
        <a:xfrm>
          <a:off x="0" y="0"/>
          <a:ext cx="0" cy="0"/>
          <a:chOff x="0" y="0"/>
          <a:chExt cx="0" cy="0"/>
        </a:xfrm>
      </p:grpSpPr>
      <p:cxnSp>
        <p:nvCxnSpPr>
          <p:cNvPr id="31" name="Google Shape;31;g2dd71573b54_0_138"/>
          <p:cNvCxnSpPr/>
          <p:nvPr/>
        </p:nvCxnSpPr>
        <p:spPr>
          <a:xfrm>
            <a:off x="619836" y="3622143"/>
            <a:ext cx="10924500" cy="0"/>
          </a:xfrm>
          <a:prstGeom prst="straightConnector1">
            <a:avLst/>
          </a:prstGeom>
          <a:noFill/>
          <a:ln cap="flat" cmpd="sng" w="38100">
            <a:solidFill>
              <a:srgbClr val="7F7F7F"/>
            </a:solidFill>
            <a:prstDash val="solid"/>
            <a:miter lim="800000"/>
            <a:headEnd len="sm" w="sm" type="none"/>
            <a:tailEnd len="sm" w="sm" type="none"/>
          </a:ln>
        </p:spPr>
      </p:cxnSp>
      <p:sp>
        <p:nvSpPr>
          <p:cNvPr id="32" name="Google Shape;32;g2dd71573b54_0_138"/>
          <p:cNvSpPr txBox="1"/>
          <p:nvPr>
            <p:ph type="title"/>
          </p:nvPr>
        </p:nvSpPr>
        <p:spPr>
          <a:xfrm>
            <a:off x="619834" y="3169827"/>
            <a:ext cx="10924500" cy="452400"/>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2800"/>
              <a:buFont typeface="Arial"/>
              <a:buNone/>
              <a:defRPr b="1" i="0"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3" name="Shape 33"/>
        <p:cNvGrpSpPr/>
        <p:nvPr/>
      </p:nvGrpSpPr>
      <p:grpSpPr>
        <a:xfrm>
          <a:off x="0" y="0"/>
          <a:ext cx="0" cy="0"/>
          <a:chOff x="0" y="0"/>
          <a:chExt cx="0" cy="0"/>
        </a:xfrm>
      </p:grpSpPr>
      <p:sp>
        <p:nvSpPr>
          <p:cNvPr id="34" name="Google Shape;34;g2dd71573b54_0_146"/>
          <p:cNvSpPr txBox="1"/>
          <p:nvPr/>
        </p:nvSpPr>
        <p:spPr>
          <a:xfrm>
            <a:off x="11625470" y="6655981"/>
            <a:ext cx="566400" cy="201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2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2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dd71573b54_0_120"/>
          <p:cNvSpPr txBox="1"/>
          <p:nvPr>
            <p:ph idx="1" type="body"/>
          </p:nvPr>
        </p:nvSpPr>
        <p:spPr>
          <a:xfrm>
            <a:off x="761452" y="781694"/>
            <a:ext cx="9613800" cy="1189500"/>
          </a:xfrm>
          <a:prstGeom prst="rect">
            <a:avLst/>
          </a:prstGeom>
          <a:noFill/>
          <a:ln>
            <a:noFill/>
          </a:ln>
        </p:spPr>
        <p:txBody>
          <a:bodyPr anchorCtr="0" anchor="t" bIns="0" lIns="0" spcFirstLastPara="1" rIns="0" wrap="square" tIns="0">
            <a:sp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Meiryo"/>
                <a:ea typeface="Meiryo"/>
                <a:cs typeface="Meiryo"/>
                <a:sym typeface="Meiry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eiryo"/>
                <a:ea typeface="Meiryo"/>
                <a:cs typeface="Meiryo"/>
                <a:sym typeface="Meiryo"/>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Meiryo"/>
                <a:ea typeface="Meiryo"/>
                <a:cs typeface="Meiryo"/>
                <a:sym typeface="Meiryo"/>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Meiryo"/>
                <a:ea typeface="Meiryo"/>
                <a:cs typeface="Meiryo"/>
                <a:sym typeface="Meiryo"/>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 name="Google Shape;11;g2dd71573b54_0_120"/>
          <p:cNvSpPr txBox="1"/>
          <p:nvPr>
            <p:ph type="title"/>
          </p:nvPr>
        </p:nvSpPr>
        <p:spPr>
          <a:xfrm>
            <a:off x="763193" y="235724"/>
            <a:ext cx="10645500" cy="370200"/>
          </a:xfrm>
          <a:prstGeom prst="rect">
            <a:avLst/>
          </a:prstGeom>
          <a:noFill/>
          <a:ln>
            <a:noFill/>
          </a:ln>
        </p:spPr>
        <p:txBody>
          <a:bodyPr anchorCtr="0" anchor="ctr" bIns="0" lIns="0" spcFirstLastPara="1" rIns="0" wrap="square" tIns="0">
            <a:spAutoFit/>
          </a:bodyPr>
          <a:lstStyle>
            <a:lvl1pPr lvl="0" marR="0" rtl="0" algn="l">
              <a:lnSpc>
                <a:spcPct val="90000"/>
              </a:lnSpc>
              <a:spcBef>
                <a:spcPts val="0"/>
              </a:spcBef>
              <a:spcAft>
                <a:spcPts val="0"/>
              </a:spcAft>
              <a:buClr>
                <a:schemeClr val="dk1"/>
              </a:buClr>
              <a:buSzPts val="2600"/>
              <a:buFont typeface="Meiryo"/>
              <a:buNone/>
              <a:defRPr b="1" i="0" sz="2600" u="none" cap="none" strike="noStrike">
                <a:solidFill>
                  <a:schemeClr val="dk1"/>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g2dd71573b54_0_120"/>
          <p:cNvSpPr txBox="1"/>
          <p:nvPr/>
        </p:nvSpPr>
        <p:spPr>
          <a:xfrm>
            <a:off x="4356561" y="6754283"/>
            <a:ext cx="3478800" cy="110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chemeClr val="dk1"/>
              </a:buClr>
              <a:buSzPts val="800"/>
              <a:buFont typeface="Arial"/>
              <a:buNone/>
            </a:pPr>
            <a:r>
              <a:rPr b="0" i="0" lang="en-JP" sz="800" u="none" cap="none" strike="noStrike">
                <a:solidFill>
                  <a:schemeClr val="dk1"/>
                </a:solidFill>
                <a:latin typeface="Meiryo"/>
                <a:ea typeface="Meiryo"/>
                <a:cs typeface="Meiryo"/>
                <a:sym typeface="Meiryo"/>
              </a:rPr>
              <a:t>©︎MATSUO-IWASAWA LAB, THE UNIVERSITY OF TOKYO</a:t>
            </a:r>
            <a:endParaRPr b="0" i="0" sz="800" u="none" cap="none" strike="noStrike">
              <a:solidFill>
                <a:schemeClr val="dk1"/>
              </a:solidFill>
              <a:latin typeface="Meiryo"/>
              <a:ea typeface="Meiryo"/>
              <a:cs typeface="Meiryo"/>
              <a:sym typeface="Meiryo"/>
            </a:endParaRPr>
          </a:p>
        </p:txBody>
      </p:sp>
      <p:pic>
        <p:nvPicPr>
          <p:cNvPr id="13" name="Google Shape;13;g2dd71573b54_0_120"/>
          <p:cNvPicPr preferRelativeResize="0"/>
          <p:nvPr/>
        </p:nvPicPr>
        <p:blipFill rotWithShape="1">
          <a:blip r:embed="rId1">
            <a:alphaModFix/>
          </a:blip>
          <a:srcRect b="0" l="0" r="0" t="0"/>
          <a:stretch/>
        </p:blipFill>
        <p:spPr>
          <a:xfrm>
            <a:off x="11419182" y="677"/>
            <a:ext cx="782444" cy="78244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forms.gle/aFoRqxTvh5QUfc3t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rive.google.com/drive/folders/12_MQV9VI7R-qA7tsjEo4eQOWW6oMR5NR?usp=driv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edu.omnicamp.us/courses/83/assignments/541/" TargetMode="External"/><Relationship Id="rId4" Type="http://schemas.openxmlformats.org/officeDocument/2006/relationships/hyperlink" Target="https://edu.omnicamp.us/courses/83/assignments/532/" TargetMode="External"/><Relationship Id="rId5" Type="http://schemas.openxmlformats.org/officeDocument/2006/relationships/hyperlink" Target="https://edu.omnicamp.us/courses/83/assignments/54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jupyterlab.readthedocs.io/en/stable/user/notebook.html" TargetMode="External"/><Relationship Id="rId4" Type="http://schemas.openxmlformats.org/officeDocument/2006/relationships/image" Target="../media/image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2dd71573b54_0_38"/>
          <p:cNvSpPr txBox="1"/>
          <p:nvPr>
            <p:ph type="ctrTitle"/>
          </p:nvPr>
        </p:nvSpPr>
        <p:spPr>
          <a:xfrm>
            <a:off x="619835" y="2483979"/>
            <a:ext cx="10924500" cy="9975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Clr>
                <a:schemeClr val="dk1"/>
              </a:buClr>
              <a:buSzPts val="1100"/>
              <a:buFont typeface="Arial"/>
              <a:buNone/>
            </a:pPr>
            <a:r>
              <a:rPr lang="en-JP"/>
              <a:t>深層学習 / Deep Learning 基礎講座 </a:t>
            </a:r>
            <a:r>
              <a:rPr lang="en-JP" sz="3300"/>
              <a:t>2025 Spring</a:t>
            </a:r>
            <a:br>
              <a:rPr lang="en-JP" sz="3300"/>
            </a:br>
            <a:r>
              <a:rPr lang="en-JP" sz="3600"/>
              <a:t>Omnicampus環境の</a:t>
            </a:r>
            <a:r>
              <a:rPr lang="en-JP" sz="3600">
                <a:extLst>
                  <a:ext uri="http://customooxmlschemas.google.com/">
                    <go:slidesCustomData xmlns:go="http://customooxmlschemas.google.com/" textRoundtripDataId="0"/>
                  </a:ext>
                </a:extLst>
              </a:rPr>
              <a:t>利用方法</a:t>
            </a:r>
            <a:endParaRPr/>
          </a:p>
        </p:txBody>
      </p:sp>
      <p:sp>
        <p:nvSpPr>
          <p:cNvPr id="47" name="Google Shape;47;g2dd71573b54_0_38"/>
          <p:cNvSpPr txBox="1"/>
          <p:nvPr/>
        </p:nvSpPr>
        <p:spPr>
          <a:xfrm>
            <a:off x="1015068" y="3825380"/>
            <a:ext cx="0" cy="0"/>
          </a:xfrm>
          <a:prstGeom prst="rect">
            <a:avLst/>
          </a:prstGeom>
          <a:noFill/>
          <a:ln>
            <a:noFill/>
          </a:ln>
        </p:spPr>
        <p:txBody>
          <a:bodyPr anchorCtr="0" anchor="t" bIns="36000" lIns="36000" spcFirstLastPara="1" rIns="36000" wrap="square" tIns="36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g2dd71573b54_0_38"/>
          <p:cNvSpPr/>
          <p:nvPr/>
        </p:nvSpPr>
        <p:spPr>
          <a:xfrm>
            <a:off x="9688689" y="5675971"/>
            <a:ext cx="1855800" cy="713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Meiryo"/>
              <a:buNone/>
            </a:pPr>
            <a:r>
              <a:rPr b="0" i="0" lang="en-JP" sz="1200" u="none" cap="none" strike="noStrike">
                <a:solidFill>
                  <a:schemeClr val="dk1"/>
                </a:solidFill>
                <a:latin typeface="Meiryo"/>
                <a:ea typeface="Meiryo"/>
                <a:cs typeface="Meiryo"/>
                <a:sym typeface="Meiryo"/>
              </a:rPr>
              <a:t>許諾なく撮影や第三者への開示を禁止します</a:t>
            </a:r>
            <a:endParaRPr b="0" i="0" sz="1800" u="none" cap="none" strike="noStrike">
              <a:solidFill>
                <a:schemeClr val="dk1"/>
              </a:solidFill>
              <a:latin typeface="Arial"/>
              <a:ea typeface="Arial"/>
              <a:cs typeface="Arial"/>
              <a:sym typeface="Arial"/>
            </a:endParaRPr>
          </a:p>
        </p:txBody>
      </p:sp>
      <p:sp>
        <p:nvSpPr>
          <p:cNvPr id="49" name="Google Shape;49;g2dd71573b54_0_38"/>
          <p:cNvSpPr txBox="1"/>
          <p:nvPr/>
        </p:nvSpPr>
        <p:spPr>
          <a:xfrm>
            <a:off x="4741700" y="4723175"/>
            <a:ext cx="4947000" cy="95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JP" sz="2000" u="none" cap="none" strike="noStrike">
                <a:solidFill>
                  <a:srgbClr val="FF0000"/>
                </a:solidFill>
                <a:latin typeface="Meiryo"/>
                <a:ea typeface="Meiryo"/>
                <a:cs typeface="Meiryo"/>
                <a:sym typeface="Meiryo"/>
              </a:rPr>
              <a:t>ダウンロードせずにご覧ください</a:t>
            </a:r>
            <a:endParaRPr b="0" i="0" sz="2000" u="none" cap="none" strike="noStrike">
              <a:solidFill>
                <a:srgbClr val="FF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2000"/>
              <a:buFont typeface="Arial"/>
              <a:buNone/>
            </a:pPr>
            <a:r>
              <a:rPr b="0" i="0" lang="en-JP" sz="2000" u="none" cap="none" strike="noStrike">
                <a:solidFill>
                  <a:srgbClr val="FF0000"/>
                </a:solidFill>
                <a:latin typeface="Meiryo"/>
                <a:ea typeface="Meiryo"/>
                <a:cs typeface="Meiryo"/>
                <a:sym typeface="Meiryo"/>
              </a:rPr>
              <a:t>※追記修正等発生する可能性があります</a:t>
            </a:r>
            <a:endParaRPr b="0" i="0" sz="2000" u="none" cap="none" strike="noStrike">
              <a:solidFill>
                <a:srgbClr val="FF0000"/>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2. Notebookの作成・実行方法</a:t>
            </a:r>
            <a:endParaRPr/>
          </a:p>
        </p:txBody>
      </p:sp>
      <p:sp>
        <p:nvSpPr>
          <p:cNvPr id="132" name="Google Shape;132;p2"/>
          <p:cNvSpPr txBox="1"/>
          <p:nvPr/>
        </p:nvSpPr>
        <p:spPr>
          <a:xfrm>
            <a:off x="415667" y="1401001"/>
            <a:ext cx="11360800" cy="574412"/>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ターミナルが起動できるためコマンド操作が可能になります．</a:t>
            </a:r>
            <a:endParaRPr b="0" i="0" sz="2133" u="none" cap="none" strike="noStrike">
              <a:solidFill>
                <a:srgbClr val="000000"/>
              </a:solidFill>
              <a:latin typeface="Arial"/>
              <a:ea typeface="Arial"/>
              <a:cs typeface="Arial"/>
              <a:sym typeface="Arial"/>
            </a:endParaRPr>
          </a:p>
        </p:txBody>
      </p:sp>
      <p:pic>
        <p:nvPicPr>
          <p:cNvPr id="133" name="Google Shape;133;p2"/>
          <p:cNvPicPr preferRelativeResize="0"/>
          <p:nvPr/>
        </p:nvPicPr>
        <p:blipFill rotWithShape="1">
          <a:blip r:embed="rId3">
            <a:alphaModFix/>
          </a:blip>
          <a:srcRect b="0" l="0" r="0" t="0"/>
          <a:stretch/>
        </p:blipFill>
        <p:spPr>
          <a:xfrm>
            <a:off x="1719351" y="2156968"/>
            <a:ext cx="8753309" cy="4475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3. ファイルのアップロード</a:t>
            </a:r>
            <a:endParaRPr/>
          </a:p>
        </p:txBody>
      </p:sp>
      <p:sp>
        <p:nvSpPr>
          <p:cNvPr id="139" name="Google Shape;139;p3"/>
          <p:cNvSpPr txBox="1"/>
          <p:nvPr/>
        </p:nvSpPr>
        <p:spPr>
          <a:xfrm>
            <a:off x="374967" y="1489201"/>
            <a:ext cx="11360800" cy="574412"/>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左上の上矢印マークを押下してファイルをアップロード．</a:t>
            </a:r>
            <a:endParaRPr b="0" i="0" sz="2133" u="none" cap="none" strike="noStrike">
              <a:solidFill>
                <a:srgbClr val="000000"/>
              </a:solidFill>
              <a:latin typeface="Arial"/>
              <a:ea typeface="Arial"/>
              <a:cs typeface="Arial"/>
              <a:sym typeface="Arial"/>
            </a:endParaRPr>
          </a:p>
        </p:txBody>
      </p:sp>
      <p:pic>
        <p:nvPicPr>
          <p:cNvPr id="140" name="Google Shape;140;p3"/>
          <p:cNvPicPr preferRelativeResize="0"/>
          <p:nvPr/>
        </p:nvPicPr>
        <p:blipFill rotWithShape="1">
          <a:blip r:embed="rId3">
            <a:alphaModFix/>
          </a:blip>
          <a:srcRect b="0" l="0" r="0" t="0"/>
          <a:stretch/>
        </p:blipFill>
        <p:spPr>
          <a:xfrm>
            <a:off x="3520100" y="2372634"/>
            <a:ext cx="8215661" cy="4169869"/>
          </a:xfrm>
          <a:prstGeom prst="rect">
            <a:avLst/>
          </a:prstGeom>
          <a:noFill/>
          <a:ln>
            <a:noFill/>
          </a:ln>
        </p:spPr>
      </p:pic>
      <p:sp>
        <p:nvSpPr>
          <p:cNvPr id="141" name="Google Shape;141;p3"/>
          <p:cNvSpPr/>
          <p:nvPr/>
        </p:nvSpPr>
        <p:spPr>
          <a:xfrm>
            <a:off x="4230400" y="2502833"/>
            <a:ext cx="158000" cy="1784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142" name="Google Shape;142;p3"/>
          <p:cNvCxnSpPr>
            <a:stCxn id="143" idx="3"/>
            <a:endCxn id="141" idx="1"/>
          </p:cNvCxnSpPr>
          <p:nvPr/>
        </p:nvCxnSpPr>
        <p:spPr>
          <a:xfrm>
            <a:off x="2444400" y="2592033"/>
            <a:ext cx="1785900" cy="0"/>
          </a:xfrm>
          <a:prstGeom prst="straightConnector1">
            <a:avLst/>
          </a:prstGeom>
          <a:noFill/>
          <a:ln cap="flat" cmpd="sng" w="19050">
            <a:solidFill>
              <a:srgbClr val="FF0000"/>
            </a:solidFill>
            <a:prstDash val="solid"/>
            <a:round/>
            <a:headEnd len="sm" w="sm" type="none"/>
            <a:tailEnd len="med" w="med" type="triangle"/>
          </a:ln>
        </p:spPr>
      </p:cxnSp>
      <p:sp>
        <p:nvSpPr>
          <p:cNvPr id="143" name="Google Shape;143;p3"/>
          <p:cNvSpPr/>
          <p:nvPr/>
        </p:nvSpPr>
        <p:spPr>
          <a:xfrm>
            <a:off x="415600" y="2239633"/>
            <a:ext cx="2028800" cy="70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JP" sz="1867" u="none" cap="none" strike="noStrike">
                <a:solidFill>
                  <a:srgbClr val="000000"/>
                </a:solidFill>
                <a:latin typeface="Arial"/>
                <a:ea typeface="Arial"/>
                <a:cs typeface="Arial"/>
                <a:sym typeface="Arial"/>
              </a:rPr>
              <a:t>ここをクリック</a:t>
            </a:r>
            <a:endParaRPr b="0" i="0" sz="1867"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3. ファイルのアップロード</a:t>
            </a:r>
            <a:endParaRPr/>
          </a:p>
        </p:txBody>
      </p:sp>
      <p:sp>
        <p:nvSpPr>
          <p:cNvPr id="149" name="Google Shape;149;p4"/>
          <p:cNvSpPr txBox="1"/>
          <p:nvPr/>
        </p:nvSpPr>
        <p:spPr>
          <a:xfrm>
            <a:off x="374967" y="1489201"/>
            <a:ext cx="11360700" cy="574500"/>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ディレクトリが開くためアップロードするファイルを選択すればアップロード完了．</a:t>
            </a:r>
            <a:endParaRPr b="0" i="0" sz="2133" u="none" cap="none" strike="noStrike">
              <a:solidFill>
                <a:srgbClr val="000000"/>
              </a:solidFill>
              <a:latin typeface="Arial"/>
              <a:ea typeface="Arial"/>
              <a:cs typeface="Arial"/>
              <a:sym typeface="Arial"/>
            </a:endParaRPr>
          </a:p>
        </p:txBody>
      </p:sp>
      <p:pic>
        <p:nvPicPr>
          <p:cNvPr id="150" name="Google Shape;150;p4"/>
          <p:cNvPicPr preferRelativeResize="0"/>
          <p:nvPr/>
        </p:nvPicPr>
        <p:blipFill rotWithShape="1">
          <a:blip r:embed="rId3">
            <a:alphaModFix/>
          </a:blip>
          <a:srcRect b="0" l="0" r="0" t="0"/>
          <a:stretch/>
        </p:blipFill>
        <p:spPr>
          <a:xfrm>
            <a:off x="2100900" y="2392000"/>
            <a:ext cx="7990187" cy="405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e7a5a7c82f_0_29"/>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3. ファイルのアップロード</a:t>
            </a:r>
            <a:endParaRPr/>
          </a:p>
        </p:txBody>
      </p:sp>
      <p:sp>
        <p:nvSpPr>
          <p:cNvPr id="156" name="Google Shape;156;g2e7a5a7c82f_0_29"/>
          <p:cNvSpPr txBox="1"/>
          <p:nvPr/>
        </p:nvSpPr>
        <p:spPr>
          <a:xfrm>
            <a:off x="374967" y="1489201"/>
            <a:ext cx="11360700" cy="1231200"/>
          </a:xfrm>
          <a:prstGeom prst="rect">
            <a:avLst/>
          </a:prstGeom>
          <a:noFill/>
          <a:ln>
            <a:noFill/>
          </a:ln>
        </p:spPr>
        <p:txBody>
          <a:bodyPr anchorCtr="0" anchor="t" bIns="121900" lIns="121900" spcFirstLastPara="1" rIns="121900" wrap="square" tIns="121900">
            <a:spAutoFit/>
          </a:bodyPr>
          <a:lstStyle/>
          <a:p>
            <a:pPr indent="-364045" lvl="0" marL="457200" marR="0" rtl="0" algn="l">
              <a:lnSpc>
                <a:spcPct val="100000"/>
              </a:lnSpc>
              <a:spcBef>
                <a:spcPts val="0"/>
              </a:spcBef>
              <a:spcAft>
                <a:spcPts val="0"/>
              </a:spcAft>
              <a:buClr>
                <a:srgbClr val="000000"/>
              </a:buClr>
              <a:buSzPts val="2133"/>
              <a:buFont typeface="Arial"/>
              <a:buChar char="●"/>
            </a:pPr>
            <a:r>
              <a:rPr b="0" i="0" lang="en-JP" sz="2133" u="none" cap="none" strike="noStrike">
                <a:solidFill>
                  <a:srgbClr val="000000"/>
                </a:solidFill>
                <a:latin typeface="Arial"/>
                <a:ea typeface="Arial"/>
                <a:cs typeface="Arial"/>
                <a:sym typeface="Arial"/>
              </a:rPr>
              <a:t>最終課題の画像ファイルなど，サイズの大きいファイルの場合は以下のウィンドウが</a:t>
            </a:r>
            <a:br>
              <a:rPr b="0" i="0" lang="en-JP" sz="2133" u="none" cap="none" strike="noStrike">
                <a:solidFill>
                  <a:srgbClr val="000000"/>
                </a:solidFill>
                <a:latin typeface="Arial"/>
                <a:ea typeface="Arial"/>
                <a:cs typeface="Arial"/>
                <a:sym typeface="Arial"/>
              </a:rPr>
            </a:br>
            <a:r>
              <a:rPr b="0" i="0" lang="en-JP" sz="2133" u="none" cap="none" strike="noStrike">
                <a:solidFill>
                  <a:srgbClr val="000000"/>
                </a:solidFill>
                <a:latin typeface="Arial"/>
                <a:ea typeface="Arial"/>
                <a:cs typeface="Arial"/>
                <a:sym typeface="Arial"/>
              </a:rPr>
              <a:t>表示されます．</a:t>
            </a:r>
            <a:endParaRPr b="0" i="0" sz="2133" u="none" cap="none" strike="noStrike">
              <a:solidFill>
                <a:srgbClr val="000000"/>
              </a:solidFill>
              <a:latin typeface="Arial"/>
              <a:ea typeface="Arial"/>
              <a:cs typeface="Arial"/>
              <a:sym typeface="Arial"/>
            </a:endParaRPr>
          </a:p>
          <a:p>
            <a:pPr indent="-364045" lvl="0" marL="457200" marR="0" rtl="0" algn="l">
              <a:lnSpc>
                <a:spcPct val="100000"/>
              </a:lnSpc>
              <a:spcBef>
                <a:spcPts val="0"/>
              </a:spcBef>
              <a:spcAft>
                <a:spcPts val="0"/>
              </a:spcAft>
              <a:buClr>
                <a:srgbClr val="000000"/>
              </a:buClr>
              <a:buSzPts val="2133"/>
              <a:buFont typeface="Arial"/>
              <a:buChar char="●"/>
            </a:pPr>
            <a:r>
              <a:rPr b="0" i="0" lang="en-JP" sz="2133" u="none" cap="none" strike="noStrike">
                <a:solidFill>
                  <a:srgbClr val="000000"/>
                </a:solidFill>
                <a:latin typeface="Arial"/>
                <a:ea typeface="Arial"/>
                <a:cs typeface="Arial"/>
                <a:sym typeface="Arial"/>
              </a:rPr>
              <a:t>右の「Upload」を押下することで，アップロードが可能です．</a:t>
            </a:r>
            <a:endParaRPr b="0" i="0" sz="2133" u="none" cap="none" strike="noStrike">
              <a:solidFill>
                <a:srgbClr val="000000"/>
              </a:solidFill>
              <a:latin typeface="Arial"/>
              <a:ea typeface="Arial"/>
              <a:cs typeface="Arial"/>
              <a:sym typeface="Arial"/>
            </a:endParaRPr>
          </a:p>
        </p:txBody>
      </p:sp>
      <p:pic>
        <p:nvPicPr>
          <p:cNvPr id="157" name="Google Shape;157;g2e7a5a7c82f_0_29"/>
          <p:cNvPicPr preferRelativeResize="0"/>
          <p:nvPr/>
        </p:nvPicPr>
        <p:blipFill rotWithShape="1">
          <a:blip r:embed="rId3">
            <a:alphaModFix/>
          </a:blip>
          <a:srcRect b="0" l="0" r="0" t="0"/>
          <a:stretch/>
        </p:blipFill>
        <p:spPr>
          <a:xfrm>
            <a:off x="1020025" y="2720401"/>
            <a:ext cx="7384126" cy="3832798"/>
          </a:xfrm>
          <a:prstGeom prst="rect">
            <a:avLst/>
          </a:prstGeom>
          <a:noFill/>
          <a:ln>
            <a:noFill/>
          </a:ln>
        </p:spPr>
      </p:pic>
      <p:sp>
        <p:nvSpPr>
          <p:cNvPr id="158" name="Google Shape;158;g2e7a5a7c82f_0_29"/>
          <p:cNvSpPr/>
          <p:nvPr/>
        </p:nvSpPr>
        <p:spPr>
          <a:xfrm>
            <a:off x="9275984" y="4349392"/>
            <a:ext cx="2459700" cy="57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50"/>
              <a:buFont typeface="Arial"/>
              <a:buNone/>
            </a:pPr>
            <a:r>
              <a:rPr b="0" i="0" lang="en-JP" sz="1850" u="none" cap="none" strike="noStrike">
                <a:solidFill>
                  <a:srgbClr val="000000"/>
                </a:solidFill>
                <a:latin typeface="Arial"/>
                <a:ea typeface="Arial"/>
                <a:cs typeface="Arial"/>
                <a:sym typeface="Arial"/>
              </a:rPr>
              <a:t>「Upload」を押下</a:t>
            </a:r>
            <a:endParaRPr b="0" i="0" sz="1850" u="none" cap="none" strike="noStrike">
              <a:solidFill>
                <a:srgbClr val="000000"/>
              </a:solidFill>
              <a:latin typeface="Arial"/>
              <a:ea typeface="Arial"/>
              <a:cs typeface="Arial"/>
              <a:sym typeface="Arial"/>
            </a:endParaRPr>
          </a:p>
        </p:txBody>
      </p:sp>
      <p:cxnSp>
        <p:nvCxnSpPr>
          <p:cNvPr id="159" name="Google Shape;159;g2e7a5a7c82f_0_29"/>
          <p:cNvCxnSpPr>
            <a:stCxn id="158" idx="1"/>
          </p:cNvCxnSpPr>
          <p:nvPr/>
        </p:nvCxnSpPr>
        <p:spPr>
          <a:xfrm flipH="1">
            <a:off x="6190184" y="4636792"/>
            <a:ext cx="3085800" cy="2607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9"/>
          <p:cNvPicPr preferRelativeResize="0"/>
          <p:nvPr/>
        </p:nvPicPr>
        <p:blipFill rotWithShape="1">
          <a:blip r:embed="rId3">
            <a:alphaModFix/>
          </a:blip>
          <a:srcRect b="18125" l="0" r="33932" t="0"/>
          <a:stretch/>
        </p:blipFill>
        <p:spPr>
          <a:xfrm>
            <a:off x="938925" y="2407500"/>
            <a:ext cx="7054802" cy="3111875"/>
          </a:xfrm>
          <a:prstGeom prst="rect">
            <a:avLst/>
          </a:prstGeom>
          <a:noFill/>
          <a:ln>
            <a:noFill/>
          </a:ln>
        </p:spPr>
      </p:pic>
      <p:sp>
        <p:nvSpPr>
          <p:cNvPr id="165" name="Google Shape;165;p9"/>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4. 演習環境の停止</a:t>
            </a:r>
            <a:endParaRPr/>
          </a:p>
        </p:txBody>
      </p:sp>
      <p:sp>
        <p:nvSpPr>
          <p:cNvPr id="166" name="Google Shape;166;p9"/>
          <p:cNvSpPr txBox="1"/>
          <p:nvPr/>
        </p:nvSpPr>
        <p:spPr>
          <a:xfrm>
            <a:off x="415733" y="1467134"/>
            <a:ext cx="11360700" cy="569400"/>
          </a:xfrm>
          <a:prstGeom prst="rect">
            <a:avLst/>
          </a:prstGeom>
          <a:noFill/>
          <a:ln>
            <a:noFill/>
          </a:ln>
        </p:spPr>
        <p:txBody>
          <a:bodyPr anchorCtr="0" anchor="t" bIns="121900" lIns="121900" spcFirstLastPara="1" rIns="121900" wrap="square" tIns="121900">
            <a:spAutoFit/>
          </a:bodyPr>
          <a:lstStyle/>
          <a:p>
            <a:pPr indent="-467773" lvl="0" marL="609585" marR="0" rtl="0" algn="l">
              <a:lnSpc>
                <a:spcPct val="100000"/>
              </a:lnSpc>
              <a:spcBef>
                <a:spcPts val="0"/>
              </a:spcBef>
              <a:spcAft>
                <a:spcPts val="0"/>
              </a:spcAft>
              <a:buClr>
                <a:srgbClr val="000000"/>
              </a:buClr>
              <a:buSzPts val="2100"/>
              <a:buFont typeface="Arial"/>
              <a:buChar char="●"/>
            </a:pPr>
            <a:r>
              <a:rPr b="0" i="0" lang="en-JP" sz="2100" u="none" cap="none" strike="noStrike">
                <a:solidFill>
                  <a:srgbClr val="000000"/>
                </a:solidFill>
                <a:latin typeface="Arial"/>
                <a:ea typeface="Arial"/>
                <a:cs typeface="Arial"/>
                <a:sym typeface="Arial"/>
              </a:rPr>
              <a:t>Jupyter Labのタブを閉じ，Omnicampusから「停止」ボタンを押下．</a:t>
            </a:r>
            <a:endParaRPr b="0" i="0" sz="2100" u="none" cap="none" strike="noStrike">
              <a:solidFill>
                <a:srgbClr val="000000"/>
              </a:solidFill>
              <a:latin typeface="Arial"/>
              <a:ea typeface="Arial"/>
              <a:cs typeface="Arial"/>
              <a:sym typeface="Arial"/>
            </a:endParaRPr>
          </a:p>
        </p:txBody>
      </p:sp>
      <p:sp>
        <p:nvSpPr>
          <p:cNvPr id="167" name="Google Shape;167;p9"/>
          <p:cNvSpPr/>
          <p:nvPr/>
        </p:nvSpPr>
        <p:spPr>
          <a:xfrm>
            <a:off x="2303160" y="2965798"/>
            <a:ext cx="1380000" cy="240900"/>
          </a:xfrm>
          <a:prstGeom prst="rect">
            <a:avLst/>
          </a:prstGeom>
          <a:no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168" name="Google Shape;168;p9"/>
          <p:cNvCxnSpPr>
            <a:stCxn id="167" idx="3"/>
            <a:endCxn id="169" idx="1"/>
          </p:cNvCxnSpPr>
          <p:nvPr/>
        </p:nvCxnSpPr>
        <p:spPr>
          <a:xfrm>
            <a:off x="3683160" y="3086248"/>
            <a:ext cx="4128000" cy="0"/>
          </a:xfrm>
          <a:prstGeom prst="straightConnector1">
            <a:avLst/>
          </a:prstGeom>
          <a:noFill/>
          <a:ln cap="flat" cmpd="sng" w="19050">
            <a:solidFill>
              <a:srgbClr val="FF0000"/>
            </a:solidFill>
            <a:prstDash val="solid"/>
            <a:round/>
            <a:headEnd len="med" w="med" type="stealth"/>
            <a:tailEnd len="sm" w="sm" type="none"/>
          </a:ln>
        </p:spPr>
      </p:cxnSp>
      <p:sp>
        <p:nvSpPr>
          <p:cNvPr id="169" name="Google Shape;169;p9"/>
          <p:cNvSpPr/>
          <p:nvPr/>
        </p:nvSpPr>
        <p:spPr>
          <a:xfrm>
            <a:off x="7811158" y="2798850"/>
            <a:ext cx="2459700" cy="57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JP" sz="1867" u="none" cap="none" strike="noStrike">
                <a:solidFill>
                  <a:srgbClr val="000000"/>
                </a:solidFill>
                <a:latin typeface="Arial"/>
                <a:ea typeface="Arial"/>
                <a:cs typeface="Arial"/>
                <a:sym typeface="Arial"/>
              </a:rPr>
              <a:t>「停止」を押下</a:t>
            </a:r>
            <a:endParaRPr b="0" i="0" sz="1867"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111111"/>
              <a:buNone/>
            </a:pPr>
            <a:r>
              <a:rPr lang="en-JP"/>
              <a:t>5. Python環境の設定</a:t>
            </a:r>
            <a:endParaRPr/>
          </a:p>
        </p:txBody>
      </p:sp>
      <p:sp>
        <p:nvSpPr>
          <p:cNvPr id="175" name="Google Shape;175;p18"/>
          <p:cNvSpPr txBox="1"/>
          <p:nvPr>
            <p:ph idx="1" type="body"/>
          </p:nvPr>
        </p:nvSpPr>
        <p:spPr>
          <a:xfrm>
            <a:off x="633750" y="1704200"/>
            <a:ext cx="10924500" cy="3142200"/>
          </a:xfrm>
          <a:prstGeom prst="rect">
            <a:avLst/>
          </a:prstGeom>
          <a:noFill/>
          <a:ln>
            <a:noFill/>
          </a:ln>
        </p:spPr>
        <p:txBody>
          <a:bodyPr anchorCtr="0" anchor="t" bIns="121900" lIns="121900" spcFirstLastPara="1" rIns="121900" wrap="square" tIns="121900">
            <a:noAutofit/>
          </a:bodyPr>
          <a:lstStyle/>
          <a:p>
            <a:pPr indent="-364490" lvl="0" marL="457200" rtl="0" algn="l">
              <a:lnSpc>
                <a:spcPct val="100000"/>
              </a:lnSpc>
              <a:spcBef>
                <a:spcPts val="1000"/>
              </a:spcBef>
              <a:spcAft>
                <a:spcPts val="0"/>
              </a:spcAft>
              <a:buSzPts val="2140"/>
              <a:buChar char="●"/>
            </a:pPr>
            <a:r>
              <a:rPr lang="en-JP" sz="2140">
                <a:solidFill>
                  <a:schemeClr val="dk1"/>
                </a:solidFill>
              </a:rPr>
              <a:t>Omnicampusの演習環境は</a:t>
            </a:r>
            <a:r>
              <a:rPr lang="en-JP" sz="2140"/>
              <a:t>PyTorch，NumPy，Pandasなどの基本的なライブラリやベースラインコードを動かすためのライブラリが元からインストールされています．</a:t>
            </a:r>
            <a:endParaRPr sz="2140"/>
          </a:p>
          <a:p>
            <a:pPr indent="-364490" lvl="1" marL="914400" rtl="0" algn="l">
              <a:lnSpc>
                <a:spcPct val="100000"/>
              </a:lnSpc>
              <a:spcBef>
                <a:spcPts val="0"/>
              </a:spcBef>
              <a:spcAft>
                <a:spcPts val="0"/>
              </a:spcAft>
              <a:buSzPts val="2140"/>
              <a:buChar char="○"/>
            </a:pPr>
            <a:r>
              <a:rPr lang="en-JP" sz="2140"/>
              <a:t>インストールされているライブラリの一覧は，ターミナルから”pip list”を</a:t>
            </a:r>
            <a:br>
              <a:rPr lang="en-JP" sz="2140"/>
            </a:br>
            <a:r>
              <a:rPr lang="en-JP" sz="2140"/>
              <a:t>実行することで確認することが可能です．</a:t>
            </a:r>
            <a:endParaRPr sz="2140"/>
          </a:p>
          <a:p>
            <a:pPr indent="0" lvl="0" marL="0" rtl="0" algn="l">
              <a:lnSpc>
                <a:spcPct val="100000"/>
              </a:lnSpc>
              <a:spcBef>
                <a:spcPts val="1000"/>
              </a:spcBef>
              <a:spcAft>
                <a:spcPts val="0"/>
              </a:spcAft>
              <a:buSzPts val="1800"/>
              <a:buNone/>
            </a:pPr>
            <a:r>
              <a:t/>
            </a:r>
            <a:endParaRPr sz="2140"/>
          </a:p>
          <a:p>
            <a:pPr indent="-364490" lvl="0" marL="457200" rtl="0" algn="l">
              <a:lnSpc>
                <a:spcPct val="100000"/>
              </a:lnSpc>
              <a:spcBef>
                <a:spcPts val="1600"/>
              </a:spcBef>
              <a:spcAft>
                <a:spcPts val="0"/>
              </a:spcAft>
              <a:buClr>
                <a:schemeClr val="dk1"/>
              </a:buClr>
              <a:buSzPts val="2140"/>
              <a:buChar char="●"/>
            </a:pPr>
            <a:r>
              <a:rPr lang="en-JP" sz="2140">
                <a:solidFill>
                  <a:schemeClr val="dk1"/>
                </a:solidFill>
              </a:rPr>
              <a:t>必要なライブラリを受講生の方々で必要に応じてインストールしていただけますようお願いいたします．</a:t>
            </a:r>
            <a:endParaRPr sz="214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111111"/>
              <a:buNone/>
            </a:pPr>
            <a:r>
              <a:rPr lang="en-JP"/>
              <a:t>6.  使用上の注意</a:t>
            </a:r>
            <a:endParaRPr/>
          </a:p>
        </p:txBody>
      </p:sp>
      <p:sp>
        <p:nvSpPr>
          <p:cNvPr id="181" name="Google Shape;181;p19"/>
          <p:cNvSpPr txBox="1"/>
          <p:nvPr>
            <p:ph idx="1" type="body"/>
          </p:nvPr>
        </p:nvSpPr>
        <p:spPr>
          <a:xfrm>
            <a:off x="633750" y="1074450"/>
            <a:ext cx="10924500" cy="5416800"/>
          </a:xfrm>
          <a:prstGeom prst="rect">
            <a:avLst/>
          </a:prstGeom>
          <a:noFill/>
          <a:ln>
            <a:noFill/>
          </a:ln>
        </p:spPr>
        <p:txBody>
          <a:bodyPr anchorCtr="0" anchor="t" bIns="121900" lIns="121900" spcFirstLastPara="1" rIns="121900" wrap="square" tIns="121900">
            <a:noAutofit/>
          </a:bodyPr>
          <a:lstStyle/>
          <a:p>
            <a:pPr indent="-361950" lvl="0" marL="457200" rtl="0" algn="l">
              <a:lnSpc>
                <a:spcPct val="100000"/>
              </a:lnSpc>
              <a:spcBef>
                <a:spcPts val="1000"/>
              </a:spcBef>
              <a:spcAft>
                <a:spcPts val="0"/>
              </a:spcAft>
              <a:buClr>
                <a:schemeClr val="dk1"/>
              </a:buClr>
              <a:buSzPts val="2100"/>
              <a:buChar char="●"/>
            </a:pPr>
            <a:r>
              <a:rPr lang="en-JP" sz="2100">
                <a:solidFill>
                  <a:schemeClr val="dk1"/>
                </a:solidFill>
              </a:rPr>
              <a:t>Notebookをそのまま作成すると</a:t>
            </a:r>
            <a:r>
              <a:rPr lang="en-JP" sz="2100"/>
              <a:t>/workspace</a:t>
            </a:r>
            <a:r>
              <a:rPr lang="en-JP" sz="2100">
                <a:solidFill>
                  <a:schemeClr val="dk1"/>
                </a:solidFill>
              </a:rPr>
              <a:t>に作成されますが，</a:t>
            </a:r>
            <a:r>
              <a:rPr b="1" lang="en-JP" sz="2100"/>
              <a:t>演習環境</a:t>
            </a:r>
            <a:r>
              <a:rPr b="1" lang="en-JP" sz="2100">
                <a:solidFill>
                  <a:schemeClr val="dk1"/>
                </a:solidFill>
              </a:rPr>
              <a:t>を停止し</a:t>
            </a:r>
            <a:br>
              <a:rPr b="1" lang="en-JP" sz="2100">
                <a:solidFill>
                  <a:schemeClr val="dk1"/>
                </a:solidFill>
              </a:rPr>
            </a:br>
            <a:r>
              <a:rPr b="1" lang="en-JP" sz="2100">
                <a:solidFill>
                  <a:schemeClr val="dk1"/>
                </a:solidFill>
              </a:rPr>
              <a:t>再起動するとこのディレクトリ下のファイルは削除されます</a:t>
            </a:r>
            <a:r>
              <a:rPr lang="en-JP" sz="2100">
                <a:solidFill>
                  <a:schemeClr val="dk1"/>
                </a:solidFill>
              </a:rPr>
              <a:t>．</a:t>
            </a:r>
            <a:endParaRPr sz="2100">
              <a:solidFill>
                <a:schemeClr val="dk1"/>
              </a:solidFill>
            </a:endParaRPr>
          </a:p>
          <a:p>
            <a:pPr indent="-361950" lvl="0" marL="457200" rtl="0" algn="l">
              <a:lnSpc>
                <a:spcPct val="100000"/>
              </a:lnSpc>
              <a:spcBef>
                <a:spcPts val="1000"/>
              </a:spcBef>
              <a:spcAft>
                <a:spcPts val="0"/>
              </a:spcAft>
              <a:buClr>
                <a:schemeClr val="dk1"/>
              </a:buClr>
              <a:buSzPts val="2100"/>
              <a:buChar char="●"/>
            </a:pPr>
            <a:r>
              <a:rPr lang="en-JP" sz="2100"/>
              <a:t>演習環境</a:t>
            </a:r>
            <a:r>
              <a:rPr lang="en-JP" sz="2100">
                <a:solidFill>
                  <a:schemeClr val="dk1"/>
                </a:solidFill>
              </a:rPr>
              <a:t>上にファイルを残しておく場合には</a:t>
            </a:r>
            <a:r>
              <a:rPr b="1" lang="en-JP" sz="2100">
                <a:solidFill>
                  <a:schemeClr val="dk1"/>
                </a:solidFill>
              </a:rPr>
              <a:t>/</a:t>
            </a:r>
            <a:r>
              <a:rPr b="1" lang="en-JP" sz="2100"/>
              <a:t>workspace/assets</a:t>
            </a:r>
            <a:r>
              <a:rPr b="1" lang="en-JP" sz="2100">
                <a:solidFill>
                  <a:schemeClr val="dk1"/>
                </a:solidFill>
              </a:rPr>
              <a:t>に保存しておくと再起動してもファイルが残ったままになります</a:t>
            </a:r>
            <a:r>
              <a:rPr lang="en-JP" sz="2100">
                <a:solidFill>
                  <a:schemeClr val="dk1"/>
                </a:solidFill>
              </a:rPr>
              <a:t>．</a:t>
            </a:r>
            <a:endParaRPr sz="2100">
              <a:solidFill>
                <a:schemeClr val="dk1"/>
              </a:solidFill>
            </a:endParaRPr>
          </a:p>
          <a:p>
            <a:pPr indent="-361950" lvl="1" marL="914400" rtl="0" algn="l">
              <a:lnSpc>
                <a:spcPct val="100000"/>
              </a:lnSpc>
              <a:spcBef>
                <a:spcPts val="1000"/>
              </a:spcBef>
              <a:spcAft>
                <a:spcPts val="0"/>
              </a:spcAft>
              <a:buSzPts val="2100"/>
              <a:buChar char="○"/>
            </a:pPr>
            <a:r>
              <a:rPr lang="en-JP" sz="2100"/>
              <a:t>ただし，現システムの限界により I/O に時間がかかります．データのような大規模なファイルは assets に保存しないことを推奨します（p.21 参照）．</a:t>
            </a:r>
            <a:endParaRPr sz="2100"/>
          </a:p>
          <a:p>
            <a:pPr indent="-361950" lvl="0" marL="457200" rtl="0" algn="l">
              <a:lnSpc>
                <a:spcPct val="100000"/>
              </a:lnSpc>
              <a:spcBef>
                <a:spcPts val="1000"/>
              </a:spcBef>
              <a:spcAft>
                <a:spcPts val="0"/>
              </a:spcAft>
              <a:buSzPts val="2100"/>
              <a:buChar char="●"/>
            </a:pPr>
            <a:r>
              <a:rPr lang="en-JP" sz="2100"/>
              <a:t>演習環境は通常 2 時間で停止する仕様となっています．	</a:t>
            </a:r>
            <a:endParaRPr sz="2100"/>
          </a:p>
          <a:p>
            <a:pPr indent="-361950" lvl="1" marL="914400" rtl="0" algn="l">
              <a:lnSpc>
                <a:spcPct val="100000"/>
              </a:lnSpc>
              <a:spcBef>
                <a:spcPts val="1000"/>
              </a:spcBef>
              <a:spcAft>
                <a:spcPts val="0"/>
              </a:spcAft>
              <a:buSzPts val="2100"/>
              <a:buChar char="○"/>
            </a:pPr>
            <a:r>
              <a:rPr lang="en-JP" sz="2100"/>
              <a:t>もしさらに長時間の起動が必要な場合，起動画面にある「延長」を</a:t>
            </a:r>
            <a:br>
              <a:rPr lang="en-JP" sz="2100"/>
            </a:br>
            <a:r>
              <a:rPr lang="en-JP" sz="2100"/>
              <a:t>利用してください．1 回押下するごとに 2 時間延長されます．</a:t>
            </a:r>
            <a:endParaRPr sz="2100"/>
          </a:p>
          <a:p>
            <a:pPr indent="-361950" lvl="0" marL="457200" rtl="0" algn="l">
              <a:lnSpc>
                <a:spcPct val="100000"/>
              </a:lnSpc>
              <a:spcBef>
                <a:spcPts val="1000"/>
              </a:spcBef>
              <a:spcAft>
                <a:spcPts val="0"/>
              </a:spcAft>
              <a:buSzPts val="2100"/>
              <a:buChar char="●"/>
            </a:pPr>
            <a:r>
              <a:rPr lang="en-JP" sz="2100"/>
              <a:t>講義全体でomnicampusの演習環境を</a:t>
            </a:r>
            <a:r>
              <a:rPr b="1" lang="en-JP" sz="2100"/>
              <a:t>同時に</a:t>
            </a:r>
            <a:r>
              <a:rPr lang="en-JP" sz="2100"/>
              <a:t>起動できる台数は</a:t>
            </a:r>
            <a:r>
              <a:rPr b="1" lang="en-JP" sz="2100"/>
              <a:t>100台程度</a:t>
            </a:r>
            <a:r>
              <a:rPr lang="en-JP" sz="2100"/>
              <a:t>となっています．</a:t>
            </a:r>
            <a:endParaRPr sz="2100"/>
          </a:p>
          <a:p>
            <a:pPr indent="-361950" lvl="1" marL="914400" rtl="0" algn="l">
              <a:lnSpc>
                <a:spcPct val="100000"/>
              </a:lnSpc>
              <a:spcBef>
                <a:spcPts val="500"/>
              </a:spcBef>
              <a:spcAft>
                <a:spcPts val="0"/>
              </a:spcAft>
              <a:buSzPts val="2100"/>
              <a:buChar char="○"/>
            </a:pPr>
            <a:r>
              <a:rPr lang="en-JP" sz="2100"/>
              <a:t>講義時間中に全員が起動するような使い方をしない限り問題ないと思いますが，念の為ご留意ください．</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e844963ee0_2_2"/>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111111"/>
              <a:buNone/>
            </a:pPr>
            <a:r>
              <a:rPr lang="en-JP"/>
              <a:t>6.  使用上の注意</a:t>
            </a:r>
            <a:endParaRPr/>
          </a:p>
        </p:txBody>
      </p:sp>
      <p:sp>
        <p:nvSpPr>
          <p:cNvPr id="187" name="Google Shape;187;g2e844963ee0_2_2"/>
          <p:cNvSpPr txBox="1"/>
          <p:nvPr>
            <p:ph idx="1" type="body"/>
          </p:nvPr>
        </p:nvSpPr>
        <p:spPr>
          <a:xfrm>
            <a:off x="633750" y="1074450"/>
            <a:ext cx="10924500" cy="5416800"/>
          </a:xfrm>
          <a:prstGeom prst="rect">
            <a:avLst/>
          </a:prstGeom>
          <a:noFill/>
          <a:ln>
            <a:noFill/>
          </a:ln>
        </p:spPr>
        <p:txBody>
          <a:bodyPr anchorCtr="0" anchor="t" bIns="121900" lIns="121900" spcFirstLastPara="1" rIns="121900" wrap="square" tIns="121900">
            <a:noAutofit/>
          </a:bodyPr>
          <a:lstStyle/>
          <a:p>
            <a:pPr indent="-361950" lvl="0" marL="457200" rtl="0" algn="l">
              <a:lnSpc>
                <a:spcPct val="115000"/>
              </a:lnSpc>
              <a:spcBef>
                <a:spcPts val="0"/>
              </a:spcBef>
              <a:spcAft>
                <a:spcPts val="0"/>
              </a:spcAft>
              <a:buSzPts val="2100"/>
              <a:buFont typeface="Arial"/>
              <a:buChar char="•"/>
            </a:pPr>
            <a:r>
              <a:rPr lang="en-JP" sz="2100">
                <a:latin typeface="Arial"/>
                <a:ea typeface="Arial"/>
                <a:cs typeface="Arial"/>
                <a:sym typeface="Arial"/>
              </a:rPr>
              <a:t>TAのほうでGoogle Chrome / Firefox / Microsoft Edgeで演習環境が利用できることを確認しております．</a:t>
            </a:r>
            <a:endParaRPr sz="2100">
              <a:latin typeface="Arial"/>
              <a:ea typeface="Arial"/>
              <a:cs typeface="Arial"/>
              <a:sym typeface="Arial"/>
            </a:endParaRPr>
          </a:p>
          <a:p>
            <a:pPr indent="-361950" lvl="1" marL="914400" rtl="0" algn="l">
              <a:lnSpc>
                <a:spcPct val="115000"/>
              </a:lnSpc>
              <a:spcBef>
                <a:spcPts val="0"/>
              </a:spcBef>
              <a:spcAft>
                <a:spcPts val="0"/>
              </a:spcAft>
              <a:buSzPts val="2100"/>
              <a:buChar char="•"/>
            </a:pPr>
            <a:r>
              <a:rPr lang="en-JP" sz="2100">
                <a:latin typeface="Arial"/>
                <a:ea typeface="Arial"/>
                <a:cs typeface="Arial"/>
                <a:sym typeface="Arial"/>
              </a:rPr>
              <a:t>もし利用ができない場合は，これらのブラウザにしていただく，ブラウザを最新バージョンにするなど試してみてください．</a:t>
            </a:r>
            <a:endParaRPr sz="2100">
              <a:latin typeface="Arial"/>
              <a:ea typeface="Arial"/>
              <a:cs typeface="Arial"/>
              <a:sym typeface="Arial"/>
            </a:endParaRPr>
          </a:p>
          <a:p>
            <a:pPr indent="-361950" lvl="1" marL="914400" rtl="0" algn="l">
              <a:lnSpc>
                <a:spcPct val="115000"/>
              </a:lnSpc>
              <a:spcBef>
                <a:spcPts val="0"/>
              </a:spcBef>
              <a:spcAft>
                <a:spcPts val="0"/>
              </a:spcAft>
              <a:buSzPts val="2100"/>
              <a:buChar char="•"/>
            </a:pPr>
            <a:r>
              <a:rPr lang="en-JP" sz="2100">
                <a:latin typeface="Arial"/>
                <a:ea typeface="Arial"/>
                <a:cs typeface="Arial"/>
                <a:sym typeface="Arial"/>
              </a:rPr>
              <a:t>万が一上記の対応で利用できない場合は，ご連絡ください．</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e88fa1c0bc_1_11"/>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111111"/>
              <a:buNone/>
            </a:pPr>
            <a:r>
              <a:rPr lang="en-JP"/>
              <a:t>6.  使用上の注意</a:t>
            </a:r>
            <a:endParaRPr/>
          </a:p>
        </p:txBody>
      </p:sp>
      <p:sp>
        <p:nvSpPr>
          <p:cNvPr id="193" name="Google Shape;193;g2e88fa1c0bc_1_11"/>
          <p:cNvSpPr txBox="1"/>
          <p:nvPr>
            <p:ph idx="1" type="body"/>
          </p:nvPr>
        </p:nvSpPr>
        <p:spPr>
          <a:xfrm>
            <a:off x="633750" y="1074450"/>
            <a:ext cx="11083200" cy="5416800"/>
          </a:xfrm>
          <a:prstGeom prst="rect">
            <a:avLst/>
          </a:prstGeom>
          <a:noFill/>
          <a:ln>
            <a:noFill/>
          </a:ln>
        </p:spPr>
        <p:txBody>
          <a:bodyPr anchorCtr="0" anchor="t" bIns="121900" lIns="121900" spcFirstLastPara="1" rIns="121900" wrap="square" tIns="121900">
            <a:noAutofit/>
          </a:bodyPr>
          <a:lstStyle/>
          <a:p>
            <a:pPr indent="-361950" lvl="0" marL="457200" rtl="0" algn="l">
              <a:lnSpc>
                <a:spcPct val="90000"/>
              </a:lnSpc>
              <a:spcBef>
                <a:spcPts val="1000"/>
              </a:spcBef>
              <a:spcAft>
                <a:spcPts val="0"/>
              </a:spcAft>
              <a:buSzPts val="2100"/>
              <a:buChar char="•"/>
            </a:pPr>
            <a:r>
              <a:rPr lang="en-JP" sz="2100"/>
              <a:t>Omnicampusインスタンスの最大累計起動時間は</a:t>
            </a:r>
            <a:r>
              <a:rPr b="1" lang="en-JP" sz="2100"/>
              <a:t>50時間</a:t>
            </a:r>
            <a:r>
              <a:rPr lang="en-JP" sz="2100"/>
              <a:t>となっています．</a:t>
            </a:r>
            <a:endParaRPr sz="2100"/>
          </a:p>
          <a:p>
            <a:pPr indent="-361950" lvl="1" marL="914400" rtl="0" algn="l">
              <a:lnSpc>
                <a:spcPct val="90000"/>
              </a:lnSpc>
              <a:spcBef>
                <a:spcPts val="0"/>
              </a:spcBef>
              <a:spcAft>
                <a:spcPts val="0"/>
              </a:spcAft>
              <a:buSzPts val="2100"/>
              <a:buChar char="•"/>
            </a:pPr>
            <a:r>
              <a:rPr lang="en-JP" sz="2100"/>
              <a:t>現在までの累積起動時間は「利用済GPU起動時間」で確認してください．</a:t>
            </a:r>
            <a:endParaRPr sz="2100"/>
          </a:p>
          <a:p>
            <a:pPr indent="0" lvl="0" marL="457200" rtl="0" algn="l">
              <a:lnSpc>
                <a:spcPct val="90000"/>
              </a:lnSpc>
              <a:spcBef>
                <a:spcPts val="1000"/>
              </a:spcBef>
              <a:spcAft>
                <a:spcPts val="0"/>
              </a:spcAft>
              <a:buSzPts val="1800"/>
              <a:buNone/>
            </a:pPr>
            <a:r>
              <a:t/>
            </a:r>
            <a:endParaRPr sz="2100"/>
          </a:p>
          <a:p>
            <a:pPr indent="-361950" lvl="0" marL="457200" rtl="0" algn="l">
              <a:lnSpc>
                <a:spcPct val="90000"/>
              </a:lnSpc>
              <a:spcBef>
                <a:spcPts val="1000"/>
              </a:spcBef>
              <a:spcAft>
                <a:spcPts val="0"/>
              </a:spcAft>
              <a:buSzPts val="2100"/>
              <a:buChar char="•"/>
            </a:pPr>
            <a:r>
              <a:rPr lang="en-JP" sz="2100"/>
              <a:t>起動時間が不足した場合は，以下のフォームから理由とともに申請を行なってください．</a:t>
            </a:r>
            <a:endParaRPr sz="2100"/>
          </a:p>
          <a:p>
            <a:pPr indent="-361950" lvl="1" marL="914400" rtl="0" algn="l">
              <a:lnSpc>
                <a:spcPct val="90000"/>
              </a:lnSpc>
              <a:spcBef>
                <a:spcPts val="1000"/>
              </a:spcBef>
              <a:spcAft>
                <a:spcPts val="0"/>
              </a:spcAft>
              <a:buSzPts val="2100"/>
              <a:buChar char="•"/>
            </a:pPr>
            <a:r>
              <a:rPr lang="en-JP" sz="2100" u="sng">
                <a:solidFill>
                  <a:schemeClr val="hlink"/>
                </a:solidFill>
                <a:hlinkClick r:id="rId3"/>
              </a:rPr>
              <a:t>https://forms.gle/aFoRqxTvh5QUfc3t8</a:t>
            </a:r>
            <a:endParaRPr sz="2100"/>
          </a:p>
          <a:p>
            <a:pPr indent="0" lvl="0" marL="0" rtl="0" algn="l">
              <a:lnSpc>
                <a:spcPct val="90000"/>
              </a:lnSpc>
              <a:spcBef>
                <a:spcPts val="1000"/>
              </a:spcBef>
              <a:spcAft>
                <a:spcPts val="0"/>
              </a:spcAft>
              <a:buNone/>
            </a:pPr>
            <a:r>
              <a:t/>
            </a:r>
            <a:endParaRPr/>
          </a:p>
          <a:p>
            <a:pPr indent="0" lvl="0" marL="914400" rtl="0" algn="l">
              <a:lnSpc>
                <a:spcPct val="90000"/>
              </a:lnSpc>
              <a:spcBef>
                <a:spcPts val="1000"/>
              </a:spcBef>
              <a:spcAft>
                <a:spcPts val="0"/>
              </a:spcAft>
              <a:buNone/>
            </a:pPr>
            <a:r>
              <a:t/>
            </a:r>
            <a:endParaRPr/>
          </a:p>
          <a:p>
            <a:pPr indent="0" lvl="0" marL="0" rtl="0" algn="l">
              <a:lnSpc>
                <a:spcPct val="90000"/>
              </a:lnSpc>
              <a:spcBef>
                <a:spcPts val="1000"/>
              </a:spcBef>
              <a:spcAft>
                <a:spcPts val="0"/>
              </a:spcAft>
              <a:buSzPts val="1800"/>
              <a:buNone/>
            </a:pPr>
            <a:r>
              <a:t/>
            </a:r>
            <a:endParaRPr sz="2000"/>
          </a:p>
          <a:p>
            <a:pPr indent="0" lvl="0" marL="0" rtl="0" algn="l">
              <a:lnSpc>
                <a:spcPct val="100000"/>
              </a:lnSpc>
              <a:spcBef>
                <a:spcPts val="1000"/>
              </a:spcBef>
              <a:spcAft>
                <a:spcPts val="0"/>
              </a:spcAft>
              <a:buSzPts val="1800"/>
              <a:buNone/>
            </a:pPr>
            <a:r>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5b65769e96_1_6"/>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sz="2300"/>
              <a:t>7. 最終課題ベースラインの実行方法（全課題共通）</a:t>
            </a:r>
            <a:endParaRPr sz="2300"/>
          </a:p>
        </p:txBody>
      </p:sp>
      <p:sp>
        <p:nvSpPr>
          <p:cNvPr id="200" name="Google Shape;200;g35b65769e96_1_6"/>
          <p:cNvSpPr txBox="1"/>
          <p:nvPr>
            <p:ph idx="1" type="body"/>
          </p:nvPr>
        </p:nvSpPr>
        <p:spPr>
          <a:xfrm>
            <a:off x="619834" y="751737"/>
            <a:ext cx="10924500" cy="4784100"/>
          </a:xfrm>
          <a:prstGeom prst="rect">
            <a:avLst/>
          </a:prstGeom>
          <a:noFill/>
          <a:ln>
            <a:noFill/>
          </a:ln>
        </p:spPr>
        <p:txBody>
          <a:bodyPr anchorCtr="0" anchor="t" bIns="0" lIns="0" spcFirstLastPara="1" rIns="0" wrap="square" tIns="0">
            <a:spAutoFit/>
          </a:bodyPr>
          <a:lstStyle/>
          <a:p>
            <a:pPr indent="-323850" lvl="0" marL="457200" rtl="0" algn="l">
              <a:lnSpc>
                <a:spcPct val="115000"/>
              </a:lnSpc>
              <a:spcBef>
                <a:spcPts val="1000"/>
              </a:spcBef>
              <a:spcAft>
                <a:spcPts val="0"/>
              </a:spcAft>
              <a:buSzPts val="1500"/>
              <a:buChar char="●"/>
            </a:pPr>
            <a:r>
              <a:rPr lang="en-JP" sz="2100"/>
              <a:t>ベースラインコードを演習環境にアップロードします．</a:t>
            </a:r>
            <a:endParaRPr sz="2100"/>
          </a:p>
          <a:p>
            <a:pPr indent="-342900" lvl="1" marL="914400" rtl="0" algn="l">
              <a:lnSpc>
                <a:spcPct val="115000"/>
              </a:lnSpc>
              <a:spcBef>
                <a:spcPts val="0"/>
              </a:spcBef>
              <a:spcAft>
                <a:spcPts val="0"/>
              </a:spcAft>
              <a:buSzPts val="1800"/>
              <a:buChar char="○"/>
            </a:pPr>
            <a:r>
              <a:rPr lang="en-JP" sz="2100" u="sng">
                <a:solidFill>
                  <a:schemeClr val="hlink"/>
                </a:solidFill>
                <a:hlinkClick r:id="rId3"/>
                <a:extLst>
                  <a:ext uri="http://customooxmlschemas.google.com/">
                    <go:slidesCustomData xmlns:go="http://customooxmlschemas.google.com/" textRoundtripDataId="1"/>
                  </a:ext>
                </a:extLst>
              </a:rPr>
              <a:t>google drive</a:t>
            </a:r>
            <a:r>
              <a:rPr lang="en-JP" sz="2100"/>
              <a:t> から以下2点をダウンロードし，本資料「3. ファイルのアップロード」 (p.11 - ) を参考に演習環境へアップロードしてください．</a:t>
            </a:r>
            <a:endParaRPr sz="2100"/>
          </a:p>
          <a:p>
            <a:pPr indent="-361950" lvl="2" marL="1371600" rtl="0" algn="l">
              <a:lnSpc>
                <a:spcPct val="115000"/>
              </a:lnSpc>
              <a:spcBef>
                <a:spcPts val="0"/>
              </a:spcBef>
              <a:spcAft>
                <a:spcPts val="0"/>
              </a:spcAft>
              <a:buSzPts val="2100"/>
              <a:buChar char="■"/>
            </a:pPr>
            <a:r>
              <a:rPr lang="en-JP" sz="2100"/>
              <a:t>ベースラインコード：DL_Basic_2025_Competition_*_baseline.ipynb</a:t>
            </a:r>
            <a:endParaRPr sz="2100"/>
          </a:p>
          <a:p>
            <a:pPr indent="-361950" lvl="2" marL="1371600" rtl="0" algn="l">
              <a:lnSpc>
                <a:spcPct val="115000"/>
              </a:lnSpc>
              <a:spcBef>
                <a:spcPts val="0"/>
              </a:spcBef>
              <a:spcAft>
                <a:spcPts val="0"/>
              </a:spcAft>
              <a:buSzPts val="2100"/>
              <a:buChar char="■"/>
            </a:pPr>
            <a:r>
              <a:rPr lang="en-JP" sz="2100"/>
              <a:t>対応するコンペのデータダウンロード用コード：data_download.ipynb</a:t>
            </a:r>
            <a:endParaRPr sz="2100"/>
          </a:p>
          <a:p>
            <a:pPr indent="0" lvl="0" marL="13716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JP" sz="2100"/>
              <a:t>演習環境上でdata_download.ipynbを実行してください．</a:t>
            </a:r>
            <a:endParaRPr sz="2100"/>
          </a:p>
          <a:p>
            <a:pPr indent="-361950" lvl="1" marL="914400" rtl="0" algn="l">
              <a:lnSpc>
                <a:spcPct val="115000"/>
              </a:lnSpc>
              <a:spcBef>
                <a:spcPts val="0"/>
              </a:spcBef>
              <a:spcAft>
                <a:spcPts val="0"/>
              </a:spcAft>
              <a:buSzPts val="2100"/>
              <a:buChar char="○"/>
            </a:pPr>
            <a:r>
              <a:rPr lang="en-JP" sz="2100"/>
              <a:t>データのフォルダdata/が作成されます．パスを適宜書き変えるなどして，こちらをベースラインコードから利用してください．</a:t>
            </a:r>
            <a:endParaRPr sz="2100"/>
          </a:p>
          <a:p>
            <a:pPr indent="0" lvl="0" marL="9144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JP" sz="2100"/>
              <a:t>演習環境上でベースラインコードを実行してください．</a:t>
            </a:r>
            <a:endParaRPr sz="2100"/>
          </a:p>
          <a:p>
            <a:pPr indent="-361950" lvl="1" marL="914400" rtl="0" algn="l">
              <a:lnSpc>
                <a:spcPct val="115000"/>
              </a:lnSpc>
              <a:spcBef>
                <a:spcPts val="0"/>
              </a:spcBef>
              <a:spcAft>
                <a:spcPts val="0"/>
              </a:spcAft>
              <a:buSzPts val="2100"/>
              <a:buChar char="○"/>
            </a:pPr>
            <a:r>
              <a:rPr lang="en-JP" sz="2100"/>
              <a:t>実行時には，google colab で利用している drive のマウント，google への</a:t>
            </a:r>
            <a:br>
              <a:rPr lang="en-JP" sz="2100"/>
            </a:br>
            <a:r>
              <a:rPr lang="en-JP" sz="2100"/>
              <a:t>ログイン箇所 (from google.colab import *) はコメントアウトしてください．</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g2dd71573b54_0_114"/>
          <p:cNvPicPr preferRelativeResize="0"/>
          <p:nvPr/>
        </p:nvPicPr>
        <p:blipFill rotWithShape="1">
          <a:blip r:embed="rId3">
            <a:alphaModFix/>
          </a:blip>
          <a:srcRect b="0" l="0" r="16763" t="1068"/>
          <a:stretch/>
        </p:blipFill>
        <p:spPr>
          <a:xfrm>
            <a:off x="415601" y="2020200"/>
            <a:ext cx="8964431" cy="4125667"/>
          </a:xfrm>
          <a:prstGeom prst="rect">
            <a:avLst/>
          </a:prstGeom>
          <a:noFill/>
          <a:ln>
            <a:noFill/>
          </a:ln>
        </p:spPr>
      </p:pic>
      <p:sp>
        <p:nvSpPr>
          <p:cNvPr id="55" name="Google Shape;55;g2dd71573b54_0_114"/>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518147" lvl="0" marL="609585" rtl="0" algn="l">
              <a:lnSpc>
                <a:spcPct val="100000"/>
              </a:lnSpc>
              <a:spcBef>
                <a:spcPts val="0"/>
              </a:spcBef>
              <a:spcAft>
                <a:spcPts val="0"/>
              </a:spcAft>
              <a:buSzPct val="100000"/>
              <a:buAutoNum type="arabicPeriod"/>
            </a:pPr>
            <a:r>
              <a:rPr lang="en-JP"/>
              <a:t>演習環境の起動</a:t>
            </a:r>
            <a:endParaRPr/>
          </a:p>
        </p:txBody>
      </p:sp>
      <p:sp>
        <p:nvSpPr>
          <p:cNvPr id="56" name="Google Shape;56;g2dd71573b54_0_114"/>
          <p:cNvSpPr txBox="1"/>
          <p:nvPr/>
        </p:nvSpPr>
        <p:spPr>
          <a:xfrm>
            <a:off x="415700" y="1378934"/>
            <a:ext cx="10508700" cy="574500"/>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コース上部の「演習環境へ」を押下．</a:t>
            </a:r>
            <a:endParaRPr b="0" i="0" sz="2133" u="none" cap="none" strike="noStrike">
              <a:solidFill>
                <a:srgbClr val="000000"/>
              </a:solidFill>
              <a:latin typeface="Arial"/>
              <a:ea typeface="Arial"/>
              <a:cs typeface="Arial"/>
              <a:sym typeface="Arial"/>
            </a:endParaRPr>
          </a:p>
        </p:txBody>
      </p:sp>
      <p:sp>
        <p:nvSpPr>
          <p:cNvPr id="57" name="Google Shape;57;g2dd71573b54_0_114"/>
          <p:cNvSpPr/>
          <p:nvPr/>
        </p:nvSpPr>
        <p:spPr>
          <a:xfrm>
            <a:off x="8110500" y="2755633"/>
            <a:ext cx="497600" cy="275600"/>
          </a:xfrm>
          <a:prstGeom prst="rect">
            <a:avLst/>
          </a:prstGeom>
          <a:no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58" name="Google Shape;58;g2dd71573b54_0_114"/>
          <p:cNvCxnSpPr/>
          <p:nvPr/>
        </p:nvCxnSpPr>
        <p:spPr>
          <a:xfrm>
            <a:off x="8595367" y="3028167"/>
            <a:ext cx="972000" cy="253600"/>
          </a:xfrm>
          <a:prstGeom prst="straightConnector1">
            <a:avLst/>
          </a:prstGeom>
          <a:noFill/>
          <a:ln cap="flat" cmpd="sng" w="19050">
            <a:solidFill>
              <a:srgbClr val="FF0000"/>
            </a:solidFill>
            <a:prstDash val="solid"/>
            <a:round/>
            <a:headEnd len="med" w="med" type="stealth"/>
            <a:tailEnd len="sm" w="sm" type="none"/>
          </a:ln>
        </p:spPr>
      </p:cxnSp>
      <p:sp>
        <p:nvSpPr>
          <p:cNvPr id="59" name="Google Shape;59;g2dd71573b54_0_114"/>
          <p:cNvSpPr/>
          <p:nvPr/>
        </p:nvSpPr>
        <p:spPr>
          <a:xfrm>
            <a:off x="9567300" y="2940233"/>
            <a:ext cx="2459600" cy="57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33"/>
              <a:buFont typeface="Arial"/>
              <a:buNone/>
            </a:pPr>
            <a:r>
              <a:rPr b="0" i="0" lang="en-JP" sz="1333" u="none" cap="none" strike="noStrike">
                <a:solidFill>
                  <a:srgbClr val="000000"/>
                </a:solidFill>
                <a:latin typeface="Arial"/>
                <a:ea typeface="Arial"/>
                <a:cs typeface="Arial"/>
                <a:sym typeface="Arial"/>
              </a:rPr>
              <a:t>「演習環境へ」を押下</a:t>
            </a:r>
            <a:endParaRPr b="0" i="0" sz="1333"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5d783938ff_3_6"/>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sz="2300"/>
              <a:t>7. 最終課題ベースラインの実行方法（全課題共通）</a:t>
            </a:r>
            <a:endParaRPr sz="2300"/>
          </a:p>
        </p:txBody>
      </p:sp>
      <p:sp>
        <p:nvSpPr>
          <p:cNvPr id="207" name="Google Shape;207;g35d783938ff_3_6"/>
          <p:cNvSpPr txBox="1"/>
          <p:nvPr>
            <p:ph idx="1" type="body"/>
          </p:nvPr>
        </p:nvSpPr>
        <p:spPr>
          <a:xfrm>
            <a:off x="619834" y="751737"/>
            <a:ext cx="10924500" cy="2553600"/>
          </a:xfrm>
          <a:prstGeom prst="rect">
            <a:avLst/>
          </a:prstGeom>
          <a:noFill/>
          <a:ln>
            <a:noFill/>
          </a:ln>
        </p:spPr>
        <p:txBody>
          <a:bodyPr anchorCtr="0" anchor="t" bIns="0" lIns="0" spcFirstLastPara="1" rIns="0" wrap="square" tIns="0">
            <a:spAutoFit/>
          </a:bodyPr>
          <a:lstStyle/>
          <a:p>
            <a:pPr indent="-361950" lvl="0" marL="457200" rtl="0" algn="l">
              <a:lnSpc>
                <a:spcPct val="115000"/>
              </a:lnSpc>
              <a:spcBef>
                <a:spcPts val="0"/>
              </a:spcBef>
              <a:spcAft>
                <a:spcPts val="0"/>
              </a:spcAft>
              <a:buSzPts val="2100"/>
              <a:buChar char="●"/>
            </a:pPr>
            <a:r>
              <a:rPr lang="en-JP" sz="2100"/>
              <a:t>実行完了すると，submission.zip ファイルが作成されるためダウンロードし，omnicampus から提出してください．</a:t>
            </a:r>
            <a:endParaRPr sz="2100"/>
          </a:p>
          <a:p>
            <a:pPr indent="-361950" lvl="1" marL="914400" rtl="0" algn="l">
              <a:lnSpc>
                <a:spcPct val="115000"/>
              </a:lnSpc>
              <a:spcBef>
                <a:spcPts val="0"/>
              </a:spcBef>
              <a:spcAft>
                <a:spcPts val="0"/>
              </a:spcAft>
              <a:buSzPts val="2100"/>
              <a:buChar char="○"/>
            </a:pPr>
            <a:r>
              <a:rPr lang="en-JP" sz="2100"/>
              <a:t>各コンペティションで提出口が異なるため注意してください．</a:t>
            </a:r>
            <a:endParaRPr sz="2100"/>
          </a:p>
          <a:p>
            <a:pPr indent="-361950" lvl="2" marL="1371600" rtl="0" algn="l">
              <a:lnSpc>
                <a:spcPct val="115000"/>
              </a:lnSpc>
              <a:spcBef>
                <a:spcPts val="0"/>
              </a:spcBef>
              <a:spcAft>
                <a:spcPts val="0"/>
              </a:spcAft>
              <a:buSzPts val="2100"/>
              <a:buChar char="■"/>
            </a:pPr>
            <a:r>
              <a:rPr lang="en-JP" sz="2100"/>
              <a:t>VQA: </a:t>
            </a:r>
            <a:r>
              <a:rPr lang="en-JP" sz="2100" u="sng">
                <a:solidFill>
                  <a:schemeClr val="hlink"/>
                </a:solidFill>
                <a:hlinkClick r:id="rId3"/>
              </a:rPr>
              <a:t>https://edu.omnicamp.us/courses/83/assignments/541/</a:t>
            </a:r>
            <a:endParaRPr sz="2100"/>
          </a:p>
          <a:p>
            <a:pPr indent="-361950" lvl="2" marL="1371600" rtl="0" algn="l">
              <a:lnSpc>
                <a:spcPct val="115000"/>
              </a:lnSpc>
              <a:spcBef>
                <a:spcPts val="0"/>
              </a:spcBef>
              <a:spcAft>
                <a:spcPts val="0"/>
              </a:spcAft>
              <a:buSzPts val="2100"/>
              <a:buChar char="■"/>
            </a:pPr>
            <a:r>
              <a:rPr lang="en-JP" sz="2100"/>
              <a:t>EEG: </a:t>
            </a:r>
            <a:r>
              <a:rPr lang="en-JP" sz="2100" u="sng">
                <a:solidFill>
                  <a:schemeClr val="hlink"/>
                </a:solidFill>
                <a:hlinkClick r:id="rId4"/>
              </a:rPr>
              <a:t>https://edu.omnicamp.us/courses/83/assignments/532/</a:t>
            </a:r>
            <a:endParaRPr sz="2100"/>
          </a:p>
          <a:p>
            <a:pPr indent="-361950" lvl="2" marL="1371600" rtl="0" algn="l">
              <a:lnSpc>
                <a:spcPct val="115000"/>
              </a:lnSpc>
              <a:spcBef>
                <a:spcPts val="0"/>
              </a:spcBef>
              <a:spcAft>
                <a:spcPts val="0"/>
              </a:spcAft>
              <a:buSzPts val="2100"/>
              <a:buChar char="■"/>
            </a:pPr>
            <a:r>
              <a:rPr lang="en-JP" sz="2100"/>
              <a:t>Segmentation:  </a:t>
            </a:r>
            <a:r>
              <a:rPr lang="en-JP" sz="2100" u="sng">
                <a:solidFill>
                  <a:schemeClr val="hlink"/>
                </a:solidFill>
                <a:hlinkClick r:id="rId5"/>
              </a:rPr>
              <a:t>https://edu.omnicamp.us/courses/83/assignments/543/</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5d8dd45c97_1_6"/>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sz="2300"/>
              <a:t>7. 最終課題ベースラインの実行方法（全課題共通）</a:t>
            </a:r>
            <a:endParaRPr sz="2300"/>
          </a:p>
        </p:txBody>
      </p:sp>
      <p:sp>
        <p:nvSpPr>
          <p:cNvPr id="214" name="Google Shape;214;g35d8dd45c97_1_6"/>
          <p:cNvSpPr txBox="1"/>
          <p:nvPr>
            <p:ph idx="1" type="body"/>
          </p:nvPr>
        </p:nvSpPr>
        <p:spPr>
          <a:xfrm>
            <a:off x="619834" y="770762"/>
            <a:ext cx="10924500" cy="4575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000"/>
              </a:spcBef>
              <a:spcAft>
                <a:spcPts val="0"/>
              </a:spcAft>
              <a:buNone/>
            </a:pPr>
            <a:r>
              <a:rPr lang="en-JP" sz="2100"/>
              <a:t>演習環境上ではデータを google cloud storage の bucket で保存・利用が可能です．</a:t>
            </a:r>
            <a:endParaRPr sz="2100"/>
          </a:p>
          <a:p>
            <a:pPr indent="-361950" lvl="0" marL="457200" rtl="0" algn="l">
              <a:lnSpc>
                <a:spcPct val="115000"/>
              </a:lnSpc>
              <a:spcBef>
                <a:spcPts val="1000"/>
              </a:spcBef>
              <a:spcAft>
                <a:spcPts val="0"/>
              </a:spcAft>
              <a:buSzPts val="2100"/>
              <a:buChar char="•"/>
            </a:pPr>
            <a:r>
              <a:rPr lang="en-JP" sz="2100"/>
              <a:t>演習環境の起動ページに，利用可能な bucket名が表示されます（次ページ画像参照）</a:t>
            </a:r>
            <a:endParaRPr sz="2100"/>
          </a:p>
          <a:p>
            <a:pPr indent="-361950" lvl="0" marL="457200" rtl="0" algn="l">
              <a:lnSpc>
                <a:spcPct val="115000"/>
              </a:lnSpc>
              <a:spcBef>
                <a:spcPts val="0"/>
              </a:spcBef>
              <a:spcAft>
                <a:spcPts val="0"/>
              </a:spcAft>
              <a:buSzPts val="2100"/>
              <a:buChar char="•"/>
            </a:pPr>
            <a:r>
              <a:rPr lang="en-JP" sz="2100"/>
              <a:t>data_download.ipynb で初めてデータをダウンロードした後，以下のコマンドによりデータを bucket に保存できます．</a:t>
            </a:r>
            <a:endParaRPr sz="2100"/>
          </a:p>
          <a:p>
            <a:pPr indent="0" lvl="0" marL="0" rtl="0" algn="ctr">
              <a:lnSpc>
                <a:spcPct val="115000"/>
              </a:lnSpc>
              <a:spcBef>
                <a:spcPts val="1000"/>
              </a:spcBef>
              <a:spcAft>
                <a:spcPts val="0"/>
              </a:spcAft>
              <a:buNone/>
            </a:pPr>
            <a:r>
              <a:rPr lang="en-JP" sz="1800"/>
              <a:t>gsutil -m cp -r data gs://{bucket 名}/{課題名: EGG / Segmentation / VQA}</a:t>
            </a:r>
            <a:endParaRPr sz="1800"/>
          </a:p>
          <a:p>
            <a:pPr indent="-361950" lvl="0" marL="457200" rtl="0" algn="l">
              <a:lnSpc>
                <a:spcPct val="115000"/>
              </a:lnSpc>
              <a:spcBef>
                <a:spcPts val="1000"/>
              </a:spcBef>
              <a:spcAft>
                <a:spcPts val="0"/>
              </a:spcAft>
              <a:buSzPts val="2100"/>
              <a:buChar char="•"/>
            </a:pPr>
            <a:r>
              <a:rPr lang="en-JP" sz="2100"/>
              <a:t>演習環境を再起動後は，以下のコマンドによりデータを bucket からダウンロードできます．</a:t>
            </a:r>
            <a:endParaRPr sz="2100"/>
          </a:p>
          <a:p>
            <a:pPr indent="0" lvl="0" marL="457200" rtl="0" algn="ctr">
              <a:lnSpc>
                <a:spcPct val="115000"/>
              </a:lnSpc>
              <a:spcBef>
                <a:spcPts val="1000"/>
              </a:spcBef>
              <a:spcAft>
                <a:spcPts val="0"/>
              </a:spcAft>
              <a:buNone/>
            </a:pPr>
            <a:r>
              <a:rPr lang="en-JP" sz="1800"/>
              <a:t>gsutil -m cp -r gs://{bucket 名}/{課題名: EGG / Segmentation / VQA}/data ./</a:t>
            </a:r>
            <a:endParaRPr sz="1800"/>
          </a:p>
          <a:p>
            <a:pPr indent="-361950" lvl="0" marL="457200" rtl="0" algn="l">
              <a:lnSpc>
                <a:spcPct val="115000"/>
              </a:lnSpc>
              <a:spcBef>
                <a:spcPts val="1000"/>
              </a:spcBef>
              <a:spcAft>
                <a:spcPts val="0"/>
              </a:spcAft>
              <a:buSzPts val="2100"/>
              <a:buChar char="•"/>
            </a:pPr>
            <a:r>
              <a:rPr lang="en-JP" sz="2100"/>
              <a:t>data_download.ipynb ではオリジナルのデータセットをダウンロードするため，何度も実行するとデータ元のサーバーに負荷がかかってしまいます．上記のように bucket を活用して，複数回実行しないようにしてください．</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5d8dd45c97_1_18"/>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sz="2300"/>
              <a:t>7. 最終課題ベースラインの実行方法（全課題共通）</a:t>
            </a:r>
            <a:endParaRPr sz="2300"/>
          </a:p>
        </p:txBody>
      </p:sp>
      <p:sp>
        <p:nvSpPr>
          <p:cNvPr id="221" name="Google Shape;221;g35d8dd45c97_1_18"/>
          <p:cNvSpPr txBox="1"/>
          <p:nvPr>
            <p:ph idx="1" type="body"/>
          </p:nvPr>
        </p:nvSpPr>
        <p:spPr>
          <a:xfrm>
            <a:off x="619834" y="770762"/>
            <a:ext cx="10924500" cy="323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000"/>
              </a:spcBef>
              <a:spcAft>
                <a:spcPts val="0"/>
              </a:spcAft>
              <a:buNone/>
            </a:pPr>
            <a:r>
              <a:rPr lang="en-JP" sz="2100"/>
              <a:t>演習環境起動画面（遷移方法は p.2 参照）</a:t>
            </a:r>
            <a:endParaRPr sz="2100"/>
          </a:p>
        </p:txBody>
      </p:sp>
      <p:pic>
        <p:nvPicPr>
          <p:cNvPr id="222" name="Google Shape;222;g35d8dd45c97_1_18"/>
          <p:cNvPicPr preferRelativeResize="0"/>
          <p:nvPr/>
        </p:nvPicPr>
        <p:blipFill>
          <a:blip r:embed="rId3">
            <a:alphaModFix/>
          </a:blip>
          <a:stretch>
            <a:fillRect/>
          </a:stretch>
        </p:blipFill>
        <p:spPr>
          <a:xfrm>
            <a:off x="433725" y="2705900"/>
            <a:ext cx="11324549" cy="3124225"/>
          </a:xfrm>
          <a:prstGeom prst="rect">
            <a:avLst/>
          </a:prstGeom>
          <a:noFill/>
          <a:ln>
            <a:noFill/>
          </a:ln>
        </p:spPr>
      </p:pic>
      <p:sp>
        <p:nvSpPr>
          <p:cNvPr id="223" name="Google Shape;223;g35d8dd45c97_1_18"/>
          <p:cNvSpPr/>
          <p:nvPr/>
        </p:nvSpPr>
        <p:spPr>
          <a:xfrm>
            <a:off x="4694325" y="1909675"/>
            <a:ext cx="3971100" cy="57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50"/>
              <a:buFont typeface="Arial"/>
              <a:buNone/>
            </a:pPr>
            <a:r>
              <a:rPr lang="en-JP" sz="1650"/>
              <a:t>bucket 名（受講生ごとに異なります）</a:t>
            </a:r>
            <a:endParaRPr b="0" i="0" sz="1650" u="none" cap="none" strike="noStrike">
              <a:solidFill>
                <a:srgbClr val="000000"/>
              </a:solidFill>
              <a:latin typeface="Arial"/>
              <a:ea typeface="Arial"/>
              <a:cs typeface="Arial"/>
              <a:sym typeface="Arial"/>
            </a:endParaRPr>
          </a:p>
        </p:txBody>
      </p:sp>
      <p:cxnSp>
        <p:nvCxnSpPr>
          <p:cNvPr id="224" name="Google Shape;224;g35d8dd45c97_1_18"/>
          <p:cNvCxnSpPr>
            <a:endCxn id="225" idx="3"/>
          </p:cNvCxnSpPr>
          <p:nvPr/>
        </p:nvCxnSpPr>
        <p:spPr>
          <a:xfrm flipH="1">
            <a:off x="2871575" y="2484325"/>
            <a:ext cx="3822600" cy="2216400"/>
          </a:xfrm>
          <a:prstGeom prst="straightConnector1">
            <a:avLst/>
          </a:prstGeom>
          <a:noFill/>
          <a:ln cap="flat" cmpd="sng" w="9525">
            <a:solidFill>
              <a:srgbClr val="FF0000"/>
            </a:solidFill>
            <a:prstDash val="solid"/>
            <a:round/>
            <a:headEnd len="sm" w="sm" type="none"/>
            <a:tailEnd len="med" w="med" type="triangle"/>
          </a:ln>
        </p:spPr>
      </p:cxnSp>
      <p:sp>
        <p:nvSpPr>
          <p:cNvPr id="225" name="Google Shape;225;g35d8dd45c97_1_18"/>
          <p:cNvSpPr/>
          <p:nvPr/>
        </p:nvSpPr>
        <p:spPr>
          <a:xfrm>
            <a:off x="1752875" y="4638775"/>
            <a:ext cx="1118700" cy="12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iryo"/>
              <a:ea typeface="Meiryo"/>
              <a:cs typeface="Meiryo"/>
              <a:sym typeface="Meiry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5b65769e96_1_34"/>
          <p:cNvSpPr txBox="1"/>
          <p:nvPr>
            <p:ph type="title"/>
          </p:nvPr>
        </p:nvSpPr>
        <p:spPr>
          <a:xfrm>
            <a:off x="619835" y="159493"/>
            <a:ext cx="10924500" cy="452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JP" sz="2300"/>
              <a:t>7. 最終課題ベースラインの実行方法（全課題共通）: 提出結果の確認</a:t>
            </a:r>
            <a:endParaRPr/>
          </a:p>
        </p:txBody>
      </p:sp>
      <p:sp>
        <p:nvSpPr>
          <p:cNvPr id="232" name="Google Shape;232;g35b65769e96_1_34"/>
          <p:cNvSpPr txBox="1"/>
          <p:nvPr>
            <p:ph idx="1" type="body"/>
          </p:nvPr>
        </p:nvSpPr>
        <p:spPr>
          <a:xfrm>
            <a:off x="619834" y="751737"/>
            <a:ext cx="10924500" cy="4296900"/>
          </a:xfrm>
          <a:prstGeom prst="rect">
            <a:avLst/>
          </a:prstGeom>
        </p:spPr>
        <p:txBody>
          <a:bodyPr anchorCtr="0" anchor="t" bIns="0" lIns="0" spcFirstLastPara="1" rIns="0" wrap="square" tIns="0">
            <a:spAutoFit/>
          </a:bodyPr>
          <a:lstStyle/>
          <a:p>
            <a:pPr indent="-361950" lvl="0" marL="457200" rtl="0" algn="l">
              <a:lnSpc>
                <a:spcPct val="115000"/>
              </a:lnSpc>
              <a:spcBef>
                <a:spcPts val="1000"/>
              </a:spcBef>
              <a:spcAft>
                <a:spcPts val="0"/>
              </a:spcAft>
              <a:buSzPts val="2100"/>
              <a:buChar char="●"/>
            </a:pPr>
            <a:r>
              <a:rPr lang="en-JP" sz="2100"/>
              <a:t>omnicampus </a:t>
            </a:r>
            <a:r>
              <a:rPr lang="en-JP" sz="2100"/>
              <a:t>に zip ファイルを提出いただくと，必要なファイル</a:t>
            </a:r>
            <a:br>
              <a:rPr lang="en-JP" sz="2100"/>
            </a:br>
            <a:r>
              <a:rPr lang="en-JP" sz="2100"/>
              <a:t>（モデルパラメータ・ notebook ・予測ファイル）が全て含まれているかの確認と予測ファイルでの採点が行われます．</a:t>
            </a:r>
            <a:endParaRPr sz="2100"/>
          </a:p>
          <a:p>
            <a:pPr indent="0" lvl="0" marL="457200" rtl="0" algn="l">
              <a:lnSpc>
                <a:spcPct val="115000"/>
              </a:lnSpc>
              <a:spcBef>
                <a:spcPts val="1000"/>
              </a:spcBef>
              <a:spcAft>
                <a:spcPts val="0"/>
              </a:spcAft>
              <a:buNone/>
            </a:pPr>
            <a:r>
              <a:t/>
            </a:r>
            <a:endParaRPr sz="2100"/>
          </a:p>
          <a:p>
            <a:pPr indent="-361950" lvl="0" marL="457200" rtl="0" algn="l">
              <a:lnSpc>
                <a:spcPct val="115000"/>
              </a:lnSpc>
              <a:spcBef>
                <a:spcPts val="1000"/>
              </a:spcBef>
              <a:spcAft>
                <a:spcPts val="0"/>
              </a:spcAft>
              <a:buSzPts val="2100"/>
              <a:buChar char="●"/>
            </a:pPr>
            <a:r>
              <a:rPr lang="en-JP" sz="2100"/>
              <a:t>ファイルが足りない場合: </a:t>
            </a:r>
            <a:r>
              <a:rPr lang="en-JP" sz="2100"/>
              <a:t>どのファイルが</a:t>
            </a:r>
            <a:r>
              <a:rPr lang="en-JP" sz="2100"/>
              <a:t>不足している</a:t>
            </a:r>
            <a:r>
              <a:rPr lang="en-JP" sz="2100"/>
              <a:t>か</a:t>
            </a:r>
            <a:r>
              <a:rPr lang="en-JP" sz="2100"/>
              <a:t>表示されます</a:t>
            </a:r>
            <a:r>
              <a:rPr lang="en-JP" sz="2100"/>
              <a:t>．</a:t>
            </a:r>
            <a:endParaRPr sz="2100"/>
          </a:p>
          <a:p>
            <a:pPr indent="-361950" lvl="1" marL="914400" rtl="0" algn="l">
              <a:lnSpc>
                <a:spcPct val="115000"/>
              </a:lnSpc>
              <a:spcBef>
                <a:spcPts val="0"/>
              </a:spcBef>
              <a:spcAft>
                <a:spcPts val="0"/>
              </a:spcAft>
              <a:buSzPts val="2100"/>
              <a:buChar char="○"/>
            </a:pPr>
            <a:r>
              <a:rPr lang="en-JP" sz="2100"/>
              <a:t>この場合，予測ファイルの採点は行われません．</a:t>
            </a:r>
            <a:endParaRPr sz="2100"/>
          </a:p>
          <a:p>
            <a:pPr indent="-361950" lvl="1" marL="914400" rtl="0" algn="l">
              <a:lnSpc>
                <a:spcPct val="115000"/>
              </a:lnSpc>
              <a:spcBef>
                <a:spcPts val="0"/>
              </a:spcBef>
              <a:spcAft>
                <a:spcPts val="0"/>
              </a:spcAft>
              <a:buSzPts val="2100"/>
              <a:buChar char="○"/>
            </a:pPr>
            <a:r>
              <a:rPr lang="en-JP" sz="2100"/>
              <a:t>不足しているファイルを含めて再度 zip 化し，再提出してください．</a:t>
            </a:r>
            <a:endParaRPr sz="2100"/>
          </a:p>
          <a:p>
            <a:pPr indent="-361950" lvl="1" marL="914400" rtl="0" algn="l">
              <a:lnSpc>
                <a:spcPct val="115000"/>
              </a:lnSpc>
              <a:spcBef>
                <a:spcPts val="0"/>
              </a:spcBef>
              <a:spcAft>
                <a:spcPts val="0"/>
              </a:spcAft>
              <a:buSzPts val="2100"/>
              <a:buChar char="○"/>
            </a:pPr>
            <a:r>
              <a:rPr lang="en-JP" sz="2100"/>
              <a:t>最後に提出した結果がファイル不足の場合，提出と認められないためご注意ください．</a:t>
            </a:r>
            <a:endParaRPr sz="2100"/>
          </a:p>
          <a:p>
            <a:pPr indent="-361950" lvl="0" marL="457200" rtl="0" algn="l">
              <a:lnSpc>
                <a:spcPct val="115000"/>
              </a:lnSpc>
              <a:spcBef>
                <a:spcPts val="0"/>
              </a:spcBef>
              <a:spcAft>
                <a:spcPts val="0"/>
              </a:spcAft>
              <a:buSzPts val="2100"/>
              <a:buChar char="●"/>
            </a:pPr>
            <a:r>
              <a:rPr lang="en-JP" sz="2100"/>
              <a:t>ファイルが全て含まれている場合: 予測ファイルの採点がされます．</a:t>
            </a:r>
            <a:endParaRPr sz="2100"/>
          </a:p>
          <a:p>
            <a:pPr indent="-361950" lvl="1" marL="914400" rtl="0" algn="l">
              <a:lnSpc>
                <a:spcPct val="115000"/>
              </a:lnSpc>
              <a:spcBef>
                <a:spcPts val="0"/>
              </a:spcBef>
              <a:spcAft>
                <a:spcPts val="0"/>
              </a:spcAft>
              <a:buSzPts val="2100"/>
              <a:buChar char="○"/>
            </a:pPr>
            <a:r>
              <a:rPr lang="en-JP" sz="2100"/>
              <a:t>正常に採点されたことを示し，採点結果が表示されます．</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5d77acd846_0_2"/>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sz="2300"/>
              <a:t>7. 最終課題ベースラインの実行方法（全課題共通）: google colab での実行</a:t>
            </a:r>
            <a:endParaRPr sz="2300"/>
          </a:p>
        </p:txBody>
      </p:sp>
      <p:sp>
        <p:nvSpPr>
          <p:cNvPr id="239" name="Google Shape;239;g35d77acd846_0_2"/>
          <p:cNvSpPr txBox="1"/>
          <p:nvPr>
            <p:ph idx="1" type="body"/>
          </p:nvPr>
        </p:nvSpPr>
        <p:spPr>
          <a:xfrm>
            <a:off x="619834" y="751737"/>
            <a:ext cx="10924500" cy="6155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000"/>
              </a:spcBef>
              <a:spcAft>
                <a:spcPts val="0"/>
              </a:spcAft>
              <a:buNone/>
            </a:pPr>
            <a:r>
              <a:rPr lang="en-JP" sz="2100"/>
              <a:t>ベースラインコードの実行は google colab 上でも可能です．</a:t>
            </a:r>
            <a:br>
              <a:rPr lang="en-JP" sz="2100"/>
            </a:br>
            <a:r>
              <a:rPr lang="en-JP" sz="2100"/>
              <a:t>ご自身の drive に notebook ファイルをコピーしてご利用ください．</a:t>
            </a:r>
            <a:endParaRPr sz="2100"/>
          </a:p>
          <a:p>
            <a:pPr indent="0" lvl="0" marL="0" rtl="0" algn="l">
              <a:lnSpc>
                <a:spcPct val="115000"/>
              </a:lnSpc>
              <a:spcBef>
                <a:spcPts val="1000"/>
              </a:spcBef>
              <a:spcAft>
                <a:spcPts val="0"/>
              </a:spcAft>
              <a:buNone/>
            </a:pPr>
            <a:r>
              <a:rPr lang="en-JP" sz="2100"/>
              <a:t>※ drive にデータを保存する必要があります．</a:t>
            </a:r>
            <a:endParaRPr sz="2100"/>
          </a:p>
          <a:p>
            <a:pPr indent="-323850" lvl="0" marL="457200" rtl="0" algn="l">
              <a:lnSpc>
                <a:spcPct val="115000"/>
              </a:lnSpc>
              <a:spcBef>
                <a:spcPts val="1000"/>
              </a:spcBef>
              <a:spcAft>
                <a:spcPts val="0"/>
              </a:spcAft>
              <a:buSzPts val="1500"/>
              <a:buChar char="●"/>
            </a:pPr>
            <a:r>
              <a:rPr lang="en-JP" sz="2100"/>
              <a:t>ご自身の drive に以下 2 点をコピーします．</a:t>
            </a:r>
            <a:endParaRPr sz="2100"/>
          </a:p>
          <a:p>
            <a:pPr indent="-361950" lvl="1" marL="914400" rtl="0" algn="l">
              <a:lnSpc>
                <a:spcPct val="115000"/>
              </a:lnSpc>
              <a:spcBef>
                <a:spcPts val="0"/>
              </a:spcBef>
              <a:spcAft>
                <a:spcPts val="0"/>
              </a:spcAft>
              <a:buSzPts val="2100"/>
              <a:buChar char="○"/>
            </a:pPr>
            <a:r>
              <a:rPr lang="en-JP" sz="2100"/>
              <a:t>ベースラインコード：DL_Basic_2025_Competition_*_baseline.ipynb</a:t>
            </a:r>
            <a:endParaRPr sz="2100"/>
          </a:p>
          <a:p>
            <a:pPr indent="-361950" lvl="1" marL="914400" rtl="0" algn="l">
              <a:lnSpc>
                <a:spcPct val="115000"/>
              </a:lnSpc>
              <a:spcBef>
                <a:spcPts val="0"/>
              </a:spcBef>
              <a:spcAft>
                <a:spcPts val="0"/>
              </a:spcAft>
              <a:buSzPts val="2100"/>
              <a:buChar char="○"/>
            </a:pPr>
            <a:r>
              <a:rPr lang="en-JP" sz="2100"/>
              <a:t>対応するコンペのデータダウンロード用コード：data_download.ipynb</a:t>
            </a:r>
            <a:endParaRPr sz="2100"/>
          </a:p>
          <a:p>
            <a:pPr indent="0" lvl="0" marL="13716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JP" sz="2100"/>
              <a:t>google colab 上でdata_download.ipynbを実行してください．</a:t>
            </a:r>
            <a:endParaRPr sz="2100"/>
          </a:p>
          <a:p>
            <a:pPr indent="-361950" lvl="1" marL="914400" rtl="0" algn="l">
              <a:lnSpc>
                <a:spcPct val="115000"/>
              </a:lnSpc>
              <a:spcBef>
                <a:spcPts val="0"/>
              </a:spcBef>
              <a:spcAft>
                <a:spcPts val="0"/>
              </a:spcAft>
              <a:buSzPts val="2100"/>
              <a:buChar char="○"/>
            </a:pPr>
            <a:r>
              <a:rPr lang="en-JP" sz="2100"/>
              <a:t>データが google drive に配置されます．ファイルサイズが一番大きいVQA の場合12GB と大きいため，drive の容量が不足する可能性があります．その場合は，omnicampus 演習環境で実行してください．</a:t>
            </a:r>
            <a:endParaRPr sz="2100"/>
          </a:p>
          <a:p>
            <a:pPr indent="-361950" lvl="2" marL="1371600" rtl="0" algn="l">
              <a:lnSpc>
                <a:spcPct val="115000"/>
              </a:lnSpc>
              <a:spcBef>
                <a:spcPts val="0"/>
              </a:spcBef>
              <a:spcAft>
                <a:spcPts val="0"/>
              </a:spcAft>
              <a:buSzPts val="2100"/>
              <a:buChar char="■"/>
            </a:pPr>
            <a:r>
              <a:rPr lang="en-JP" sz="2100"/>
              <a:t>EEG は 7GB ，Segmentation は 800 MB ほどです．</a:t>
            </a:r>
            <a:endParaRPr sz="2100"/>
          </a:p>
          <a:p>
            <a:pPr indent="0" lvl="0" marL="9144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JP" sz="2100"/>
              <a:t>google colab 上でベースラインコードを実行する．</a:t>
            </a:r>
            <a:endParaRPr sz="2100"/>
          </a:p>
          <a:p>
            <a:pPr indent="-361950" lvl="1" marL="914400" rtl="0" algn="l">
              <a:lnSpc>
                <a:spcPct val="115000"/>
              </a:lnSpc>
              <a:spcBef>
                <a:spcPts val="0"/>
              </a:spcBef>
              <a:spcAft>
                <a:spcPts val="0"/>
              </a:spcAft>
              <a:buSzPts val="2100"/>
              <a:buChar char="○"/>
            </a:pPr>
            <a:r>
              <a:rPr lang="en-JP" sz="2100"/>
              <a:t>ベースラインコード内に，omnicampus 実行用のコードがある場合があります．その場合，そちらはコメントアウトして実行してください．</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5d77acd846_0_8"/>
          <p:cNvSpPr txBox="1"/>
          <p:nvPr>
            <p:ph type="title"/>
          </p:nvPr>
        </p:nvSpPr>
        <p:spPr>
          <a:xfrm>
            <a:off x="619835" y="159493"/>
            <a:ext cx="10924500" cy="4524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2600"/>
              <a:buNone/>
            </a:pPr>
            <a:r>
              <a:rPr lang="en-JP" sz="2300"/>
              <a:t>7. 最終課題ベースラインの実行方法（全課題共通）: </a:t>
            </a:r>
            <a:r>
              <a:rPr lang="en-JP" sz="2300"/>
              <a:t>ローカル環境</a:t>
            </a:r>
            <a:r>
              <a:rPr lang="en-JP" sz="2300"/>
              <a:t>での実行</a:t>
            </a:r>
            <a:endParaRPr sz="2300"/>
          </a:p>
        </p:txBody>
      </p:sp>
      <p:sp>
        <p:nvSpPr>
          <p:cNvPr id="246" name="Google Shape;246;g35d77acd846_0_8"/>
          <p:cNvSpPr txBox="1"/>
          <p:nvPr>
            <p:ph idx="1" type="body"/>
          </p:nvPr>
        </p:nvSpPr>
        <p:spPr>
          <a:xfrm>
            <a:off x="619834" y="751737"/>
            <a:ext cx="10924500" cy="5784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000"/>
              </a:spcBef>
              <a:spcAft>
                <a:spcPts val="0"/>
              </a:spcAft>
              <a:buNone/>
            </a:pPr>
            <a:r>
              <a:rPr lang="en-JP" sz="2100"/>
              <a:t>データを取得することで，計算機環境がある方はローカルでの実行も可能です．</a:t>
            </a:r>
            <a:endParaRPr sz="2100"/>
          </a:p>
          <a:p>
            <a:pPr indent="0" lvl="0" marL="0" rtl="0" algn="l">
              <a:lnSpc>
                <a:spcPct val="115000"/>
              </a:lnSpc>
              <a:spcBef>
                <a:spcPts val="1000"/>
              </a:spcBef>
              <a:spcAft>
                <a:spcPts val="0"/>
              </a:spcAft>
              <a:buNone/>
            </a:pPr>
            <a:r>
              <a:rPr lang="en-JP" sz="2100"/>
              <a:t>（ライブラリのインストール等，環境作成についてはご自身でお願いします）</a:t>
            </a:r>
            <a:endParaRPr sz="2100"/>
          </a:p>
          <a:p>
            <a:pPr indent="-323850" lvl="0" marL="457200" rtl="0" algn="l">
              <a:lnSpc>
                <a:spcPct val="115000"/>
              </a:lnSpc>
              <a:spcBef>
                <a:spcPts val="1000"/>
              </a:spcBef>
              <a:spcAft>
                <a:spcPts val="0"/>
              </a:spcAft>
              <a:buSzPts val="1500"/>
              <a:buChar char="●"/>
            </a:pPr>
            <a:r>
              <a:rPr lang="en-JP" sz="2100"/>
              <a:t>ご自身の</a:t>
            </a:r>
            <a:r>
              <a:rPr lang="en-JP" sz="2100"/>
              <a:t>ローカル環境</a:t>
            </a:r>
            <a:r>
              <a:rPr lang="en-JP" sz="2100"/>
              <a:t>に以下 2 点をコピーします．</a:t>
            </a:r>
            <a:endParaRPr sz="2100"/>
          </a:p>
          <a:p>
            <a:pPr indent="-361950" lvl="1" marL="914400" rtl="0" algn="l">
              <a:lnSpc>
                <a:spcPct val="115000"/>
              </a:lnSpc>
              <a:spcBef>
                <a:spcPts val="0"/>
              </a:spcBef>
              <a:spcAft>
                <a:spcPts val="0"/>
              </a:spcAft>
              <a:buSzPts val="2100"/>
              <a:buChar char="○"/>
            </a:pPr>
            <a:r>
              <a:rPr lang="en-JP" sz="2100"/>
              <a:t>ベースラインコード：DL_Basic_2025_Competition_*_baseline.ipynb</a:t>
            </a:r>
            <a:endParaRPr sz="2100"/>
          </a:p>
          <a:p>
            <a:pPr indent="-361950" lvl="1" marL="914400" rtl="0" algn="l">
              <a:lnSpc>
                <a:spcPct val="115000"/>
              </a:lnSpc>
              <a:spcBef>
                <a:spcPts val="0"/>
              </a:spcBef>
              <a:spcAft>
                <a:spcPts val="0"/>
              </a:spcAft>
              <a:buSzPts val="2100"/>
              <a:buChar char="○"/>
            </a:pPr>
            <a:r>
              <a:rPr lang="en-JP" sz="2100"/>
              <a:t>対応するコンペのデータダウンロード用コード：data_download.ipynb</a:t>
            </a:r>
            <a:endParaRPr sz="2100"/>
          </a:p>
          <a:p>
            <a:pPr indent="0" lvl="0" marL="13716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JP" sz="2100"/>
              <a:t>googlecolab</a:t>
            </a:r>
            <a:r>
              <a:rPr lang="en-JP" sz="2100"/>
              <a:t>，もしくは omnicampus 演習環境で</a:t>
            </a:r>
            <a:r>
              <a:rPr lang="en-JP" sz="2100"/>
              <a:t>data_download.ipynbを実行し</a:t>
            </a:r>
            <a:r>
              <a:rPr lang="en-JP" sz="2100"/>
              <a:t>，データをローカルにダウンロードしてください</a:t>
            </a:r>
            <a:r>
              <a:rPr lang="en-JP" sz="2100"/>
              <a:t>．</a:t>
            </a:r>
            <a:endParaRPr sz="2100"/>
          </a:p>
          <a:p>
            <a:pPr indent="-361950" lvl="1" marL="914400" rtl="0" algn="l">
              <a:lnSpc>
                <a:spcPct val="115000"/>
              </a:lnSpc>
              <a:spcBef>
                <a:spcPts val="0"/>
              </a:spcBef>
              <a:spcAft>
                <a:spcPts val="0"/>
              </a:spcAft>
              <a:buSzPts val="2100"/>
              <a:buChar char="○"/>
            </a:pPr>
            <a:r>
              <a:rPr lang="en-JP" sz="2100"/>
              <a:t>ローカル環境でも実行可能ですが，python バージョンの設定が必要になります．</a:t>
            </a:r>
            <a:endParaRPr sz="2100"/>
          </a:p>
          <a:p>
            <a:pPr indent="-361950" lvl="1" marL="914400" rtl="0" algn="l">
              <a:lnSpc>
                <a:spcPct val="115000"/>
              </a:lnSpc>
              <a:spcBef>
                <a:spcPts val="0"/>
              </a:spcBef>
              <a:spcAft>
                <a:spcPts val="0"/>
              </a:spcAft>
              <a:buSzPts val="2100"/>
              <a:buChar char="○"/>
            </a:pPr>
            <a:r>
              <a:rPr lang="en-JP" sz="2100"/>
              <a:t>データ取得 notebook のfile id が colab 用 (</a:t>
            </a:r>
            <a:r>
              <a:rPr lang="en-JP" sz="2100"/>
              <a:t>if “COLAB_” in “”.join(os.environ.keys())内で設定されているものの）利用では python 3.11.12，omnicampus 用の場合は python 3.10.6 を使用する必要があります．</a:t>
            </a:r>
            <a:endParaRPr sz="2100"/>
          </a:p>
          <a:p>
            <a:pPr indent="0" lvl="0" marL="9144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JP" sz="2100"/>
              <a:t>google colab 上でベースラインコードを実行する．</a:t>
            </a:r>
            <a:endParaRPr sz="2100"/>
          </a:p>
          <a:p>
            <a:pPr indent="-361950" lvl="1" marL="914400" rtl="0" algn="l">
              <a:lnSpc>
                <a:spcPct val="115000"/>
              </a:lnSpc>
              <a:spcBef>
                <a:spcPts val="0"/>
              </a:spcBef>
              <a:spcAft>
                <a:spcPts val="0"/>
              </a:spcAft>
              <a:buSzPts val="2100"/>
              <a:buChar char="○"/>
            </a:pPr>
            <a:r>
              <a:rPr lang="en-JP" sz="2100"/>
              <a:t>colab </a:t>
            </a:r>
            <a:r>
              <a:rPr lang="en-JP" sz="2100"/>
              <a:t>用のコードのコメントアウト，パスの修正は適宜行ってください．</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dd71573b54_1_0"/>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518147" lvl="0" marL="609585" rtl="0" algn="l">
              <a:lnSpc>
                <a:spcPct val="100000"/>
              </a:lnSpc>
              <a:spcBef>
                <a:spcPts val="0"/>
              </a:spcBef>
              <a:spcAft>
                <a:spcPts val="0"/>
              </a:spcAft>
              <a:buSzPct val="100000"/>
              <a:buAutoNum type="arabicPeriod"/>
            </a:pPr>
            <a:r>
              <a:rPr lang="en-JP"/>
              <a:t>演習環境の起動</a:t>
            </a:r>
            <a:endParaRPr/>
          </a:p>
        </p:txBody>
      </p:sp>
      <p:sp>
        <p:nvSpPr>
          <p:cNvPr id="65" name="Google Shape;65;g2dd71573b54_1_0"/>
          <p:cNvSpPr txBox="1"/>
          <p:nvPr/>
        </p:nvSpPr>
        <p:spPr>
          <a:xfrm>
            <a:off x="415700" y="1378934"/>
            <a:ext cx="11573100" cy="1559400"/>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前ページの「演習環境へ」を押下すると以下の画面に遷移します．</a:t>
            </a:r>
            <a:endParaRPr b="0" i="0" sz="2133" u="none" cap="none" strike="noStrike">
              <a:solidFill>
                <a:srgbClr val="000000"/>
              </a:solidFill>
              <a:latin typeface="Arial"/>
              <a:ea typeface="Arial"/>
              <a:cs typeface="Arial"/>
              <a:sym typeface="Arial"/>
            </a:endParaRPr>
          </a:p>
          <a:p>
            <a:pPr indent="-440255" lvl="0" marL="609584"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遷移後インスタンスタイプを設定し，右の「起動」を押下して演習環境を起動します．</a:t>
            </a:r>
            <a:endParaRPr b="0" i="0" sz="2133" u="none" cap="none" strike="noStrike">
              <a:solidFill>
                <a:srgbClr val="000000"/>
              </a:solidFill>
              <a:latin typeface="Arial"/>
              <a:ea typeface="Arial"/>
              <a:cs typeface="Arial"/>
              <a:sym typeface="Arial"/>
            </a:endParaRPr>
          </a:p>
          <a:p>
            <a:pPr indent="-364044" lvl="1" marL="914400" marR="0" rtl="0" algn="l">
              <a:lnSpc>
                <a:spcPct val="100000"/>
              </a:lnSpc>
              <a:spcBef>
                <a:spcPts val="0"/>
              </a:spcBef>
              <a:spcAft>
                <a:spcPts val="0"/>
              </a:spcAft>
              <a:buClr>
                <a:srgbClr val="000000"/>
              </a:buClr>
              <a:buSzPts val="2133"/>
              <a:buFont typeface="Arial"/>
              <a:buChar char="○"/>
            </a:pPr>
            <a:r>
              <a:rPr b="0" i="0" lang="en-JP" sz="2133" u="none" cap="none" strike="noStrike">
                <a:solidFill>
                  <a:srgbClr val="000000"/>
                </a:solidFill>
                <a:latin typeface="Arial"/>
                <a:ea typeface="Arial"/>
                <a:cs typeface="Arial"/>
                <a:sym typeface="Arial"/>
              </a:rPr>
              <a:t>インスタンスタイプの後ろの数字は，デバイスの数を示しています</a:t>
            </a:r>
            <a:endParaRPr b="0" i="0" sz="2133" u="none" cap="none" strike="noStrike">
              <a:solidFill>
                <a:srgbClr val="000000"/>
              </a:solidFill>
              <a:latin typeface="Arial"/>
              <a:ea typeface="Arial"/>
              <a:cs typeface="Arial"/>
              <a:sym typeface="Arial"/>
            </a:endParaRPr>
          </a:p>
          <a:p>
            <a:pPr indent="-364045" lvl="2" marL="1371600" marR="0" rtl="0" algn="l">
              <a:lnSpc>
                <a:spcPct val="100000"/>
              </a:lnSpc>
              <a:spcBef>
                <a:spcPts val="0"/>
              </a:spcBef>
              <a:spcAft>
                <a:spcPts val="0"/>
              </a:spcAft>
              <a:buClr>
                <a:srgbClr val="000000"/>
              </a:buClr>
              <a:buSzPts val="2133"/>
              <a:buFont typeface="Arial"/>
              <a:buChar char="■"/>
            </a:pPr>
            <a:r>
              <a:rPr b="0" i="0" lang="en-JP" sz="2133" u="none" cap="none" strike="noStrike">
                <a:solidFill>
                  <a:srgbClr val="000000"/>
                </a:solidFill>
                <a:latin typeface="Arial"/>
                <a:ea typeface="Arial"/>
                <a:cs typeface="Arial"/>
                <a:sym typeface="Arial"/>
              </a:rPr>
              <a:t>現在は</a:t>
            </a:r>
            <a:r>
              <a:rPr b="0" i="0" lang="en-JP" sz="2133" u="none" cap="none" strike="noStrike">
                <a:solidFill>
                  <a:schemeClr val="dk1"/>
                </a:solidFill>
                <a:latin typeface="Arial"/>
                <a:ea typeface="Arial"/>
                <a:cs typeface="Arial"/>
                <a:sym typeface="Arial"/>
              </a:rPr>
              <a:t>GPUは</a:t>
            </a:r>
            <a:r>
              <a:rPr b="0" i="0" lang="en-JP" sz="2133" u="none" cap="none" strike="noStrike">
                <a:solidFill>
                  <a:srgbClr val="000000"/>
                </a:solidFill>
                <a:latin typeface="Arial"/>
                <a:ea typeface="Arial"/>
                <a:cs typeface="Arial"/>
                <a:sym typeface="Arial"/>
              </a:rPr>
              <a:t>1枚のみ選択可能です．</a:t>
            </a:r>
            <a:endParaRPr b="0" i="0" sz="2133" u="none" cap="none" strike="noStrike">
              <a:solidFill>
                <a:srgbClr val="000000"/>
              </a:solidFill>
              <a:latin typeface="Arial"/>
              <a:ea typeface="Arial"/>
              <a:cs typeface="Arial"/>
              <a:sym typeface="Arial"/>
            </a:endParaRPr>
          </a:p>
        </p:txBody>
      </p:sp>
      <p:pic>
        <p:nvPicPr>
          <p:cNvPr id="66" name="Google Shape;66;g2dd71573b54_1_0"/>
          <p:cNvPicPr preferRelativeResize="0"/>
          <p:nvPr/>
        </p:nvPicPr>
        <p:blipFill rotWithShape="1">
          <a:blip r:embed="rId3">
            <a:alphaModFix/>
          </a:blip>
          <a:srcRect b="33766" l="866" r="33389" t="0"/>
          <a:stretch/>
        </p:blipFill>
        <p:spPr>
          <a:xfrm>
            <a:off x="2328375" y="4301873"/>
            <a:ext cx="7747850" cy="2283150"/>
          </a:xfrm>
          <a:prstGeom prst="rect">
            <a:avLst/>
          </a:prstGeom>
          <a:noFill/>
          <a:ln>
            <a:noFill/>
          </a:ln>
        </p:spPr>
      </p:pic>
      <p:sp>
        <p:nvSpPr>
          <p:cNvPr id="67" name="Google Shape;67;g2dd71573b54_1_0"/>
          <p:cNvSpPr/>
          <p:nvPr/>
        </p:nvSpPr>
        <p:spPr>
          <a:xfrm>
            <a:off x="2437775" y="3056975"/>
            <a:ext cx="3357000" cy="57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50"/>
              <a:buFont typeface="Arial"/>
              <a:buNone/>
            </a:pPr>
            <a:r>
              <a:rPr b="0" i="0" lang="en-JP" sz="1850" u="none" cap="none" strike="noStrike">
                <a:solidFill>
                  <a:srgbClr val="000000"/>
                </a:solidFill>
                <a:latin typeface="Arial"/>
                <a:ea typeface="Arial"/>
                <a:cs typeface="Arial"/>
                <a:sym typeface="Arial"/>
              </a:rPr>
              <a:t>インスタンスタイプを設定</a:t>
            </a:r>
            <a:endParaRPr b="0" i="0" sz="1850" u="none" cap="none" strike="noStrike">
              <a:solidFill>
                <a:srgbClr val="000000"/>
              </a:solidFill>
              <a:latin typeface="Arial"/>
              <a:ea typeface="Arial"/>
              <a:cs typeface="Arial"/>
              <a:sym typeface="Arial"/>
            </a:endParaRPr>
          </a:p>
        </p:txBody>
      </p:sp>
      <p:sp>
        <p:nvSpPr>
          <p:cNvPr id="68" name="Google Shape;68;g2dd71573b54_1_0"/>
          <p:cNvSpPr/>
          <p:nvPr/>
        </p:nvSpPr>
        <p:spPr>
          <a:xfrm>
            <a:off x="2886484" y="5130733"/>
            <a:ext cx="854700" cy="942300"/>
          </a:xfrm>
          <a:prstGeom prst="rect">
            <a:avLst/>
          </a:prstGeom>
          <a:no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69" name="Google Shape;69;g2dd71573b54_1_0"/>
          <p:cNvCxnSpPr>
            <a:stCxn id="67" idx="2"/>
            <a:endCxn id="68" idx="0"/>
          </p:cNvCxnSpPr>
          <p:nvPr/>
        </p:nvCxnSpPr>
        <p:spPr>
          <a:xfrm flipH="1">
            <a:off x="3313775" y="3631775"/>
            <a:ext cx="802500" cy="1499100"/>
          </a:xfrm>
          <a:prstGeom prst="straightConnector1">
            <a:avLst/>
          </a:prstGeom>
          <a:noFill/>
          <a:ln cap="flat" cmpd="sng" w="9525">
            <a:solidFill>
              <a:srgbClr val="FF0000"/>
            </a:solidFill>
            <a:prstDash val="solid"/>
            <a:round/>
            <a:headEnd len="sm" w="sm" type="none"/>
            <a:tailEnd len="med" w="med" type="triangle"/>
          </a:ln>
        </p:spPr>
      </p:cxnSp>
      <p:sp>
        <p:nvSpPr>
          <p:cNvPr id="70" name="Google Shape;70;g2dd71573b54_1_0"/>
          <p:cNvSpPr/>
          <p:nvPr/>
        </p:nvSpPr>
        <p:spPr>
          <a:xfrm>
            <a:off x="7400127" y="4893275"/>
            <a:ext cx="2579700" cy="574800"/>
          </a:xfrm>
          <a:prstGeom prst="roundRect">
            <a:avLst>
              <a:gd fmla="val 16667" name="adj"/>
            </a:avLst>
          </a:prstGeom>
          <a:solidFill>
            <a:schemeClr val="lt2"/>
          </a:solidFill>
          <a:ln cap="flat" cmpd="sng" w="38100">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50"/>
              <a:buFont typeface="Arial"/>
              <a:buNone/>
            </a:pPr>
            <a:r>
              <a:rPr b="0" i="0" lang="en-JP" sz="1850" u="none" cap="none" strike="noStrike">
                <a:solidFill>
                  <a:srgbClr val="000000"/>
                </a:solidFill>
                <a:latin typeface="Arial"/>
                <a:ea typeface="Arial"/>
                <a:cs typeface="Arial"/>
                <a:sym typeface="Arial"/>
              </a:rPr>
              <a:t>「起動」を押下して</a:t>
            </a:r>
            <a:br>
              <a:rPr b="0" i="0" lang="en-JP" sz="1850" u="none" cap="none" strike="noStrike">
                <a:solidFill>
                  <a:srgbClr val="000000"/>
                </a:solidFill>
                <a:latin typeface="Arial"/>
                <a:ea typeface="Arial"/>
                <a:cs typeface="Arial"/>
                <a:sym typeface="Arial"/>
              </a:rPr>
            </a:br>
            <a:r>
              <a:rPr b="0" i="0" lang="en-JP" sz="1850" u="none" cap="none" strike="noStrike">
                <a:solidFill>
                  <a:srgbClr val="000000"/>
                </a:solidFill>
                <a:latin typeface="Arial"/>
                <a:ea typeface="Arial"/>
                <a:cs typeface="Arial"/>
                <a:sym typeface="Arial"/>
              </a:rPr>
              <a:t>環境を起動</a:t>
            </a:r>
            <a:endParaRPr b="0" i="0" sz="1850" u="none" cap="none" strike="noStrike">
              <a:solidFill>
                <a:srgbClr val="000000"/>
              </a:solidFill>
              <a:latin typeface="Arial"/>
              <a:ea typeface="Arial"/>
              <a:cs typeface="Arial"/>
              <a:sym typeface="Arial"/>
            </a:endParaRPr>
          </a:p>
        </p:txBody>
      </p:sp>
      <p:sp>
        <p:nvSpPr>
          <p:cNvPr id="71" name="Google Shape;71;g2dd71573b54_1_0"/>
          <p:cNvSpPr/>
          <p:nvPr/>
        </p:nvSpPr>
        <p:spPr>
          <a:xfrm>
            <a:off x="3741284" y="5237400"/>
            <a:ext cx="1486500" cy="230400"/>
          </a:xfrm>
          <a:prstGeom prst="rect">
            <a:avLst/>
          </a:prstGeom>
          <a:no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72" name="Google Shape;72;g2dd71573b54_1_0"/>
          <p:cNvCxnSpPr>
            <a:stCxn id="70" idx="1"/>
            <a:endCxn id="71" idx="3"/>
          </p:cNvCxnSpPr>
          <p:nvPr/>
        </p:nvCxnSpPr>
        <p:spPr>
          <a:xfrm flipH="1">
            <a:off x="5227827" y="5180675"/>
            <a:ext cx="2172300" cy="171900"/>
          </a:xfrm>
          <a:prstGeom prst="straightConnector1">
            <a:avLst/>
          </a:prstGeom>
          <a:noFill/>
          <a:ln cap="flat" cmpd="sng" w="9525">
            <a:solidFill>
              <a:srgbClr val="0000FF"/>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g2e7a5a7c82f_0_0"/>
          <p:cNvPicPr preferRelativeResize="0"/>
          <p:nvPr/>
        </p:nvPicPr>
        <p:blipFill rotWithShape="1">
          <a:blip r:embed="rId3">
            <a:alphaModFix/>
          </a:blip>
          <a:srcRect b="18125" l="0" r="33932" t="0"/>
          <a:stretch/>
        </p:blipFill>
        <p:spPr>
          <a:xfrm>
            <a:off x="743125" y="2796650"/>
            <a:ext cx="7054802" cy="3111875"/>
          </a:xfrm>
          <a:prstGeom prst="rect">
            <a:avLst/>
          </a:prstGeom>
          <a:noFill/>
          <a:ln>
            <a:noFill/>
          </a:ln>
        </p:spPr>
      </p:pic>
      <p:sp>
        <p:nvSpPr>
          <p:cNvPr id="78" name="Google Shape;78;g2e7a5a7c82f_0_0"/>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518147" lvl="0" marL="609584" rtl="0" algn="l">
              <a:lnSpc>
                <a:spcPct val="100000"/>
              </a:lnSpc>
              <a:spcBef>
                <a:spcPts val="0"/>
              </a:spcBef>
              <a:spcAft>
                <a:spcPts val="0"/>
              </a:spcAft>
              <a:buSzPct val="100000"/>
              <a:buAutoNum type="arabicPeriod"/>
            </a:pPr>
            <a:r>
              <a:rPr lang="en-JP"/>
              <a:t>演習環境の起動</a:t>
            </a:r>
            <a:endParaRPr/>
          </a:p>
        </p:txBody>
      </p:sp>
      <p:sp>
        <p:nvSpPr>
          <p:cNvPr id="79" name="Google Shape;79;g2e7a5a7c82f_0_0"/>
          <p:cNvSpPr txBox="1"/>
          <p:nvPr/>
        </p:nvSpPr>
        <p:spPr>
          <a:xfrm>
            <a:off x="415700" y="1378934"/>
            <a:ext cx="11573100" cy="574500"/>
          </a:xfrm>
          <a:prstGeom prst="rect">
            <a:avLst/>
          </a:prstGeom>
          <a:noFill/>
          <a:ln>
            <a:noFill/>
          </a:ln>
        </p:spPr>
        <p:txBody>
          <a:bodyPr anchorCtr="0" anchor="t" bIns="121900" lIns="121900" spcFirstLastPara="1" rIns="121900" wrap="square" tIns="121900">
            <a:spAutoFit/>
          </a:bodyPr>
          <a:lstStyle/>
          <a:p>
            <a:pPr indent="-440255" lvl="0" marL="609584"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以下の画面が表示されたら，「演習環境へ」を押下してください．</a:t>
            </a:r>
            <a:endParaRPr b="0" i="0" sz="2133" u="none" cap="none" strike="noStrike">
              <a:solidFill>
                <a:srgbClr val="000000"/>
              </a:solidFill>
              <a:latin typeface="Arial"/>
              <a:ea typeface="Arial"/>
              <a:cs typeface="Arial"/>
              <a:sym typeface="Arial"/>
            </a:endParaRPr>
          </a:p>
        </p:txBody>
      </p:sp>
      <p:sp>
        <p:nvSpPr>
          <p:cNvPr id="80" name="Google Shape;80;g2e7a5a7c82f_0_0"/>
          <p:cNvSpPr/>
          <p:nvPr/>
        </p:nvSpPr>
        <p:spPr>
          <a:xfrm>
            <a:off x="8185724" y="3399550"/>
            <a:ext cx="2712600" cy="57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50"/>
              <a:buFont typeface="Arial"/>
              <a:buNone/>
            </a:pPr>
            <a:r>
              <a:rPr b="0" i="0" lang="en-JP" sz="1850" u="none" cap="none" strike="noStrike">
                <a:solidFill>
                  <a:srgbClr val="000000"/>
                </a:solidFill>
                <a:latin typeface="Arial"/>
                <a:ea typeface="Arial"/>
                <a:cs typeface="Arial"/>
                <a:sym typeface="Arial"/>
              </a:rPr>
              <a:t>「演習環境へ」を押下</a:t>
            </a:r>
            <a:endParaRPr b="0" i="0" sz="1850" u="none" cap="none" strike="noStrike">
              <a:solidFill>
                <a:srgbClr val="000000"/>
              </a:solidFill>
              <a:latin typeface="Arial"/>
              <a:ea typeface="Arial"/>
              <a:cs typeface="Arial"/>
              <a:sym typeface="Arial"/>
            </a:endParaRPr>
          </a:p>
        </p:txBody>
      </p:sp>
      <p:sp>
        <p:nvSpPr>
          <p:cNvPr id="81" name="Google Shape;81;g2e7a5a7c82f_0_0"/>
          <p:cNvSpPr/>
          <p:nvPr/>
        </p:nvSpPr>
        <p:spPr>
          <a:xfrm>
            <a:off x="3498894" y="3368056"/>
            <a:ext cx="1396200" cy="215100"/>
          </a:xfrm>
          <a:prstGeom prst="rect">
            <a:avLst/>
          </a:prstGeom>
          <a:no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82" name="Google Shape;82;g2e7a5a7c82f_0_0"/>
          <p:cNvCxnSpPr>
            <a:stCxn id="80" idx="1"/>
            <a:endCxn id="81" idx="3"/>
          </p:cNvCxnSpPr>
          <p:nvPr/>
        </p:nvCxnSpPr>
        <p:spPr>
          <a:xfrm rot="10800000">
            <a:off x="4895024" y="3475750"/>
            <a:ext cx="3290700" cy="211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dd71573b54_1_23"/>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518147" lvl="0" marL="609585" rtl="0" algn="l">
              <a:lnSpc>
                <a:spcPct val="100000"/>
              </a:lnSpc>
              <a:spcBef>
                <a:spcPts val="0"/>
              </a:spcBef>
              <a:spcAft>
                <a:spcPts val="0"/>
              </a:spcAft>
              <a:buSzPct val="100000"/>
              <a:buAutoNum type="arabicPeriod"/>
            </a:pPr>
            <a:r>
              <a:rPr lang="en-JP"/>
              <a:t>演習環境の起動</a:t>
            </a:r>
            <a:endParaRPr/>
          </a:p>
        </p:txBody>
      </p:sp>
      <p:sp>
        <p:nvSpPr>
          <p:cNvPr id="88" name="Google Shape;88;g2dd71573b54_1_23"/>
          <p:cNvSpPr txBox="1"/>
          <p:nvPr/>
        </p:nvSpPr>
        <p:spPr>
          <a:xfrm>
            <a:off x="415700" y="1378934"/>
            <a:ext cx="10508800" cy="574412"/>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別のタブで演習環境としてJupyter labが起動します．</a:t>
            </a:r>
            <a:endParaRPr b="0" i="0" sz="2133" u="none" cap="none" strike="noStrike">
              <a:solidFill>
                <a:srgbClr val="000000"/>
              </a:solidFill>
              <a:latin typeface="Arial"/>
              <a:ea typeface="Arial"/>
              <a:cs typeface="Arial"/>
              <a:sym typeface="Arial"/>
            </a:endParaRPr>
          </a:p>
        </p:txBody>
      </p:sp>
      <p:pic>
        <p:nvPicPr>
          <p:cNvPr id="89" name="Google Shape;89;g2dd71573b54_1_23"/>
          <p:cNvPicPr preferRelativeResize="0"/>
          <p:nvPr/>
        </p:nvPicPr>
        <p:blipFill rotWithShape="1">
          <a:blip r:embed="rId3">
            <a:alphaModFix/>
          </a:blip>
          <a:srcRect b="0" l="0" r="0" t="0"/>
          <a:stretch/>
        </p:blipFill>
        <p:spPr>
          <a:xfrm>
            <a:off x="1988167" y="2220300"/>
            <a:ext cx="8215661" cy="41698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dd71573b54_1_15"/>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2. Notebookの作成・実行方法</a:t>
            </a:r>
            <a:endParaRPr/>
          </a:p>
        </p:txBody>
      </p:sp>
      <p:sp>
        <p:nvSpPr>
          <p:cNvPr id="95" name="Google Shape;95;g2dd71573b54_1_15"/>
          <p:cNvSpPr txBox="1"/>
          <p:nvPr/>
        </p:nvSpPr>
        <p:spPr>
          <a:xfrm>
            <a:off x="415667" y="1401001"/>
            <a:ext cx="11360800" cy="574412"/>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Notebookの作成．</a:t>
            </a:r>
            <a:endParaRPr b="0" i="0" sz="2133" u="none" cap="none" strike="noStrike">
              <a:solidFill>
                <a:srgbClr val="000000"/>
              </a:solidFill>
              <a:latin typeface="Arial"/>
              <a:ea typeface="Arial"/>
              <a:cs typeface="Arial"/>
              <a:sym typeface="Arial"/>
            </a:endParaRPr>
          </a:p>
        </p:txBody>
      </p:sp>
      <p:pic>
        <p:nvPicPr>
          <p:cNvPr id="96" name="Google Shape;96;g2dd71573b54_1_15"/>
          <p:cNvPicPr preferRelativeResize="0"/>
          <p:nvPr/>
        </p:nvPicPr>
        <p:blipFill rotWithShape="1">
          <a:blip r:embed="rId3">
            <a:alphaModFix/>
          </a:blip>
          <a:srcRect b="0" l="0" r="0" t="0"/>
          <a:stretch/>
        </p:blipFill>
        <p:spPr>
          <a:xfrm>
            <a:off x="3560734" y="2143134"/>
            <a:ext cx="8215661" cy="4169869"/>
          </a:xfrm>
          <a:prstGeom prst="rect">
            <a:avLst/>
          </a:prstGeom>
          <a:noFill/>
          <a:ln>
            <a:noFill/>
          </a:ln>
        </p:spPr>
      </p:pic>
      <p:sp>
        <p:nvSpPr>
          <p:cNvPr id="97" name="Google Shape;97;g2dd71573b54_1_15"/>
          <p:cNvSpPr/>
          <p:nvPr/>
        </p:nvSpPr>
        <p:spPr>
          <a:xfrm>
            <a:off x="5402700" y="2812267"/>
            <a:ext cx="693200" cy="5748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98" name="Google Shape;98;g2dd71573b54_1_15"/>
          <p:cNvCxnSpPr>
            <a:stCxn id="99" idx="3"/>
            <a:endCxn id="97" idx="1"/>
          </p:cNvCxnSpPr>
          <p:nvPr/>
        </p:nvCxnSpPr>
        <p:spPr>
          <a:xfrm>
            <a:off x="2789667" y="3099667"/>
            <a:ext cx="2613000" cy="0"/>
          </a:xfrm>
          <a:prstGeom prst="straightConnector1">
            <a:avLst/>
          </a:prstGeom>
          <a:noFill/>
          <a:ln cap="flat" cmpd="sng" w="19050">
            <a:solidFill>
              <a:srgbClr val="FF0000"/>
            </a:solidFill>
            <a:prstDash val="solid"/>
            <a:round/>
            <a:headEnd len="sm" w="sm" type="none"/>
            <a:tailEnd len="med" w="med" type="triangle"/>
          </a:ln>
        </p:spPr>
      </p:cxnSp>
      <p:sp>
        <p:nvSpPr>
          <p:cNvPr id="99" name="Google Shape;99;g2dd71573b54_1_15"/>
          <p:cNvSpPr/>
          <p:nvPr/>
        </p:nvSpPr>
        <p:spPr>
          <a:xfrm>
            <a:off x="760867" y="2747267"/>
            <a:ext cx="2028800" cy="70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JP" sz="1867" u="none" cap="none" strike="noStrike">
                <a:solidFill>
                  <a:srgbClr val="000000"/>
                </a:solidFill>
                <a:latin typeface="Arial"/>
                <a:ea typeface="Arial"/>
                <a:cs typeface="Arial"/>
                <a:sym typeface="Arial"/>
              </a:rPr>
              <a:t>ここをクリック</a:t>
            </a:r>
            <a:endParaRPr b="0" i="0" sz="1867"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d71573b54_1_30"/>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2. Notebookの作成・実行方法</a:t>
            </a:r>
            <a:endParaRPr/>
          </a:p>
        </p:txBody>
      </p:sp>
      <p:sp>
        <p:nvSpPr>
          <p:cNvPr id="105" name="Google Shape;105;g2dd71573b54_1_30"/>
          <p:cNvSpPr txBox="1"/>
          <p:nvPr/>
        </p:nvSpPr>
        <p:spPr>
          <a:xfrm>
            <a:off x="415667" y="1401001"/>
            <a:ext cx="11360800" cy="902643"/>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Untitled.ipynbというnotebookが作成されます．</a:t>
            </a:r>
            <a:endParaRPr b="0" i="0" sz="2133" u="none" cap="none" strike="noStrike">
              <a:solidFill>
                <a:srgbClr val="000000"/>
              </a:solidFill>
              <a:latin typeface="Arial"/>
              <a:ea typeface="Arial"/>
              <a:cs typeface="Arial"/>
              <a:sym typeface="Arial"/>
            </a:endParaRPr>
          </a:p>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左のファイル一覧からファイルを右クリック → renameでファイル名を変更可能．</a:t>
            </a:r>
            <a:endParaRPr b="0" i="0" sz="2133" u="none" cap="none" strike="noStrike">
              <a:solidFill>
                <a:srgbClr val="000000"/>
              </a:solidFill>
              <a:latin typeface="Arial"/>
              <a:ea typeface="Arial"/>
              <a:cs typeface="Arial"/>
              <a:sym typeface="Arial"/>
            </a:endParaRPr>
          </a:p>
        </p:txBody>
      </p:sp>
      <p:pic>
        <p:nvPicPr>
          <p:cNvPr id="106" name="Google Shape;106;g2dd71573b54_1_30"/>
          <p:cNvPicPr preferRelativeResize="0"/>
          <p:nvPr/>
        </p:nvPicPr>
        <p:blipFill rotWithShape="1">
          <a:blip r:embed="rId3">
            <a:alphaModFix/>
          </a:blip>
          <a:srcRect b="0" l="0" r="0" t="0"/>
          <a:stretch/>
        </p:blipFill>
        <p:spPr>
          <a:xfrm>
            <a:off x="2009968" y="2347833"/>
            <a:ext cx="8172185" cy="4147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dd71573b54_1_38"/>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2. Notebookの作成・実行方法</a:t>
            </a:r>
            <a:endParaRPr/>
          </a:p>
        </p:txBody>
      </p:sp>
      <p:sp>
        <p:nvSpPr>
          <p:cNvPr id="112" name="Google Shape;112;g2dd71573b54_1_38"/>
          <p:cNvSpPr txBox="1"/>
          <p:nvPr/>
        </p:nvSpPr>
        <p:spPr>
          <a:xfrm>
            <a:off x="415667" y="1401001"/>
            <a:ext cx="11360800" cy="1559104"/>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基本的にはJupyter Labの利用方法と同様: </a:t>
            </a:r>
            <a:r>
              <a:rPr b="0" i="0" lang="en-JP" sz="2133" u="sng" cap="none" strike="noStrike">
                <a:solidFill>
                  <a:schemeClr val="hlink"/>
                </a:solidFill>
                <a:latin typeface="Arial"/>
                <a:ea typeface="Arial"/>
                <a:cs typeface="Arial"/>
                <a:sym typeface="Arial"/>
                <a:hlinkClick r:id="rId3"/>
              </a:rPr>
              <a:t>https://jupyterlab.readthedocs.io/en/stable/user/notebook.html</a:t>
            </a:r>
            <a:endParaRPr b="0" i="0" sz="2133" u="none" cap="none" strike="noStrike">
              <a:solidFill>
                <a:srgbClr val="000000"/>
              </a:solidFill>
              <a:latin typeface="Arial"/>
              <a:ea typeface="Arial"/>
              <a:cs typeface="Arial"/>
              <a:sym typeface="Arial"/>
            </a:endParaRPr>
          </a:p>
          <a:p>
            <a:pPr indent="0" lvl="0" marL="609585" marR="0" rtl="0" algn="l">
              <a:lnSpc>
                <a:spcPct val="100000"/>
              </a:lnSpc>
              <a:spcBef>
                <a:spcPts val="0"/>
              </a:spcBef>
              <a:spcAft>
                <a:spcPts val="0"/>
              </a:spcAft>
              <a:buClr>
                <a:srgbClr val="000000"/>
              </a:buClr>
              <a:buSzPts val="2133"/>
              <a:buFont typeface="Arial"/>
              <a:buNone/>
            </a:pPr>
            <a:r>
              <a:t/>
            </a:r>
            <a:endParaRPr b="0" i="0" sz="2133" u="none" cap="none" strike="noStrike">
              <a:solidFill>
                <a:srgbClr val="000000"/>
              </a:solidFill>
              <a:latin typeface="Arial"/>
              <a:ea typeface="Arial"/>
              <a:cs typeface="Arial"/>
              <a:sym typeface="Arial"/>
            </a:endParaRPr>
          </a:p>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セル内にコードを入力 → Shift + Enterでセルを実行</a:t>
            </a:r>
            <a:endParaRPr b="0" i="0" sz="2133" u="none" cap="none" strike="noStrike">
              <a:solidFill>
                <a:srgbClr val="000000"/>
              </a:solidFill>
              <a:latin typeface="Arial"/>
              <a:ea typeface="Arial"/>
              <a:cs typeface="Arial"/>
              <a:sym typeface="Arial"/>
            </a:endParaRPr>
          </a:p>
        </p:txBody>
      </p:sp>
      <p:pic>
        <p:nvPicPr>
          <p:cNvPr id="113" name="Google Shape;113;g2dd71573b54_1_38"/>
          <p:cNvPicPr preferRelativeResize="0"/>
          <p:nvPr/>
        </p:nvPicPr>
        <p:blipFill rotWithShape="1">
          <a:blip r:embed="rId4">
            <a:alphaModFix/>
          </a:blip>
          <a:srcRect b="0" l="0" r="0" t="0"/>
          <a:stretch/>
        </p:blipFill>
        <p:spPr>
          <a:xfrm>
            <a:off x="611134" y="2960601"/>
            <a:ext cx="2895133" cy="3488233"/>
          </a:xfrm>
          <a:prstGeom prst="rect">
            <a:avLst/>
          </a:prstGeom>
          <a:noFill/>
          <a:ln>
            <a:noFill/>
          </a:ln>
        </p:spPr>
      </p:pic>
      <p:cxnSp>
        <p:nvCxnSpPr>
          <p:cNvPr id="114" name="Google Shape;114;g2dd71573b54_1_38"/>
          <p:cNvCxnSpPr/>
          <p:nvPr/>
        </p:nvCxnSpPr>
        <p:spPr>
          <a:xfrm>
            <a:off x="3792967" y="4477133"/>
            <a:ext cx="2668400" cy="0"/>
          </a:xfrm>
          <a:prstGeom prst="straightConnector1">
            <a:avLst/>
          </a:prstGeom>
          <a:noFill/>
          <a:ln cap="flat" cmpd="sng" w="19050">
            <a:solidFill>
              <a:schemeClr val="dk1"/>
            </a:solidFill>
            <a:prstDash val="solid"/>
            <a:round/>
            <a:headEnd len="sm" w="sm" type="none"/>
            <a:tailEnd len="med" w="med" type="triangle"/>
          </a:ln>
        </p:spPr>
      </p:cxnSp>
      <p:sp>
        <p:nvSpPr>
          <p:cNvPr id="115" name="Google Shape;115;g2dd71573b54_1_38"/>
          <p:cNvSpPr txBox="1"/>
          <p:nvPr/>
        </p:nvSpPr>
        <p:spPr>
          <a:xfrm>
            <a:off x="3792967" y="3539967"/>
            <a:ext cx="2668400" cy="57441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133"/>
              <a:buFont typeface="Arial"/>
              <a:buNone/>
            </a:pPr>
            <a:r>
              <a:rPr b="0" i="0" lang="en-JP" sz="2133" u="none" cap="none" strike="noStrike">
                <a:solidFill>
                  <a:schemeClr val="dk1"/>
                </a:solidFill>
                <a:latin typeface="Arial"/>
                <a:ea typeface="Arial"/>
                <a:cs typeface="Arial"/>
                <a:sym typeface="Arial"/>
              </a:rPr>
              <a:t>Shift + Enter</a:t>
            </a:r>
            <a:endParaRPr b="0" i="0" sz="1867" u="none" cap="none" strike="noStrike">
              <a:solidFill>
                <a:srgbClr val="000000"/>
              </a:solidFill>
              <a:latin typeface="Arial"/>
              <a:ea typeface="Arial"/>
              <a:cs typeface="Arial"/>
              <a:sym typeface="Arial"/>
            </a:endParaRPr>
          </a:p>
        </p:txBody>
      </p:sp>
      <p:pic>
        <p:nvPicPr>
          <p:cNvPr id="116" name="Google Shape;116;g2dd71573b54_1_38"/>
          <p:cNvPicPr preferRelativeResize="0"/>
          <p:nvPr/>
        </p:nvPicPr>
        <p:blipFill rotWithShape="1">
          <a:blip r:embed="rId5">
            <a:alphaModFix/>
          </a:blip>
          <a:srcRect b="0" l="0" r="0" t="0"/>
          <a:stretch/>
        </p:blipFill>
        <p:spPr>
          <a:xfrm>
            <a:off x="6896133" y="2959217"/>
            <a:ext cx="2897419" cy="349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title"/>
          </p:nvPr>
        </p:nvSpPr>
        <p:spPr>
          <a:xfrm>
            <a:off x="619835" y="83293"/>
            <a:ext cx="10924500" cy="452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JP"/>
              <a:t>2. Notebookの作成・実行方法</a:t>
            </a:r>
            <a:endParaRPr/>
          </a:p>
        </p:txBody>
      </p:sp>
      <p:sp>
        <p:nvSpPr>
          <p:cNvPr id="122" name="Google Shape;122;p1"/>
          <p:cNvSpPr txBox="1"/>
          <p:nvPr/>
        </p:nvSpPr>
        <p:spPr>
          <a:xfrm>
            <a:off x="415667" y="1401001"/>
            <a:ext cx="11360800" cy="574412"/>
          </a:xfrm>
          <a:prstGeom prst="rect">
            <a:avLst/>
          </a:prstGeom>
          <a:noFill/>
          <a:ln>
            <a:noFill/>
          </a:ln>
        </p:spPr>
        <p:txBody>
          <a:bodyPr anchorCtr="0" anchor="t" bIns="121900" lIns="121900" spcFirstLastPara="1" rIns="121900" wrap="square" tIns="121900">
            <a:spAutoFit/>
          </a:bodyPr>
          <a:lstStyle/>
          <a:p>
            <a:pPr indent="-440255" lvl="0" marL="609585" marR="0" rtl="0" algn="l">
              <a:lnSpc>
                <a:spcPct val="100000"/>
              </a:lnSpc>
              <a:spcBef>
                <a:spcPts val="0"/>
              </a:spcBef>
              <a:spcAft>
                <a:spcPts val="0"/>
              </a:spcAft>
              <a:buClr>
                <a:srgbClr val="000000"/>
              </a:buClr>
              <a:buSzPts val="1600"/>
              <a:buFont typeface="Arial"/>
              <a:buChar char="●"/>
            </a:pPr>
            <a:r>
              <a:rPr b="0" i="0" lang="en-JP" sz="2133" u="none" cap="none" strike="noStrike">
                <a:solidFill>
                  <a:srgbClr val="000000"/>
                </a:solidFill>
                <a:latin typeface="Arial"/>
                <a:ea typeface="Arial"/>
                <a:cs typeface="Arial"/>
                <a:sym typeface="Arial"/>
              </a:rPr>
              <a:t>ターミナルを起動．</a:t>
            </a:r>
            <a:endParaRPr b="0" i="0" sz="2133" u="none" cap="none" strike="noStrike">
              <a:solidFill>
                <a:srgbClr val="000000"/>
              </a:solidFill>
              <a:latin typeface="Arial"/>
              <a:ea typeface="Arial"/>
              <a:cs typeface="Arial"/>
              <a:sym typeface="Arial"/>
            </a:endParaRPr>
          </a:p>
        </p:txBody>
      </p:sp>
      <p:pic>
        <p:nvPicPr>
          <p:cNvPr id="123" name="Google Shape;123;p1"/>
          <p:cNvPicPr preferRelativeResize="0"/>
          <p:nvPr/>
        </p:nvPicPr>
        <p:blipFill rotWithShape="1">
          <a:blip r:embed="rId3">
            <a:alphaModFix/>
          </a:blip>
          <a:srcRect b="0" l="0" r="0" t="0"/>
          <a:stretch/>
        </p:blipFill>
        <p:spPr>
          <a:xfrm>
            <a:off x="3560734" y="2143134"/>
            <a:ext cx="8215661" cy="4169869"/>
          </a:xfrm>
          <a:prstGeom prst="rect">
            <a:avLst/>
          </a:prstGeom>
          <a:noFill/>
          <a:ln>
            <a:noFill/>
          </a:ln>
        </p:spPr>
      </p:pic>
      <p:sp>
        <p:nvSpPr>
          <p:cNvPr id="124" name="Google Shape;124;p1"/>
          <p:cNvSpPr/>
          <p:nvPr/>
        </p:nvSpPr>
        <p:spPr>
          <a:xfrm>
            <a:off x="5402867" y="4399967"/>
            <a:ext cx="693200" cy="5748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cxnSp>
        <p:nvCxnSpPr>
          <p:cNvPr id="125" name="Google Shape;125;p1"/>
          <p:cNvCxnSpPr>
            <a:stCxn id="126" idx="3"/>
            <a:endCxn id="124" idx="1"/>
          </p:cNvCxnSpPr>
          <p:nvPr/>
        </p:nvCxnSpPr>
        <p:spPr>
          <a:xfrm>
            <a:off x="2789667" y="4687367"/>
            <a:ext cx="2613300" cy="0"/>
          </a:xfrm>
          <a:prstGeom prst="straightConnector1">
            <a:avLst/>
          </a:prstGeom>
          <a:noFill/>
          <a:ln cap="flat" cmpd="sng" w="19050">
            <a:solidFill>
              <a:srgbClr val="FF0000"/>
            </a:solidFill>
            <a:prstDash val="solid"/>
            <a:round/>
            <a:headEnd len="sm" w="sm" type="none"/>
            <a:tailEnd len="med" w="med" type="triangle"/>
          </a:ln>
        </p:spPr>
      </p:cxnSp>
      <p:sp>
        <p:nvSpPr>
          <p:cNvPr id="126" name="Google Shape;126;p1"/>
          <p:cNvSpPr/>
          <p:nvPr/>
        </p:nvSpPr>
        <p:spPr>
          <a:xfrm>
            <a:off x="760867" y="4334967"/>
            <a:ext cx="2028800" cy="7048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JP" sz="1867" u="none" cap="none" strike="noStrike">
                <a:solidFill>
                  <a:srgbClr val="000000"/>
                </a:solidFill>
                <a:latin typeface="Arial"/>
                <a:ea typeface="Arial"/>
                <a:cs typeface="Arial"/>
                <a:sym typeface="Arial"/>
              </a:rPr>
              <a:t>ここをクリック</a:t>
            </a:r>
            <a:endParaRPr b="0" i="0" sz="1867"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2017-04-18T03:57:32Z</dcterms:created>
  <dc:creator>YASUHIRO TAKEDA</dc:creator>
</cp:coreProperties>
</file>