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4"/>
  </p:notesMasterIdLst>
  <p:sldIdLst>
    <p:sldId id="256" r:id="rId5"/>
    <p:sldId id="258" r:id="rId6"/>
    <p:sldId id="296" r:id="rId7"/>
    <p:sldId id="260" r:id="rId8"/>
    <p:sldId id="295" r:id="rId9"/>
    <p:sldId id="262" r:id="rId10"/>
    <p:sldId id="294" r:id="rId11"/>
    <p:sldId id="264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22DD6-B53C-4575-BB2C-E2EE03048A59}" v="106" dt="2023-03-24T04:16:49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3" autoAdjust="0"/>
    <p:restoredTop sz="94660"/>
  </p:normalViewPr>
  <p:slideViewPr>
    <p:cSldViewPr snapToGrid="0">
      <p:cViewPr>
        <p:scale>
          <a:sx n="75" d="100"/>
          <a:sy n="75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D5EBE-2B72-46BB-A525-495A42E141A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54BB5-225F-4E34-85C1-148386C4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6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1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4525" y="4074784"/>
            <a:ext cx="9905999" cy="205430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Katelyn Canedo,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Aveisha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Maharaj, Kayla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Mastin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 Alexis Haley, &amp; Marko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Vukasinovic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entury Gothic" panose="020B0502020202020204" pitchFamily="34" charset="0"/>
              </a:rPr>
              <a:t>March 30</a:t>
            </a:r>
            <a:r>
              <a:rPr lang="en-US" sz="2200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th</a:t>
            </a:r>
            <a:endParaRPr lang="en-US" sz="2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entury Gothic" panose="020B0502020202020204" pitchFamily="34" charset="0"/>
              </a:rPr>
              <a:t>Dry Run &amp; Weekly Update</a:t>
            </a:r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D84E4-CF86-6114-2E37-8A4CC3AE4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53" y="1129242"/>
            <a:ext cx="8691293" cy="22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1F15-9576-4EB5-24AF-AB96DD05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FE8F-70A5-4599-6F0D-E8922C53A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0895106" cy="425154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COVID-19 pandemic caused an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influx of patients where there were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not enough hospital staff to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Accommodate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Goal of ElectroSense is to provide comfort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close monitoring of patients within intensive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care units</a:t>
            </a:r>
          </a:p>
          <a:p>
            <a:r>
              <a:rPr lang="en-US" dirty="0"/>
              <a:t>Capable of monitoring heart rate, pulse oximetry, body temperature, bed temperature, and body pressure distributions</a:t>
            </a:r>
          </a:p>
          <a:p>
            <a:r>
              <a:rPr lang="en-US" dirty="0"/>
              <a:t>An IOS app has also been created to view the data collected from the above sensors, it also is capable of controlling heating pads and bed alarms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FFFD73-32C1-042B-9251-E3680A4D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021" y="6200992"/>
            <a:ext cx="2482979" cy="6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ursing Facility Staffing Shortages During the COVID-19 Pandemic | KFF">
            <a:extLst>
              <a:ext uri="{FF2B5EF4-FFF2-40B4-BE49-F238E27FC236}">
                <a16:creationId xmlns:a16="http://schemas.microsoft.com/office/drawing/2014/main" id="{E797A441-7E9A-866E-A7BB-21EFCCDB8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797" y="259299"/>
            <a:ext cx="4834303" cy="421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6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6463-AEB1-A7E3-3384-15C4B706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D2290E-E778-F1AF-8358-0C0C61AC4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466814"/>
              </p:ext>
            </p:extLst>
          </p:nvPr>
        </p:nvGraphicFramePr>
        <p:xfrm>
          <a:off x="1016000" y="1691322"/>
          <a:ext cx="10020300" cy="3957768"/>
        </p:xfrm>
        <a:graphic>
          <a:graphicData uri="http://schemas.openxmlformats.org/drawingml/2006/table">
            <a:tbl>
              <a:tblPr/>
              <a:tblGrid>
                <a:gridCol w="2546512">
                  <a:extLst>
                    <a:ext uri="{9D8B030D-6E8A-4147-A177-3AD203B41FA5}">
                      <a16:colId xmlns:a16="http://schemas.microsoft.com/office/drawing/2014/main" val="3980722083"/>
                    </a:ext>
                  </a:extLst>
                </a:gridCol>
                <a:gridCol w="1356131">
                  <a:extLst>
                    <a:ext uri="{9D8B030D-6E8A-4147-A177-3AD203B41FA5}">
                      <a16:colId xmlns:a16="http://schemas.microsoft.com/office/drawing/2014/main" val="3557343457"/>
                    </a:ext>
                  </a:extLst>
                </a:gridCol>
                <a:gridCol w="6117657">
                  <a:extLst>
                    <a:ext uri="{9D8B030D-6E8A-4147-A177-3AD203B41FA5}">
                      <a16:colId xmlns:a16="http://schemas.microsoft.com/office/drawing/2014/main" val="1250086099"/>
                    </a:ext>
                  </a:extLst>
                </a:gridCol>
              </a:tblGrid>
              <a:tr h="4279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Progress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 Do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695273"/>
                  </a:ext>
                </a:extLst>
              </a:tr>
              <a:tr h="8010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Implement, test &amp; demo </a:t>
                      </a: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Pressure Mapping Sensor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Still need to send data through BLE module to Phone 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715510"/>
                  </a:ext>
                </a:extLst>
              </a:tr>
              <a:tr h="12079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2.Finish Testing Alarm Sensor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Will also add triggers when read levels are deemed critical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br>
                        <a:rPr lang="en-US" sz="2800" dirty="0">
                          <a:effectLst/>
                        </a:rPr>
                      </a:b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230859"/>
                  </a:ext>
                </a:extLst>
              </a:tr>
              <a:tr h="8010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Finish simulating pressure sensor data and UI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UI Complete, password protected too 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784234"/>
                  </a:ext>
                </a:extLst>
              </a:tr>
              <a:tr h="6459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Deal with sensor concurrency issues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 issues dealt with so far 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337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65B0CBB-0A21-2906-6292-919AF647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82046" y="-124067"/>
            <a:ext cx="19287194" cy="58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0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972F228-5784-7444-EACD-2AB0167D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021" y="6200992"/>
            <a:ext cx="2482979" cy="6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26A12B6-6233-667F-2B3E-A7F1FE785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2" y="0"/>
            <a:ext cx="7414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8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638F-F04C-9870-15D4-168BE708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- Pressure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37A1-68B2-8EED-4C44-61E66C6F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@State </a:t>
            </a:r>
            <a:r>
              <a:rPr lang="en-US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to_printBP</a:t>
            </a: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= [[Double]](repeating: [Double](repeating: 0.0, count:16), count:16) </a:t>
            </a:r>
            <a:r>
              <a:rPr lang="en-US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//Initialize a 16x16 array of zero 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genVals</a:t>
            </a: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generateThread()</a:t>
            </a: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; //GENERATE THREAD</a:t>
            </a:r>
            <a:endParaRPr lang="en-US" sz="16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while(</a:t>
            </a:r>
            <a:r>
              <a:rPr lang="en-US" sz="16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self.cont_gen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	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sleep(1);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for row in 0..&lt;limit {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// FILL ARRAY WITH RANDOM VALUES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self.to_printBP1.append([Double]())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for col in 0..&lt;limit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	self.to_printBP1[row][col]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Double.random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(in: 0..&lt;100)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			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		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2792B-F142-5181-D1B5-6DE1AC05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983" y="4232366"/>
            <a:ext cx="1871634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5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7908-6A7C-4A23-CCEC-2FAE71BD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4" y="0"/>
            <a:ext cx="10895106" cy="1325563"/>
          </a:xfrm>
        </p:spPr>
        <p:txBody>
          <a:bodyPr/>
          <a:lstStyle/>
          <a:p>
            <a:r>
              <a:rPr lang="en-US" dirty="0"/>
              <a:t>UI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403041-A9DA-9D54-BD42-F37D37DA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021" y="6200992"/>
            <a:ext cx="2482979" cy="6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A39A6863-D839-2522-CC62-F05DC02757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 t="6666" r="5554" b="2218"/>
          <a:stretch/>
        </p:blipFill>
        <p:spPr>
          <a:xfrm>
            <a:off x="4411586" y="318654"/>
            <a:ext cx="2921321" cy="6220692"/>
          </a:xfrm>
          <a:prstGeom prst="rect">
            <a:avLst/>
          </a:prstGeom>
        </p:spPr>
      </p:pic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A9680BE-F9E8-2CB0-5B84-7CF3EF53B9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t="6666" b="2204"/>
          <a:stretch/>
        </p:blipFill>
        <p:spPr>
          <a:xfrm>
            <a:off x="9002434" y="308804"/>
            <a:ext cx="3100156" cy="62206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756BED-2BBC-19E3-81B2-07FBA4311C9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332907" y="3419150"/>
            <a:ext cx="1669527" cy="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4E65B-1E32-F2FB-5446-ABCCF7436570}"/>
              </a:ext>
            </a:extLst>
          </p:cNvPr>
          <p:cNvSpPr txBox="1"/>
          <p:nvPr/>
        </p:nvSpPr>
        <p:spPr>
          <a:xfrm>
            <a:off x="7332907" y="3080596"/>
            <a:ext cx="1933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generateData</a:t>
            </a:r>
            <a:r>
              <a:rPr lang="en-US" sz="1600" dirty="0"/>
              <a:t>()</a:t>
            </a:r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54EC8C-2C79-4A77-4EE0-ACC17F069C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t="5054" r="668" b="7288"/>
          <a:stretch/>
        </p:blipFill>
        <p:spPr>
          <a:xfrm>
            <a:off x="929464" y="308804"/>
            <a:ext cx="3286567" cy="62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5150-5C05-4D64-3F06-8D3EF446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Figures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F13F9FE-CDB1-EC46-41AD-81DB43D75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7" y="1986492"/>
            <a:ext cx="54768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B586-CC64-266B-86DD-938B3DB5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80" y="1028541"/>
            <a:ext cx="4279474" cy="517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1B277-C8EE-40DC-6B86-C161A7939B36}"/>
              </a:ext>
            </a:extLst>
          </p:cNvPr>
          <p:cNvSpPr txBox="1"/>
          <p:nvPr/>
        </p:nvSpPr>
        <p:spPr>
          <a:xfrm>
            <a:off x="224897" y="5264891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judges’ binder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4DEDC-EF63-4559-FD21-DE26AC26B129}"/>
              </a:ext>
            </a:extLst>
          </p:cNvPr>
          <p:cNvSpPr txBox="1"/>
          <p:nvPr/>
        </p:nvSpPr>
        <p:spPr>
          <a:xfrm>
            <a:off x="6812280" y="6202594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poster</a:t>
            </a:r>
          </a:p>
        </p:txBody>
      </p:sp>
    </p:spTree>
    <p:extLst>
      <p:ext uri="{BB962C8B-B14F-4D97-AF65-F5344CB8AC3E}">
        <p14:creationId xmlns:p14="http://schemas.microsoft.com/office/powerpoint/2010/main" val="101171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A0C929B-8149-6F73-C0CC-5B8D9025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07" y="0"/>
            <a:ext cx="7763893" cy="685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1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5150-5C05-4D64-3F06-8D3EF446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6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9F83F3-6369-02D4-D1B6-A13A3C4E9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732107"/>
              </p:ext>
            </p:extLst>
          </p:nvPr>
        </p:nvGraphicFramePr>
        <p:xfrm>
          <a:off x="703248" y="1691323"/>
          <a:ext cx="10295709" cy="3997231"/>
        </p:xfrm>
        <a:graphic>
          <a:graphicData uri="http://schemas.openxmlformats.org/drawingml/2006/table">
            <a:tbl>
              <a:tblPr/>
              <a:tblGrid>
                <a:gridCol w="5378800">
                  <a:extLst>
                    <a:ext uri="{9D8B030D-6E8A-4147-A177-3AD203B41FA5}">
                      <a16:colId xmlns:a16="http://schemas.microsoft.com/office/drawing/2014/main" val="1517715498"/>
                    </a:ext>
                  </a:extLst>
                </a:gridCol>
                <a:gridCol w="4916909">
                  <a:extLst>
                    <a:ext uri="{9D8B030D-6E8A-4147-A177-3AD203B41FA5}">
                      <a16:colId xmlns:a16="http://schemas.microsoft.com/office/drawing/2014/main" val="633707802"/>
                    </a:ext>
                  </a:extLst>
                </a:gridCol>
              </a:tblGrid>
              <a:tr h="5679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Marko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56559"/>
                  </a:ext>
                </a:extLst>
              </a:tr>
              <a:tr h="8573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1.Iron out bugs with pressure pad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74165"/>
                  </a:ext>
                </a:extLst>
              </a:tr>
              <a:tr h="8573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2.Circulation Pump UI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55042"/>
                  </a:ext>
                </a:extLst>
              </a:tr>
              <a:tr h="8573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3.Full integration of the whole system/testing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643665"/>
                  </a:ext>
                </a:extLst>
              </a:tr>
              <a:tr h="8573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Final presentation prep and graphics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644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EB18202-C35E-AD4D-70CF-8F4F6D9B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91005" y="-537407"/>
            <a:ext cx="19071646" cy="77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037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D1C404E190149B5D14546B0B28A37" ma:contentTypeVersion="5" ma:contentTypeDescription="Create a new document." ma:contentTypeScope="" ma:versionID="31bbca0a2f2495ff516517d77de017e3">
  <xsd:schema xmlns:xsd="http://www.w3.org/2001/XMLSchema" xmlns:xs="http://www.w3.org/2001/XMLSchema" xmlns:p="http://schemas.microsoft.com/office/2006/metadata/properties" xmlns:ns2="c7505787-51f2-4164-b27b-830b82589867" targetNamespace="http://schemas.microsoft.com/office/2006/metadata/properties" ma:root="true" ma:fieldsID="e9db609aa467c43798af526aa3c5c368" ns2:_="">
    <xsd:import namespace="c7505787-51f2-4164-b27b-830b82589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05787-51f2-4164-b27b-830b82589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3DDE2E-6EA7-4F6E-BF87-D0CE39FF23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5592D9-86BE-4026-8002-CA2FE8E03A2D}">
  <ds:schemaRefs>
    <ds:schemaRef ds:uri="c7505787-51f2-4164-b27b-830b825898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D0E1055-F153-4BD3-B0D5-62762EAE8AE8}">
  <ds:schemaRefs>
    <ds:schemaRef ds:uri="http://schemas.microsoft.com/office/2006/documentManagement/types"/>
    <ds:schemaRef ds:uri="c7505787-51f2-4164-b27b-830b82589867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377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AvenirNext LT Pro Medium</vt:lpstr>
      <vt:lpstr>Arial</vt:lpstr>
      <vt:lpstr>Avenir Next LT Pro</vt:lpstr>
      <vt:lpstr>Calibri</vt:lpstr>
      <vt:lpstr>Century Gothic</vt:lpstr>
      <vt:lpstr>Sabon Next LT</vt:lpstr>
      <vt:lpstr>DappledVTI</vt:lpstr>
      <vt:lpstr>PowerPoint Presentation</vt:lpstr>
      <vt:lpstr>Quick Project Overview</vt:lpstr>
      <vt:lpstr>Milestone 5</vt:lpstr>
      <vt:lpstr>PowerPoint Presentation</vt:lpstr>
      <vt:lpstr>Simulated Data - Pressure</vt:lpstr>
      <vt:lpstr>UI</vt:lpstr>
      <vt:lpstr>Simplified Figures</vt:lpstr>
      <vt:lpstr>PowerPoint Presentation</vt:lpstr>
      <vt:lpstr>Milestone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Marko Vukasinovic</cp:lastModifiedBy>
  <cp:revision>6</cp:revision>
  <dcterms:created xsi:type="dcterms:W3CDTF">2023-03-24T02:39:24Z</dcterms:created>
  <dcterms:modified xsi:type="dcterms:W3CDTF">2023-03-24T19:45:59Z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0x010100D4ED1C404E190149B5D14546B0B28A37</vt:lpwstr>
  </property>
</Properties>
</file>