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886" r:id="rId3"/>
    <p:sldId id="815" r:id="rId4"/>
    <p:sldId id="904" r:id="rId5"/>
    <p:sldId id="818" r:id="rId6"/>
    <p:sldId id="819" r:id="rId7"/>
    <p:sldId id="820" r:id="rId8"/>
    <p:sldId id="821" r:id="rId9"/>
    <p:sldId id="822" r:id="rId10"/>
    <p:sldId id="881" r:id="rId11"/>
    <p:sldId id="885" r:id="rId12"/>
    <p:sldId id="879" r:id="rId13"/>
    <p:sldId id="880" r:id="rId14"/>
    <p:sldId id="888" r:id="rId15"/>
    <p:sldId id="887" r:id="rId16"/>
    <p:sldId id="883" r:id="rId17"/>
    <p:sldId id="88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7" r:id="rId27"/>
    <p:sldId id="838" r:id="rId28"/>
    <p:sldId id="840" r:id="rId29"/>
    <p:sldId id="841" r:id="rId30"/>
    <p:sldId id="842" r:id="rId31"/>
    <p:sldId id="848" r:id="rId32"/>
    <p:sldId id="902" r:id="rId33"/>
    <p:sldId id="851" r:id="rId34"/>
    <p:sldId id="871" r:id="rId35"/>
    <p:sldId id="872" r:id="rId36"/>
    <p:sldId id="889" r:id="rId37"/>
    <p:sldId id="890" r:id="rId38"/>
    <p:sldId id="891" r:id="rId39"/>
    <p:sldId id="892" r:id="rId40"/>
    <p:sldId id="893" r:id="rId41"/>
    <p:sldId id="894" r:id="rId42"/>
    <p:sldId id="895" r:id="rId43"/>
    <p:sldId id="896" r:id="rId44"/>
    <p:sldId id="897" r:id="rId45"/>
    <p:sldId id="898" r:id="rId46"/>
    <p:sldId id="899" r:id="rId47"/>
    <p:sldId id="900" r:id="rId48"/>
    <p:sldId id="901" r:id="rId49"/>
    <p:sldId id="792" r:id="rId50"/>
    <p:sldId id="903" r:id="rId5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 varScale="1">
        <p:scale>
          <a:sx n="80" d="100"/>
          <a:sy n="80" d="100"/>
        </p:scale>
        <p:origin x="4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4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28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3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820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8884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30958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24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4022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8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306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5768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028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4179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21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9504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60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5970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7135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9895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583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9657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258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77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036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374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950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316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64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8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10.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2/25/15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10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Scheduling (Continued),</a:t>
            </a:r>
            <a:br>
              <a:rPr lang="en-US" altLang="en-US" sz="3000" dirty="0" smtClean="0"/>
            </a:br>
            <a:r>
              <a:rPr lang="en-US" altLang="en-US" sz="3000" dirty="0" smtClean="0"/>
              <a:t>Deadlock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</a:t>
            </a:r>
            <a:r>
              <a:rPr lang="en-US" altLang="en-US" dirty="0" smtClean="0"/>
              <a:t>25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952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0955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dirty="0" smtClean="0"/>
              <a:t>Handling differences in importance:</a:t>
            </a:r>
            <a:br>
              <a:rPr lang="en-US" dirty="0" smtClean="0"/>
            </a:br>
            <a:r>
              <a:rPr lang="en-US" dirty="0" smtClean="0"/>
              <a:t>Strict </a:t>
            </a:r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534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Execution Plan</a:t>
            </a:r>
          </a:p>
          <a:p>
            <a:pPr lvl="1"/>
            <a:r>
              <a:rPr lang="en-US" dirty="0" smtClean="0"/>
              <a:t>Always execute highest-priority </a:t>
            </a:r>
            <a:r>
              <a:rPr lang="en-US" dirty="0" err="1" smtClean="0"/>
              <a:t>runable</a:t>
            </a:r>
            <a:r>
              <a:rPr lang="en-US" dirty="0" smtClean="0"/>
              <a:t> jobs to completion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Starvation: </a:t>
            </a:r>
          </a:p>
          <a:p>
            <a:pPr lvl="2"/>
            <a:r>
              <a:rPr lang="en-US" dirty="0" smtClean="0"/>
              <a:t>Lower priority jobs don’t get to run because higher priority tasks always running</a:t>
            </a:r>
          </a:p>
          <a:p>
            <a:pPr lvl="1"/>
            <a:r>
              <a:rPr lang="en-US" dirty="0" smtClean="0"/>
              <a:t>Deadlock: Priority Inversion</a:t>
            </a:r>
          </a:p>
          <a:p>
            <a:pPr lvl="2"/>
            <a:r>
              <a:rPr lang="en-US" dirty="0" smtClean="0"/>
              <a:t>Not strictly a problem with priority scheduling, but happens when low priority task has lock needed by high-priority task</a:t>
            </a:r>
          </a:p>
          <a:p>
            <a:pPr lvl="2"/>
            <a:r>
              <a:rPr lang="en-US" dirty="0" smtClean="0"/>
              <a:t>Usually involves third, intermediate priority task that keeps running even though high-priority task should be running</a:t>
            </a:r>
          </a:p>
          <a:p>
            <a:r>
              <a:rPr lang="en-US" dirty="0" smtClean="0"/>
              <a:t>How to fix problems?</a:t>
            </a:r>
          </a:p>
          <a:p>
            <a:pPr lvl="1"/>
            <a:r>
              <a:rPr lang="en-US" dirty="0" smtClean="0"/>
              <a:t>Dynamic priorities – adjust base-level priority up or down based on heuristics about interactivity, locking, burst behavior, etc…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762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Priority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143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Priority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600200" y="1524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Priority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9050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19050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19050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7620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7747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0828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965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9652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387850" y="20955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7620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19050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143000"/>
            <a:ext cx="914400" cy="38100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13462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359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about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dirty="0" err="1" smtClean="0">
                <a:ea typeface="굴림" charset="-127"/>
              </a:rPr>
              <a:t>etc</a:t>
            </a:r>
            <a:r>
              <a:rPr lang="en-US" altLang="ko-KR" dirty="0" smtClean="0">
                <a:ea typeface="굴림" charset="-127"/>
              </a:rPr>
              <a:t>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In </a:t>
            </a:r>
            <a:r>
              <a:rPr lang="en-US" altLang="ko-KR" dirty="0" err="1" smtClean="0">
                <a:ea typeface="굴림" charset="-127"/>
              </a:rPr>
              <a:t>Multics</a:t>
            </a:r>
            <a:r>
              <a:rPr lang="en-US" altLang="ko-KR" dirty="0" smtClean="0">
                <a:ea typeface="굴림" charset="-127"/>
              </a:rPr>
              <a:t>, shut down machine, found 10-year-old job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 response time!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How to implement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Could give each queue some fraction of the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if one long-running job and 100 short-running ones?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Like express lanes in a supermarket—sometimes express lanes get so long, get better service by going into one of the other lines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Could increase priority of jobs that don’t get service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is done in some variants of UNIX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This is ad hoc—what rate should you increase priorities?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And, as system gets overloaded, no job gets CPU time, so everyone increases in </a:t>
            </a:r>
            <a:r>
              <a:rPr lang="en-US" altLang="ko-KR" dirty="0" err="1" smtClean="0">
                <a:ea typeface="굴림" charset="-127"/>
              </a:rPr>
              <a:t>priority</a:t>
            </a:r>
            <a:r>
              <a:rPr lang="en-US" altLang="ko-KR" dirty="0" err="1" smtClean="0">
                <a:ea typeface="굴림" charset="-127"/>
                <a:sym typeface="Symbol" pitchFamily="18" charset="2"/>
              </a:rPr>
              <a:t>Interactive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 jobs suffer</a:t>
            </a:r>
          </a:p>
        </p:txBody>
      </p:sp>
    </p:spTree>
    <p:extLst>
      <p:ext uri="{BB962C8B-B14F-4D97-AF65-F5344CB8AC3E}">
        <p14:creationId xmlns:p14="http://schemas.microsoft.com/office/powerpoint/2010/main" val="148852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On average, CPU time is proportional to number of tickets given to each job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1954215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 Example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Assume short jobs get 10 tickets, long jobs get 1 ticket</a:t>
            </a: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What if too many short jobs to give reasonable 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response time?  </a:t>
            </a:r>
          </a:p>
          <a:p>
            <a:pPr lvl="2"/>
            <a:r>
              <a:rPr lang="en-US" altLang="ko-KR" dirty="0" smtClean="0">
                <a:ea typeface="굴림" charset="-127"/>
              </a:rPr>
              <a:t>If load average is 100, hard to make progress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219200" y="1828800"/>
          <a:ext cx="6934200" cy="2616201"/>
        </p:xfrm>
        <a:graphic>
          <a:graphicData uri="http://schemas.openxmlformats.org/drawingml/2006/table">
            <a:tbl>
              <a:tblPr/>
              <a:tblGrid>
                <a:gridCol w="2333625"/>
                <a:gridCol w="2333625"/>
                <a:gridCol w="2266950"/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6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410200"/>
          </a:xfrm>
        </p:spPr>
        <p:txBody>
          <a:bodyPr/>
          <a:lstStyle/>
          <a:p>
            <a:r>
              <a:rPr lang="en-US" dirty="0" smtClean="0"/>
              <a:t>Exam in 2 weeks (Wednesday, March 11)?  </a:t>
            </a:r>
          </a:p>
          <a:p>
            <a:pPr lvl="1"/>
            <a:r>
              <a:rPr lang="en-US" dirty="0" smtClean="0"/>
              <a:t>Still trying to get room, so may move</a:t>
            </a:r>
          </a:p>
          <a:p>
            <a:pPr lvl="1"/>
            <a:r>
              <a:rPr lang="en-US" dirty="0" smtClean="0"/>
              <a:t>2-hour exam in 3-hour slot</a:t>
            </a:r>
          </a:p>
          <a:p>
            <a:pPr lvl="1"/>
            <a:r>
              <a:rPr lang="en-US" dirty="0" smtClean="0"/>
              <a:t>1 page of hand-written notes, both sides</a:t>
            </a:r>
          </a:p>
          <a:p>
            <a:pPr lvl="1"/>
            <a:r>
              <a:rPr lang="en-US" dirty="0" smtClean="0"/>
              <a:t>Evening exam, no class that day</a:t>
            </a:r>
          </a:p>
          <a:p>
            <a:pPr lvl="1"/>
            <a:r>
              <a:rPr lang="en-US" dirty="0" smtClean="0"/>
              <a:t>Technically, material up to previous Monday fair game</a:t>
            </a:r>
          </a:p>
          <a:p>
            <a:r>
              <a:rPr lang="en-US" dirty="0" smtClean="0"/>
              <a:t>Checkpoint #2 due on Friday</a:t>
            </a:r>
          </a:p>
          <a:p>
            <a:r>
              <a:rPr lang="en-US" dirty="0" smtClean="0"/>
              <a:t>Getting close to time for a survey to see how things are going…</a:t>
            </a:r>
          </a:p>
        </p:txBody>
      </p:sp>
    </p:spTree>
    <p:extLst>
      <p:ext uri="{BB962C8B-B14F-4D97-AF65-F5344CB8AC3E}">
        <p14:creationId xmlns:p14="http://schemas.microsoft.com/office/powerpoint/2010/main" val="2089251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Deterministic modeling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takes a predetermined workload and compute the performance of each algorithm  for that workload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Queueing models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Mathematical approach for handling stochastic workloads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Implementation/Simulation: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Build system which allows actual algorithms to be run against actual data.  Most flexible/general.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b="0" smtClean="0">
              <a:ea typeface="굴림" panose="020B0600000101010101" pitchFamily="34" charset="-127"/>
            </a:endParaRP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209800" y="3436938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857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smtClean="0">
                <a:ea typeface="굴림" panose="020B0600000101010101" pitchFamily="34" charset="-127"/>
              </a:rPr>
              <a:t>CPU </a:t>
            </a:r>
            <a:r>
              <a:rPr lang="en-US" altLang="ko-KR" dirty="0" smtClean="0">
                <a:ea typeface="굴림" panose="020B0600000101010101" pitchFamily="34" charset="-127"/>
              </a:rPr>
              <a:t>Burst Behavior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7630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370013"/>
            <a:ext cx="318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543800" cy="533400"/>
          </a:xfrm>
        </p:spPr>
        <p:txBody>
          <a:bodyPr/>
          <a:lstStyle/>
          <a:p>
            <a:r>
              <a:rPr lang="en-US" dirty="0" smtClean="0"/>
              <a:t>How to handle simultaneous mix of different types of 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we use Burst Time (observed) to decide which application gets CPU time?</a:t>
            </a:r>
          </a:p>
          <a:p>
            <a:r>
              <a:rPr lang="en-US" dirty="0" smtClean="0"/>
              <a:t>Consider mix of </a:t>
            </a:r>
            <a:r>
              <a:rPr lang="en-US" i="1" dirty="0" smtClean="0"/>
              <a:t>interactive </a:t>
            </a:r>
            <a:r>
              <a:rPr lang="en-US" dirty="0" smtClean="0"/>
              <a:t>and</a:t>
            </a:r>
            <a:r>
              <a:rPr lang="en-US" i="1" dirty="0"/>
              <a:t> </a:t>
            </a:r>
            <a:r>
              <a:rPr lang="en-US" i="1" dirty="0" smtClean="0"/>
              <a:t>high throughput </a:t>
            </a:r>
            <a:r>
              <a:rPr lang="en-US" dirty="0" smtClean="0"/>
              <a:t>apps:</a:t>
            </a:r>
          </a:p>
          <a:p>
            <a:pPr lvl="1"/>
            <a:r>
              <a:rPr lang="en-US" dirty="0" smtClean="0"/>
              <a:t>How to best schedule them?</a:t>
            </a:r>
          </a:p>
          <a:p>
            <a:pPr lvl="1"/>
            <a:r>
              <a:rPr lang="en-US" dirty="0" smtClean="0"/>
              <a:t>How to recognize one from the other?</a:t>
            </a:r>
          </a:p>
          <a:p>
            <a:pPr lvl="2"/>
            <a:r>
              <a:rPr lang="en-US" dirty="0" smtClean="0"/>
              <a:t>Do you trust app to say that it is “interactive”?</a:t>
            </a:r>
          </a:p>
          <a:p>
            <a:pPr lvl="1"/>
            <a:r>
              <a:rPr lang="en-US" dirty="0" smtClean="0"/>
              <a:t>Should you schedule the set of apps identically on servers, workstations, pads, and cellphones?</a:t>
            </a:r>
          </a:p>
          <a:p>
            <a:r>
              <a:rPr lang="en-US" dirty="0" smtClean="0"/>
              <a:t>Assumptions encoded into many schedulers:</a:t>
            </a:r>
          </a:p>
          <a:p>
            <a:pPr lvl="1"/>
            <a:r>
              <a:rPr lang="en-US" dirty="0" smtClean="0"/>
              <a:t>Apps that sleep a lot and have short bursts must be interactive apps – they should get high priority</a:t>
            </a:r>
          </a:p>
          <a:p>
            <a:pPr lvl="1"/>
            <a:r>
              <a:rPr lang="en-US" dirty="0" smtClean="0"/>
              <a:t>Apps that compute a lot should get low(</a:t>
            </a:r>
            <a:r>
              <a:rPr lang="en-US" dirty="0" err="1" smtClean="0"/>
              <a:t>er</a:t>
            </a:r>
            <a:r>
              <a:rPr lang="en-US" dirty="0" smtClean="0"/>
              <a:t>?) priority, since they won’t notice intermittent bursts from interactive apps</a:t>
            </a:r>
          </a:p>
          <a:p>
            <a:r>
              <a:rPr lang="en-US" dirty="0" smtClean="0"/>
              <a:t>Hard to characterize apps:</a:t>
            </a:r>
          </a:p>
          <a:p>
            <a:pPr lvl="1"/>
            <a:r>
              <a:rPr lang="en-US" dirty="0" smtClean="0"/>
              <a:t>What about apps that sleep for a long time, but then compute for a long time?</a:t>
            </a:r>
          </a:p>
          <a:p>
            <a:pPr lvl="1"/>
            <a:r>
              <a:rPr lang="en-US" dirty="0" smtClean="0"/>
              <a:t>Or, what about apps that must run under all circumstances (say periodically)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5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we always mirror best FCFS?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Shortest Job First (SJF):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Run whatever job has the least amount of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computation to do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called “Shortest Time to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Completion First” (STCF)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Preemptive version of SJF: if job arrives and has a shorter time to completion than the remaining time on the current job, immediately preempt CPU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called “Shortest Remaining Time to Completion First” (SRTCF)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These can be applied either to a whole program or the current CPU burst of each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Idea is to get short jobs out of the system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Big effect on short jobs, only small effect on long ones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0"/>
            <a:ext cx="19812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2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105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SJF/SRTF are the best you can do at minimizing average response time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Provably optimal (SJF among non-preemptive, SRTF among preemptive)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Since SRTF is always at least as good as SJF, focus on SRTF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Comparison of SRTF with FCFS and RR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if all jobs the same length?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SRTF becomes the same as FCFS (i.e. FCFS is best can do if all jobs the same length)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if jobs have varying length?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SRTF (and RR):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1371042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686800" cy="251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 </a:t>
            </a:r>
            <a:r>
              <a:rPr lang="en-US" altLang="ko-KR" dirty="0" smtClean="0">
                <a:ea typeface="굴림" panose="020B0600000101010101" pitchFamily="34" charset="-127"/>
              </a:rPr>
              <a:t>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1981200" y="5502275"/>
            <a:ext cx="4953000" cy="1127125"/>
            <a:chOff x="2400" y="1152"/>
            <a:chExt cx="2880" cy="710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880" cy="384"/>
              <a:chOff x="672" y="2352"/>
              <a:chExt cx="4569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 smtClean="0"/>
                  <a:t>T1</a:t>
                </a:r>
                <a:endParaRPr lang="en-US" altLang="en-US" sz="1800" dirty="0"/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 smtClean="0"/>
                  <a:t>T2</a:t>
                </a:r>
                <a:endParaRPr lang="en-US" altLang="en-US" sz="1800" dirty="0"/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 smtClean="0"/>
                  <a:t>T3</a:t>
                </a:r>
                <a:endParaRPr lang="en-US" altLang="en-US" sz="1800" dirty="0"/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 smtClean="0"/>
                  <a:t>T1</a:t>
                </a:r>
                <a:endParaRPr lang="en-US" altLang="en-US" sz="1800" dirty="0"/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63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 smtClean="0"/>
                  <a:t>T2</a:t>
                </a:r>
                <a:endParaRPr lang="en-US" altLang="en-US" sz="1800" dirty="0"/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/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175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rmAutofit lnSpcReduction="10000"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Three jobs:	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A,B: both CPU bound, run for week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C: I/O bound, loop 1ms CPU, 9ms disk I/O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If only one at a time, C uses 90% of the disk, A or B could use 100% of the CPU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With FIFO: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Once A or B get in, keep CPU for two weeks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What about RR or SRTF?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5410200" y="914400"/>
            <a:ext cx="2136775" cy="1827213"/>
            <a:chOff x="574" y="576"/>
            <a:chExt cx="1346" cy="1151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74" y="576"/>
              <a:ext cx="1298" cy="1151"/>
              <a:chOff x="574" y="576"/>
              <a:chExt cx="1298" cy="1151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104" y="576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2" cy="883"/>
                <a:chOff x="574" y="844"/>
                <a:chExt cx="432" cy="883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575" y="1276"/>
                  <a:ext cx="431" cy="451"/>
                  <a:chOff x="615" y="1296"/>
                  <a:chExt cx="345" cy="451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" y="1343"/>
                    <a:ext cx="307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2" cy="883"/>
                <a:chOff x="574" y="844"/>
                <a:chExt cx="432" cy="883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575" y="1276"/>
                  <a:ext cx="431" cy="451"/>
                  <a:chOff x="615" y="1296"/>
                  <a:chExt cx="345" cy="451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" y="1343"/>
                    <a:ext cx="307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2" cy="883"/>
                <a:chOff x="574" y="844"/>
                <a:chExt cx="432" cy="883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575" y="1276"/>
                  <a:ext cx="431" cy="451"/>
                  <a:chOff x="615" y="1296"/>
                  <a:chExt cx="345" cy="451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" y="1343"/>
                    <a:ext cx="307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4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735013" y="2786063"/>
            <a:ext cx="7567612" cy="1676400"/>
            <a:chOff x="463" y="1755"/>
            <a:chExt cx="4767" cy="1056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51"/>
              <a:chOff x="622" y="1296"/>
              <a:chExt cx="338" cy="451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51"/>
              <a:chOff x="622" y="1296"/>
              <a:chExt cx="338" cy="451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835025" y="957263"/>
            <a:ext cx="7467600" cy="1784350"/>
            <a:chOff x="526" y="603"/>
            <a:chExt cx="4704" cy="1124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51"/>
              <a:chOff x="622" y="1296"/>
              <a:chExt cx="338" cy="451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51"/>
              <a:chOff x="615" y="1296"/>
              <a:chExt cx="345" cy="451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0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0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823913" y="4614863"/>
            <a:ext cx="7478712" cy="1784350"/>
            <a:chOff x="519" y="2907"/>
            <a:chExt cx="4711" cy="1124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51"/>
              <a:chOff x="622" y="1296"/>
              <a:chExt cx="338" cy="451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51"/>
              <a:chOff x="622" y="1296"/>
              <a:chExt cx="338" cy="451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9050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05174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Further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Starvation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SRTF can lead to starvation if many small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Large jobs never get to run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Somehow need to predict future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can we do this?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systems ask the user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When you submit a job, have to say how long it will take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 stop cheating, system kills job if takes too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But: Even non-malicious users have trouble predicting runtime of their jobs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Bottom line, can’t really know how long job will take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However, can use SRTF as a yardstick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for measuring other policies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Optimal, so can’t do any better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SRTF Pros &amp;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Optimal (average response time) (+)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Hard to predict future (-)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1908067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: Changing policy based on past behavior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CPU scheduling, in virtual memory, in file systems, etc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Works because programs have predictable behavior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If computer behavior were random, wouldn’t help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SRTF with estimated burst length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an estimator function on previous bursts: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Let t</a:t>
            </a:r>
            <a:r>
              <a:rPr lang="en-US" altLang="ko-KR" baseline="-25000" smtClean="0">
                <a:ea typeface="굴림" panose="020B0600000101010101" pitchFamily="34" charset="-127"/>
              </a:rPr>
              <a:t>n-1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n-2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n-3</a:t>
            </a:r>
            <a:r>
              <a:rPr lang="en-US" altLang="ko-KR" smtClean="0">
                <a:ea typeface="굴림" panose="020B0600000101010101" pitchFamily="34" charset="-127"/>
              </a:rPr>
              <a:t>, etc. be previous CPU burst lengths. Estimate next burst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= f(</a:t>
            </a:r>
            <a:r>
              <a:rPr lang="en-US" altLang="ko-KR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n-1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n-2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n-3</a:t>
            </a:r>
            <a:r>
              <a:rPr lang="en-US" altLang="ko-KR" smtClean="0">
                <a:ea typeface="굴림" panose="020B0600000101010101" pitchFamily="34" charset="-127"/>
              </a:rPr>
              <a:t>, …)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Function f could be one of many different time series estimation schemes (Kalman filters, etc)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instance,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exponential averaging</a:t>
            </a:r>
            <a:r>
              <a:rPr lang="en-US" altLang="ko-KR" smtClean="0">
                <a:ea typeface="굴림" panose="020B0600000101010101" pitchFamily="34" charset="-127"/>
              </a:rPr>
              <a:t/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= t</a:t>
            </a:r>
            <a:r>
              <a:rPr lang="en-US" altLang="ko-KR" sz="2400" baseline="-250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+(1-)</a:t>
            </a:r>
            <a:r>
              <a:rPr lang="en-US" altLang="ko-KR" sz="2400" baseline="-250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with (0&lt;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1)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sz="240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4267200" y="4343400"/>
            <a:ext cx="3733800" cy="2387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Another 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First used in CTSS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multiple RR priorities with quantum increasing exponentially (highest:1ms, next:2ms, next: 4ms, etc)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429000" cy="914400"/>
            <a:chOff x="3600" y="624"/>
            <a:chExt cx="2160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1" y="624"/>
              <a:ext cx="18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Long-Running Compute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Tasks Demoted to 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826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19138"/>
            <a:ext cx="8534400" cy="59864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 approximates SRTF: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CPU bound jobs drop like a rock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Short-running I/O bound jobs stay near top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Scheduling must be done between the queues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Fixed priority scheduling:</a:t>
            </a:r>
            <a:r>
              <a:rPr lang="en-US" altLang="ko-KR" smtClean="0">
                <a:ea typeface="굴림" panose="020B0600000101010101" pitchFamily="34" charset="-127"/>
              </a:rPr>
              <a:t>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serve all from highest priority, then next priority, etc.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Time slice: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queue gets a certain amount of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e.g., 70% to highest, 20% next, 10% lowest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Countermeasure</a:t>
            </a:r>
            <a:r>
              <a:rPr lang="en-US" altLang="ko-KR" smtClean="0">
                <a:ea typeface="굴림" panose="020B0600000101010101" pitchFamily="34" charset="-127"/>
              </a:rPr>
              <a:t>: user action that can foil intent of the OS designer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multilevel feedback, put in a bunch of meaningless I/O to keep job’s priority high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if everyone did this, wouldn’t work!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of Othello program: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Playing against competitor, so key was to do computing at higher priority the competitors.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Put in printf’s, ran much faster!</a:t>
            </a:r>
          </a:p>
        </p:txBody>
      </p:sp>
    </p:spTree>
    <p:extLst>
      <p:ext uri="{BB962C8B-B14F-4D97-AF65-F5344CB8AC3E}">
        <p14:creationId xmlns:p14="http://schemas.microsoft.com/office/powerpoint/2010/main" val="4035708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Linux O(1)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Priority-based scheduler: 140 priorities</a:t>
            </a:r>
          </a:p>
          <a:p>
            <a:pPr lvl="1"/>
            <a:r>
              <a:rPr lang="en-US" dirty="0" smtClean="0"/>
              <a:t>40 for “user tasks” (set by “nice”), 100 for “</a:t>
            </a:r>
            <a:r>
              <a:rPr lang="en-US" dirty="0" err="1" smtClean="0"/>
              <a:t>Realtime</a:t>
            </a:r>
            <a:r>
              <a:rPr lang="en-US" dirty="0" smtClean="0"/>
              <a:t>/Kernel”</a:t>
            </a:r>
          </a:p>
          <a:p>
            <a:pPr lvl="1"/>
            <a:r>
              <a:rPr lang="en-US" dirty="0" smtClean="0"/>
              <a:t>Lower priority value </a:t>
            </a:r>
            <a:r>
              <a:rPr lang="en-US" dirty="0" smtClean="0">
                <a:sym typeface="Symbol"/>
              </a:rPr>
              <a:t> higher priority (for nice values)</a:t>
            </a:r>
          </a:p>
          <a:p>
            <a:pPr lvl="1"/>
            <a:r>
              <a:rPr lang="en-US" dirty="0" smtClean="0">
                <a:sym typeface="Symbol"/>
              </a:rPr>
              <a:t>Highest </a:t>
            </a:r>
            <a:r>
              <a:rPr lang="en-US" dirty="0" smtClean="0">
                <a:sym typeface="Symbol"/>
              </a:rPr>
              <a:t>priority </a:t>
            </a:r>
            <a:r>
              <a:rPr lang="en-US" dirty="0" smtClean="0">
                <a:sym typeface="Symbol"/>
              </a:rPr>
              <a:t>value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Lower priority </a:t>
            </a:r>
            <a:r>
              <a:rPr lang="en-US" dirty="0">
                <a:sym typeface="Symbol"/>
              </a:rPr>
              <a:t>(for </a:t>
            </a:r>
            <a:r>
              <a:rPr lang="en-US" dirty="0" err="1" smtClean="0">
                <a:sym typeface="Symbol"/>
              </a:rPr>
              <a:t>realtime</a:t>
            </a:r>
            <a:r>
              <a:rPr lang="en-US" dirty="0" smtClean="0">
                <a:sym typeface="Symbol"/>
              </a:rPr>
              <a:t> values</a:t>
            </a:r>
            <a:r>
              <a:rPr lang="en-US" dirty="0">
                <a:sym typeface="Symbol"/>
              </a:rPr>
              <a:t>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All algorithms O(1)</a:t>
            </a:r>
          </a:p>
          <a:p>
            <a:pPr lvl="2"/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/priorities/interactivity credits all computed when job finishes time slice</a:t>
            </a:r>
          </a:p>
          <a:p>
            <a:pPr lvl="2"/>
            <a:r>
              <a:rPr lang="en-US" dirty="0" smtClean="0">
                <a:sym typeface="Symbol"/>
              </a:rPr>
              <a:t>140-bit bit mask indicates presence or absence of job at given priority level</a:t>
            </a:r>
          </a:p>
          <a:p>
            <a:r>
              <a:rPr lang="en-US" dirty="0" smtClean="0">
                <a:sym typeface="Symbol"/>
              </a:rPr>
              <a:t>Two separate priority </a:t>
            </a:r>
            <a:r>
              <a:rPr lang="en-US" dirty="0" smtClean="0">
                <a:sym typeface="Symbol"/>
              </a:rPr>
              <a:t>queues: “active” and </a:t>
            </a:r>
            <a:r>
              <a:rPr lang="en-US" dirty="0" smtClean="0">
                <a:sym typeface="Symbol"/>
              </a:rPr>
              <a:t>“</a:t>
            </a:r>
            <a:r>
              <a:rPr lang="en-US" dirty="0" smtClean="0">
                <a:sym typeface="Symbol"/>
              </a:rPr>
              <a:t>expired”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All tasks in the active queue use up their </a:t>
            </a:r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 and get placed on the expired queue, after which queues </a:t>
            </a:r>
            <a:r>
              <a:rPr lang="en-US" dirty="0" smtClean="0">
                <a:sym typeface="Symbol"/>
              </a:rPr>
              <a:t>swapped</a:t>
            </a:r>
          </a:p>
          <a:p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depends on priority – linearly mapped onto </a:t>
            </a:r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range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/>
              </a:rPr>
              <a:t>Like a multi-level queue (one queue per priority) with different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timeslice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at each level</a:t>
            </a:r>
          </a:p>
          <a:p>
            <a:pPr lvl="1"/>
            <a:r>
              <a:rPr lang="en-US" dirty="0">
                <a:sym typeface="Symbol"/>
              </a:rPr>
              <a:t>Execution split into “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Granularity” chunks – round robin through priority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33600" y="685800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Kernel/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Realtim</a:t>
            </a:r>
            <a:r>
              <a:rPr lang="en-US" dirty="0" err="1" smtClean="0"/>
              <a:t>e</a:t>
            </a:r>
            <a:r>
              <a:rPr lang="en-US" dirty="0" smtClean="0"/>
              <a:t> Tasks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0" y="685800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9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0606" y="1295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1295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O(1) Scheduler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82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Symbol"/>
              </a:rPr>
              <a:t>Heuristics </a:t>
            </a:r>
            <a:endParaRPr lang="en-US" dirty="0"/>
          </a:p>
          <a:p>
            <a:pPr lvl="1"/>
            <a:r>
              <a:rPr lang="en-US" dirty="0"/>
              <a:t>User-task priority adjusted ±5 based on heuristics</a:t>
            </a:r>
          </a:p>
          <a:p>
            <a:pPr lvl="2"/>
            <a:r>
              <a:rPr lang="en-US" dirty="0"/>
              <a:t>p-&gt;</a:t>
            </a:r>
            <a:r>
              <a:rPr lang="en-US" dirty="0" err="1"/>
              <a:t>sleep_avg</a:t>
            </a:r>
            <a:r>
              <a:rPr lang="en-US" dirty="0"/>
              <a:t> = </a:t>
            </a:r>
            <a:r>
              <a:rPr lang="en-US" dirty="0" err="1"/>
              <a:t>sleep_time</a:t>
            </a:r>
            <a:r>
              <a:rPr lang="en-US" dirty="0"/>
              <a:t> – </a:t>
            </a:r>
            <a:r>
              <a:rPr lang="en-US" dirty="0" err="1"/>
              <a:t>run_time</a:t>
            </a:r>
            <a:endParaRPr lang="en-US" dirty="0"/>
          </a:p>
          <a:p>
            <a:pPr lvl="2"/>
            <a:r>
              <a:rPr lang="en-US" dirty="0"/>
              <a:t>Higher </a:t>
            </a:r>
            <a:r>
              <a:rPr lang="en-US" dirty="0" err="1"/>
              <a:t>sleep_avg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 more I/O bound the task, more reward (and vice versa)</a:t>
            </a:r>
          </a:p>
          <a:p>
            <a:pPr lvl="1"/>
            <a:r>
              <a:rPr lang="en-US" dirty="0">
                <a:sym typeface="Symbol"/>
              </a:rPr>
              <a:t>Interactive Credit</a:t>
            </a:r>
          </a:p>
          <a:p>
            <a:pPr lvl="2"/>
            <a:r>
              <a:rPr lang="en-US" dirty="0">
                <a:sym typeface="Symbol"/>
              </a:rPr>
              <a:t>Earned when a task sleeps for a “long” time</a:t>
            </a:r>
          </a:p>
          <a:p>
            <a:pPr lvl="2"/>
            <a:r>
              <a:rPr lang="en-US" dirty="0">
                <a:sym typeface="Symbol"/>
              </a:rPr>
              <a:t>Spend when a task runs for a “long” time</a:t>
            </a:r>
          </a:p>
          <a:p>
            <a:pPr lvl="2"/>
            <a:r>
              <a:rPr lang="en-US" dirty="0">
                <a:sym typeface="Symbol"/>
              </a:rPr>
              <a:t>IC is used to provide hysteresis to avoid changing interactivity for temporary changes in </a:t>
            </a:r>
            <a:r>
              <a:rPr lang="en-US" dirty="0" smtClean="0">
                <a:sym typeface="Symbol"/>
              </a:rPr>
              <a:t>behavior</a:t>
            </a:r>
          </a:p>
          <a:p>
            <a:pPr lvl="1"/>
            <a:r>
              <a:rPr lang="en-US" dirty="0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 dirty="0">
                <a:sym typeface="Symbol"/>
              </a:rPr>
              <a:t>To try to maintain interactivity</a:t>
            </a:r>
          </a:p>
          <a:p>
            <a:pPr lvl="2"/>
            <a:r>
              <a:rPr lang="en-US" dirty="0">
                <a:sym typeface="Symbol"/>
              </a:rPr>
              <a:t>Placed back into active queue, unless some other task has been starved for too </a:t>
            </a:r>
            <a:r>
              <a:rPr lang="en-US" dirty="0" smtClean="0">
                <a:sym typeface="Symbol"/>
              </a:rPr>
              <a:t>long…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Real-Time </a:t>
            </a:r>
            <a:r>
              <a:rPr lang="en-US" dirty="0" smtClean="0">
                <a:sym typeface="Symbol"/>
              </a:rPr>
              <a:t>Tasks</a:t>
            </a:r>
          </a:p>
          <a:p>
            <a:pPr lvl="1"/>
            <a:r>
              <a:rPr lang="en-US" dirty="0" smtClean="0">
                <a:sym typeface="Symbol"/>
              </a:rPr>
              <a:t>Always preempt non-RT tasks</a:t>
            </a:r>
          </a:p>
          <a:p>
            <a:pPr lvl="1"/>
            <a:r>
              <a:rPr lang="en-US" dirty="0" smtClean="0">
                <a:sym typeface="Symbol"/>
              </a:rPr>
              <a:t>No dynamic adjustment of priorities</a:t>
            </a:r>
          </a:p>
          <a:p>
            <a:pPr lvl="1"/>
            <a:r>
              <a:rPr lang="en-US" dirty="0" smtClean="0">
                <a:sym typeface="Symbol"/>
              </a:rPr>
              <a:t>Scheduling schemes:</a:t>
            </a:r>
          </a:p>
          <a:p>
            <a:pPr lvl="2"/>
            <a:r>
              <a:rPr lang="en-US" dirty="0" smtClean="0">
                <a:sym typeface="Symbol"/>
              </a:rPr>
              <a:t>SCHED_FIFO: preempts other tasks, no </a:t>
            </a:r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limit</a:t>
            </a:r>
          </a:p>
          <a:p>
            <a:pPr lvl="2"/>
            <a:r>
              <a:rPr lang="en-US" dirty="0" smtClean="0">
                <a:sym typeface="Symbol"/>
              </a:rPr>
              <a:t>SCHED_RR: preempts normal tasks, RR scheduling amongst tasks of same priority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66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Completely Fair Scheduler (CFS)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First appeared in 2.6.23, modified in 2.6.24</a:t>
            </a:r>
          </a:p>
          <a:p>
            <a:r>
              <a:rPr lang="en-US" dirty="0" smtClean="0"/>
              <a:t>“CFS </a:t>
            </a:r>
            <a:r>
              <a:rPr lang="en-US" dirty="0"/>
              <a:t>doesn't track sleeping time and doesn't use heuristics to identify interactive tasks—it just makes sure every process gets a fair share of CPU within a set amount of time given the number of runnable processes on the CPU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Inspired by Networking “Fair </a:t>
            </a:r>
            <a:r>
              <a:rPr lang="en-US" dirty="0" err="1" smtClean="0"/>
              <a:t>Queueing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Each process given their fair share of resources</a:t>
            </a:r>
          </a:p>
          <a:p>
            <a:pPr lvl="1"/>
            <a:r>
              <a:rPr lang="en-US" dirty="0" smtClean="0"/>
              <a:t>Models an “ideal multitasking processor” in which N processes execute simultaneously as if they truly got 1/N of the processor</a:t>
            </a:r>
          </a:p>
          <a:p>
            <a:pPr lvl="2"/>
            <a:r>
              <a:rPr lang="en-US" dirty="0" smtClean="0"/>
              <a:t>Tries to give each process an equal fraction of the processor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Priorities reflected by weights such that increasing a task’s priority by 1 always gives the same fractional increase in CPU time – regardless of current priority</a:t>
            </a:r>
          </a:p>
        </p:txBody>
      </p:sp>
    </p:spTree>
    <p:extLst>
      <p:ext uri="{BB962C8B-B14F-4D97-AF65-F5344CB8AC3E}">
        <p14:creationId xmlns:p14="http://schemas.microsoft.com/office/powerpoint/2010/main" val="172276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5715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Idea: track amount of “virtual time” received by each process when it is executing</a:t>
                </a:r>
              </a:p>
              <a:p>
                <a:pPr lvl="1"/>
                <a:r>
                  <a:rPr lang="en-US" dirty="0" smtClean="0"/>
                  <a:t>Take real execution time, scale by weighting factor</a:t>
                </a:r>
              </a:p>
              <a:p>
                <a:pPr lvl="2"/>
                <a:r>
                  <a:rPr lang="en-US" dirty="0" smtClean="0"/>
                  <a:t>Lower priority </a:t>
                </a:r>
                <a:r>
                  <a:rPr lang="en-US" dirty="0" smtClean="0">
                    <a:sym typeface="Symbol"/>
                  </a:rPr>
                  <a:t> real time divided by greater weight</a:t>
                </a:r>
              </a:p>
              <a:p>
                <a:pPr lvl="2"/>
                <a:r>
                  <a:rPr lang="en-US" dirty="0" smtClean="0">
                    <a:sym typeface="Symbol"/>
                  </a:rPr>
                  <a:t>Actually – multiply by sum of all weights/current weight</a:t>
                </a:r>
                <a:endParaRPr lang="en-US" dirty="0" smtClean="0"/>
              </a:p>
              <a:p>
                <a:pPr lvl="1"/>
                <a:r>
                  <a:rPr lang="en-US" dirty="0"/>
                  <a:t>K</a:t>
                </a:r>
                <a:r>
                  <a:rPr lang="en-US" dirty="0" smtClean="0"/>
                  <a:t>eep virtual time advancing at same rate</a:t>
                </a:r>
              </a:p>
              <a:p>
                <a:r>
                  <a:rPr lang="en-US" dirty="0" smtClean="0"/>
                  <a:t>Targeted latency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): period of time after which all processes get to run at least a little</a:t>
                </a:r>
              </a:p>
              <a:p>
                <a:pPr lvl="1"/>
                <a:r>
                  <a:rPr lang="en-US" dirty="0" smtClean="0"/>
                  <a:t>Each process runs with quantum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𝑳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Never smaller than “minimum granularity”</a:t>
                </a:r>
              </a:p>
              <a:p>
                <a:r>
                  <a:rPr lang="en-US" dirty="0" smtClean="0"/>
                  <a:t>Use of Red-Black tree to hold all runnable processes as sorted on </a:t>
                </a:r>
                <a:r>
                  <a:rPr lang="en-US" dirty="0" err="1" smtClean="0"/>
                  <a:t>vruntime</a:t>
                </a:r>
                <a:r>
                  <a:rPr lang="en-US" dirty="0" smtClean="0"/>
                  <a:t> variable</a:t>
                </a:r>
              </a:p>
              <a:p>
                <a:pPr lvl="1"/>
                <a:r>
                  <a:rPr lang="en-US" dirty="0" smtClean="0"/>
                  <a:t>O(log n) time to perform insertions/deletions </a:t>
                </a:r>
              </a:p>
              <a:p>
                <a:pPr lvl="2"/>
                <a:r>
                  <a:rPr lang="en-US" dirty="0"/>
                  <a:t>Cash the item at far left (item with earliest </a:t>
                </a:r>
                <a:r>
                  <a:rPr lang="en-US" dirty="0" err="1"/>
                  <a:t>vruntime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When ready to schedule, grab version with smallest </a:t>
                </a:r>
                <a:r>
                  <a:rPr lang="en-US" dirty="0" err="1" smtClean="0"/>
                  <a:t>vruntime</a:t>
                </a:r>
                <a:r>
                  <a:rPr lang="en-US" dirty="0" smtClean="0"/>
                  <a:t> (which will be item at the far left).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5715000"/>
              </a:xfrm>
              <a:blipFill rotWithShape="1">
                <a:blip r:embed="rId2"/>
                <a:stretch>
                  <a:fillRect l="-1474" t="-3202" r="-982" b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46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 </a:t>
            </a:r>
            <a:r>
              <a:rPr lang="en-US" altLang="ko-KR" dirty="0" smtClean="0">
                <a:ea typeface="굴림" panose="020B0600000101010101" pitchFamily="34" charset="-127"/>
              </a:rPr>
              <a:t>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Efficient use of resources (CPU, disk, memory, etc)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Better </a:t>
            </a:r>
            <a:r>
              <a:rPr lang="en-US" altLang="ko-KR" i="1" smtClean="0">
                <a:ea typeface="굴림" panose="020B0600000101010101" pitchFamily="34" charset="-127"/>
              </a:rPr>
              <a:t>average</a:t>
            </a:r>
            <a:r>
              <a:rPr lang="en-US" altLang="ko-KR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smtClean="0">
                <a:ea typeface="굴림" panose="020B0600000101010101" pitchFamily="34" charset="-127"/>
              </a:rPr>
              <a:t>less</a:t>
            </a:r>
            <a:r>
              <a:rPr lang="en-US" altLang="ko-KR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4019534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Targeted latency = 20ms, </a:t>
            </a:r>
            <a:br>
              <a:rPr lang="en-US" dirty="0" smtClean="0"/>
            </a:br>
            <a:r>
              <a:rPr lang="en-US" dirty="0" smtClean="0"/>
              <a:t>Minimum Granularity = 1ms</a:t>
            </a:r>
          </a:p>
          <a:p>
            <a:r>
              <a:rPr lang="en-US" dirty="0" smtClean="0"/>
              <a:t>Two CPU bound tasks with same priorities</a:t>
            </a:r>
          </a:p>
          <a:p>
            <a:pPr lvl="1"/>
            <a:r>
              <a:rPr lang="en-US" dirty="0" smtClean="0"/>
              <a:t>Both switch with 10ms </a:t>
            </a:r>
          </a:p>
          <a:p>
            <a:r>
              <a:rPr lang="en-US" dirty="0" smtClean="0"/>
              <a:t>Two CPU bound tasks separated by nice value of 5</a:t>
            </a:r>
          </a:p>
          <a:p>
            <a:pPr lvl="1"/>
            <a:r>
              <a:rPr lang="en-US" dirty="0" smtClean="0"/>
              <a:t>One task gets 5ms, another gets 15</a:t>
            </a:r>
          </a:p>
          <a:p>
            <a:r>
              <a:rPr lang="en-US" dirty="0" smtClean="0"/>
              <a:t>40 tasks: each gets 1ms (no longer totally fair)</a:t>
            </a:r>
          </a:p>
          <a:p>
            <a:r>
              <a:rPr lang="en-US" dirty="0" smtClean="0"/>
              <a:t>One CPU bound task, one interactive task same priority</a:t>
            </a:r>
          </a:p>
          <a:p>
            <a:pPr lvl="1"/>
            <a:r>
              <a:rPr lang="en-US" dirty="0" smtClean="0"/>
              <a:t>While interactive task sleeps, CPU bound task runs and increments </a:t>
            </a:r>
            <a:r>
              <a:rPr lang="en-US" dirty="0" err="1" smtClean="0"/>
              <a:t>vruntime</a:t>
            </a:r>
            <a:endParaRPr lang="en-US" dirty="0" smtClean="0"/>
          </a:p>
          <a:p>
            <a:pPr lvl="1"/>
            <a:r>
              <a:rPr lang="en-US" dirty="0" smtClean="0"/>
              <a:t>When interactive task wakes up, runs immediately, since it is behind on </a:t>
            </a:r>
            <a:r>
              <a:rPr lang="en-US" dirty="0" err="1" smtClean="0"/>
              <a:t>vruntime</a:t>
            </a:r>
            <a:endParaRPr lang="en-US" dirty="0" smtClean="0"/>
          </a:p>
          <a:p>
            <a:r>
              <a:rPr lang="en-US" dirty="0" smtClean="0"/>
              <a:t>Group scheduling facilities (2.6.24)</a:t>
            </a:r>
          </a:p>
          <a:p>
            <a:pPr lvl="1"/>
            <a:r>
              <a:rPr lang="en-US" dirty="0" smtClean="0"/>
              <a:t>Can give fair fractions to groups (like a user or other mechanism for grouping processes)</a:t>
            </a:r>
          </a:p>
          <a:p>
            <a:pPr lvl="1"/>
            <a:r>
              <a:rPr lang="en-US" dirty="0" smtClean="0"/>
              <a:t>So, two users, one starts 1 process, other starts 40, each will get 50% of CPU</a:t>
            </a:r>
          </a:p>
        </p:txBody>
      </p:sp>
    </p:spTree>
    <p:extLst>
      <p:ext uri="{BB962C8B-B14F-4D97-AF65-F5344CB8AC3E}">
        <p14:creationId xmlns:p14="http://schemas.microsoft.com/office/powerpoint/2010/main" val="265016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 (RTS)</a:t>
            </a:r>
            <a:endParaRPr lang="en-US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Efficiency is important but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is </a:t>
            </a:r>
            <a:r>
              <a:rPr lang="en-US" dirty="0" smtClean="0"/>
              <a:t>essential:</a:t>
            </a:r>
          </a:p>
          <a:p>
            <a:pPr lvl="1"/>
            <a:r>
              <a:rPr lang="en-US" dirty="0"/>
              <a:t>We need to be able to predict with confidence the worst case response times for </a:t>
            </a:r>
            <a:r>
              <a:rPr lang="en-US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RTS, performance guarantees are:</a:t>
            </a:r>
          </a:p>
          <a:p>
            <a:pPr lvl="2"/>
            <a:r>
              <a:rPr lang="en-US" dirty="0" smtClean="0"/>
              <a:t>Task- and/or class centric</a:t>
            </a:r>
          </a:p>
          <a:p>
            <a:pPr lvl="2"/>
            <a:r>
              <a:rPr lang="en-US" dirty="0" smtClean="0"/>
              <a:t>Often ensured a priori</a:t>
            </a:r>
          </a:p>
          <a:p>
            <a:pPr lvl="1"/>
            <a:r>
              <a:rPr lang="en-US" dirty="0" smtClean="0"/>
              <a:t>In conventional systems, performance is:</a:t>
            </a:r>
          </a:p>
          <a:p>
            <a:pPr lvl="2"/>
            <a:r>
              <a:rPr lang="en-US" dirty="0" smtClean="0"/>
              <a:t>System oriented and often throughput oriented</a:t>
            </a:r>
          </a:p>
          <a:p>
            <a:pPr lvl="2"/>
            <a:r>
              <a:rPr lang="en-US" dirty="0" smtClean="0"/>
              <a:t>Post-processing (… wait and see …)</a:t>
            </a:r>
          </a:p>
          <a:p>
            <a:pPr lvl="1"/>
            <a:r>
              <a:rPr lang="en-US" dirty="0" smtClean="0"/>
              <a:t>Real-time is about enforcing predictability, and does not equal to fast computing!!!</a:t>
            </a:r>
          </a:p>
          <a:p>
            <a:r>
              <a:rPr lang="en-US" dirty="0" smtClean="0"/>
              <a:t>Hard Real-Time</a:t>
            </a:r>
            <a:endParaRPr lang="en-US" dirty="0" smtClean="0"/>
          </a:p>
          <a:p>
            <a:pPr lvl="1"/>
            <a:r>
              <a:rPr lang="en-US" dirty="0" smtClean="0"/>
              <a:t>Attempt to meet all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EDF (Earliest Deadline First), LLF (Least Laxity First), RMS (Rate-Monotonic Scheduling), DM (Deadline Monotonic Scheduling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Soft Real-Time</a:t>
            </a:r>
          </a:p>
          <a:p>
            <a:pPr lvl="1"/>
            <a:r>
              <a:rPr lang="en-US" dirty="0"/>
              <a:t>Attempt to meet deadlines with high </a:t>
            </a:r>
            <a:r>
              <a:rPr lang="en-US" dirty="0" smtClean="0"/>
              <a:t>probability</a:t>
            </a:r>
            <a:endParaRPr lang="en-US" dirty="0"/>
          </a:p>
          <a:p>
            <a:pPr lvl="1"/>
            <a:r>
              <a:rPr lang="en-US" dirty="0" smtClean="0"/>
              <a:t>Minimize </a:t>
            </a:r>
            <a:r>
              <a:rPr lang="en-US" dirty="0" smtClean="0"/>
              <a:t>miss ratio / maximize completion ratio (firm </a:t>
            </a:r>
            <a:r>
              <a:rPr lang="en-US" dirty="0" smtClean="0"/>
              <a:t>real-time)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multimedia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CBS (Constant Bandwidth Server)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688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63" y="1193800"/>
            <a:ext cx="8530390" cy="4927600"/>
          </a:xfrm>
        </p:spPr>
        <p:txBody>
          <a:bodyPr/>
          <a:lstStyle/>
          <a:p>
            <a:r>
              <a:rPr lang="en-US" dirty="0" smtClean="0"/>
              <a:t>Tasks are </a:t>
            </a:r>
            <a:r>
              <a:rPr lang="en-US" dirty="0" err="1" smtClean="0"/>
              <a:t>preemptable</a:t>
            </a:r>
            <a:r>
              <a:rPr lang="en-US" dirty="0" smtClean="0"/>
              <a:t>, independent with arbitrary arrival (=release) times</a:t>
            </a:r>
          </a:p>
          <a:p>
            <a:r>
              <a:rPr lang="en-US" dirty="0" smtClean="0"/>
              <a:t>Times have deadlines (D) and known computation times (C) </a:t>
            </a:r>
          </a:p>
          <a:p>
            <a:r>
              <a:rPr lang="en-US" dirty="0" smtClean="0"/>
              <a:t>Example </a:t>
            </a:r>
            <a:r>
              <a:rPr lang="en-US" dirty="0" smtClean="0"/>
              <a:t>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53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010"/>
            <a:ext cx="7292975" cy="427790"/>
          </a:xfrm>
        </p:spPr>
        <p:txBody>
          <a:bodyPr/>
          <a:lstStyle/>
          <a:p>
            <a:r>
              <a:rPr lang="en-US" dirty="0" smtClean="0"/>
              <a:t>Example: Round-Robin </a:t>
            </a:r>
            <a:r>
              <a:rPr lang="en-US" dirty="0" smtClean="0"/>
              <a:t>Scheduling Doesn’t Work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2" y="16764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44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7162800" y="4267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4495800" y="35052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6781800" y="50292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4495800" y="3433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  <a:endParaRPr lang="en-US" dirty="0" smtClean="0"/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Preemptive priority-based dynamic scheduling</a:t>
            </a:r>
          </a:p>
          <a:p>
            <a:r>
              <a:rPr lang="en-US" dirty="0" smtClean="0"/>
              <a:t>Each task is assigned a (current) priority based on how close the absolute deadline is. </a:t>
            </a:r>
          </a:p>
          <a:p>
            <a:r>
              <a:rPr lang="en-US" dirty="0" smtClean="0"/>
              <a:t>The scheduler always schedules the active task with the closest absolute deadline. </a:t>
            </a:r>
          </a:p>
          <a:p>
            <a:endParaRPr lang="en-US" dirty="0" smtClean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828800" y="42719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352800" y="35099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447800" y="35099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9"/>
          <p:cNvSpPr>
            <a:spLocks noChangeShapeType="1"/>
          </p:cNvSpPr>
          <p:nvPr/>
        </p:nvSpPr>
        <p:spPr bwMode="auto">
          <a:xfrm>
            <a:off x="1447800" y="3814763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"/>
          <p:cNvSpPr>
            <a:spLocks noChangeShapeType="1"/>
          </p:cNvSpPr>
          <p:nvPr/>
        </p:nvSpPr>
        <p:spPr bwMode="auto">
          <a:xfrm flipV="1">
            <a:off x="1447800" y="3509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1"/>
          <p:cNvSpPr>
            <a:spLocks noChangeShapeType="1"/>
          </p:cNvSpPr>
          <p:nvPr/>
        </p:nvSpPr>
        <p:spPr bwMode="auto">
          <a:xfrm>
            <a:off x="1828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2"/>
          <p:cNvSpPr>
            <a:spLocks noChangeShapeType="1"/>
          </p:cNvSpPr>
          <p:nvPr/>
        </p:nvSpPr>
        <p:spPr bwMode="auto">
          <a:xfrm>
            <a:off x="2209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3"/>
          <p:cNvSpPr>
            <a:spLocks noChangeShapeType="1"/>
          </p:cNvSpPr>
          <p:nvPr/>
        </p:nvSpPr>
        <p:spPr bwMode="auto">
          <a:xfrm>
            <a:off x="2590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14"/>
          <p:cNvSpPr>
            <a:spLocks noChangeShapeType="1"/>
          </p:cNvSpPr>
          <p:nvPr/>
        </p:nvSpPr>
        <p:spPr bwMode="auto">
          <a:xfrm>
            <a:off x="2971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"/>
          <p:cNvSpPr>
            <a:spLocks noChangeShapeType="1"/>
          </p:cNvSpPr>
          <p:nvPr/>
        </p:nvSpPr>
        <p:spPr bwMode="auto">
          <a:xfrm>
            <a:off x="3352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3733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4114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18"/>
          <p:cNvSpPr>
            <a:spLocks noChangeShapeType="1"/>
          </p:cNvSpPr>
          <p:nvPr/>
        </p:nvSpPr>
        <p:spPr bwMode="auto">
          <a:xfrm>
            <a:off x="4495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9"/>
          <p:cNvSpPr>
            <a:spLocks noChangeShapeType="1"/>
          </p:cNvSpPr>
          <p:nvPr/>
        </p:nvSpPr>
        <p:spPr bwMode="auto">
          <a:xfrm>
            <a:off x="4876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0"/>
          <p:cNvSpPr>
            <a:spLocks noChangeShapeType="1"/>
          </p:cNvSpPr>
          <p:nvPr/>
        </p:nvSpPr>
        <p:spPr bwMode="auto">
          <a:xfrm>
            <a:off x="5257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1"/>
          <p:cNvSpPr>
            <a:spLocks noChangeShapeType="1"/>
          </p:cNvSpPr>
          <p:nvPr/>
        </p:nvSpPr>
        <p:spPr bwMode="auto">
          <a:xfrm>
            <a:off x="5638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2"/>
          <p:cNvSpPr>
            <a:spLocks noChangeShapeType="1"/>
          </p:cNvSpPr>
          <p:nvPr/>
        </p:nvSpPr>
        <p:spPr bwMode="auto">
          <a:xfrm>
            <a:off x="6019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6400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24"/>
          <p:cNvSpPr>
            <a:spLocks noChangeShapeType="1"/>
          </p:cNvSpPr>
          <p:nvPr/>
        </p:nvSpPr>
        <p:spPr bwMode="auto">
          <a:xfrm>
            <a:off x="6781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5"/>
          <p:cNvSpPr>
            <a:spLocks noChangeShapeType="1"/>
          </p:cNvSpPr>
          <p:nvPr/>
        </p:nvSpPr>
        <p:spPr bwMode="auto">
          <a:xfrm>
            <a:off x="7162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6"/>
          <p:cNvSpPr>
            <a:spLocks noChangeShapeType="1"/>
          </p:cNvSpPr>
          <p:nvPr/>
        </p:nvSpPr>
        <p:spPr bwMode="auto">
          <a:xfrm>
            <a:off x="7543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7"/>
          <p:cNvSpPr>
            <a:spLocks noChangeShapeType="1"/>
          </p:cNvSpPr>
          <p:nvPr/>
        </p:nvSpPr>
        <p:spPr bwMode="auto">
          <a:xfrm>
            <a:off x="6781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8"/>
          <p:cNvSpPr>
            <a:spLocks noChangeShapeType="1"/>
          </p:cNvSpPr>
          <p:nvPr/>
        </p:nvSpPr>
        <p:spPr bwMode="auto">
          <a:xfrm>
            <a:off x="7162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29"/>
          <p:cNvSpPr>
            <a:spLocks noChangeShapeType="1"/>
          </p:cNvSpPr>
          <p:nvPr/>
        </p:nvSpPr>
        <p:spPr bwMode="auto">
          <a:xfrm>
            <a:off x="7543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0"/>
          <p:cNvSpPr>
            <a:spLocks noChangeShapeType="1"/>
          </p:cNvSpPr>
          <p:nvPr/>
        </p:nvSpPr>
        <p:spPr bwMode="auto">
          <a:xfrm>
            <a:off x="7924800" y="3738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1"/>
          <p:cNvSpPr>
            <a:spLocks noChangeShapeType="1"/>
          </p:cNvSpPr>
          <p:nvPr/>
        </p:nvSpPr>
        <p:spPr bwMode="auto">
          <a:xfrm>
            <a:off x="1447800" y="4576763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V="1">
            <a:off x="1447800" y="4271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Line 33"/>
          <p:cNvSpPr>
            <a:spLocks noChangeShapeType="1"/>
          </p:cNvSpPr>
          <p:nvPr/>
        </p:nvSpPr>
        <p:spPr bwMode="auto">
          <a:xfrm>
            <a:off x="1828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34"/>
          <p:cNvSpPr>
            <a:spLocks noChangeShapeType="1"/>
          </p:cNvSpPr>
          <p:nvPr/>
        </p:nvSpPr>
        <p:spPr bwMode="auto">
          <a:xfrm>
            <a:off x="2209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35"/>
          <p:cNvSpPr>
            <a:spLocks noChangeShapeType="1"/>
          </p:cNvSpPr>
          <p:nvPr/>
        </p:nvSpPr>
        <p:spPr bwMode="auto">
          <a:xfrm>
            <a:off x="2590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36"/>
          <p:cNvSpPr>
            <a:spLocks noChangeShapeType="1"/>
          </p:cNvSpPr>
          <p:nvPr/>
        </p:nvSpPr>
        <p:spPr bwMode="auto">
          <a:xfrm>
            <a:off x="2971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3352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38"/>
          <p:cNvSpPr>
            <a:spLocks noChangeShapeType="1"/>
          </p:cNvSpPr>
          <p:nvPr/>
        </p:nvSpPr>
        <p:spPr bwMode="auto">
          <a:xfrm>
            <a:off x="3733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39"/>
          <p:cNvSpPr>
            <a:spLocks noChangeShapeType="1"/>
          </p:cNvSpPr>
          <p:nvPr/>
        </p:nvSpPr>
        <p:spPr bwMode="auto">
          <a:xfrm>
            <a:off x="4114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40"/>
          <p:cNvSpPr>
            <a:spLocks noChangeShapeType="1"/>
          </p:cNvSpPr>
          <p:nvPr/>
        </p:nvSpPr>
        <p:spPr bwMode="auto">
          <a:xfrm>
            <a:off x="4495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41"/>
          <p:cNvSpPr>
            <a:spLocks noChangeShapeType="1"/>
          </p:cNvSpPr>
          <p:nvPr/>
        </p:nvSpPr>
        <p:spPr bwMode="auto">
          <a:xfrm>
            <a:off x="4876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42"/>
          <p:cNvSpPr>
            <a:spLocks noChangeShapeType="1"/>
          </p:cNvSpPr>
          <p:nvPr/>
        </p:nvSpPr>
        <p:spPr bwMode="auto">
          <a:xfrm>
            <a:off x="5257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43"/>
          <p:cNvSpPr>
            <a:spLocks noChangeShapeType="1"/>
          </p:cNvSpPr>
          <p:nvPr/>
        </p:nvSpPr>
        <p:spPr bwMode="auto">
          <a:xfrm>
            <a:off x="5638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Line 44"/>
          <p:cNvSpPr>
            <a:spLocks noChangeShapeType="1"/>
          </p:cNvSpPr>
          <p:nvPr/>
        </p:nvSpPr>
        <p:spPr bwMode="auto">
          <a:xfrm>
            <a:off x="6019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Line 45"/>
          <p:cNvSpPr>
            <a:spLocks noChangeShapeType="1"/>
          </p:cNvSpPr>
          <p:nvPr/>
        </p:nvSpPr>
        <p:spPr bwMode="auto">
          <a:xfrm>
            <a:off x="6400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46"/>
          <p:cNvSpPr>
            <a:spLocks noChangeShapeType="1"/>
          </p:cNvSpPr>
          <p:nvPr/>
        </p:nvSpPr>
        <p:spPr bwMode="auto">
          <a:xfrm>
            <a:off x="6781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47"/>
          <p:cNvSpPr>
            <a:spLocks noChangeShapeType="1"/>
          </p:cNvSpPr>
          <p:nvPr/>
        </p:nvSpPr>
        <p:spPr bwMode="auto">
          <a:xfrm>
            <a:off x="7162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48"/>
          <p:cNvSpPr>
            <a:spLocks noChangeShapeType="1"/>
          </p:cNvSpPr>
          <p:nvPr/>
        </p:nvSpPr>
        <p:spPr bwMode="auto">
          <a:xfrm>
            <a:off x="7543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49"/>
          <p:cNvSpPr>
            <a:spLocks noChangeShapeType="1"/>
          </p:cNvSpPr>
          <p:nvPr/>
        </p:nvSpPr>
        <p:spPr bwMode="auto">
          <a:xfrm>
            <a:off x="6781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50"/>
          <p:cNvSpPr>
            <a:spLocks noChangeShapeType="1"/>
          </p:cNvSpPr>
          <p:nvPr/>
        </p:nvSpPr>
        <p:spPr bwMode="auto">
          <a:xfrm>
            <a:off x="7162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51"/>
          <p:cNvSpPr>
            <a:spLocks noChangeShapeType="1"/>
          </p:cNvSpPr>
          <p:nvPr/>
        </p:nvSpPr>
        <p:spPr bwMode="auto">
          <a:xfrm>
            <a:off x="7543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Line 52"/>
          <p:cNvSpPr>
            <a:spLocks noChangeShapeType="1"/>
          </p:cNvSpPr>
          <p:nvPr/>
        </p:nvSpPr>
        <p:spPr bwMode="auto">
          <a:xfrm>
            <a:off x="7924800" y="450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Line 53"/>
          <p:cNvSpPr>
            <a:spLocks noChangeShapeType="1"/>
          </p:cNvSpPr>
          <p:nvPr/>
        </p:nvSpPr>
        <p:spPr bwMode="auto">
          <a:xfrm>
            <a:off x="1447800" y="5338763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Line 54"/>
          <p:cNvSpPr>
            <a:spLocks noChangeShapeType="1"/>
          </p:cNvSpPr>
          <p:nvPr/>
        </p:nvSpPr>
        <p:spPr bwMode="auto">
          <a:xfrm flipV="1">
            <a:off x="1447800" y="5033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Line 55"/>
          <p:cNvSpPr>
            <a:spLocks noChangeShapeType="1"/>
          </p:cNvSpPr>
          <p:nvPr/>
        </p:nvSpPr>
        <p:spPr bwMode="auto">
          <a:xfrm>
            <a:off x="1828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Line 56"/>
          <p:cNvSpPr>
            <a:spLocks noChangeShapeType="1"/>
          </p:cNvSpPr>
          <p:nvPr/>
        </p:nvSpPr>
        <p:spPr bwMode="auto">
          <a:xfrm>
            <a:off x="2209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Line 57"/>
          <p:cNvSpPr>
            <a:spLocks noChangeShapeType="1"/>
          </p:cNvSpPr>
          <p:nvPr/>
        </p:nvSpPr>
        <p:spPr bwMode="auto">
          <a:xfrm>
            <a:off x="2590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58"/>
          <p:cNvSpPr>
            <a:spLocks noChangeShapeType="1"/>
          </p:cNvSpPr>
          <p:nvPr/>
        </p:nvSpPr>
        <p:spPr bwMode="auto">
          <a:xfrm>
            <a:off x="2971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59"/>
          <p:cNvSpPr>
            <a:spLocks noChangeShapeType="1"/>
          </p:cNvSpPr>
          <p:nvPr/>
        </p:nvSpPr>
        <p:spPr bwMode="auto">
          <a:xfrm>
            <a:off x="3352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Line 60"/>
          <p:cNvSpPr>
            <a:spLocks noChangeShapeType="1"/>
          </p:cNvSpPr>
          <p:nvPr/>
        </p:nvSpPr>
        <p:spPr bwMode="auto">
          <a:xfrm>
            <a:off x="3733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Line 61"/>
          <p:cNvSpPr>
            <a:spLocks noChangeShapeType="1"/>
          </p:cNvSpPr>
          <p:nvPr/>
        </p:nvSpPr>
        <p:spPr bwMode="auto">
          <a:xfrm>
            <a:off x="4114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62"/>
          <p:cNvSpPr>
            <a:spLocks noChangeShapeType="1"/>
          </p:cNvSpPr>
          <p:nvPr/>
        </p:nvSpPr>
        <p:spPr bwMode="auto">
          <a:xfrm>
            <a:off x="4495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Line 63"/>
          <p:cNvSpPr>
            <a:spLocks noChangeShapeType="1"/>
          </p:cNvSpPr>
          <p:nvPr/>
        </p:nvSpPr>
        <p:spPr bwMode="auto">
          <a:xfrm>
            <a:off x="4876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Line 64"/>
          <p:cNvSpPr>
            <a:spLocks noChangeShapeType="1"/>
          </p:cNvSpPr>
          <p:nvPr/>
        </p:nvSpPr>
        <p:spPr bwMode="auto">
          <a:xfrm>
            <a:off x="5257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Line 65"/>
          <p:cNvSpPr>
            <a:spLocks noChangeShapeType="1"/>
          </p:cNvSpPr>
          <p:nvPr/>
        </p:nvSpPr>
        <p:spPr bwMode="auto">
          <a:xfrm>
            <a:off x="5638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Line 66"/>
          <p:cNvSpPr>
            <a:spLocks noChangeShapeType="1"/>
          </p:cNvSpPr>
          <p:nvPr/>
        </p:nvSpPr>
        <p:spPr bwMode="auto">
          <a:xfrm>
            <a:off x="6019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6" name="Line 67"/>
          <p:cNvSpPr>
            <a:spLocks noChangeShapeType="1"/>
          </p:cNvSpPr>
          <p:nvPr/>
        </p:nvSpPr>
        <p:spPr bwMode="auto">
          <a:xfrm>
            <a:off x="6400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Line 68"/>
          <p:cNvSpPr>
            <a:spLocks noChangeShapeType="1"/>
          </p:cNvSpPr>
          <p:nvPr/>
        </p:nvSpPr>
        <p:spPr bwMode="auto">
          <a:xfrm>
            <a:off x="6781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7162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7543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6781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Line 72"/>
          <p:cNvSpPr>
            <a:spLocks noChangeShapeType="1"/>
          </p:cNvSpPr>
          <p:nvPr/>
        </p:nvSpPr>
        <p:spPr bwMode="auto">
          <a:xfrm>
            <a:off x="7162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2" name="Line 73"/>
          <p:cNvSpPr>
            <a:spLocks noChangeShapeType="1"/>
          </p:cNvSpPr>
          <p:nvPr/>
        </p:nvSpPr>
        <p:spPr bwMode="auto">
          <a:xfrm>
            <a:off x="7543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Line 74"/>
          <p:cNvSpPr>
            <a:spLocks noChangeShapeType="1"/>
          </p:cNvSpPr>
          <p:nvPr/>
        </p:nvSpPr>
        <p:spPr bwMode="auto">
          <a:xfrm>
            <a:off x="7924800" y="526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4" name="Text Box 75"/>
          <p:cNvSpPr txBox="1">
            <a:spLocks noChangeArrowheads="1"/>
          </p:cNvSpPr>
          <p:nvPr/>
        </p:nvSpPr>
        <p:spPr bwMode="auto">
          <a:xfrm>
            <a:off x="1295400" y="53911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0</a:t>
            </a:r>
          </a:p>
        </p:txBody>
      </p:sp>
      <p:sp>
        <p:nvSpPr>
          <p:cNvPr id="18515" name="Text Box 76"/>
          <p:cNvSpPr txBox="1">
            <a:spLocks noChangeArrowheads="1"/>
          </p:cNvSpPr>
          <p:nvPr/>
        </p:nvSpPr>
        <p:spPr bwMode="auto">
          <a:xfrm>
            <a:off x="3200400" y="53959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5</a:t>
            </a:r>
          </a:p>
        </p:txBody>
      </p:sp>
      <p:sp>
        <p:nvSpPr>
          <p:cNvPr id="18516" name="Text Box 77"/>
          <p:cNvSpPr txBox="1">
            <a:spLocks noChangeArrowheads="1"/>
          </p:cNvSpPr>
          <p:nvPr/>
        </p:nvSpPr>
        <p:spPr bwMode="auto">
          <a:xfrm>
            <a:off x="5029200" y="53959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10</a:t>
            </a:r>
          </a:p>
        </p:txBody>
      </p:sp>
      <p:sp>
        <p:nvSpPr>
          <p:cNvPr id="18517" name="Text Box 78"/>
          <p:cNvSpPr txBox="1">
            <a:spLocks noChangeArrowheads="1"/>
          </p:cNvSpPr>
          <p:nvPr/>
        </p:nvSpPr>
        <p:spPr bwMode="auto">
          <a:xfrm>
            <a:off x="6934200" y="5410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none"/>
              <a:t>15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>
            <p:extLst/>
          </p:nvPr>
        </p:nvGraphicFramePr>
        <p:xfrm>
          <a:off x="339725" y="3492500"/>
          <a:ext cx="966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492500"/>
                        <a:ext cx="966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>
            <p:extLst/>
          </p:nvPr>
        </p:nvGraphicFramePr>
        <p:xfrm>
          <a:off x="323850" y="4283075"/>
          <a:ext cx="1030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83075"/>
                        <a:ext cx="1030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1"/>
          <p:cNvGraphicFramePr>
            <a:graphicFrameLocks noChangeAspect="1"/>
          </p:cNvGraphicFramePr>
          <p:nvPr>
            <p:extLst/>
          </p:nvPr>
        </p:nvGraphicFramePr>
        <p:xfrm>
          <a:off x="352425" y="4986338"/>
          <a:ext cx="10302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622080" imgH="228600" progId="Equation.3">
                  <p:embed/>
                </p:oleObj>
              </mc:Choice>
              <mc:Fallback>
                <p:oleObj name="Equation" r:id="rId7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4986338"/>
                        <a:ext cx="10302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8" name="Line 82"/>
          <p:cNvSpPr>
            <a:spLocks noChangeShapeType="1"/>
          </p:cNvSpPr>
          <p:nvPr/>
        </p:nvSpPr>
        <p:spPr bwMode="auto">
          <a:xfrm flipV="1">
            <a:off x="1447800" y="3433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3"/>
          <p:cNvSpPr>
            <a:spLocks noChangeShapeType="1"/>
          </p:cNvSpPr>
          <p:nvPr/>
        </p:nvSpPr>
        <p:spPr bwMode="auto">
          <a:xfrm flipV="1">
            <a:off x="1447800" y="4195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0" name="Line 84"/>
          <p:cNvSpPr>
            <a:spLocks noChangeShapeType="1"/>
          </p:cNvSpPr>
          <p:nvPr/>
        </p:nvSpPr>
        <p:spPr bwMode="auto">
          <a:xfrm flipV="1">
            <a:off x="1447800" y="4957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2971800" y="3433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3352800" y="4195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4114800" y="4957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2590800" y="50339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5257800" y="4195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6781800" y="49577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6019800" y="3429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7162800" y="419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7543800" y="3429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3733800" y="4267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4876800" y="5029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5638800" y="4267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6400800" y="35052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7924800" y="35052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14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9" grpId="0" animBg="1"/>
      <p:bldP spid="102508" grpId="0" animBg="1"/>
      <p:bldP spid="102507" grpId="0" animBg="1"/>
      <p:bldP spid="102491" grpId="0" animBg="1"/>
      <p:bldP spid="102406" grpId="0" animBg="1"/>
      <p:bldP spid="102407" grpId="0" animBg="1"/>
      <p:bldP spid="102408" grpId="0" animBg="1"/>
      <p:bldP spid="102485" grpId="0" animBg="1"/>
      <p:bldP spid="102486" grpId="0" animBg="1"/>
      <p:bldP spid="102487" grpId="0" animBg="1"/>
      <p:bldP spid="102488" grpId="0" animBg="1"/>
      <p:bldP spid="102492" grpId="0" animBg="1"/>
      <p:bldP spid="102493" grpId="0" animBg="1"/>
      <p:bldP spid="102497" grpId="0" animBg="1"/>
      <p:bldP spid="102498" grpId="0" animBg="1"/>
      <p:bldP spid="102499" grpId="0" animBg="1"/>
      <p:bldP spid="102500" grpId="0" animBg="1"/>
      <p:bldP spid="102502" grpId="0" animBg="1"/>
      <p:bldP spid="102503" grpId="0" animBg="1"/>
      <p:bldP spid="102504" grpId="0" animBg="1"/>
      <p:bldP spid="1025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6200"/>
            <a:ext cx="7292975" cy="736600"/>
          </a:xfrm>
        </p:spPr>
        <p:txBody>
          <a:bodyPr/>
          <a:lstStyle/>
          <a:p>
            <a:pPr eaLnBrk="1" hangingPunct="1"/>
            <a:r>
              <a:rPr lang="en-US" dirty="0" smtClean="0"/>
              <a:t>EDF: </a:t>
            </a:r>
            <a:r>
              <a:rPr lang="en-US" dirty="0" err="1" smtClean="0"/>
              <a:t>Schedulability</a:t>
            </a:r>
            <a:r>
              <a:rPr lang="en-US" dirty="0" smtClean="0"/>
              <a:t> Test</a:t>
            </a:r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Theorem (Utilization-based </a:t>
            </a:r>
            <a:r>
              <a:rPr lang="en-US" sz="2400" b="1" dirty="0" err="1" smtClean="0"/>
              <a:t>Schedulability</a:t>
            </a:r>
            <a:r>
              <a:rPr lang="en-US" sz="2400" b="1" dirty="0" smtClean="0"/>
              <a:t> Test):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 </a:t>
            </a:r>
            <a:r>
              <a:rPr lang="en-US" sz="2400" dirty="0" smtClean="0"/>
              <a:t>	A task set              with           is schedulable by the earliest deadline first (EDF) scheduling algorithm if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Exact </a:t>
            </a:r>
            <a:r>
              <a:rPr lang="en-US" sz="2400" dirty="0" err="1" smtClean="0"/>
              <a:t>schedulability</a:t>
            </a:r>
            <a:r>
              <a:rPr lang="en-US" sz="2400" dirty="0" smtClean="0"/>
              <a:t> test (necessary + sufficient)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Proof: [Liu and </a:t>
            </a:r>
            <a:r>
              <a:rPr lang="en-US" sz="2400" dirty="0" err="1" smtClean="0"/>
              <a:t>Layland</a:t>
            </a:r>
            <a:r>
              <a:rPr lang="en-US" sz="2400" dirty="0" smtClean="0"/>
              <a:t>, 1973]</a:t>
            </a:r>
            <a:endParaRPr lang="en-US" sz="2400" b="1" dirty="0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/>
          </p:nvPr>
        </p:nvGraphicFramePr>
        <p:xfrm>
          <a:off x="2757487" y="1377950"/>
          <a:ext cx="14335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7" y="1377950"/>
                        <a:ext cx="14335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/>
          </p:nvPr>
        </p:nvGraphicFramePr>
        <p:xfrm>
          <a:off x="5181600" y="1335087"/>
          <a:ext cx="990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35087"/>
                        <a:ext cx="990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>
            <p:extLst/>
          </p:nvPr>
        </p:nvGraphicFramePr>
        <p:xfrm>
          <a:off x="3200400" y="2590800"/>
          <a:ext cx="16113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749160" imgH="482400" progId="Equation.3">
                  <p:embed/>
                </p:oleObj>
              </mc:Choice>
              <mc:Fallback>
                <p:oleObj name="Equation" r:id="rId7" imgW="74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1611313" cy="1041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1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5"/>
          <p:cNvSpPr>
            <a:spLocks noChangeArrowheads="1" noChangeShapeType="1" noTextEdit="1"/>
          </p:cNvSpPr>
          <p:nvPr/>
        </p:nvSpPr>
        <p:spPr bwMode="auto">
          <a:xfrm>
            <a:off x="1905000" y="990600"/>
            <a:ext cx="5267325" cy="502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Resource Contention</a:t>
            </a:r>
          </a:p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and</a:t>
            </a:r>
          </a:p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198351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46" name="Group 14"/>
          <p:cNvGrpSpPr>
            <a:grpSpLocks/>
          </p:cNvGrpSpPr>
          <p:nvPr/>
        </p:nvGrpSpPr>
        <p:grpSpPr bwMode="auto">
          <a:xfrm>
            <a:off x="5257800" y="1143000"/>
            <a:ext cx="2997200" cy="1828800"/>
            <a:chOff x="3216" y="816"/>
            <a:chExt cx="2032" cy="1339"/>
          </a:xfrm>
        </p:grpSpPr>
        <p:pic>
          <p:nvPicPr>
            <p:cNvPr id="24581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785491">
              <a:off x="3216" y="960"/>
              <a:ext cx="115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4" descr="MCj0298399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008"/>
              <a:ext cx="702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13" descr="MCj0250973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816"/>
              <a:ext cx="928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Resources – passive entities needed by threads to do their work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CPU time, disk space, memory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Two types of resources: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Preemptable – can take it away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CPU, Embedded security chip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Non-preemptable – must leave it with the thread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Disk space, plotter, chunk of virtual address space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Mutual exclusion – the right to enter a critical section 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Resources may require exclusive access or may be sharable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Read-only files are typically sharable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Printers are not sharable during time of printing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One of the major tasks of an operating system is to manage resources</a:t>
            </a:r>
          </a:p>
          <a:p>
            <a:pPr lvl="2"/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81184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4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4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4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4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4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4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4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4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Starvation 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888"/>
            <a:ext cx="8259763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Deadlock: circular waiting for resources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Deadlock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2332038" y="2971800"/>
            <a:ext cx="4011612" cy="2597150"/>
            <a:chOff x="1429" y="1743"/>
            <a:chExt cx="2559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Thread</a:t>
              </a:r>
            </a:p>
            <a:p>
              <a:r>
                <a:rPr lang="en-US" altLang="en-US"/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Thread</a:t>
              </a:r>
            </a:p>
            <a:p>
              <a:r>
                <a:rPr lang="en-US" altLang="en-US"/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380" y="1895"/>
              <a:ext cx="4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Wait</a:t>
              </a:r>
            </a:p>
            <a:p>
              <a:r>
                <a:rPr lang="en-US" altLang="en-US"/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67" y="2851"/>
              <a:ext cx="45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Wait</a:t>
              </a:r>
            </a:p>
            <a:p>
              <a:r>
                <a:rPr lang="en-US" altLang="en-US"/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Owned</a:t>
              </a:r>
            </a:p>
            <a:p>
              <a:r>
                <a:rPr lang="en-US" altLang="en-US"/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Owned</a:t>
              </a:r>
            </a:p>
            <a:p>
              <a:r>
                <a:rPr lang="en-US" altLang="en-US"/>
                <a:t>By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560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28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Conditions for Deadlock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Deadlock not always deterministic – Example 2 mutexes: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latin typeface="Courier New" panose="02070309020205020404" pitchFamily="49" charset="0"/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latin typeface="Courier New" panose="02070309020205020404" pitchFamily="49" charset="0"/>
                <a:ea typeface="굴림" panose="020B0600000101010101" pitchFamily="34" charset="-127"/>
              </a:rPr>
              <a:t>Thread B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x.P();	y.P();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y.P();	x.P();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y.V();	x.V();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x.V();	y.V();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Deadlock won’t always happen with this code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Have to have exactly the right timing (“wrong” timing?)</a:t>
            </a:r>
          </a:p>
          <a:p>
            <a:pPr lvl="2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So you release a piece of software, and you tested it, and there it is, controlling a nuclear power plant…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Deadlocks occur with multiple resources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Means you can’t decompose the problem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Can’t solve deadlock for each resource independently</a:t>
            </a:r>
          </a:p>
          <a:p>
            <a:pPr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 System with 2 disk drives and two threads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Each thread needs 2 disk drives to function</a:t>
            </a:r>
          </a:p>
          <a:p>
            <a:pPr lvl="1"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Each thread gets one disk and waits for another one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endParaRPr lang="ko-KR" altLang="en-US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69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First-Come</a:t>
            </a:r>
            <a:r>
              <a:rPr lang="en-US" altLang="ko-KR" dirty="0" smtClean="0">
                <a:ea typeface="굴림" panose="020B0600000101010101" pitchFamily="34" charset="-127"/>
              </a:rPr>
              <a:t>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</a:t>
            </a: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ea typeface="굴림" panose="020B0600000101010101" pitchFamily="34" charset="-127"/>
              </a:rPr>
              <a:t>Process</a:t>
            </a: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ea typeface="굴림" panose="020B0600000101010101" pitchFamily="34" charset="-127"/>
              </a:rPr>
              <a:t>Burst Time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000" smtClean="0">
                <a:ea typeface="굴림" panose="020B0600000101010101" pitchFamily="34" charset="-127"/>
              </a:rPr>
              <a:t>	24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 	3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3	 </a:t>
            </a:r>
            <a:r>
              <a:rPr lang="en-US" altLang="ko-KR" sz="2000" smtClean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 = 0;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 = 24;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smtClean="0">
                <a:ea typeface="굴림" panose="020B0600000101010101" pitchFamily="34" charset="-127"/>
              </a:rPr>
              <a:t>Convoy effect:</a:t>
            </a:r>
            <a:r>
              <a:rPr lang="en-US" altLang="ko-KR" smtClean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4038600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Traffic only in one direction at a time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Problem occurs when two cars in opposite directions on bridge: each acquires one segment and needs next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If a deadlock occurs, it can be resolved if one car backs up (preempt resources and rollback)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Starvation is possible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East-going traffic really fast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no one goes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1419225" y="635000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2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99" name="Group 191"/>
          <p:cNvGrpSpPr>
            <a:grpSpLocks/>
          </p:cNvGrpSpPr>
          <p:nvPr/>
        </p:nvGrpSpPr>
        <p:grpSpPr bwMode="auto">
          <a:xfrm>
            <a:off x="685800" y="3429000"/>
            <a:ext cx="7635875" cy="3429000"/>
            <a:chOff x="432" y="2160"/>
            <a:chExt cx="4810" cy="2160"/>
          </a:xfrm>
        </p:grpSpPr>
        <p:grpSp>
          <p:nvGrpSpPr>
            <p:cNvPr id="28792" name="Group 19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28847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8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3" name="Group 195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28845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6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4" name="Group 198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28841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2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3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4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5" name="Group 203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28837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8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9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40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6" name="Group 208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28835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6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7" name="Group 211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28833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4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8" name="Group 21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28829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0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1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32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799" name="Group 219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28827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8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0" name="Group 222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28825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6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1" name="Group 225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28823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4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2" name="Group 228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28821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2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3" name="Group 231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28819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20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4" name="Group 234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28817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8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5" name="Group 237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28815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6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6" name="Group 240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28813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4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7" name="Group 243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28811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2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8808" name="Group 246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28809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0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smtClean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228600" y="4370388"/>
            <a:ext cx="86868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3768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4884738" y="4403725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3810000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4891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3802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4427538" y="4411663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2493963" y="5580063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2670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4089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3505200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3733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407" y="3042"/>
              <a:ext cx="853" cy="4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Disallowed</a:t>
              </a:r>
            </a:p>
            <a:p>
              <a:r>
                <a:rPr lang="en-US" altLang="en-US"/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 L 0.33334 0.003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16 L 0.25 0.004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2 -0.08187 L 0.29792 -0.0555 " pathEditMode="fixed" rAng="0" ptsTypes="AA">
                                      <p:cBhvr>
                                        <p:cTn id="55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555 L 0.30313 0.3762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2809875"/>
            <a:ext cx="85344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two chopsticks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Deadlock!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Eventually everyone will get chance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6858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1257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11636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08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Four requirements for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There exists a set {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3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6705600" y="647700"/>
            <a:ext cx="2057400" cy="2628900"/>
            <a:chOff x="4224" y="408"/>
            <a:chExt cx="1296" cy="1656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408"/>
              <a:ext cx="8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u="sng"/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10600" cy="5638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System Model				</a:t>
            </a:r>
            <a:endParaRPr lang="en-US" altLang="ko-KR" u="sng" smtClean="0"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 set of Threads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i="1" smtClean="0">
                <a:ea typeface="굴림" panose="020B0600000101010101" pitchFamily="34" charset="-127"/>
              </a:rPr>
              <a:t>, T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i="1" smtClean="0">
                <a:ea typeface="굴림" panose="020B0600000101010101" pitchFamily="34" charset="-127"/>
              </a:rPr>
              <a:t>, </a:t>
            </a:r>
            <a:r>
              <a:rPr lang="en-US" altLang="ko-KR" smtClean="0">
                <a:ea typeface="굴림" panose="020B0600000101010101" pitchFamily="34" charset="-127"/>
              </a:rPr>
              <a:t>. . .,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Resource types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. . .,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m</a:t>
            </a:r>
          </a:p>
          <a:p>
            <a:pPr lvl="2">
              <a:buFontTx/>
              <a:buNone/>
            </a:pPr>
            <a:r>
              <a:rPr lang="en-US" altLang="ko-KR" i="1" smtClean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Each resource type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i</a:t>
            </a:r>
            <a:r>
              <a:rPr lang="en-US" altLang="ko-KR" smtClean="0">
                <a:ea typeface="굴림" panose="020B0600000101010101" pitchFamily="34" charset="-127"/>
              </a:rPr>
              <a:t> has </a:t>
            </a:r>
            <a:r>
              <a:rPr lang="en-US" altLang="ko-KR" i="1" smtClean="0">
                <a:ea typeface="굴림" panose="020B0600000101010101" pitchFamily="34" charset="-127"/>
              </a:rPr>
              <a:t>W</a:t>
            </a:r>
            <a:r>
              <a:rPr lang="en-US" altLang="ko-KR" baseline="-25000" smtClean="0">
                <a:ea typeface="굴림" panose="020B0600000101010101" pitchFamily="34" charset="-127"/>
              </a:rPr>
              <a:t>i</a:t>
            </a:r>
            <a:r>
              <a:rPr lang="en-US" altLang="ko-KR" smtClean="0">
                <a:ea typeface="굴림" panose="020B0600000101010101" pitchFamily="34" charset="-127"/>
              </a:rPr>
              <a:t> instances.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smtClean="0">
                <a:ea typeface="굴림" panose="020B0600000101010101" pitchFamily="34" charset="-127"/>
              </a:rPr>
              <a:t> = {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smtClean="0">
                <a:ea typeface="굴림" panose="020B0600000101010101" pitchFamily="34" charset="-127"/>
              </a:rPr>
              <a:t> = {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</a:rPr>
              <a:t>m</a:t>
            </a:r>
            <a:r>
              <a:rPr lang="en-US" altLang="ko-KR" smtClean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smtClean="0">
                <a:ea typeface="굴림" panose="020B0600000101010101" pitchFamily="34" charset="-127"/>
              </a:rPr>
              <a:t>– directed edge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</a:rPr>
              <a:t>j</a:t>
            </a:r>
            <a:r>
              <a:rPr lang="en-US" altLang="ko-KR" i="1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7010400" y="1889125"/>
            <a:ext cx="1509713" cy="1311275"/>
            <a:chOff x="4272" y="1104"/>
            <a:chExt cx="951" cy="826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580"/>
              <a:chOff x="4320" y="755"/>
              <a:chExt cx="375" cy="580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6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4"/>
              <a:ext cx="375" cy="826"/>
              <a:chOff x="1584" y="2064"/>
              <a:chExt cx="384" cy="846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274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7010400" y="114141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67700" cy="512763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Resource 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265113" y="1782763"/>
            <a:ext cx="2782887" cy="4419600"/>
            <a:chOff x="144" y="1200"/>
            <a:chExt cx="1753" cy="2784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200"/>
              <a:ext cx="1753" cy="2400"/>
              <a:chOff x="39" y="624"/>
              <a:chExt cx="1753" cy="2400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24"/>
                <a:ext cx="1546" cy="2230"/>
                <a:chOff x="143" y="624"/>
                <a:chExt cx="1546" cy="2230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1</a:t>
                  </a:r>
                  <a:endParaRPr lang="en-US" altLang="en-US"/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3</a:t>
                  </a:r>
                  <a:endParaRPr lang="en-US" altLang="en-US"/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24"/>
                  <a:ext cx="375" cy="555"/>
                  <a:chOff x="576" y="432"/>
                  <a:chExt cx="384" cy="569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1</a:t>
                    </a:r>
                    <a:endParaRPr lang="en-US" altLang="en-US"/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24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2</a:t>
                    </a:r>
                    <a:endParaRPr lang="en-US" altLang="en-US"/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29"/>
                  <a:ext cx="375" cy="653"/>
                  <a:chOff x="672" y="2112"/>
                  <a:chExt cx="384" cy="669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3</a:t>
                    </a:r>
                    <a:endParaRPr lang="en-US" altLang="en-US"/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29"/>
                  <a:ext cx="375" cy="825"/>
                  <a:chOff x="1584" y="2064"/>
                  <a:chExt cx="384" cy="845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4</a:t>
                    </a:r>
                    <a:endParaRPr lang="en-US" altLang="en-US"/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2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Simple Resource</a:t>
              </a:r>
            </a:p>
            <a:p>
              <a:r>
                <a:rPr lang="en-US" altLang="en-US"/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3160713" y="1782763"/>
            <a:ext cx="2782887" cy="4419600"/>
            <a:chOff x="1968" y="1200"/>
            <a:chExt cx="1753" cy="2784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20"/>
                <a:ext cx="1546" cy="2230"/>
                <a:chOff x="2304" y="816"/>
                <a:chExt cx="1546" cy="2230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1</a:t>
                  </a:r>
                  <a:endParaRPr lang="en-US" altLang="en-US"/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3</a:t>
                  </a:r>
                  <a:endParaRPr lang="en-US" altLang="en-US"/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816"/>
                  <a:ext cx="375" cy="555"/>
                  <a:chOff x="576" y="432"/>
                  <a:chExt cx="384" cy="569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1</a:t>
                    </a:r>
                    <a:endParaRPr lang="en-US" altLang="en-US"/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816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2</a:t>
                    </a:r>
                    <a:endParaRPr lang="en-US" altLang="en-US"/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1"/>
                  <a:ext cx="375" cy="653"/>
                  <a:chOff x="672" y="2112"/>
                  <a:chExt cx="384" cy="669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3</a:t>
                    </a:r>
                    <a:endParaRPr lang="en-US" altLang="en-US"/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1"/>
                  <a:ext cx="375" cy="825"/>
                  <a:chOff x="1584" y="2064"/>
                  <a:chExt cx="384" cy="845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4</a:t>
                    </a:r>
                    <a:endParaRPr lang="en-US" altLang="en-US"/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2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Allocation Graph</a:t>
              </a:r>
              <a:br>
                <a:rPr lang="en-US" altLang="en-US"/>
              </a:br>
              <a:r>
                <a:rPr lang="en-US" altLang="en-US"/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6056313" y="1782763"/>
            <a:ext cx="2782887" cy="4694237"/>
            <a:chOff x="3792" y="1200"/>
            <a:chExt cx="1753" cy="2957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68"/>
                <a:ext cx="1471" cy="2055"/>
                <a:chOff x="3896" y="768"/>
                <a:chExt cx="1471" cy="2055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1</a:t>
                  </a:r>
                  <a:endParaRPr lang="en-US" altLang="en-US"/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3</a:t>
                  </a:r>
                  <a:endParaRPr lang="en-US" altLang="en-US"/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0"/>
                  <a:ext cx="375" cy="653"/>
                  <a:chOff x="672" y="2112"/>
                  <a:chExt cx="384" cy="669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2</a:t>
                    </a:r>
                    <a:endParaRPr lang="en-US" altLang="en-US"/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68"/>
                  <a:ext cx="375" cy="662"/>
                  <a:chOff x="4368" y="768"/>
                  <a:chExt cx="375" cy="662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68"/>
                    <a:ext cx="26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/>
                      <a:t>R</a:t>
                    </a:r>
                    <a:r>
                      <a:rPr lang="en-US" altLang="en-US" baseline="-25000"/>
                      <a:t>1</a:t>
                    </a:r>
                    <a:endParaRPr lang="en-US" altLang="en-US"/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T</a:t>
                  </a:r>
                  <a:r>
                    <a:rPr lang="en-US" altLang="en-US" baseline="-25000"/>
                    <a:t>4</a:t>
                  </a:r>
                  <a:endParaRPr lang="en-US" altLang="en-US"/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25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Allocation Graph</a:t>
              </a:r>
              <a:br>
                <a:rPr lang="en-US" altLang="en-US"/>
              </a:br>
              <a:r>
                <a:rPr lang="en-US" altLang="en-US"/>
                <a:t>With Cycle, but</a:t>
              </a:r>
            </a:p>
            <a:p>
              <a:r>
                <a:rPr lang="en-US" altLang="en-US"/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482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Recall: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smtClean="0">
                <a:ea typeface="굴림" panose="020B0600000101010101" pitchFamily="34" charset="-127"/>
              </a:rPr>
              <a:t>– directed edge </a:t>
            </a:r>
            <a:r>
              <a:rPr lang="en-US" altLang="ko-KR" i="1" smtClean="0">
                <a:ea typeface="굴림" panose="020B0600000101010101" pitchFamily="34" charset="-127"/>
              </a:rPr>
              <a:t>R</a:t>
            </a:r>
            <a:r>
              <a:rPr lang="en-US" altLang="ko-KR" i="1" baseline="-25000" smtClean="0">
                <a:ea typeface="굴림" panose="020B0600000101010101" pitchFamily="34" charset="-127"/>
              </a:rPr>
              <a:t>j</a:t>
            </a:r>
            <a:r>
              <a:rPr lang="en-US" altLang="ko-KR" i="1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Methods for Handling Deadlocks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8563"/>
            <a:ext cx="8229600" cy="4516437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Requires deadlock detection algorithm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Some technique for forcibly preempting resources and/or terminating tasks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Ensure that system will </a:t>
            </a:r>
            <a:r>
              <a:rPr lang="en-US" altLang="ko-KR" i="1" smtClean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smtClean="0">
                <a:ea typeface="굴림" panose="020B0600000101010101" pitchFamily="34" charset="-127"/>
              </a:rPr>
              <a:t> enter a deadlock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monitor all lock acquisitions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Selectively deny those that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might</a:t>
            </a:r>
            <a:r>
              <a:rPr lang="en-US" altLang="ko-KR" smtClean="0">
                <a:ea typeface="굴림" panose="020B0600000101010101" pitchFamily="34" charset="-127"/>
              </a:rPr>
              <a:t> lead to deadlock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Used by most operating systems, including UNIX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0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3</a:t>
                </a:r>
                <a:endParaRPr lang="en-US" altLang="en-US"/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4" y="2780"/>
                <a:ext cx="257" cy="508"/>
                <a:chOff x="672" y="2112"/>
                <a:chExt cx="384" cy="761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R</a:t>
                  </a:r>
                  <a:r>
                    <a:rPr lang="en-US" altLang="en-US" baseline="-25000"/>
                    <a:t>2</a:t>
                  </a:r>
                  <a:endParaRPr lang="en-US" altLang="en-US"/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</a:t>
                </a:r>
                <a:r>
                  <a:rPr lang="en-US" altLang="en-US" baseline="-25000"/>
                  <a:t>4</a:t>
                </a:r>
                <a:endParaRPr lang="en-US" altLang="en-US"/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82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Only one of each type of resource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smtClean="0">
                <a:ea typeface="굴림" panose="020B0600000101010101" pitchFamily="34" charset="-127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Let [X] represent an m-ary vector of non-negative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[FreeResources]:</a:t>
            </a:r>
            <a:r>
              <a:rPr lang="en-US" altLang="ko-KR" sz="1900" smtClean="0">
                <a:ea typeface="굴림" panose="020B0600000101010101" pitchFamily="34" charset="-127"/>
              </a:rPr>
              <a:t> 	Current free resources each type</a:t>
            </a:r>
            <a:br>
              <a:rPr lang="en-US" altLang="ko-KR" sz="1900" smtClean="0"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[Request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X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]:</a:t>
            </a:r>
            <a:r>
              <a:rPr lang="en-US" altLang="ko-KR" sz="1900" smtClean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smtClean="0">
                <a:ea typeface="굴림" panose="020B0600000101010101" pitchFamily="34" charset="-127"/>
              </a:rPr>
            </a:br>
            <a:r>
              <a:rPr lang="en-US" altLang="ko-KR" sz="1900" smtClean="0">
                <a:ea typeface="굴림" panose="020B0600000101010101" pitchFamily="34" charset="-127"/>
              </a:rPr>
              <a:t>	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[Alloc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X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]:	</a:t>
            </a:r>
            <a:r>
              <a:rPr lang="en-US" altLang="ko-KR" sz="1900" smtClean="0">
                <a:ea typeface="굴림" panose="020B0600000101010101" pitchFamily="34" charset="-127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smtClean="0">
                <a:ea typeface="굴림" panose="020B0600000101010101" pitchFamily="34" charset="-127"/>
              </a:rPr>
              <a:t>		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[Avail] = [FreeResources] 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Add all nodes to UNFINISHED 	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done = true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Foreach node in UNFINISHED {	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if ([Request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node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 &lt;= [Avail]) {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	remove node from UNFINISHED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	[Avail] = [Avail] + [Alloc</a:t>
            </a:r>
            <a:r>
              <a:rPr lang="en-US" altLang="ko-KR" sz="1900" baseline="-25000" smtClean="0">
                <a:latin typeface="Courier New" panose="02070309020205020404" pitchFamily="49" charset="0"/>
                <a:ea typeface="굴림" panose="020B0600000101010101" pitchFamily="34" charset="-127"/>
              </a:rPr>
              <a:t>node</a:t>
            </a: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	done = false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	}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900" smtClean="0">
                <a:latin typeface="Courier New" panose="02070309020205020404" pitchFamily="49" charset="0"/>
                <a:ea typeface="굴림" panose="020B0600000101010101" pitchFamily="34" charset="-127"/>
              </a:rPr>
              <a:t>	} until(done)		</a:t>
            </a:r>
            <a:r>
              <a:rPr lang="en-US" altLang="ko-KR" sz="1900" smtClean="0">
                <a:ea typeface="굴림" panose="020B0600000101010101" pitchFamily="34" charset="-127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Nodes left in UNFINISHED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35578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to do when detect deadlock?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Shoot a dining lawyer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16482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Round-Robin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Shortest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Hard to predict future, </a:t>
            </a:r>
            <a:r>
              <a:rPr lang="en-US" altLang="ko-KR" dirty="0" smtClean="0">
                <a:ea typeface="굴림" panose="020B0600000101010101" pitchFamily="34" charset="-127"/>
              </a:rPr>
              <a:t>Unfair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Multi-Level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</a:t>
            </a:r>
            <a:r>
              <a:rPr lang="en-US" altLang="ko-KR" dirty="0" smtClean="0">
                <a:ea typeface="굴림" panose="020B0600000101010101" pitchFamily="34" charset="-127"/>
              </a:rPr>
              <a:t>priorities and scheduling algorithms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Linux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CFS Scheduler: Fair fraction of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Approximates </a:t>
            </a:r>
            <a:r>
              <a:rPr lang="en-US" altLang="ko-KR" dirty="0">
                <a:ea typeface="굴림" charset="-127"/>
              </a:rPr>
              <a:t>a “ideal” multitasking processor</a:t>
            </a:r>
          </a:p>
          <a:p>
            <a:r>
              <a:rPr lang="en-US" dirty="0" err="1">
                <a:solidFill>
                  <a:srgbClr val="FF0000"/>
                </a:solidFill>
              </a:rPr>
              <a:t>Realtime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Schedulers such as EDF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</a:t>
            </a:r>
            <a:r>
              <a:rPr lang="en-US" dirty="0" smtClean="0"/>
              <a:t>uaranteed </a:t>
            </a:r>
            <a:r>
              <a:rPr lang="en-US" dirty="0"/>
              <a:t>behavior by meeting </a:t>
            </a:r>
            <a:r>
              <a:rPr lang="en-US" dirty="0" smtClean="0"/>
              <a:t>deadlines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/>
              <a:t>tasks defined by tuple of compute time and period</a:t>
            </a:r>
          </a:p>
          <a:p>
            <a:pPr lvl="1"/>
            <a:r>
              <a:rPr lang="en-US" dirty="0" err="1"/>
              <a:t>Schedulability</a:t>
            </a:r>
            <a:r>
              <a:rPr lang="en-US" dirty="0"/>
              <a:t> test: is it possible to meet deadlines with proposed set of processes?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62138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 Robin (RR)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Depends on submit order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Round Robin Scheme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(</a:t>
            </a:r>
            <a:r>
              <a:rPr lang="en-US" altLang="ko-KR" i="1" smtClean="0">
                <a:ea typeface="굴림" panose="020B0600000101010101" pitchFamily="34" charset="-127"/>
              </a:rPr>
              <a:t>time quantum</a:t>
            </a:r>
            <a:r>
              <a:rPr lang="en-US" altLang="ko-KR" smtClean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i="1" smtClean="0">
                <a:ea typeface="굴림" panose="020B0600000101010101" pitchFamily="34" charset="-127"/>
              </a:rPr>
              <a:t>q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process gets 1/</a:t>
            </a:r>
            <a:r>
              <a:rPr lang="en-US" altLang="ko-KR" i="1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of the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chunks of at most </a:t>
            </a:r>
            <a:r>
              <a:rPr lang="en-US" altLang="ko-KR" i="1" smtClean="0">
                <a:ea typeface="굴림" panose="020B0600000101010101" pitchFamily="34" charset="-127"/>
              </a:rPr>
              <a:t>q</a:t>
            </a:r>
            <a:r>
              <a:rPr lang="en-US" altLang="ko-KR" smtClean="0">
                <a:ea typeface="굴림" panose="020B0600000101010101" pitchFamily="34" charset="-127"/>
              </a:rPr>
              <a:t> time units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q</a:t>
            </a:r>
            <a:r>
              <a:rPr lang="en-US" altLang="ko-KR" smtClean="0">
                <a:ea typeface="굴림" panose="020B0600000101010101" pitchFamily="34" charset="-127"/>
              </a:rPr>
              <a:t> large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hyperthreading?)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</p:spTree>
    <p:extLst>
      <p:ext uri="{BB962C8B-B14F-4D97-AF65-F5344CB8AC3E}">
        <p14:creationId xmlns:p14="http://schemas.microsoft.com/office/powerpoint/2010/main" val="21997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Deadlock: circular waiting for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dirty="0" smtClean="0">
                <a:ea typeface="굴림" panose="020B0600000101010101" pitchFamily="34" charset="-127"/>
              </a:rPr>
              <a:t> set {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of threads with a cyclic waiting </a:t>
            </a:r>
            <a:r>
              <a:rPr lang="en-US" altLang="ko-KR" dirty="0" smtClean="0">
                <a:ea typeface="굴림" panose="020B0600000101010101" pitchFamily="34" charset="-127"/>
              </a:rPr>
              <a:t>pattern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system to enter deadlock and then recover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Ensure that system will </a:t>
            </a:r>
            <a:r>
              <a:rPr lang="en-US" altLang="ko-KR" i="1" dirty="0">
                <a:solidFill>
                  <a:srgbClr val="FF0066"/>
                </a:solidFill>
                <a:ea typeface="굴림" panose="020B0600000101010101" pitchFamily="34" charset="-127"/>
              </a:rPr>
              <a:t>never</a:t>
            </a:r>
            <a:r>
              <a:rPr lang="en-US" altLang="ko-KR" dirty="0">
                <a:ea typeface="굴림" panose="020B0600000101010101" pitchFamily="34" charset="-127"/>
              </a:rPr>
              <a:t> enter a deadlock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Ignore the problem and pretend that deadlocks never occur in the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3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</a:t>
            </a:r>
            <a:r>
              <a:rPr lang="en-US" altLang="ko-KR" sz="1800" smtClean="0">
                <a:ea typeface="굴림" panose="020B0600000101010101" pitchFamily="34" charset="-127"/>
              </a:rPr>
              <a:t>	</a:t>
            </a:r>
            <a:r>
              <a:rPr lang="en-US" altLang="ko-KR" sz="1800" u="sng" smtClean="0">
                <a:ea typeface="굴림" panose="020B0600000101010101" pitchFamily="34" charset="-127"/>
              </a:rPr>
              <a:t>Process</a:t>
            </a:r>
            <a:r>
              <a:rPr lang="en-US" altLang="ko-KR" sz="1800" smtClean="0">
                <a:ea typeface="굴림" panose="020B0600000101010101" pitchFamily="34" charset="-127"/>
              </a:rPr>
              <a:t>		</a:t>
            </a:r>
            <a:r>
              <a:rPr lang="en-US" altLang="ko-KR" sz="1800" u="sng" smtClean="0">
                <a:ea typeface="굴림" panose="020B0600000101010101" pitchFamily="34" charset="-127"/>
              </a:rPr>
              <a:t>Burst Time</a:t>
            </a:r>
            <a:br>
              <a:rPr lang="en-US" altLang="ko-KR" sz="1800" u="sng" smtClean="0">
                <a:ea typeface="굴림" panose="020B0600000101010101" pitchFamily="34" charset="-127"/>
              </a:rPr>
            </a:br>
            <a:r>
              <a:rPr lang="en-US" altLang="ko-KR" sz="1800" i="1" smtClean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1		</a:t>
            </a:r>
            <a:r>
              <a:rPr lang="en-US" altLang="ko-KR" sz="1800" smtClean="0">
                <a:ea typeface="굴림" panose="020B0600000101010101" pitchFamily="34" charset="-127"/>
              </a:rPr>
              <a:t>53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2		 </a:t>
            </a:r>
            <a:r>
              <a:rPr lang="en-US" altLang="ko-KR" sz="1800" smtClean="0">
                <a:ea typeface="굴림" panose="020B0600000101010101" pitchFamily="34" charset="-127"/>
              </a:rPr>
              <a:t>8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3		</a:t>
            </a:r>
            <a:r>
              <a:rPr lang="en-US" altLang="ko-KR" sz="1800" smtClean="0">
                <a:ea typeface="굴림" panose="020B0600000101010101" pitchFamily="34" charset="-127"/>
              </a:rPr>
              <a:t>68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4		 </a:t>
            </a:r>
            <a:r>
              <a:rPr lang="en-US" altLang="ko-KR" sz="1800" smtClean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Waiting time for 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000" smtClean="0">
                <a:ea typeface="굴림" panose="020B0600000101010101" pitchFamily="34" charset="-127"/>
              </a:rPr>
              <a:t>=(68-20)+(112-88)=72			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=(20-0)=20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3</a:t>
            </a:r>
            <a:r>
              <a:rPr lang="en-US" altLang="ko-KR" sz="200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4</a:t>
            </a:r>
            <a:r>
              <a:rPr lang="en-US" altLang="ko-KR" sz="200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</p:txBody>
      </p:sp>
      <p:grpSp>
        <p:nvGrpSpPr>
          <p:cNvPr id="581659" name="Group 27"/>
          <p:cNvGrpSpPr>
            <a:grpSpLocks/>
          </p:cNvGrpSpPr>
          <p:nvPr/>
        </p:nvGrpSpPr>
        <p:grpSpPr bwMode="auto">
          <a:xfrm>
            <a:off x="1568450" y="2528888"/>
            <a:ext cx="6051550" cy="976312"/>
            <a:chOff x="960" y="1968"/>
            <a:chExt cx="3812" cy="615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056" y="1968"/>
              <a:ext cx="3552" cy="384"/>
              <a:chOff x="1152" y="2736"/>
              <a:chExt cx="2880" cy="288"/>
            </a:xfrm>
          </p:grpSpPr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5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6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7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8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960" y="2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125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159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197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2360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269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299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337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71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080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441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4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4153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infinite (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timeslice: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Initially, UNIX timeslice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599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smtClean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7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/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Completion</a:t>
            </a:r>
          </a:p>
          <a:p>
            <a:pPr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Wait</a:t>
            </a:r>
          </a:p>
          <a:p>
            <a:pPr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  <a:endParaRPr lang="en-US" altLang="en-US" sz="1800"/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0"/>
            <a:ext cx="7350125" cy="976313"/>
            <a:chOff x="650" y="624"/>
            <a:chExt cx="4630" cy="615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2" cy="615"/>
              <a:chOff x="1248" y="624"/>
              <a:chExt cx="3812" cy="615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2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[24]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[53]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[68]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901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50351</TotalTime>
  <Pages>60</Pages>
  <Words>3949</Words>
  <Application>Microsoft Office PowerPoint</Application>
  <PresentationFormat>On-screen Show (4:3)</PresentationFormat>
  <Paragraphs>851</Paragraphs>
  <Slides>50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굴림</vt:lpstr>
      <vt:lpstr>Arial</vt:lpstr>
      <vt:lpstr>Arial Black</vt:lpstr>
      <vt:lpstr>Cambria Math</vt:lpstr>
      <vt:lpstr>Comic Sans MS</vt:lpstr>
      <vt:lpstr>Courier New</vt:lpstr>
      <vt:lpstr>Helvetica</vt:lpstr>
      <vt:lpstr>Impact</vt:lpstr>
      <vt:lpstr>Symbol</vt:lpstr>
      <vt:lpstr>Office</vt:lpstr>
      <vt:lpstr>Equation</vt:lpstr>
      <vt:lpstr>CS162 Operating Systems and Systems Programming Lecture 10   Scheduling (Continued), Deadlock</vt:lpstr>
      <vt:lpstr>Recall: Scheduling</vt:lpstr>
      <vt:lpstr>Recall: Scheduling Policy Goals/Criteria</vt:lpstr>
      <vt:lpstr>Recall: First-Come, First-Served (FCFS) Scheduling</vt:lpstr>
      <vt:lpstr>Round Robin (RR)</vt:lpstr>
      <vt:lpstr>Example of RR with Time Quantum = 20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Scheduling Fairness</vt:lpstr>
      <vt:lpstr>Lottery Scheduling</vt:lpstr>
      <vt:lpstr>Lottery Scheduling Example</vt:lpstr>
      <vt:lpstr>Administrivia</vt:lpstr>
      <vt:lpstr>How to Evaluate a Scheduling algorithm?</vt:lpstr>
      <vt:lpstr>Recall: CPU Burst Behavior</vt:lpstr>
      <vt:lpstr>How to handle simultaneous mix of different types of applications?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Predicting the Length of the Next CPU Burst</vt:lpstr>
      <vt:lpstr>Multi-Level Feedback Scheduling</vt:lpstr>
      <vt:lpstr>Scheduling Details</vt:lpstr>
      <vt:lpstr>Case Study: Linux O(1) Scheduler</vt:lpstr>
      <vt:lpstr>O(1) Scheduler Continued</vt:lpstr>
      <vt:lpstr>Linux Completely Fair Scheduler (CFS)</vt:lpstr>
      <vt:lpstr>CFS (Continued)</vt:lpstr>
      <vt:lpstr>CFS Examples</vt:lpstr>
      <vt:lpstr>Real-Time Scheduling (RTS)</vt:lpstr>
      <vt:lpstr>Example: Workload Characteristics</vt:lpstr>
      <vt:lpstr>Example: Round-Robin Scheduling Doesn’t Work</vt:lpstr>
      <vt:lpstr>Earliest Deadline First (EDF)</vt:lpstr>
      <vt:lpstr>EDF: Schedulability Test</vt:lpstr>
      <vt:lpstr>PowerPoint Presentation</vt:lpstr>
      <vt:lpstr>Resources</vt:lpstr>
      <vt:lpstr>Starvation vs Deadlock</vt:lpstr>
      <vt:lpstr>Conditions for Deadlock</vt:lpstr>
      <vt:lpstr>Bridge Crossing Example</vt:lpstr>
      <vt:lpstr>Train Example (Wormhole-Routed Network)</vt:lpstr>
      <vt:lpstr>Dining Lawyers Problem</vt:lpstr>
      <vt:lpstr>Four requirements for Deadlock</vt:lpstr>
      <vt:lpstr>Resource-Allocation Graph</vt:lpstr>
      <vt:lpstr>Resource Allocation Graph Examples</vt:lpstr>
      <vt:lpstr>Methods for Handling Deadlocks</vt:lpstr>
      <vt:lpstr>Deadlock Detection Algorithm</vt:lpstr>
      <vt:lpstr>What to do when detect deadlock?</vt:lpstr>
      <vt:lpstr>Summary</vt:lpstr>
      <vt:lpstr>Summary (2)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555</cp:revision>
  <cp:lastPrinted>2015-02-24T01:03:01Z</cp:lastPrinted>
  <dcterms:created xsi:type="dcterms:W3CDTF">1995-08-12T11:37:26Z</dcterms:created>
  <dcterms:modified xsi:type="dcterms:W3CDTF">2015-02-25T23:37:34Z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