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891" r:id="rId3"/>
    <p:sldId id="896" r:id="rId4"/>
    <p:sldId id="1006" r:id="rId5"/>
    <p:sldId id="957" r:id="rId6"/>
    <p:sldId id="973" r:id="rId7"/>
    <p:sldId id="931" r:id="rId8"/>
    <p:sldId id="932" r:id="rId9"/>
    <p:sldId id="933" r:id="rId10"/>
    <p:sldId id="934" r:id="rId11"/>
    <p:sldId id="959" r:id="rId12"/>
    <p:sldId id="935" r:id="rId13"/>
    <p:sldId id="1005" r:id="rId14"/>
    <p:sldId id="910" r:id="rId15"/>
    <p:sldId id="966" r:id="rId16"/>
    <p:sldId id="967" r:id="rId17"/>
    <p:sldId id="939" r:id="rId18"/>
    <p:sldId id="940" r:id="rId19"/>
    <p:sldId id="941" r:id="rId20"/>
    <p:sldId id="943" r:id="rId21"/>
    <p:sldId id="942" r:id="rId22"/>
    <p:sldId id="961" r:id="rId23"/>
    <p:sldId id="962" r:id="rId24"/>
    <p:sldId id="963" r:id="rId25"/>
    <p:sldId id="964" r:id="rId26"/>
    <p:sldId id="944" r:id="rId27"/>
    <p:sldId id="970" r:id="rId28"/>
    <p:sldId id="1009" r:id="rId29"/>
    <p:sldId id="1010" r:id="rId30"/>
    <p:sldId id="968" r:id="rId31"/>
    <p:sldId id="969" r:id="rId32"/>
    <p:sldId id="971" r:id="rId33"/>
    <p:sldId id="972" r:id="rId34"/>
    <p:sldId id="1007" r:id="rId35"/>
    <p:sldId id="1008" r:id="rId36"/>
    <p:sldId id="986" r:id="rId37"/>
    <p:sldId id="987" r:id="rId38"/>
    <p:sldId id="988" r:id="rId39"/>
    <p:sldId id="989" r:id="rId40"/>
    <p:sldId id="990" r:id="rId41"/>
    <p:sldId id="991" r:id="rId42"/>
    <p:sldId id="992" r:id="rId43"/>
    <p:sldId id="993" r:id="rId44"/>
    <p:sldId id="995" r:id="rId45"/>
    <p:sldId id="985" r:id="rId46"/>
    <p:sldId id="984" r:id="rId4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38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381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0x6? 1|10 = 3|2 = 0xE</a:t>
            </a:r>
          </a:p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76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1823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977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628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62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3835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46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896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810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1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601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449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046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612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997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426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107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0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8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12.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3/4/15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12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Address Translation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March </a:t>
            </a:r>
            <a:r>
              <a:rPr lang="en-US" altLang="en-US" dirty="0" smtClean="0"/>
              <a:t>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x86 Example: mov [</a:t>
            </a:r>
            <a:r>
              <a:rPr lang="en-US" altLang="ko-KR" smtClean="0">
                <a:solidFill>
                  <a:schemeClr val="hlink"/>
                </a:solidFill>
                <a:latin typeface="+mj-lt"/>
              </a:rPr>
              <a:t>es</a:t>
            </a:r>
            <a:r>
              <a:rPr lang="en-US" altLang="ko-KR" smtClean="0">
                <a:latin typeface="+mj-lt"/>
              </a:rPr>
              <a:t>:bx],ax.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+mj-lt"/>
              </a:rPr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6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822575" cy="1041400"/>
            <a:chOff x="3287" y="384"/>
            <a:chExt cx="1778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7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324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Typical Segment Register</a:t>
            </a:r>
          </a:p>
          <a:p>
            <a:r>
              <a:rPr lang="en-US" altLang="en-US">
                <a:solidFill>
                  <a:schemeClr val="hlink"/>
                </a:solidFill>
              </a:rPr>
              <a:t>Current Priority is RPL</a:t>
            </a:r>
          </a:p>
          <a:p>
            <a:r>
              <a:rPr lang="en-US" altLang="en-US">
                <a:solidFill>
                  <a:schemeClr val="hlink"/>
                </a:solidFill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762000"/>
            <a:ext cx="318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66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4495800" y="762000"/>
          <a:ext cx="3505200" cy="1679575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Seg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0" y="2590800"/>
            <a:ext cx="2549525" cy="3875088"/>
            <a:chOff x="2640" y="672"/>
            <a:chExt cx="1606" cy="2441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8765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00">
                <a:latin typeface="Helvetica" panose="020B0604020202020204" pitchFamily="34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3" y="2514600"/>
            <a:ext cx="2473325" cy="3951288"/>
            <a:chOff x="4176" y="624"/>
            <a:chExt cx="1558" cy="2489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438650"/>
            <a:ext cx="14303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Space for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334000"/>
            <a:ext cx="149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Shared with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227388"/>
            <a:ext cx="1273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Might 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715500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segment translation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305800" cy="35814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800" dirty="0" smtClean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8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8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</a:rPr>
              <a:t>	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8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800" dirty="0" smtClean="0">
                <a:ea typeface="굴림" panose="020B0600000101010101" pitchFamily="34" charset="-127"/>
              </a:rPr>
              <a:t>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800" dirty="0" smtClean="0">
                <a:ea typeface="굴림" panose="020B0600000101010101" pitchFamily="34" charset="-127"/>
              </a:rPr>
              <a:t>”</a:t>
            </a:r>
            <a:br>
              <a:rPr lang="en-US" altLang="ko-KR" sz="1800" dirty="0" smtClean="0">
                <a:ea typeface="굴림" panose="020B0600000101010101" pitchFamily="34" charset="-127"/>
              </a:rPr>
            </a:b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8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$v0,0”</a:t>
            </a:r>
            <a:b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0x364. Translated to Physical=0x4364. Get “</a:t>
            </a:r>
            <a:r>
              <a:rPr lang="en-US" altLang="ko-KR" sz="18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 $t0,($a0)”</a:t>
            </a:r>
            <a:b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	Translate 0x4050. Virtual segment #? 1; Offset? 0x50</a:t>
            </a:r>
            <a:b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8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 smtClean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8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z="1800" dirty="0" smtClean="0">
              <a:solidFill>
                <a:schemeClr val="hlink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0x240	main:	la $a0, </a:t>
            </a:r>
            <a:r>
              <a:rPr lang="en-US" altLang="en-US" sz="1800" dirty="0" err="1">
                <a:latin typeface="Courier New" panose="02070309020205020404" pitchFamily="49" charset="0"/>
              </a:rPr>
              <a:t>varx</a:t>
            </a:r>
            <a:r>
              <a:rPr lang="en-US" altLang="en-US" sz="1800" dirty="0">
                <a:latin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0x244		</a:t>
            </a:r>
            <a:r>
              <a:rPr lang="en-US" altLang="en-US" sz="1800" dirty="0" err="1">
                <a:latin typeface="Courier New" panose="02070309020205020404" pitchFamily="49" charset="0"/>
              </a:rPr>
              <a:t>jal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…		   …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0x360	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	li 	$v0, 0  ;count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0x364	loop:	</a:t>
            </a:r>
            <a:r>
              <a:rPr lang="en-US" altLang="en-US" sz="1800" dirty="0" err="1">
                <a:latin typeface="Courier New" panose="02070309020205020404" pitchFamily="49" charset="0"/>
              </a:rPr>
              <a:t>lb</a:t>
            </a:r>
            <a:r>
              <a:rPr lang="en-US" altLang="en-US" sz="1800" dirty="0">
                <a:latin typeface="Courier New" panose="02070309020205020404" pitchFamily="49" charset="0"/>
              </a:rPr>
              <a:t> 	$t0, ($a0)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0x368		</a:t>
            </a:r>
            <a:r>
              <a:rPr lang="en-US" altLang="en-US" sz="1800" dirty="0" err="1">
                <a:latin typeface="Courier New" panose="02070309020205020404" pitchFamily="49" charset="0"/>
              </a:rPr>
              <a:t>beq</a:t>
            </a:r>
            <a:r>
              <a:rPr lang="en-US" altLang="en-US" sz="1800" dirty="0">
                <a:latin typeface="Courier New" panose="02070309020205020404" pitchFamily="49" charset="0"/>
              </a:rPr>
              <a:t>	$r0,$t1, done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…		   …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0x4050	</a:t>
            </a:r>
            <a:r>
              <a:rPr lang="en-US" altLang="en-US" sz="1800" dirty="0" err="1">
                <a:latin typeface="Courier New" panose="02070309020205020404" pitchFamily="49" charset="0"/>
              </a:rPr>
              <a:t>varx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dw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0x314159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5486400" y="838200"/>
          <a:ext cx="3429000" cy="1679575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Seg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20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105400"/>
          </a:xfrm>
        </p:spPr>
        <p:txBody>
          <a:bodyPr/>
          <a:lstStyle/>
          <a:p>
            <a:r>
              <a:rPr lang="en-US" dirty="0" smtClean="0"/>
              <a:t>Midterm I coming up in </a:t>
            </a:r>
            <a:r>
              <a:rPr lang="en-US" dirty="0" smtClean="0"/>
              <a:t>next Wednesday!</a:t>
            </a:r>
            <a:endParaRPr lang="en-US" dirty="0" smtClean="0"/>
          </a:p>
          <a:p>
            <a:pPr lvl="1"/>
            <a:r>
              <a:rPr lang="en-US" dirty="0" smtClean="0"/>
              <a:t>March 11</a:t>
            </a:r>
            <a:r>
              <a:rPr lang="en-US" baseline="30000" dirty="0" smtClean="0"/>
              <a:t>th, </a:t>
            </a:r>
            <a:r>
              <a:rPr lang="en-US" dirty="0" smtClean="0"/>
              <a:t>7:00-10:00PM</a:t>
            </a:r>
          </a:p>
          <a:p>
            <a:pPr lvl="1"/>
            <a:r>
              <a:rPr lang="en-US" dirty="0"/>
              <a:t>Rooms: 1 PIMENTEL; 2060  VALLEY LSB </a:t>
            </a:r>
            <a:endParaRPr lang="en-US" dirty="0" smtClean="0"/>
          </a:p>
          <a:p>
            <a:pPr lvl="2"/>
            <a:r>
              <a:rPr lang="en-US" dirty="0" smtClean="0"/>
              <a:t>Will be dividing up in advance – watch for Piazza post</a:t>
            </a:r>
            <a:endParaRPr lang="en-US" dirty="0" smtClean="0"/>
          </a:p>
          <a:p>
            <a:pPr lvl="1"/>
            <a:r>
              <a:rPr lang="en-US" dirty="0" smtClean="0"/>
              <a:t>All topics up to and including next Monday</a:t>
            </a:r>
          </a:p>
          <a:p>
            <a:pPr lvl="1"/>
            <a:r>
              <a:rPr lang="en-US" dirty="0" smtClean="0"/>
              <a:t>Closed book</a:t>
            </a:r>
          </a:p>
          <a:p>
            <a:pPr lvl="1"/>
            <a:r>
              <a:rPr lang="en-US" dirty="0" smtClean="0"/>
              <a:t>1 page hand-written notes both </a:t>
            </a:r>
            <a:r>
              <a:rPr lang="en-US" dirty="0" smtClean="0"/>
              <a:t>sides</a:t>
            </a:r>
          </a:p>
          <a:p>
            <a:r>
              <a:rPr lang="en-US" dirty="0" smtClean="0"/>
              <a:t>Review Session</a:t>
            </a:r>
          </a:p>
          <a:p>
            <a:pPr lvl="1"/>
            <a:r>
              <a:rPr lang="en-US" dirty="0" smtClean="0"/>
              <a:t>This Sunday, 4-6 PM, 306 Soda Hall</a:t>
            </a:r>
            <a:endParaRPr lang="en-US" dirty="0" smtClean="0"/>
          </a:p>
          <a:p>
            <a:r>
              <a:rPr lang="en-US" dirty="0" smtClean="0"/>
              <a:t>HW3 moved 1 week</a:t>
            </a:r>
          </a:p>
          <a:p>
            <a:pPr lvl="1"/>
            <a:r>
              <a:rPr lang="en-US" dirty="0" smtClean="0"/>
              <a:t>Sorry about that, we had a bit of a scheduling snafu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7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Observations about Segmentation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Virtual address space has holes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Segmentation efficient for sparse address spaces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correct program should never address gaps (except as mentioned in moment)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it does, trap to kernel and dump core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When it is OK to address outside valid range: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how the stack and heap are allowed to grow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instance, stack takes fault, system automatically increases size of stack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protection mode in segment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example, code segment would be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Data and stack would be read-write (stores allowed)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Shared segment could be read-only or read-write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table stored in CPU, not in memory (small)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332281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if segments than will fit into memory?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7014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2743200" y="7620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382000" cy="304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Extreme form of Context Switch: 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order 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finer granularity control over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Fragmentation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External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굴림" panose="020B0600000101010101" pitchFamily="34" charset="-127"/>
              </a:rPr>
              <a:t>Internal</a:t>
            </a:r>
            <a:r>
              <a:rPr lang="en-US" altLang="ko-KR" smtClean="0">
                <a:latin typeface="+mj-lt"/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112720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+mj-lt"/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Allocate physical memory in fixed size chunks (“</a:t>
            </a:r>
            <a:r>
              <a:rPr lang="en-US" altLang="ko-KR" sz="2400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pages</a:t>
            </a: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 smtClean="0">
                <a:latin typeface="+mj-lt"/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 smtClean="0">
                <a:latin typeface="+mj-lt"/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	1</a:t>
            </a:r>
            <a:r>
              <a:rPr lang="en-US" altLang="ko-KR" sz="2400" dirty="0" smtClean="0">
                <a:latin typeface="+mj-lt"/>
                <a:ea typeface="굴림" panose="020B0600000101010101" pitchFamily="34" charset="-127"/>
                <a:sym typeface="Symbol" panose="05050102010706020507" pitchFamily="18" charset="2"/>
              </a:rPr>
              <a:t>allocated, 0free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+mj-lt"/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594114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352800"/>
            <a:ext cx="9144000" cy="3352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dirty="0" err="1" smtClean="0">
                <a:latin typeface="+mj-lt"/>
                <a:sym typeface="Symbol" panose="05050102010706020507" pitchFamily="18" charset="2"/>
              </a:rPr>
              <a:t>etc</a:t>
            </a:r>
            <a:endParaRPr lang="en-US" altLang="ko-KR" dirty="0" smtClean="0"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</a:rPr>
              <a:t>Example: 10 bit offset </a:t>
            </a: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latin typeface="+mj-lt"/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751013"/>
            <a:ext cx="3106738" cy="1598612"/>
            <a:chOff x="352" y="1375"/>
            <a:chExt cx="1957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628" y="1938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Helvetica" panose="020B0604020202020204" pitchFamily="34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6097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Helvetica" panose="020B0604020202020204" pitchFamily="34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2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Starvation </a:t>
            </a:r>
            <a:r>
              <a:rPr lang="en-US" altLang="ko-KR" dirty="0" smtClean="0">
                <a:ea typeface="굴림" panose="020B0600000101010101" pitchFamily="34" charset="-127"/>
              </a:rPr>
              <a:t>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Starvation: thread waits indefinitely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Deadlock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332038" y="2971800"/>
            <a:ext cx="3984962" cy="2597150"/>
            <a:chOff x="1429" y="1743"/>
            <a:chExt cx="2542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Thread</a:t>
              </a:r>
            </a:p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Thread</a:t>
              </a:r>
            </a:p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50" y="1917"/>
              <a:ext cx="4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Wait</a:t>
              </a:r>
            </a:p>
            <a:p>
              <a:pPr algn="ctr"/>
              <a:r>
                <a:rPr lang="en-US" altLang="en-US" dirty="0"/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497" y="2813"/>
              <a:ext cx="45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Wait</a:t>
              </a:r>
            </a:p>
            <a:p>
              <a:pPr algn="ctr"/>
              <a:r>
                <a:rPr lang="en-US" altLang="en-US" dirty="0"/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393" y="2759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Owned</a:t>
              </a:r>
            </a:p>
            <a:p>
              <a:pPr algn="ctr"/>
              <a:r>
                <a:rPr lang="en-US" altLang="en-US" dirty="0"/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37"/>
              <a:ext cx="57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/>
                <a:t>Owned</a:t>
              </a:r>
            </a:p>
            <a:p>
              <a:pPr algn="ctr"/>
              <a:r>
                <a:rPr lang="en-US" altLang="en-US" dirty="0"/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28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493837" cy="3589337"/>
            <a:chOff x="2712" y="480"/>
            <a:chExt cx="1044" cy="2487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1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i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j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k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e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f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g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a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b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c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99050"/>
            <a:ext cx="1222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Physical</a:t>
            </a:r>
          </a:p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746125"/>
            <a:ext cx="303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33450" cy="1917700"/>
            <a:chOff x="3181349" y="1797621"/>
            <a:chExt cx="933451" cy="1917129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7" y="1901825"/>
              <a:ext cx="836613" cy="1812925"/>
              <a:chOff x="3752" y="864"/>
              <a:chExt cx="584" cy="1255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4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Page</a:t>
                </a:r>
              </a:p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56331" name="Content Placeholder 1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685800"/>
          </a:xfrm>
        </p:spPr>
        <p:txBody>
          <a:bodyPr/>
          <a:lstStyle/>
          <a:p>
            <a:endParaRPr lang="en-US" altLang="en-US" smtClean="0">
              <a:latin typeface="Helvetica" panose="020B0604020202020204" pitchFamily="34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4002461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825500"/>
            <a:ext cx="4714875" cy="704850"/>
            <a:chOff x="322" y="384"/>
            <a:chExt cx="297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22" y="384"/>
              <a:ext cx="134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Helvetica" panose="020B0604020202020204" pitchFamily="34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327025" y="5670550"/>
            <a:ext cx="4770438" cy="704850"/>
            <a:chOff x="479" y="3504"/>
            <a:chExt cx="3005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Helvetica" panose="020B0604020202020204" pitchFamily="34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Helvetica" panose="020B0604020202020204" pitchFamily="34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479" y="3504"/>
              <a:ext cx="135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5" y="2012950"/>
            <a:ext cx="1382713" cy="1905000"/>
            <a:chOff x="4286" y="1268"/>
            <a:chExt cx="871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7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</a:rPr>
                <a:t>Shared</a:t>
              </a:r>
            </a:p>
            <a:p>
              <a:pPr eaLnBrk="1" hangingPunct="1"/>
              <a:r>
                <a:rPr lang="en-US" altLang="en-US">
                  <a:latin typeface="Helvetica" panose="020B0604020202020204" pitchFamily="34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867400" y="4114800"/>
            <a:ext cx="31908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</a:rPr>
              <a:t>This physical page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appears in address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Layout for Linux </a:t>
            </a:r>
            <a:r>
              <a:rPr lang="en-US" altLang="en-US" dirty="0" smtClean="0"/>
              <a:t>32-bit</a:t>
            </a:r>
          </a:p>
        </p:txBody>
      </p:sp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28600" y="6096000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</p:spTree>
    <p:extLst>
      <p:ext uri="{BB962C8B-B14F-4D97-AF65-F5344CB8AC3E}">
        <p14:creationId xmlns:p14="http://schemas.microsoft.com/office/powerpoint/2010/main" val="3680999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>
                <a:latin typeface="Helvetica" panose="020B0604020202020204" pitchFamily="34" charset="0"/>
              </a:rPr>
              <a:t>Summary: </a:t>
            </a:r>
            <a:r>
              <a:rPr lang="en-US" altLang="en-US" dirty="0" smtClean="0">
                <a:latin typeface="Helvetica" panose="020B0604020202020204" pitchFamily="34" charset="0"/>
              </a:rPr>
              <a:t>Simple </a:t>
            </a:r>
            <a:r>
              <a:rPr lang="en-US" altLang="en-US" dirty="0" smtClean="0">
                <a:latin typeface="Helvetica" panose="020B0604020202020204" pitchFamily="34" charset="0"/>
              </a:rPr>
              <a:t>Page Table</a:t>
            </a:r>
            <a:endParaRPr lang="en-US" altLang="en-US" dirty="0" smtClean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5240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295400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1066800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3198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>
                <a:latin typeface="Helvetica" panose="020B0604020202020204" pitchFamily="34" charset="0"/>
              </a:rPr>
              <a:t>Summary: </a:t>
            </a:r>
            <a:r>
              <a:rPr lang="en-US" altLang="en-US" dirty="0" smtClean="0">
                <a:latin typeface="Helvetica" panose="020B0604020202020204" pitchFamily="34" charset="0"/>
              </a:rPr>
              <a:t>Simple Page Table</a:t>
            </a:r>
            <a:endParaRPr lang="en-US" altLang="en-US" dirty="0" smtClean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752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0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1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2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3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4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5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6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9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0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1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2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3" name="Straight Arrow Connector 182"/>
          <p:cNvCxnSpPr>
            <a:cxnSpLocks noChangeShapeType="1"/>
            <a:endCxn id="27678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4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5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209800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What happens if stack grows to 1110 0000?</a:t>
            </a:r>
          </a:p>
        </p:txBody>
      </p:sp>
    </p:spTree>
    <p:extLst>
      <p:ext uri="{BB962C8B-B14F-4D97-AF65-F5344CB8AC3E}">
        <p14:creationId xmlns:p14="http://schemas.microsoft.com/office/powerpoint/2010/main" val="139016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5"/>
          <p:cNvSpPr>
            <a:spLocks noChangeArrowheads="1"/>
          </p:cNvSpPr>
          <p:nvPr/>
        </p:nvSpPr>
        <p:spPr bwMode="auto">
          <a:xfrm>
            <a:off x="6477000" y="24384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>
                <a:latin typeface="Helvetica" panose="020B0604020202020204" pitchFamily="34" charset="0"/>
              </a:rPr>
              <a:t>Summary: </a:t>
            </a:r>
            <a:r>
              <a:rPr lang="en-US" altLang="en-US" dirty="0" smtClean="0">
                <a:latin typeface="Helvetica" panose="020B0604020202020204" pitchFamily="34" charset="0"/>
              </a:rPr>
              <a:t>Simple Page Table</a:t>
            </a:r>
            <a:endParaRPr lang="en-US" altLang="en-US" dirty="0" smtClean="0">
              <a:latin typeface="Helvetica" panose="020B0604020202020204" pitchFamily="34" charset="0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8288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6" name="TextBox 27"/>
          <p:cNvSpPr txBox="1">
            <a:spLocks noChangeArrowheads="1"/>
          </p:cNvSpPr>
          <p:nvPr/>
        </p:nvSpPr>
        <p:spPr bwMode="auto">
          <a:xfrm>
            <a:off x="6689725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64770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6477000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7000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5" name="Rectangle 39"/>
          <p:cNvSpPr>
            <a:spLocks noChangeArrowheads="1"/>
          </p:cNvSpPr>
          <p:nvPr/>
        </p:nvSpPr>
        <p:spPr bwMode="auto">
          <a:xfrm>
            <a:off x="6477000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7000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64770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770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770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770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770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770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770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770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770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770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770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770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770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770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770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770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770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770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770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770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770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770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770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770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770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770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770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770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770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770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770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770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7" name="Straight Arrow Connector 146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8" name="Straight Arrow Connector 147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9" name="Straight Arrow Connector 148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0" name="Straight Arrow Connector 149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1" name="Straight Arrow Connector 150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2" name="Straight Arrow Connector 151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3" name="Straight Arrow Connector 152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Straight Arrow Connector 159"/>
          <p:cNvCxnSpPr>
            <a:cxnSpLocks noChangeShapeType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Straight Arrow Connector 160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Straight Arrow Connector 161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Straight Arrow Connector 162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Straight Arrow Connector 163"/>
          <p:cNvCxnSpPr>
            <a:cxnSpLocks noChangeShapeType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5" name="Straight Arrow Connector 164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6" name="Straight Arrow Connector 165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3048000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4478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6002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  <a:endCxn id="127" idx="1"/>
          </p:cNvCxnSpPr>
          <p:nvPr/>
        </p:nvCxnSpPr>
        <p:spPr bwMode="auto">
          <a:xfrm>
            <a:off x="5334000" y="15240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34000" y="16764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83612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E.g. on UNIX, code starts at 0, stack starts at (2</a:t>
            </a:r>
            <a:r>
              <a:rPr lang="en-US" altLang="ko-KR" baseline="30000" dirty="0" smtClean="0">
                <a:latin typeface="+mj-lt"/>
                <a:ea typeface="굴림" panose="020B0600000101010101" pitchFamily="34" charset="-127"/>
              </a:rPr>
              <a:t>31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-1).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Not all pages used all the time 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about combining paging and segmentation?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Segments with pages inside them?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Need some sort of multi-level translation</a:t>
            </a:r>
          </a:p>
        </p:txBody>
      </p:sp>
    </p:spTree>
    <p:extLst>
      <p:ext uri="{BB962C8B-B14F-4D97-AF65-F5344CB8AC3E}">
        <p14:creationId xmlns:p14="http://schemas.microsoft.com/office/powerpoint/2010/main" val="3831413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5040313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364"/>
              <a:chOff x="3065" y="452"/>
              <a:chExt cx="2384" cy="36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810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/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3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>
                  <a:latin typeface="Arial" panose="020B0604020202020204" pitchFamily="34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8833" y="228600"/>
            <a:ext cx="8524770" cy="38369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for sparse address space: The two-level </a:t>
            </a:r>
            <a:r>
              <a:rPr lang="en-US" altLang="ko-KR" dirty="0" smtClean="0">
                <a:ea typeface="굴림" panose="020B0600000101010101" pitchFamily="34" charset="-127"/>
              </a:rPr>
              <a:t>page table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176713" y="1720850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236"/>
              <a:ext cx="1017" cy="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152400" y="862013"/>
            <a:ext cx="4938713" cy="827087"/>
            <a:chOff x="9" y="543"/>
            <a:chExt cx="3111" cy="52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364"/>
              <a:chOff x="48" y="1440"/>
              <a:chExt cx="3111" cy="36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810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/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/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442913" y="2559050"/>
            <a:ext cx="4217987" cy="1752600"/>
            <a:chOff x="192" y="1612"/>
            <a:chExt cx="2657" cy="1104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8"/>
              <a:chOff x="1872" y="2644"/>
              <a:chExt cx="1073" cy="188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7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>
                    <a:latin typeface="Arial" panose="020B0604020202020204" pitchFamily="34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043113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5562600" cy="2590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Tree of Page Tables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context-switch: save single PageTablePtr register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need every 2</a:t>
            </a:r>
            <a:r>
              <a:rPr lang="en-US" altLang="ko-KR" baseline="30000" smtClean="0">
                <a:ea typeface="굴림" panose="020B0600000101010101" pitchFamily="34" charset="-127"/>
              </a:rPr>
              <a:t>nd</a:t>
            </a:r>
            <a:r>
              <a:rPr lang="en-US" altLang="ko-KR" smtClean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baseline="30000" smtClean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292725" y="1695450"/>
            <a:ext cx="1703388" cy="4749800"/>
            <a:chOff x="3247" y="1068"/>
            <a:chExt cx="1073" cy="2992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76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Arial" panose="020B0604020202020204" pitchFamily="34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2957513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462713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317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 smtClean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3778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219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219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17526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17526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219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219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219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219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31750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19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19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19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219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19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19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219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19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19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219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19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219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19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219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19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219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219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19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219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19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19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219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219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19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19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219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19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219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219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19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848600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514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>
                <a:latin typeface="Helvetica" panose="020B0604020202020204" pitchFamily="34" charset="0"/>
              </a:rPr>
              <a:t>. Requires two additional memory access!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00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76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97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Four </a:t>
            </a:r>
            <a:r>
              <a:rPr lang="en-US" altLang="ko-KR" dirty="0" smtClean="0">
                <a:ea typeface="굴림" panose="020B0600000101010101" pitchFamily="34" charset="-127"/>
              </a:rPr>
              <a:t>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There exists a set {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, …,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 </a:t>
            </a:r>
            <a:r>
              <a:rPr lang="en-US" altLang="ko-KR" smtClean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3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1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89916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Lowest level page table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3987800" y="2743200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/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V,R,W</a:t>
              </a:r>
            </a:p>
          </p:txBody>
        </p:sp>
      </p:grpSp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5029200" y="2362200"/>
            <a:ext cx="3962400" cy="1425575"/>
            <a:chOff x="3120" y="720"/>
            <a:chExt cx="2496" cy="898"/>
          </a:xfrm>
        </p:grpSpPr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Physical Address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76200" y="2057400"/>
            <a:ext cx="4938713" cy="577850"/>
            <a:chOff x="48" y="1440"/>
            <a:chExt cx="3111" cy="36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81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1295400" y="3124200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2895600" y="2514600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685800" y="25146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1295400" y="3644900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1905000" y="2743200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2667000" y="3200400"/>
            <a:ext cx="2540000" cy="2209800"/>
            <a:chOff x="1632" y="1248"/>
            <a:chExt cx="1600" cy="1392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77"/>
              <a:ext cx="1168" cy="363"/>
              <a:chOff x="2064" y="2160"/>
              <a:chExt cx="1168" cy="363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160"/>
                <a:ext cx="640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/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/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/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3986213" y="3336925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5105400" y="3054350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800"/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800"/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5791200" y="3505200"/>
            <a:ext cx="1978025" cy="1895475"/>
            <a:chOff x="3600" y="1440"/>
            <a:chExt cx="1246" cy="1194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766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Check Perm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64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Access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00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685800" y="685800"/>
            <a:ext cx="4840288" cy="577850"/>
            <a:chOff x="110" y="1440"/>
            <a:chExt cx="3049" cy="364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110" y="1440"/>
              <a:ext cx="6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Process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A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196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1806575" y="1752600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416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408738" y="914400"/>
            <a:ext cx="2209800" cy="2162175"/>
            <a:chOff x="4037" y="672"/>
            <a:chExt cx="1392" cy="136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/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3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Shared Segment</a:t>
              </a:r>
            </a:p>
          </p:txBody>
        </p:sp>
      </p:grpSp>
      <p:grpSp>
        <p:nvGrpSpPr>
          <p:cNvPr id="707707" name="Group 123"/>
          <p:cNvGrpSpPr>
            <a:grpSpLocks/>
          </p:cNvGrpSpPr>
          <p:nvPr/>
        </p:nvGrpSpPr>
        <p:grpSpPr bwMode="auto">
          <a:xfrm>
            <a:off x="685800" y="5486400"/>
            <a:ext cx="4840288" cy="577850"/>
            <a:chOff x="110" y="1440"/>
            <a:chExt cx="3049" cy="364"/>
          </a:xfrm>
        </p:grpSpPr>
        <p:sp>
          <p:nvSpPr>
            <p:cNvPr id="22579" name="Text Box 124"/>
            <p:cNvSpPr txBox="1">
              <a:spLocks noChangeArrowheads="1"/>
            </p:cNvSpPr>
            <p:nvPr/>
          </p:nvSpPr>
          <p:spPr bwMode="auto">
            <a:xfrm>
              <a:off x="110" y="1440"/>
              <a:ext cx="6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Process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B</a:t>
              </a:r>
            </a:p>
          </p:txBody>
        </p:sp>
        <p:grpSp>
          <p:nvGrpSpPr>
            <p:cNvPr id="22580" name="Group 125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581" name="Rectangle 126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Offset</a:t>
                </a:r>
              </a:p>
            </p:txBody>
          </p:sp>
          <p:sp>
            <p:nvSpPr>
              <p:cNvPr id="22582" name="Rectangle 127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Page #</a:t>
                </a:r>
              </a:p>
            </p:txBody>
          </p:sp>
          <p:sp>
            <p:nvSpPr>
              <p:cNvPr id="22583" name="Rectangle 128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Seg #</a:t>
                </a:r>
              </a:p>
            </p:txBody>
          </p:sp>
        </p:grp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65663" y="3200400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492375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316538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However, previous example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15120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all previous examples (“Forward Page Tables”)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Size of page table is at least as large as amount of virtual memory allocated to processes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Physical memory may be much less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Much of process space may be out on disk or not in use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Answer: use a hash table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Called an “Inverted Page Table”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Size is independent of virtual address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Directly related to amount of physical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Very attractive option for 64-bit address spaces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Complexity of managing hash changes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in hardware!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Inverted Page Table</a:t>
            </a:r>
          </a:p>
        </p:txBody>
      </p:sp>
      <p:grpSp>
        <p:nvGrpSpPr>
          <p:cNvPr id="711700" name="Group 20"/>
          <p:cNvGrpSpPr>
            <a:grpSpLocks/>
          </p:cNvGrpSpPr>
          <p:nvPr/>
        </p:nvGrpSpPr>
        <p:grpSpPr bwMode="auto">
          <a:xfrm>
            <a:off x="990600" y="2286000"/>
            <a:ext cx="5648325" cy="1981200"/>
            <a:chOff x="1290" y="1584"/>
            <a:chExt cx="3558" cy="124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Offset</a:t>
                </a:r>
              </a:p>
            </p:txBody>
          </p:sp>
          <p:sp>
            <p:nvSpPr>
              <p:cNvPr id="25614" name="Rectangle 7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Page #</a:t>
                </a:r>
              </a:p>
            </p:txBody>
          </p:sp>
        </p:grp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Hash</a:t>
              </a:r>
            </a:p>
            <a:p>
              <a:r>
                <a:rPr lang="en-US" altLang="en-US"/>
                <a:t>Table</a:t>
              </a:r>
            </a:p>
          </p:txBody>
        </p:sp>
        <p:sp>
          <p:nvSpPr>
            <p:cNvPr id="25607" name="Freeform 10"/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25608" name="Group 11"/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25611" name="Rectangle 1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Offset</a:t>
                </a:r>
              </a:p>
            </p:txBody>
          </p:sp>
          <p:sp>
            <p:nvSpPr>
              <p:cNvPr id="25612" name="Rectangle 1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/>
                  <a:t>Page #</a:t>
                </a:r>
              </a:p>
            </p:txBody>
          </p:sp>
        </p:grpSp>
        <p:sp>
          <p:nvSpPr>
            <p:cNvPr id="25609" name="Line 14"/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10" name="Freeform 15"/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12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533400"/>
          </a:xfrm>
        </p:spPr>
        <p:txBody>
          <a:bodyPr/>
          <a:lstStyle/>
          <a:p>
            <a:r>
              <a:rPr lang="en-US" dirty="0" smtClean="0"/>
              <a:t>Making it real: </a:t>
            </a:r>
            <a:br>
              <a:rPr lang="en-US" dirty="0" smtClean="0"/>
            </a:br>
            <a:r>
              <a:rPr lang="en-US" dirty="0" smtClean="0"/>
              <a:t>X86 Memory model with segmentation (16/32-bit)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533400" y="800100"/>
            <a:ext cx="75057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935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533400"/>
          </a:xfrm>
        </p:spPr>
        <p:txBody>
          <a:bodyPr/>
          <a:lstStyle/>
          <a:p>
            <a:r>
              <a:rPr lang="en-US" dirty="0" smtClean="0"/>
              <a:t>X86 Segment Descriptors (32-bit Protected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Segments are either implicit in the instruction (say for code segments) or actually part of the instruction</a:t>
            </a:r>
          </a:p>
          <a:p>
            <a:pPr lvl="1"/>
            <a:r>
              <a:rPr lang="en-US" dirty="0" smtClean="0"/>
              <a:t>There are 6 registers: SS, CS, DS, ES, FS, GS</a:t>
            </a:r>
          </a:p>
          <a:p>
            <a:r>
              <a:rPr lang="en-US" dirty="0" smtClean="0"/>
              <a:t>What is in a segment register?  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pointer</a:t>
            </a:r>
            <a:r>
              <a:rPr lang="en-US" dirty="0" smtClean="0"/>
              <a:t> to the actual segment description: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G/L selects between GDT and LDT tables (global </a:t>
            </a:r>
            <a:r>
              <a:rPr lang="en-US" dirty="0" err="1" smtClean="0"/>
              <a:t>vs</a:t>
            </a:r>
            <a:r>
              <a:rPr lang="en-US" dirty="0" smtClean="0"/>
              <a:t> local descriptor tables)</a:t>
            </a:r>
          </a:p>
          <a:p>
            <a:r>
              <a:rPr lang="en-US" dirty="0" smtClean="0"/>
              <a:t>Two registers: GDTR and LDTR hold pointers to the global and local descriptor tables in memory</a:t>
            </a:r>
          </a:p>
          <a:p>
            <a:pPr lvl="1"/>
            <a:r>
              <a:rPr lang="en-US" dirty="0" smtClean="0"/>
              <a:t>Includes length of table (for &lt; 2</a:t>
            </a:r>
            <a:r>
              <a:rPr lang="en-US" baseline="30000" dirty="0" smtClean="0"/>
              <a:t>13</a:t>
            </a:r>
            <a:r>
              <a:rPr lang="en-US" dirty="0" smtClean="0"/>
              <a:t>) entries</a:t>
            </a:r>
          </a:p>
          <a:p>
            <a:pPr>
              <a:tabLst>
                <a:tab pos="969963" algn="r"/>
                <a:tab pos="1082675" algn="l"/>
              </a:tabLst>
            </a:pPr>
            <a:r>
              <a:rPr lang="en-US" dirty="0" smtClean="0"/>
              <a:t>Descriptor format (64 bits):</a:t>
            </a:r>
          </a:p>
          <a:p>
            <a:pPr>
              <a:tabLst>
                <a:tab pos="969963" algn="r"/>
                <a:tab pos="1082675" algn="l"/>
              </a:tabLst>
            </a:pPr>
            <a:endParaRPr lang="en-US" dirty="0" smtClean="0"/>
          </a:p>
          <a:p>
            <a:pPr marL="0" indent="0">
              <a:buNone/>
              <a:tabLst>
                <a:tab pos="969963" algn="r"/>
                <a:tab pos="108267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G:	Granularity of segment (0: 16bit, 1: 4KiB unit)</a:t>
            </a:r>
            <a:br>
              <a:rPr lang="en-US" dirty="0" smtClean="0"/>
            </a:br>
            <a:r>
              <a:rPr lang="en-US" dirty="0" smtClean="0"/>
              <a:t>	DB:	Default operand size (0; 16bit, 1: 32bit)</a:t>
            </a:r>
            <a:br>
              <a:rPr lang="en-US" dirty="0" smtClean="0"/>
            </a:br>
            <a:r>
              <a:rPr lang="en-US" dirty="0" smtClean="0"/>
              <a:t>	A:	Freely available for use by software</a:t>
            </a:r>
            <a:br>
              <a:rPr lang="en-US" dirty="0" smtClean="0"/>
            </a:br>
            <a:r>
              <a:rPr lang="en-US" dirty="0" smtClean="0"/>
              <a:t>	P:	Segment present</a:t>
            </a:r>
            <a:br>
              <a:rPr lang="en-US" dirty="0" smtClean="0"/>
            </a:br>
            <a:r>
              <a:rPr lang="en-US" dirty="0" smtClean="0"/>
              <a:t>	DPL:	Descriptor Privilege Level</a:t>
            </a:r>
            <a:br>
              <a:rPr lang="en-US" dirty="0" smtClean="0"/>
            </a:br>
            <a:r>
              <a:rPr lang="en-US" dirty="0" smtClean="0"/>
              <a:t>	S:	System Segment (0: System, 1: code or data)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Type:	Code, Data, Segment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76400" y="2057400"/>
            <a:ext cx="3581400" cy="457200"/>
            <a:chOff x="1295400" y="2819400"/>
            <a:chExt cx="3581400" cy="609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295400" y="2819400"/>
              <a:ext cx="2743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Segment selector [13 bits]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028860" y="2819400"/>
              <a:ext cx="31454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G/L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43400" y="2819400"/>
              <a:ext cx="5334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RPL</a:t>
              </a:r>
            </a:p>
          </p:txBody>
        </p:sp>
      </p:grpSp>
      <p:pic>
        <p:nvPicPr>
          <p:cNvPr id="2050" name="Picture 2" descr="File:SegmentDescripto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14799"/>
            <a:ext cx="5524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in a </a:t>
            </a:r>
            <a:r>
              <a:rPr lang="en-US" altLang="ko-KR" dirty="0" smtClean="0">
                <a:ea typeface="굴림" panose="020B0600000101010101" pitchFamily="34" charset="-127"/>
              </a:rPr>
              <a:t>Page Table Entry?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is in a Page Table Entry (or PTE)?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Pointer to next-level page table or to actual page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Permission bits: valid, read-only, read-write, write-only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Example: Intel x86 architecture PTE: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Address same format previous slide (10, 10, 12-bit offset)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Intermediate page tables called “Directories”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D: 	Dirty (PTE only):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L: 	L=14MB page (directory only).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		Bottom 22 bits of virtual address serve as offset</a:t>
            </a:r>
          </a:p>
        </p:txBody>
      </p:sp>
      <p:grpSp>
        <p:nvGrpSpPr>
          <p:cNvPr id="803844" name="Group 4"/>
          <p:cNvGrpSpPr>
            <a:grpSpLocks/>
          </p:cNvGrpSpPr>
          <p:nvPr/>
        </p:nvGrpSpPr>
        <p:grpSpPr bwMode="auto">
          <a:xfrm>
            <a:off x="663575" y="2717800"/>
            <a:ext cx="7712075" cy="942975"/>
            <a:chOff x="480" y="2304"/>
            <a:chExt cx="4858" cy="59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Page Frame Number</a:t>
              </a:r>
            </a:p>
            <a:p>
              <a:r>
                <a:rPr lang="en-US" altLang="ko-KR"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Free</a:t>
              </a:r>
            </a:p>
            <a:p>
              <a:r>
                <a:rPr lang="en-US" altLang="ko-KR"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5126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44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752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368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76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984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792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3600" y="2688"/>
              <a:ext cx="2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72" y="2688"/>
              <a:ext cx="5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440" y="2688"/>
              <a:ext cx="6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685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Examples of how to use a PTE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How do we use the PTE?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Invalid PTE can imply different things: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Region of address space is actually invalid or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Page/directory is just somewhere else than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Validity checked first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OS can use other (say) 31 bits for location info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Usage Example: Demand Paging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Keep only active pages in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Place others on disk and mark their PTEs invalid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Usage Example: Copy on Write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UNIX fork gives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copy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of parent address space to child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Address spaces disconnected after child created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How to do this cheaply? 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Make copy of parent’s page tables (point at same memory)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Page fault on write creates two copies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Usage Example: Zero Fill On Demand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Often, OS creates zeroed pages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38426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327775" y="536575"/>
            <a:ext cx="16002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is the translation accomplished?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What, exactly happens inside MMU?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One possibility: Hardware Tree Traversal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each virtual address, takes page table base pointer and traverses the page table in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Generates a “Page Fault” if it encounters invalid PTE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Fault handler will decide what to do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on this next lecture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Pros: Relatively fast (but still many memory accesses!)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Inflexible, Complex hardware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possibility: Software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traversal done in software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Pros: Very flexible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Every translation must invoke Fault!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 fact, need way to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cache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translations for either case!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600200" y="660400"/>
            <a:ext cx="5091113" cy="1149350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3200">
                  <a:ea typeface="굴림" panose="020B0600000101010101" pitchFamily="34" charset="-127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8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071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Dual-Mode </a:t>
            </a:r>
            <a:r>
              <a:rPr lang="en-US" altLang="ko-KR" dirty="0" smtClean="0">
                <a:ea typeface="굴림" panose="020B0600000101010101" pitchFamily="34" charset="-127"/>
              </a:rPr>
              <a:t>Operation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32838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</a:t>
            </a:r>
            <a:r>
              <a:rPr lang="en-US" altLang="ko-KR" dirty="0" smtClean="0">
                <a:ea typeface="굴림" panose="020B0600000101010101" pitchFamily="34" charset="-127"/>
              </a:rPr>
              <a:t>a process modify </a:t>
            </a:r>
            <a:r>
              <a:rPr lang="en-US" altLang="ko-KR" dirty="0" smtClean="0">
                <a:ea typeface="굴림" panose="020B0600000101010101" pitchFamily="34" charset="-127"/>
              </a:rPr>
              <a:t>its own translation tables?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</a:t>
            </a:r>
            <a:r>
              <a:rPr lang="en-US" altLang="ko-KR" dirty="0" smtClean="0">
                <a:ea typeface="굴림" panose="020B0600000101010101" pitchFamily="34" charset="-127"/>
              </a:rPr>
              <a:t>it could, could get access to all of physical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Has to be restricted somehow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 Assist with Protection,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Hardware </a:t>
            </a:r>
            <a:r>
              <a:rPr lang="en-US" altLang="ko-KR" dirty="0" smtClean="0">
                <a:ea typeface="굴림" panose="020B0600000101010101" pitchFamily="34" charset="-127"/>
              </a:rPr>
              <a:t>provides at least two modes (Dual-Mode Operation):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“Kernel” mode (or “supervisor” or “protected”)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“User” mode (Normal program mode)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Mode set with bits in special control register only accessible in kernel-mode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Intel processor actually has four “rings” of protection: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PL (</a:t>
            </a:r>
            <a:r>
              <a:rPr lang="en-US" altLang="ko-KR" dirty="0" err="1" smtClean="0">
                <a:ea typeface="굴림" panose="020B0600000101010101" pitchFamily="34" charset="-127"/>
              </a:rPr>
              <a:t>Priviledge</a:t>
            </a:r>
            <a:r>
              <a:rPr lang="en-US" altLang="ko-KR" dirty="0" smtClean="0">
                <a:ea typeface="굴림" panose="020B0600000101010101" pitchFamily="34" charset="-127"/>
              </a:rPr>
              <a:t> Level) from 0 – 3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PL0 has full access, PL3 has least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Privilege Level set in code segment descriptor (CS)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Mirrored “IOPL” bits in condition register gives permission to programs to use the I/O instructions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Typical OS kernels on Intel processors only use PL0 (“kernel”) and PL3 (“user”)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928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0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0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172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 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dirty="0" err="1">
                <a:ea typeface="굴림" panose="020B0600000101010101" pitchFamily="34" charset="-127"/>
              </a:rPr>
              <a:t>x.P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y.P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z.P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Banker’s algorithm: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substituting 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([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Max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]-[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Alloc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 for ([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Request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node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] ≤ [Avail])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Keeps system in a “SAFE” state, i.e. there exists a sequence {T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… </a:t>
            </a:r>
            <a:r>
              <a:rPr lang="en-US" altLang="ko-KR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etc..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Ways of preventing deadlock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539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get from Kernel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User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does the kernel do to create a new user process?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Allocate and initialize address-space control block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Read program off disk and store in memory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Allocate and initialize translation table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Point at code in memory so program can execute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Possibly point at statically initialized data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Run Program: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Set machine registers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Set hardware pointer to translation table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Set processor status word for user mode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Jump to start of program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How does kernel switch between processes?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Same saving/restoring of registers as before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Save/restore PSL (hardware pointer to translation table)</a:t>
            </a:r>
          </a:p>
        </p:txBody>
      </p:sp>
    </p:spTree>
    <p:extLst>
      <p:ext uri="{BB962C8B-B14F-4D97-AF65-F5344CB8AC3E}">
        <p14:creationId xmlns:p14="http://schemas.microsoft.com/office/powerpoint/2010/main" val="1207243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err="1" smtClean="0">
                <a:ea typeface="굴림" panose="020B0600000101010101" pitchFamily="34" charset="-127"/>
              </a:rPr>
              <a:t>User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Kernel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(System Call)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Can’t let inmate (user) get out of padded cell on own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Would defeat purpose of protection!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So, how does the user program get back into kernel?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System call: </a:t>
            </a:r>
            <a:r>
              <a:rPr lang="en-US" altLang="ko-KR" smtClean="0">
                <a:ea typeface="굴림" panose="020B0600000101010101" pitchFamily="34" charset="-127"/>
              </a:rPr>
              <a:t>Voluntary procedure call into kernel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Hardware for controlled User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Kernel transition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any kernel routine be called?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No!  Only specific ones.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 call ID encoded into system call instruction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Index forces well-defined interface with kernel</a:t>
            </a:r>
          </a:p>
        </p:txBody>
      </p:sp>
      <p:pic>
        <p:nvPicPr>
          <p:cNvPr id="79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838200" y="1893888"/>
            <a:ext cx="7391400" cy="2220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303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System Call Continued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are some system calls?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I/O: open, close, read, write, </a:t>
            </a:r>
            <a:r>
              <a:rPr lang="en-US" altLang="ko-KR" dirty="0" err="1" smtClean="0">
                <a:ea typeface="굴림" panose="020B0600000101010101" pitchFamily="34" charset="-127"/>
              </a:rPr>
              <a:t>lseek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Files: delete, </a:t>
            </a:r>
            <a:r>
              <a:rPr lang="en-US" altLang="ko-KR" dirty="0" err="1" smtClean="0">
                <a:ea typeface="굴림" panose="020B0600000101010101" pitchFamily="34" charset="-127"/>
              </a:rPr>
              <a:t>mkdir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rmdir</a:t>
            </a:r>
            <a:r>
              <a:rPr lang="en-US" altLang="ko-KR" dirty="0" smtClean="0">
                <a:ea typeface="굴림" panose="020B0600000101010101" pitchFamily="34" charset="-127"/>
              </a:rPr>
              <a:t>, truncate, </a:t>
            </a:r>
            <a:r>
              <a:rPr lang="en-US" altLang="ko-KR" dirty="0" err="1" smtClean="0">
                <a:ea typeface="굴림" panose="020B0600000101010101" pitchFamily="34" charset="-127"/>
              </a:rPr>
              <a:t>chown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chgrp</a:t>
            </a:r>
            <a:r>
              <a:rPr lang="en-US" altLang="ko-KR" dirty="0" smtClean="0">
                <a:ea typeface="굴림" panose="020B0600000101010101" pitchFamily="34" charset="-127"/>
              </a:rPr>
              <a:t>, ..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Process: fork, exit, wait (like join)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Network: socket create, set options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Are system calls constant across operating systems?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entirely, but there are lots of commonalities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 some standardization attempts (POSIX)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at beginning of system call?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entry to kernel, sets system to kernel mode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Handler address fetched from table/Handler started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System Call argument passing: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registers (not very much can be passed)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Write into user memory, kernel copies into kernel mem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addresses must be </a:t>
            </a:r>
            <a:r>
              <a:rPr lang="en-US" altLang="ko-KR" dirty="0" smtClean="0">
                <a:ea typeface="굴림" panose="020B0600000101010101" pitchFamily="34" charset="-127"/>
              </a:rPr>
              <a:t>translated!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Kernel has different view of memory than user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 Argument must be explicitly checked!</a:t>
            </a:r>
          </a:p>
        </p:txBody>
      </p:sp>
    </p:spTree>
    <p:extLst>
      <p:ext uri="{BB962C8B-B14F-4D97-AF65-F5344CB8AC3E}">
        <p14:creationId xmlns:p14="http://schemas.microsoft.com/office/powerpoint/2010/main" val="1015861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User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Kernel (Exceptions: Traps and Interrupts)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system call instruction causes a synchronous exception (or “trap”)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fact, often called a software “trap” instruction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Other sources of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Synchronous Exceptions (“Trap”):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Divide by zero, Illegal instruction, Bus error (bad address, e.g. unaligned access)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Segmentation Fault (address out of range)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Fault (for illusion of infinite-sized memory)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Interrupts are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Asynchronous Exceptions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Examples: timer, disk ready, network, etc….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Interrupts can be disabled, traps cannot!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system call, exception, or interrupt: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Hardware enters kernel mode with interrupts disabled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Saves PC, then jumps to appropriate handler in kernel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some processors (x86), processor also saves registers, changes stack, etc.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Actual handler typically saves registers, other CPU state, and switches to kernel stack</a:t>
            </a:r>
          </a:p>
        </p:txBody>
      </p:sp>
    </p:spTree>
    <p:extLst>
      <p:ext uri="{BB962C8B-B14F-4D97-AF65-F5344CB8AC3E}">
        <p14:creationId xmlns:p14="http://schemas.microsoft.com/office/powerpoint/2010/main" val="69161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Closing thought: Protection without Hardware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 protection require hardware support for translation and dual-mode behavior?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No: Normally use hardware, but anything you can do in hardware can also do in software (possibly expensive)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 via Strong Typing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Restrict programming language so that you can’t express program that would trash another program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Loader needs to make sure that program produced by valid compiler or all bets are off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languages: LISP, Ada, Modula-3 and Java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Protection via software fault isolation: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Language independent approach: have compiler generate object code that provably can’t step out of bounds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Compiler puts in checks for every “dangerous” operation (loads, stores, etc). Again, need special loader.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Alternative, compiler generates “proof” that code cannot do certain things (Proof Carrying Code)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Or: use virtual machine to guarantee safe behavior (loads and stores recompiled on fly to check bounds)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8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</a:t>
            </a:r>
            <a:r>
              <a:rPr lang="en-US" altLang="ko-KR" dirty="0" smtClean="0">
                <a:ea typeface="굴림" panose="020B0600000101010101" pitchFamily="34" charset="-127"/>
              </a:rPr>
              <a:t>(1/2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Mapping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Multi-Level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Permit sparse population of address space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Inverted page table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Size of page table related to physical memory size</a:t>
            </a:r>
          </a:p>
        </p:txBody>
      </p:sp>
    </p:spTree>
    <p:extLst>
      <p:ext uri="{BB962C8B-B14F-4D97-AF65-F5344CB8AC3E}">
        <p14:creationId xmlns:p14="http://schemas.microsoft.com/office/powerpoint/2010/main" val="1829315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</a:t>
            </a:r>
            <a:r>
              <a:rPr lang="en-US" altLang="ko-KR" dirty="0" smtClean="0">
                <a:ea typeface="굴림" panose="020B0600000101010101" pitchFamily="34" charset="-127"/>
              </a:rPr>
              <a:t>(2/2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PTE: Page Table Entries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Includes physical page number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Control info (valid bit, writeable, dirty, user,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Dual-Mode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Kernel/User distinction: User restricted</a:t>
            </a:r>
          </a:p>
          <a:p>
            <a:pPr lvl="1"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User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Kernel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 System calls, Traps, or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Inter-process communication: shared memory, or through kernel (system calls)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Exceptions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Synchronous Exceptions: Traps (including system calls)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Asynchronous Exceptions: Interrupts</a:t>
            </a:r>
          </a:p>
        </p:txBody>
      </p:sp>
    </p:spTree>
    <p:extLst>
      <p:ext uri="{BB962C8B-B14F-4D97-AF65-F5344CB8AC3E}">
        <p14:creationId xmlns:p14="http://schemas.microsoft.com/office/powerpoint/2010/main" val="28771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smtClean="0">
                <a:ea typeface="굴림" panose="020B0600000101010101" pitchFamily="34" charset="-127"/>
              </a:rPr>
              <a:t>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8392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Translation box (MMU)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Translation essential to implementing protection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latin typeface="+mj-lt"/>
                <a:ea typeface="굴림" panose="020B0600000101010101" pitchFamily="34" charset="-127"/>
              </a:rPr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649413"/>
            <a:chOff x="698" y="409"/>
            <a:chExt cx="4263" cy="1201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Physical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dirty="0">
                    <a:latin typeface="Helvetica" panose="020B0604020202020204" pitchFamily="34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1005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>
                    <a:latin typeface="Helvetica" panose="020B0604020202020204" pitchFamily="34" charset="0"/>
                  </a:rPr>
                  <a:t>Virtual</a:t>
                </a:r>
              </a:p>
              <a:p>
                <a:r>
                  <a:rPr lang="en-US" altLang="ko-KR" sz="1800">
                    <a:latin typeface="Helvetica" panose="020B0604020202020204" pitchFamily="34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343"/>
              <a:ext cx="224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Untranslated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98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</a:rPr>
              <a:t>Recall: 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</a:rPr>
              <a:t>General Address Translation</a:t>
            </a:r>
            <a:endParaRPr lang="en-US" altLang="en-US" dirty="0" smtClean="0">
              <a:latin typeface="Helvetica" panose="020B0604020202020204" pitchFamily="34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Helvetica" charset="0"/>
                <a:cs typeface="Helvetica" charset="0"/>
              </a:rPr>
              <a:t>Prog</a:t>
            </a:r>
            <a:r>
              <a:rPr lang="en-US" sz="2000" dirty="0" smtClean="0">
                <a:latin typeface="Helvetica" charset="0"/>
                <a:cs typeface="Helvetica" charset="0"/>
              </a:rPr>
              <a:t> 1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Helvetica" charset="0"/>
                <a:cs typeface="Helvetica" charset="0"/>
              </a:rPr>
              <a:t>Prog</a:t>
            </a:r>
            <a:r>
              <a:rPr lang="en-US" sz="2000" dirty="0" smtClean="0">
                <a:latin typeface="Helvetica" charset="0"/>
                <a:cs typeface="Helvetica" charset="0"/>
              </a:rPr>
              <a:t> 2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cs typeface="Helvetica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heap &amp; </a:t>
              </a:r>
            </a:p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Helvetica" panose="020B0604020202020204" pitchFamily="34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B52FC"/>
                </a:solidFill>
                <a:latin typeface="Helvetica" panose="020B0604020202020204" pitchFamily="34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8200"/>
                </a:solidFill>
                <a:latin typeface="Helvetica" panose="020B0604020202020204" pitchFamily="34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Helvetica" panose="020B0604020202020204" pitchFamily="34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726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200028"/>
            <a:ext cx="7239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8686800" cy="3581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Could use base/limit for </a:t>
            </a:r>
            <a:r>
              <a:rPr lang="en-US" altLang="ko-KR" dirty="0" smtClean="0">
                <a:solidFill>
                  <a:schemeClr val="hlink"/>
                </a:solidFill>
                <a:latin typeface="+mj-lt"/>
              </a:rPr>
              <a:t>dynamic address translation</a:t>
            </a:r>
            <a:r>
              <a:rPr lang="en-US" altLang="ko-KR" dirty="0" smtClean="0">
                <a:latin typeface="+mj-lt"/>
              </a:rPr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latin typeface="+mj-lt"/>
              </a:rPr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52700"/>
            <a:chOff x="720" y="409"/>
            <a:chExt cx="4224" cy="1608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solidFill>
                  <a:srgbClr val="00FFFF"/>
                </a:solidFill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44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>
                  <a:latin typeface="Helvetica" panose="020B0604020202020204" pitchFamily="34" charset="0"/>
                </a:rPr>
                <a:t>&lt;</a:t>
              </a:r>
              <a:r>
                <a:rPr lang="en-US" altLang="ko-KR" sz="2800">
                  <a:latin typeface="Helvetica" panose="020B0604020202020204" pitchFamily="34" charset="0"/>
                </a:rPr>
                <a:t>?</a:t>
              </a:r>
              <a:endParaRPr lang="en-US" altLang="ko-KR" sz="4800">
                <a:latin typeface="Helvetica" panose="020B0604020202020204" pitchFamily="34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>
                  <a:solidFill>
                    <a:srgbClr val="00FFFF"/>
                  </a:solidFill>
                  <a:latin typeface="Helvetica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>
                    <a:latin typeface="Helvetica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5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392" y="1415"/>
              <a:ext cx="5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Limit</a:t>
              </a: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>
                  <a:latin typeface="Helvetica" panose="020B0604020202020204" pitchFamily="34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89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Virtual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90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Helvetica" panose="020B0604020202020204" pitchFamily="34" charset="0"/>
                </a:rPr>
                <a:t>Physical</a:t>
              </a:r>
            </a:p>
            <a:p>
              <a:r>
                <a:rPr lang="en-US" altLang="ko-KR">
                  <a:latin typeface="Helvetica" panose="020B0604020202020204" pitchFamily="34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28"/>
              <a:ext cx="10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latin typeface="Helvetica" panose="020B0604020202020204" pitchFamily="34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3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Fragmentation problem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Not every process is the same size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Over time, memory space becomes fragmented</a:t>
            </a:r>
          </a:p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Would like to have multiple chunks/program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E.g.: Code, Data, Stack</a:t>
            </a:r>
          </a:p>
          <a:p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9144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2779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689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6209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9144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3589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20415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6384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9144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9144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9144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2192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28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latin typeface="+mj-lt"/>
                <a:ea typeface="굴림" panose="020B0600000101010101" pitchFamily="34" charset="-127"/>
              </a:rPr>
              <a:t>etc</a:t>
            </a:r>
            <a:endParaRPr lang="en-US" altLang="ko-KR" dirty="0" smtClean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38575"/>
            <a:chOff x="2592" y="480"/>
            <a:chExt cx="2841" cy="241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81"/>
              <a:ext cx="10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user view of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60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3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82"/>
              <a:ext cx="116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619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52103</TotalTime>
  <Pages>60</Pages>
  <Words>4290</Words>
  <Application>Microsoft Office PowerPoint</Application>
  <PresentationFormat>On-screen Show (4:3)</PresentationFormat>
  <Paragraphs>1252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굴림</vt:lpstr>
      <vt:lpstr>MS PGothic</vt:lpstr>
      <vt:lpstr>MS PGothic</vt:lpstr>
      <vt:lpstr>Arial</vt:lpstr>
      <vt:lpstr>Comic Sans MS</vt:lpstr>
      <vt:lpstr>Courier New</vt:lpstr>
      <vt:lpstr>Helvetica</vt:lpstr>
      <vt:lpstr>Symbol</vt:lpstr>
      <vt:lpstr>Office</vt:lpstr>
      <vt:lpstr>CS162 Operating Systems and Systems Programming Lecture 12   Address Translation (Con’t)</vt:lpstr>
      <vt:lpstr>Recall: Starvation vs Deadlock</vt:lpstr>
      <vt:lpstr>Recall: Four requirements for Deadlock</vt:lpstr>
      <vt:lpstr>Recall: Ways of preventing deadlock</vt:lpstr>
      <vt:lpstr>Recall: Address translation</vt:lpstr>
      <vt:lpstr>Recall: General Address Translation</vt:lpstr>
      <vt:lpstr>Simple Base and Bounds (CRAY-1)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 of segment translation</vt:lpstr>
      <vt:lpstr>Administrivia</vt:lpstr>
      <vt:lpstr>Observations about Segmentation</vt:lpstr>
      <vt:lpstr>What if segments than will fit into memory?</vt:lpstr>
      <vt:lpstr>Problems with Segmentation</vt:lpstr>
      <vt:lpstr>Paging: Physical Memory in Fixed Size Chunks</vt:lpstr>
      <vt:lpstr>How to Implement Paging?</vt:lpstr>
      <vt:lpstr>Simple Page Table Example</vt:lpstr>
      <vt:lpstr>What about Sharing?</vt:lpstr>
      <vt:lpstr>Memory Layout for Linux 32-bit</vt:lpstr>
      <vt:lpstr>Summary: Simple Page Table</vt:lpstr>
      <vt:lpstr>Summary: Simple Page Table</vt:lpstr>
      <vt:lpstr>Summary: Simple Page Table</vt:lpstr>
      <vt:lpstr>Page Table Discussion</vt:lpstr>
      <vt:lpstr>Fix for sparse address space: The two-level page table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Inverted Page Table</vt:lpstr>
      <vt:lpstr>Making it real:  X86 Memory model with segmentation (16/32-bit)</vt:lpstr>
      <vt:lpstr>X86 Segment Descriptors (32-bit Protected Mode)</vt:lpstr>
      <vt:lpstr>What is in a Page Table Entry?</vt:lpstr>
      <vt:lpstr>Examples of how to use a PTE</vt:lpstr>
      <vt:lpstr>How is the translation accomplished?</vt:lpstr>
      <vt:lpstr>Recall: Dual-Mode Operation</vt:lpstr>
      <vt:lpstr>How to get from KernelUser</vt:lpstr>
      <vt:lpstr>Recall: UserKernel (System Call)</vt:lpstr>
      <vt:lpstr>System Call Continued</vt:lpstr>
      <vt:lpstr>UserKernel (Exceptions: Traps and Interrupts)</vt:lpstr>
      <vt:lpstr>Closing thought: Protection without Hardware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607</cp:revision>
  <cp:lastPrinted>2015-03-05T00:47:00Z</cp:lastPrinted>
  <dcterms:created xsi:type="dcterms:W3CDTF">1995-08-12T11:37:26Z</dcterms:created>
  <dcterms:modified xsi:type="dcterms:W3CDTF">2015-03-05T03:39:54Z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