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0"/>
  </p:notesMasterIdLst>
  <p:handoutMasterIdLst>
    <p:handoutMasterId r:id="rId61"/>
  </p:handoutMasterIdLst>
  <p:sldIdLst>
    <p:sldId id="256" r:id="rId2"/>
    <p:sldId id="941" r:id="rId3"/>
    <p:sldId id="944" r:id="rId4"/>
    <p:sldId id="961" r:id="rId5"/>
    <p:sldId id="970" r:id="rId6"/>
    <p:sldId id="1020" r:id="rId7"/>
    <p:sldId id="1021" r:id="rId8"/>
    <p:sldId id="1009" r:id="rId9"/>
    <p:sldId id="1010" r:id="rId10"/>
    <p:sldId id="968" r:id="rId11"/>
    <p:sldId id="969" r:id="rId12"/>
    <p:sldId id="1044" r:id="rId13"/>
    <p:sldId id="1011" r:id="rId14"/>
    <p:sldId id="1012" r:id="rId15"/>
    <p:sldId id="972" r:id="rId16"/>
    <p:sldId id="1013" r:id="rId17"/>
    <p:sldId id="1014" r:id="rId18"/>
    <p:sldId id="1045" r:id="rId19"/>
    <p:sldId id="1046" r:id="rId20"/>
    <p:sldId id="910" r:id="rId21"/>
    <p:sldId id="1007" r:id="rId22"/>
    <p:sldId id="1008" r:id="rId23"/>
    <p:sldId id="1017" r:id="rId24"/>
    <p:sldId id="988" r:id="rId25"/>
    <p:sldId id="989" r:id="rId26"/>
    <p:sldId id="990" r:id="rId27"/>
    <p:sldId id="991" r:id="rId28"/>
    <p:sldId id="993" r:id="rId29"/>
    <p:sldId id="995" r:id="rId30"/>
    <p:sldId id="1022" r:id="rId31"/>
    <p:sldId id="1023" r:id="rId32"/>
    <p:sldId id="1024" r:id="rId33"/>
    <p:sldId id="1025" r:id="rId34"/>
    <p:sldId id="1026" r:id="rId35"/>
    <p:sldId id="1027" r:id="rId36"/>
    <p:sldId id="1028" r:id="rId37"/>
    <p:sldId id="1029" r:id="rId38"/>
    <p:sldId id="1030" r:id="rId39"/>
    <p:sldId id="1031" r:id="rId40"/>
    <p:sldId id="1032" r:id="rId41"/>
    <p:sldId id="1033" r:id="rId42"/>
    <p:sldId id="1034" r:id="rId43"/>
    <p:sldId id="1035" r:id="rId44"/>
    <p:sldId id="1036" r:id="rId45"/>
    <p:sldId id="1037" r:id="rId46"/>
    <p:sldId id="1038" r:id="rId47"/>
    <p:sldId id="1039" r:id="rId48"/>
    <p:sldId id="1040" r:id="rId49"/>
    <p:sldId id="1041" r:id="rId50"/>
    <p:sldId id="1050" r:id="rId51"/>
    <p:sldId id="1042" r:id="rId52"/>
    <p:sldId id="1052" r:id="rId53"/>
    <p:sldId id="1053" r:id="rId54"/>
    <p:sldId id="1054" r:id="rId55"/>
    <p:sldId id="1055" r:id="rId56"/>
    <p:sldId id="985" r:id="rId57"/>
    <p:sldId id="1048" r:id="rId58"/>
    <p:sldId id="1049" r:id="rId59"/>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7632" autoAdjust="0"/>
    <p:restoredTop sz="94799" autoAdjust="0"/>
  </p:normalViewPr>
  <p:slideViewPr>
    <p:cSldViewPr>
      <p:cViewPr>
        <p:scale>
          <a:sx n="70" d="100"/>
          <a:sy n="70" d="100"/>
        </p:scale>
        <p:origin x="756"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2932548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Comic Sans MS" panose="030F0702030302020204" pitchFamily="66" charset="0"/>
              </a:rPr>
              <a:t>Only really use last two levels (1 GB)</a:t>
            </a:r>
          </a:p>
        </p:txBody>
      </p:sp>
    </p:spTree>
    <p:extLst>
      <p:ext uri="{BB962C8B-B14F-4D97-AF65-F5344CB8AC3E}">
        <p14:creationId xmlns:p14="http://schemas.microsoft.com/office/powerpoint/2010/main" val="71495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73835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4057450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3198977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77810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991121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492449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50046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710997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3564336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495269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ko-KR" altLang="en-US" smtClean="0">
              <a:ea typeface="굴림" panose="020B0600000101010101" pitchFamily="34" charset="-127"/>
            </a:endParaRPr>
          </a:p>
          <a:p>
            <a:r>
              <a:rPr lang="en-US" altLang="ko-KR" smtClean="0">
                <a:ea typeface="굴림" panose="020B0600000101010101" pitchFamily="34" charset="-127"/>
              </a:rPr>
              <a:t>Y-axis is performance</a:t>
            </a:r>
          </a:p>
          <a:p>
            <a:r>
              <a:rPr lang="en-US" altLang="ko-KR" smtClean="0">
                <a:ea typeface="굴림" panose="020B0600000101010101" pitchFamily="34" charset="-127"/>
              </a:rPr>
              <a:t>X-axis is time</a:t>
            </a:r>
          </a:p>
          <a:p>
            <a:r>
              <a:rPr lang="en-US" altLang="ko-KR" smtClean="0">
                <a:ea typeface="굴림" panose="020B0600000101010101" pitchFamily="34" charset="-127"/>
              </a:rPr>
              <a:t>Latency</a:t>
            </a:r>
          </a:p>
          <a:p>
            <a:r>
              <a:rPr lang="en-US" altLang="ko-KR" smtClean="0">
                <a:ea typeface="굴림" panose="020B0600000101010101" pitchFamily="34" charset="-127"/>
              </a:rPr>
              <a:t>Cliché: </a:t>
            </a:r>
          </a:p>
          <a:p>
            <a:r>
              <a:rPr lang="en-US" altLang="ko-KR" smtClean="0">
                <a:ea typeface="굴림" panose="020B0600000101010101" pitchFamily="34" charset="-127"/>
              </a:rPr>
              <a:t>Not e that x86 didn’t have cache on chip until 1989</a:t>
            </a:r>
          </a:p>
        </p:txBody>
      </p:sp>
      <p:sp>
        <p:nvSpPr>
          <p:cNvPr id="60419" name="Rectangle 3"/>
          <p:cNvSpPr>
            <a:spLocks noChangeArrowheads="1" noTextEdit="1"/>
          </p:cNvSpPr>
          <p:nvPr>
            <p:ph type="sldImg"/>
          </p:nvPr>
        </p:nvSpPr>
        <p:spPr>
          <a:xfrm>
            <a:off x="2990850" y="471488"/>
            <a:ext cx="3640138" cy="273050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690720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832207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smtClean="0">
                <a:ea typeface="굴림" panose="020B0600000101010101" pitchFamily="34" charset="-127"/>
              </a:rPr>
              <a:t>How does the memory hierarchy work?  Well it is rather simple, at least in principle.</a:t>
            </a:r>
          </a:p>
          <a:p>
            <a:r>
              <a:rPr lang="en-US" altLang="ko-KR" smtClean="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smtClean="0">
                <a:ea typeface="굴림" panose="020B0600000101010101" pitchFamily="34" charset="-127"/>
              </a:rPr>
              <a:t>In order to take advantage of the spatial locality, not ONLY do we move the item that has just been accessed to the upper level, but we ALSO move the data items that are adjacent to it.</a:t>
            </a:r>
          </a:p>
          <a:p>
            <a:endParaRPr lang="en-US" altLang="ko-KR" smtClean="0">
              <a:ea typeface="굴림" panose="020B0600000101010101" pitchFamily="34" charset="-127"/>
            </a:endParaRPr>
          </a:p>
          <a:p>
            <a:r>
              <a:rPr lang="en-US" altLang="ko-KR" smtClean="0">
                <a:ea typeface="굴림" panose="020B0600000101010101" pitchFamily="34" charset="-127"/>
              </a:rPr>
              <a:t>+1 = 15 min. (X:55)</a:t>
            </a:r>
          </a:p>
        </p:txBody>
      </p:sp>
      <p:sp>
        <p:nvSpPr>
          <p:cNvPr id="62467" name="Rectangle 3"/>
          <p:cNvSpPr>
            <a:spLocks noChangeArrowheads="1" noTextEdit="1"/>
          </p:cNvSpPr>
          <p:nvPr>
            <p:ph type="sldImg"/>
          </p:nvPr>
        </p:nvSpPr>
        <p:spPr>
          <a:xfrm>
            <a:off x="2990850" y="471488"/>
            <a:ext cx="3640138" cy="273050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227161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smtClean="0">
                <a:ea typeface="굴림" panose="020B0600000101010101" pitchFamily="34" charset="-127"/>
              </a:rPr>
              <a:t>The design goal is to present the user with as much memory as is available in the cheapest technology (points to the disk).</a:t>
            </a:r>
          </a:p>
          <a:p>
            <a:r>
              <a:rPr lang="en-US" altLang="ko-KR" smtClean="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smtClean="0">
                <a:ea typeface="굴림" panose="020B0600000101010101" pitchFamily="34" charset="-127"/>
              </a:rPr>
              <a:t>(We will go over this slide in details in the next lecture on caches).</a:t>
            </a:r>
          </a:p>
          <a:p>
            <a:endParaRPr lang="en-US" altLang="ko-KR" smtClean="0">
              <a:ea typeface="굴림" panose="020B0600000101010101" pitchFamily="34" charset="-127"/>
            </a:endParaRPr>
          </a:p>
          <a:p>
            <a:r>
              <a:rPr lang="en-US" altLang="ko-KR" smtClean="0">
                <a:ea typeface="굴림" panose="020B0600000101010101" pitchFamily="34" charset="-127"/>
              </a:rPr>
              <a:t>+1 = 16 min. (X:56)</a:t>
            </a:r>
          </a:p>
        </p:txBody>
      </p:sp>
      <p:sp>
        <p:nvSpPr>
          <p:cNvPr id="63491" name="Rectangle 3"/>
          <p:cNvSpPr>
            <a:spLocks noChangeArrowheads="1" noTextEdit="1"/>
          </p:cNvSpPr>
          <p:nvPr>
            <p:ph type="sldImg"/>
          </p:nvPr>
        </p:nvSpPr>
        <p:spPr>
          <a:xfrm>
            <a:off x="2990850" y="471488"/>
            <a:ext cx="3640138" cy="273050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626500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r>
              <a:rPr lang="en-US" altLang="ko-KR" smtClean="0">
                <a:ea typeface="굴림" panose="020B0600000101010101" pitchFamily="34" charset="-127"/>
              </a:rPr>
              <a:t>(Capacity miss) That is the cache misses are due to the fact that the cache is simply not large enough to contain all the blocks that are accessed by the program.</a:t>
            </a:r>
          </a:p>
          <a:p>
            <a:r>
              <a:rPr lang="en-US" altLang="ko-KR" smtClean="0">
                <a:ea typeface="굴림" panose="020B0600000101010101" pitchFamily="34" charset="-127"/>
              </a:rPr>
              <a:t>The solution to reduce the Capacity miss rate is simple: increase the cache size.</a:t>
            </a:r>
          </a:p>
          <a:p>
            <a:r>
              <a:rPr lang="en-US" altLang="ko-KR" smtClean="0">
                <a:ea typeface="굴림" panose="020B0600000101010101" pitchFamily="34" charset="-127"/>
              </a:rPr>
              <a:t>Here is a summary of other types of cache miss we talked about.</a:t>
            </a:r>
          </a:p>
          <a:p>
            <a:r>
              <a:rPr lang="en-US" altLang="ko-KR" smtClean="0">
                <a:ea typeface="굴림" panose="020B0600000101010101" pitchFamily="34" charset="-127"/>
              </a:rPr>
              <a:t>First is the Compulsory misses. These are the misses that we cannot avoid.  They are caused when we first start the program.</a:t>
            </a:r>
          </a:p>
          <a:p>
            <a:r>
              <a:rPr lang="en-US" altLang="ko-KR" smtClean="0">
                <a:ea typeface="굴림" panose="020B0600000101010101" pitchFamily="34" charset="-127"/>
              </a:rPr>
              <a:t>Then we talked about the conflict misses.  They are the misses that caused by multiple memory locations being mapped to the same cache location.</a:t>
            </a:r>
          </a:p>
          <a:p>
            <a:r>
              <a:rPr lang="en-US" altLang="ko-KR" smtClean="0">
                <a:ea typeface="굴림" panose="020B0600000101010101" pitchFamily="34" charset="-127"/>
              </a:rPr>
              <a:t>There are two solutions to reduce conflict misses.  The first one is, once again, increase the cache size.  The second one is to increase the associativity.</a:t>
            </a:r>
          </a:p>
          <a:p>
            <a:r>
              <a:rPr lang="en-US" altLang="ko-KR" smtClean="0">
                <a:ea typeface="굴림" panose="020B0600000101010101" pitchFamily="34" charset="-127"/>
              </a:rPr>
              <a:t>For example, say using a 2-way set associative cache instead of directed mapped cache.</a:t>
            </a:r>
          </a:p>
          <a:p>
            <a:r>
              <a:rPr lang="en-US" altLang="ko-KR" smtClean="0">
                <a:ea typeface="굴림" panose="020B0600000101010101" pitchFamily="34" charset="-127"/>
              </a:rPr>
              <a:t>But keep in mind that cache miss rate is only one part of the equation.  You also have to worry about cache access time and miss penalty.  Do NOT optimize miss rate alone.</a:t>
            </a:r>
          </a:p>
          <a:p>
            <a:r>
              <a:rPr lang="en-US" altLang="ko-KR" smtClean="0">
                <a:ea typeface="굴림" panose="020B0600000101010101" pitchFamily="34" charset="-127"/>
              </a:rPr>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ltLang="ko-KR" smtClean="0">
              <a:ea typeface="굴림" panose="020B0600000101010101" pitchFamily="34" charset="-127"/>
            </a:endParaRPr>
          </a:p>
          <a:p>
            <a:r>
              <a:rPr lang="en-US" altLang="ko-KR" smtClean="0">
                <a:ea typeface="굴림" panose="020B0600000101010101" pitchFamily="34" charset="-127"/>
              </a:rPr>
              <a:t>+2 = 43 min. (Y:23)</a:t>
            </a:r>
          </a:p>
        </p:txBody>
      </p:sp>
      <p:sp>
        <p:nvSpPr>
          <p:cNvPr id="64515" name="Rectangle 3"/>
          <p:cNvSpPr>
            <a:spLocks noChangeArrowheads="1" noTextEdit="1"/>
          </p:cNvSpPr>
          <p:nvPr>
            <p:ph type="sldImg"/>
          </p:nvPr>
        </p:nvSpPr>
        <p:spPr>
          <a:xfrm>
            <a:off x="2989263" y="473075"/>
            <a:ext cx="3638550" cy="2728913"/>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35603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256535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smtClean="0">
                <a:ea typeface="굴림" panose="020B0600000101010101" pitchFamily="34" charset="-127"/>
              </a:rPr>
              <a:t>Let’s use a specific example with realistic numbers: assume we have a 1 KB direct mapped cache with block size equals to 32 bytes.</a:t>
            </a:r>
          </a:p>
          <a:p>
            <a:r>
              <a:rPr lang="en-US" altLang="ko-KR" smtClean="0">
                <a:ea typeface="굴림" panose="020B0600000101010101" pitchFamily="34" charset="-127"/>
              </a:rPr>
              <a:t>In other words, each block associated with the cache tag will have 32 bytes in it (Row 1).</a:t>
            </a:r>
          </a:p>
          <a:p>
            <a:r>
              <a:rPr lang="en-US" altLang="ko-KR" smtClean="0">
                <a:ea typeface="굴림" panose="020B0600000101010101" pitchFamily="34" charset="-127"/>
              </a:rPr>
              <a:t>With Block Size equals to 32 bytes, the 5 least significant bits of the address will be used as byte select within the cache block.</a:t>
            </a:r>
          </a:p>
          <a:p>
            <a:r>
              <a:rPr lang="en-US" altLang="ko-KR" smtClean="0">
                <a:ea typeface="굴림" panose="020B0600000101010101" pitchFamily="34" charset="-127"/>
              </a:rPr>
              <a:t>Since the cache size is 1K byte, the upper 32 minus 10 bits, or 22 bits of the address will be stored as cache tag.</a:t>
            </a:r>
          </a:p>
          <a:p>
            <a:r>
              <a:rPr lang="en-US" altLang="ko-KR" smtClean="0">
                <a:ea typeface="굴림" panose="020B0600000101010101" pitchFamily="34" charset="-127"/>
              </a:rPr>
              <a:t>The rest of the address bits in the middle, that is bit 5 through 9, will be used as Cache Index to select the proper cache entry.</a:t>
            </a:r>
          </a:p>
          <a:p>
            <a:endParaRPr lang="en-US" altLang="ko-KR" smtClean="0">
              <a:ea typeface="굴림" panose="020B0600000101010101" pitchFamily="34" charset="-127"/>
            </a:endParaRPr>
          </a:p>
          <a:p>
            <a:r>
              <a:rPr lang="en-US" altLang="ko-KR" smtClean="0">
                <a:ea typeface="굴림" panose="020B0600000101010101" pitchFamily="34" charset="-127"/>
              </a:rPr>
              <a:t>+2 = 30 min. (Y:10)</a:t>
            </a:r>
          </a:p>
        </p:txBody>
      </p:sp>
      <p:sp>
        <p:nvSpPr>
          <p:cNvPr id="66563" name="Rectangle 3"/>
          <p:cNvSpPr>
            <a:spLocks noChangeArrowheads="1" noTextEdit="1"/>
          </p:cNvSpPr>
          <p:nvPr>
            <p:ph type="sldImg"/>
          </p:nvPr>
        </p:nvSpPr>
        <p:spPr>
          <a:xfrm>
            <a:off x="2992438" y="473075"/>
            <a:ext cx="3636962" cy="27273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824664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smtClean="0">
                <a:ea typeface="굴림" panose="020B0600000101010101" pitchFamily="34" charset="-127"/>
              </a:rPr>
              <a:t>This is called a 2-way set associative cache because there are two cache entries for each cache index.  Essentially, you have two direct mapped cache works in parallel.</a:t>
            </a:r>
          </a:p>
          <a:p>
            <a:r>
              <a:rPr lang="en-US" altLang="ko-KR" smtClean="0">
                <a:ea typeface="굴림" panose="020B0600000101010101" pitchFamily="34" charset="-127"/>
              </a:rPr>
              <a:t>This is how it works: the cache index selects a set from the cache. The two tags in the set are compared in parallel with the upper bits of the memory address.</a:t>
            </a:r>
          </a:p>
          <a:p>
            <a:r>
              <a:rPr lang="en-US" altLang="ko-KR" smtClean="0">
                <a:ea typeface="굴림" panose="020B0600000101010101" pitchFamily="34" charset="-127"/>
              </a:rPr>
              <a:t>If neither tag matches the incoming address tag, we have a cache miss.</a:t>
            </a:r>
          </a:p>
          <a:p>
            <a:r>
              <a:rPr lang="en-US" altLang="ko-KR" smtClean="0">
                <a:ea typeface="굴림" panose="020B0600000101010101" pitchFamily="34" charset="-127"/>
              </a:rPr>
              <a:t>Otherwise, we have a cache hit and we will select the data on the side where the tag matches occur.</a:t>
            </a:r>
          </a:p>
          <a:p>
            <a:r>
              <a:rPr lang="en-US" altLang="ko-KR" smtClean="0">
                <a:ea typeface="굴림" panose="020B0600000101010101" pitchFamily="34" charset="-127"/>
              </a:rPr>
              <a:t>This is simple enough.  What is its disadvantages?</a:t>
            </a:r>
          </a:p>
          <a:p>
            <a:endParaRPr lang="en-US" altLang="ko-KR" smtClean="0">
              <a:ea typeface="굴림" panose="020B0600000101010101" pitchFamily="34" charset="-127"/>
            </a:endParaRPr>
          </a:p>
          <a:p>
            <a:r>
              <a:rPr lang="en-US" altLang="ko-KR" smtClean="0">
                <a:ea typeface="굴림" panose="020B0600000101010101" pitchFamily="34" charset="-127"/>
              </a:rPr>
              <a:t>+1 = 36 min. (Y:16)</a:t>
            </a:r>
          </a:p>
          <a:p>
            <a:endParaRPr lang="en-US" altLang="ko-KR" smtClean="0">
              <a:ea typeface="굴림" panose="020B0600000101010101" pitchFamily="34" charset="-127"/>
            </a:endParaRPr>
          </a:p>
        </p:txBody>
      </p:sp>
      <p:sp>
        <p:nvSpPr>
          <p:cNvPr id="67587" name="Rectangle 3"/>
          <p:cNvSpPr>
            <a:spLocks noChangeArrowheads="1" noTextEdit="1"/>
          </p:cNvSpPr>
          <p:nvPr>
            <p:ph type="sldImg"/>
          </p:nvPr>
        </p:nvSpPr>
        <p:spPr>
          <a:xfrm>
            <a:off x="2992438" y="473075"/>
            <a:ext cx="3636962" cy="27273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513038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lstStyle/>
          <a:p>
            <a:r>
              <a:rPr lang="en-US" altLang="ko-KR" smtClean="0">
                <a:ea typeface="굴림" panose="020B0600000101010101" pitchFamily="34" charset="-127"/>
              </a:rPr>
              <a:t>While the direct mapped cache is on the simple end of the cache design spectrum, the fully associative cache is on the most complex end.</a:t>
            </a:r>
          </a:p>
          <a:p>
            <a:r>
              <a:rPr lang="en-US" altLang="ko-KR" smtClean="0">
                <a:ea typeface="굴림" panose="020B0600000101010101" pitchFamily="34" charset="-127"/>
              </a:rPr>
              <a:t>It is the N-way set associative cache carried to the extreme where N in this case is set to the number of cache entries in the cache.</a:t>
            </a:r>
          </a:p>
          <a:p>
            <a:r>
              <a:rPr lang="en-US" altLang="ko-KR" smtClean="0">
                <a:ea typeface="굴림" panose="020B0600000101010101" pitchFamily="34" charset="-127"/>
              </a:rPr>
              <a:t>In other words, we don’t even bother to use any address bits as the cache index.</a:t>
            </a:r>
          </a:p>
          <a:p>
            <a:r>
              <a:rPr lang="en-US" altLang="ko-KR" smtClean="0">
                <a:ea typeface="굴림" panose="020B0600000101010101" pitchFamily="34" charset="-127"/>
              </a:rPr>
              <a:t>We just store all the upper bits of the address (except Byte select) that is associated with the cache block  as the cache tag and have one comparator for every entry.</a:t>
            </a:r>
          </a:p>
          <a:p>
            <a:r>
              <a:rPr lang="en-US" altLang="ko-KR" smtClean="0">
                <a:ea typeface="굴림" panose="020B0600000101010101" pitchFamily="34" charset="-127"/>
              </a:rPr>
              <a:t>The address is sent to all entries at once and compared in parallel and only the one that matches are sent to the output. This is called an associative lookup.</a:t>
            </a:r>
          </a:p>
          <a:p>
            <a:r>
              <a:rPr lang="en-US" altLang="ko-KR" smtClean="0">
                <a:ea typeface="굴림" panose="020B0600000101010101" pitchFamily="34" charset="-127"/>
              </a:rPr>
              <a:t>Needless to say, it is very hardware intensive. Usually,  fully associative cache is limited to 64 or less entries.</a:t>
            </a:r>
          </a:p>
          <a:p>
            <a:r>
              <a:rPr lang="en-US" altLang="ko-KR" smtClean="0">
                <a:ea typeface="굴림" panose="020B0600000101010101" pitchFamily="34" charset="-127"/>
              </a:rPr>
              <a:t>Since we are not doing any mapping with the cache index, we will never push any other item out of the cache because multiple  memory locations map to the same cache location.</a:t>
            </a:r>
          </a:p>
          <a:p>
            <a:r>
              <a:rPr lang="en-US" altLang="ko-KR" smtClean="0">
                <a:ea typeface="굴림" panose="020B0600000101010101" pitchFamily="34" charset="-127"/>
              </a:rPr>
              <a:t>Therefore, by definition, conflict miss is zero for a fully associative cache. This, however, does not mean the overall miss rate will be zero.</a:t>
            </a:r>
          </a:p>
          <a:p>
            <a:r>
              <a:rPr lang="en-US" altLang="ko-KR" smtClean="0">
                <a:ea typeface="굴림" panose="020B0600000101010101" pitchFamily="34" charset="-127"/>
              </a:rPr>
              <a:t>Assume we have 64 entries here.  The first 64 items we accessed can fit in.</a:t>
            </a:r>
          </a:p>
          <a:p>
            <a:r>
              <a:rPr lang="en-US" altLang="ko-KR" smtClean="0">
                <a:ea typeface="굴림" panose="020B0600000101010101" pitchFamily="34" charset="-127"/>
              </a:rPr>
              <a:t>But when we try to bring in the 65th item, we will need to throw one of them out to make room for the new item.  This bring us to the third type of cache misses: Capacity Miss.</a:t>
            </a:r>
          </a:p>
          <a:p>
            <a:endParaRPr lang="en-US" altLang="ko-KR" smtClean="0">
              <a:ea typeface="굴림" panose="020B0600000101010101" pitchFamily="34" charset="-127"/>
            </a:endParaRPr>
          </a:p>
          <a:p>
            <a:r>
              <a:rPr lang="en-US" altLang="ko-KR" smtClean="0">
                <a:ea typeface="굴림" panose="020B0600000101010101" pitchFamily="34" charset="-127"/>
              </a:rPr>
              <a:t>+3 = 41 min. (Y:21)</a:t>
            </a:r>
          </a:p>
        </p:txBody>
      </p:sp>
      <p:sp>
        <p:nvSpPr>
          <p:cNvPr id="68611" name="Rectangle 3"/>
          <p:cNvSpPr>
            <a:spLocks noChangeArrowheads="1" noTextEdit="1"/>
          </p:cNvSpPr>
          <p:nvPr>
            <p:ph type="sldImg"/>
          </p:nvPr>
        </p:nvSpPr>
        <p:spPr>
          <a:xfrm>
            <a:off x="2990850" y="473075"/>
            <a:ext cx="3636963" cy="27273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59414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Comic Sans MS" panose="030F0702030302020204" pitchFamily="66" charset="0"/>
              </a:rPr>
              <a:t>What if page size is very small? VAX had a 512-byte page size = lots of space for page table entries</a:t>
            </a:r>
          </a:p>
          <a:p>
            <a:r>
              <a:rPr lang="en-US" altLang="en-US" smtClean="0">
                <a:latin typeface="Comic Sans MS" panose="030F0702030302020204" pitchFamily="66" charset="0"/>
              </a:rPr>
              <a:t>What if page size is really big? Wastes space inside of page (internal fragmentation)</a:t>
            </a:r>
          </a:p>
        </p:txBody>
      </p:sp>
    </p:spTree>
    <p:extLst>
      <p:ext uri="{BB962C8B-B14F-4D97-AF65-F5344CB8AC3E}">
        <p14:creationId xmlns:p14="http://schemas.microsoft.com/office/powerpoint/2010/main" val="1086959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26392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998912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954757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637134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243585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598827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406944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798949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7976885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401948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41823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5389515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288707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lstStyle/>
          <a:p>
            <a:r>
              <a:rPr lang="en-US" altLang="ko-KR" smtClean="0">
                <a:ea typeface="굴림" panose="020B0600000101010101" pitchFamily="34" charset="-127"/>
              </a:rPr>
              <a:t>Let’s summarize today’s lecture.  I know you have heard this many times and many ways but it is still worth repeating.</a:t>
            </a:r>
          </a:p>
          <a:p>
            <a:r>
              <a:rPr lang="en-US" altLang="ko-KR" smtClean="0">
                <a:ea typeface="굴림" panose="020B0600000101010101" pitchFamily="34" charset="-127"/>
              </a:rPr>
              <a:t>Memory hierarchy works because of the Principle of Locality which says a program will access a relatively small portion of the address space at any instant of time.</a:t>
            </a:r>
          </a:p>
          <a:p>
            <a:r>
              <a:rPr lang="en-US" altLang="ko-KR" smtClean="0">
                <a:ea typeface="굴림" panose="020B0600000101010101" pitchFamily="34" charset="-127"/>
              </a:rPr>
              <a:t>There are two types of locality: temporal locality, or locality in time and spatial locality, or locality in space.</a:t>
            </a:r>
          </a:p>
          <a:p>
            <a:r>
              <a:rPr lang="en-US" altLang="ko-KR" smtClean="0">
                <a:ea typeface="굴림" panose="020B0600000101010101" pitchFamily="34" charset="-127"/>
              </a:rPr>
              <a:t>So far, we have covered three major categories of cache misses.</a:t>
            </a:r>
          </a:p>
          <a:p>
            <a:r>
              <a:rPr lang="en-US" altLang="ko-KR" smtClean="0">
                <a:ea typeface="굴림" panose="020B0600000101010101" pitchFamily="34" charset="-127"/>
              </a:rPr>
              <a:t>Compulsory misses are cache misses due to cold start. You cannot avoid them but if you are going to run billions of instructions anyway, compulsory misses usually don’t bother you.</a:t>
            </a:r>
          </a:p>
          <a:p>
            <a:r>
              <a:rPr lang="en-US" altLang="ko-KR" smtClean="0">
                <a:ea typeface="굴림" panose="020B0600000101010101" pitchFamily="34" charset="-127"/>
              </a:rPr>
              <a:t>Conflict misses are misses caused by multiple memory location being mapped to the same cache location.</a:t>
            </a:r>
          </a:p>
          <a:p>
            <a:r>
              <a:rPr lang="en-US" altLang="ko-KR" smtClean="0">
                <a:ea typeface="굴림" panose="020B0600000101010101" pitchFamily="34" charset="-127"/>
              </a:rPr>
              <a:t>The nightmare scenario is the ping pong effect when a block is read into the cache but  before we have a chance to use it, it was immediately forced out by another conflict  miss. </a:t>
            </a:r>
          </a:p>
          <a:p>
            <a:r>
              <a:rPr lang="en-US" altLang="ko-KR" smtClean="0">
                <a:ea typeface="굴림" panose="020B0600000101010101" pitchFamily="34" charset="-127"/>
              </a:rPr>
              <a:t>You can reduce Conflict misses by either increase the cache size or increase the associativity, or both.</a:t>
            </a:r>
          </a:p>
          <a:p>
            <a:r>
              <a:rPr lang="en-US" altLang="ko-KR" smtClean="0">
                <a:ea typeface="굴림" panose="020B0600000101010101" pitchFamily="34" charset="-127"/>
              </a:rPr>
              <a:t>Finally, Capacity misses occurs when the cache is not big enough to contains all the cache blocks required by the program. You can reduce this miss rate by making the cache larger.</a:t>
            </a:r>
          </a:p>
          <a:p>
            <a:r>
              <a:rPr lang="en-US" altLang="ko-KR" smtClean="0">
                <a:ea typeface="굴림" panose="020B0600000101010101" pitchFamily="34" charset="-127"/>
              </a:rPr>
              <a:t>There are two write policy as far as cache write is concerned.  Write through requires a write buffer and a nightmare scenario is when the store occurs so frequent that you saturates your write buffer.</a:t>
            </a:r>
          </a:p>
          <a:p>
            <a:r>
              <a:rPr lang="en-US" altLang="ko-KR" smtClean="0">
                <a:ea typeface="굴림" panose="020B0600000101010101" pitchFamily="34" charset="-127"/>
              </a:rPr>
              <a:t>The second write polity is write back.  In this case, you only write to the cache and only when the cache block is being replaced do you write the cache block back to memory.</a:t>
            </a:r>
          </a:p>
          <a:p>
            <a:endParaRPr lang="en-US" altLang="ko-KR" smtClean="0">
              <a:ea typeface="굴림" panose="020B0600000101010101" pitchFamily="34" charset="-127"/>
            </a:endParaRPr>
          </a:p>
          <a:p>
            <a:r>
              <a:rPr lang="en-US" altLang="ko-KR" smtClean="0">
                <a:ea typeface="굴림" panose="020B0600000101010101" pitchFamily="34" charset="-127"/>
              </a:rPr>
              <a:t>+3 = 77 min. (Y:57)</a:t>
            </a:r>
          </a:p>
          <a:p>
            <a:endParaRPr lang="ko-KR" altLang="en-US" smtClean="0">
              <a:ea typeface="굴림" panose="020B0600000101010101" pitchFamily="34" charset="-127"/>
            </a:endParaRPr>
          </a:p>
        </p:txBody>
      </p:sp>
      <p:sp>
        <p:nvSpPr>
          <p:cNvPr id="80899" name="Rectangle 3"/>
          <p:cNvSpPr>
            <a:spLocks noChangeArrowheads="1" noTextEdit="1"/>
          </p:cNvSpPr>
          <p:nvPr>
            <p:ph type="sldImg"/>
          </p:nvPr>
        </p:nvSpPr>
        <p:spPr>
          <a:xfrm>
            <a:off x="2989263" y="473075"/>
            <a:ext cx="3638550" cy="2728913"/>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914519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720725" y="3473450"/>
            <a:ext cx="8275638" cy="3292475"/>
          </a:xfrm>
          <a:noFill/>
        </p:spPr>
        <p:txBody>
          <a:bodyPr lIns="95652" tIns="46986" rIns="95652" bIns="46986"/>
          <a:lstStyle/>
          <a:p>
            <a:endParaRPr lang="ko-KR" altLang="en-US" smtClean="0">
              <a:ea typeface="굴림" panose="020B0600000101010101" pitchFamily="34" charset="-127"/>
            </a:endParaRPr>
          </a:p>
          <a:p>
            <a:r>
              <a:rPr lang="en-US" altLang="ko-KR" smtClean="0">
                <a:ea typeface="굴림" panose="020B0600000101010101" pitchFamily="34" charset="-127"/>
              </a:rPr>
              <a:t>No fancy replacement policy is needed for the direct mapped cache. </a:t>
            </a:r>
          </a:p>
          <a:p>
            <a:r>
              <a:rPr lang="en-US" altLang="ko-KR" smtClean="0">
                <a:ea typeface="굴림" panose="020B0600000101010101" pitchFamily="34" charset="-127"/>
              </a:rPr>
              <a:t>As a matter of fact, that is what cause direct mapped trouble to begin with: only one place to go in the cache--causes conflict misses.</a:t>
            </a:r>
          </a:p>
          <a:p>
            <a:endParaRPr lang="en-US" altLang="ko-KR" smtClean="0">
              <a:ea typeface="굴림" panose="020B0600000101010101" pitchFamily="34" charset="-127"/>
            </a:endParaRPr>
          </a:p>
          <a:p>
            <a:r>
              <a:rPr lang="en-US" altLang="ko-KR" smtClean="0">
                <a:ea typeface="굴림" panose="020B0600000101010101" pitchFamily="34" charset="-127"/>
              </a:rPr>
              <a:t>No fancy replacement policy is needed for the direct mapped cache. </a:t>
            </a:r>
          </a:p>
          <a:p>
            <a:r>
              <a:rPr lang="en-US" altLang="ko-KR" smtClean="0">
                <a:ea typeface="굴림" panose="020B0600000101010101" pitchFamily="34" charset="-127"/>
              </a:rPr>
              <a:t>As a matter of fact, that is what cause direct mapped trouble to begin with: only one place to go in the cache--causes conflict misses.</a:t>
            </a:r>
          </a:p>
          <a:p>
            <a:endParaRPr lang="en-US" altLang="ko-KR" smtClean="0">
              <a:ea typeface="굴림" panose="020B0600000101010101" pitchFamily="34" charset="-127"/>
            </a:endParaRPr>
          </a:p>
          <a:p>
            <a:r>
              <a:rPr lang="en-US" altLang="ko-KR" smtClean="0">
                <a:ea typeface="굴림" panose="020B0600000101010101" pitchFamily="34" charset="-127"/>
              </a:rPr>
              <a:t>Besides working at Sun, I also teach people how to fly whenever I have time.</a:t>
            </a:r>
          </a:p>
          <a:p>
            <a:r>
              <a:rPr lang="en-US" altLang="ko-KR" smtClean="0">
                <a:ea typeface="굴림" panose="020B0600000101010101" pitchFamily="34" charset="-127"/>
              </a:rPr>
              <a:t>Statistic have shown that if a pilot crashed after an engine failure, he or she is more likely to get killed in a multi-engine light airplane than a single engine airplane.</a:t>
            </a:r>
          </a:p>
          <a:p>
            <a:r>
              <a:rPr lang="en-US" altLang="ko-KR" smtClean="0">
                <a:ea typeface="굴림" panose="020B0600000101010101" pitchFamily="34" charset="-127"/>
              </a:rPr>
              <a:t>The joke among us flight instructors is that: sure, when the engine quit in a single engine stops, you have one option: sooner or later, you land.  Probably sooner.</a:t>
            </a:r>
          </a:p>
          <a:p>
            <a:r>
              <a:rPr lang="en-US" altLang="ko-KR" smtClean="0">
                <a:ea typeface="굴림" panose="020B0600000101010101" pitchFamily="34" charset="-127"/>
              </a:rPr>
              <a:t>But in a multi-engine airplane with one engine stops, you have a lot of options.  It is the need to make a decision that kills those people.</a:t>
            </a:r>
          </a:p>
          <a:p>
            <a:endParaRPr lang="en-US" altLang="ko-KR" smtClean="0">
              <a:ea typeface="굴림" panose="020B0600000101010101" pitchFamily="34" charset="-127"/>
            </a:endParaRPr>
          </a:p>
        </p:txBody>
      </p:sp>
      <p:sp>
        <p:nvSpPr>
          <p:cNvPr id="81923" name="Rectangle 3"/>
          <p:cNvSpPr>
            <a:spLocks noChangeArrowheads="1" noTextEdit="1"/>
          </p:cNvSpPr>
          <p:nvPr>
            <p:ph type="sldImg"/>
          </p:nvPr>
        </p:nvSpPr>
        <p:spPr>
          <a:xfrm>
            <a:off x="2989263" y="473075"/>
            <a:ext cx="3638550" cy="2728913"/>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849220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648300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197959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8797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63628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8256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831598" y="6551613"/>
            <a:ext cx="1219867"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rPr>
              <a:t>Lec</a:t>
            </a:r>
            <a:r>
              <a:rPr lang="en-US" altLang="en-US" sz="1400" dirty="0">
                <a:solidFill>
                  <a:srgbClr val="2A40E2"/>
                </a:solidFill>
              </a:rPr>
              <a:t> </a:t>
            </a:r>
            <a:r>
              <a:rPr lang="en-US" altLang="en-US" sz="1400" dirty="0" smtClean="0">
                <a:solidFill>
                  <a:srgbClr val="2A40E2"/>
                </a:solidFill>
              </a:rPr>
              <a:t>13.</a:t>
            </a:r>
            <a:fld id="{6456B83E-17D0-4CDF-84AD-C8A97BEB5271}" type="slidenum">
              <a:rPr lang="en-US" altLang="en-US" sz="1400" smtClean="0">
                <a:solidFill>
                  <a:srgbClr val="2A40E2"/>
                </a:solidFill>
              </a:rPr>
              <a:pPr algn="ctr"/>
              <a:t>‹#›</a:t>
            </a:fld>
            <a:endParaRPr lang="en-US" altLang="en-US" sz="1400" b="0" i="1" dirty="0">
              <a:solidFill>
                <a:srgbClr val="2A40E2"/>
              </a:solidFill>
            </a:endParaRPr>
          </a:p>
        </p:txBody>
      </p:sp>
      <p:sp>
        <p:nvSpPr>
          <p:cNvPr id="1029" name="Text Box 5"/>
          <p:cNvSpPr txBox="1">
            <a:spLocks noChangeArrowheads="1"/>
          </p:cNvSpPr>
          <p:nvPr/>
        </p:nvSpPr>
        <p:spPr bwMode="auto">
          <a:xfrm>
            <a:off x="0" y="6550025"/>
            <a:ext cx="803403"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rPr>
              <a:t>3/9/15</a:t>
            </a:r>
            <a:endParaRPr lang="en-US" sz="1400" dirty="0" smtClean="0">
              <a:solidFill>
                <a:srgbClr val="2A40E2"/>
              </a:solidFill>
            </a:endParaRP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Text Box 7"/>
          <p:cNvSpPr txBox="1">
            <a:spLocks noChangeArrowheads="1"/>
          </p:cNvSpPr>
          <p:nvPr userDrawn="1"/>
        </p:nvSpPr>
        <p:spPr bwMode="auto">
          <a:xfrm>
            <a:off x="2935288" y="6550025"/>
            <a:ext cx="3542935"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err="1" smtClean="0">
                <a:solidFill>
                  <a:srgbClr val="2A40E2"/>
                </a:solidFill>
              </a:rPr>
              <a:t>Kubiatowicz</a:t>
            </a:r>
            <a:r>
              <a:rPr lang="en-US" sz="1400" dirty="0" smtClean="0">
                <a:solidFill>
                  <a:srgbClr val="2A40E2"/>
                </a:solidFill>
              </a:rPr>
              <a:t> CS162 ©UCB Spring 2015</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a:t>
            </a:r>
            <a:r>
              <a:rPr lang="en-US" altLang="en-US" sz="3000" dirty="0" smtClean="0"/>
              <a:t>13</a:t>
            </a:r>
            <a:r>
              <a:rPr lang="en-US" altLang="en-US" sz="3000" dirty="0" smtClean="0"/>
              <a:t/>
            </a:r>
            <a:br>
              <a:rPr lang="en-US" altLang="en-US" sz="3000" dirty="0" smtClean="0"/>
            </a:br>
            <a:r>
              <a:rPr lang="en-US" altLang="en-US" sz="3000" dirty="0" smtClean="0"/>
              <a:t> </a:t>
            </a:r>
            <a:br>
              <a:rPr lang="en-US" altLang="en-US" sz="3000" dirty="0" smtClean="0"/>
            </a:br>
            <a:r>
              <a:rPr lang="en-US" altLang="en-US" sz="3000" dirty="0" smtClean="0"/>
              <a:t>Address Translation (Finished),</a:t>
            </a:r>
            <a:br>
              <a:rPr lang="en-US" altLang="en-US" sz="3000" dirty="0" smtClean="0"/>
            </a:br>
            <a:r>
              <a:rPr lang="en-US" altLang="en-US" sz="3000" dirty="0" smtClean="0"/>
              <a:t>Caching</a:t>
            </a:r>
            <a:endParaRPr lang="en-US" altLang="en-US" sz="3000" dirty="0" smtClean="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March </a:t>
            </a:r>
            <a:r>
              <a:rPr lang="en-US" altLang="en-US" dirty="0"/>
              <a:t>9</a:t>
            </a:r>
            <a:r>
              <a:rPr lang="en-US" altLang="en-US" baseline="30000" dirty="0" smtClean="0"/>
              <a:t>th</a:t>
            </a:r>
            <a:r>
              <a:rPr lang="en-US" altLang="en-US" dirty="0" smtClean="0"/>
              <a:t>, </a:t>
            </a:r>
            <a:r>
              <a:rPr lang="en-US" altLang="en-US" dirty="0" smtClean="0"/>
              <a:t>2015</a:t>
            </a:r>
          </a:p>
          <a:p>
            <a:pPr marL="285750" indent="-285750"/>
            <a:r>
              <a:rPr lang="en-US" altLang="en-US" dirty="0" smtClean="0"/>
              <a:t>Prof. John </a:t>
            </a:r>
            <a:r>
              <a:rPr lang="en-US" altLang="en-US" dirty="0" err="1" smtClean="0"/>
              <a:t>Kubiatowicz</a:t>
            </a:r>
            <a:endParaRPr lang="en-US" altLang="en-US" dirty="0" smtClean="0"/>
          </a:p>
          <a:p>
            <a:pPr marL="285750" indent="-285750"/>
            <a:r>
              <a:rPr lang="en-US" altLang="en-US" dirty="0" smtClean="0"/>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4609" name="Rectangle 97"/>
          <p:cNvSpPr>
            <a:spLocks noGrp="1" noChangeArrowheads="1"/>
          </p:cNvSpPr>
          <p:nvPr>
            <p:ph type="body" idx="1"/>
          </p:nvPr>
        </p:nvSpPr>
        <p:spPr>
          <a:xfrm>
            <a:off x="76200" y="685800"/>
            <a:ext cx="8991600" cy="6248400"/>
          </a:xfrm>
        </p:spPr>
        <p:txBody>
          <a:bodyPr/>
          <a:lstStyle/>
          <a:p>
            <a:pPr>
              <a:lnSpc>
                <a:spcPct val="80000"/>
              </a:lnSpc>
              <a:spcBef>
                <a:spcPct val="15000"/>
              </a:spcBef>
            </a:pPr>
            <a:r>
              <a:rPr lang="en-US" altLang="ko-KR" smtClean="0">
                <a:ea typeface="굴림" panose="020B0600000101010101" pitchFamily="34" charset="-127"/>
              </a:rPr>
              <a:t>What about a tree of tables?</a:t>
            </a:r>
          </a:p>
          <a:p>
            <a:pPr lvl="1">
              <a:lnSpc>
                <a:spcPct val="80000"/>
              </a:lnSpc>
              <a:spcBef>
                <a:spcPct val="15000"/>
              </a:spcBef>
            </a:pPr>
            <a:r>
              <a:rPr lang="en-US" altLang="ko-KR" smtClean="0">
                <a:ea typeface="굴림" panose="020B0600000101010101" pitchFamily="34" charset="-127"/>
              </a:rPr>
              <a:t>Lowest level page table</a:t>
            </a:r>
            <a:r>
              <a:rPr lang="en-US" altLang="ko-KR" smtClean="0">
                <a:ea typeface="굴림" panose="020B0600000101010101" pitchFamily="34" charset="-127"/>
                <a:sym typeface="Symbol" panose="05050102010706020507" pitchFamily="18" charset="2"/>
              </a:rPr>
              <a:t></a:t>
            </a:r>
            <a:r>
              <a:rPr lang="en-US" altLang="ko-KR" smtClean="0">
                <a:ea typeface="굴림" panose="020B0600000101010101" pitchFamily="34" charset="-127"/>
              </a:rPr>
              <a:t>memory still allocated with bitmap</a:t>
            </a:r>
          </a:p>
          <a:p>
            <a:pPr lvl="1">
              <a:lnSpc>
                <a:spcPct val="80000"/>
              </a:lnSpc>
              <a:spcBef>
                <a:spcPct val="15000"/>
              </a:spcBef>
            </a:pPr>
            <a:r>
              <a:rPr lang="en-US" altLang="ko-KR" smtClean="0">
                <a:ea typeface="굴림" panose="020B0600000101010101" pitchFamily="34" charset="-127"/>
              </a:rPr>
              <a:t>Higher levels often segmented</a:t>
            </a:r>
          </a:p>
          <a:p>
            <a:pPr>
              <a:lnSpc>
                <a:spcPct val="80000"/>
              </a:lnSpc>
              <a:spcBef>
                <a:spcPct val="15000"/>
              </a:spcBef>
            </a:pPr>
            <a:r>
              <a:rPr lang="en-US" altLang="ko-KR" smtClean="0">
                <a:ea typeface="굴림" panose="020B0600000101010101" pitchFamily="34" charset="-127"/>
              </a:rPr>
              <a:t>Could have any number of levels. Example (top segment):</a:t>
            </a:r>
          </a:p>
          <a:p>
            <a:pPr>
              <a:lnSpc>
                <a:spcPct val="80000"/>
              </a:lnSpc>
              <a:spcBef>
                <a:spcPct val="15000"/>
              </a:spcBef>
            </a:pPr>
            <a:endParaRPr lang="en-US" altLang="ko-KR" smtClean="0">
              <a:ea typeface="굴림" panose="020B0600000101010101" pitchFamily="34" charset="-127"/>
            </a:endParaRPr>
          </a:p>
          <a:p>
            <a:pPr>
              <a:lnSpc>
                <a:spcPct val="80000"/>
              </a:lnSpc>
              <a:spcBef>
                <a:spcPct val="15000"/>
              </a:spcBef>
            </a:pPr>
            <a:endParaRPr lang="en-US" altLang="ko-KR" smtClean="0">
              <a:ea typeface="굴림" panose="020B0600000101010101" pitchFamily="34" charset="-127"/>
            </a:endParaRPr>
          </a:p>
          <a:p>
            <a:pPr>
              <a:lnSpc>
                <a:spcPct val="80000"/>
              </a:lnSpc>
              <a:spcBef>
                <a:spcPct val="15000"/>
              </a:spcBef>
            </a:pPr>
            <a:endParaRPr lang="en-US" altLang="ko-KR" smtClean="0">
              <a:ea typeface="굴림" panose="020B0600000101010101" pitchFamily="34" charset="-127"/>
            </a:endParaRPr>
          </a:p>
          <a:p>
            <a:pPr>
              <a:lnSpc>
                <a:spcPct val="80000"/>
              </a:lnSpc>
              <a:spcBef>
                <a:spcPct val="15000"/>
              </a:spcBef>
            </a:pPr>
            <a:endParaRPr lang="en-US" altLang="ko-KR" smtClean="0">
              <a:ea typeface="굴림" panose="020B0600000101010101" pitchFamily="34" charset="-127"/>
            </a:endParaRPr>
          </a:p>
          <a:p>
            <a:pPr>
              <a:lnSpc>
                <a:spcPct val="80000"/>
              </a:lnSpc>
              <a:spcBef>
                <a:spcPct val="15000"/>
              </a:spcBef>
            </a:pPr>
            <a:endParaRPr lang="en-US" altLang="ko-KR" smtClean="0">
              <a:ea typeface="굴림" panose="020B0600000101010101" pitchFamily="34" charset="-127"/>
            </a:endParaRPr>
          </a:p>
          <a:p>
            <a:pPr>
              <a:lnSpc>
                <a:spcPct val="80000"/>
              </a:lnSpc>
              <a:spcBef>
                <a:spcPct val="15000"/>
              </a:spcBef>
            </a:pPr>
            <a:endParaRPr lang="en-US" altLang="ko-KR" smtClean="0">
              <a:ea typeface="굴림" panose="020B0600000101010101" pitchFamily="34" charset="-127"/>
            </a:endParaRPr>
          </a:p>
          <a:p>
            <a:pPr>
              <a:lnSpc>
                <a:spcPct val="80000"/>
              </a:lnSpc>
              <a:spcBef>
                <a:spcPct val="15000"/>
              </a:spcBef>
            </a:pPr>
            <a:endParaRPr lang="en-US" altLang="ko-KR" smtClean="0">
              <a:ea typeface="굴림" panose="020B0600000101010101" pitchFamily="34" charset="-127"/>
            </a:endParaRPr>
          </a:p>
          <a:p>
            <a:pPr>
              <a:lnSpc>
                <a:spcPct val="80000"/>
              </a:lnSpc>
              <a:spcBef>
                <a:spcPct val="15000"/>
              </a:spcBef>
            </a:pPr>
            <a:endParaRPr lang="en-US" altLang="ko-KR" smtClean="0">
              <a:ea typeface="굴림" panose="020B0600000101010101" pitchFamily="34" charset="-127"/>
            </a:endParaRPr>
          </a:p>
          <a:p>
            <a:pPr>
              <a:lnSpc>
                <a:spcPct val="80000"/>
              </a:lnSpc>
              <a:spcBef>
                <a:spcPct val="15000"/>
              </a:spcBef>
            </a:pPr>
            <a:endParaRPr lang="en-US" altLang="ko-KR" smtClean="0">
              <a:ea typeface="굴림" panose="020B0600000101010101" pitchFamily="34" charset="-127"/>
            </a:endParaRPr>
          </a:p>
          <a:p>
            <a:pPr>
              <a:lnSpc>
                <a:spcPct val="80000"/>
              </a:lnSpc>
              <a:spcBef>
                <a:spcPct val="15000"/>
              </a:spcBef>
            </a:pPr>
            <a:endParaRPr lang="en-US" altLang="ko-KR" smtClean="0">
              <a:ea typeface="굴림" panose="020B0600000101010101" pitchFamily="34" charset="-127"/>
            </a:endParaRPr>
          </a:p>
          <a:p>
            <a:pPr>
              <a:lnSpc>
                <a:spcPct val="80000"/>
              </a:lnSpc>
              <a:spcBef>
                <a:spcPct val="15000"/>
              </a:spcBef>
            </a:pPr>
            <a:r>
              <a:rPr lang="en-US" altLang="ko-KR" smtClean="0">
                <a:ea typeface="굴림" panose="020B0600000101010101" pitchFamily="34" charset="-127"/>
              </a:rPr>
              <a:t>What must be saved/restored on context switch?</a:t>
            </a:r>
          </a:p>
          <a:p>
            <a:pPr lvl="1">
              <a:lnSpc>
                <a:spcPct val="80000"/>
              </a:lnSpc>
              <a:spcBef>
                <a:spcPct val="15000"/>
              </a:spcBef>
            </a:pPr>
            <a:r>
              <a:rPr lang="en-US" altLang="ko-KR" smtClean="0">
                <a:ea typeface="굴림" panose="020B0600000101010101" pitchFamily="34" charset="-127"/>
              </a:rPr>
              <a:t>Contents of top-level segment registers (for this example)</a:t>
            </a:r>
          </a:p>
          <a:p>
            <a:pPr lvl="1">
              <a:lnSpc>
                <a:spcPct val="80000"/>
              </a:lnSpc>
              <a:spcBef>
                <a:spcPct val="15000"/>
              </a:spcBef>
            </a:pPr>
            <a:r>
              <a:rPr lang="en-US" altLang="ko-KR" smtClean="0">
                <a:ea typeface="굴림" panose="020B0600000101010101" pitchFamily="34" charset="-127"/>
              </a:rPr>
              <a:t>Pointer to top-level table (page table)</a:t>
            </a:r>
          </a:p>
          <a:p>
            <a:pPr>
              <a:lnSpc>
                <a:spcPct val="80000"/>
              </a:lnSpc>
              <a:spcBef>
                <a:spcPct val="15000"/>
              </a:spcBef>
            </a:pPr>
            <a:endParaRPr lang="ko-KR" altLang="en-US" smtClean="0">
              <a:ea typeface="굴림" panose="020B0600000101010101" pitchFamily="34" charset="-127"/>
            </a:endParaRPr>
          </a:p>
        </p:txBody>
      </p:sp>
      <p:sp>
        <p:nvSpPr>
          <p:cNvPr id="21507" name="Rectangle 2"/>
          <p:cNvSpPr>
            <a:spLocks noGrp="1" noChangeArrowheads="1"/>
          </p:cNvSpPr>
          <p:nvPr>
            <p:ph type="title"/>
          </p:nvPr>
        </p:nvSpPr>
        <p:spPr>
          <a:xfrm>
            <a:off x="990600" y="152400"/>
            <a:ext cx="7162800" cy="533400"/>
          </a:xfrm>
        </p:spPr>
        <p:txBody>
          <a:bodyPr/>
          <a:lstStyle/>
          <a:p>
            <a:r>
              <a:rPr lang="en-US" altLang="ko-KR" dirty="0" smtClean="0">
                <a:ea typeface="굴림" panose="020B0600000101010101" pitchFamily="34" charset="-127"/>
              </a:rPr>
              <a:t>Recall: Segments </a:t>
            </a:r>
            <a:r>
              <a:rPr lang="en-US" altLang="ko-KR" dirty="0" smtClean="0">
                <a:ea typeface="굴림" panose="020B0600000101010101" pitchFamily="34" charset="-127"/>
              </a:rPr>
              <a:t>+ Pages</a:t>
            </a:r>
          </a:p>
        </p:txBody>
      </p:sp>
      <p:grpSp>
        <p:nvGrpSpPr>
          <p:cNvPr id="704638" name="Group 126"/>
          <p:cNvGrpSpPr>
            <a:grpSpLocks/>
          </p:cNvGrpSpPr>
          <p:nvPr/>
        </p:nvGrpSpPr>
        <p:grpSpPr bwMode="auto">
          <a:xfrm>
            <a:off x="3987800" y="2819400"/>
            <a:ext cx="1858963" cy="1792288"/>
            <a:chOff x="2512" y="1728"/>
            <a:chExt cx="1171" cy="1129"/>
          </a:xfrm>
        </p:grpSpPr>
        <p:sp>
          <p:nvSpPr>
            <p:cNvPr id="21582" name="Rectangle 21"/>
            <p:cNvSpPr>
              <a:spLocks noChangeArrowheads="1"/>
            </p:cNvSpPr>
            <p:nvPr/>
          </p:nvSpPr>
          <p:spPr bwMode="auto">
            <a:xfrm>
              <a:off x="2512" y="1728"/>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#0</a:t>
              </a:r>
            </a:p>
          </p:txBody>
        </p:sp>
        <p:sp>
          <p:nvSpPr>
            <p:cNvPr id="21583" name="Rectangle 22"/>
            <p:cNvSpPr>
              <a:spLocks noChangeArrowheads="1"/>
            </p:cNvSpPr>
            <p:nvPr/>
          </p:nvSpPr>
          <p:spPr bwMode="auto">
            <a:xfrm>
              <a:off x="2512" y="1916"/>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#1</a:t>
              </a:r>
            </a:p>
          </p:txBody>
        </p:sp>
        <p:sp>
          <p:nvSpPr>
            <p:cNvPr id="21584" name="Rectangle 24"/>
            <p:cNvSpPr>
              <a:spLocks noChangeArrowheads="1"/>
            </p:cNvSpPr>
            <p:nvPr/>
          </p:nvSpPr>
          <p:spPr bwMode="auto">
            <a:xfrm>
              <a:off x="2512" y="2293"/>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#3</a:t>
              </a:r>
            </a:p>
          </p:txBody>
        </p:sp>
        <p:sp>
          <p:nvSpPr>
            <p:cNvPr id="21585" name="Rectangle 25"/>
            <p:cNvSpPr>
              <a:spLocks noChangeArrowheads="1"/>
            </p:cNvSpPr>
            <p:nvPr/>
          </p:nvSpPr>
          <p:spPr bwMode="auto">
            <a:xfrm>
              <a:off x="2512" y="2481"/>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#4</a:t>
              </a:r>
            </a:p>
          </p:txBody>
        </p:sp>
        <p:sp>
          <p:nvSpPr>
            <p:cNvPr id="21586" name="Rectangle 26"/>
            <p:cNvSpPr>
              <a:spLocks noChangeArrowheads="1"/>
            </p:cNvSpPr>
            <p:nvPr/>
          </p:nvSpPr>
          <p:spPr bwMode="auto">
            <a:xfrm>
              <a:off x="2512" y="2669"/>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#5</a:t>
              </a:r>
            </a:p>
          </p:txBody>
        </p:sp>
        <p:sp>
          <p:nvSpPr>
            <p:cNvPr id="21587" name="Rectangle 28"/>
            <p:cNvSpPr>
              <a:spLocks noChangeArrowheads="1"/>
            </p:cNvSpPr>
            <p:nvPr/>
          </p:nvSpPr>
          <p:spPr bwMode="auto">
            <a:xfrm>
              <a:off x="3263" y="1728"/>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a:t>
              </a:r>
            </a:p>
          </p:txBody>
        </p:sp>
        <p:sp>
          <p:nvSpPr>
            <p:cNvPr id="21588" name="Rectangle 29"/>
            <p:cNvSpPr>
              <a:spLocks noChangeArrowheads="1"/>
            </p:cNvSpPr>
            <p:nvPr/>
          </p:nvSpPr>
          <p:spPr bwMode="auto">
            <a:xfrm>
              <a:off x="3263" y="1916"/>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a:t>
              </a:r>
            </a:p>
          </p:txBody>
        </p:sp>
        <p:grpSp>
          <p:nvGrpSpPr>
            <p:cNvPr id="21589" name="Group 119"/>
            <p:cNvGrpSpPr>
              <a:grpSpLocks/>
            </p:cNvGrpSpPr>
            <p:nvPr/>
          </p:nvGrpSpPr>
          <p:grpSpPr bwMode="auto">
            <a:xfrm>
              <a:off x="2512" y="2104"/>
              <a:ext cx="1171" cy="189"/>
              <a:chOff x="2512" y="2104"/>
              <a:chExt cx="1171" cy="189"/>
            </a:xfrm>
          </p:grpSpPr>
          <p:sp>
            <p:nvSpPr>
              <p:cNvPr id="21593" name="Rectangle 23"/>
              <p:cNvSpPr>
                <a:spLocks noChangeArrowheads="1"/>
              </p:cNvSpPr>
              <p:nvPr/>
            </p:nvSpPr>
            <p:spPr bwMode="auto">
              <a:xfrm>
                <a:off x="2512" y="2104"/>
                <a:ext cx="753" cy="189"/>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#2</a:t>
                </a:r>
              </a:p>
            </p:txBody>
          </p:sp>
          <p:sp>
            <p:nvSpPr>
              <p:cNvPr id="21594" name="Rectangle 30"/>
              <p:cNvSpPr>
                <a:spLocks noChangeArrowheads="1"/>
              </p:cNvSpPr>
              <p:nvPr/>
            </p:nvSpPr>
            <p:spPr bwMode="auto">
              <a:xfrm>
                <a:off x="3263" y="2104"/>
                <a:ext cx="420" cy="189"/>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V,R,W</a:t>
                </a:r>
              </a:p>
            </p:txBody>
          </p:sp>
        </p:grpSp>
        <p:sp>
          <p:nvSpPr>
            <p:cNvPr id="21590" name="Rectangle 31"/>
            <p:cNvSpPr>
              <a:spLocks noChangeArrowheads="1"/>
            </p:cNvSpPr>
            <p:nvPr/>
          </p:nvSpPr>
          <p:spPr bwMode="auto">
            <a:xfrm>
              <a:off x="3263" y="2293"/>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V,R,W</a:t>
              </a:r>
            </a:p>
          </p:txBody>
        </p:sp>
        <p:sp>
          <p:nvSpPr>
            <p:cNvPr id="21591" name="Rectangle 32"/>
            <p:cNvSpPr>
              <a:spLocks noChangeArrowheads="1"/>
            </p:cNvSpPr>
            <p:nvPr/>
          </p:nvSpPr>
          <p:spPr bwMode="auto">
            <a:xfrm>
              <a:off x="3263" y="2481"/>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N</a:t>
              </a:r>
            </a:p>
          </p:txBody>
        </p:sp>
        <p:sp>
          <p:nvSpPr>
            <p:cNvPr id="21592" name="Rectangle 33"/>
            <p:cNvSpPr>
              <a:spLocks noChangeArrowheads="1"/>
            </p:cNvSpPr>
            <p:nvPr/>
          </p:nvSpPr>
          <p:spPr bwMode="auto">
            <a:xfrm>
              <a:off x="3263" y="2669"/>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V,R,W</a:t>
              </a:r>
            </a:p>
          </p:txBody>
        </p:sp>
      </p:grpSp>
      <p:grpSp>
        <p:nvGrpSpPr>
          <p:cNvPr id="704624" name="Group 112"/>
          <p:cNvGrpSpPr>
            <a:grpSpLocks/>
          </p:cNvGrpSpPr>
          <p:nvPr/>
        </p:nvGrpSpPr>
        <p:grpSpPr bwMode="auto">
          <a:xfrm>
            <a:off x="5029200" y="2438400"/>
            <a:ext cx="3962400" cy="1425575"/>
            <a:chOff x="3120" y="720"/>
            <a:chExt cx="2496" cy="898"/>
          </a:xfrm>
        </p:grpSpPr>
        <p:sp>
          <p:nvSpPr>
            <p:cNvPr id="21578" name="Rectangle 39"/>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endParaRPr lang="en-US" altLang="en-US" sz="1800"/>
            </a:p>
          </p:txBody>
        </p:sp>
        <p:sp>
          <p:nvSpPr>
            <p:cNvPr id="21579" name="Rectangle 35"/>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Offset</a:t>
              </a:r>
            </a:p>
          </p:txBody>
        </p:sp>
        <p:sp>
          <p:nvSpPr>
            <p:cNvPr id="21580" name="Freeform 36"/>
            <p:cNvSpPr>
              <a:spLocks/>
            </p:cNvSpPr>
            <p:nvPr/>
          </p:nvSpPr>
          <p:spPr bwMode="auto">
            <a:xfrm>
              <a:off x="3120" y="720"/>
              <a:ext cx="2001" cy="411"/>
            </a:xfrm>
            <a:custGeom>
              <a:avLst/>
              <a:gdLst>
                <a:gd name="T0" fmla="*/ 0 w 1824"/>
                <a:gd name="T1" fmla="*/ 0 h 288"/>
                <a:gd name="T2" fmla="*/ 2001 w 1824"/>
                <a:gd name="T3" fmla="*/ 0 h 288"/>
                <a:gd name="T4" fmla="*/ 2001 w 1824"/>
                <a:gd name="T5" fmla="*/ 411 h 288"/>
                <a:gd name="T6" fmla="*/ 0 60000 65536"/>
                <a:gd name="T7" fmla="*/ 0 60000 65536"/>
                <a:gd name="T8" fmla="*/ 0 60000 65536"/>
              </a:gdLst>
              <a:ahLst/>
              <a:cxnLst>
                <a:cxn ang="T6">
                  <a:pos x="T0" y="T1"/>
                </a:cxn>
                <a:cxn ang="T7">
                  <a:pos x="T2" y="T3"/>
                </a:cxn>
                <a:cxn ang="T8">
                  <a:pos x="T4" y="T5"/>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81" name="Text Box 37"/>
            <p:cNvSpPr txBox="1">
              <a:spLocks noChangeArrowheads="1"/>
            </p:cNvSpPr>
            <p:nvPr/>
          </p:nvSpPr>
          <p:spPr bwMode="auto">
            <a:xfrm>
              <a:off x="4112" y="1408"/>
              <a:ext cx="1413"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a:t>Physical Address</a:t>
              </a:r>
            </a:p>
          </p:txBody>
        </p:sp>
      </p:grpSp>
      <p:grpSp>
        <p:nvGrpSpPr>
          <p:cNvPr id="704630" name="Group 118"/>
          <p:cNvGrpSpPr>
            <a:grpSpLocks/>
          </p:cNvGrpSpPr>
          <p:nvPr/>
        </p:nvGrpSpPr>
        <p:grpSpPr bwMode="auto">
          <a:xfrm>
            <a:off x="76200" y="2133600"/>
            <a:ext cx="4938713" cy="577850"/>
            <a:chOff x="48" y="1440"/>
            <a:chExt cx="3111" cy="364"/>
          </a:xfrm>
        </p:grpSpPr>
        <p:sp>
          <p:nvSpPr>
            <p:cNvPr id="21573" name="Text Box 9"/>
            <p:cNvSpPr txBox="1">
              <a:spLocks noChangeArrowheads="1"/>
            </p:cNvSpPr>
            <p:nvPr/>
          </p:nvSpPr>
          <p:spPr bwMode="auto">
            <a:xfrm>
              <a:off x="48" y="1440"/>
              <a:ext cx="810"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a:t>Virtual </a:t>
              </a:r>
            </a:p>
            <a:p>
              <a:pPr>
                <a:spcBef>
                  <a:spcPct val="0"/>
                </a:spcBef>
              </a:pPr>
              <a:r>
                <a:rPr lang="en-US" altLang="en-US"/>
                <a:t>Address:</a:t>
              </a:r>
            </a:p>
          </p:txBody>
        </p:sp>
        <p:grpSp>
          <p:nvGrpSpPr>
            <p:cNvPr id="21574" name="Group 93"/>
            <p:cNvGrpSpPr>
              <a:grpSpLocks/>
            </p:cNvGrpSpPr>
            <p:nvPr/>
          </p:nvGrpSpPr>
          <p:grpSpPr bwMode="auto">
            <a:xfrm>
              <a:off x="912" y="1490"/>
              <a:ext cx="2247" cy="238"/>
              <a:chOff x="1625" y="528"/>
              <a:chExt cx="2247" cy="238"/>
            </a:xfrm>
          </p:grpSpPr>
          <p:sp>
            <p:nvSpPr>
              <p:cNvPr id="21575" name="Rectangle 7"/>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Offset</a:t>
                </a:r>
              </a:p>
            </p:txBody>
          </p:sp>
          <p:sp>
            <p:nvSpPr>
              <p:cNvPr id="21576" name="Rectangle 8"/>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Virtual</a:t>
                </a:r>
              </a:p>
              <a:p>
                <a:pPr>
                  <a:lnSpc>
                    <a:spcPct val="75000"/>
                  </a:lnSpc>
                  <a:spcBef>
                    <a:spcPct val="0"/>
                  </a:spcBef>
                </a:pPr>
                <a:r>
                  <a:rPr lang="en-US" altLang="en-US" sz="1800"/>
                  <a:t>Page #</a:t>
                </a:r>
              </a:p>
            </p:txBody>
          </p:sp>
          <p:sp>
            <p:nvSpPr>
              <p:cNvPr id="21577" name="Rectangle 46"/>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Virtual</a:t>
                </a:r>
              </a:p>
              <a:p>
                <a:pPr>
                  <a:lnSpc>
                    <a:spcPct val="75000"/>
                  </a:lnSpc>
                  <a:spcBef>
                    <a:spcPct val="0"/>
                  </a:spcBef>
                </a:pPr>
                <a:r>
                  <a:rPr lang="en-US" altLang="en-US" sz="1800"/>
                  <a:t>Seg #</a:t>
                </a:r>
              </a:p>
            </p:txBody>
          </p:sp>
        </p:grpSp>
      </p:grpSp>
      <p:grpSp>
        <p:nvGrpSpPr>
          <p:cNvPr id="704618" name="Group 106"/>
          <p:cNvGrpSpPr>
            <a:grpSpLocks/>
          </p:cNvGrpSpPr>
          <p:nvPr/>
        </p:nvGrpSpPr>
        <p:grpSpPr bwMode="auto">
          <a:xfrm>
            <a:off x="1295400" y="3200400"/>
            <a:ext cx="1895475" cy="2073275"/>
            <a:chOff x="768" y="1200"/>
            <a:chExt cx="1194" cy="1306"/>
          </a:xfrm>
        </p:grpSpPr>
        <p:grpSp>
          <p:nvGrpSpPr>
            <p:cNvPr id="21540" name="Group 49"/>
            <p:cNvGrpSpPr>
              <a:grpSpLocks/>
            </p:cNvGrpSpPr>
            <p:nvPr/>
          </p:nvGrpSpPr>
          <p:grpSpPr bwMode="auto">
            <a:xfrm>
              <a:off x="768" y="1200"/>
              <a:ext cx="1018" cy="163"/>
              <a:chOff x="2352" y="960"/>
              <a:chExt cx="1392" cy="288"/>
            </a:xfrm>
          </p:grpSpPr>
          <p:sp>
            <p:nvSpPr>
              <p:cNvPr id="21571" name="Rectangle 5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Base0</a:t>
                </a:r>
              </a:p>
            </p:txBody>
          </p:sp>
          <p:sp>
            <p:nvSpPr>
              <p:cNvPr id="21572" name="Rectangle 5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Limit0</a:t>
                </a:r>
              </a:p>
            </p:txBody>
          </p:sp>
        </p:grpSp>
        <p:sp>
          <p:nvSpPr>
            <p:cNvPr id="21541" name="Rectangle 5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nvGrpSpPr>
            <p:cNvPr id="21542" name="Group 54"/>
            <p:cNvGrpSpPr>
              <a:grpSpLocks/>
            </p:cNvGrpSpPr>
            <p:nvPr/>
          </p:nvGrpSpPr>
          <p:grpSpPr bwMode="auto">
            <a:xfrm>
              <a:off x="768" y="1363"/>
              <a:ext cx="1018" cy="164"/>
              <a:chOff x="2352" y="960"/>
              <a:chExt cx="1392" cy="288"/>
            </a:xfrm>
          </p:grpSpPr>
          <p:sp>
            <p:nvSpPr>
              <p:cNvPr id="21569" name="Rectangle 5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Base1</a:t>
                </a:r>
              </a:p>
            </p:txBody>
          </p:sp>
          <p:sp>
            <p:nvSpPr>
              <p:cNvPr id="21570" name="Rectangle 5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Limit1</a:t>
                </a:r>
              </a:p>
            </p:txBody>
          </p:sp>
        </p:grpSp>
        <p:sp>
          <p:nvSpPr>
            <p:cNvPr id="21543" name="Rectangle 57"/>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nvGrpSpPr>
            <p:cNvPr id="21544" name="Group 99"/>
            <p:cNvGrpSpPr>
              <a:grpSpLocks/>
            </p:cNvGrpSpPr>
            <p:nvPr/>
          </p:nvGrpSpPr>
          <p:grpSpPr bwMode="auto">
            <a:xfrm>
              <a:off x="768" y="1527"/>
              <a:ext cx="1194" cy="163"/>
              <a:chOff x="768" y="1527"/>
              <a:chExt cx="1194" cy="163"/>
            </a:xfrm>
          </p:grpSpPr>
          <p:grpSp>
            <p:nvGrpSpPr>
              <p:cNvPr id="21565" name="Group 59"/>
              <p:cNvGrpSpPr>
                <a:grpSpLocks/>
              </p:cNvGrpSpPr>
              <p:nvPr/>
            </p:nvGrpSpPr>
            <p:grpSpPr bwMode="auto">
              <a:xfrm>
                <a:off x="768" y="1527"/>
                <a:ext cx="1018" cy="163"/>
                <a:chOff x="2352" y="960"/>
                <a:chExt cx="1392" cy="288"/>
              </a:xfrm>
            </p:grpSpPr>
            <p:sp>
              <p:nvSpPr>
                <p:cNvPr id="21567" name="Rectangle 6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Base2</a:t>
                  </a:r>
                </a:p>
              </p:txBody>
            </p:sp>
            <p:sp>
              <p:nvSpPr>
                <p:cNvPr id="21568" name="Rectangle 6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Limit2</a:t>
                  </a:r>
                </a:p>
              </p:txBody>
            </p:sp>
          </p:grpSp>
          <p:sp>
            <p:nvSpPr>
              <p:cNvPr id="21566" name="Rectangle 62"/>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grpSp>
          <p:nvGrpSpPr>
            <p:cNvPr id="21545" name="Group 64"/>
            <p:cNvGrpSpPr>
              <a:grpSpLocks/>
            </p:cNvGrpSpPr>
            <p:nvPr/>
          </p:nvGrpSpPr>
          <p:grpSpPr bwMode="auto">
            <a:xfrm>
              <a:off x="768" y="1690"/>
              <a:ext cx="1018" cy="163"/>
              <a:chOff x="2352" y="960"/>
              <a:chExt cx="1392" cy="288"/>
            </a:xfrm>
          </p:grpSpPr>
          <p:sp>
            <p:nvSpPr>
              <p:cNvPr id="21563" name="Rectangle 6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Base3</a:t>
                </a:r>
              </a:p>
            </p:txBody>
          </p:sp>
          <p:sp>
            <p:nvSpPr>
              <p:cNvPr id="21564" name="Rectangle 6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Limit3</a:t>
                </a:r>
              </a:p>
            </p:txBody>
          </p:sp>
        </p:grpSp>
        <p:sp>
          <p:nvSpPr>
            <p:cNvPr id="21546" name="Rectangle 67"/>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N</a:t>
              </a:r>
            </a:p>
          </p:txBody>
        </p:sp>
        <p:grpSp>
          <p:nvGrpSpPr>
            <p:cNvPr id="21547" name="Group 69"/>
            <p:cNvGrpSpPr>
              <a:grpSpLocks/>
            </p:cNvGrpSpPr>
            <p:nvPr/>
          </p:nvGrpSpPr>
          <p:grpSpPr bwMode="auto">
            <a:xfrm>
              <a:off x="768" y="1853"/>
              <a:ext cx="1018" cy="163"/>
              <a:chOff x="2352" y="960"/>
              <a:chExt cx="1392" cy="288"/>
            </a:xfrm>
          </p:grpSpPr>
          <p:sp>
            <p:nvSpPr>
              <p:cNvPr id="21561" name="Rectangle 7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Base4</a:t>
                </a:r>
              </a:p>
            </p:txBody>
          </p:sp>
          <p:sp>
            <p:nvSpPr>
              <p:cNvPr id="21562" name="Rectangle 7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Limit4</a:t>
                </a:r>
              </a:p>
            </p:txBody>
          </p:sp>
        </p:grpSp>
        <p:sp>
          <p:nvSpPr>
            <p:cNvPr id="21548" name="Rectangle 72"/>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nvGrpSpPr>
            <p:cNvPr id="21549" name="Group 74"/>
            <p:cNvGrpSpPr>
              <a:grpSpLocks/>
            </p:cNvGrpSpPr>
            <p:nvPr/>
          </p:nvGrpSpPr>
          <p:grpSpPr bwMode="auto">
            <a:xfrm>
              <a:off x="768" y="2016"/>
              <a:ext cx="1018" cy="164"/>
              <a:chOff x="2352" y="960"/>
              <a:chExt cx="1392" cy="288"/>
            </a:xfrm>
          </p:grpSpPr>
          <p:sp>
            <p:nvSpPr>
              <p:cNvPr id="21559" name="Rectangle 7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Base5</a:t>
                </a:r>
              </a:p>
            </p:txBody>
          </p:sp>
          <p:sp>
            <p:nvSpPr>
              <p:cNvPr id="21560" name="Rectangle 7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Limit5</a:t>
                </a:r>
              </a:p>
            </p:txBody>
          </p:sp>
        </p:grpSp>
        <p:sp>
          <p:nvSpPr>
            <p:cNvPr id="21550" name="Rectangle 77"/>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N</a:t>
              </a:r>
            </a:p>
          </p:txBody>
        </p:sp>
        <p:grpSp>
          <p:nvGrpSpPr>
            <p:cNvPr id="21551" name="Group 79"/>
            <p:cNvGrpSpPr>
              <a:grpSpLocks/>
            </p:cNvGrpSpPr>
            <p:nvPr/>
          </p:nvGrpSpPr>
          <p:grpSpPr bwMode="auto">
            <a:xfrm>
              <a:off x="768" y="2180"/>
              <a:ext cx="1018" cy="163"/>
              <a:chOff x="2352" y="960"/>
              <a:chExt cx="1392" cy="288"/>
            </a:xfrm>
          </p:grpSpPr>
          <p:sp>
            <p:nvSpPr>
              <p:cNvPr id="21557" name="Rectangle 8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Base6</a:t>
                </a:r>
              </a:p>
            </p:txBody>
          </p:sp>
          <p:sp>
            <p:nvSpPr>
              <p:cNvPr id="21558" name="Rectangle 8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Limit6</a:t>
                </a:r>
              </a:p>
            </p:txBody>
          </p:sp>
        </p:grpSp>
        <p:sp>
          <p:nvSpPr>
            <p:cNvPr id="21552" name="Rectangle 82"/>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N</a:t>
              </a:r>
            </a:p>
          </p:txBody>
        </p:sp>
        <p:grpSp>
          <p:nvGrpSpPr>
            <p:cNvPr id="21553" name="Group 84"/>
            <p:cNvGrpSpPr>
              <a:grpSpLocks/>
            </p:cNvGrpSpPr>
            <p:nvPr/>
          </p:nvGrpSpPr>
          <p:grpSpPr bwMode="auto">
            <a:xfrm>
              <a:off x="768" y="2343"/>
              <a:ext cx="1018" cy="163"/>
              <a:chOff x="2352" y="960"/>
              <a:chExt cx="1392" cy="288"/>
            </a:xfrm>
          </p:grpSpPr>
          <p:sp>
            <p:nvSpPr>
              <p:cNvPr id="21555" name="Rectangle 8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Base7</a:t>
                </a:r>
              </a:p>
            </p:txBody>
          </p:sp>
          <p:sp>
            <p:nvSpPr>
              <p:cNvPr id="21556" name="Rectangle 8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Limit7</a:t>
                </a:r>
              </a:p>
            </p:txBody>
          </p:sp>
        </p:grpSp>
        <p:sp>
          <p:nvSpPr>
            <p:cNvPr id="21554" name="Rectangle 87"/>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sp>
        <p:nvSpPr>
          <p:cNvPr id="704606" name="Line 94"/>
          <p:cNvSpPr>
            <a:spLocks noChangeShapeType="1"/>
          </p:cNvSpPr>
          <p:nvPr/>
        </p:nvSpPr>
        <p:spPr bwMode="auto">
          <a:xfrm>
            <a:off x="2895600" y="2590800"/>
            <a:ext cx="1066800" cy="9906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04608" name="Freeform 96"/>
          <p:cNvSpPr>
            <a:spLocks/>
          </p:cNvSpPr>
          <p:nvPr/>
        </p:nvSpPr>
        <p:spPr bwMode="auto">
          <a:xfrm>
            <a:off x="685800" y="2590800"/>
            <a:ext cx="1219200" cy="1219200"/>
          </a:xfrm>
          <a:custGeom>
            <a:avLst/>
            <a:gdLst>
              <a:gd name="T0" fmla="*/ 1219200 w 768"/>
              <a:gd name="T1" fmla="*/ 0 h 768"/>
              <a:gd name="T2" fmla="*/ 1219200 w 768"/>
              <a:gd name="T3" fmla="*/ 304800 h 768"/>
              <a:gd name="T4" fmla="*/ 0 w 768"/>
              <a:gd name="T5" fmla="*/ 304800 h 768"/>
              <a:gd name="T6" fmla="*/ 0 w 768"/>
              <a:gd name="T7" fmla="*/ 1219200 h 768"/>
              <a:gd name="T8" fmla="*/ 609600 w 76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04612" name="Group 100"/>
          <p:cNvGrpSpPr>
            <a:grpSpLocks/>
          </p:cNvGrpSpPr>
          <p:nvPr/>
        </p:nvGrpSpPr>
        <p:grpSpPr bwMode="auto">
          <a:xfrm>
            <a:off x="1295400" y="3721100"/>
            <a:ext cx="1895475" cy="258763"/>
            <a:chOff x="768" y="1527"/>
            <a:chExt cx="1194" cy="163"/>
          </a:xfrm>
        </p:grpSpPr>
        <p:grpSp>
          <p:nvGrpSpPr>
            <p:cNvPr id="21536" name="Group 101"/>
            <p:cNvGrpSpPr>
              <a:grpSpLocks/>
            </p:cNvGrpSpPr>
            <p:nvPr/>
          </p:nvGrpSpPr>
          <p:grpSpPr bwMode="auto">
            <a:xfrm>
              <a:off x="768" y="1527"/>
              <a:ext cx="1018" cy="163"/>
              <a:chOff x="2352" y="960"/>
              <a:chExt cx="1392" cy="288"/>
            </a:xfrm>
          </p:grpSpPr>
          <p:sp>
            <p:nvSpPr>
              <p:cNvPr id="21538" name="Rectangle 102"/>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Base2</a:t>
                </a:r>
              </a:p>
            </p:txBody>
          </p:sp>
          <p:sp>
            <p:nvSpPr>
              <p:cNvPr id="21539" name="Rectangle 103"/>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Limit2</a:t>
                </a:r>
              </a:p>
            </p:txBody>
          </p:sp>
        </p:grpSp>
        <p:sp>
          <p:nvSpPr>
            <p:cNvPr id="21537" name="Rectangle 104"/>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sp>
        <p:nvSpPr>
          <p:cNvPr id="704601" name="Line 89"/>
          <p:cNvSpPr>
            <a:spLocks noChangeShapeType="1"/>
          </p:cNvSpPr>
          <p:nvPr/>
        </p:nvSpPr>
        <p:spPr bwMode="auto">
          <a:xfrm flipV="1">
            <a:off x="1905000" y="2819400"/>
            <a:ext cx="2057400" cy="9906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04628" name="Group 116"/>
          <p:cNvGrpSpPr>
            <a:grpSpLocks/>
          </p:cNvGrpSpPr>
          <p:nvPr/>
        </p:nvGrpSpPr>
        <p:grpSpPr bwMode="auto">
          <a:xfrm>
            <a:off x="2667000" y="3276600"/>
            <a:ext cx="2540000" cy="2209800"/>
            <a:chOff x="1632" y="1248"/>
            <a:chExt cx="1600" cy="1392"/>
          </a:xfrm>
        </p:grpSpPr>
        <p:grpSp>
          <p:nvGrpSpPr>
            <p:cNvPr id="21528" name="Group 115"/>
            <p:cNvGrpSpPr>
              <a:grpSpLocks/>
            </p:cNvGrpSpPr>
            <p:nvPr/>
          </p:nvGrpSpPr>
          <p:grpSpPr bwMode="auto">
            <a:xfrm>
              <a:off x="2064" y="2277"/>
              <a:ext cx="1168" cy="363"/>
              <a:chOff x="2064" y="2160"/>
              <a:chExt cx="1168" cy="363"/>
            </a:xfrm>
          </p:grpSpPr>
          <p:sp>
            <p:nvSpPr>
              <p:cNvPr id="21533" name="Text Box 11"/>
              <p:cNvSpPr txBox="1">
                <a:spLocks noChangeArrowheads="1"/>
              </p:cNvSpPr>
              <p:nvPr/>
            </p:nvSpPr>
            <p:spPr bwMode="auto">
              <a:xfrm>
                <a:off x="2592" y="2160"/>
                <a:ext cx="640" cy="3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a:t>Access</a:t>
                </a:r>
              </a:p>
              <a:p>
                <a:pPr>
                  <a:spcBef>
                    <a:spcPct val="0"/>
                  </a:spcBef>
                </a:pPr>
                <a:r>
                  <a:rPr lang="en-US" altLang="en-US"/>
                  <a:t>Error</a:t>
                </a:r>
              </a:p>
            </p:txBody>
          </p:sp>
          <p:sp>
            <p:nvSpPr>
              <p:cNvPr id="21534" name="Oval 12"/>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4000"/>
                  <a:t>&gt;</a:t>
                </a:r>
              </a:p>
            </p:txBody>
          </p:sp>
          <p:sp>
            <p:nvSpPr>
              <p:cNvPr id="21535" name="Line 1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21529" name="Line 9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21530" name="Group 105"/>
            <p:cNvGrpSpPr>
              <a:grpSpLocks/>
            </p:cNvGrpSpPr>
            <p:nvPr/>
          </p:nvGrpSpPr>
          <p:grpSpPr bwMode="auto">
            <a:xfrm>
              <a:off x="1632" y="1584"/>
              <a:ext cx="480" cy="768"/>
              <a:chOff x="1632" y="1584"/>
              <a:chExt cx="480" cy="672"/>
            </a:xfrm>
          </p:grpSpPr>
          <p:sp>
            <p:nvSpPr>
              <p:cNvPr id="21531" name="Line 90"/>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32" name="Line 92"/>
              <p:cNvSpPr>
                <a:spLocks noChangeShapeType="1"/>
              </p:cNvSpPr>
              <p:nvPr/>
            </p:nvSpPr>
            <p:spPr bwMode="auto">
              <a:xfrm flipH="1">
                <a:off x="1728" y="1632"/>
                <a:ext cx="144" cy="96"/>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grpSp>
        <p:nvGrpSpPr>
          <p:cNvPr id="704635" name="Group 123"/>
          <p:cNvGrpSpPr>
            <a:grpSpLocks/>
          </p:cNvGrpSpPr>
          <p:nvPr/>
        </p:nvGrpSpPr>
        <p:grpSpPr bwMode="auto">
          <a:xfrm>
            <a:off x="3986213" y="3413125"/>
            <a:ext cx="1858962" cy="300038"/>
            <a:chOff x="2512" y="2104"/>
            <a:chExt cx="1171" cy="189"/>
          </a:xfrm>
        </p:grpSpPr>
        <p:sp>
          <p:nvSpPr>
            <p:cNvPr id="21526" name="Rectangle 124"/>
            <p:cNvSpPr>
              <a:spLocks noChangeArrowheads="1"/>
            </p:cNvSpPr>
            <p:nvPr/>
          </p:nvSpPr>
          <p:spPr bwMode="auto">
            <a:xfrm>
              <a:off x="2512" y="2104"/>
              <a:ext cx="753" cy="189"/>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#2</a:t>
              </a:r>
            </a:p>
          </p:txBody>
        </p:sp>
        <p:sp>
          <p:nvSpPr>
            <p:cNvPr id="21527" name="Rectangle 125"/>
            <p:cNvSpPr>
              <a:spLocks noChangeArrowheads="1"/>
            </p:cNvSpPr>
            <p:nvPr/>
          </p:nvSpPr>
          <p:spPr bwMode="auto">
            <a:xfrm>
              <a:off x="3263" y="2104"/>
              <a:ext cx="420" cy="189"/>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V,R,W</a:t>
              </a:r>
            </a:p>
          </p:txBody>
        </p:sp>
      </p:grpSp>
      <p:grpSp>
        <p:nvGrpSpPr>
          <p:cNvPr id="704622" name="Group 110"/>
          <p:cNvGrpSpPr>
            <a:grpSpLocks/>
          </p:cNvGrpSpPr>
          <p:nvPr/>
        </p:nvGrpSpPr>
        <p:grpSpPr bwMode="auto">
          <a:xfrm>
            <a:off x="5105400" y="3130550"/>
            <a:ext cx="2360613" cy="377825"/>
            <a:chOff x="3168" y="1156"/>
            <a:chExt cx="1487" cy="238"/>
          </a:xfrm>
        </p:grpSpPr>
        <p:sp>
          <p:nvSpPr>
            <p:cNvPr id="21524" name="Rectangle 109"/>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Physical</a:t>
              </a:r>
            </a:p>
            <a:p>
              <a:pPr>
                <a:lnSpc>
                  <a:spcPct val="75000"/>
                </a:lnSpc>
                <a:spcBef>
                  <a:spcPct val="0"/>
                </a:spcBef>
              </a:pPr>
              <a:r>
                <a:rPr lang="en-US" altLang="en-US" sz="1800"/>
                <a:t>Page #</a:t>
              </a:r>
            </a:p>
          </p:txBody>
        </p:sp>
        <p:sp>
          <p:nvSpPr>
            <p:cNvPr id="21525" name="Line 40"/>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704626" name="Group 114"/>
          <p:cNvGrpSpPr>
            <a:grpSpLocks/>
          </p:cNvGrpSpPr>
          <p:nvPr/>
        </p:nvGrpSpPr>
        <p:grpSpPr bwMode="auto">
          <a:xfrm>
            <a:off x="5791200" y="3581400"/>
            <a:ext cx="1978025" cy="1895475"/>
            <a:chOff x="3600" y="1440"/>
            <a:chExt cx="1246" cy="1194"/>
          </a:xfrm>
        </p:grpSpPr>
        <p:sp>
          <p:nvSpPr>
            <p:cNvPr id="21520" name="AutoShape 42"/>
            <p:cNvSpPr>
              <a:spLocks noChangeArrowheads="1"/>
            </p:cNvSpPr>
            <p:nvPr/>
          </p:nvSpPr>
          <p:spPr bwMode="auto">
            <a:xfrm>
              <a:off x="4080" y="1920"/>
              <a:ext cx="766" cy="175"/>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Check Perm</a:t>
              </a:r>
            </a:p>
          </p:txBody>
        </p:sp>
        <p:sp>
          <p:nvSpPr>
            <p:cNvPr id="21521" name="Line 43"/>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22" name="Text Box 44"/>
            <p:cNvSpPr txBox="1">
              <a:spLocks noChangeArrowheads="1"/>
            </p:cNvSpPr>
            <p:nvPr/>
          </p:nvSpPr>
          <p:spPr bwMode="auto">
            <a:xfrm>
              <a:off x="4151" y="2270"/>
              <a:ext cx="640"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a:t>Access</a:t>
              </a:r>
            </a:p>
            <a:p>
              <a:pPr>
                <a:spcBef>
                  <a:spcPct val="0"/>
                </a:spcBef>
              </a:pPr>
              <a:r>
                <a:rPr lang="en-US" altLang="en-US"/>
                <a:t>Error</a:t>
              </a:r>
            </a:p>
          </p:txBody>
        </p:sp>
        <p:sp>
          <p:nvSpPr>
            <p:cNvPr id="21523" name="Line 45"/>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4137004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4609">
                                            <p:txEl>
                                              <p:pRg st="0" end="0"/>
                                            </p:txEl>
                                          </p:spTgt>
                                        </p:tgtEl>
                                        <p:attrNameLst>
                                          <p:attrName>style.visibility</p:attrName>
                                        </p:attrNameLst>
                                      </p:cBhvr>
                                      <p:to>
                                        <p:strVal val="visible"/>
                                      </p:to>
                                    </p:set>
                                    <p:anim calcmode="lin" valueType="num">
                                      <p:cBhvr additive="base">
                                        <p:cTn id="7" dur="500" fill="hold"/>
                                        <p:tgtEl>
                                          <p:spTgt spid="70460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046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4609">
                                            <p:txEl>
                                              <p:pRg st="1" end="1"/>
                                            </p:txEl>
                                          </p:spTgt>
                                        </p:tgtEl>
                                        <p:attrNameLst>
                                          <p:attrName>style.visibility</p:attrName>
                                        </p:attrNameLst>
                                      </p:cBhvr>
                                      <p:to>
                                        <p:strVal val="visible"/>
                                      </p:to>
                                    </p:set>
                                    <p:anim calcmode="lin" valueType="num">
                                      <p:cBhvr additive="base">
                                        <p:cTn id="13" dur="500" fill="hold"/>
                                        <p:tgtEl>
                                          <p:spTgt spid="70460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046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04609">
                                            <p:txEl>
                                              <p:pRg st="2" end="2"/>
                                            </p:txEl>
                                          </p:spTgt>
                                        </p:tgtEl>
                                        <p:attrNameLst>
                                          <p:attrName>style.visibility</p:attrName>
                                        </p:attrNameLst>
                                      </p:cBhvr>
                                      <p:to>
                                        <p:strVal val="visible"/>
                                      </p:to>
                                    </p:set>
                                    <p:anim calcmode="lin" valueType="num">
                                      <p:cBhvr additive="base">
                                        <p:cTn id="19" dur="500" fill="hold"/>
                                        <p:tgtEl>
                                          <p:spTgt spid="70460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0460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04609">
                                            <p:txEl>
                                              <p:pRg st="3" end="3"/>
                                            </p:txEl>
                                          </p:spTgt>
                                        </p:tgtEl>
                                        <p:attrNameLst>
                                          <p:attrName>style.visibility</p:attrName>
                                        </p:attrNameLst>
                                      </p:cBhvr>
                                      <p:to>
                                        <p:strVal val="visible"/>
                                      </p:to>
                                    </p:set>
                                    <p:anim calcmode="lin" valueType="num">
                                      <p:cBhvr additive="base">
                                        <p:cTn id="25" dur="500" fill="hold"/>
                                        <p:tgtEl>
                                          <p:spTgt spid="70460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0460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046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04624"/>
                                        </p:tgtEl>
                                        <p:attrNameLst>
                                          <p:attrName>style.visibility</p:attrName>
                                        </p:attrNameLst>
                                      </p:cBhvr>
                                      <p:to>
                                        <p:strVal val="visible"/>
                                      </p:to>
                                    </p:set>
                                    <p:animEffect transition="in" filter="wipe(left)">
                                      <p:cBhvr>
                                        <p:cTn id="35" dur="500"/>
                                        <p:tgtEl>
                                          <p:spTgt spid="7046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70461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04608"/>
                                        </p:tgtEl>
                                        <p:attrNameLst>
                                          <p:attrName>style.visibility</p:attrName>
                                        </p:attrNameLst>
                                      </p:cBhvr>
                                      <p:to>
                                        <p:strVal val="visible"/>
                                      </p:to>
                                    </p:set>
                                    <p:animEffect transition="in" filter="wipe(up)">
                                      <p:cBhvr>
                                        <p:cTn id="44" dur="500"/>
                                        <p:tgtEl>
                                          <p:spTgt spid="704608"/>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704612"/>
                                        </p:tgtEl>
                                        <p:attrNameLst>
                                          <p:attrName>style.visibility</p:attrName>
                                        </p:attrNameLst>
                                      </p:cBhvr>
                                      <p:to>
                                        <p:strVal val="visible"/>
                                      </p:to>
                                    </p:set>
                                    <p:animEffect transition="in" filter="wipe(left)">
                                      <p:cBhvr>
                                        <p:cTn id="48" dur="500"/>
                                        <p:tgtEl>
                                          <p:spTgt spid="704612"/>
                                        </p:tgtEl>
                                      </p:cBhvr>
                                    </p:animEffect>
                                  </p:childTnLst>
                                </p:cTn>
                              </p:par>
                            </p:childTnLst>
                          </p:cTn>
                        </p:par>
                        <p:par>
                          <p:cTn id="49" fill="hold" nodeType="afterGroup">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04601"/>
                                        </p:tgtEl>
                                        <p:attrNameLst>
                                          <p:attrName>style.visibility</p:attrName>
                                        </p:attrNameLst>
                                      </p:cBhvr>
                                      <p:to>
                                        <p:strVal val="visible"/>
                                      </p:to>
                                    </p:set>
                                    <p:animEffect transition="in" filter="wipe(down)">
                                      <p:cBhvr>
                                        <p:cTn id="52" dur="500"/>
                                        <p:tgtEl>
                                          <p:spTgt spid="704601"/>
                                        </p:tgtEl>
                                      </p:cBhvr>
                                    </p:animEffect>
                                  </p:childTnLst>
                                </p:cTn>
                              </p:par>
                            </p:childTnLst>
                          </p:cTn>
                        </p:par>
                        <p:par>
                          <p:cTn id="53" fill="hold" nodeType="afterGroup">
                            <p:stCondLst>
                              <p:cond delay="1500"/>
                            </p:stCondLst>
                            <p:childTnLst>
                              <p:par>
                                <p:cTn id="54" presetID="1" presetClass="entr" presetSubtype="0" fill="hold" nodeType="afterEffect">
                                  <p:stCondLst>
                                    <p:cond delay="0"/>
                                  </p:stCondLst>
                                  <p:childTnLst>
                                    <p:set>
                                      <p:cBhvr>
                                        <p:cTn id="55" dur="1" fill="hold">
                                          <p:stCondLst>
                                            <p:cond delay="0"/>
                                          </p:stCondLst>
                                        </p:cTn>
                                        <p:tgtEl>
                                          <p:spTgt spid="70463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04606"/>
                                        </p:tgtEl>
                                        <p:attrNameLst>
                                          <p:attrName>style.visibility</p:attrName>
                                        </p:attrNameLst>
                                      </p:cBhvr>
                                      <p:to>
                                        <p:strVal val="visible"/>
                                      </p:to>
                                    </p:set>
                                    <p:animEffect transition="in" filter="wipe(left)">
                                      <p:cBhvr>
                                        <p:cTn id="60" dur="500"/>
                                        <p:tgtEl>
                                          <p:spTgt spid="704606"/>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704635"/>
                                        </p:tgtEl>
                                        <p:attrNameLst>
                                          <p:attrName>style.visibility</p:attrName>
                                        </p:attrNameLst>
                                      </p:cBhvr>
                                      <p:to>
                                        <p:strVal val="visible"/>
                                      </p:to>
                                    </p:set>
                                    <p:animEffect transition="in" filter="wipe(left)">
                                      <p:cBhvr>
                                        <p:cTn id="64" dur="500"/>
                                        <p:tgtEl>
                                          <p:spTgt spid="704635"/>
                                        </p:tgtEl>
                                      </p:cBhvr>
                                    </p:animEffect>
                                  </p:childTnLst>
                                </p:cTn>
                              </p:par>
                            </p:childTnLst>
                          </p:cTn>
                        </p:par>
                        <p:par>
                          <p:cTn id="65" fill="hold" nodeType="afterGroup">
                            <p:stCondLst>
                              <p:cond delay="1000"/>
                            </p:stCondLst>
                            <p:childTnLst>
                              <p:par>
                                <p:cTn id="66" presetID="22" presetClass="entr" presetSubtype="8" fill="hold" nodeType="afterEffect">
                                  <p:stCondLst>
                                    <p:cond delay="0"/>
                                  </p:stCondLst>
                                  <p:childTnLst>
                                    <p:set>
                                      <p:cBhvr>
                                        <p:cTn id="67" dur="1" fill="hold">
                                          <p:stCondLst>
                                            <p:cond delay="0"/>
                                          </p:stCondLst>
                                        </p:cTn>
                                        <p:tgtEl>
                                          <p:spTgt spid="704622"/>
                                        </p:tgtEl>
                                        <p:attrNameLst>
                                          <p:attrName>style.visibility</p:attrName>
                                        </p:attrNameLst>
                                      </p:cBhvr>
                                      <p:to>
                                        <p:strVal val="visible"/>
                                      </p:to>
                                    </p:set>
                                    <p:animEffect transition="in" filter="wipe(left)">
                                      <p:cBhvr>
                                        <p:cTn id="68" dur="500"/>
                                        <p:tgtEl>
                                          <p:spTgt spid="70462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704628"/>
                                        </p:tgtEl>
                                        <p:attrNameLst>
                                          <p:attrName>style.visibility</p:attrName>
                                        </p:attrNameLst>
                                      </p:cBhvr>
                                      <p:to>
                                        <p:strVal val="visible"/>
                                      </p:to>
                                    </p:set>
                                    <p:animEffect transition="in" filter="wipe(up)">
                                      <p:cBhvr>
                                        <p:cTn id="73" dur="500"/>
                                        <p:tgtEl>
                                          <p:spTgt spid="70462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704626"/>
                                        </p:tgtEl>
                                        <p:attrNameLst>
                                          <p:attrName>style.visibility</p:attrName>
                                        </p:attrNameLst>
                                      </p:cBhvr>
                                      <p:to>
                                        <p:strVal val="visible"/>
                                      </p:to>
                                    </p:set>
                                    <p:animEffect transition="in" filter="wipe(left)">
                                      <p:cBhvr>
                                        <p:cTn id="78" dur="500"/>
                                        <p:tgtEl>
                                          <p:spTgt spid="70462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704609">
                                            <p:txEl>
                                              <p:pRg st="14" end="14"/>
                                            </p:txEl>
                                          </p:spTgt>
                                        </p:tgtEl>
                                        <p:attrNameLst>
                                          <p:attrName>style.visibility</p:attrName>
                                        </p:attrNameLst>
                                      </p:cBhvr>
                                      <p:to>
                                        <p:strVal val="visible"/>
                                      </p:to>
                                    </p:set>
                                    <p:anim calcmode="lin" valueType="num">
                                      <p:cBhvr additive="base">
                                        <p:cTn id="83" dur="500" fill="hold"/>
                                        <p:tgtEl>
                                          <p:spTgt spid="704609">
                                            <p:txEl>
                                              <p:pRg st="14" end="14"/>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704609">
                                            <p:txEl>
                                              <p:pRg st="14" end="14"/>
                                            </p:txEl>
                                          </p:spTgt>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704609">
                                            <p:txEl>
                                              <p:pRg st="15" end="15"/>
                                            </p:txEl>
                                          </p:spTgt>
                                        </p:tgtEl>
                                        <p:attrNameLst>
                                          <p:attrName>style.visibility</p:attrName>
                                        </p:attrNameLst>
                                      </p:cBhvr>
                                      <p:to>
                                        <p:strVal val="visible"/>
                                      </p:to>
                                    </p:set>
                                    <p:anim calcmode="lin" valueType="num">
                                      <p:cBhvr additive="base">
                                        <p:cTn id="87" dur="500" fill="hold"/>
                                        <p:tgtEl>
                                          <p:spTgt spid="704609">
                                            <p:txEl>
                                              <p:pRg st="15" end="15"/>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704609">
                                            <p:txEl>
                                              <p:pRg st="15" end="15"/>
                                            </p:txEl>
                                          </p:spTgt>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704609">
                                            <p:txEl>
                                              <p:pRg st="16" end="16"/>
                                            </p:txEl>
                                          </p:spTgt>
                                        </p:tgtEl>
                                        <p:attrNameLst>
                                          <p:attrName>style.visibility</p:attrName>
                                        </p:attrNameLst>
                                      </p:cBhvr>
                                      <p:to>
                                        <p:strVal val="visible"/>
                                      </p:to>
                                    </p:set>
                                    <p:anim calcmode="lin" valueType="num">
                                      <p:cBhvr additive="base">
                                        <p:cTn id="91" dur="500" fill="hold"/>
                                        <p:tgtEl>
                                          <p:spTgt spid="704609">
                                            <p:txEl>
                                              <p:pRg st="16" end="16"/>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704609">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609" grpId="0" build="p"/>
      <p:bldP spid="704606" grpId="0" animBg="1"/>
      <p:bldP spid="704608" grpId="0" animBg="1"/>
      <p:bldP spid="70460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smtClean="0">
                <a:ea typeface="굴림" panose="020B0600000101010101" pitchFamily="34" charset="-127"/>
              </a:rPr>
              <a:t>Recall </a:t>
            </a:r>
            <a:r>
              <a:rPr lang="en-US" altLang="ko-KR" dirty="0" smtClean="0">
                <a:ea typeface="굴림" panose="020B0600000101010101" pitchFamily="34" charset="-127"/>
              </a:rPr>
              <a:t>Sharing (Complete Segment</a:t>
            </a:r>
            <a:r>
              <a:rPr lang="en-US" altLang="ko-KR" dirty="0" smtClean="0">
                <a:ea typeface="굴림" panose="020B0600000101010101" pitchFamily="34" charset="-127"/>
              </a:rPr>
              <a:t>)</a:t>
            </a:r>
            <a:endParaRPr lang="en-US" altLang="ko-KR" dirty="0" smtClean="0">
              <a:ea typeface="굴림" panose="020B0600000101010101" pitchFamily="34" charset="-127"/>
            </a:endParaRPr>
          </a:p>
        </p:txBody>
      </p:sp>
      <p:grpSp>
        <p:nvGrpSpPr>
          <p:cNvPr id="707612" name="Group 28"/>
          <p:cNvGrpSpPr>
            <a:grpSpLocks/>
          </p:cNvGrpSpPr>
          <p:nvPr/>
        </p:nvGrpSpPr>
        <p:grpSpPr bwMode="auto">
          <a:xfrm>
            <a:off x="685800" y="685800"/>
            <a:ext cx="4840288" cy="577850"/>
            <a:chOff x="110" y="1440"/>
            <a:chExt cx="3049" cy="364"/>
          </a:xfrm>
        </p:grpSpPr>
        <p:sp>
          <p:nvSpPr>
            <p:cNvPr id="22638" name="Text Box 29"/>
            <p:cNvSpPr txBox="1">
              <a:spLocks noChangeArrowheads="1"/>
            </p:cNvSpPr>
            <p:nvPr/>
          </p:nvSpPr>
          <p:spPr bwMode="auto">
            <a:xfrm>
              <a:off x="110" y="1440"/>
              <a:ext cx="687"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a:t>Process</a:t>
              </a:r>
            </a:p>
            <a:p>
              <a:pPr>
                <a:spcBef>
                  <a:spcPct val="0"/>
                </a:spcBef>
              </a:pPr>
              <a:r>
                <a:rPr lang="en-US" altLang="en-US"/>
                <a:t>A</a:t>
              </a:r>
            </a:p>
          </p:txBody>
        </p:sp>
        <p:grpSp>
          <p:nvGrpSpPr>
            <p:cNvPr id="22639" name="Group 30"/>
            <p:cNvGrpSpPr>
              <a:grpSpLocks/>
            </p:cNvGrpSpPr>
            <p:nvPr/>
          </p:nvGrpSpPr>
          <p:grpSpPr bwMode="auto">
            <a:xfrm>
              <a:off x="912" y="1490"/>
              <a:ext cx="2247" cy="238"/>
              <a:chOff x="1625" y="528"/>
              <a:chExt cx="2247" cy="238"/>
            </a:xfrm>
          </p:grpSpPr>
          <p:sp>
            <p:nvSpPr>
              <p:cNvPr id="22640" name="Rectangle 31"/>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Offset</a:t>
                </a:r>
              </a:p>
            </p:txBody>
          </p:sp>
          <p:sp>
            <p:nvSpPr>
              <p:cNvPr id="22641" name="Rectangle 32"/>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Virtual</a:t>
                </a:r>
              </a:p>
              <a:p>
                <a:pPr>
                  <a:lnSpc>
                    <a:spcPct val="75000"/>
                  </a:lnSpc>
                  <a:spcBef>
                    <a:spcPct val="0"/>
                  </a:spcBef>
                </a:pPr>
                <a:r>
                  <a:rPr lang="en-US" altLang="en-US" sz="1800"/>
                  <a:t>Page #</a:t>
                </a:r>
              </a:p>
            </p:txBody>
          </p:sp>
          <p:sp>
            <p:nvSpPr>
              <p:cNvPr id="22642" name="Rectangle 33"/>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Virtual</a:t>
                </a:r>
              </a:p>
              <a:p>
                <a:pPr>
                  <a:lnSpc>
                    <a:spcPct val="75000"/>
                  </a:lnSpc>
                  <a:spcBef>
                    <a:spcPct val="0"/>
                  </a:spcBef>
                </a:pPr>
                <a:r>
                  <a:rPr lang="en-US" altLang="en-US" sz="1800"/>
                  <a:t>Seg #</a:t>
                </a:r>
              </a:p>
            </p:txBody>
          </p:sp>
        </p:grpSp>
      </p:grpSp>
      <p:sp>
        <p:nvSpPr>
          <p:cNvPr id="707653" name="Freeform 69"/>
          <p:cNvSpPr>
            <a:spLocks/>
          </p:cNvSpPr>
          <p:nvPr/>
        </p:nvSpPr>
        <p:spPr bwMode="auto">
          <a:xfrm>
            <a:off x="1196975" y="1143000"/>
            <a:ext cx="1219200" cy="1219200"/>
          </a:xfrm>
          <a:custGeom>
            <a:avLst/>
            <a:gdLst>
              <a:gd name="T0" fmla="*/ 1219200 w 768"/>
              <a:gd name="T1" fmla="*/ 0 h 768"/>
              <a:gd name="T2" fmla="*/ 1219200 w 768"/>
              <a:gd name="T3" fmla="*/ 304800 h 768"/>
              <a:gd name="T4" fmla="*/ 0 w 768"/>
              <a:gd name="T5" fmla="*/ 304800 h 768"/>
              <a:gd name="T6" fmla="*/ 0 w 768"/>
              <a:gd name="T7" fmla="*/ 1219200 h 768"/>
              <a:gd name="T8" fmla="*/ 609600 w 76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07805" name="Group 221"/>
          <p:cNvGrpSpPr>
            <a:grpSpLocks/>
          </p:cNvGrpSpPr>
          <p:nvPr/>
        </p:nvGrpSpPr>
        <p:grpSpPr bwMode="auto">
          <a:xfrm>
            <a:off x="1806575" y="1752600"/>
            <a:ext cx="1895475" cy="2073275"/>
            <a:chOff x="768" y="1248"/>
            <a:chExt cx="1194" cy="1306"/>
          </a:xfrm>
        </p:grpSpPr>
        <p:grpSp>
          <p:nvGrpSpPr>
            <p:cNvPr id="22599" name="Group 34"/>
            <p:cNvGrpSpPr>
              <a:grpSpLocks/>
            </p:cNvGrpSpPr>
            <p:nvPr/>
          </p:nvGrpSpPr>
          <p:grpSpPr bwMode="auto">
            <a:xfrm>
              <a:off x="768" y="1248"/>
              <a:ext cx="1194" cy="1306"/>
              <a:chOff x="768" y="1200"/>
              <a:chExt cx="1194" cy="1306"/>
            </a:xfrm>
          </p:grpSpPr>
          <p:grpSp>
            <p:nvGrpSpPr>
              <p:cNvPr id="22605" name="Group 35"/>
              <p:cNvGrpSpPr>
                <a:grpSpLocks/>
              </p:cNvGrpSpPr>
              <p:nvPr/>
            </p:nvGrpSpPr>
            <p:grpSpPr bwMode="auto">
              <a:xfrm>
                <a:off x="768" y="1200"/>
                <a:ext cx="1018" cy="163"/>
                <a:chOff x="2352" y="960"/>
                <a:chExt cx="1392" cy="288"/>
              </a:xfrm>
            </p:grpSpPr>
            <p:sp>
              <p:nvSpPr>
                <p:cNvPr id="22636" name="Rectangle 36"/>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Base0</a:t>
                  </a:r>
                </a:p>
              </p:txBody>
            </p:sp>
            <p:sp>
              <p:nvSpPr>
                <p:cNvPr id="22637" name="Rectangle 37"/>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Limit0</a:t>
                  </a:r>
                </a:p>
              </p:txBody>
            </p:sp>
          </p:grpSp>
          <p:sp>
            <p:nvSpPr>
              <p:cNvPr id="22606" name="Rectangle 38"/>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nvGrpSpPr>
              <p:cNvPr id="22607" name="Group 39"/>
              <p:cNvGrpSpPr>
                <a:grpSpLocks/>
              </p:cNvGrpSpPr>
              <p:nvPr/>
            </p:nvGrpSpPr>
            <p:grpSpPr bwMode="auto">
              <a:xfrm>
                <a:off x="768" y="1363"/>
                <a:ext cx="1018" cy="164"/>
                <a:chOff x="2352" y="960"/>
                <a:chExt cx="1392" cy="288"/>
              </a:xfrm>
            </p:grpSpPr>
            <p:sp>
              <p:nvSpPr>
                <p:cNvPr id="22634" name="Rectangle 4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Base1</a:t>
                  </a:r>
                </a:p>
              </p:txBody>
            </p:sp>
            <p:sp>
              <p:nvSpPr>
                <p:cNvPr id="22635" name="Rectangle 4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Limit1</a:t>
                  </a:r>
                </a:p>
              </p:txBody>
            </p:sp>
          </p:grpSp>
          <p:sp>
            <p:nvSpPr>
              <p:cNvPr id="22608" name="Rectangle 42"/>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nvGrpSpPr>
              <p:cNvPr id="22609" name="Group 43"/>
              <p:cNvGrpSpPr>
                <a:grpSpLocks/>
              </p:cNvGrpSpPr>
              <p:nvPr/>
            </p:nvGrpSpPr>
            <p:grpSpPr bwMode="auto">
              <a:xfrm>
                <a:off x="768" y="1527"/>
                <a:ext cx="1194" cy="163"/>
                <a:chOff x="768" y="1527"/>
                <a:chExt cx="1194" cy="163"/>
              </a:xfrm>
            </p:grpSpPr>
            <p:grpSp>
              <p:nvGrpSpPr>
                <p:cNvPr id="22630" name="Group 44"/>
                <p:cNvGrpSpPr>
                  <a:grpSpLocks/>
                </p:cNvGrpSpPr>
                <p:nvPr/>
              </p:nvGrpSpPr>
              <p:grpSpPr bwMode="auto">
                <a:xfrm>
                  <a:off x="768" y="1527"/>
                  <a:ext cx="1018" cy="163"/>
                  <a:chOff x="2352" y="960"/>
                  <a:chExt cx="1392" cy="288"/>
                </a:xfrm>
              </p:grpSpPr>
              <p:sp>
                <p:nvSpPr>
                  <p:cNvPr id="22632" name="Rectangle 4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Base2</a:t>
                    </a:r>
                  </a:p>
                </p:txBody>
              </p:sp>
              <p:sp>
                <p:nvSpPr>
                  <p:cNvPr id="22633" name="Rectangle 4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Limit2</a:t>
                    </a:r>
                  </a:p>
                </p:txBody>
              </p:sp>
            </p:grpSp>
            <p:sp>
              <p:nvSpPr>
                <p:cNvPr id="22631" name="Rectangle 47"/>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grpSp>
            <p:nvGrpSpPr>
              <p:cNvPr id="22610" name="Group 48"/>
              <p:cNvGrpSpPr>
                <a:grpSpLocks/>
              </p:cNvGrpSpPr>
              <p:nvPr/>
            </p:nvGrpSpPr>
            <p:grpSpPr bwMode="auto">
              <a:xfrm>
                <a:off x="768" y="1690"/>
                <a:ext cx="1018" cy="163"/>
                <a:chOff x="2352" y="960"/>
                <a:chExt cx="1392" cy="288"/>
              </a:xfrm>
            </p:grpSpPr>
            <p:sp>
              <p:nvSpPr>
                <p:cNvPr id="22628" name="Rectangle 4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Base3</a:t>
                  </a:r>
                </a:p>
              </p:txBody>
            </p:sp>
            <p:sp>
              <p:nvSpPr>
                <p:cNvPr id="22629" name="Rectangle 5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Limit3</a:t>
                  </a:r>
                </a:p>
              </p:txBody>
            </p:sp>
          </p:grpSp>
          <p:sp>
            <p:nvSpPr>
              <p:cNvPr id="22611" name="Rectangle 51"/>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N</a:t>
                </a:r>
              </a:p>
            </p:txBody>
          </p:sp>
          <p:grpSp>
            <p:nvGrpSpPr>
              <p:cNvPr id="22612" name="Group 52"/>
              <p:cNvGrpSpPr>
                <a:grpSpLocks/>
              </p:cNvGrpSpPr>
              <p:nvPr/>
            </p:nvGrpSpPr>
            <p:grpSpPr bwMode="auto">
              <a:xfrm>
                <a:off x="768" y="1853"/>
                <a:ext cx="1018" cy="163"/>
                <a:chOff x="2352" y="960"/>
                <a:chExt cx="1392" cy="288"/>
              </a:xfrm>
            </p:grpSpPr>
            <p:sp>
              <p:nvSpPr>
                <p:cNvPr id="22626" name="Rectangle 53"/>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Base4</a:t>
                  </a:r>
                </a:p>
              </p:txBody>
            </p:sp>
            <p:sp>
              <p:nvSpPr>
                <p:cNvPr id="22627" name="Rectangle 54"/>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Limit4</a:t>
                  </a:r>
                </a:p>
              </p:txBody>
            </p:sp>
          </p:grpSp>
          <p:sp>
            <p:nvSpPr>
              <p:cNvPr id="22613" name="Rectangle 55"/>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nvGrpSpPr>
              <p:cNvPr id="22614" name="Group 56"/>
              <p:cNvGrpSpPr>
                <a:grpSpLocks/>
              </p:cNvGrpSpPr>
              <p:nvPr/>
            </p:nvGrpSpPr>
            <p:grpSpPr bwMode="auto">
              <a:xfrm>
                <a:off x="768" y="2016"/>
                <a:ext cx="1018" cy="164"/>
                <a:chOff x="2352" y="960"/>
                <a:chExt cx="1392" cy="288"/>
              </a:xfrm>
            </p:grpSpPr>
            <p:sp>
              <p:nvSpPr>
                <p:cNvPr id="22624" name="Rectangle 57"/>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Base5</a:t>
                  </a:r>
                </a:p>
              </p:txBody>
            </p:sp>
            <p:sp>
              <p:nvSpPr>
                <p:cNvPr id="22625" name="Rectangle 58"/>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Limit5</a:t>
                  </a:r>
                </a:p>
              </p:txBody>
            </p:sp>
          </p:grpSp>
          <p:sp>
            <p:nvSpPr>
              <p:cNvPr id="22615" name="Rectangle 59"/>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N</a:t>
                </a:r>
              </a:p>
            </p:txBody>
          </p:sp>
          <p:grpSp>
            <p:nvGrpSpPr>
              <p:cNvPr id="22616" name="Group 60"/>
              <p:cNvGrpSpPr>
                <a:grpSpLocks/>
              </p:cNvGrpSpPr>
              <p:nvPr/>
            </p:nvGrpSpPr>
            <p:grpSpPr bwMode="auto">
              <a:xfrm>
                <a:off x="768" y="2180"/>
                <a:ext cx="1018" cy="163"/>
                <a:chOff x="2352" y="960"/>
                <a:chExt cx="1392" cy="288"/>
              </a:xfrm>
            </p:grpSpPr>
            <p:sp>
              <p:nvSpPr>
                <p:cNvPr id="22622" name="Rectangle 61"/>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Base6</a:t>
                  </a:r>
                </a:p>
              </p:txBody>
            </p:sp>
            <p:sp>
              <p:nvSpPr>
                <p:cNvPr id="22623" name="Rectangle 62"/>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Limit6</a:t>
                  </a:r>
                </a:p>
              </p:txBody>
            </p:sp>
          </p:grpSp>
          <p:sp>
            <p:nvSpPr>
              <p:cNvPr id="22617" name="Rectangle 63"/>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N</a:t>
                </a:r>
              </a:p>
            </p:txBody>
          </p:sp>
          <p:grpSp>
            <p:nvGrpSpPr>
              <p:cNvPr id="22618" name="Group 64"/>
              <p:cNvGrpSpPr>
                <a:grpSpLocks/>
              </p:cNvGrpSpPr>
              <p:nvPr/>
            </p:nvGrpSpPr>
            <p:grpSpPr bwMode="auto">
              <a:xfrm>
                <a:off x="768" y="2343"/>
                <a:ext cx="1018" cy="163"/>
                <a:chOff x="2352" y="960"/>
                <a:chExt cx="1392" cy="288"/>
              </a:xfrm>
            </p:grpSpPr>
            <p:sp>
              <p:nvSpPr>
                <p:cNvPr id="22620" name="Rectangle 6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Base7</a:t>
                  </a:r>
                </a:p>
              </p:txBody>
            </p:sp>
            <p:sp>
              <p:nvSpPr>
                <p:cNvPr id="22621" name="Rectangle 6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Limit7</a:t>
                  </a:r>
                </a:p>
              </p:txBody>
            </p:sp>
          </p:grpSp>
          <p:sp>
            <p:nvSpPr>
              <p:cNvPr id="22619" name="Rectangle 67"/>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grpSp>
          <p:nvGrpSpPr>
            <p:cNvPr id="22600" name="Group 70"/>
            <p:cNvGrpSpPr>
              <a:grpSpLocks/>
            </p:cNvGrpSpPr>
            <p:nvPr/>
          </p:nvGrpSpPr>
          <p:grpSpPr bwMode="auto">
            <a:xfrm>
              <a:off x="768" y="1576"/>
              <a:ext cx="1194" cy="163"/>
              <a:chOff x="768" y="1527"/>
              <a:chExt cx="1194" cy="163"/>
            </a:xfrm>
          </p:grpSpPr>
          <p:grpSp>
            <p:nvGrpSpPr>
              <p:cNvPr id="22601" name="Group 71"/>
              <p:cNvGrpSpPr>
                <a:grpSpLocks/>
              </p:cNvGrpSpPr>
              <p:nvPr/>
            </p:nvGrpSpPr>
            <p:grpSpPr bwMode="auto">
              <a:xfrm>
                <a:off x="768" y="1527"/>
                <a:ext cx="1018" cy="163"/>
                <a:chOff x="2352" y="960"/>
                <a:chExt cx="1392" cy="288"/>
              </a:xfrm>
            </p:grpSpPr>
            <p:sp>
              <p:nvSpPr>
                <p:cNvPr id="22603" name="Rectangle 72"/>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Base2</a:t>
                  </a:r>
                </a:p>
              </p:txBody>
            </p:sp>
            <p:sp>
              <p:nvSpPr>
                <p:cNvPr id="22604" name="Rectangle 73"/>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Limit2</a:t>
                  </a:r>
                </a:p>
              </p:txBody>
            </p:sp>
          </p:grpSp>
          <p:sp>
            <p:nvSpPr>
              <p:cNvPr id="22602" name="Rectangle 74"/>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grpSp>
      <p:sp>
        <p:nvSpPr>
          <p:cNvPr id="707659" name="Line 75"/>
          <p:cNvSpPr>
            <a:spLocks noChangeShapeType="1"/>
          </p:cNvSpPr>
          <p:nvPr/>
        </p:nvSpPr>
        <p:spPr bwMode="auto">
          <a:xfrm flipV="1">
            <a:off x="2416175" y="914400"/>
            <a:ext cx="4191000" cy="14478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07809" name="Group 225"/>
          <p:cNvGrpSpPr>
            <a:grpSpLocks/>
          </p:cNvGrpSpPr>
          <p:nvPr/>
        </p:nvGrpSpPr>
        <p:grpSpPr bwMode="auto">
          <a:xfrm>
            <a:off x="6408738" y="914400"/>
            <a:ext cx="2209800" cy="2162175"/>
            <a:chOff x="4037" y="672"/>
            <a:chExt cx="1392" cy="1362"/>
          </a:xfrm>
        </p:grpSpPr>
        <p:grpSp>
          <p:nvGrpSpPr>
            <p:cNvPr id="22584" name="Group 4"/>
            <p:cNvGrpSpPr>
              <a:grpSpLocks/>
            </p:cNvGrpSpPr>
            <p:nvPr/>
          </p:nvGrpSpPr>
          <p:grpSpPr bwMode="auto">
            <a:xfrm>
              <a:off x="4162" y="672"/>
              <a:ext cx="1171" cy="1129"/>
              <a:chOff x="2400" y="1104"/>
              <a:chExt cx="1248" cy="1236"/>
            </a:xfrm>
          </p:grpSpPr>
          <p:sp>
            <p:nvSpPr>
              <p:cNvPr id="22586" name="Rectangle 5"/>
              <p:cNvSpPr>
                <a:spLocks noChangeArrowheads="1"/>
              </p:cNvSpPr>
              <p:nvPr/>
            </p:nvSpPr>
            <p:spPr bwMode="auto">
              <a:xfrm>
                <a:off x="2400" y="1104"/>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#0</a:t>
                </a:r>
              </a:p>
            </p:txBody>
          </p:sp>
          <p:sp>
            <p:nvSpPr>
              <p:cNvPr id="22587" name="Rectangle 6"/>
              <p:cNvSpPr>
                <a:spLocks noChangeArrowheads="1"/>
              </p:cNvSpPr>
              <p:nvPr/>
            </p:nvSpPr>
            <p:spPr bwMode="auto">
              <a:xfrm>
                <a:off x="2400" y="1310"/>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#1</a:t>
                </a:r>
              </a:p>
            </p:txBody>
          </p:sp>
          <p:sp>
            <p:nvSpPr>
              <p:cNvPr id="22588" name="Rectangle 7"/>
              <p:cNvSpPr>
                <a:spLocks noChangeArrowheads="1"/>
              </p:cNvSpPr>
              <p:nvPr/>
            </p:nvSpPr>
            <p:spPr bwMode="auto">
              <a:xfrm>
                <a:off x="2400" y="1516"/>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#2</a:t>
                </a:r>
              </a:p>
            </p:txBody>
          </p:sp>
          <p:sp>
            <p:nvSpPr>
              <p:cNvPr id="22589" name="Rectangle 8"/>
              <p:cNvSpPr>
                <a:spLocks noChangeArrowheads="1"/>
              </p:cNvSpPr>
              <p:nvPr/>
            </p:nvSpPr>
            <p:spPr bwMode="auto">
              <a:xfrm>
                <a:off x="2400" y="1722"/>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#3</a:t>
                </a:r>
              </a:p>
            </p:txBody>
          </p:sp>
          <p:sp>
            <p:nvSpPr>
              <p:cNvPr id="22590" name="Rectangle 9"/>
              <p:cNvSpPr>
                <a:spLocks noChangeArrowheads="1"/>
              </p:cNvSpPr>
              <p:nvPr/>
            </p:nvSpPr>
            <p:spPr bwMode="auto">
              <a:xfrm>
                <a:off x="2400" y="1928"/>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#4</a:t>
                </a:r>
              </a:p>
            </p:txBody>
          </p:sp>
          <p:sp>
            <p:nvSpPr>
              <p:cNvPr id="22591" name="Rectangle 10"/>
              <p:cNvSpPr>
                <a:spLocks noChangeArrowheads="1"/>
              </p:cNvSpPr>
              <p:nvPr/>
            </p:nvSpPr>
            <p:spPr bwMode="auto">
              <a:xfrm>
                <a:off x="2400" y="2134"/>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page #5</a:t>
                </a:r>
              </a:p>
            </p:txBody>
          </p:sp>
          <p:grpSp>
            <p:nvGrpSpPr>
              <p:cNvPr id="22592" name="Group 11"/>
              <p:cNvGrpSpPr>
                <a:grpSpLocks/>
              </p:cNvGrpSpPr>
              <p:nvPr/>
            </p:nvGrpSpPr>
            <p:grpSpPr bwMode="auto">
              <a:xfrm>
                <a:off x="3200" y="1104"/>
                <a:ext cx="448" cy="1236"/>
                <a:chOff x="3200" y="1104"/>
                <a:chExt cx="400" cy="1236"/>
              </a:xfrm>
            </p:grpSpPr>
            <p:sp>
              <p:nvSpPr>
                <p:cNvPr id="22593" name="Rectangle 12"/>
                <p:cNvSpPr>
                  <a:spLocks noChangeArrowheads="1"/>
                </p:cNvSpPr>
                <p:nvPr/>
              </p:nvSpPr>
              <p:spPr bwMode="auto">
                <a:xfrm>
                  <a:off x="3200" y="1104"/>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a:t>
                  </a:r>
                </a:p>
              </p:txBody>
            </p:sp>
            <p:sp>
              <p:nvSpPr>
                <p:cNvPr id="22594" name="Rectangle 13"/>
                <p:cNvSpPr>
                  <a:spLocks noChangeArrowheads="1"/>
                </p:cNvSpPr>
                <p:nvPr/>
              </p:nvSpPr>
              <p:spPr bwMode="auto">
                <a:xfrm>
                  <a:off x="3200" y="1310"/>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a:t>
                  </a:r>
                </a:p>
              </p:txBody>
            </p:sp>
            <p:sp>
              <p:nvSpPr>
                <p:cNvPr id="22595" name="Rectangle 14"/>
                <p:cNvSpPr>
                  <a:spLocks noChangeArrowheads="1"/>
                </p:cNvSpPr>
                <p:nvPr/>
              </p:nvSpPr>
              <p:spPr bwMode="auto">
                <a:xfrm>
                  <a:off x="3200" y="1516"/>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V,R,W</a:t>
                  </a:r>
                </a:p>
              </p:txBody>
            </p:sp>
            <p:sp>
              <p:nvSpPr>
                <p:cNvPr id="22596" name="Rectangle 15"/>
                <p:cNvSpPr>
                  <a:spLocks noChangeArrowheads="1"/>
                </p:cNvSpPr>
                <p:nvPr/>
              </p:nvSpPr>
              <p:spPr bwMode="auto">
                <a:xfrm>
                  <a:off x="3200" y="1722"/>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V,R,W</a:t>
                  </a:r>
                </a:p>
              </p:txBody>
            </p:sp>
            <p:sp>
              <p:nvSpPr>
                <p:cNvPr id="22597" name="Rectangle 16"/>
                <p:cNvSpPr>
                  <a:spLocks noChangeArrowheads="1"/>
                </p:cNvSpPr>
                <p:nvPr/>
              </p:nvSpPr>
              <p:spPr bwMode="auto">
                <a:xfrm>
                  <a:off x="3200" y="1928"/>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N</a:t>
                  </a:r>
                </a:p>
              </p:txBody>
            </p:sp>
            <p:sp>
              <p:nvSpPr>
                <p:cNvPr id="22598" name="Rectangle 17"/>
                <p:cNvSpPr>
                  <a:spLocks noChangeArrowheads="1"/>
                </p:cNvSpPr>
                <p:nvPr/>
              </p:nvSpPr>
              <p:spPr bwMode="auto">
                <a:xfrm>
                  <a:off x="3200" y="2134"/>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t>V,R,W</a:t>
                  </a:r>
                </a:p>
              </p:txBody>
            </p:sp>
          </p:grpSp>
        </p:grpSp>
        <p:sp>
          <p:nvSpPr>
            <p:cNvPr id="22585" name="Text Box 122"/>
            <p:cNvSpPr txBox="1">
              <a:spLocks noChangeArrowheads="1"/>
            </p:cNvSpPr>
            <p:nvPr/>
          </p:nvSpPr>
          <p:spPr bwMode="auto">
            <a:xfrm>
              <a:off x="4037" y="1824"/>
              <a:ext cx="139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a:t>Shared Segment</a:t>
              </a:r>
            </a:p>
          </p:txBody>
        </p:sp>
      </p:grpSp>
      <p:grpSp>
        <p:nvGrpSpPr>
          <p:cNvPr id="707707" name="Group 123"/>
          <p:cNvGrpSpPr>
            <a:grpSpLocks/>
          </p:cNvGrpSpPr>
          <p:nvPr/>
        </p:nvGrpSpPr>
        <p:grpSpPr bwMode="auto">
          <a:xfrm>
            <a:off x="685800" y="5486400"/>
            <a:ext cx="4840288" cy="577850"/>
            <a:chOff x="110" y="1440"/>
            <a:chExt cx="3049" cy="364"/>
          </a:xfrm>
        </p:grpSpPr>
        <p:sp>
          <p:nvSpPr>
            <p:cNvPr id="22579" name="Text Box 124"/>
            <p:cNvSpPr txBox="1">
              <a:spLocks noChangeArrowheads="1"/>
            </p:cNvSpPr>
            <p:nvPr/>
          </p:nvSpPr>
          <p:spPr bwMode="auto">
            <a:xfrm>
              <a:off x="110" y="1440"/>
              <a:ext cx="687"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a:t>Process</a:t>
              </a:r>
            </a:p>
            <a:p>
              <a:pPr>
                <a:spcBef>
                  <a:spcPct val="0"/>
                </a:spcBef>
              </a:pPr>
              <a:r>
                <a:rPr lang="en-US" altLang="en-US"/>
                <a:t>B</a:t>
              </a:r>
            </a:p>
          </p:txBody>
        </p:sp>
        <p:grpSp>
          <p:nvGrpSpPr>
            <p:cNvPr id="22580" name="Group 125"/>
            <p:cNvGrpSpPr>
              <a:grpSpLocks/>
            </p:cNvGrpSpPr>
            <p:nvPr/>
          </p:nvGrpSpPr>
          <p:grpSpPr bwMode="auto">
            <a:xfrm>
              <a:off x="912" y="1490"/>
              <a:ext cx="2247" cy="238"/>
              <a:chOff x="1625" y="528"/>
              <a:chExt cx="2247" cy="238"/>
            </a:xfrm>
          </p:grpSpPr>
          <p:sp>
            <p:nvSpPr>
              <p:cNvPr id="22581" name="Rectangle 126"/>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Offset</a:t>
                </a:r>
              </a:p>
            </p:txBody>
          </p:sp>
          <p:sp>
            <p:nvSpPr>
              <p:cNvPr id="22582" name="Rectangle 127"/>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Virtual</a:t>
                </a:r>
              </a:p>
              <a:p>
                <a:pPr>
                  <a:lnSpc>
                    <a:spcPct val="75000"/>
                  </a:lnSpc>
                  <a:spcBef>
                    <a:spcPct val="0"/>
                  </a:spcBef>
                </a:pPr>
                <a:r>
                  <a:rPr lang="en-US" altLang="en-US" sz="1800"/>
                  <a:t>Page #</a:t>
                </a:r>
              </a:p>
            </p:txBody>
          </p:sp>
          <p:sp>
            <p:nvSpPr>
              <p:cNvPr id="22583" name="Rectangle 128"/>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Virtual</a:t>
                </a:r>
              </a:p>
              <a:p>
                <a:pPr>
                  <a:lnSpc>
                    <a:spcPct val="75000"/>
                  </a:lnSpc>
                  <a:spcBef>
                    <a:spcPct val="0"/>
                  </a:spcBef>
                </a:pPr>
                <a:r>
                  <a:rPr lang="en-US" altLang="en-US" sz="1800"/>
                  <a:t>Seg #</a:t>
                </a:r>
              </a:p>
            </p:txBody>
          </p:sp>
        </p:grpSp>
      </p:grpSp>
      <p:grpSp>
        <p:nvGrpSpPr>
          <p:cNvPr id="707808" name="Group 224"/>
          <p:cNvGrpSpPr>
            <a:grpSpLocks/>
          </p:cNvGrpSpPr>
          <p:nvPr/>
        </p:nvGrpSpPr>
        <p:grpSpPr bwMode="auto">
          <a:xfrm>
            <a:off x="4665663" y="3200400"/>
            <a:ext cx="1895475" cy="2073275"/>
            <a:chOff x="2939" y="2112"/>
            <a:chExt cx="1194" cy="1306"/>
          </a:xfrm>
        </p:grpSpPr>
        <p:grpSp>
          <p:nvGrpSpPr>
            <p:cNvPr id="22540" name="Group 88"/>
            <p:cNvGrpSpPr>
              <a:grpSpLocks/>
            </p:cNvGrpSpPr>
            <p:nvPr/>
          </p:nvGrpSpPr>
          <p:grpSpPr bwMode="auto">
            <a:xfrm>
              <a:off x="2939" y="2112"/>
              <a:ext cx="1194" cy="1306"/>
              <a:chOff x="768" y="1200"/>
              <a:chExt cx="1194" cy="1306"/>
            </a:xfrm>
          </p:grpSpPr>
          <p:grpSp>
            <p:nvGrpSpPr>
              <p:cNvPr id="22546" name="Group 89"/>
              <p:cNvGrpSpPr>
                <a:grpSpLocks/>
              </p:cNvGrpSpPr>
              <p:nvPr/>
            </p:nvGrpSpPr>
            <p:grpSpPr bwMode="auto">
              <a:xfrm>
                <a:off x="768" y="1200"/>
                <a:ext cx="1018" cy="163"/>
                <a:chOff x="2352" y="960"/>
                <a:chExt cx="1392" cy="288"/>
              </a:xfrm>
            </p:grpSpPr>
            <p:sp>
              <p:nvSpPr>
                <p:cNvPr id="22577" name="Rectangle 90"/>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Base0</a:t>
                  </a:r>
                </a:p>
              </p:txBody>
            </p:sp>
            <p:sp>
              <p:nvSpPr>
                <p:cNvPr id="22578" name="Rectangle 91"/>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Limit0</a:t>
                  </a:r>
                </a:p>
              </p:txBody>
            </p:sp>
          </p:grpSp>
          <p:sp>
            <p:nvSpPr>
              <p:cNvPr id="22547" name="Rectangle 92"/>
              <p:cNvSpPr>
                <a:spLocks noChangeArrowheads="1"/>
              </p:cNvSpPr>
              <p:nvPr/>
            </p:nvSpPr>
            <p:spPr bwMode="auto">
              <a:xfrm>
                <a:off x="1786" y="120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nvGrpSpPr>
              <p:cNvPr id="22548" name="Group 93"/>
              <p:cNvGrpSpPr>
                <a:grpSpLocks/>
              </p:cNvGrpSpPr>
              <p:nvPr/>
            </p:nvGrpSpPr>
            <p:grpSpPr bwMode="auto">
              <a:xfrm>
                <a:off x="768" y="1363"/>
                <a:ext cx="1018" cy="164"/>
                <a:chOff x="2352" y="960"/>
                <a:chExt cx="1392" cy="288"/>
              </a:xfrm>
            </p:grpSpPr>
            <p:sp>
              <p:nvSpPr>
                <p:cNvPr id="22575" name="Rectangle 94"/>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Base1</a:t>
                  </a:r>
                </a:p>
              </p:txBody>
            </p:sp>
            <p:sp>
              <p:nvSpPr>
                <p:cNvPr id="22576" name="Rectangle 95"/>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Limit1</a:t>
                  </a:r>
                </a:p>
              </p:txBody>
            </p:sp>
          </p:grpSp>
          <p:sp>
            <p:nvSpPr>
              <p:cNvPr id="22549" name="Rectangle 96"/>
              <p:cNvSpPr>
                <a:spLocks noChangeArrowheads="1"/>
              </p:cNvSpPr>
              <p:nvPr/>
            </p:nvSpPr>
            <p:spPr bwMode="auto">
              <a:xfrm>
                <a:off x="1786" y="1363"/>
                <a:ext cx="176" cy="164"/>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nvGrpSpPr>
              <p:cNvPr id="22550" name="Group 97"/>
              <p:cNvGrpSpPr>
                <a:grpSpLocks/>
              </p:cNvGrpSpPr>
              <p:nvPr/>
            </p:nvGrpSpPr>
            <p:grpSpPr bwMode="auto">
              <a:xfrm>
                <a:off x="768" y="1527"/>
                <a:ext cx="1194" cy="163"/>
                <a:chOff x="768" y="1527"/>
                <a:chExt cx="1194" cy="163"/>
              </a:xfrm>
            </p:grpSpPr>
            <p:grpSp>
              <p:nvGrpSpPr>
                <p:cNvPr id="22571" name="Group 98"/>
                <p:cNvGrpSpPr>
                  <a:grpSpLocks/>
                </p:cNvGrpSpPr>
                <p:nvPr/>
              </p:nvGrpSpPr>
              <p:grpSpPr bwMode="auto">
                <a:xfrm>
                  <a:off x="768" y="1527"/>
                  <a:ext cx="1018" cy="163"/>
                  <a:chOff x="2352" y="960"/>
                  <a:chExt cx="1392" cy="288"/>
                </a:xfrm>
              </p:grpSpPr>
              <p:sp>
                <p:nvSpPr>
                  <p:cNvPr id="22573" name="Rectangle 99"/>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Base2</a:t>
                    </a:r>
                  </a:p>
                </p:txBody>
              </p:sp>
              <p:sp>
                <p:nvSpPr>
                  <p:cNvPr id="22574" name="Rectangle 100"/>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Limit2</a:t>
                    </a:r>
                  </a:p>
                </p:txBody>
              </p:sp>
            </p:grpSp>
            <p:sp>
              <p:nvSpPr>
                <p:cNvPr id="22572" name="Rectangle 101"/>
                <p:cNvSpPr>
                  <a:spLocks noChangeArrowheads="1"/>
                </p:cNvSpPr>
                <p:nvPr/>
              </p:nvSpPr>
              <p:spPr bwMode="auto">
                <a:xfrm>
                  <a:off x="1786" y="1527"/>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grpSp>
            <p:nvGrpSpPr>
              <p:cNvPr id="22551" name="Group 102"/>
              <p:cNvGrpSpPr>
                <a:grpSpLocks/>
              </p:cNvGrpSpPr>
              <p:nvPr/>
            </p:nvGrpSpPr>
            <p:grpSpPr bwMode="auto">
              <a:xfrm>
                <a:off x="768" y="1690"/>
                <a:ext cx="1018" cy="163"/>
                <a:chOff x="2352" y="960"/>
                <a:chExt cx="1392" cy="288"/>
              </a:xfrm>
            </p:grpSpPr>
            <p:sp>
              <p:nvSpPr>
                <p:cNvPr id="22569" name="Rectangle 103"/>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Base3</a:t>
                  </a:r>
                </a:p>
              </p:txBody>
            </p:sp>
            <p:sp>
              <p:nvSpPr>
                <p:cNvPr id="22570" name="Rectangle 104"/>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Limit3</a:t>
                  </a:r>
                </a:p>
              </p:txBody>
            </p:sp>
          </p:grpSp>
          <p:sp>
            <p:nvSpPr>
              <p:cNvPr id="22552" name="Rectangle 105"/>
              <p:cNvSpPr>
                <a:spLocks noChangeArrowheads="1"/>
              </p:cNvSpPr>
              <p:nvPr/>
            </p:nvSpPr>
            <p:spPr bwMode="auto">
              <a:xfrm>
                <a:off x="1786" y="169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N</a:t>
                </a:r>
              </a:p>
            </p:txBody>
          </p:sp>
          <p:grpSp>
            <p:nvGrpSpPr>
              <p:cNvPr id="22553" name="Group 106"/>
              <p:cNvGrpSpPr>
                <a:grpSpLocks/>
              </p:cNvGrpSpPr>
              <p:nvPr/>
            </p:nvGrpSpPr>
            <p:grpSpPr bwMode="auto">
              <a:xfrm>
                <a:off x="768" y="1853"/>
                <a:ext cx="1018" cy="163"/>
                <a:chOff x="2352" y="960"/>
                <a:chExt cx="1392" cy="288"/>
              </a:xfrm>
            </p:grpSpPr>
            <p:sp>
              <p:nvSpPr>
                <p:cNvPr id="22567" name="Rectangle 107"/>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Base4</a:t>
                  </a:r>
                </a:p>
              </p:txBody>
            </p:sp>
            <p:sp>
              <p:nvSpPr>
                <p:cNvPr id="22568" name="Rectangle 108"/>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Limit4</a:t>
                  </a:r>
                </a:p>
              </p:txBody>
            </p:sp>
          </p:grpSp>
          <p:sp>
            <p:nvSpPr>
              <p:cNvPr id="22554" name="Rectangle 109"/>
              <p:cNvSpPr>
                <a:spLocks noChangeArrowheads="1"/>
              </p:cNvSpPr>
              <p:nvPr/>
            </p:nvSpPr>
            <p:spPr bwMode="auto">
              <a:xfrm>
                <a:off x="1786" y="1853"/>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nvGrpSpPr>
              <p:cNvPr id="22555" name="Group 110"/>
              <p:cNvGrpSpPr>
                <a:grpSpLocks/>
              </p:cNvGrpSpPr>
              <p:nvPr/>
            </p:nvGrpSpPr>
            <p:grpSpPr bwMode="auto">
              <a:xfrm>
                <a:off x="768" y="2016"/>
                <a:ext cx="1018" cy="164"/>
                <a:chOff x="2352" y="960"/>
                <a:chExt cx="1392" cy="288"/>
              </a:xfrm>
            </p:grpSpPr>
            <p:sp>
              <p:nvSpPr>
                <p:cNvPr id="22565" name="Rectangle 111"/>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Base5</a:t>
                  </a:r>
                </a:p>
              </p:txBody>
            </p:sp>
            <p:sp>
              <p:nvSpPr>
                <p:cNvPr id="22566" name="Rectangle 112"/>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Limit5</a:t>
                  </a:r>
                </a:p>
              </p:txBody>
            </p:sp>
          </p:grpSp>
          <p:sp>
            <p:nvSpPr>
              <p:cNvPr id="22556" name="Rectangle 113"/>
              <p:cNvSpPr>
                <a:spLocks noChangeArrowheads="1"/>
              </p:cNvSpPr>
              <p:nvPr/>
            </p:nvSpPr>
            <p:spPr bwMode="auto">
              <a:xfrm>
                <a:off x="1786" y="2016"/>
                <a:ext cx="176" cy="164"/>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N</a:t>
                </a:r>
              </a:p>
            </p:txBody>
          </p:sp>
          <p:grpSp>
            <p:nvGrpSpPr>
              <p:cNvPr id="22557" name="Group 114"/>
              <p:cNvGrpSpPr>
                <a:grpSpLocks/>
              </p:cNvGrpSpPr>
              <p:nvPr/>
            </p:nvGrpSpPr>
            <p:grpSpPr bwMode="auto">
              <a:xfrm>
                <a:off x="768" y="2180"/>
                <a:ext cx="1018" cy="163"/>
                <a:chOff x="2352" y="960"/>
                <a:chExt cx="1392" cy="288"/>
              </a:xfrm>
            </p:grpSpPr>
            <p:sp>
              <p:nvSpPr>
                <p:cNvPr id="22563" name="Rectangle 115"/>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Base6</a:t>
                  </a:r>
                </a:p>
              </p:txBody>
            </p:sp>
            <p:sp>
              <p:nvSpPr>
                <p:cNvPr id="22564" name="Rectangle 116"/>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Limit6</a:t>
                  </a:r>
                </a:p>
              </p:txBody>
            </p:sp>
          </p:grpSp>
          <p:sp>
            <p:nvSpPr>
              <p:cNvPr id="22558" name="Rectangle 117"/>
              <p:cNvSpPr>
                <a:spLocks noChangeArrowheads="1"/>
              </p:cNvSpPr>
              <p:nvPr/>
            </p:nvSpPr>
            <p:spPr bwMode="auto">
              <a:xfrm>
                <a:off x="1786" y="218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N</a:t>
                </a:r>
              </a:p>
            </p:txBody>
          </p:sp>
          <p:grpSp>
            <p:nvGrpSpPr>
              <p:cNvPr id="22559" name="Group 118"/>
              <p:cNvGrpSpPr>
                <a:grpSpLocks/>
              </p:cNvGrpSpPr>
              <p:nvPr/>
            </p:nvGrpSpPr>
            <p:grpSpPr bwMode="auto">
              <a:xfrm>
                <a:off x="768" y="2343"/>
                <a:ext cx="1018" cy="163"/>
                <a:chOff x="2352" y="960"/>
                <a:chExt cx="1392" cy="288"/>
              </a:xfrm>
            </p:grpSpPr>
            <p:sp>
              <p:nvSpPr>
                <p:cNvPr id="22561" name="Rectangle 119"/>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Base7</a:t>
                  </a:r>
                </a:p>
              </p:txBody>
            </p:sp>
            <p:sp>
              <p:nvSpPr>
                <p:cNvPr id="22562" name="Rectangle 120"/>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Limit7</a:t>
                  </a:r>
                </a:p>
              </p:txBody>
            </p:sp>
          </p:grpSp>
          <p:sp>
            <p:nvSpPr>
              <p:cNvPr id="22560" name="Rectangle 121"/>
              <p:cNvSpPr>
                <a:spLocks noChangeArrowheads="1"/>
              </p:cNvSpPr>
              <p:nvPr/>
            </p:nvSpPr>
            <p:spPr bwMode="auto">
              <a:xfrm>
                <a:off x="1786" y="2343"/>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grpSp>
          <p:nvGrpSpPr>
            <p:cNvPr id="22541" name="Group 215"/>
            <p:cNvGrpSpPr>
              <a:grpSpLocks/>
            </p:cNvGrpSpPr>
            <p:nvPr/>
          </p:nvGrpSpPr>
          <p:grpSpPr bwMode="auto">
            <a:xfrm>
              <a:off x="2939" y="2439"/>
              <a:ext cx="1194" cy="163"/>
              <a:chOff x="768" y="1527"/>
              <a:chExt cx="1194" cy="163"/>
            </a:xfrm>
          </p:grpSpPr>
          <p:grpSp>
            <p:nvGrpSpPr>
              <p:cNvPr id="22542" name="Group 216"/>
              <p:cNvGrpSpPr>
                <a:grpSpLocks/>
              </p:cNvGrpSpPr>
              <p:nvPr/>
            </p:nvGrpSpPr>
            <p:grpSpPr bwMode="auto">
              <a:xfrm>
                <a:off x="768" y="1527"/>
                <a:ext cx="1018" cy="163"/>
                <a:chOff x="2352" y="960"/>
                <a:chExt cx="1392" cy="288"/>
              </a:xfrm>
            </p:grpSpPr>
            <p:sp>
              <p:nvSpPr>
                <p:cNvPr id="22544" name="Rectangle 217"/>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Base2</a:t>
                  </a:r>
                </a:p>
              </p:txBody>
            </p:sp>
            <p:sp>
              <p:nvSpPr>
                <p:cNvPr id="22545" name="Rectangle 218"/>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Limit2</a:t>
                  </a:r>
                </a:p>
              </p:txBody>
            </p:sp>
          </p:grpSp>
          <p:sp>
            <p:nvSpPr>
              <p:cNvPr id="22543" name="Rectangle 219"/>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V</a:t>
                </a:r>
              </a:p>
            </p:txBody>
          </p:sp>
        </p:grpSp>
      </p:grpSp>
      <p:sp>
        <p:nvSpPr>
          <p:cNvPr id="707806" name="Freeform 222"/>
          <p:cNvSpPr>
            <a:spLocks/>
          </p:cNvSpPr>
          <p:nvPr/>
        </p:nvSpPr>
        <p:spPr bwMode="auto">
          <a:xfrm>
            <a:off x="2492375" y="3810000"/>
            <a:ext cx="2239963" cy="1752600"/>
          </a:xfrm>
          <a:custGeom>
            <a:avLst/>
            <a:gdLst>
              <a:gd name="T0" fmla="*/ 0 w 1536"/>
              <a:gd name="T1" fmla="*/ 1752600 h 1104"/>
              <a:gd name="T2" fmla="*/ 0 w 1536"/>
              <a:gd name="T3" fmla="*/ 1219200 h 1104"/>
              <a:gd name="T4" fmla="*/ 1539975 w 1536"/>
              <a:gd name="T5" fmla="*/ 0 h 1104"/>
              <a:gd name="T6" fmla="*/ 2239963 w 1536"/>
              <a:gd name="T7" fmla="*/ 0 h 1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1104">
                <a:moveTo>
                  <a:pt x="0" y="1104"/>
                </a:moveTo>
                <a:lnTo>
                  <a:pt x="0" y="768"/>
                </a:lnTo>
                <a:lnTo>
                  <a:pt x="1056" y="0"/>
                </a:lnTo>
                <a:lnTo>
                  <a:pt x="1536" y="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07807" name="Freeform 223"/>
          <p:cNvSpPr>
            <a:spLocks/>
          </p:cNvSpPr>
          <p:nvPr/>
        </p:nvSpPr>
        <p:spPr bwMode="auto">
          <a:xfrm>
            <a:off x="5316538" y="914400"/>
            <a:ext cx="1290637" cy="2895600"/>
          </a:xfrm>
          <a:custGeom>
            <a:avLst/>
            <a:gdLst>
              <a:gd name="T0" fmla="*/ 0 w 624"/>
              <a:gd name="T1" fmla="*/ 2895600 h 1776"/>
              <a:gd name="T2" fmla="*/ 0 w 624"/>
              <a:gd name="T3" fmla="*/ 1017373 h 1776"/>
              <a:gd name="T4" fmla="*/ 1290637 w 624"/>
              <a:gd name="T5" fmla="*/ 0 h 1776"/>
              <a:gd name="T6" fmla="*/ 0 60000 65536"/>
              <a:gd name="T7" fmla="*/ 0 60000 65536"/>
              <a:gd name="T8" fmla="*/ 0 60000 65536"/>
            </a:gdLst>
            <a:ahLst/>
            <a:cxnLst>
              <a:cxn ang="T6">
                <a:pos x="T0" y="T1"/>
              </a:cxn>
              <a:cxn ang="T7">
                <a:pos x="T2" y="T3"/>
              </a:cxn>
              <a:cxn ang="T8">
                <a:pos x="T4" y="T5"/>
              </a:cxn>
            </a:cxnLst>
            <a:rect l="0" t="0" r="r" b="b"/>
            <a:pathLst>
              <a:path w="624" h="1776">
                <a:moveTo>
                  <a:pt x="0" y="1776"/>
                </a:moveTo>
                <a:lnTo>
                  <a:pt x="0" y="624"/>
                </a:lnTo>
                <a:lnTo>
                  <a:pt x="624" y="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Tree>
    <p:extLst>
      <p:ext uri="{BB962C8B-B14F-4D97-AF65-F5344CB8AC3E}">
        <p14:creationId xmlns:p14="http://schemas.microsoft.com/office/powerpoint/2010/main" val="625568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07653"/>
                                        </p:tgtEl>
                                        <p:attrNameLst>
                                          <p:attrName>style.visibility</p:attrName>
                                        </p:attrNameLst>
                                      </p:cBhvr>
                                      <p:to>
                                        <p:strVal val="visible"/>
                                      </p:to>
                                    </p:set>
                                    <p:animEffect transition="in" filter="wipe(up)">
                                      <p:cBhvr>
                                        <p:cTn id="11" dur="500"/>
                                        <p:tgtEl>
                                          <p:spTgt spid="70765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707805"/>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707659"/>
                                        </p:tgtEl>
                                        <p:attrNameLst>
                                          <p:attrName>style.visibility</p:attrName>
                                        </p:attrNameLst>
                                      </p:cBhvr>
                                      <p:to>
                                        <p:strVal val="visible"/>
                                      </p:to>
                                    </p:set>
                                    <p:animEffect transition="in" filter="wipe(down)">
                                      <p:cBhvr>
                                        <p:cTn id="18" dur="500"/>
                                        <p:tgtEl>
                                          <p:spTgt spid="707659"/>
                                        </p:tgtEl>
                                      </p:cBhvr>
                                    </p:animEffec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70780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707707"/>
                                        </p:tgtEl>
                                        <p:attrNameLst>
                                          <p:attrName>style.visibility</p:attrName>
                                        </p:attrNameLst>
                                      </p:cBhvr>
                                      <p:to>
                                        <p:strVal val="visible"/>
                                      </p:to>
                                    </p:set>
                                  </p:childTnLst>
                                </p:cTn>
                              </p:par>
                            </p:childTnLst>
                          </p:cTn>
                        </p:par>
                        <p:par>
                          <p:cTn id="26" fill="hold" nodeType="afterGroup">
                            <p:stCondLst>
                              <p:cond delay="0"/>
                            </p:stCondLst>
                            <p:childTnLst>
                              <p:par>
                                <p:cTn id="27" presetID="22" presetClass="entr" presetSubtype="4" fill="hold" grpId="0" nodeType="afterEffect">
                                  <p:stCondLst>
                                    <p:cond delay="0"/>
                                  </p:stCondLst>
                                  <p:childTnLst>
                                    <p:set>
                                      <p:cBhvr>
                                        <p:cTn id="28" dur="1" fill="hold">
                                          <p:stCondLst>
                                            <p:cond delay="0"/>
                                          </p:stCondLst>
                                        </p:cTn>
                                        <p:tgtEl>
                                          <p:spTgt spid="707806"/>
                                        </p:tgtEl>
                                        <p:attrNameLst>
                                          <p:attrName>style.visibility</p:attrName>
                                        </p:attrNameLst>
                                      </p:cBhvr>
                                      <p:to>
                                        <p:strVal val="visible"/>
                                      </p:to>
                                    </p:set>
                                    <p:animEffect transition="in" filter="wipe(down)">
                                      <p:cBhvr>
                                        <p:cTn id="29" dur="500"/>
                                        <p:tgtEl>
                                          <p:spTgt spid="707806"/>
                                        </p:tgtEl>
                                      </p:cBhvr>
                                    </p:animEffec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0"/>
                                          </p:stCondLst>
                                        </p:cTn>
                                        <p:tgtEl>
                                          <p:spTgt spid="707808"/>
                                        </p:tgtEl>
                                        <p:attrNameLst>
                                          <p:attrName>style.visibility</p:attrName>
                                        </p:attrNameLst>
                                      </p:cBhvr>
                                      <p:to>
                                        <p:strVal val="visible"/>
                                      </p:to>
                                    </p:set>
                                  </p:childTnLst>
                                </p:cTn>
                              </p:par>
                            </p:childTnLst>
                          </p:cTn>
                        </p:par>
                        <p:par>
                          <p:cTn id="33" fill="hold" nodeType="afterGroup">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707807"/>
                                        </p:tgtEl>
                                        <p:attrNameLst>
                                          <p:attrName>style.visibility</p:attrName>
                                        </p:attrNameLst>
                                      </p:cBhvr>
                                      <p:to>
                                        <p:strVal val="visible"/>
                                      </p:to>
                                    </p:set>
                                    <p:animEffect transition="in" filter="wipe(down)">
                                      <p:cBhvr>
                                        <p:cTn id="36" dur="500"/>
                                        <p:tgtEl>
                                          <p:spTgt spid="707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53" grpId="0" animBg="1"/>
      <p:bldP spid="707659" grpId="0" animBg="1"/>
      <p:bldP spid="707806" grpId="0" animBg="1"/>
      <p:bldP spid="70780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Multi-level Translation Analysis</a:t>
            </a:r>
          </a:p>
        </p:txBody>
      </p:sp>
      <p:sp>
        <p:nvSpPr>
          <p:cNvPr id="705539" name="Rectangle 3"/>
          <p:cNvSpPr>
            <a:spLocks noGrp="1" noChangeArrowheads="1"/>
          </p:cNvSpPr>
          <p:nvPr>
            <p:ph type="body" idx="1"/>
          </p:nvPr>
        </p:nvSpPr>
        <p:spPr>
          <a:xfrm>
            <a:off x="228600" y="838200"/>
            <a:ext cx="8763000" cy="5791200"/>
          </a:xfrm>
        </p:spPr>
        <p:txBody>
          <a:bodyPr/>
          <a:lstStyle/>
          <a:p>
            <a:pPr>
              <a:lnSpc>
                <a:spcPct val="80000"/>
              </a:lnSpc>
              <a:spcBef>
                <a:spcPct val="20000"/>
              </a:spcBef>
            </a:pPr>
            <a:r>
              <a:rPr lang="en-US" altLang="ko-KR" smtClean="0">
                <a:ea typeface="굴림" panose="020B0600000101010101" pitchFamily="34" charset="-127"/>
              </a:rPr>
              <a:t>Pros:</a:t>
            </a:r>
          </a:p>
          <a:p>
            <a:pPr lvl="1">
              <a:lnSpc>
                <a:spcPct val="80000"/>
              </a:lnSpc>
              <a:spcBef>
                <a:spcPct val="20000"/>
              </a:spcBef>
            </a:pPr>
            <a:r>
              <a:rPr lang="en-US" altLang="ko-KR" smtClean="0">
                <a:ea typeface="굴림" panose="020B0600000101010101" pitchFamily="34" charset="-127"/>
              </a:rPr>
              <a:t>Only need to allocate as many page table entries as we need for application</a:t>
            </a:r>
          </a:p>
          <a:p>
            <a:pPr lvl="2">
              <a:lnSpc>
                <a:spcPct val="80000"/>
              </a:lnSpc>
              <a:spcBef>
                <a:spcPct val="20000"/>
              </a:spcBef>
            </a:pPr>
            <a:r>
              <a:rPr lang="en-US" altLang="ko-KR" smtClean="0">
                <a:ea typeface="굴림" panose="020B0600000101010101" pitchFamily="34" charset="-127"/>
              </a:rPr>
              <a:t>In other wards, sparse address spaces are easy</a:t>
            </a:r>
          </a:p>
          <a:p>
            <a:pPr lvl="1">
              <a:lnSpc>
                <a:spcPct val="80000"/>
              </a:lnSpc>
              <a:spcBef>
                <a:spcPct val="20000"/>
              </a:spcBef>
            </a:pPr>
            <a:r>
              <a:rPr lang="en-US" altLang="ko-KR" smtClean="0">
                <a:ea typeface="굴림" panose="020B0600000101010101" pitchFamily="34" charset="-127"/>
              </a:rPr>
              <a:t>Easy memory allocation</a:t>
            </a:r>
          </a:p>
          <a:p>
            <a:pPr lvl="1">
              <a:lnSpc>
                <a:spcPct val="80000"/>
              </a:lnSpc>
              <a:spcBef>
                <a:spcPct val="20000"/>
              </a:spcBef>
            </a:pPr>
            <a:r>
              <a:rPr lang="en-US" altLang="ko-KR" smtClean="0">
                <a:ea typeface="굴림" panose="020B0600000101010101" pitchFamily="34" charset="-127"/>
              </a:rPr>
              <a:t>Easy Sharing</a:t>
            </a:r>
          </a:p>
          <a:p>
            <a:pPr lvl="2">
              <a:lnSpc>
                <a:spcPct val="80000"/>
              </a:lnSpc>
              <a:spcBef>
                <a:spcPct val="20000"/>
              </a:spcBef>
            </a:pPr>
            <a:r>
              <a:rPr lang="en-US" altLang="ko-KR" smtClean="0">
                <a:ea typeface="굴림" panose="020B0600000101010101" pitchFamily="34" charset="-127"/>
              </a:rPr>
              <a:t>Share at segment or page level (need additional reference counting)</a:t>
            </a:r>
          </a:p>
          <a:p>
            <a:pPr>
              <a:lnSpc>
                <a:spcPct val="80000"/>
              </a:lnSpc>
              <a:spcBef>
                <a:spcPct val="20000"/>
              </a:spcBef>
            </a:pPr>
            <a:r>
              <a:rPr lang="en-US" altLang="ko-KR" smtClean="0">
                <a:ea typeface="굴림" panose="020B0600000101010101" pitchFamily="34" charset="-127"/>
              </a:rPr>
              <a:t>Cons:</a:t>
            </a:r>
          </a:p>
          <a:p>
            <a:pPr lvl="1">
              <a:lnSpc>
                <a:spcPct val="80000"/>
              </a:lnSpc>
              <a:spcBef>
                <a:spcPct val="20000"/>
              </a:spcBef>
            </a:pPr>
            <a:r>
              <a:rPr lang="en-US" altLang="ko-KR" smtClean="0">
                <a:ea typeface="굴림" panose="020B0600000101010101" pitchFamily="34" charset="-127"/>
              </a:rPr>
              <a:t>One pointer per page (typically 4K – 16K pages today)</a:t>
            </a:r>
          </a:p>
          <a:p>
            <a:pPr lvl="1">
              <a:lnSpc>
                <a:spcPct val="80000"/>
              </a:lnSpc>
              <a:spcBef>
                <a:spcPct val="20000"/>
              </a:spcBef>
            </a:pPr>
            <a:r>
              <a:rPr lang="en-US" altLang="ko-KR" smtClean="0">
                <a:ea typeface="굴림" panose="020B0600000101010101" pitchFamily="34" charset="-127"/>
              </a:rPr>
              <a:t>Page tables need to be contiguous</a:t>
            </a:r>
          </a:p>
          <a:p>
            <a:pPr lvl="2">
              <a:lnSpc>
                <a:spcPct val="80000"/>
              </a:lnSpc>
              <a:spcBef>
                <a:spcPct val="20000"/>
              </a:spcBef>
            </a:pPr>
            <a:r>
              <a:rPr lang="en-US" altLang="ko-KR" smtClean="0">
                <a:ea typeface="굴림" panose="020B0600000101010101" pitchFamily="34" charset="-127"/>
              </a:rPr>
              <a:t>However, previous example keeps tables to exactly one page in size</a:t>
            </a:r>
          </a:p>
          <a:p>
            <a:pPr lvl="1">
              <a:lnSpc>
                <a:spcPct val="80000"/>
              </a:lnSpc>
              <a:spcBef>
                <a:spcPct val="20000"/>
              </a:spcBef>
            </a:pPr>
            <a:r>
              <a:rPr lang="en-US" altLang="ko-KR" smtClean="0">
                <a:ea typeface="굴림" panose="020B0600000101010101" pitchFamily="34" charset="-127"/>
              </a:rPr>
              <a:t>Two (or more, if &gt;2 levels) lookups per reference</a:t>
            </a:r>
          </a:p>
          <a:p>
            <a:pPr lvl="2">
              <a:lnSpc>
                <a:spcPct val="80000"/>
              </a:lnSpc>
              <a:spcBef>
                <a:spcPct val="20000"/>
              </a:spcBef>
            </a:pPr>
            <a:r>
              <a:rPr lang="en-US" altLang="ko-KR" smtClean="0">
                <a:ea typeface="굴림" panose="020B0600000101010101" pitchFamily="34" charset="-127"/>
              </a:rPr>
              <a:t>Seems very expensive!</a:t>
            </a:r>
          </a:p>
        </p:txBody>
      </p:sp>
    </p:spTree>
    <p:extLst>
      <p:ext uri="{BB962C8B-B14F-4D97-AF65-F5344CB8AC3E}">
        <p14:creationId xmlns:p14="http://schemas.microsoft.com/office/powerpoint/2010/main" val="1844563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5539">
                                            <p:txEl>
                                              <p:pRg st="0" end="0"/>
                                            </p:txEl>
                                          </p:spTgt>
                                        </p:tgtEl>
                                        <p:attrNameLst>
                                          <p:attrName>style.visibility</p:attrName>
                                        </p:attrNameLst>
                                      </p:cBhvr>
                                      <p:to>
                                        <p:strVal val="visible"/>
                                      </p:to>
                                    </p:set>
                                    <p:anim calcmode="lin" valueType="num">
                                      <p:cBhvr additive="base">
                                        <p:cTn id="7" dur="500" fill="hold"/>
                                        <p:tgtEl>
                                          <p:spTgt spid="7055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0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5539">
                                            <p:txEl>
                                              <p:pRg st="1" end="1"/>
                                            </p:txEl>
                                          </p:spTgt>
                                        </p:tgtEl>
                                        <p:attrNameLst>
                                          <p:attrName>style.visibility</p:attrName>
                                        </p:attrNameLst>
                                      </p:cBhvr>
                                      <p:to>
                                        <p:strVal val="visible"/>
                                      </p:to>
                                    </p:set>
                                    <p:anim calcmode="lin" valueType="num">
                                      <p:cBhvr additive="base">
                                        <p:cTn id="13" dur="500" fill="hold"/>
                                        <p:tgtEl>
                                          <p:spTgt spid="7055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055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05539">
                                            <p:txEl>
                                              <p:pRg st="2" end="2"/>
                                            </p:txEl>
                                          </p:spTgt>
                                        </p:tgtEl>
                                        <p:attrNameLst>
                                          <p:attrName>style.visibility</p:attrName>
                                        </p:attrNameLst>
                                      </p:cBhvr>
                                      <p:to>
                                        <p:strVal val="visible"/>
                                      </p:to>
                                    </p:set>
                                    <p:anim calcmode="lin" valueType="num">
                                      <p:cBhvr additive="base">
                                        <p:cTn id="17" dur="500" fill="hold"/>
                                        <p:tgtEl>
                                          <p:spTgt spid="70553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0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05539">
                                            <p:txEl>
                                              <p:pRg st="3" end="3"/>
                                            </p:txEl>
                                          </p:spTgt>
                                        </p:tgtEl>
                                        <p:attrNameLst>
                                          <p:attrName>style.visibility</p:attrName>
                                        </p:attrNameLst>
                                      </p:cBhvr>
                                      <p:to>
                                        <p:strVal val="visible"/>
                                      </p:to>
                                    </p:set>
                                    <p:anim calcmode="lin" valueType="num">
                                      <p:cBhvr additive="base">
                                        <p:cTn id="23" dur="500" fill="hold"/>
                                        <p:tgtEl>
                                          <p:spTgt spid="70553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05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05539">
                                            <p:txEl>
                                              <p:pRg st="4" end="4"/>
                                            </p:txEl>
                                          </p:spTgt>
                                        </p:tgtEl>
                                        <p:attrNameLst>
                                          <p:attrName>style.visibility</p:attrName>
                                        </p:attrNameLst>
                                      </p:cBhvr>
                                      <p:to>
                                        <p:strVal val="visible"/>
                                      </p:to>
                                    </p:set>
                                    <p:anim calcmode="lin" valueType="num">
                                      <p:cBhvr additive="base">
                                        <p:cTn id="29" dur="500" fill="hold"/>
                                        <p:tgtEl>
                                          <p:spTgt spid="705539">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05539">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05539">
                                            <p:txEl>
                                              <p:pRg st="5" end="5"/>
                                            </p:txEl>
                                          </p:spTgt>
                                        </p:tgtEl>
                                        <p:attrNameLst>
                                          <p:attrName>style.visibility</p:attrName>
                                        </p:attrNameLst>
                                      </p:cBhvr>
                                      <p:to>
                                        <p:strVal val="visible"/>
                                      </p:to>
                                    </p:set>
                                    <p:anim calcmode="lin" valueType="num">
                                      <p:cBhvr additive="base">
                                        <p:cTn id="33" dur="500" fill="hold"/>
                                        <p:tgtEl>
                                          <p:spTgt spid="705539">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055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05539">
                                            <p:txEl>
                                              <p:pRg st="6" end="6"/>
                                            </p:txEl>
                                          </p:spTgt>
                                        </p:tgtEl>
                                        <p:attrNameLst>
                                          <p:attrName>style.visibility</p:attrName>
                                        </p:attrNameLst>
                                      </p:cBhvr>
                                      <p:to>
                                        <p:strVal val="visible"/>
                                      </p:to>
                                    </p:set>
                                    <p:anim calcmode="lin" valueType="num">
                                      <p:cBhvr additive="base">
                                        <p:cTn id="39" dur="500" fill="hold"/>
                                        <p:tgtEl>
                                          <p:spTgt spid="705539">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055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05539">
                                            <p:txEl>
                                              <p:pRg st="7" end="7"/>
                                            </p:txEl>
                                          </p:spTgt>
                                        </p:tgtEl>
                                        <p:attrNameLst>
                                          <p:attrName>style.visibility</p:attrName>
                                        </p:attrNameLst>
                                      </p:cBhvr>
                                      <p:to>
                                        <p:strVal val="visible"/>
                                      </p:to>
                                    </p:set>
                                    <p:anim calcmode="lin" valueType="num">
                                      <p:cBhvr additive="base">
                                        <p:cTn id="45" dur="500" fill="hold"/>
                                        <p:tgtEl>
                                          <p:spTgt spid="705539">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55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705539">
                                            <p:txEl>
                                              <p:pRg st="8" end="8"/>
                                            </p:txEl>
                                          </p:spTgt>
                                        </p:tgtEl>
                                        <p:attrNameLst>
                                          <p:attrName>style.visibility</p:attrName>
                                        </p:attrNameLst>
                                      </p:cBhvr>
                                      <p:to>
                                        <p:strVal val="visible"/>
                                      </p:to>
                                    </p:set>
                                    <p:anim calcmode="lin" valueType="num">
                                      <p:cBhvr additive="base">
                                        <p:cTn id="51" dur="500" fill="hold"/>
                                        <p:tgtEl>
                                          <p:spTgt spid="705539">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05539">
                                            <p:txEl>
                                              <p:pRg st="8" end="8"/>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05539">
                                            <p:txEl>
                                              <p:pRg st="9" end="9"/>
                                            </p:txEl>
                                          </p:spTgt>
                                        </p:tgtEl>
                                        <p:attrNameLst>
                                          <p:attrName>style.visibility</p:attrName>
                                        </p:attrNameLst>
                                      </p:cBhvr>
                                      <p:to>
                                        <p:strVal val="visible"/>
                                      </p:to>
                                    </p:set>
                                    <p:anim calcmode="lin" valueType="num">
                                      <p:cBhvr additive="base">
                                        <p:cTn id="55" dur="500" fill="hold"/>
                                        <p:tgtEl>
                                          <p:spTgt spid="70553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0553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05539">
                                            <p:txEl>
                                              <p:pRg st="10" end="10"/>
                                            </p:txEl>
                                          </p:spTgt>
                                        </p:tgtEl>
                                        <p:attrNameLst>
                                          <p:attrName>style.visibility</p:attrName>
                                        </p:attrNameLst>
                                      </p:cBhvr>
                                      <p:to>
                                        <p:strVal val="visible"/>
                                      </p:to>
                                    </p:set>
                                    <p:anim calcmode="lin" valueType="num">
                                      <p:cBhvr additive="base">
                                        <p:cTn id="61" dur="500" fill="hold"/>
                                        <p:tgtEl>
                                          <p:spTgt spid="70553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05539">
                                            <p:txEl>
                                              <p:pRg st="10" end="10"/>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705539">
                                            <p:txEl>
                                              <p:pRg st="11" end="11"/>
                                            </p:txEl>
                                          </p:spTgt>
                                        </p:tgtEl>
                                        <p:attrNameLst>
                                          <p:attrName>style.visibility</p:attrName>
                                        </p:attrNameLst>
                                      </p:cBhvr>
                                      <p:to>
                                        <p:strVal val="visible"/>
                                      </p:to>
                                    </p:set>
                                    <p:anim calcmode="lin" valueType="num">
                                      <p:cBhvr additive="base">
                                        <p:cTn id="65" dur="500" fill="hold"/>
                                        <p:tgtEl>
                                          <p:spTgt spid="705539">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0553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194" name="Group 107"/>
          <p:cNvGrpSpPr>
            <a:grpSpLocks/>
          </p:cNvGrpSpPr>
          <p:nvPr/>
        </p:nvGrpSpPr>
        <p:grpSpPr bwMode="auto">
          <a:xfrm>
            <a:off x="1560513" y="5322888"/>
            <a:ext cx="6356350" cy="1012825"/>
            <a:chOff x="3305" y="499"/>
            <a:chExt cx="3632" cy="638"/>
          </a:xfrm>
        </p:grpSpPr>
        <p:sp>
          <p:nvSpPr>
            <p:cNvPr id="8243" name="Text Box 100"/>
            <p:cNvSpPr txBox="1">
              <a:spLocks noChangeArrowheads="1"/>
            </p:cNvSpPr>
            <p:nvPr/>
          </p:nvSpPr>
          <p:spPr bwMode="auto">
            <a:xfrm>
              <a:off x="3305" y="499"/>
              <a:ext cx="876"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Physical</a:t>
              </a:r>
            </a:p>
            <a:p>
              <a:pPr eaLnBrk="1" hangingPunct="1"/>
              <a:r>
                <a:rPr lang="en-US" altLang="en-US" sz="2000">
                  <a:latin typeface="Helvetica" panose="020B0604020202020204" pitchFamily="34" charset="0"/>
                </a:rPr>
                <a:t>Address:</a:t>
              </a:r>
            </a:p>
            <a:p>
              <a:pPr eaLnBrk="1" hangingPunct="1"/>
              <a:r>
                <a:rPr lang="en-US" altLang="en-US" sz="2000">
                  <a:latin typeface="Helvetica" panose="020B0604020202020204" pitchFamily="34" charset="0"/>
                </a:rPr>
                <a:t>(40-50 bits)</a:t>
              </a:r>
            </a:p>
          </p:txBody>
        </p:sp>
        <p:grpSp>
          <p:nvGrpSpPr>
            <p:cNvPr id="8244" name="Group 104"/>
            <p:cNvGrpSpPr>
              <a:grpSpLocks/>
            </p:cNvGrpSpPr>
            <p:nvPr/>
          </p:nvGrpSpPr>
          <p:grpSpPr bwMode="auto">
            <a:xfrm>
              <a:off x="4294" y="699"/>
              <a:ext cx="2643" cy="238"/>
              <a:chOff x="4294" y="555"/>
              <a:chExt cx="2643" cy="238"/>
            </a:xfrm>
          </p:grpSpPr>
          <p:sp>
            <p:nvSpPr>
              <p:cNvPr id="8245" name="Rectangle 98"/>
              <p:cNvSpPr>
                <a:spLocks noChangeArrowheads="1"/>
              </p:cNvSpPr>
              <p:nvPr/>
            </p:nvSpPr>
            <p:spPr bwMode="auto">
              <a:xfrm>
                <a:off x="5952" y="555"/>
                <a:ext cx="985" cy="23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Helvetica" panose="020B0604020202020204" pitchFamily="34" charset="0"/>
                  </a:rPr>
                  <a:t>12bit Offset</a:t>
                </a:r>
              </a:p>
            </p:txBody>
          </p:sp>
          <p:sp>
            <p:nvSpPr>
              <p:cNvPr id="8246" name="Rectangle 102"/>
              <p:cNvSpPr>
                <a:spLocks noChangeArrowheads="1"/>
              </p:cNvSpPr>
              <p:nvPr/>
            </p:nvSpPr>
            <p:spPr bwMode="auto">
              <a:xfrm>
                <a:off x="4294" y="555"/>
                <a:ext cx="1658" cy="238"/>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Physical Page #</a:t>
                </a:r>
              </a:p>
            </p:txBody>
          </p:sp>
        </p:grpSp>
      </p:grpSp>
      <p:sp>
        <p:nvSpPr>
          <p:cNvPr id="8195" name="Rectangle 2"/>
          <p:cNvSpPr>
            <a:spLocks noGrp="1" noChangeArrowheads="1"/>
          </p:cNvSpPr>
          <p:nvPr>
            <p:ph type="title"/>
          </p:nvPr>
        </p:nvSpPr>
        <p:spPr>
          <a:xfrm>
            <a:off x="1560513" y="76200"/>
            <a:ext cx="6021387" cy="493713"/>
          </a:xfrm>
          <a:noFill/>
        </p:spPr>
        <p:txBody>
          <a:bodyPr wrap="none" lIns="63500" tIns="25400" rIns="63500" bIns="25400" anchor="t">
            <a:spAutoFit/>
          </a:bodyPr>
          <a:lstStyle/>
          <a:p>
            <a:r>
              <a:rPr lang="en-US" altLang="ko-KR" smtClean="0">
                <a:latin typeface="Helvetica" panose="020B0604020202020204" pitchFamily="34" charset="0"/>
                <a:ea typeface="굴림" panose="020B0600000101010101" pitchFamily="34" charset="-127"/>
              </a:rPr>
              <a:t>X86_64: Four-level page table!</a:t>
            </a:r>
          </a:p>
        </p:txBody>
      </p:sp>
      <p:sp>
        <p:nvSpPr>
          <p:cNvPr id="8196" name="Rectangle 54"/>
          <p:cNvSpPr>
            <a:spLocks noChangeArrowheads="1"/>
          </p:cNvSpPr>
          <p:nvPr/>
        </p:nvSpPr>
        <p:spPr bwMode="auto">
          <a:xfrm>
            <a:off x="2181225" y="728663"/>
            <a:ext cx="7969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9 bits</a:t>
            </a:r>
          </a:p>
        </p:txBody>
      </p:sp>
      <p:sp>
        <p:nvSpPr>
          <p:cNvPr id="8197" name="Rectangle 55"/>
          <p:cNvSpPr>
            <a:spLocks noChangeArrowheads="1"/>
          </p:cNvSpPr>
          <p:nvPr/>
        </p:nvSpPr>
        <p:spPr bwMode="auto">
          <a:xfrm>
            <a:off x="3182938" y="723900"/>
            <a:ext cx="7969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9 bits</a:t>
            </a:r>
          </a:p>
        </p:txBody>
      </p:sp>
      <p:sp>
        <p:nvSpPr>
          <p:cNvPr id="8198" name="Rectangle 56"/>
          <p:cNvSpPr>
            <a:spLocks noChangeArrowheads="1"/>
          </p:cNvSpPr>
          <p:nvPr/>
        </p:nvSpPr>
        <p:spPr bwMode="auto">
          <a:xfrm>
            <a:off x="6345238" y="728663"/>
            <a:ext cx="942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12 bits</a:t>
            </a:r>
          </a:p>
        </p:txBody>
      </p:sp>
      <p:sp>
        <p:nvSpPr>
          <p:cNvPr id="8199" name="Text Box 66"/>
          <p:cNvSpPr txBox="1">
            <a:spLocks noChangeArrowheads="1"/>
          </p:cNvSpPr>
          <p:nvPr/>
        </p:nvSpPr>
        <p:spPr bwMode="auto">
          <a:xfrm>
            <a:off x="279400" y="863600"/>
            <a:ext cx="18176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2000">
                <a:latin typeface="Helvetica" panose="020B0604020202020204" pitchFamily="34" charset="0"/>
              </a:rPr>
              <a:t>48-bit Virtual </a:t>
            </a:r>
          </a:p>
          <a:p>
            <a:pPr algn="r" eaLnBrk="1" hangingPunct="1"/>
            <a:r>
              <a:rPr lang="en-US" altLang="en-US" sz="2000">
                <a:latin typeface="Helvetica" panose="020B0604020202020204" pitchFamily="34" charset="0"/>
              </a:rPr>
              <a:t>Address:</a:t>
            </a:r>
          </a:p>
        </p:txBody>
      </p:sp>
      <p:sp>
        <p:nvSpPr>
          <p:cNvPr id="8200" name="Rectangle 68"/>
          <p:cNvSpPr>
            <a:spLocks noChangeArrowheads="1"/>
          </p:cNvSpPr>
          <p:nvPr/>
        </p:nvSpPr>
        <p:spPr bwMode="auto">
          <a:xfrm>
            <a:off x="6086475" y="1052513"/>
            <a:ext cx="1563688"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Helvetica" panose="020B0604020202020204" pitchFamily="34" charset="0"/>
              </a:rPr>
              <a:t>Offset</a:t>
            </a:r>
          </a:p>
        </p:txBody>
      </p:sp>
      <p:sp>
        <p:nvSpPr>
          <p:cNvPr id="8201" name="Rectangle 69"/>
          <p:cNvSpPr>
            <a:spLocks noChangeArrowheads="1"/>
          </p:cNvSpPr>
          <p:nvPr/>
        </p:nvSpPr>
        <p:spPr bwMode="auto">
          <a:xfrm>
            <a:off x="3081338" y="1052513"/>
            <a:ext cx="1001712"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Virtual</a:t>
            </a:r>
          </a:p>
          <a:p>
            <a:pPr eaLnBrk="1" hangingPunct="1">
              <a:lnSpc>
                <a:spcPct val="75000"/>
              </a:lnSpc>
            </a:pPr>
            <a:r>
              <a:rPr lang="en-US" altLang="en-US" sz="1600">
                <a:latin typeface="Helvetica" panose="020B0604020202020204" pitchFamily="34" charset="0"/>
              </a:rPr>
              <a:t>P2 index</a:t>
            </a:r>
          </a:p>
        </p:txBody>
      </p:sp>
      <p:sp>
        <p:nvSpPr>
          <p:cNvPr id="8202" name="Rectangle 70"/>
          <p:cNvSpPr>
            <a:spLocks noChangeArrowheads="1"/>
          </p:cNvSpPr>
          <p:nvPr/>
        </p:nvSpPr>
        <p:spPr bwMode="auto">
          <a:xfrm>
            <a:off x="2078038" y="1052513"/>
            <a:ext cx="1003300"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Virtual</a:t>
            </a:r>
          </a:p>
          <a:p>
            <a:pPr eaLnBrk="1" hangingPunct="1">
              <a:lnSpc>
                <a:spcPct val="75000"/>
              </a:lnSpc>
            </a:pPr>
            <a:r>
              <a:rPr lang="en-US" altLang="en-US" sz="1600">
                <a:latin typeface="Helvetica" panose="020B0604020202020204" pitchFamily="34" charset="0"/>
              </a:rPr>
              <a:t>P1 index</a:t>
            </a:r>
          </a:p>
        </p:txBody>
      </p:sp>
      <p:grpSp>
        <p:nvGrpSpPr>
          <p:cNvPr id="2" name="Group 1"/>
          <p:cNvGrpSpPr>
            <a:grpSpLocks/>
          </p:cNvGrpSpPr>
          <p:nvPr/>
        </p:nvGrpSpPr>
        <p:grpSpPr bwMode="auto">
          <a:xfrm>
            <a:off x="2911475" y="2403475"/>
            <a:ext cx="669925" cy="1397000"/>
            <a:chOff x="3290594" y="2432050"/>
            <a:chExt cx="669926" cy="1397000"/>
          </a:xfrm>
        </p:grpSpPr>
        <p:sp>
          <p:nvSpPr>
            <p:cNvPr id="8239" name="Rectangle 4"/>
            <p:cNvSpPr>
              <a:spLocks noChangeArrowheads="1"/>
            </p:cNvSpPr>
            <p:nvPr/>
          </p:nvSpPr>
          <p:spPr bwMode="auto">
            <a:xfrm>
              <a:off x="3290595" y="2432050"/>
              <a:ext cx="669925" cy="1397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8240" name="Rectangle 5" descr="80%"/>
            <p:cNvSpPr>
              <a:spLocks noChangeArrowheads="1"/>
            </p:cNvSpPr>
            <p:nvPr/>
          </p:nvSpPr>
          <p:spPr bwMode="auto">
            <a:xfrm>
              <a:off x="3290594" y="2630487"/>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8241" name="Rectangle 6" descr="75%"/>
            <p:cNvSpPr>
              <a:spLocks noChangeArrowheads="1"/>
            </p:cNvSpPr>
            <p:nvPr/>
          </p:nvSpPr>
          <p:spPr bwMode="auto">
            <a:xfrm>
              <a:off x="3290595" y="3044824"/>
              <a:ext cx="669925" cy="144463"/>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8242" name="Rectangle 7" descr="75%"/>
            <p:cNvSpPr>
              <a:spLocks noChangeArrowheads="1"/>
            </p:cNvSpPr>
            <p:nvPr/>
          </p:nvSpPr>
          <p:spPr bwMode="auto">
            <a:xfrm>
              <a:off x="3290595" y="3197226"/>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grpSp>
      <p:grpSp>
        <p:nvGrpSpPr>
          <p:cNvPr id="39980" name="Group 111"/>
          <p:cNvGrpSpPr>
            <a:grpSpLocks/>
          </p:cNvGrpSpPr>
          <p:nvPr/>
        </p:nvGrpSpPr>
        <p:grpSpPr bwMode="auto">
          <a:xfrm>
            <a:off x="2389188" y="3895725"/>
            <a:ext cx="1703387" cy="300038"/>
            <a:chOff x="1872" y="2644"/>
            <a:chExt cx="1073" cy="189"/>
          </a:xfrm>
        </p:grpSpPr>
        <p:sp>
          <p:nvSpPr>
            <p:cNvPr id="8236" name="Rectangle 47"/>
            <p:cNvSpPr>
              <a:spLocks noChangeArrowheads="1"/>
            </p:cNvSpPr>
            <p:nvPr/>
          </p:nvSpPr>
          <p:spPr bwMode="auto">
            <a:xfrm>
              <a:off x="2112" y="2644"/>
              <a:ext cx="58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1800">
                  <a:latin typeface="Helvetica" panose="020B0604020202020204" pitchFamily="34" charset="0"/>
                </a:rPr>
                <a:t>8 bytes</a:t>
              </a:r>
            </a:p>
          </p:txBody>
        </p:sp>
        <p:sp>
          <p:nvSpPr>
            <p:cNvPr id="8237" name="Line 48"/>
            <p:cNvSpPr>
              <a:spLocks noChangeShapeType="1"/>
            </p:cNvSpPr>
            <p:nvPr/>
          </p:nvSpPr>
          <p:spPr bwMode="auto">
            <a:xfrm>
              <a:off x="1872" y="2740"/>
              <a:ext cx="2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38" name="Line 49"/>
            <p:cNvSpPr>
              <a:spLocks noChangeShapeType="1"/>
            </p:cNvSpPr>
            <p:nvPr/>
          </p:nvSpPr>
          <p:spPr bwMode="auto">
            <a:xfrm flipH="1">
              <a:off x="2688" y="2740"/>
              <a:ext cx="25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9981" name="Rectangle 76"/>
          <p:cNvSpPr>
            <a:spLocks noChangeArrowheads="1"/>
          </p:cNvSpPr>
          <p:nvPr/>
        </p:nvSpPr>
        <p:spPr bwMode="auto">
          <a:xfrm>
            <a:off x="442913" y="2406650"/>
            <a:ext cx="1822450" cy="315913"/>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PageTablePtr</a:t>
            </a:r>
          </a:p>
        </p:txBody>
      </p:sp>
      <p:sp>
        <p:nvSpPr>
          <p:cNvPr id="39982" name="Line 92"/>
          <p:cNvSpPr>
            <a:spLocks noChangeShapeType="1"/>
          </p:cNvSpPr>
          <p:nvPr/>
        </p:nvSpPr>
        <p:spPr bwMode="auto">
          <a:xfrm flipV="1">
            <a:off x="2278063" y="2441575"/>
            <a:ext cx="633412" cy="76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671837" name="Freeform 93"/>
          <p:cNvSpPr>
            <a:spLocks/>
          </p:cNvSpPr>
          <p:nvPr/>
        </p:nvSpPr>
        <p:spPr bwMode="auto">
          <a:xfrm>
            <a:off x="2384425" y="1414463"/>
            <a:ext cx="527050" cy="1258887"/>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39958" name="Group 117"/>
          <p:cNvGrpSpPr>
            <a:grpSpLocks/>
          </p:cNvGrpSpPr>
          <p:nvPr/>
        </p:nvGrpSpPr>
        <p:grpSpPr bwMode="auto">
          <a:xfrm>
            <a:off x="4249738" y="2541588"/>
            <a:ext cx="668337" cy="1397000"/>
            <a:chOff x="3572" y="971"/>
            <a:chExt cx="421" cy="880"/>
          </a:xfrm>
        </p:grpSpPr>
        <p:sp>
          <p:nvSpPr>
            <p:cNvPr id="8232" name="Rectangle 8"/>
            <p:cNvSpPr>
              <a:spLocks noChangeArrowheads="1"/>
            </p:cNvSpPr>
            <p:nvPr/>
          </p:nvSpPr>
          <p:spPr bwMode="auto">
            <a:xfrm>
              <a:off x="3572" y="971"/>
              <a:ext cx="421" cy="8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8233" name="Rectangle 9" descr="50%"/>
            <p:cNvSpPr>
              <a:spLocks noChangeArrowheads="1"/>
            </p:cNvSpPr>
            <p:nvPr/>
          </p:nvSpPr>
          <p:spPr bwMode="auto">
            <a:xfrm>
              <a:off x="3572" y="1317"/>
              <a:ext cx="421" cy="90"/>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8234" name="Rectangle 10" descr="50%"/>
            <p:cNvSpPr>
              <a:spLocks noChangeArrowheads="1"/>
            </p:cNvSpPr>
            <p:nvPr/>
          </p:nvSpPr>
          <p:spPr bwMode="auto">
            <a:xfrm>
              <a:off x="3572" y="1416"/>
              <a:ext cx="421" cy="89"/>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8235" name="Rectangle 11" descr="70%"/>
            <p:cNvSpPr>
              <a:spLocks noChangeArrowheads="1"/>
            </p:cNvSpPr>
            <p:nvPr/>
          </p:nvSpPr>
          <p:spPr bwMode="auto">
            <a:xfrm>
              <a:off x="3572" y="1613"/>
              <a:ext cx="421" cy="91"/>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grpSp>
      <p:grpSp>
        <p:nvGrpSpPr>
          <p:cNvPr id="39959" name="Group 118"/>
          <p:cNvGrpSpPr>
            <a:grpSpLocks/>
          </p:cNvGrpSpPr>
          <p:nvPr/>
        </p:nvGrpSpPr>
        <p:grpSpPr bwMode="auto">
          <a:xfrm>
            <a:off x="5473700" y="2455863"/>
            <a:ext cx="668338" cy="1398587"/>
            <a:chOff x="3572" y="2057"/>
            <a:chExt cx="421" cy="881"/>
          </a:xfrm>
        </p:grpSpPr>
        <p:sp>
          <p:nvSpPr>
            <p:cNvPr id="8228" name="Rectangle 12"/>
            <p:cNvSpPr>
              <a:spLocks noChangeArrowheads="1"/>
            </p:cNvSpPr>
            <p:nvPr/>
          </p:nvSpPr>
          <p:spPr bwMode="auto">
            <a:xfrm>
              <a:off x="3572" y="2057"/>
              <a:ext cx="421" cy="8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8229" name="Rectangle 13" descr="50%"/>
            <p:cNvSpPr>
              <a:spLocks noChangeArrowheads="1"/>
            </p:cNvSpPr>
            <p:nvPr/>
          </p:nvSpPr>
          <p:spPr bwMode="auto">
            <a:xfrm>
              <a:off x="3572" y="2304"/>
              <a:ext cx="421" cy="91"/>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8230" name="Rectangle 14" descr="50%"/>
            <p:cNvSpPr>
              <a:spLocks noChangeArrowheads="1"/>
            </p:cNvSpPr>
            <p:nvPr/>
          </p:nvSpPr>
          <p:spPr bwMode="auto">
            <a:xfrm>
              <a:off x="3572" y="2403"/>
              <a:ext cx="421" cy="90"/>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8231" name="Rectangle 15" descr="50%"/>
            <p:cNvSpPr>
              <a:spLocks noChangeArrowheads="1"/>
            </p:cNvSpPr>
            <p:nvPr/>
          </p:nvSpPr>
          <p:spPr bwMode="auto">
            <a:xfrm>
              <a:off x="3572" y="2600"/>
              <a:ext cx="421" cy="91"/>
            </a:xfrm>
            <a:prstGeom prst="rect">
              <a:avLst/>
            </a:prstGeom>
            <a:pattFill prst="pct70">
              <a:fgClr>
                <a:srgbClr val="FF0000"/>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grpSp>
      <p:sp>
        <p:nvSpPr>
          <p:cNvPr id="671864" name="Freeform 120"/>
          <p:cNvSpPr>
            <a:spLocks/>
          </p:cNvSpPr>
          <p:nvPr/>
        </p:nvSpPr>
        <p:spPr bwMode="auto">
          <a:xfrm>
            <a:off x="3581400" y="1419225"/>
            <a:ext cx="668338" cy="2212975"/>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8211" name="Rectangle 69"/>
          <p:cNvSpPr>
            <a:spLocks noChangeArrowheads="1"/>
          </p:cNvSpPr>
          <p:nvPr/>
        </p:nvSpPr>
        <p:spPr bwMode="auto">
          <a:xfrm>
            <a:off x="4083050" y="1052513"/>
            <a:ext cx="1001713"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Virtual</a:t>
            </a:r>
          </a:p>
          <a:p>
            <a:pPr eaLnBrk="1" hangingPunct="1">
              <a:lnSpc>
                <a:spcPct val="75000"/>
              </a:lnSpc>
            </a:pPr>
            <a:r>
              <a:rPr lang="en-US" altLang="en-US" sz="1600">
                <a:latin typeface="Helvetica" panose="020B0604020202020204" pitchFamily="34" charset="0"/>
              </a:rPr>
              <a:t>P3 index</a:t>
            </a:r>
          </a:p>
        </p:txBody>
      </p:sp>
      <p:sp>
        <p:nvSpPr>
          <p:cNvPr id="8212" name="Rectangle 69"/>
          <p:cNvSpPr>
            <a:spLocks noChangeArrowheads="1"/>
          </p:cNvSpPr>
          <p:nvPr/>
        </p:nvSpPr>
        <p:spPr bwMode="auto">
          <a:xfrm>
            <a:off x="5084763" y="1052513"/>
            <a:ext cx="1001712"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Virtual</a:t>
            </a:r>
          </a:p>
          <a:p>
            <a:pPr eaLnBrk="1" hangingPunct="1">
              <a:lnSpc>
                <a:spcPct val="75000"/>
              </a:lnSpc>
            </a:pPr>
            <a:r>
              <a:rPr lang="en-US" altLang="en-US" sz="1600">
                <a:latin typeface="Helvetica" panose="020B0604020202020204" pitchFamily="34" charset="0"/>
              </a:rPr>
              <a:t>P4 index</a:t>
            </a:r>
          </a:p>
        </p:txBody>
      </p:sp>
      <p:sp>
        <p:nvSpPr>
          <p:cNvPr id="8213" name="Rectangle 55"/>
          <p:cNvSpPr>
            <a:spLocks noChangeArrowheads="1"/>
          </p:cNvSpPr>
          <p:nvPr/>
        </p:nvSpPr>
        <p:spPr bwMode="auto">
          <a:xfrm>
            <a:off x="4184650" y="711200"/>
            <a:ext cx="7969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9 bits</a:t>
            </a:r>
          </a:p>
        </p:txBody>
      </p:sp>
      <p:sp>
        <p:nvSpPr>
          <p:cNvPr id="8214" name="Rectangle 55"/>
          <p:cNvSpPr>
            <a:spLocks noChangeArrowheads="1"/>
          </p:cNvSpPr>
          <p:nvPr/>
        </p:nvSpPr>
        <p:spPr bwMode="auto">
          <a:xfrm>
            <a:off x="5186363" y="711200"/>
            <a:ext cx="7969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9 bits</a:t>
            </a:r>
          </a:p>
        </p:txBody>
      </p:sp>
      <p:sp>
        <p:nvSpPr>
          <p:cNvPr id="81" name="Line 92"/>
          <p:cNvSpPr>
            <a:spLocks noChangeShapeType="1"/>
          </p:cNvSpPr>
          <p:nvPr/>
        </p:nvSpPr>
        <p:spPr bwMode="auto">
          <a:xfrm flipV="1">
            <a:off x="3582988" y="2541588"/>
            <a:ext cx="666750" cy="1460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82" name="Line 92"/>
          <p:cNvSpPr>
            <a:spLocks noChangeShapeType="1"/>
          </p:cNvSpPr>
          <p:nvPr/>
        </p:nvSpPr>
        <p:spPr bwMode="auto">
          <a:xfrm flipV="1">
            <a:off x="4924425" y="2479675"/>
            <a:ext cx="549275" cy="11525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83" name="Freeform 120"/>
          <p:cNvSpPr>
            <a:spLocks/>
          </p:cNvSpPr>
          <p:nvPr/>
        </p:nvSpPr>
        <p:spPr bwMode="auto">
          <a:xfrm>
            <a:off x="4806950" y="1430338"/>
            <a:ext cx="666750" cy="1960562"/>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84" name="Group 83"/>
          <p:cNvGrpSpPr>
            <a:grpSpLocks/>
          </p:cNvGrpSpPr>
          <p:nvPr/>
        </p:nvGrpSpPr>
        <p:grpSpPr bwMode="auto">
          <a:xfrm>
            <a:off x="6481763" y="2093913"/>
            <a:ext cx="669925" cy="1397000"/>
            <a:chOff x="3290594" y="2432050"/>
            <a:chExt cx="669926" cy="1397000"/>
          </a:xfrm>
        </p:grpSpPr>
        <p:sp>
          <p:nvSpPr>
            <p:cNvPr id="8224" name="Rectangle 4"/>
            <p:cNvSpPr>
              <a:spLocks noChangeArrowheads="1"/>
            </p:cNvSpPr>
            <p:nvPr/>
          </p:nvSpPr>
          <p:spPr bwMode="auto">
            <a:xfrm>
              <a:off x="3290595" y="2432050"/>
              <a:ext cx="669925" cy="1397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8225" name="Rectangle 5" descr="80%"/>
            <p:cNvSpPr>
              <a:spLocks noChangeArrowheads="1"/>
            </p:cNvSpPr>
            <p:nvPr/>
          </p:nvSpPr>
          <p:spPr bwMode="auto">
            <a:xfrm>
              <a:off x="3290594" y="2630487"/>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8226" name="Rectangle 6" descr="75%"/>
            <p:cNvSpPr>
              <a:spLocks noChangeArrowheads="1"/>
            </p:cNvSpPr>
            <p:nvPr/>
          </p:nvSpPr>
          <p:spPr bwMode="auto">
            <a:xfrm>
              <a:off x="3290595" y="3044824"/>
              <a:ext cx="669925" cy="144463"/>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8227" name="Rectangle 7" descr="75%"/>
            <p:cNvSpPr>
              <a:spLocks noChangeArrowheads="1"/>
            </p:cNvSpPr>
            <p:nvPr/>
          </p:nvSpPr>
          <p:spPr bwMode="auto">
            <a:xfrm>
              <a:off x="3290595" y="3197226"/>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grpSp>
      <p:sp>
        <p:nvSpPr>
          <p:cNvPr id="89" name="Line 92"/>
          <p:cNvSpPr>
            <a:spLocks noChangeShapeType="1"/>
          </p:cNvSpPr>
          <p:nvPr/>
        </p:nvSpPr>
        <p:spPr bwMode="auto">
          <a:xfrm flipV="1">
            <a:off x="6142038" y="2093913"/>
            <a:ext cx="339725" cy="1312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90" name="Freeform 120"/>
          <p:cNvSpPr>
            <a:spLocks/>
          </p:cNvSpPr>
          <p:nvPr/>
        </p:nvSpPr>
        <p:spPr bwMode="auto">
          <a:xfrm>
            <a:off x="5902325" y="1430338"/>
            <a:ext cx="579438" cy="973137"/>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3" name="Freeform 2"/>
          <p:cNvSpPr>
            <a:spLocks/>
          </p:cNvSpPr>
          <p:nvPr/>
        </p:nvSpPr>
        <p:spPr bwMode="auto">
          <a:xfrm>
            <a:off x="7040563" y="1430338"/>
            <a:ext cx="876300" cy="4192587"/>
          </a:xfrm>
          <a:custGeom>
            <a:avLst/>
            <a:gdLst>
              <a:gd name="T0" fmla="*/ 126704 w 533400"/>
              <a:gd name="T1" fmla="*/ 0 h 4124325"/>
              <a:gd name="T2" fmla="*/ 2365116 w 533400"/>
              <a:gd name="T3" fmla="*/ 460251 h 4124325"/>
              <a:gd name="T4" fmla="*/ 2365116 w 533400"/>
              <a:gd name="T5" fmla="*/ 3491900 h 4124325"/>
              <a:gd name="T6" fmla="*/ 0 w 533400"/>
              <a:gd name="T7" fmla="*/ 4332357 h 41243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3400" h="4124325">
                <a:moveTo>
                  <a:pt x="28575" y="0"/>
                </a:moveTo>
                <a:lnTo>
                  <a:pt x="533400" y="438150"/>
                </a:lnTo>
                <a:lnTo>
                  <a:pt x="533400" y="3324225"/>
                </a:lnTo>
                <a:lnTo>
                  <a:pt x="0" y="4124325"/>
                </a:lnTo>
              </a:path>
            </a:pathLst>
          </a:custGeom>
          <a:noFill/>
          <a:ln w="50800" cap="flat" cmpd="sng" algn="ctr">
            <a:solidFill>
              <a:srgbClr val="233AE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 name="Freeform 3"/>
          <p:cNvSpPr>
            <a:spLocks/>
          </p:cNvSpPr>
          <p:nvPr/>
        </p:nvSpPr>
        <p:spPr bwMode="auto">
          <a:xfrm>
            <a:off x="4905375" y="2352675"/>
            <a:ext cx="2619375" cy="3257550"/>
          </a:xfrm>
          <a:custGeom>
            <a:avLst/>
            <a:gdLst>
              <a:gd name="T0" fmla="*/ 2276475 w 2619375"/>
              <a:gd name="T1" fmla="*/ 0 h 3257550"/>
              <a:gd name="T2" fmla="*/ 2619375 w 2619375"/>
              <a:gd name="T3" fmla="*/ 180975 h 3257550"/>
              <a:gd name="T4" fmla="*/ 2619375 w 2619375"/>
              <a:gd name="T5" fmla="*/ 1295400 h 3257550"/>
              <a:gd name="T6" fmla="*/ 0 w 2619375"/>
              <a:gd name="T7" fmla="*/ 3257550 h 3257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19375" h="3257550">
                <a:moveTo>
                  <a:pt x="2276475" y="0"/>
                </a:moveTo>
                <a:lnTo>
                  <a:pt x="2619375" y="180975"/>
                </a:lnTo>
                <a:lnTo>
                  <a:pt x="2619375" y="1295400"/>
                </a:lnTo>
                <a:lnTo>
                  <a:pt x="0" y="3257550"/>
                </a:lnTo>
              </a:path>
            </a:pathLst>
          </a:custGeom>
          <a:noFill/>
          <a:ln w="79375"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151" name="TextBox 4"/>
          <p:cNvSpPr txBox="1">
            <a:spLocks noChangeArrowheads="1"/>
          </p:cNvSpPr>
          <p:nvPr/>
        </p:nvSpPr>
        <p:spPr bwMode="auto">
          <a:xfrm>
            <a:off x="447675" y="4267200"/>
            <a:ext cx="4402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Helvetica" panose="020B0604020202020204" pitchFamily="34" charset="0"/>
              </a:rPr>
              <a:t>4096-byte pages (12 bit offset)</a:t>
            </a:r>
            <a:br>
              <a:rPr lang="en-US" altLang="en-US" sz="2000" b="0">
                <a:latin typeface="Helvetica" panose="020B0604020202020204" pitchFamily="34" charset="0"/>
              </a:rPr>
            </a:br>
            <a:r>
              <a:rPr lang="en-US" altLang="en-US" sz="2000" b="0">
                <a:latin typeface="Helvetica" panose="020B0604020202020204" pitchFamily="34" charset="0"/>
              </a:rPr>
              <a:t>Page tables also 4k bytes (pageable)</a:t>
            </a:r>
          </a:p>
        </p:txBody>
      </p:sp>
    </p:spTree>
    <p:extLst>
      <p:ext uri="{BB962C8B-B14F-4D97-AF65-F5344CB8AC3E}">
        <p14:creationId xmlns:p14="http://schemas.microsoft.com/office/powerpoint/2010/main" val="1864327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22" presetClass="entr" presetSubtype="8" fill="hold" grpId="0" nodeType="withEffect">
                                  <p:stCondLst>
                                    <p:cond delay="0"/>
                                  </p:stCondLst>
                                  <p:childTnLst>
                                    <p:set>
                                      <p:cBhvr>
                                        <p:cTn id="26" dur="1" fill="hold">
                                          <p:stCondLst>
                                            <p:cond delay="0"/>
                                          </p:stCondLst>
                                        </p:cTn>
                                        <p:tgtEl>
                                          <p:spTgt spid="671864"/>
                                        </p:tgtEl>
                                        <p:attrNameLst>
                                          <p:attrName>style.visibility</p:attrName>
                                        </p:attrNameLst>
                                      </p:cBhvr>
                                      <p:to>
                                        <p:strVal val="visible"/>
                                      </p:to>
                                    </p:set>
                                    <p:animEffect transition="in" filter="wipe(left)">
                                      <p:cBhvr>
                                        <p:cTn id="27" dur="500"/>
                                        <p:tgtEl>
                                          <p:spTgt spid="67186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wipe(left)">
                                      <p:cBhvr>
                                        <p:cTn id="30" dur="500"/>
                                        <p:tgtEl>
                                          <p:spTgt spid="8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wipe(left)">
                                      <p:cBhvr>
                                        <p:cTn id="33" dur="500"/>
                                        <p:tgtEl>
                                          <p:spTgt spid="90"/>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71837"/>
                                        </p:tgtEl>
                                        <p:attrNameLst>
                                          <p:attrName>style.visibility</p:attrName>
                                        </p:attrNameLst>
                                      </p:cBhvr>
                                      <p:to>
                                        <p:strVal val="visible"/>
                                      </p:to>
                                    </p:set>
                                    <p:animEffect transition="in" filter="wipe(up)">
                                      <p:cBhvr>
                                        <p:cTn id="36" dur="500"/>
                                        <p:tgtEl>
                                          <p:spTgt spid="67183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1" grpId="0" animBg="1"/>
      <p:bldP spid="39982" grpId="0" animBg="1"/>
      <p:bldP spid="671837" grpId="0" animBg="1"/>
      <p:bldP spid="671864" grpId="0" animBg="1"/>
      <p:bldP spid="81" grpId="0" animBg="1"/>
      <p:bldP spid="82" grpId="0" animBg="1"/>
      <p:bldP spid="83" grpId="0" animBg="1"/>
      <p:bldP spid="89" grpId="0" animBg="1"/>
      <p:bldP spid="90" grpId="0" animBg="1"/>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54"/>
          <p:cNvSpPr>
            <a:spLocks noChangeArrowheads="1"/>
          </p:cNvSpPr>
          <p:nvPr/>
        </p:nvSpPr>
        <p:spPr bwMode="auto">
          <a:xfrm>
            <a:off x="1836738" y="1417638"/>
            <a:ext cx="795337"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7 bits</a:t>
            </a:r>
          </a:p>
        </p:txBody>
      </p:sp>
      <p:sp>
        <p:nvSpPr>
          <p:cNvPr id="9219" name="Rectangle 55"/>
          <p:cNvSpPr>
            <a:spLocks noChangeArrowheads="1"/>
          </p:cNvSpPr>
          <p:nvPr/>
        </p:nvSpPr>
        <p:spPr bwMode="auto">
          <a:xfrm>
            <a:off x="2838450" y="1412875"/>
            <a:ext cx="7953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9 bits</a:t>
            </a:r>
          </a:p>
        </p:txBody>
      </p:sp>
      <p:sp>
        <p:nvSpPr>
          <p:cNvPr id="9220" name="Rectangle 56"/>
          <p:cNvSpPr>
            <a:spLocks noChangeArrowheads="1"/>
          </p:cNvSpPr>
          <p:nvPr/>
        </p:nvSpPr>
        <p:spPr bwMode="auto">
          <a:xfrm>
            <a:off x="7786688" y="1382713"/>
            <a:ext cx="9413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12 bits</a:t>
            </a:r>
          </a:p>
        </p:txBody>
      </p:sp>
      <p:sp>
        <p:nvSpPr>
          <p:cNvPr id="9221" name="Text Box 66"/>
          <p:cNvSpPr txBox="1">
            <a:spLocks noChangeArrowheads="1"/>
          </p:cNvSpPr>
          <p:nvPr/>
        </p:nvSpPr>
        <p:spPr bwMode="auto">
          <a:xfrm>
            <a:off x="82550" y="1417638"/>
            <a:ext cx="1651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64bit Virtual </a:t>
            </a:r>
          </a:p>
          <a:p>
            <a:pPr algn="r" eaLnBrk="1" hangingPunct="1"/>
            <a:r>
              <a:rPr lang="en-US" altLang="en-US" sz="2000">
                <a:latin typeface="Helvetica" panose="020B0604020202020204" pitchFamily="34" charset="0"/>
              </a:rPr>
              <a:t>Address:</a:t>
            </a:r>
          </a:p>
        </p:txBody>
      </p:sp>
      <p:sp>
        <p:nvSpPr>
          <p:cNvPr id="9222" name="Rectangle 68"/>
          <p:cNvSpPr>
            <a:spLocks noChangeArrowheads="1"/>
          </p:cNvSpPr>
          <p:nvPr/>
        </p:nvSpPr>
        <p:spPr bwMode="auto">
          <a:xfrm>
            <a:off x="7750175" y="1736725"/>
            <a:ext cx="1065213"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Helvetica" panose="020B0604020202020204" pitchFamily="34" charset="0"/>
              </a:rPr>
              <a:t>Offset</a:t>
            </a:r>
          </a:p>
        </p:txBody>
      </p:sp>
      <p:sp>
        <p:nvSpPr>
          <p:cNvPr id="9223" name="Rectangle 69"/>
          <p:cNvSpPr>
            <a:spLocks noChangeArrowheads="1"/>
          </p:cNvSpPr>
          <p:nvPr/>
        </p:nvSpPr>
        <p:spPr bwMode="auto">
          <a:xfrm>
            <a:off x="2735263" y="1741488"/>
            <a:ext cx="1001712"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Virtual</a:t>
            </a:r>
          </a:p>
          <a:p>
            <a:pPr eaLnBrk="1" hangingPunct="1">
              <a:lnSpc>
                <a:spcPct val="75000"/>
              </a:lnSpc>
            </a:pPr>
            <a:r>
              <a:rPr lang="en-US" altLang="en-US" sz="1600">
                <a:latin typeface="Helvetica" panose="020B0604020202020204" pitchFamily="34" charset="0"/>
              </a:rPr>
              <a:t>P2 index</a:t>
            </a:r>
          </a:p>
        </p:txBody>
      </p:sp>
      <p:sp>
        <p:nvSpPr>
          <p:cNvPr id="9224" name="Rectangle 70"/>
          <p:cNvSpPr>
            <a:spLocks noChangeArrowheads="1"/>
          </p:cNvSpPr>
          <p:nvPr/>
        </p:nvSpPr>
        <p:spPr bwMode="auto">
          <a:xfrm>
            <a:off x="1733550" y="1741488"/>
            <a:ext cx="1001713"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Virtual</a:t>
            </a:r>
          </a:p>
          <a:p>
            <a:pPr eaLnBrk="1" hangingPunct="1">
              <a:lnSpc>
                <a:spcPct val="75000"/>
              </a:lnSpc>
            </a:pPr>
            <a:r>
              <a:rPr lang="en-US" altLang="en-US" sz="1600">
                <a:latin typeface="Helvetica" panose="020B0604020202020204" pitchFamily="34" charset="0"/>
              </a:rPr>
              <a:t>P1 index</a:t>
            </a:r>
          </a:p>
        </p:txBody>
      </p:sp>
      <p:sp>
        <p:nvSpPr>
          <p:cNvPr id="9225" name="Rectangle 69"/>
          <p:cNvSpPr>
            <a:spLocks noChangeArrowheads="1"/>
          </p:cNvSpPr>
          <p:nvPr/>
        </p:nvSpPr>
        <p:spPr bwMode="auto">
          <a:xfrm>
            <a:off x="3736975" y="1741488"/>
            <a:ext cx="1001713"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Virtual</a:t>
            </a:r>
          </a:p>
          <a:p>
            <a:pPr eaLnBrk="1" hangingPunct="1">
              <a:lnSpc>
                <a:spcPct val="75000"/>
              </a:lnSpc>
            </a:pPr>
            <a:r>
              <a:rPr lang="en-US" altLang="en-US" sz="1600">
                <a:latin typeface="Helvetica" panose="020B0604020202020204" pitchFamily="34" charset="0"/>
              </a:rPr>
              <a:t>P3 index</a:t>
            </a:r>
          </a:p>
        </p:txBody>
      </p:sp>
      <p:sp>
        <p:nvSpPr>
          <p:cNvPr id="9226" name="Rectangle 69"/>
          <p:cNvSpPr>
            <a:spLocks noChangeArrowheads="1"/>
          </p:cNvSpPr>
          <p:nvPr/>
        </p:nvSpPr>
        <p:spPr bwMode="auto">
          <a:xfrm>
            <a:off x="4738688" y="1741488"/>
            <a:ext cx="1001712"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Virtual</a:t>
            </a:r>
          </a:p>
          <a:p>
            <a:pPr eaLnBrk="1" hangingPunct="1">
              <a:lnSpc>
                <a:spcPct val="75000"/>
              </a:lnSpc>
            </a:pPr>
            <a:r>
              <a:rPr lang="en-US" altLang="en-US" sz="1600">
                <a:latin typeface="Helvetica" panose="020B0604020202020204" pitchFamily="34" charset="0"/>
              </a:rPr>
              <a:t>P4 index</a:t>
            </a:r>
          </a:p>
        </p:txBody>
      </p:sp>
      <p:sp>
        <p:nvSpPr>
          <p:cNvPr id="9227" name="Rectangle 55"/>
          <p:cNvSpPr>
            <a:spLocks noChangeArrowheads="1"/>
          </p:cNvSpPr>
          <p:nvPr/>
        </p:nvSpPr>
        <p:spPr bwMode="auto">
          <a:xfrm>
            <a:off x="3840163" y="1400175"/>
            <a:ext cx="795337"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9 bits</a:t>
            </a:r>
          </a:p>
        </p:txBody>
      </p:sp>
      <p:sp>
        <p:nvSpPr>
          <p:cNvPr id="9228" name="Rectangle 55"/>
          <p:cNvSpPr>
            <a:spLocks noChangeArrowheads="1"/>
          </p:cNvSpPr>
          <p:nvPr/>
        </p:nvSpPr>
        <p:spPr bwMode="auto">
          <a:xfrm>
            <a:off x="4841875" y="1400175"/>
            <a:ext cx="7953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9 bits</a:t>
            </a:r>
          </a:p>
        </p:txBody>
      </p:sp>
      <p:sp>
        <p:nvSpPr>
          <p:cNvPr id="9229" name="Rectangle 69"/>
          <p:cNvSpPr>
            <a:spLocks noChangeArrowheads="1"/>
          </p:cNvSpPr>
          <p:nvPr/>
        </p:nvSpPr>
        <p:spPr bwMode="auto">
          <a:xfrm>
            <a:off x="5740400" y="1741488"/>
            <a:ext cx="1001713"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Virtual</a:t>
            </a:r>
          </a:p>
          <a:p>
            <a:pPr eaLnBrk="1" hangingPunct="1">
              <a:lnSpc>
                <a:spcPct val="75000"/>
              </a:lnSpc>
            </a:pPr>
            <a:r>
              <a:rPr lang="en-US" altLang="en-US" sz="1600">
                <a:latin typeface="Helvetica" panose="020B0604020202020204" pitchFamily="34" charset="0"/>
              </a:rPr>
              <a:t>P5 index</a:t>
            </a:r>
          </a:p>
        </p:txBody>
      </p:sp>
      <p:sp>
        <p:nvSpPr>
          <p:cNvPr id="9230" name="Rectangle 69"/>
          <p:cNvSpPr>
            <a:spLocks noChangeArrowheads="1"/>
          </p:cNvSpPr>
          <p:nvPr/>
        </p:nvSpPr>
        <p:spPr bwMode="auto">
          <a:xfrm>
            <a:off x="6742113" y="1741488"/>
            <a:ext cx="1001712"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Helvetica" panose="020B0604020202020204" pitchFamily="34" charset="0"/>
              </a:rPr>
              <a:t>Virtual</a:t>
            </a:r>
          </a:p>
          <a:p>
            <a:pPr eaLnBrk="1" hangingPunct="1">
              <a:lnSpc>
                <a:spcPct val="75000"/>
              </a:lnSpc>
            </a:pPr>
            <a:r>
              <a:rPr lang="en-US" altLang="en-US" sz="1600">
                <a:latin typeface="Helvetica" panose="020B0604020202020204" pitchFamily="34" charset="0"/>
              </a:rPr>
              <a:t>P6 index</a:t>
            </a:r>
          </a:p>
        </p:txBody>
      </p:sp>
      <p:sp>
        <p:nvSpPr>
          <p:cNvPr id="9231" name="Rectangle 55"/>
          <p:cNvSpPr>
            <a:spLocks noChangeArrowheads="1"/>
          </p:cNvSpPr>
          <p:nvPr/>
        </p:nvSpPr>
        <p:spPr bwMode="auto">
          <a:xfrm>
            <a:off x="5843588" y="1387475"/>
            <a:ext cx="795337"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9 bits</a:t>
            </a:r>
          </a:p>
        </p:txBody>
      </p:sp>
      <p:sp>
        <p:nvSpPr>
          <p:cNvPr id="9232" name="Rectangle 55"/>
          <p:cNvSpPr>
            <a:spLocks noChangeArrowheads="1"/>
          </p:cNvSpPr>
          <p:nvPr/>
        </p:nvSpPr>
        <p:spPr bwMode="auto">
          <a:xfrm>
            <a:off x="6770688" y="1382713"/>
            <a:ext cx="7969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Helvetica" panose="020B0604020202020204" pitchFamily="34" charset="0"/>
              </a:rPr>
              <a:t>9 bits</a:t>
            </a:r>
          </a:p>
        </p:txBody>
      </p:sp>
      <p:sp>
        <p:nvSpPr>
          <p:cNvPr id="6161" name="TextBox 5"/>
          <p:cNvSpPr txBox="1">
            <a:spLocks noChangeArrowheads="1"/>
          </p:cNvSpPr>
          <p:nvPr/>
        </p:nvSpPr>
        <p:spPr bwMode="auto">
          <a:xfrm>
            <a:off x="2681288" y="2954338"/>
            <a:ext cx="43592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800" b="0">
                <a:latin typeface="Helvetica" panose="020B0604020202020204" pitchFamily="34" charset="0"/>
              </a:rPr>
              <a:t>No!</a:t>
            </a:r>
          </a:p>
          <a:p>
            <a:pPr algn="ctr" eaLnBrk="1" hangingPunct="1"/>
            <a:endParaRPr lang="en-US" altLang="en-US" sz="2800" b="0">
              <a:latin typeface="Helvetica" panose="020B0604020202020204" pitchFamily="34" charset="0"/>
            </a:endParaRPr>
          </a:p>
          <a:p>
            <a:pPr algn="ctr" eaLnBrk="1" hangingPunct="1"/>
            <a:r>
              <a:rPr lang="en-US" altLang="en-US" b="0">
                <a:latin typeface="Helvetica" panose="020B0604020202020204" pitchFamily="34" charset="0"/>
              </a:rPr>
              <a:t>Too slow</a:t>
            </a:r>
          </a:p>
          <a:p>
            <a:pPr algn="ctr" eaLnBrk="1" hangingPunct="1"/>
            <a:r>
              <a:rPr lang="en-US" altLang="en-US" b="0">
                <a:latin typeface="Helvetica" panose="020B0604020202020204" pitchFamily="34" charset="0"/>
              </a:rPr>
              <a:t>Too many almost-empty tables</a:t>
            </a:r>
          </a:p>
        </p:txBody>
      </p:sp>
      <p:sp>
        <p:nvSpPr>
          <p:cNvPr id="19" name="Rectangle 2"/>
          <p:cNvSpPr txBox="1">
            <a:spLocks noChangeArrowheads="1"/>
          </p:cNvSpPr>
          <p:nvPr/>
        </p:nvSpPr>
        <p:spPr bwMode="auto">
          <a:xfrm>
            <a:off x="33338" y="228600"/>
            <a:ext cx="90265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gn="ctr" rtl="0" eaLnBrk="0" fontAlgn="base" hangingPunct="0">
              <a:lnSpc>
                <a:spcPct val="90000"/>
              </a:lnSpc>
              <a:spcBef>
                <a:spcPct val="0"/>
              </a:spcBef>
              <a:spcAft>
                <a:spcPct val="0"/>
              </a:spcAft>
              <a:defRPr sz="3200" b="1">
                <a:solidFill>
                  <a:srgbClr val="2A40E2"/>
                </a:solidFill>
                <a:latin typeface="Helvetica"/>
                <a:ea typeface="MS PGothic" pitchFamily="34" charset="-128"/>
                <a:cs typeface="ＭＳ Ｐゴシック" charset="-128"/>
              </a:defRPr>
            </a:lvl1pPr>
            <a:lvl2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ＭＳ Ｐゴシック" charset="-128"/>
              </a:defRPr>
            </a:lvl2pPr>
            <a:lvl3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ＭＳ Ｐゴシック" charset="-128"/>
              </a:defRPr>
            </a:lvl3pPr>
            <a:lvl4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ＭＳ Ｐゴシック" charset="-128"/>
              </a:defRPr>
            </a:lvl4pPr>
            <a:lvl5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ＭＳ Ｐゴシック" charset="-128"/>
              </a:defRPr>
            </a:lvl5pPr>
            <a:lvl6pPr marL="457200" algn="ctr" rtl="0" eaLnBrk="0" fontAlgn="base" hangingPunct="0">
              <a:lnSpc>
                <a:spcPct val="90000"/>
              </a:lnSpc>
              <a:spcBef>
                <a:spcPct val="0"/>
              </a:spcBef>
              <a:spcAft>
                <a:spcPct val="0"/>
              </a:spcAft>
              <a:defRPr sz="2400" b="1">
                <a:solidFill>
                  <a:srgbClr val="2A40E2"/>
                </a:solidFill>
                <a:latin typeface="Comic Sans MS" charset="0"/>
              </a:defRPr>
            </a:lvl6pPr>
            <a:lvl7pPr marL="914400" algn="ctr" rtl="0" eaLnBrk="0" fontAlgn="base" hangingPunct="0">
              <a:lnSpc>
                <a:spcPct val="90000"/>
              </a:lnSpc>
              <a:spcBef>
                <a:spcPct val="0"/>
              </a:spcBef>
              <a:spcAft>
                <a:spcPct val="0"/>
              </a:spcAft>
              <a:defRPr sz="2400" b="1">
                <a:solidFill>
                  <a:srgbClr val="2A40E2"/>
                </a:solidFill>
                <a:latin typeface="Comic Sans MS" charset="0"/>
              </a:defRPr>
            </a:lvl7pPr>
            <a:lvl8pPr marL="1371600" algn="ctr" rtl="0" eaLnBrk="0" fontAlgn="base" hangingPunct="0">
              <a:lnSpc>
                <a:spcPct val="90000"/>
              </a:lnSpc>
              <a:spcBef>
                <a:spcPct val="0"/>
              </a:spcBef>
              <a:spcAft>
                <a:spcPct val="0"/>
              </a:spcAft>
              <a:defRPr sz="2400" b="1">
                <a:solidFill>
                  <a:srgbClr val="2A40E2"/>
                </a:solidFill>
                <a:latin typeface="Comic Sans MS" charset="0"/>
              </a:defRPr>
            </a:lvl8pPr>
            <a:lvl9pPr marL="1828800" algn="ctr" rtl="0" eaLnBrk="0" fontAlgn="base" hangingPunct="0">
              <a:lnSpc>
                <a:spcPct val="90000"/>
              </a:lnSpc>
              <a:spcBef>
                <a:spcPct val="0"/>
              </a:spcBef>
              <a:spcAft>
                <a:spcPct val="0"/>
              </a:spcAft>
              <a:defRPr sz="2400" b="1">
                <a:solidFill>
                  <a:srgbClr val="2A40E2"/>
                </a:solidFill>
                <a:latin typeface="Comic Sans MS" charset="0"/>
              </a:defRPr>
            </a:lvl9pPr>
          </a:lstStyle>
          <a:p>
            <a:pPr>
              <a:defRPr/>
            </a:pPr>
            <a:r>
              <a:rPr lang="en-US" altLang="ko-KR" kern="0" dirty="0" smtClean="0">
                <a:latin typeface="Helvetica" charset="0"/>
                <a:ea typeface="Gulim" pitchFamily="34" charset="-127"/>
              </a:rPr>
              <a:t>IA64: 64bit addresses: Six-level page table?!?</a:t>
            </a:r>
          </a:p>
        </p:txBody>
      </p:sp>
    </p:spTree>
    <p:extLst>
      <p:ext uri="{BB962C8B-B14F-4D97-AF65-F5344CB8AC3E}">
        <p14:creationId xmlns:p14="http://schemas.microsoft.com/office/powerpoint/2010/main" val="2806825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6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1683" name="Rectangle 3"/>
          <p:cNvSpPr>
            <a:spLocks noGrp="1" noChangeArrowheads="1"/>
          </p:cNvSpPr>
          <p:nvPr>
            <p:ph type="body" idx="1"/>
          </p:nvPr>
        </p:nvSpPr>
        <p:spPr>
          <a:xfrm>
            <a:off x="304800" y="685800"/>
            <a:ext cx="8610600" cy="6172200"/>
          </a:xfrm>
        </p:spPr>
        <p:txBody>
          <a:bodyPr/>
          <a:lstStyle/>
          <a:p>
            <a:pPr>
              <a:lnSpc>
                <a:spcPct val="80000"/>
              </a:lnSpc>
              <a:spcBef>
                <a:spcPct val="15000"/>
              </a:spcBef>
            </a:pPr>
            <a:r>
              <a:rPr lang="en-US" altLang="ko-KR" dirty="0" smtClean="0">
                <a:ea typeface="굴림" panose="020B0600000101010101" pitchFamily="34" charset="-127"/>
              </a:rPr>
              <a:t>With all previous examples (“Forward Page Tables”)</a:t>
            </a:r>
          </a:p>
          <a:p>
            <a:pPr lvl="1">
              <a:lnSpc>
                <a:spcPct val="80000"/>
              </a:lnSpc>
              <a:spcBef>
                <a:spcPct val="15000"/>
              </a:spcBef>
            </a:pPr>
            <a:r>
              <a:rPr lang="en-US" altLang="ko-KR" dirty="0" smtClean="0">
                <a:ea typeface="굴림" panose="020B0600000101010101" pitchFamily="34" charset="-127"/>
              </a:rPr>
              <a:t>Size of page table is at least as large as amount of virtual memory allocated to processes</a:t>
            </a:r>
          </a:p>
          <a:p>
            <a:pPr lvl="1">
              <a:lnSpc>
                <a:spcPct val="80000"/>
              </a:lnSpc>
              <a:spcBef>
                <a:spcPct val="15000"/>
              </a:spcBef>
            </a:pPr>
            <a:r>
              <a:rPr lang="en-US" altLang="ko-KR" dirty="0" smtClean="0">
                <a:ea typeface="굴림" panose="020B0600000101010101" pitchFamily="34" charset="-127"/>
              </a:rPr>
              <a:t>Physical memory may be much less</a:t>
            </a:r>
          </a:p>
          <a:p>
            <a:pPr lvl="2">
              <a:lnSpc>
                <a:spcPct val="80000"/>
              </a:lnSpc>
              <a:spcBef>
                <a:spcPct val="15000"/>
              </a:spcBef>
            </a:pPr>
            <a:r>
              <a:rPr lang="en-US" altLang="ko-KR" dirty="0" smtClean="0">
                <a:ea typeface="굴림" panose="020B0600000101010101" pitchFamily="34" charset="-127"/>
              </a:rPr>
              <a:t>Much of process space may be out on disk or not in use</a:t>
            </a: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buFontTx/>
              <a:buNone/>
            </a:pPr>
            <a:endParaRPr lang="en-US" altLang="ko-KR" dirty="0" smtClean="0">
              <a:ea typeface="굴림" panose="020B0600000101010101" pitchFamily="34" charset="-127"/>
            </a:endParaRPr>
          </a:p>
          <a:p>
            <a:pPr>
              <a:lnSpc>
                <a:spcPct val="80000"/>
              </a:lnSpc>
              <a:spcBef>
                <a:spcPct val="15000"/>
              </a:spcBef>
            </a:pPr>
            <a:r>
              <a:rPr lang="en-US" altLang="ko-KR" dirty="0" smtClean="0">
                <a:ea typeface="굴림" panose="020B0600000101010101" pitchFamily="34" charset="-127"/>
              </a:rPr>
              <a:t>Answer: use a hash table</a:t>
            </a:r>
          </a:p>
          <a:p>
            <a:pPr lvl="1">
              <a:lnSpc>
                <a:spcPct val="80000"/>
              </a:lnSpc>
              <a:spcBef>
                <a:spcPct val="15000"/>
              </a:spcBef>
            </a:pPr>
            <a:r>
              <a:rPr lang="en-US" altLang="ko-KR" dirty="0" smtClean="0">
                <a:ea typeface="굴림" panose="020B0600000101010101" pitchFamily="34" charset="-127"/>
              </a:rPr>
              <a:t>Called an “Inverted Page Table”</a:t>
            </a:r>
          </a:p>
          <a:p>
            <a:pPr lvl="1">
              <a:lnSpc>
                <a:spcPct val="80000"/>
              </a:lnSpc>
              <a:spcBef>
                <a:spcPct val="15000"/>
              </a:spcBef>
            </a:pPr>
            <a:r>
              <a:rPr lang="en-US" altLang="ko-KR" dirty="0" smtClean="0">
                <a:ea typeface="굴림" panose="020B0600000101010101" pitchFamily="34" charset="-127"/>
              </a:rPr>
              <a:t>Size is independent of virtual address space</a:t>
            </a:r>
          </a:p>
          <a:p>
            <a:pPr lvl="1">
              <a:lnSpc>
                <a:spcPct val="80000"/>
              </a:lnSpc>
              <a:spcBef>
                <a:spcPct val="15000"/>
              </a:spcBef>
            </a:pPr>
            <a:r>
              <a:rPr lang="en-US" altLang="ko-KR" dirty="0" smtClean="0">
                <a:ea typeface="굴림" panose="020B0600000101010101" pitchFamily="34" charset="-127"/>
              </a:rPr>
              <a:t>Directly related to amount of physical memory</a:t>
            </a:r>
          </a:p>
          <a:p>
            <a:pPr lvl="1">
              <a:lnSpc>
                <a:spcPct val="80000"/>
              </a:lnSpc>
              <a:spcBef>
                <a:spcPct val="15000"/>
              </a:spcBef>
            </a:pPr>
            <a:r>
              <a:rPr lang="en-US" altLang="ko-KR" dirty="0" smtClean="0">
                <a:ea typeface="굴림" panose="020B0600000101010101" pitchFamily="34" charset="-127"/>
              </a:rPr>
              <a:t>Very attractive option for 64-bit address spaces</a:t>
            </a:r>
          </a:p>
          <a:p>
            <a:pPr>
              <a:lnSpc>
                <a:spcPct val="80000"/>
              </a:lnSpc>
              <a:spcBef>
                <a:spcPct val="15000"/>
              </a:spcBef>
            </a:pPr>
            <a:r>
              <a:rPr lang="en-US" altLang="ko-KR" dirty="0" smtClean="0">
                <a:ea typeface="굴림" panose="020B0600000101010101" pitchFamily="34" charset="-127"/>
              </a:rPr>
              <a:t>Cons: Complexity of managing hash changes</a:t>
            </a:r>
          </a:p>
          <a:p>
            <a:pPr lvl="1">
              <a:lnSpc>
                <a:spcPct val="80000"/>
              </a:lnSpc>
              <a:spcBef>
                <a:spcPct val="15000"/>
              </a:spcBef>
            </a:pPr>
            <a:r>
              <a:rPr lang="en-US" altLang="ko-KR" dirty="0" smtClean="0">
                <a:ea typeface="굴림" panose="020B0600000101010101" pitchFamily="34" charset="-127"/>
              </a:rPr>
              <a:t>Often in hardware!</a:t>
            </a:r>
          </a:p>
        </p:txBody>
      </p:sp>
      <p:sp>
        <p:nvSpPr>
          <p:cNvPr id="25603" name="Rectangle 2"/>
          <p:cNvSpPr>
            <a:spLocks noGrp="1" noChangeArrowheads="1"/>
          </p:cNvSpPr>
          <p:nvPr>
            <p:ph type="title"/>
          </p:nvPr>
        </p:nvSpPr>
        <p:spPr/>
        <p:txBody>
          <a:bodyPr/>
          <a:lstStyle/>
          <a:p>
            <a:r>
              <a:rPr lang="en-US" altLang="ko-KR" dirty="0" smtClean="0">
                <a:ea typeface="굴림" panose="020B0600000101010101" pitchFamily="34" charset="-127"/>
              </a:rPr>
              <a:t>Inverted Page Table</a:t>
            </a:r>
          </a:p>
        </p:txBody>
      </p:sp>
      <p:grpSp>
        <p:nvGrpSpPr>
          <p:cNvPr id="711700" name="Group 20"/>
          <p:cNvGrpSpPr>
            <a:grpSpLocks/>
          </p:cNvGrpSpPr>
          <p:nvPr/>
        </p:nvGrpSpPr>
        <p:grpSpPr bwMode="auto">
          <a:xfrm>
            <a:off x="990600" y="2286000"/>
            <a:ext cx="5648325" cy="1981200"/>
            <a:chOff x="1290" y="1584"/>
            <a:chExt cx="3558" cy="1248"/>
          </a:xfrm>
        </p:grpSpPr>
        <p:grpSp>
          <p:nvGrpSpPr>
            <p:cNvPr id="25605" name="Group 5"/>
            <p:cNvGrpSpPr>
              <a:grpSpLocks/>
            </p:cNvGrpSpPr>
            <p:nvPr/>
          </p:nvGrpSpPr>
          <p:grpSpPr bwMode="auto">
            <a:xfrm>
              <a:off x="1290" y="1584"/>
              <a:ext cx="1529" cy="238"/>
              <a:chOff x="480" y="624"/>
              <a:chExt cx="1968" cy="336"/>
            </a:xfrm>
          </p:grpSpPr>
          <p:sp>
            <p:nvSpPr>
              <p:cNvPr id="25613" name="Rectangle 6"/>
              <p:cNvSpPr>
                <a:spLocks noChangeArrowheads="1"/>
              </p:cNvSpPr>
              <p:nvPr/>
            </p:nvSpPr>
            <p:spPr bwMode="auto">
              <a:xfrm>
                <a:off x="1248" y="624"/>
                <a:ext cx="1200" cy="336"/>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Offset</a:t>
                </a:r>
              </a:p>
            </p:txBody>
          </p:sp>
          <p:sp>
            <p:nvSpPr>
              <p:cNvPr id="25614" name="Rectangle 7"/>
              <p:cNvSpPr>
                <a:spLocks noChangeArrowheads="1"/>
              </p:cNvSpPr>
              <p:nvPr/>
            </p:nvSpPr>
            <p:spPr bwMode="auto">
              <a:xfrm>
                <a:off x="480" y="624"/>
                <a:ext cx="768" cy="336"/>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Virtual</a:t>
                </a:r>
              </a:p>
              <a:p>
                <a:pPr>
                  <a:lnSpc>
                    <a:spcPct val="75000"/>
                  </a:lnSpc>
                  <a:spcBef>
                    <a:spcPct val="0"/>
                  </a:spcBef>
                </a:pPr>
                <a:r>
                  <a:rPr lang="en-US" altLang="en-US" sz="1800"/>
                  <a:t>Page #</a:t>
                </a:r>
              </a:p>
            </p:txBody>
          </p:sp>
        </p:grpSp>
        <p:sp>
          <p:nvSpPr>
            <p:cNvPr id="25606" name="Rectangle 9"/>
            <p:cNvSpPr>
              <a:spLocks noChangeArrowheads="1"/>
            </p:cNvSpPr>
            <p:nvPr/>
          </p:nvSpPr>
          <p:spPr bwMode="auto">
            <a:xfrm>
              <a:off x="1865" y="1968"/>
              <a:ext cx="535" cy="864"/>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a:t>Hash</a:t>
              </a:r>
            </a:p>
            <a:p>
              <a:r>
                <a:rPr lang="en-US" altLang="en-US"/>
                <a:t>Table</a:t>
              </a:r>
            </a:p>
          </p:txBody>
        </p:sp>
        <p:sp>
          <p:nvSpPr>
            <p:cNvPr id="25607" name="Freeform 10"/>
            <p:cNvSpPr>
              <a:spLocks/>
            </p:cNvSpPr>
            <p:nvPr/>
          </p:nvSpPr>
          <p:spPr bwMode="auto">
            <a:xfrm>
              <a:off x="1593" y="1824"/>
              <a:ext cx="272" cy="432"/>
            </a:xfrm>
            <a:custGeom>
              <a:avLst/>
              <a:gdLst>
                <a:gd name="T0" fmla="*/ 0 w 288"/>
                <a:gd name="T1" fmla="*/ 0 h 432"/>
                <a:gd name="T2" fmla="*/ 0 w 288"/>
                <a:gd name="T3" fmla="*/ 432 h 432"/>
                <a:gd name="T4" fmla="*/ 272 w 288"/>
                <a:gd name="T5" fmla="*/ 432 h 432"/>
                <a:gd name="T6" fmla="*/ 0 60000 65536"/>
                <a:gd name="T7" fmla="*/ 0 60000 65536"/>
                <a:gd name="T8" fmla="*/ 0 60000 65536"/>
              </a:gdLst>
              <a:ahLst/>
              <a:cxnLst>
                <a:cxn ang="T6">
                  <a:pos x="T0" y="T1"/>
                </a:cxn>
                <a:cxn ang="T7">
                  <a:pos x="T2" y="T3"/>
                </a:cxn>
                <a:cxn ang="T8">
                  <a:pos x="T4" y="T5"/>
                </a:cxn>
              </a:cxnLst>
              <a:rect l="0" t="0" r="r" b="b"/>
              <a:pathLst>
                <a:path w="288" h="432">
                  <a:moveTo>
                    <a:pt x="0" y="0"/>
                  </a:moveTo>
                  <a:lnTo>
                    <a:pt x="0" y="432"/>
                  </a:lnTo>
                  <a:lnTo>
                    <a:pt x="288" y="432"/>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25608" name="Group 11"/>
            <p:cNvGrpSpPr>
              <a:grpSpLocks/>
            </p:cNvGrpSpPr>
            <p:nvPr/>
          </p:nvGrpSpPr>
          <p:grpSpPr bwMode="auto">
            <a:xfrm>
              <a:off x="3319" y="2160"/>
              <a:ext cx="1529" cy="238"/>
              <a:chOff x="480" y="624"/>
              <a:chExt cx="1968" cy="336"/>
            </a:xfrm>
          </p:grpSpPr>
          <p:sp>
            <p:nvSpPr>
              <p:cNvPr id="25611" name="Rectangle 12"/>
              <p:cNvSpPr>
                <a:spLocks noChangeArrowheads="1"/>
              </p:cNvSpPr>
              <p:nvPr/>
            </p:nvSpPr>
            <p:spPr bwMode="auto">
              <a:xfrm>
                <a:off x="1248" y="624"/>
                <a:ext cx="1200" cy="336"/>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Offset</a:t>
                </a:r>
              </a:p>
            </p:txBody>
          </p:sp>
          <p:sp>
            <p:nvSpPr>
              <p:cNvPr id="25612" name="Rectangle 13"/>
              <p:cNvSpPr>
                <a:spLocks noChangeArrowheads="1"/>
              </p:cNvSpPr>
              <p:nvPr/>
            </p:nvSpPr>
            <p:spPr bwMode="auto">
              <a:xfrm>
                <a:off x="480" y="624"/>
                <a:ext cx="768" cy="336"/>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Physical</a:t>
                </a:r>
              </a:p>
              <a:p>
                <a:pPr>
                  <a:lnSpc>
                    <a:spcPct val="75000"/>
                  </a:lnSpc>
                  <a:spcBef>
                    <a:spcPct val="0"/>
                  </a:spcBef>
                </a:pPr>
                <a:r>
                  <a:rPr lang="en-US" altLang="en-US" sz="1800"/>
                  <a:t>Page #</a:t>
                </a:r>
              </a:p>
            </p:txBody>
          </p:sp>
        </p:grpSp>
        <p:sp>
          <p:nvSpPr>
            <p:cNvPr id="25609" name="Line 14"/>
            <p:cNvSpPr>
              <a:spLocks noChangeShapeType="1"/>
            </p:cNvSpPr>
            <p:nvPr/>
          </p:nvSpPr>
          <p:spPr bwMode="auto">
            <a:xfrm>
              <a:off x="2400" y="2256"/>
              <a:ext cx="919" cy="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5610" name="Freeform 15"/>
            <p:cNvSpPr>
              <a:spLocks/>
            </p:cNvSpPr>
            <p:nvPr/>
          </p:nvSpPr>
          <p:spPr bwMode="auto">
            <a:xfrm>
              <a:off x="2819" y="1680"/>
              <a:ext cx="1545" cy="480"/>
            </a:xfrm>
            <a:custGeom>
              <a:avLst/>
              <a:gdLst>
                <a:gd name="T0" fmla="*/ 0 w 1632"/>
                <a:gd name="T1" fmla="*/ 0 h 480"/>
                <a:gd name="T2" fmla="*/ 863 w 1632"/>
                <a:gd name="T3" fmla="*/ 0 h 480"/>
                <a:gd name="T4" fmla="*/ 1545 w 1632"/>
                <a:gd name="T5" fmla="*/ 480 h 480"/>
                <a:gd name="T6" fmla="*/ 0 60000 65536"/>
                <a:gd name="T7" fmla="*/ 0 60000 65536"/>
                <a:gd name="T8" fmla="*/ 0 60000 65536"/>
              </a:gdLst>
              <a:ahLst/>
              <a:cxnLst>
                <a:cxn ang="T6">
                  <a:pos x="T0" y="T1"/>
                </a:cxn>
                <a:cxn ang="T7">
                  <a:pos x="T2" y="T3"/>
                </a:cxn>
                <a:cxn ang="T8">
                  <a:pos x="T4" y="T5"/>
                </a:cxn>
              </a:cxnLst>
              <a:rect l="0" t="0" r="r" b="b"/>
              <a:pathLst>
                <a:path w="1632" h="480">
                  <a:moveTo>
                    <a:pt x="0" y="0"/>
                  </a:moveTo>
                  <a:lnTo>
                    <a:pt x="912" y="0"/>
                  </a:lnTo>
                  <a:lnTo>
                    <a:pt x="1632" y="480"/>
                  </a:lnTo>
                </a:path>
              </a:pathLst>
            </a:custGeom>
            <a:noFill/>
            <a:ln w="762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38178122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anim calcmode="lin" valueType="num">
                                      <p:cBhvr additive="base">
                                        <p:cTn id="7" dur="500" fill="hold"/>
                                        <p:tgtEl>
                                          <p:spTgt spid="711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16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11683">
                                            <p:txEl>
                                              <p:pRg st="1" end="1"/>
                                            </p:txEl>
                                          </p:spTgt>
                                        </p:tgtEl>
                                        <p:attrNameLst>
                                          <p:attrName>style.visibility</p:attrName>
                                        </p:attrNameLst>
                                      </p:cBhvr>
                                      <p:to>
                                        <p:strVal val="visible"/>
                                      </p:to>
                                    </p:set>
                                    <p:anim calcmode="lin" valueType="num">
                                      <p:cBhvr additive="base">
                                        <p:cTn id="11" dur="500" fill="hold"/>
                                        <p:tgtEl>
                                          <p:spTgt spid="71168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116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11683">
                                            <p:txEl>
                                              <p:pRg st="2" end="2"/>
                                            </p:txEl>
                                          </p:spTgt>
                                        </p:tgtEl>
                                        <p:attrNameLst>
                                          <p:attrName>style.visibility</p:attrName>
                                        </p:attrNameLst>
                                      </p:cBhvr>
                                      <p:to>
                                        <p:strVal val="visible"/>
                                      </p:to>
                                    </p:set>
                                    <p:anim calcmode="lin" valueType="num">
                                      <p:cBhvr additive="base">
                                        <p:cTn id="15" dur="500" fill="hold"/>
                                        <p:tgtEl>
                                          <p:spTgt spid="71168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1168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11683">
                                            <p:txEl>
                                              <p:pRg st="3" end="3"/>
                                            </p:txEl>
                                          </p:spTgt>
                                        </p:tgtEl>
                                        <p:attrNameLst>
                                          <p:attrName>style.visibility</p:attrName>
                                        </p:attrNameLst>
                                      </p:cBhvr>
                                      <p:to>
                                        <p:strVal val="visible"/>
                                      </p:to>
                                    </p:set>
                                    <p:anim calcmode="lin" valueType="num">
                                      <p:cBhvr additive="base">
                                        <p:cTn id="19" dur="500" fill="hold"/>
                                        <p:tgtEl>
                                          <p:spTgt spid="71168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11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11683">
                                            <p:txEl>
                                              <p:pRg st="10" end="10"/>
                                            </p:txEl>
                                          </p:spTgt>
                                        </p:tgtEl>
                                        <p:attrNameLst>
                                          <p:attrName>style.visibility</p:attrName>
                                        </p:attrNameLst>
                                      </p:cBhvr>
                                      <p:to>
                                        <p:strVal val="visible"/>
                                      </p:to>
                                    </p:set>
                                    <p:anim calcmode="lin" valueType="num">
                                      <p:cBhvr additive="base">
                                        <p:cTn id="25" dur="500" fill="hold"/>
                                        <p:tgtEl>
                                          <p:spTgt spid="711683">
                                            <p:txEl>
                                              <p:pRg st="10" end="1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11683">
                                            <p:txEl>
                                              <p:pRg st="10" end="10"/>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11683">
                                            <p:txEl>
                                              <p:pRg st="11" end="11"/>
                                            </p:txEl>
                                          </p:spTgt>
                                        </p:tgtEl>
                                        <p:attrNameLst>
                                          <p:attrName>style.visibility</p:attrName>
                                        </p:attrNameLst>
                                      </p:cBhvr>
                                      <p:to>
                                        <p:strVal val="visible"/>
                                      </p:to>
                                    </p:set>
                                    <p:anim calcmode="lin" valueType="num">
                                      <p:cBhvr additive="base">
                                        <p:cTn id="29" dur="500" fill="hold"/>
                                        <p:tgtEl>
                                          <p:spTgt spid="711683">
                                            <p:txEl>
                                              <p:pRg st="11" end="1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11683">
                                            <p:txEl>
                                              <p:pRg st="11" end="11"/>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11683">
                                            <p:txEl>
                                              <p:pRg st="12" end="12"/>
                                            </p:txEl>
                                          </p:spTgt>
                                        </p:tgtEl>
                                        <p:attrNameLst>
                                          <p:attrName>style.visibility</p:attrName>
                                        </p:attrNameLst>
                                      </p:cBhvr>
                                      <p:to>
                                        <p:strVal val="visible"/>
                                      </p:to>
                                    </p:set>
                                    <p:anim calcmode="lin" valueType="num">
                                      <p:cBhvr additive="base">
                                        <p:cTn id="33" dur="500" fill="hold"/>
                                        <p:tgtEl>
                                          <p:spTgt spid="711683">
                                            <p:txEl>
                                              <p:pRg st="12" end="1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11683">
                                            <p:txEl>
                                              <p:pRg st="12" end="12"/>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11683">
                                            <p:txEl>
                                              <p:pRg st="13" end="13"/>
                                            </p:txEl>
                                          </p:spTgt>
                                        </p:tgtEl>
                                        <p:attrNameLst>
                                          <p:attrName>style.visibility</p:attrName>
                                        </p:attrNameLst>
                                      </p:cBhvr>
                                      <p:to>
                                        <p:strVal val="visible"/>
                                      </p:to>
                                    </p:set>
                                    <p:anim calcmode="lin" valueType="num">
                                      <p:cBhvr additive="base">
                                        <p:cTn id="37" dur="500" fill="hold"/>
                                        <p:tgtEl>
                                          <p:spTgt spid="711683">
                                            <p:txEl>
                                              <p:pRg st="13" end="1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11683">
                                            <p:txEl>
                                              <p:pRg st="13" end="13"/>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11683">
                                            <p:txEl>
                                              <p:pRg st="14" end="14"/>
                                            </p:txEl>
                                          </p:spTgt>
                                        </p:tgtEl>
                                        <p:attrNameLst>
                                          <p:attrName>style.visibility</p:attrName>
                                        </p:attrNameLst>
                                      </p:cBhvr>
                                      <p:to>
                                        <p:strVal val="visible"/>
                                      </p:to>
                                    </p:set>
                                    <p:anim calcmode="lin" valueType="num">
                                      <p:cBhvr additive="base">
                                        <p:cTn id="41" dur="500" fill="hold"/>
                                        <p:tgtEl>
                                          <p:spTgt spid="711683">
                                            <p:txEl>
                                              <p:pRg st="14" end="1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11683">
                                            <p:txEl>
                                              <p:pRg st="14" end="14"/>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711700"/>
                                        </p:tgtEl>
                                        <p:attrNameLst>
                                          <p:attrName>style.visibility</p:attrName>
                                        </p:attrNameLst>
                                      </p:cBhvr>
                                      <p:to>
                                        <p:strVal val="visible"/>
                                      </p:to>
                                    </p:set>
                                    <p:anim calcmode="lin" valueType="num">
                                      <p:cBhvr additive="base">
                                        <p:cTn id="45" dur="500" fill="hold"/>
                                        <p:tgtEl>
                                          <p:spTgt spid="711700"/>
                                        </p:tgtEl>
                                        <p:attrNameLst>
                                          <p:attrName>ppt_x</p:attrName>
                                        </p:attrNameLst>
                                      </p:cBhvr>
                                      <p:tavLst>
                                        <p:tav tm="0">
                                          <p:val>
                                            <p:strVal val="1+#ppt_w/2"/>
                                          </p:val>
                                        </p:tav>
                                        <p:tav tm="100000">
                                          <p:val>
                                            <p:strVal val="#ppt_x"/>
                                          </p:val>
                                        </p:tav>
                                      </p:tavLst>
                                    </p:anim>
                                    <p:anim calcmode="lin" valueType="num">
                                      <p:cBhvr additive="base">
                                        <p:cTn id="46" dur="500" fill="hold"/>
                                        <p:tgtEl>
                                          <p:spTgt spid="711700"/>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711683">
                                            <p:txEl>
                                              <p:pRg st="15" end="15"/>
                                            </p:txEl>
                                          </p:spTgt>
                                        </p:tgtEl>
                                        <p:attrNameLst>
                                          <p:attrName>style.visibility</p:attrName>
                                        </p:attrNameLst>
                                      </p:cBhvr>
                                      <p:to>
                                        <p:strVal val="visible"/>
                                      </p:to>
                                    </p:set>
                                    <p:anim calcmode="lin" valueType="num">
                                      <p:cBhvr additive="base">
                                        <p:cTn id="51" dur="500" fill="hold"/>
                                        <p:tgtEl>
                                          <p:spTgt spid="711683">
                                            <p:txEl>
                                              <p:pRg st="15" end="15"/>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11683">
                                            <p:txEl>
                                              <p:pRg st="15" end="15"/>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11683">
                                            <p:txEl>
                                              <p:pRg st="16" end="16"/>
                                            </p:txEl>
                                          </p:spTgt>
                                        </p:tgtEl>
                                        <p:attrNameLst>
                                          <p:attrName>style.visibility</p:attrName>
                                        </p:attrNameLst>
                                      </p:cBhvr>
                                      <p:to>
                                        <p:strVal val="visible"/>
                                      </p:to>
                                    </p:set>
                                    <p:anim calcmode="lin" valueType="num">
                                      <p:cBhvr additive="base">
                                        <p:cTn id="55" dur="500" fill="hold"/>
                                        <p:tgtEl>
                                          <p:spTgt spid="711683">
                                            <p:txEl>
                                              <p:pRg st="16" end="16"/>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1168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228600" y="747713"/>
            <a:ext cx="8658225" cy="5257800"/>
          </a:xfrm>
        </p:spPr>
        <p:txBody>
          <a:bodyPr/>
          <a:lstStyle/>
          <a:p>
            <a:pPr marL="0" indent="0">
              <a:buFontTx/>
              <a:buNone/>
            </a:pPr>
            <a:r>
              <a:rPr lang="en-US" altLang="en-US" dirty="0" smtClean="0">
                <a:latin typeface="+mj-lt"/>
              </a:rPr>
              <a:t>Idea: index </a:t>
            </a:r>
            <a:r>
              <a:rPr lang="en-US" altLang="en-US" dirty="0" smtClean="0">
                <a:latin typeface="+mj-lt"/>
              </a:rPr>
              <a:t>page </a:t>
            </a:r>
            <a:r>
              <a:rPr lang="en-US" altLang="en-US" dirty="0" smtClean="0">
                <a:latin typeface="+mj-lt"/>
              </a:rPr>
              <a:t>table by physical pages instead of VM</a:t>
            </a:r>
          </a:p>
        </p:txBody>
      </p:sp>
      <p:sp>
        <p:nvSpPr>
          <p:cNvPr id="10243" name="Rectangle 2"/>
          <p:cNvSpPr>
            <a:spLocks noGrp="1" noChangeArrowheads="1"/>
          </p:cNvSpPr>
          <p:nvPr>
            <p:ph type="title"/>
          </p:nvPr>
        </p:nvSpPr>
        <p:spPr>
          <a:xfrm>
            <a:off x="2116029" y="302105"/>
            <a:ext cx="4946867" cy="383695"/>
          </a:xfrm>
          <a:noFill/>
        </p:spPr>
        <p:txBody>
          <a:bodyPr wrap="none" lIns="63500" tIns="25400" rIns="63500" bIns="25400" anchor="t">
            <a:spAutoFit/>
          </a:bodyPr>
          <a:lstStyle/>
          <a:p>
            <a:r>
              <a:rPr lang="en-US" altLang="ko-KR" dirty="0" smtClean="0">
                <a:ea typeface="굴림" panose="020B0600000101010101" pitchFamily="34" charset="-127"/>
              </a:rPr>
              <a:t>IA64: Inverse Page Table (IPT)</a:t>
            </a:r>
          </a:p>
        </p:txBody>
      </p:sp>
      <p:grpSp>
        <p:nvGrpSpPr>
          <p:cNvPr id="10244" name="Group 1"/>
          <p:cNvGrpSpPr>
            <a:grpSpLocks/>
          </p:cNvGrpSpPr>
          <p:nvPr/>
        </p:nvGrpSpPr>
        <p:grpSpPr bwMode="auto">
          <a:xfrm>
            <a:off x="5916613" y="1320800"/>
            <a:ext cx="2862262" cy="3803650"/>
            <a:chOff x="5916613" y="1320800"/>
            <a:chExt cx="2862262" cy="3803650"/>
          </a:xfrm>
        </p:grpSpPr>
        <p:grpSp>
          <p:nvGrpSpPr>
            <p:cNvPr id="10301" name="Group 20"/>
            <p:cNvGrpSpPr>
              <a:grpSpLocks/>
            </p:cNvGrpSpPr>
            <p:nvPr/>
          </p:nvGrpSpPr>
          <p:grpSpPr bwMode="auto">
            <a:xfrm>
              <a:off x="6858000" y="1466850"/>
              <a:ext cx="1920875" cy="3657600"/>
              <a:chOff x="6995003" y="1441966"/>
              <a:chExt cx="1920397" cy="3657600"/>
            </a:xfrm>
          </p:grpSpPr>
          <p:sp>
            <p:nvSpPr>
              <p:cNvPr id="10310" name="Rectangle 7"/>
              <p:cNvSpPr>
                <a:spLocks noChangeArrowheads="1"/>
              </p:cNvSpPr>
              <p:nvPr/>
            </p:nvSpPr>
            <p:spPr bwMode="auto">
              <a:xfrm>
                <a:off x="6995003" y="14419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b="0" dirty="0">
                    <a:latin typeface="Helvetica" panose="020B0604020202020204" pitchFamily="34" charset="0"/>
                  </a:rPr>
                  <a:t>VMpage0, </a:t>
                </a:r>
                <a:r>
                  <a:rPr lang="en-US" altLang="en-US" sz="1800" b="0" dirty="0" err="1" smtClean="0">
                    <a:latin typeface="Helvetica" panose="020B0604020202020204" pitchFamily="34" charset="0"/>
                  </a:rPr>
                  <a:t>pid</a:t>
                </a:r>
                <a:r>
                  <a:rPr lang="en-US" altLang="en-US" sz="1800" b="0" dirty="0" smtClean="0">
                    <a:latin typeface="Helvetica" panose="020B0604020202020204" pitchFamily="34" charset="0"/>
                  </a:rPr>
                  <a:t> 0</a:t>
                </a:r>
                <a:endParaRPr lang="en-US" altLang="en-US" sz="1800" b="0" dirty="0">
                  <a:latin typeface="Helvetica" panose="020B0604020202020204" pitchFamily="34" charset="0"/>
                </a:endParaRPr>
              </a:p>
            </p:txBody>
          </p:sp>
          <p:sp>
            <p:nvSpPr>
              <p:cNvPr id="10311" name="Rectangle 63"/>
              <p:cNvSpPr>
                <a:spLocks noChangeArrowheads="1"/>
              </p:cNvSpPr>
              <p:nvPr/>
            </p:nvSpPr>
            <p:spPr bwMode="auto">
              <a:xfrm>
                <a:off x="6995003" y="18991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10312" name="Rectangle 64"/>
              <p:cNvSpPr>
                <a:spLocks noChangeArrowheads="1"/>
              </p:cNvSpPr>
              <p:nvPr/>
            </p:nvSpPr>
            <p:spPr bwMode="auto">
              <a:xfrm>
                <a:off x="6995003" y="23563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10313" name="Rectangle 65"/>
              <p:cNvSpPr>
                <a:spLocks noChangeArrowheads="1"/>
              </p:cNvSpPr>
              <p:nvPr/>
            </p:nvSpPr>
            <p:spPr bwMode="auto">
              <a:xfrm>
                <a:off x="6995003" y="28135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b="0" dirty="0">
                    <a:latin typeface="Helvetica" panose="020B0604020202020204" pitchFamily="34" charset="0"/>
                  </a:rPr>
                  <a:t>VMpage2, </a:t>
                </a:r>
                <a:r>
                  <a:rPr lang="en-US" altLang="en-US" sz="1800" b="0" dirty="0" err="1" smtClean="0">
                    <a:latin typeface="Helvetica" panose="020B0604020202020204" pitchFamily="34" charset="0"/>
                  </a:rPr>
                  <a:t>pid</a:t>
                </a:r>
                <a:r>
                  <a:rPr lang="en-US" altLang="en-US" sz="1800" b="0" dirty="0" smtClean="0">
                    <a:latin typeface="Helvetica" panose="020B0604020202020204" pitchFamily="34" charset="0"/>
                  </a:rPr>
                  <a:t> 0</a:t>
                </a:r>
                <a:endParaRPr lang="en-US" altLang="en-US" sz="1800" b="0" dirty="0">
                  <a:latin typeface="Helvetica" panose="020B0604020202020204" pitchFamily="34" charset="0"/>
                </a:endParaRPr>
              </a:p>
            </p:txBody>
          </p:sp>
          <p:sp>
            <p:nvSpPr>
              <p:cNvPr id="10314" name="Rectangle 66"/>
              <p:cNvSpPr>
                <a:spLocks noChangeArrowheads="1"/>
              </p:cNvSpPr>
              <p:nvPr/>
            </p:nvSpPr>
            <p:spPr bwMode="auto">
              <a:xfrm>
                <a:off x="6995003" y="32707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b="0" dirty="0">
                    <a:latin typeface="Helvetica" panose="020B0604020202020204" pitchFamily="34" charset="0"/>
                  </a:rPr>
                  <a:t>VMpage1, </a:t>
                </a:r>
                <a:r>
                  <a:rPr lang="en-US" altLang="en-US" sz="1800" b="0" dirty="0" err="1" smtClean="0">
                    <a:latin typeface="Helvetica" panose="020B0604020202020204" pitchFamily="34" charset="0"/>
                  </a:rPr>
                  <a:t>pid</a:t>
                </a:r>
                <a:r>
                  <a:rPr lang="en-US" altLang="en-US" sz="1800" b="0" dirty="0" smtClean="0">
                    <a:latin typeface="Helvetica" panose="020B0604020202020204" pitchFamily="34" charset="0"/>
                  </a:rPr>
                  <a:t> 0</a:t>
                </a:r>
                <a:endParaRPr lang="en-US" altLang="en-US" sz="1800" b="0" dirty="0">
                  <a:latin typeface="Helvetica" panose="020B0604020202020204" pitchFamily="34" charset="0"/>
                </a:endParaRPr>
              </a:p>
            </p:txBody>
          </p:sp>
          <p:sp>
            <p:nvSpPr>
              <p:cNvPr id="10315" name="Rectangle 67"/>
              <p:cNvSpPr>
                <a:spLocks noChangeArrowheads="1"/>
              </p:cNvSpPr>
              <p:nvPr/>
            </p:nvSpPr>
            <p:spPr bwMode="auto">
              <a:xfrm>
                <a:off x="6995003" y="37279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10316" name="Rectangle 68"/>
              <p:cNvSpPr>
                <a:spLocks noChangeArrowheads="1"/>
              </p:cNvSpPr>
              <p:nvPr/>
            </p:nvSpPr>
            <p:spPr bwMode="auto">
              <a:xfrm>
                <a:off x="6995003" y="41851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10317" name="Rectangle 69"/>
              <p:cNvSpPr>
                <a:spLocks noChangeArrowheads="1"/>
              </p:cNvSpPr>
              <p:nvPr/>
            </p:nvSpPr>
            <p:spPr bwMode="auto">
              <a:xfrm>
                <a:off x="6995003" y="46423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b="0" dirty="0">
                    <a:latin typeface="Helvetica" panose="020B0604020202020204" pitchFamily="34" charset="0"/>
                  </a:rPr>
                  <a:t>VMpage3, </a:t>
                </a:r>
                <a:r>
                  <a:rPr lang="en-US" altLang="en-US" sz="1800" b="0" dirty="0" err="1" smtClean="0">
                    <a:latin typeface="Helvetica" panose="020B0604020202020204" pitchFamily="34" charset="0"/>
                  </a:rPr>
                  <a:t>pid</a:t>
                </a:r>
                <a:r>
                  <a:rPr lang="en-US" altLang="en-US" sz="1800" b="0" dirty="0" smtClean="0">
                    <a:latin typeface="Helvetica" panose="020B0604020202020204" pitchFamily="34" charset="0"/>
                  </a:rPr>
                  <a:t> 0</a:t>
                </a:r>
                <a:endParaRPr lang="en-US" altLang="en-US" sz="1800" b="0" dirty="0">
                  <a:latin typeface="Helvetica" panose="020B0604020202020204" pitchFamily="34" charset="0"/>
                </a:endParaRPr>
              </a:p>
            </p:txBody>
          </p:sp>
        </p:grpSp>
        <p:sp>
          <p:nvSpPr>
            <p:cNvPr id="10302" name="TextBox 8"/>
            <p:cNvSpPr txBox="1">
              <a:spLocks noChangeArrowheads="1"/>
            </p:cNvSpPr>
            <p:nvPr/>
          </p:nvSpPr>
          <p:spPr bwMode="auto">
            <a:xfrm>
              <a:off x="5916613" y="1320800"/>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0</a:t>
              </a:r>
              <a:r>
                <a:rPr lang="en-US" altLang="en-US" sz="1800" b="0">
                  <a:latin typeface="Helvetica" panose="020B0604020202020204" pitchFamily="34" charset="0"/>
                </a:rPr>
                <a:t>000</a:t>
              </a:r>
            </a:p>
          </p:txBody>
        </p:sp>
        <p:sp>
          <p:nvSpPr>
            <p:cNvPr id="10303" name="TextBox 71"/>
            <p:cNvSpPr txBox="1">
              <a:spLocks noChangeArrowheads="1"/>
            </p:cNvSpPr>
            <p:nvPr/>
          </p:nvSpPr>
          <p:spPr bwMode="auto">
            <a:xfrm>
              <a:off x="5916613" y="1758950"/>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1</a:t>
              </a:r>
              <a:r>
                <a:rPr lang="en-US" altLang="en-US" sz="1800" b="0">
                  <a:latin typeface="Helvetica" panose="020B0604020202020204" pitchFamily="34" charset="0"/>
                </a:rPr>
                <a:t>000</a:t>
              </a:r>
            </a:p>
          </p:txBody>
        </p:sp>
        <p:sp>
          <p:nvSpPr>
            <p:cNvPr id="10304" name="TextBox 72"/>
            <p:cNvSpPr txBox="1">
              <a:spLocks noChangeArrowheads="1"/>
            </p:cNvSpPr>
            <p:nvPr/>
          </p:nvSpPr>
          <p:spPr bwMode="auto">
            <a:xfrm>
              <a:off x="5916613" y="2187575"/>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2</a:t>
              </a:r>
              <a:r>
                <a:rPr lang="en-US" altLang="en-US" sz="1800" b="0">
                  <a:latin typeface="Helvetica" panose="020B0604020202020204" pitchFamily="34" charset="0"/>
                </a:rPr>
                <a:t>000</a:t>
              </a:r>
            </a:p>
          </p:txBody>
        </p:sp>
        <p:sp>
          <p:nvSpPr>
            <p:cNvPr id="10305" name="TextBox 73"/>
            <p:cNvSpPr txBox="1">
              <a:spLocks noChangeArrowheads="1"/>
            </p:cNvSpPr>
            <p:nvPr/>
          </p:nvSpPr>
          <p:spPr bwMode="auto">
            <a:xfrm>
              <a:off x="5916613" y="2628900"/>
              <a:ext cx="107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3</a:t>
              </a:r>
              <a:r>
                <a:rPr lang="en-US" altLang="en-US" sz="1800" b="0">
                  <a:latin typeface="Helvetica" panose="020B0604020202020204" pitchFamily="34" charset="0"/>
                </a:rPr>
                <a:t>000</a:t>
              </a:r>
            </a:p>
          </p:txBody>
        </p:sp>
        <p:sp>
          <p:nvSpPr>
            <p:cNvPr id="10306" name="TextBox 74"/>
            <p:cNvSpPr txBox="1">
              <a:spLocks noChangeArrowheads="1"/>
            </p:cNvSpPr>
            <p:nvPr/>
          </p:nvSpPr>
          <p:spPr bwMode="auto">
            <a:xfrm>
              <a:off x="5916613" y="3086100"/>
              <a:ext cx="107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4</a:t>
              </a:r>
              <a:r>
                <a:rPr lang="en-US" altLang="en-US" sz="1800" b="0">
                  <a:latin typeface="Helvetica" panose="020B0604020202020204" pitchFamily="34" charset="0"/>
                </a:rPr>
                <a:t>000</a:t>
              </a:r>
            </a:p>
          </p:txBody>
        </p:sp>
        <p:sp>
          <p:nvSpPr>
            <p:cNvPr id="10307" name="TextBox 79"/>
            <p:cNvSpPr txBox="1">
              <a:spLocks noChangeArrowheads="1"/>
            </p:cNvSpPr>
            <p:nvPr/>
          </p:nvSpPr>
          <p:spPr bwMode="auto">
            <a:xfrm>
              <a:off x="5916613" y="3543300"/>
              <a:ext cx="107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5</a:t>
              </a:r>
              <a:r>
                <a:rPr lang="en-US" altLang="en-US" sz="1800" b="0">
                  <a:latin typeface="Helvetica" panose="020B0604020202020204" pitchFamily="34" charset="0"/>
                </a:rPr>
                <a:t>000</a:t>
              </a:r>
            </a:p>
          </p:txBody>
        </p:sp>
        <p:sp>
          <p:nvSpPr>
            <p:cNvPr id="10308" name="TextBox 90"/>
            <p:cNvSpPr txBox="1">
              <a:spLocks noChangeArrowheads="1"/>
            </p:cNvSpPr>
            <p:nvPr/>
          </p:nvSpPr>
          <p:spPr bwMode="auto">
            <a:xfrm>
              <a:off x="5916613" y="4000500"/>
              <a:ext cx="107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6</a:t>
              </a:r>
              <a:r>
                <a:rPr lang="en-US" altLang="en-US" sz="1800" b="0">
                  <a:latin typeface="Helvetica" panose="020B0604020202020204" pitchFamily="34" charset="0"/>
                </a:rPr>
                <a:t>000</a:t>
              </a:r>
            </a:p>
          </p:txBody>
        </p:sp>
        <p:sp>
          <p:nvSpPr>
            <p:cNvPr id="10309" name="TextBox 91"/>
            <p:cNvSpPr txBox="1">
              <a:spLocks noChangeArrowheads="1"/>
            </p:cNvSpPr>
            <p:nvPr/>
          </p:nvSpPr>
          <p:spPr bwMode="auto">
            <a:xfrm>
              <a:off x="5916613" y="4457700"/>
              <a:ext cx="107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7</a:t>
              </a:r>
              <a:r>
                <a:rPr lang="en-US" altLang="en-US" sz="1800" b="0">
                  <a:latin typeface="Helvetica" panose="020B0604020202020204" pitchFamily="34" charset="0"/>
                </a:rPr>
                <a:t>000</a:t>
              </a:r>
            </a:p>
          </p:txBody>
        </p:sp>
      </p:grpSp>
      <p:sp>
        <p:nvSpPr>
          <p:cNvPr id="10245" name="TextBox 9"/>
          <p:cNvSpPr txBox="1">
            <a:spLocks noChangeArrowheads="1"/>
          </p:cNvSpPr>
          <p:nvPr/>
        </p:nvSpPr>
        <p:spPr bwMode="auto">
          <a:xfrm>
            <a:off x="6096000" y="5132388"/>
            <a:ext cx="25638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Physical memory</a:t>
            </a:r>
            <a:br>
              <a:rPr lang="en-US" altLang="en-US" sz="2000" b="0">
                <a:latin typeface="Helvetica" panose="020B0604020202020204" pitchFamily="34" charset="0"/>
              </a:rPr>
            </a:br>
            <a:r>
              <a:rPr lang="en-US" altLang="en-US" sz="2000" b="0">
                <a:latin typeface="Helvetica" panose="020B0604020202020204" pitchFamily="34" charset="0"/>
              </a:rPr>
              <a:t>in 4kB pages</a:t>
            </a:r>
          </a:p>
          <a:p>
            <a:pPr algn="ctr" eaLnBrk="1" hangingPunct="1"/>
            <a:r>
              <a:rPr lang="en-US" altLang="en-US" sz="2000" b="0">
                <a:solidFill>
                  <a:srgbClr val="C00000"/>
                </a:solidFill>
                <a:latin typeface="Helvetica" panose="020B0604020202020204" pitchFamily="34" charset="0"/>
              </a:rPr>
              <a:t>Page numbers in red</a:t>
            </a:r>
          </a:p>
        </p:txBody>
      </p:sp>
      <p:graphicFrame>
        <p:nvGraphicFramePr>
          <p:cNvPr id="11" name="Table 10"/>
          <p:cNvGraphicFramePr>
            <a:graphicFrameLocks noGrp="1"/>
          </p:cNvGraphicFramePr>
          <p:nvPr>
            <p:extLst>
              <p:ext uri="{D42A27DB-BD31-4B8C-83A1-F6EECF244321}">
                <p14:modId xmlns:p14="http://schemas.microsoft.com/office/powerpoint/2010/main" val="2499204600"/>
              </p:ext>
            </p:extLst>
          </p:nvPr>
        </p:nvGraphicFramePr>
        <p:xfrm>
          <a:off x="2970213" y="2493963"/>
          <a:ext cx="1981200" cy="2925888"/>
        </p:xfrm>
        <a:graphic>
          <a:graphicData uri="http://schemas.openxmlformats.org/drawingml/2006/table">
            <a:tbl>
              <a:tblPr firstRow="1" bandRow="1">
                <a:tableStyleId>{5C22544A-7EE6-4342-B048-85BDC9FD1C3A}</a:tableStyleId>
              </a:tblPr>
              <a:tblGrid>
                <a:gridCol w="685800"/>
                <a:gridCol w="1295400"/>
              </a:tblGrid>
              <a:tr h="365720">
                <a:tc>
                  <a:txBody>
                    <a:bodyPr/>
                    <a:lstStyle/>
                    <a:p>
                      <a:r>
                        <a:rPr lang="en-US" sz="1800" b="0" dirty="0" err="1" smtClean="0">
                          <a:solidFill>
                            <a:schemeClr val="tx1"/>
                          </a:solidFill>
                          <a:latin typeface="Arial" pitchFamily="34" charset="0"/>
                          <a:cs typeface="Arial" pitchFamily="34" charset="0"/>
                        </a:rPr>
                        <a:t>pid</a:t>
                      </a:r>
                      <a:r>
                        <a:rPr lang="en-US" sz="1800" b="0" dirty="0" smtClean="0">
                          <a:solidFill>
                            <a:schemeClr val="tx1"/>
                          </a:solidFill>
                          <a:latin typeface="Arial" pitchFamily="34" charset="0"/>
                          <a:cs typeface="Arial" pitchFamily="34" charset="0"/>
                        </a:rPr>
                        <a:t> 0</a:t>
                      </a:r>
                      <a:endParaRPr lang="en-US" sz="1800" b="0" dirty="0">
                        <a:solidFill>
                          <a:schemeClr val="tx1"/>
                        </a:solidFill>
                        <a:latin typeface="Arial" pitchFamily="34" charset="0"/>
                        <a:cs typeface="Arial" pitchFamily="34" charset="0"/>
                      </a:endParaRP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sz="1800" b="0" dirty="0" smtClean="0">
                          <a:solidFill>
                            <a:schemeClr val="tx1"/>
                          </a:solidFill>
                          <a:latin typeface="Arial" pitchFamily="34" charset="0"/>
                          <a:cs typeface="Arial" pitchFamily="34" charset="0"/>
                        </a:rPr>
                        <a:t>VMpage0</a:t>
                      </a:r>
                      <a:endParaRPr lang="en-US" sz="1800" b="0" dirty="0">
                        <a:solidFill>
                          <a:schemeClr val="tx1"/>
                        </a:solidFill>
                        <a:latin typeface="Arial" pitchFamily="34" charset="0"/>
                        <a:cs typeface="Arial" pitchFamily="34" charset="0"/>
                      </a:endParaRP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1</a:t>
                      </a: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a:t>
                      </a:r>
                      <a:endParaRPr lang="en-US" sz="1800" dirty="0">
                        <a:solidFill>
                          <a:schemeClr val="tx1"/>
                        </a:solidFill>
                      </a:endParaRP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0</a:t>
                      </a: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Arial" pitchFamily="34" charset="0"/>
                          <a:cs typeface="Arial" pitchFamily="34" charset="0"/>
                        </a:rPr>
                        <a:t>VMpage2</a:t>
                      </a: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0</a:t>
                      </a: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Arial" pitchFamily="34" charset="0"/>
                          <a:cs typeface="Arial" pitchFamily="34" charset="0"/>
                        </a:rPr>
                        <a:t>VMpage1</a:t>
                      </a: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Arial" pitchFamily="34" charset="0"/>
                          <a:cs typeface="Arial" pitchFamily="34" charset="0"/>
                        </a:rPr>
                        <a:t>xx</a:t>
                      </a: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latin typeface="Arial" pitchFamily="34" charset="0"/>
                          <a:cs typeface="Arial" pitchFamily="34" charset="0"/>
                        </a:rPr>
                        <a:t>free</a:t>
                      </a:r>
                      <a:endParaRPr lang="en-US" sz="1800" dirty="0">
                        <a:solidFill>
                          <a:schemeClr val="tx1"/>
                        </a:solidFill>
                        <a:latin typeface="Arial" pitchFamily="34" charset="0"/>
                        <a:cs typeface="Arial" pitchFamily="34" charset="0"/>
                      </a:endParaRP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2</a:t>
                      </a: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a:t>
                      </a:r>
                      <a:endParaRPr lang="en-US" sz="1800" dirty="0">
                        <a:solidFill>
                          <a:schemeClr val="tx1"/>
                        </a:solidFill>
                      </a:endParaRP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1</a:t>
                      </a: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a:t>
                      </a:r>
                      <a:endParaRPr lang="en-US" sz="1800" dirty="0">
                        <a:solidFill>
                          <a:schemeClr val="tx1"/>
                        </a:solidFill>
                      </a:endParaRP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0</a:t>
                      </a: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Arial" pitchFamily="34" charset="0"/>
                          <a:cs typeface="Arial" pitchFamily="34" charset="0"/>
                        </a:rPr>
                        <a:t>VMpage3</a:t>
                      </a:r>
                    </a:p>
                  </a:txBody>
                  <a:tcPr marT="45708" marB="457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10275" name="TextBox 11"/>
          <p:cNvSpPr txBox="1">
            <a:spLocks noChangeArrowheads="1"/>
          </p:cNvSpPr>
          <p:nvPr/>
        </p:nvSpPr>
        <p:spPr bwMode="auto">
          <a:xfrm>
            <a:off x="2817813" y="5549900"/>
            <a:ext cx="237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Helvetica" panose="020B0604020202020204" pitchFamily="34" charset="0"/>
              </a:rPr>
              <a:t>Inverse Page Table</a:t>
            </a:r>
          </a:p>
        </p:txBody>
      </p:sp>
      <p:graphicFrame>
        <p:nvGraphicFramePr>
          <p:cNvPr id="93" name="Table 92"/>
          <p:cNvGraphicFramePr>
            <a:graphicFrameLocks noGrp="1"/>
          </p:cNvGraphicFramePr>
          <p:nvPr>
            <p:extLst>
              <p:ext uri="{D42A27DB-BD31-4B8C-83A1-F6EECF244321}">
                <p14:modId xmlns:p14="http://schemas.microsoft.com/office/powerpoint/2010/main" val="2360069935"/>
              </p:ext>
            </p:extLst>
          </p:nvPr>
        </p:nvGraphicFramePr>
        <p:xfrm>
          <a:off x="735013" y="1504950"/>
          <a:ext cx="1190625" cy="1463676"/>
        </p:xfrm>
        <a:graphic>
          <a:graphicData uri="http://schemas.openxmlformats.org/drawingml/2006/table">
            <a:tbl>
              <a:tblPr firstRow="1" bandRow="1">
                <a:tableStyleId>{5C22544A-7EE6-4342-B048-85BDC9FD1C3A}</a:tableStyleId>
              </a:tblPr>
              <a:tblGrid>
                <a:gridCol w="1190625"/>
              </a:tblGrid>
              <a:tr h="365919">
                <a:tc>
                  <a:txBody>
                    <a:bodyPr/>
                    <a:lstStyle/>
                    <a:p>
                      <a:r>
                        <a:rPr lang="en-US" sz="1800" b="0" dirty="0" smtClean="0">
                          <a:solidFill>
                            <a:schemeClr val="tx1"/>
                          </a:solidFill>
                          <a:latin typeface="Arial" pitchFamily="34" charset="0"/>
                          <a:cs typeface="Arial" pitchFamily="34" charset="0"/>
                        </a:rPr>
                        <a:t>VMpage0</a:t>
                      </a:r>
                      <a:endParaRPr lang="en-US" sz="1800" b="0" dirty="0">
                        <a:solidFill>
                          <a:schemeClr val="tx1"/>
                        </a:solidFill>
                        <a:latin typeface="Arial" pitchFamily="34" charset="0"/>
                        <a:cs typeface="Arial" pitchFamily="34" charset="0"/>
                      </a:endParaRPr>
                    </a:p>
                  </a:txBody>
                  <a:tcPr marL="91496" marR="91496" marT="45740" marB="4574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659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Arial" pitchFamily="34" charset="0"/>
                          <a:cs typeface="Arial" pitchFamily="34" charset="0"/>
                        </a:rPr>
                        <a:t>VMpage1</a:t>
                      </a:r>
                    </a:p>
                  </a:txBody>
                  <a:tcPr marL="91496" marR="91496" marT="45740" marB="4574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659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Arial" pitchFamily="34" charset="0"/>
                          <a:cs typeface="Arial" pitchFamily="34" charset="0"/>
                        </a:rPr>
                        <a:t>VMpage2</a:t>
                      </a:r>
                    </a:p>
                  </a:txBody>
                  <a:tcPr marL="91496" marR="91496" marT="45740" marB="4574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659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Arial" pitchFamily="34" charset="0"/>
                          <a:cs typeface="Arial" pitchFamily="34" charset="0"/>
                        </a:rPr>
                        <a:t>VMpage3</a:t>
                      </a:r>
                    </a:p>
                  </a:txBody>
                  <a:tcPr marL="91496" marR="91496" marT="45740" marB="4574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10288" name="TextBox 93"/>
          <p:cNvSpPr txBox="1">
            <a:spLocks noChangeArrowheads="1"/>
          </p:cNvSpPr>
          <p:nvPr/>
        </p:nvSpPr>
        <p:spPr bwMode="auto">
          <a:xfrm>
            <a:off x="4951413" y="2486025"/>
            <a:ext cx="55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0</a:t>
            </a:r>
            <a:endParaRPr lang="en-US" altLang="en-US" sz="1800" b="0">
              <a:latin typeface="Helvetica" panose="020B0604020202020204" pitchFamily="34" charset="0"/>
            </a:endParaRPr>
          </a:p>
        </p:txBody>
      </p:sp>
      <p:sp>
        <p:nvSpPr>
          <p:cNvPr id="10289" name="TextBox 94"/>
          <p:cNvSpPr txBox="1">
            <a:spLocks noChangeArrowheads="1"/>
          </p:cNvSpPr>
          <p:nvPr/>
        </p:nvSpPr>
        <p:spPr bwMode="auto">
          <a:xfrm>
            <a:off x="4951413" y="2855913"/>
            <a:ext cx="555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1</a:t>
            </a:r>
            <a:endParaRPr lang="en-US" altLang="en-US" sz="1800" b="0">
              <a:latin typeface="Helvetica" panose="020B0604020202020204" pitchFamily="34" charset="0"/>
            </a:endParaRPr>
          </a:p>
        </p:txBody>
      </p:sp>
      <p:sp>
        <p:nvSpPr>
          <p:cNvPr id="10290" name="TextBox 95"/>
          <p:cNvSpPr txBox="1">
            <a:spLocks noChangeArrowheads="1"/>
          </p:cNvSpPr>
          <p:nvPr/>
        </p:nvSpPr>
        <p:spPr bwMode="auto">
          <a:xfrm>
            <a:off x="4951413" y="3224213"/>
            <a:ext cx="555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2</a:t>
            </a:r>
            <a:endParaRPr lang="en-US" altLang="en-US" sz="1800" b="0">
              <a:latin typeface="Helvetica" panose="020B0604020202020204" pitchFamily="34" charset="0"/>
            </a:endParaRPr>
          </a:p>
        </p:txBody>
      </p:sp>
      <p:sp>
        <p:nvSpPr>
          <p:cNvPr id="10291" name="TextBox 96"/>
          <p:cNvSpPr txBox="1">
            <a:spLocks noChangeArrowheads="1"/>
          </p:cNvSpPr>
          <p:nvPr/>
        </p:nvSpPr>
        <p:spPr bwMode="auto">
          <a:xfrm>
            <a:off x="4951413" y="3587750"/>
            <a:ext cx="55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3</a:t>
            </a:r>
            <a:endParaRPr lang="en-US" altLang="en-US" sz="1800" b="0">
              <a:latin typeface="Helvetica" panose="020B0604020202020204" pitchFamily="34" charset="0"/>
            </a:endParaRPr>
          </a:p>
        </p:txBody>
      </p:sp>
      <p:sp>
        <p:nvSpPr>
          <p:cNvPr id="10292" name="TextBox 97"/>
          <p:cNvSpPr txBox="1">
            <a:spLocks noChangeArrowheads="1"/>
          </p:cNvSpPr>
          <p:nvPr/>
        </p:nvSpPr>
        <p:spPr bwMode="auto">
          <a:xfrm>
            <a:off x="4951413" y="3957638"/>
            <a:ext cx="555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4</a:t>
            </a:r>
            <a:endParaRPr lang="en-US" altLang="en-US" sz="1800" b="0">
              <a:latin typeface="Helvetica" panose="020B0604020202020204" pitchFamily="34" charset="0"/>
            </a:endParaRPr>
          </a:p>
        </p:txBody>
      </p:sp>
      <p:sp>
        <p:nvSpPr>
          <p:cNvPr id="10293" name="TextBox 98"/>
          <p:cNvSpPr txBox="1">
            <a:spLocks noChangeArrowheads="1"/>
          </p:cNvSpPr>
          <p:nvPr/>
        </p:nvSpPr>
        <p:spPr bwMode="auto">
          <a:xfrm>
            <a:off x="4951413" y="4325938"/>
            <a:ext cx="555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5</a:t>
            </a:r>
            <a:endParaRPr lang="en-US" altLang="en-US" sz="1800" b="0">
              <a:latin typeface="Helvetica" panose="020B0604020202020204" pitchFamily="34" charset="0"/>
            </a:endParaRPr>
          </a:p>
        </p:txBody>
      </p:sp>
      <p:sp>
        <p:nvSpPr>
          <p:cNvPr id="10294" name="TextBox 99"/>
          <p:cNvSpPr txBox="1">
            <a:spLocks noChangeArrowheads="1"/>
          </p:cNvSpPr>
          <p:nvPr/>
        </p:nvSpPr>
        <p:spPr bwMode="auto">
          <a:xfrm>
            <a:off x="4951413" y="4695825"/>
            <a:ext cx="55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6</a:t>
            </a:r>
            <a:endParaRPr lang="en-US" altLang="en-US" sz="1800" b="0">
              <a:latin typeface="Helvetica" panose="020B0604020202020204" pitchFamily="34" charset="0"/>
            </a:endParaRPr>
          </a:p>
        </p:txBody>
      </p:sp>
      <p:sp>
        <p:nvSpPr>
          <p:cNvPr id="10295" name="TextBox 100"/>
          <p:cNvSpPr txBox="1">
            <a:spLocks noChangeArrowheads="1"/>
          </p:cNvSpPr>
          <p:nvPr/>
        </p:nvSpPr>
        <p:spPr bwMode="auto">
          <a:xfrm>
            <a:off x="4951413" y="5046663"/>
            <a:ext cx="555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7</a:t>
            </a:r>
            <a:endParaRPr lang="en-US" altLang="en-US" sz="1800" b="0">
              <a:latin typeface="Helvetica" panose="020B0604020202020204" pitchFamily="34" charset="0"/>
            </a:endParaRPr>
          </a:p>
        </p:txBody>
      </p:sp>
      <p:sp>
        <p:nvSpPr>
          <p:cNvPr id="10296" name="TextBox 13"/>
          <p:cNvSpPr txBox="1">
            <a:spLocks noChangeArrowheads="1"/>
          </p:cNvSpPr>
          <p:nvPr/>
        </p:nvSpPr>
        <p:spPr bwMode="auto">
          <a:xfrm>
            <a:off x="457200" y="3022600"/>
            <a:ext cx="1903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Helvetica" panose="020B0604020202020204" pitchFamily="34" charset="0"/>
              </a:rPr>
              <a:t>Process id 0</a:t>
            </a:r>
          </a:p>
          <a:p>
            <a:pPr eaLnBrk="1" hangingPunct="1"/>
            <a:r>
              <a:rPr lang="en-US" altLang="en-US" sz="2000" b="0">
                <a:latin typeface="Helvetica" panose="020B0604020202020204" pitchFamily="34" charset="0"/>
              </a:rPr>
              <a:t>Virtual memory</a:t>
            </a:r>
          </a:p>
        </p:txBody>
      </p:sp>
      <p:sp>
        <p:nvSpPr>
          <p:cNvPr id="10297" name="Freeform 15"/>
          <p:cNvSpPr>
            <a:spLocks/>
          </p:cNvSpPr>
          <p:nvPr/>
        </p:nvSpPr>
        <p:spPr bwMode="auto">
          <a:xfrm>
            <a:off x="1884363" y="2800350"/>
            <a:ext cx="1876425" cy="2790825"/>
          </a:xfrm>
          <a:custGeom>
            <a:avLst/>
            <a:gdLst>
              <a:gd name="T0" fmla="*/ 2174511 w 1743075"/>
              <a:gd name="T1" fmla="*/ 2579016 h 2781300"/>
              <a:gd name="T2" fmla="*/ 1758620 w 1743075"/>
              <a:gd name="T3" fmla="*/ 2809973 h 2781300"/>
              <a:gd name="T4" fmla="*/ 1045666 w 1743075"/>
              <a:gd name="T5" fmla="*/ 2809973 h 2781300"/>
              <a:gd name="T6" fmla="*/ 819898 w 1743075"/>
              <a:gd name="T7" fmla="*/ 2607886 h 2781300"/>
              <a:gd name="T8" fmla="*/ 843663 w 1743075"/>
              <a:gd name="T9" fmla="*/ 394551 h 2781300"/>
              <a:gd name="T10" fmla="*/ 344595 w 1743075"/>
              <a:gd name="T11" fmla="*/ 0 h 2781300"/>
              <a:gd name="T12" fmla="*/ 0 w 1743075"/>
              <a:gd name="T13" fmla="*/ 0 h 2781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43075" h="2781300">
                <a:moveTo>
                  <a:pt x="1743075" y="2552700"/>
                </a:moveTo>
                <a:lnTo>
                  <a:pt x="1409700" y="2781300"/>
                </a:lnTo>
                <a:lnTo>
                  <a:pt x="838200" y="2781300"/>
                </a:lnTo>
                <a:lnTo>
                  <a:pt x="657225" y="2581275"/>
                </a:lnTo>
                <a:lnTo>
                  <a:pt x="676275" y="390525"/>
                </a:lnTo>
                <a:lnTo>
                  <a:pt x="276225" y="0"/>
                </a:lnTo>
                <a:lnTo>
                  <a:pt x="0" y="0"/>
                </a:lnTo>
              </a:path>
            </a:pathLst>
          </a:custGeom>
          <a:noFill/>
          <a:ln w="38100"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298" name="Freeform 16"/>
          <p:cNvSpPr>
            <a:spLocks/>
          </p:cNvSpPr>
          <p:nvPr/>
        </p:nvSpPr>
        <p:spPr bwMode="auto">
          <a:xfrm>
            <a:off x="1941513" y="1695450"/>
            <a:ext cx="2009775" cy="828675"/>
          </a:xfrm>
          <a:custGeom>
            <a:avLst/>
            <a:gdLst>
              <a:gd name="T0" fmla="*/ 2009775 w 2009775"/>
              <a:gd name="T1" fmla="*/ 828675 h 828675"/>
              <a:gd name="T2" fmla="*/ 1171575 w 2009775"/>
              <a:gd name="T3" fmla="*/ 19050 h 828675"/>
              <a:gd name="T4" fmla="*/ 0 w 2009775"/>
              <a:gd name="T5" fmla="*/ 0 h 828675"/>
              <a:gd name="T6" fmla="*/ 0 60000 65536"/>
              <a:gd name="T7" fmla="*/ 0 60000 65536"/>
              <a:gd name="T8" fmla="*/ 0 60000 65536"/>
            </a:gdLst>
            <a:ahLst/>
            <a:cxnLst>
              <a:cxn ang="T6">
                <a:pos x="T0" y="T1"/>
              </a:cxn>
              <a:cxn ang="T7">
                <a:pos x="T2" y="T3"/>
              </a:cxn>
              <a:cxn ang="T8">
                <a:pos x="T4" y="T5"/>
              </a:cxn>
            </a:cxnLst>
            <a:rect l="0" t="0" r="r" b="b"/>
            <a:pathLst>
              <a:path w="2009775" h="828675">
                <a:moveTo>
                  <a:pt x="2009775" y="828675"/>
                </a:moveTo>
                <a:lnTo>
                  <a:pt x="1171575" y="19050"/>
                </a:lnTo>
                <a:lnTo>
                  <a:pt x="0" y="0"/>
                </a:lnTo>
              </a:path>
            </a:pathLst>
          </a:custGeom>
          <a:noFill/>
          <a:ln w="38100"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299" name="Freeform 17"/>
          <p:cNvSpPr>
            <a:spLocks/>
          </p:cNvSpPr>
          <p:nvPr/>
        </p:nvSpPr>
        <p:spPr bwMode="auto">
          <a:xfrm>
            <a:off x="1941513" y="2371725"/>
            <a:ext cx="1944687" cy="898525"/>
          </a:xfrm>
          <a:custGeom>
            <a:avLst/>
            <a:gdLst>
              <a:gd name="T0" fmla="*/ 2110630 w 1866900"/>
              <a:gd name="T1" fmla="*/ 480763 h 1228725"/>
              <a:gd name="T2" fmla="*/ 1884490 w 1866900"/>
              <a:gd name="T3" fmla="*/ 130440 h 1228725"/>
              <a:gd name="T4" fmla="*/ 1249148 w 1866900"/>
              <a:gd name="T5" fmla="*/ 3727 h 1228725"/>
              <a:gd name="T6" fmla="*/ 0 w 1866900"/>
              <a:gd name="T7" fmla="*/ 0 h 12287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900" h="1228725">
                <a:moveTo>
                  <a:pt x="1866900" y="1228725"/>
                </a:moveTo>
                <a:lnTo>
                  <a:pt x="1666875" y="333375"/>
                </a:lnTo>
                <a:lnTo>
                  <a:pt x="1104900" y="9525"/>
                </a:lnTo>
                <a:lnTo>
                  <a:pt x="0" y="0"/>
                </a:lnTo>
              </a:path>
            </a:pathLst>
          </a:custGeom>
          <a:noFill/>
          <a:ln w="38100"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300" name="Freeform 18"/>
          <p:cNvSpPr>
            <a:spLocks/>
          </p:cNvSpPr>
          <p:nvPr/>
        </p:nvSpPr>
        <p:spPr bwMode="auto">
          <a:xfrm>
            <a:off x="1922463" y="2047875"/>
            <a:ext cx="1800225" cy="1581150"/>
          </a:xfrm>
          <a:custGeom>
            <a:avLst/>
            <a:gdLst>
              <a:gd name="T0" fmla="*/ 1800225 w 1800225"/>
              <a:gd name="T1" fmla="*/ 2744404 h 1200150"/>
              <a:gd name="T2" fmla="*/ 1685925 w 1800225"/>
              <a:gd name="T3" fmla="*/ 2049777 h 1200150"/>
              <a:gd name="T4" fmla="*/ 1000125 w 1800225"/>
              <a:gd name="T5" fmla="*/ 2011462 h 1200150"/>
              <a:gd name="T6" fmla="*/ 295275 w 1800225"/>
              <a:gd name="T7" fmla="*/ 0 h 1200150"/>
              <a:gd name="T8" fmla="*/ 0 w 1800225"/>
              <a:gd name="T9" fmla="*/ 21782 h 12001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0225" h="1200150">
                <a:moveTo>
                  <a:pt x="1800225" y="1200150"/>
                </a:moveTo>
                <a:lnTo>
                  <a:pt x="1685925" y="896384"/>
                </a:lnTo>
                <a:lnTo>
                  <a:pt x="1000125" y="879628"/>
                </a:lnTo>
                <a:lnTo>
                  <a:pt x="295275" y="0"/>
                </a:lnTo>
                <a:lnTo>
                  <a:pt x="0" y="9525"/>
                </a:lnTo>
              </a:path>
            </a:pathLst>
          </a:custGeom>
          <a:noFill/>
          <a:ln w="38100"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14941036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990600" y="152400"/>
            <a:ext cx="7162800" cy="533400"/>
          </a:xfrm>
        </p:spPr>
        <p:txBody>
          <a:bodyPr/>
          <a:lstStyle/>
          <a:p>
            <a:r>
              <a:rPr lang="en-US" altLang="ko-KR" dirty="0" smtClean="0"/>
              <a:t>IPT address translation</a:t>
            </a:r>
            <a:endParaRPr lang="en-US" altLang="ko-KR" dirty="0" smtClean="0"/>
          </a:p>
        </p:txBody>
      </p:sp>
      <p:sp>
        <p:nvSpPr>
          <p:cNvPr id="11266" name="Content Placeholder 2"/>
          <p:cNvSpPr>
            <a:spLocks noGrp="1"/>
          </p:cNvSpPr>
          <p:nvPr>
            <p:ph idx="1"/>
          </p:nvPr>
        </p:nvSpPr>
        <p:spPr>
          <a:xfrm>
            <a:off x="76200" y="762000"/>
            <a:ext cx="8915400" cy="5867400"/>
          </a:xfrm>
        </p:spPr>
        <p:txBody>
          <a:bodyPr/>
          <a:lstStyle/>
          <a:p>
            <a:r>
              <a:rPr lang="en-US" altLang="en-US" dirty="0" smtClean="0"/>
              <a:t>Need an associative map from VM page to IPT address:</a:t>
            </a:r>
          </a:p>
          <a:p>
            <a:pPr lvl="1"/>
            <a:r>
              <a:rPr lang="en-US" altLang="en-US" dirty="0" smtClean="0">
                <a:solidFill>
                  <a:srgbClr val="FF0000"/>
                </a:solidFill>
              </a:rPr>
              <a:t>Use a hash map</a:t>
            </a:r>
            <a:endParaRPr lang="en-US" altLang="en-US" dirty="0" smtClean="0">
              <a:solidFill>
                <a:srgbClr val="FF0000"/>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062470538"/>
              </p:ext>
            </p:extLst>
          </p:nvPr>
        </p:nvGraphicFramePr>
        <p:xfrm>
          <a:off x="2614613" y="2752725"/>
          <a:ext cx="1981200" cy="2925888"/>
        </p:xfrm>
        <a:graphic>
          <a:graphicData uri="http://schemas.openxmlformats.org/drawingml/2006/table">
            <a:tbl>
              <a:tblPr firstRow="1" bandRow="1">
                <a:tableStyleId>{5C22544A-7EE6-4342-B048-85BDC9FD1C3A}</a:tableStyleId>
              </a:tblPr>
              <a:tblGrid>
                <a:gridCol w="685800"/>
                <a:gridCol w="1295400"/>
              </a:tblGrid>
              <a:tr h="365720">
                <a:tc>
                  <a:txBody>
                    <a:bodyPr/>
                    <a:lstStyle/>
                    <a:p>
                      <a:r>
                        <a:rPr lang="en-US" sz="1800" b="0" dirty="0" err="1" smtClean="0">
                          <a:solidFill>
                            <a:schemeClr val="tx1"/>
                          </a:solidFill>
                          <a:latin typeface="Arial" pitchFamily="34" charset="0"/>
                          <a:cs typeface="Arial" pitchFamily="34" charset="0"/>
                        </a:rPr>
                        <a:t>pid</a:t>
                      </a:r>
                      <a:r>
                        <a:rPr lang="en-US" sz="1800" b="0" dirty="0" smtClean="0">
                          <a:solidFill>
                            <a:schemeClr val="tx1"/>
                          </a:solidFill>
                          <a:latin typeface="Arial" pitchFamily="34" charset="0"/>
                          <a:cs typeface="Arial" pitchFamily="34" charset="0"/>
                        </a:rPr>
                        <a:t> 0</a:t>
                      </a:r>
                      <a:endParaRPr lang="en-US" sz="1800" b="0" dirty="0">
                        <a:solidFill>
                          <a:schemeClr val="tx1"/>
                        </a:solidFill>
                        <a:latin typeface="Arial" pitchFamily="34" charset="0"/>
                        <a:cs typeface="Arial" pitchFamily="34" charset="0"/>
                      </a:endParaRP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sz="1800" b="0" dirty="0" smtClean="0">
                          <a:solidFill>
                            <a:schemeClr val="tx1"/>
                          </a:solidFill>
                          <a:latin typeface="Arial" pitchFamily="34" charset="0"/>
                          <a:cs typeface="Arial" pitchFamily="34" charset="0"/>
                        </a:rPr>
                        <a:t>VMpage0</a:t>
                      </a:r>
                      <a:endParaRPr lang="en-US" sz="1800" b="0" dirty="0">
                        <a:solidFill>
                          <a:schemeClr val="tx1"/>
                        </a:solidFill>
                        <a:latin typeface="Arial" pitchFamily="34" charset="0"/>
                        <a:cs typeface="Arial" pitchFamily="34" charset="0"/>
                      </a:endParaRP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1</a:t>
                      </a: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0</a:t>
                      </a: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Arial" pitchFamily="34" charset="0"/>
                          <a:cs typeface="Arial" pitchFamily="34" charset="0"/>
                        </a:rPr>
                        <a:t>VMpage1</a:t>
                      </a: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0</a:t>
                      </a: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Arial" pitchFamily="34" charset="0"/>
                          <a:cs typeface="Arial" pitchFamily="34" charset="0"/>
                        </a:rPr>
                        <a:t>VMpage2</a:t>
                      </a: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Arial" pitchFamily="34" charset="0"/>
                          <a:cs typeface="Arial" pitchFamily="34" charset="0"/>
                        </a:rPr>
                        <a:t>xx</a:t>
                      </a: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latin typeface="Arial" pitchFamily="34" charset="0"/>
                          <a:cs typeface="Arial" pitchFamily="34" charset="0"/>
                        </a:rPr>
                        <a:t>free</a:t>
                      </a:r>
                      <a:endParaRPr lang="en-US" sz="1800" dirty="0">
                        <a:solidFill>
                          <a:schemeClr val="tx1"/>
                        </a:solidFill>
                        <a:latin typeface="Arial" pitchFamily="34" charset="0"/>
                        <a:cs typeface="Arial" pitchFamily="34" charset="0"/>
                      </a:endParaRP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2</a:t>
                      </a: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1</a:t>
                      </a: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sz="1800" dirty="0">
                        <a:solidFill>
                          <a:schemeClr val="tx1"/>
                        </a:solidFill>
                      </a:endParaRP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65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Arial" pitchFamily="34" charset="0"/>
                          <a:cs typeface="Arial" pitchFamily="34" charset="0"/>
                        </a:rPr>
                        <a:t>pid</a:t>
                      </a:r>
                      <a:r>
                        <a:rPr lang="en-US" sz="1800" dirty="0" smtClean="0">
                          <a:solidFill>
                            <a:schemeClr val="tx1"/>
                          </a:solidFill>
                          <a:latin typeface="Arial" pitchFamily="34" charset="0"/>
                          <a:cs typeface="Arial" pitchFamily="34" charset="0"/>
                        </a:rPr>
                        <a:t> 0</a:t>
                      </a: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Arial" pitchFamily="34" charset="0"/>
                          <a:cs typeface="Arial" pitchFamily="34" charset="0"/>
                        </a:rPr>
                        <a:t>VMpage3</a:t>
                      </a:r>
                    </a:p>
                  </a:txBody>
                  <a:tcPr marT="45708" marB="457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1297" name="TextBox 11"/>
          <p:cNvSpPr txBox="1">
            <a:spLocks noChangeArrowheads="1"/>
          </p:cNvSpPr>
          <p:nvPr/>
        </p:nvSpPr>
        <p:spPr bwMode="auto">
          <a:xfrm>
            <a:off x="2462213" y="5810250"/>
            <a:ext cx="237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Helvetica" panose="020B0604020202020204" pitchFamily="34" charset="0"/>
              </a:rPr>
              <a:t>Inverse Page Table</a:t>
            </a:r>
          </a:p>
        </p:txBody>
      </p:sp>
      <p:graphicFrame>
        <p:nvGraphicFramePr>
          <p:cNvPr id="93" name="Table 92"/>
          <p:cNvGraphicFramePr>
            <a:graphicFrameLocks noGrp="1"/>
          </p:cNvGraphicFramePr>
          <p:nvPr>
            <p:extLst>
              <p:ext uri="{D42A27DB-BD31-4B8C-83A1-F6EECF244321}">
                <p14:modId xmlns:p14="http://schemas.microsoft.com/office/powerpoint/2010/main" val="1238282340"/>
              </p:ext>
            </p:extLst>
          </p:nvPr>
        </p:nvGraphicFramePr>
        <p:xfrm>
          <a:off x="819150" y="2057400"/>
          <a:ext cx="3276600" cy="365392"/>
        </p:xfrm>
        <a:graphic>
          <a:graphicData uri="http://schemas.openxmlformats.org/drawingml/2006/table">
            <a:tbl>
              <a:tblPr firstRow="1" bandRow="1">
                <a:tableStyleId>{5C22544A-7EE6-4342-B048-85BDC9FD1C3A}</a:tableStyleId>
              </a:tblPr>
              <a:tblGrid>
                <a:gridCol w="1828800"/>
                <a:gridCol w="1447800"/>
              </a:tblGrid>
              <a:tr h="3651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Arial" pitchFamily="34" charset="0"/>
                          <a:cs typeface="Arial" pitchFamily="34" charset="0"/>
                        </a:rPr>
                        <a:t>VMpage2 (52b)</a:t>
                      </a:r>
                    </a:p>
                  </a:txBody>
                  <a:tcPr marT="45536" marB="4553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r>
                        <a:rPr lang="en-US" sz="1800" b="0" dirty="0" smtClean="0">
                          <a:solidFill>
                            <a:schemeClr val="tx1"/>
                          </a:solidFill>
                          <a:latin typeface="Arial" pitchFamily="34" charset="0"/>
                          <a:cs typeface="Arial" pitchFamily="34" charset="0"/>
                        </a:rPr>
                        <a:t>Offset (12b)</a:t>
                      </a:r>
                      <a:endParaRPr lang="en-US" sz="1800" b="0" dirty="0">
                        <a:solidFill>
                          <a:schemeClr val="tx1"/>
                        </a:solidFill>
                        <a:latin typeface="Arial" pitchFamily="34" charset="0"/>
                        <a:cs typeface="Arial" pitchFamily="34" charset="0"/>
                      </a:endParaRPr>
                    </a:p>
                  </a:txBody>
                  <a:tcPr marT="45536" marB="4553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B0F0"/>
                    </a:solidFill>
                  </a:tcPr>
                </a:tc>
              </a:tr>
            </a:tbl>
          </a:graphicData>
        </a:graphic>
      </p:graphicFrame>
      <p:sp>
        <p:nvSpPr>
          <p:cNvPr id="11306" name="TextBox 93"/>
          <p:cNvSpPr txBox="1">
            <a:spLocks noChangeArrowheads="1"/>
          </p:cNvSpPr>
          <p:nvPr/>
        </p:nvSpPr>
        <p:spPr bwMode="auto">
          <a:xfrm>
            <a:off x="4595813" y="2744788"/>
            <a:ext cx="557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0</a:t>
            </a:r>
            <a:endParaRPr lang="en-US" altLang="en-US" sz="1800" b="0">
              <a:latin typeface="Helvetica" panose="020B0604020202020204" pitchFamily="34" charset="0"/>
            </a:endParaRPr>
          </a:p>
        </p:txBody>
      </p:sp>
      <p:sp>
        <p:nvSpPr>
          <p:cNvPr id="11307" name="TextBox 94"/>
          <p:cNvSpPr txBox="1">
            <a:spLocks noChangeArrowheads="1"/>
          </p:cNvSpPr>
          <p:nvPr/>
        </p:nvSpPr>
        <p:spPr bwMode="auto">
          <a:xfrm>
            <a:off x="4595813" y="3114675"/>
            <a:ext cx="557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1</a:t>
            </a:r>
            <a:endParaRPr lang="en-US" altLang="en-US" sz="1800" b="0">
              <a:latin typeface="Helvetica" panose="020B0604020202020204" pitchFamily="34" charset="0"/>
            </a:endParaRPr>
          </a:p>
        </p:txBody>
      </p:sp>
      <p:sp>
        <p:nvSpPr>
          <p:cNvPr id="11308" name="TextBox 95"/>
          <p:cNvSpPr txBox="1">
            <a:spLocks noChangeArrowheads="1"/>
          </p:cNvSpPr>
          <p:nvPr/>
        </p:nvSpPr>
        <p:spPr bwMode="auto">
          <a:xfrm>
            <a:off x="4595813" y="3484563"/>
            <a:ext cx="557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2</a:t>
            </a:r>
            <a:endParaRPr lang="en-US" altLang="en-US" sz="1800" b="0">
              <a:latin typeface="Helvetica" panose="020B0604020202020204" pitchFamily="34" charset="0"/>
            </a:endParaRPr>
          </a:p>
        </p:txBody>
      </p:sp>
      <p:sp>
        <p:nvSpPr>
          <p:cNvPr id="11309" name="TextBox 96"/>
          <p:cNvSpPr txBox="1">
            <a:spLocks noChangeArrowheads="1"/>
          </p:cNvSpPr>
          <p:nvPr/>
        </p:nvSpPr>
        <p:spPr bwMode="auto">
          <a:xfrm>
            <a:off x="4595813" y="3846513"/>
            <a:ext cx="557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3</a:t>
            </a:r>
            <a:endParaRPr lang="en-US" altLang="en-US" sz="1800" b="0">
              <a:latin typeface="Helvetica" panose="020B0604020202020204" pitchFamily="34" charset="0"/>
            </a:endParaRPr>
          </a:p>
        </p:txBody>
      </p:sp>
      <p:sp>
        <p:nvSpPr>
          <p:cNvPr id="11310" name="TextBox 97"/>
          <p:cNvSpPr txBox="1">
            <a:spLocks noChangeArrowheads="1"/>
          </p:cNvSpPr>
          <p:nvPr/>
        </p:nvSpPr>
        <p:spPr bwMode="auto">
          <a:xfrm>
            <a:off x="4595813" y="4216400"/>
            <a:ext cx="557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4</a:t>
            </a:r>
            <a:endParaRPr lang="en-US" altLang="en-US" sz="1800" b="0">
              <a:latin typeface="Helvetica" panose="020B0604020202020204" pitchFamily="34" charset="0"/>
            </a:endParaRPr>
          </a:p>
        </p:txBody>
      </p:sp>
      <p:sp>
        <p:nvSpPr>
          <p:cNvPr id="11311" name="TextBox 98"/>
          <p:cNvSpPr txBox="1">
            <a:spLocks noChangeArrowheads="1"/>
          </p:cNvSpPr>
          <p:nvPr/>
        </p:nvSpPr>
        <p:spPr bwMode="auto">
          <a:xfrm>
            <a:off x="4595813" y="4586288"/>
            <a:ext cx="557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5</a:t>
            </a:r>
            <a:endParaRPr lang="en-US" altLang="en-US" sz="1800" b="0">
              <a:latin typeface="Helvetica" panose="020B0604020202020204" pitchFamily="34" charset="0"/>
            </a:endParaRPr>
          </a:p>
        </p:txBody>
      </p:sp>
      <p:sp>
        <p:nvSpPr>
          <p:cNvPr id="11312" name="TextBox 99"/>
          <p:cNvSpPr txBox="1">
            <a:spLocks noChangeArrowheads="1"/>
          </p:cNvSpPr>
          <p:nvPr/>
        </p:nvSpPr>
        <p:spPr bwMode="auto">
          <a:xfrm>
            <a:off x="4595813" y="4954588"/>
            <a:ext cx="557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6</a:t>
            </a:r>
            <a:endParaRPr lang="en-US" altLang="en-US" sz="1800" b="0">
              <a:latin typeface="Helvetica" panose="020B0604020202020204" pitchFamily="34" charset="0"/>
            </a:endParaRPr>
          </a:p>
        </p:txBody>
      </p:sp>
      <p:sp>
        <p:nvSpPr>
          <p:cNvPr id="11313" name="TextBox 100"/>
          <p:cNvSpPr txBox="1">
            <a:spLocks noChangeArrowheads="1"/>
          </p:cNvSpPr>
          <p:nvPr/>
        </p:nvSpPr>
        <p:spPr bwMode="auto">
          <a:xfrm>
            <a:off x="4595813" y="5305425"/>
            <a:ext cx="557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7</a:t>
            </a:r>
            <a:endParaRPr lang="en-US" altLang="en-US" sz="1800" b="0">
              <a:latin typeface="Helvetica" panose="020B0604020202020204" pitchFamily="34" charset="0"/>
            </a:endParaRPr>
          </a:p>
        </p:txBody>
      </p:sp>
      <p:sp>
        <p:nvSpPr>
          <p:cNvPr id="11314" name="TextBox 13"/>
          <p:cNvSpPr txBox="1">
            <a:spLocks noChangeArrowheads="1"/>
          </p:cNvSpPr>
          <p:nvPr/>
        </p:nvSpPr>
        <p:spPr bwMode="auto">
          <a:xfrm>
            <a:off x="685800" y="1614488"/>
            <a:ext cx="32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Helvetica" panose="020B0604020202020204" pitchFamily="34" charset="0"/>
              </a:rPr>
              <a:t>Process 0 virtual address</a:t>
            </a:r>
          </a:p>
        </p:txBody>
      </p:sp>
      <p:graphicFrame>
        <p:nvGraphicFramePr>
          <p:cNvPr id="37" name="Table 36"/>
          <p:cNvGraphicFramePr>
            <a:graphicFrameLocks noGrp="1"/>
          </p:cNvGraphicFramePr>
          <p:nvPr>
            <p:extLst>
              <p:ext uri="{D42A27DB-BD31-4B8C-83A1-F6EECF244321}">
                <p14:modId xmlns:p14="http://schemas.microsoft.com/office/powerpoint/2010/main" val="1104478062"/>
              </p:ext>
            </p:extLst>
          </p:nvPr>
        </p:nvGraphicFramePr>
        <p:xfrm>
          <a:off x="5334000" y="2054225"/>
          <a:ext cx="3276600" cy="365392"/>
        </p:xfrm>
        <a:graphic>
          <a:graphicData uri="http://schemas.openxmlformats.org/drawingml/2006/table">
            <a:tbl>
              <a:tblPr firstRow="1" bandRow="1">
                <a:tableStyleId>{5C22544A-7EE6-4342-B048-85BDC9FD1C3A}</a:tableStyleId>
              </a:tblPr>
              <a:tblGrid>
                <a:gridCol w="1828800"/>
                <a:gridCol w="1447800"/>
              </a:tblGrid>
              <a:tr h="36512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Arial" pitchFamily="34" charset="0"/>
                          <a:cs typeface="Arial" pitchFamily="34" charset="0"/>
                        </a:rPr>
                        <a:t>0x3</a:t>
                      </a:r>
                    </a:p>
                  </a:txBody>
                  <a:tcPr marT="45536" marB="4553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r>
                        <a:rPr lang="en-US" sz="1800" b="0" dirty="0" smtClean="0">
                          <a:solidFill>
                            <a:schemeClr val="tx1"/>
                          </a:solidFill>
                          <a:latin typeface="Arial" pitchFamily="34" charset="0"/>
                          <a:cs typeface="Arial" pitchFamily="34" charset="0"/>
                        </a:rPr>
                        <a:t>Offset (12b)</a:t>
                      </a:r>
                      <a:endParaRPr lang="en-US" sz="1800" b="0" dirty="0">
                        <a:solidFill>
                          <a:schemeClr val="tx1"/>
                        </a:solidFill>
                        <a:latin typeface="Arial" pitchFamily="34" charset="0"/>
                        <a:cs typeface="Arial" pitchFamily="34" charset="0"/>
                      </a:endParaRPr>
                    </a:p>
                  </a:txBody>
                  <a:tcPr marT="45536" marB="4553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B0F0"/>
                    </a:solidFill>
                  </a:tcPr>
                </a:tc>
              </a:tr>
            </a:tbl>
          </a:graphicData>
        </a:graphic>
      </p:graphicFrame>
      <p:sp>
        <p:nvSpPr>
          <p:cNvPr id="11323" name="Freeform 1"/>
          <p:cNvSpPr>
            <a:spLocks/>
          </p:cNvSpPr>
          <p:nvPr/>
        </p:nvSpPr>
        <p:spPr bwMode="auto">
          <a:xfrm>
            <a:off x="1638300" y="2428875"/>
            <a:ext cx="976313" cy="1552575"/>
          </a:xfrm>
          <a:custGeom>
            <a:avLst/>
            <a:gdLst>
              <a:gd name="T0" fmla="*/ 0 w 1876425"/>
              <a:gd name="T1" fmla="*/ 0 h 1619250"/>
              <a:gd name="T2" fmla="*/ 0 w 1876425"/>
              <a:gd name="T3" fmla="*/ 512166 h 1619250"/>
              <a:gd name="T4" fmla="*/ 260437 w 1876425"/>
              <a:gd name="T5" fmla="*/ 1427348 h 1619250"/>
              <a:gd name="T6" fmla="*/ 507980 w 1876425"/>
              <a:gd name="T7" fmla="*/ 1427348 h 1619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6425" h="1619250">
                <a:moveTo>
                  <a:pt x="0" y="0"/>
                </a:moveTo>
                <a:lnTo>
                  <a:pt x="0" y="581025"/>
                </a:lnTo>
                <a:lnTo>
                  <a:pt x="962025" y="1619250"/>
                </a:lnTo>
                <a:lnTo>
                  <a:pt x="1876425" y="1619250"/>
                </a:lnTo>
              </a:path>
            </a:pathLst>
          </a:custGeom>
          <a:noFill/>
          <a:ln w="50800"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24" name="Freeform 2"/>
          <p:cNvSpPr>
            <a:spLocks/>
          </p:cNvSpPr>
          <p:nvPr/>
        </p:nvSpPr>
        <p:spPr bwMode="auto">
          <a:xfrm>
            <a:off x="5181600" y="2460625"/>
            <a:ext cx="571500" cy="1593850"/>
          </a:xfrm>
          <a:custGeom>
            <a:avLst/>
            <a:gdLst>
              <a:gd name="T0" fmla="*/ 0 w 571500"/>
              <a:gd name="T1" fmla="*/ 1572403 h 1593456"/>
              <a:gd name="T2" fmla="*/ 9525 w 571500"/>
              <a:gd name="T3" fmla="*/ 1591461 h 1593456"/>
              <a:gd name="T4" fmla="*/ 333375 w 571500"/>
              <a:gd name="T5" fmla="*/ 1581932 h 1593456"/>
              <a:gd name="T6" fmla="*/ 571500 w 571500"/>
              <a:gd name="T7" fmla="*/ 972030 h 1593456"/>
              <a:gd name="T8" fmla="*/ 571500 w 571500"/>
              <a:gd name="T9" fmla="*/ 0 h 1593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1500" h="1593456">
                <a:moveTo>
                  <a:pt x="0" y="1571625"/>
                </a:moveTo>
                <a:lnTo>
                  <a:pt x="9525" y="1590675"/>
                </a:lnTo>
                <a:cubicBezTo>
                  <a:pt x="323845" y="1600498"/>
                  <a:pt x="203150" y="1581150"/>
                  <a:pt x="333375" y="1581150"/>
                </a:cubicBezTo>
                <a:lnTo>
                  <a:pt x="571500" y="971550"/>
                </a:lnTo>
                <a:lnTo>
                  <a:pt x="571500" y="0"/>
                </a:lnTo>
              </a:path>
            </a:pathLst>
          </a:custGeom>
          <a:noFill/>
          <a:ln w="38100"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25" name="TextBox 3"/>
          <p:cNvSpPr txBox="1">
            <a:spLocks noChangeArrowheads="1"/>
          </p:cNvSpPr>
          <p:nvPr/>
        </p:nvSpPr>
        <p:spPr bwMode="auto">
          <a:xfrm>
            <a:off x="520700" y="4106863"/>
            <a:ext cx="2093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Helvetica" panose="020B0604020202020204" pitchFamily="34" charset="0"/>
              </a:rPr>
              <a:t>Hash VM page #</a:t>
            </a:r>
          </a:p>
        </p:txBody>
      </p:sp>
      <p:sp>
        <p:nvSpPr>
          <p:cNvPr id="11326" name="Freeform 4"/>
          <p:cNvSpPr>
            <a:spLocks/>
          </p:cNvSpPr>
          <p:nvPr/>
        </p:nvSpPr>
        <p:spPr bwMode="auto">
          <a:xfrm>
            <a:off x="3733800" y="1600200"/>
            <a:ext cx="3933825" cy="428625"/>
          </a:xfrm>
          <a:custGeom>
            <a:avLst/>
            <a:gdLst>
              <a:gd name="T0" fmla="*/ 0 w 4276725"/>
              <a:gd name="T1" fmla="*/ 409575 h 428625"/>
              <a:gd name="T2" fmla="*/ 367975 w 4276725"/>
              <a:gd name="T3" fmla="*/ 9525 h 428625"/>
              <a:gd name="T4" fmla="*/ 3530805 w 4276725"/>
              <a:gd name="T5" fmla="*/ 0 h 428625"/>
              <a:gd name="T6" fmla="*/ 3933825 w 4276725"/>
              <a:gd name="T7" fmla="*/ 428625 h 4286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76725" h="428625">
                <a:moveTo>
                  <a:pt x="0" y="409575"/>
                </a:moveTo>
                <a:lnTo>
                  <a:pt x="400050" y="9525"/>
                </a:lnTo>
                <a:lnTo>
                  <a:pt x="3838575" y="0"/>
                </a:lnTo>
                <a:lnTo>
                  <a:pt x="4276725" y="428625"/>
                </a:lnTo>
              </a:path>
            </a:pathLst>
          </a:custGeom>
          <a:noFill/>
          <a:ln w="38100" cap="flat" cmpd="sng" algn="ctr">
            <a:solidFill>
              <a:srgbClr val="233AE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nvGrpSpPr>
          <p:cNvPr id="11327" name="Group 20"/>
          <p:cNvGrpSpPr>
            <a:grpSpLocks/>
          </p:cNvGrpSpPr>
          <p:nvPr/>
        </p:nvGrpSpPr>
        <p:grpSpPr bwMode="auto">
          <a:xfrm>
            <a:off x="5867400" y="2586038"/>
            <a:ext cx="2862263" cy="3803650"/>
            <a:chOff x="5916613" y="1320800"/>
            <a:chExt cx="2862262" cy="3803650"/>
          </a:xfrm>
        </p:grpSpPr>
        <p:grpSp>
          <p:nvGrpSpPr>
            <p:cNvPr id="11329" name="Group 20"/>
            <p:cNvGrpSpPr>
              <a:grpSpLocks/>
            </p:cNvGrpSpPr>
            <p:nvPr/>
          </p:nvGrpSpPr>
          <p:grpSpPr bwMode="auto">
            <a:xfrm>
              <a:off x="6858000" y="1466850"/>
              <a:ext cx="1920875" cy="3657600"/>
              <a:chOff x="6995003" y="1441966"/>
              <a:chExt cx="1920397" cy="3657600"/>
            </a:xfrm>
          </p:grpSpPr>
          <p:sp>
            <p:nvSpPr>
              <p:cNvPr id="11338" name="Rectangle 7"/>
              <p:cNvSpPr>
                <a:spLocks noChangeArrowheads="1"/>
              </p:cNvSpPr>
              <p:nvPr/>
            </p:nvSpPr>
            <p:spPr bwMode="auto">
              <a:xfrm>
                <a:off x="6995003" y="14419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b="0" dirty="0">
                    <a:latin typeface="Helvetica" panose="020B0604020202020204" pitchFamily="34" charset="0"/>
                  </a:rPr>
                  <a:t>VMpage0, </a:t>
                </a:r>
                <a:r>
                  <a:rPr lang="en-US" altLang="en-US" sz="1800" b="0" dirty="0" err="1" smtClean="0">
                    <a:latin typeface="Helvetica" panose="020B0604020202020204" pitchFamily="34" charset="0"/>
                  </a:rPr>
                  <a:t>pid</a:t>
                </a:r>
                <a:r>
                  <a:rPr lang="en-US" altLang="en-US" sz="1800" b="0" dirty="0" smtClean="0">
                    <a:latin typeface="Helvetica" panose="020B0604020202020204" pitchFamily="34" charset="0"/>
                  </a:rPr>
                  <a:t> 0</a:t>
                </a:r>
                <a:endParaRPr lang="en-US" altLang="en-US" sz="1800" b="0" dirty="0">
                  <a:latin typeface="Helvetica" panose="020B0604020202020204" pitchFamily="34" charset="0"/>
                </a:endParaRPr>
              </a:p>
            </p:txBody>
          </p:sp>
          <p:sp>
            <p:nvSpPr>
              <p:cNvPr id="11339" name="Rectangle 63"/>
              <p:cNvSpPr>
                <a:spLocks noChangeArrowheads="1"/>
              </p:cNvSpPr>
              <p:nvPr/>
            </p:nvSpPr>
            <p:spPr bwMode="auto">
              <a:xfrm>
                <a:off x="6995003" y="18991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11340" name="Rectangle 64"/>
              <p:cNvSpPr>
                <a:spLocks noChangeArrowheads="1"/>
              </p:cNvSpPr>
              <p:nvPr/>
            </p:nvSpPr>
            <p:spPr bwMode="auto">
              <a:xfrm>
                <a:off x="6995003" y="23563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11341" name="Rectangle 65"/>
              <p:cNvSpPr>
                <a:spLocks noChangeArrowheads="1"/>
              </p:cNvSpPr>
              <p:nvPr/>
            </p:nvSpPr>
            <p:spPr bwMode="auto">
              <a:xfrm>
                <a:off x="6995003" y="28135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b="0" dirty="0">
                    <a:latin typeface="Helvetica" panose="020B0604020202020204" pitchFamily="34" charset="0"/>
                  </a:rPr>
                  <a:t>VMpage2, </a:t>
                </a:r>
                <a:r>
                  <a:rPr lang="en-US" altLang="en-US" sz="1800" b="0" dirty="0" err="1" smtClean="0">
                    <a:latin typeface="Helvetica" panose="020B0604020202020204" pitchFamily="34" charset="0"/>
                  </a:rPr>
                  <a:t>pid</a:t>
                </a:r>
                <a:r>
                  <a:rPr lang="en-US" altLang="en-US" sz="1800" b="0" dirty="0" smtClean="0">
                    <a:latin typeface="Helvetica" panose="020B0604020202020204" pitchFamily="34" charset="0"/>
                  </a:rPr>
                  <a:t> 0</a:t>
                </a:r>
                <a:endParaRPr lang="en-US" altLang="en-US" sz="1800" b="0" dirty="0">
                  <a:latin typeface="Helvetica" panose="020B0604020202020204" pitchFamily="34" charset="0"/>
                </a:endParaRPr>
              </a:p>
            </p:txBody>
          </p:sp>
          <p:sp>
            <p:nvSpPr>
              <p:cNvPr id="11342" name="Rectangle 66"/>
              <p:cNvSpPr>
                <a:spLocks noChangeArrowheads="1"/>
              </p:cNvSpPr>
              <p:nvPr/>
            </p:nvSpPr>
            <p:spPr bwMode="auto">
              <a:xfrm>
                <a:off x="6995003" y="32707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b="0" dirty="0">
                    <a:latin typeface="Helvetica" panose="020B0604020202020204" pitchFamily="34" charset="0"/>
                  </a:rPr>
                  <a:t>VMpage1, </a:t>
                </a:r>
                <a:r>
                  <a:rPr lang="en-US" altLang="en-US" sz="1800" b="0" dirty="0" err="1" smtClean="0">
                    <a:latin typeface="Helvetica" panose="020B0604020202020204" pitchFamily="34" charset="0"/>
                  </a:rPr>
                  <a:t>pid</a:t>
                </a:r>
                <a:r>
                  <a:rPr lang="en-US" altLang="en-US" sz="1800" b="0" dirty="0" smtClean="0">
                    <a:latin typeface="Helvetica" panose="020B0604020202020204" pitchFamily="34" charset="0"/>
                  </a:rPr>
                  <a:t> 0</a:t>
                </a:r>
                <a:endParaRPr lang="en-US" altLang="en-US" sz="1800" b="0" dirty="0">
                  <a:latin typeface="Helvetica" panose="020B0604020202020204" pitchFamily="34" charset="0"/>
                </a:endParaRPr>
              </a:p>
            </p:txBody>
          </p:sp>
          <p:sp>
            <p:nvSpPr>
              <p:cNvPr id="11343" name="Rectangle 67"/>
              <p:cNvSpPr>
                <a:spLocks noChangeArrowheads="1"/>
              </p:cNvSpPr>
              <p:nvPr/>
            </p:nvSpPr>
            <p:spPr bwMode="auto">
              <a:xfrm>
                <a:off x="6995003" y="37279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11344" name="Rectangle 68"/>
              <p:cNvSpPr>
                <a:spLocks noChangeArrowheads="1"/>
              </p:cNvSpPr>
              <p:nvPr/>
            </p:nvSpPr>
            <p:spPr bwMode="auto">
              <a:xfrm>
                <a:off x="6995003" y="41851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11345" name="Rectangle 69"/>
              <p:cNvSpPr>
                <a:spLocks noChangeArrowheads="1"/>
              </p:cNvSpPr>
              <p:nvPr/>
            </p:nvSpPr>
            <p:spPr bwMode="auto">
              <a:xfrm>
                <a:off x="6995003" y="4642366"/>
                <a:ext cx="1920397" cy="457200"/>
              </a:xfrm>
              <a:prstGeom prst="rect">
                <a:avLst/>
              </a:prstGeom>
              <a:solidFill>
                <a:srgbClr val="00B0F0"/>
              </a:solidFill>
              <a:ln w="38100" algn="ctr">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b="0" dirty="0">
                    <a:latin typeface="Helvetica" panose="020B0604020202020204" pitchFamily="34" charset="0"/>
                  </a:rPr>
                  <a:t>VMpage3, </a:t>
                </a:r>
                <a:r>
                  <a:rPr lang="en-US" altLang="en-US" sz="1800" b="0" dirty="0" err="1" smtClean="0">
                    <a:latin typeface="Helvetica" panose="020B0604020202020204" pitchFamily="34" charset="0"/>
                  </a:rPr>
                  <a:t>pid</a:t>
                </a:r>
                <a:r>
                  <a:rPr lang="en-US" altLang="en-US" sz="1800" b="0" dirty="0" smtClean="0">
                    <a:latin typeface="Helvetica" panose="020B0604020202020204" pitchFamily="34" charset="0"/>
                  </a:rPr>
                  <a:t> 0</a:t>
                </a:r>
                <a:endParaRPr lang="en-US" altLang="en-US" sz="1800" b="0" dirty="0">
                  <a:latin typeface="Helvetica" panose="020B0604020202020204" pitchFamily="34" charset="0"/>
                </a:endParaRPr>
              </a:p>
            </p:txBody>
          </p:sp>
        </p:grpSp>
        <p:sp>
          <p:nvSpPr>
            <p:cNvPr id="11330" name="TextBox 8"/>
            <p:cNvSpPr txBox="1">
              <a:spLocks noChangeArrowheads="1"/>
            </p:cNvSpPr>
            <p:nvPr/>
          </p:nvSpPr>
          <p:spPr bwMode="auto">
            <a:xfrm>
              <a:off x="5916613" y="1320800"/>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0</a:t>
              </a:r>
              <a:r>
                <a:rPr lang="en-US" altLang="en-US" sz="1800" b="0">
                  <a:latin typeface="Helvetica" panose="020B0604020202020204" pitchFamily="34" charset="0"/>
                </a:rPr>
                <a:t>000</a:t>
              </a:r>
            </a:p>
          </p:txBody>
        </p:sp>
        <p:sp>
          <p:nvSpPr>
            <p:cNvPr id="11331" name="TextBox 71"/>
            <p:cNvSpPr txBox="1">
              <a:spLocks noChangeArrowheads="1"/>
            </p:cNvSpPr>
            <p:nvPr/>
          </p:nvSpPr>
          <p:spPr bwMode="auto">
            <a:xfrm>
              <a:off x="5916613" y="1758950"/>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1</a:t>
              </a:r>
              <a:r>
                <a:rPr lang="en-US" altLang="en-US" sz="1800" b="0">
                  <a:latin typeface="Helvetica" panose="020B0604020202020204" pitchFamily="34" charset="0"/>
                </a:rPr>
                <a:t>000</a:t>
              </a:r>
            </a:p>
          </p:txBody>
        </p:sp>
        <p:sp>
          <p:nvSpPr>
            <p:cNvPr id="11332" name="TextBox 72"/>
            <p:cNvSpPr txBox="1">
              <a:spLocks noChangeArrowheads="1"/>
            </p:cNvSpPr>
            <p:nvPr/>
          </p:nvSpPr>
          <p:spPr bwMode="auto">
            <a:xfrm>
              <a:off x="5916613" y="2187575"/>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2</a:t>
              </a:r>
              <a:r>
                <a:rPr lang="en-US" altLang="en-US" sz="1800" b="0">
                  <a:latin typeface="Helvetica" panose="020B0604020202020204" pitchFamily="34" charset="0"/>
                </a:rPr>
                <a:t>000</a:t>
              </a:r>
            </a:p>
          </p:txBody>
        </p:sp>
        <p:sp>
          <p:nvSpPr>
            <p:cNvPr id="11333" name="TextBox 73"/>
            <p:cNvSpPr txBox="1">
              <a:spLocks noChangeArrowheads="1"/>
            </p:cNvSpPr>
            <p:nvPr/>
          </p:nvSpPr>
          <p:spPr bwMode="auto">
            <a:xfrm>
              <a:off x="5916613" y="2628900"/>
              <a:ext cx="107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3</a:t>
              </a:r>
              <a:r>
                <a:rPr lang="en-US" altLang="en-US" sz="1800" b="0">
                  <a:latin typeface="Helvetica" panose="020B0604020202020204" pitchFamily="34" charset="0"/>
                </a:rPr>
                <a:t>000</a:t>
              </a:r>
            </a:p>
          </p:txBody>
        </p:sp>
        <p:sp>
          <p:nvSpPr>
            <p:cNvPr id="11334" name="TextBox 74"/>
            <p:cNvSpPr txBox="1">
              <a:spLocks noChangeArrowheads="1"/>
            </p:cNvSpPr>
            <p:nvPr/>
          </p:nvSpPr>
          <p:spPr bwMode="auto">
            <a:xfrm>
              <a:off x="5916613" y="3086100"/>
              <a:ext cx="107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4</a:t>
              </a:r>
              <a:r>
                <a:rPr lang="en-US" altLang="en-US" sz="1800" b="0">
                  <a:latin typeface="Helvetica" panose="020B0604020202020204" pitchFamily="34" charset="0"/>
                </a:rPr>
                <a:t>000</a:t>
              </a:r>
            </a:p>
          </p:txBody>
        </p:sp>
        <p:sp>
          <p:nvSpPr>
            <p:cNvPr id="11335" name="TextBox 79"/>
            <p:cNvSpPr txBox="1">
              <a:spLocks noChangeArrowheads="1"/>
            </p:cNvSpPr>
            <p:nvPr/>
          </p:nvSpPr>
          <p:spPr bwMode="auto">
            <a:xfrm>
              <a:off x="5916613" y="3543300"/>
              <a:ext cx="107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5</a:t>
              </a:r>
              <a:r>
                <a:rPr lang="en-US" altLang="en-US" sz="1800" b="0">
                  <a:latin typeface="Helvetica" panose="020B0604020202020204" pitchFamily="34" charset="0"/>
                </a:rPr>
                <a:t>000</a:t>
              </a:r>
            </a:p>
          </p:txBody>
        </p:sp>
        <p:sp>
          <p:nvSpPr>
            <p:cNvPr id="11336" name="TextBox 90"/>
            <p:cNvSpPr txBox="1">
              <a:spLocks noChangeArrowheads="1"/>
            </p:cNvSpPr>
            <p:nvPr/>
          </p:nvSpPr>
          <p:spPr bwMode="auto">
            <a:xfrm>
              <a:off x="5916613" y="4000500"/>
              <a:ext cx="107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6</a:t>
              </a:r>
              <a:r>
                <a:rPr lang="en-US" altLang="en-US" sz="1800" b="0">
                  <a:latin typeface="Helvetica" panose="020B0604020202020204" pitchFamily="34" charset="0"/>
                </a:rPr>
                <a:t>000</a:t>
              </a:r>
            </a:p>
          </p:txBody>
        </p:sp>
        <p:sp>
          <p:nvSpPr>
            <p:cNvPr id="11337" name="TextBox 91"/>
            <p:cNvSpPr txBox="1">
              <a:spLocks noChangeArrowheads="1"/>
            </p:cNvSpPr>
            <p:nvPr/>
          </p:nvSpPr>
          <p:spPr bwMode="auto">
            <a:xfrm>
              <a:off x="5916613" y="4457700"/>
              <a:ext cx="107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rPr>
                <a:t>0x</a:t>
              </a:r>
              <a:r>
                <a:rPr lang="en-US" altLang="en-US" sz="1800" b="0">
                  <a:solidFill>
                    <a:srgbClr val="C00000"/>
                  </a:solidFill>
                  <a:latin typeface="Helvetica" panose="020B0604020202020204" pitchFamily="34" charset="0"/>
                </a:rPr>
                <a:t>7</a:t>
              </a:r>
              <a:r>
                <a:rPr lang="en-US" altLang="en-US" sz="1800" b="0">
                  <a:latin typeface="Helvetica" panose="020B0604020202020204" pitchFamily="34" charset="0"/>
                </a:rPr>
                <a:t>000</a:t>
              </a:r>
            </a:p>
          </p:txBody>
        </p:sp>
      </p:grpSp>
      <p:sp>
        <p:nvSpPr>
          <p:cNvPr id="11328" name="TextBox 13"/>
          <p:cNvSpPr txBox="1">
            <a:spLocks noChangeArrowheads="1"/>
          </p:cNvSpPr>
          <p:nvPr/>
        </p:nvSpPr>
        <p:spPr bwMode="auto">
          <a:xfrm>
            <a:off x="5153025" y="1619250"/>
            <a:ext cx="32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Helvetica" panose="020B0604020202020204" pitchFamily="34" charset="0"/>
              </a:rPr>
              <a:t>Physical address</a:t>
            </a:r>
          </a:p>
        </p:txBody>
      </p:sp>
    </p:spTree>
    <p:extLst>
      <p:ext uri="{BB962C8B-B14F-4D97-AF65-F5344CB8AC3E}">
        <p14:creationId xmlns:p14="http://schemas.microsoft.com/office/powerpoint/2010/main" val="177318729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990600" y="76200"/>
            <a:ext cx="7162800" cy="533400"/>
          </a:xfrm>
        </p:spPr>
        <p:txBody>
          <a:bodyPr/>
          <a:lstStyle/>
          <a:p>
            <a:r>
              <a:rPr lang="en-US" altLang="en-US" smtClean="0">
                <a:latin typeface="Helvetica" panose="020B0604020202020204" pitchFamily="34" charset="0"/>
              </a:rPr>
              <a:t>Summary: Inverted Table</a:t>
            </a:r>
          </a:p>
        </p:txBody>
      </p:sp>
      <p:sp>
        <p:nvSpPr>
          <p:cNvPr id="41986" name="TextBox 5"/>
          <p:cNvSpPr txBox="1">
            <a:spLocks noChangeArrowheads="1"/>
          </p:cNvSpPr>
          <p:nvPr/>
        </p:nvSpPr>
        <p:spPr bwMode="auto">
          <a:xfrm>
            <a:off x="588963" y="914400"/>
            <a:ext cx="1087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1111 1</a:t>
            </a:r>
            <a:r>
              <a:rPr lang="en-US" altLang="en-US" sz="1600">
                <a:solidFill>
                  <a:srgbClr val="0000FF"/>
                </a:solidFill>
                <a:latin typeface="Helvetica" panose="020B0604020202020204" pitchFamily="34" charset="0"/>
              </a:rPr>
              <a:t>111</a:t>
            </a:r>
          </a:p>
        </p:txBody>
      </p:sp>
      <p:sp>
        <p:nvSpPr>
          <p:cNvPr id="41987" name="Rectangle 6"/>
          <p:cNvSpPr>
            <a:spLocks noChangeArrowheads="1"/>
          </p:cNvSpPr>
          <p:nvPr/>
        </p:nvSpPr>
        <p:spPr bwMode="auto">
          <a:xfrm>
            <a:off x="1676400" y="10668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1988" name="Rectangle 7"/>
          <p:cNvSpPr>
            <a:spLocks noChangeArrowheads="1"/>
          </p:cNvSpPr>
          <p:nvPr/>
        </p:nvSpPr>
        <p:spPr bwMode="auto">
          <a:xfrm>
            <a:off x="1676400" y="30480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6764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41990" name="Rectangle 9"/>
          <p:cNvSpPr>
            <a:spLocks noChangeArrowheads="1"/>
          </p:cNvSpPr>
          <p:nvPr/>
        </p:nvSpPr>
        <p:spPr bwMode="auto">
          <a:xfrm>
            <a:off x="1676400" y="41148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41991" name="Up Arrow 10"/>
          <p:cNvSpPr>
            <a:spLocks noChangeArrowheads="1"/>
          </p:cNvSpPr>
          <p:nvPr/>
        </p:nvSpPr>
        <p:spPr bwMode="auto">
          <a:xfrm flipH="1">
            <a:off x="22098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41992" name="Up Arrow 11"/>
          <p:cNvSpPr>
            <a:spLocks noChangeArrowheads="1"/>
          </p:cNvSpPr>
          <p:nvPr/>
        </p:nvSpPr>
        <p:spPr bwMode="auto">
          <a:xfrm flipH="1" flipV="1">
            <a:off x="22098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41993" name="Rectangle 12"/>
          <p:cNvSpPr>
            <a:spLocks noChangeArrowheads="1"/>
          </p:cNvSpPr>
          <p:nvPr/>
        </p:nvSpPr>
        <p:spPr bwMode="auto">
          <a:xfrm>
            <a:off x="1676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41994" name="TextBox 13"/>
          <p:cNvSpPr txBox="1">
            <a:spLocks noChangeArrowheads="1"/>
          </p:cNvSpPr>
          <p:nvPr/>
        </p:nvSpPr>
        <p:spPr bwMode="auto">
          <a:xfrm>
            <a:off x="1166813" y="685800"/>
            <a:ext cx="2185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41995" name="Rectangle 14"/>
          <p:cNvSpPr>
            <a:spLocks noChangeArrowheads="1"/>
          </p:cNvSpPr>
          <p:nvPr/>
        </p:nvSpPr>
        <p:spPr bwMode="auto">
          <a:xfrm>
            <a:off x="16764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41996" name="Rectangle 15"/>
          <p:cNvSpPr>
            <a:spLocks noChangeArrowheads="1"/>
          </p:cNvSpPr>
          <p:nvPr/>
        </p:nvSpPr>
        <p:spPr bwMode="auto">
          <a:xfrm>
            <a:off x="16764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41997" name="Rectangle 16"/>
          <p:cNvSpPr>
            <a:spLocks noChangeArrowheads="1"/>
          </p:cNvSpPr>
          <p:nvPr/>
        </p:nvSpPr>
        <p:spPr bwMode="auto">
          <a:xfrm>
            <a:off x="16764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41998" name="TextBox 17"/>
          <p:cNvSpPr txBox="1">
            <a:spLocks noChangeArrowheads="1"/>
          </p:cNvSpPr>
          <p:nvPr/>
        </p:nvSpPr>
        <p:spPr bwMode="auto">
          <a:xfrm>
            <a:off x="5334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0000 0</a:t>
            </a:r>
            <a:r>
              <a:rPr lang="en-US" altLang="en-US" sz="1600">
                <a:solidFill>
                  <a:srgbClr val="2A40E2"/>
                </a:solidFill>
                <a:latin typeface="Helvetica" panose="020B0604020202020204" pitchFamily="34" charset="0"/>
              </a:rPr>
              <a:t>000</a:t>
            </a:r>
          </a:p>
        </p:txBody>
      </p:sp>
      <p:sp>
        <p:nvSpPr>
          <p:cNvPr id="41999" name="TextBox 18"/>
          <p:cNvSpPr txBox="1">
            <a:spLocks noChangeArrowheads="1"/>
          </p:cNvSpPr>
          <p:nvPr/>
        </p:nvSpPr>
        <p:spPr bwMode="auto">
          <a:xfrm>
            <a:off x="533400" y="44958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0100 0</a:t>
            </a:r>
            <a:r>
              <a:rPr lang="en-US" altLang="en-US" sz="1600">
                <a:solidFill>
                  <a:srgbClr val="2A40E2"/>
                </a:solidFill>
                <a:latin typeface="Helvetica" panose="020B0604020202020204" pitchFamily="34" charset="0"/>
              </a:rPr>
              <a:t>000</a:t>
            </a:r>
          </a:p>
        </p:txBody>
      </p:sp>
      <p:sp>
        <p:nvSpPr>
          <p:cNvPr id="42000" name="TextBox 19"/>
          <p:cNvSpPr txBox="1">
            <a:spLocks noChangeArrowheads="1"/>
          </p:cNvSpPr>
          <p:nvPr/>
        </p:nvSpPr>
        <p:spPr bwMode="auto">
          <a:xfrm>
            <a:off x="533400" y="32766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1000 0</a:t>
            </a:r>
            <a:r>
              <a:rPr lang="en-US" altLang="en-US" sz="1600">
                <a:solidFill>
                  <a:srgbClr val="2A40E2"/>
                </a:solidFill>
                <a:latin typeface="Helvetica" panose="020B0604020202020204" pitchFamily="34" charset="0"/>
              </a:rPr>
              <a:t>000</a:t>
            </a:r>
          </a:p>
        </p:txBody>
      </p:sp>
      <p:sp>
        <p:nvSpPr>
          <p:cNvPr id="42001" name="TextBox 20"/>
          <p:cNvSpPr txBox="1">
            <a:spLocks noChangeArrowheads="1"/>
          </p:cNvSpPr>
          <p:nvPr/>
        </p:nvSpPr>
        <p:spPr bwMode="auto">
          <a:xfrm>
            <a:off x="544513" y="2024063"/>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1100 0</a:t>
            </a:r>
            <a:r>
              <a:rPr lang="en-US" altLang="en-US" sz="1600">
                <a:solidFill>
                  <a:srgbClr val="2A40E2"/>
                </a:solidFill>
                <a:latin typeface="Helvetica" panose="020B0604020202020204" pitchFamily="34" charset="0"/>
              </a:rPr>
              <a:t>000</a:t>
            </a:r>
          </a:p>
        </p:txBody>
      </p:sp>
      <p:sp>
        <p:nvSpPr>
          <p:cNvPr id="42002" name="Left Brace 22"/>
          <p:cNvSpPr>
            <a:spLocks/>
          </p:cNvSpPr>
          <p:nvPr/>
        </p:nvSpPr>
        <p:spPr bwMode="auto">
          <a:xfrm rot="5400000" flipH="1">
            <a:off x="818356" y="57348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42003" name="TextBox 23"/>
          <p:cNvSpPr txBox="1">
            <a:spLocks noChangeArrowheads="1"/>
          </p:cNvSpPr>
          <p:nvPr/>
        </p:nvSpPr>
        <p:spPr bwMode="auto">
          <a:xfrm>
            <a:off x="482600" y="6062663"/>
            <a:ext cx="812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 #</a:t>
            </a:r>
          </a:p>
        </p:txBody>
      </p:sp>
      <p:sp>
        <p:nvSpPr>
          <p:cNvPr id="42004" name="TextBox 24"/>
          <p:cNvSpPr txBox="1">
            <a:spLocks noChangeArrowheads="1"/>
          </p:cNvSpPr>
          <p:nvPr/>
        </p:nvSpPr>
        <p:spPr bwMode="auto">
          <a:xfrm>
            <a:off x="1162050" y="6062663"/>
            <a:ext cx="742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42005" name="Left Brace 25"/>
          <p:cNvSpPr>
            <a:spLocks/>
          </p:cNvSpPr>
          <p:nvPr/>
        </p:nvSpPr>
        <p:spPr bwMode="auto">
          <a:xfrm rot="5400000" flipH="1">
            <a:off x="1346993" y="58920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48" name="Rectangle 47"/>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676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038" name="TextBox 140"/>
          <p:cNvSpPr txBox="1">
            <a:spLocks noChangeArrowheads="1"/>
          </p:cNvSpPr>
          <p:nvPr/>
        </p:nvSpPr>
        <p:spPr bwMode="auto">
          <a:xfrm>
            <a:off x="3276600" y="1143000"/>
            <a:ext cx="29956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600">
                <a:latin typeface="Helvetica" panose="020B0604020202020204" pitchFamily="34" charset="0"/>
              </a:rPr>
              <a:t>Inverted Table</a:t>
            </a:r>
          </a:p>
          <a:p>
            <a:pPr algn="ctr" eaLnBrk="1" hangingPunct="1"/>
            <a:r>
              <a:rPr lang="en-US" altLang="en-US" sz="1600">
                <a:latin typeface="Helvetica" panose="020B0604020202020204" pitchFamily="34" charset="0"/>
              </a:rPr>
              <a:t>Hash(procID &amp; virt. page #) = </a:t>
            </a:r>
          </a:p>
          <a:p>
            <a:pPr algn="ctr" eaLnBrk="1" hangingPunct="1"/>
            <a:r>
              <a:rPr lang="en-US" altLang="en-US" sz="1600">
                <a:latin typeface="Helvetica" panose="020B0604020202020204" pitchFamily="34" charset="0"/>
              </a:rPr>
              <a:t>phys. page #</a:t>
            </a:r>
          </a:p>
        </p:txBody>
      </p:sp>
      <p:sp>
        <p:nvSpPr>
          <p:cNvPr id="42039" name="TextBox 179"/>
          <p:cNvSpPr txBox="1">
            <a:spLocks noChangeArrowheads="1"/>
          </p:cNvSpPr>
          <p:nvPr/>
        </p:nvSpPr>
        <p:spPr bwMode="auto">
          <a:xfrm>
            <a:off x="544513" y="1490663"/>
            <a:ext cx="1131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1110 0</a:t>
            </a:r>
            <a:r>
              <a:rPr lang="en-US" altLang="en-US" sz="1600">
                <a:solidFill>
                  <a:srgbClr val="2A40E2"/>
                </a:solidFill>
                <a:latin typeface="Helvetica" panose="020B0604020202020204" pitchFamily="34" charset="0"/>
              </a:rPr>
              <a:t>000</a:t>
            </a:r>
          </a:p>
        </p:txBody>
      </p:sp>
      <p:grpSp>
        <p:nvGrpSpPr>
          <p:cNvPr id="42040" name="Group 36"/>
          <p:cNvGrpSpPr>
            <a:grpSpLocks/>
          </p:cNvGrpSpPr>
          <p:nvPr/>
        </p:nvGrpSpPr>
        <p:grpSpPr bwMode="auto">
          <a:xfrm>
            <a:off x="2971800" y="1143000"/>
            <a:ext cx="1143000" cy="4724400"/>
            <a:chOff x="2971800" y="1143000"/>
            <a:chExt cx="1295400" cy="4724400"/>
          </a:xfrm>
        </p:grpSpPr>
        <p:cxnSp>
          <p:nvCxnSpPr>
            <p:cNvPr id="42113" name="Straight Arrow Connector 142"/>
            <p:cNvCxnSpPr>
              <a:cxnSpLocks noChangeShapeType="1"/>
            </p:cNvCxnSpPr>
            <p:nvPr/>
          </p:nvCxnSpPr>
          <p:spPr bwMode="auto">
            <a:xfrm flipV="1">
              <a:off x="2971800" y="5295900"/>
              <a:ext cx="1295400" cy="5715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14" name="Straight Arrow Connector 187"/>
            <p:cNvCxnSpPr>
              <a:cxnSpLocks noChangeShapeType="1"/>
            </p:cNvCxnSpPr>
            <p:nvPr/>
          </p:nvCxnSpPr>
          <p:spPr bwMode="auto">
            <a:xfrm flipV="1">
              <a:off x="2971800" y="5143500"/>
              <a:ext cx="1295400" cy="5715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15" name="Straight Arrow Connector 189"/>
            <p:cNvCxnSpPr>
              <a:cxnSpLocks noChangeShapeType="1"/>
            </p:cNvCxnSpPr>
            <p:nvPr/>
          </p:nvCxnSpPr>
          <p:spPr bwMode="auto">
            <a:xfrm flipV="1">
              <a:off x="2971800" y="4724400"/>
              <a:ext cx="1295400" cy="685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16" name="Straight Arrow Connector 228"/>
            <p:cNvCxnSpPr>
              <a:cxnSpLocks noChangeShapeType="1"/>
            </p:cNvCxnSpPr>
            <p:nvPr/>
          </p:nvCxnSpPr>
          <p:spPr bwMode="auto">
            <a:xfrm>
              <a:off x="2971800" y="3124200"/>
              <a:ext cx="1295400" cy="381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17" name="Straight Arrow Connector 229"/>
            <p:cNvCxnSpPr>
              <a:cxnSpLocks noChangeShapeType="1"/>
            </p:cNvCxnSpPr>
            <p:nvPr/>
          </p:nvCxnSpPr>
          <p:spPr bwMode="auto">
            <a:xfrm rot="16200000" flipH="1">
              <a:off x="2743200" y="1828800"/>
              <a:ext cx="1752600" cy="1295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18" name="Straight Arrow Connector 231"/>
            <p:cNvCxnSpPr>
              <a:cxnSpLocks noChangeShapeType="1"/>
              <a:stCxn id="83" idx="3"/>
            </p:cNvCxnSpPr>
            <p:nvPr/>
          </p:nvCxnSpPr>
          <p:spPr bwMode="auto">
            <a:xfrm>
              <a:off x="2971800" y="1447800"/>
              <a:ext cx="1295400" cy="1676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19" name="Straight Arrow Connector 232"/>
            <p:cNvCxnSpPr>
              <a:cxnSpLocks noChangeShapeType="1"/>
            </p:cNvCxnSpPr>
            <p:nvPr/>
          </p:nvCxnSpPr>
          <p:spPr bwMode="auto">
            <a:xfrm rot="16200000" flipH="1">
              <a:off x="2781300" y="1485900"/>
              <a:ext cx="1676400" cy="1295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20" name="Straight Arrow Connector 235"/>
            <p:cNvCxnSpPr>
              <a:cxnSpLocks noChangeShapeType="1"/>
            </p:cNvCxnSpPr>
            <p:nvPr/>
          </p:nvCxnSpPr>
          <p:spPr bwMode="auto">
            <a:xfrm rot="16200000" flipH="1">
              <a:off x="2781300" y="1333500"/>
              <a:ext cx="1676400" cy="1295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21" name="Straight Arrow Connector 237"/>
            <p:cNvCxnSpPr>
              <a:cxnSpLocks noChangeShapeType="1"/>
            </p:cNvCxnSpPr>
            <p:nvPr/>
          </p:nvCxnSpPr>
          <p:spPr bwMode="auto">
            <a:xfrm>
              <a:off x="2971800" y="3276600"/>
              <a:ext cx="1295400" cy="381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22" name="Straight Arrow Connector 238"/>
            <p:cNvCxnSpPr>
              <a:cxnSpLocks noChangeShapeType="1"/>
            </p:cNvCxnSpPr>
            <p:nvPr/>
          </p:nvCxnSpPr>
          <p:spPr bwMode="auto">
            <a:xfrm>
              <a:off x="2971800" y="3429000"/>
              <a:ext cx="1295400" cy="381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23" name="Straight Arrow Connector 241"/>
            <p:cNvCxnSpPr>
              <a:cxnSpLocks noChangeShapeType="1"/>
            </p:cNvCxnSpPr>
            <p:nvPr/>
          </p:nvCxnSpPr>
          <p:spPr bwMode="auto">
            <a:xfrm flipV="1">
              <a:off x="2971800" y="4191000"/>
              <a:ext cx="1295400" cy="1905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24" name="Straight Arrow Connector 242"/>
            <p:cNvCxnSpPr>
              <a:cxnSpLocks noChangeShapeType="1"/>
            </p:cNvCxnSpPr>
            <p:nvPr/>
          </p:nvCxnSpPr>
          <p:spPr bwMode="auto">
            <a:xfrm flipV="1">
              <a:off x="2971800" y="4419600"/>
              <a:ext cx="12954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25" name="Straight Arrow Connector 244"/>
            <p:cNvCxnSpPr>
              <a:cxnSpLocks noChangeShapeType="1"/>
            </p:cNvCxnSpPr>
            <p:nvPr/>
          </p:nvCxnSpPr>
          <p:spPr bwMode="auto">
            <a:xfrm flipV="1">
              <a:off x="2971800" y="4572000"/>
              <a:ext cx="12954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26" name="Straight Arrow Connector 251"/>
            <p:cNvCxnSpPr>
              <a:cxnSpLocks noChangeShapeType="1"/>
            </p:cNvCxnSpPr>
            <p:nvPr/>
          </p:nvCxnSpPr>
          <p:spPr bwMode="auto">
            <a:xfrm flipV="1">
              <a:off x="2971800" y="4953000"/>
              <a:ext cx="1295400" cy="5715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2041" name="TextBox 144"/>
          <p:cNvSpPr txBox="1">
            <a:spLocks noChangeArrowheads="1"/>
          </p:cNvSpPr>
          <p:nvPr/>
        </p:nvSpPr>
        <p:spPr bwMode="auto">
          <a:xfrm>
            <a:off x="4038600" y="2590800"/>
            <a:ext cx="1447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Helvetica" panose="020B0604020202020204" pitchFamily="34" charset="0"/>
              </a:rPr>
              <a:t>h(11111) =</a:t>
            </a:r>
          </a:p>
          <a:p>
            <a:pPr eaLnBrk="1" hangingPunct="1"/>
            <a:r>
              <a:rPr lang="en-US" altLang="en-US" sz="1200">
                <a:latin typeface="Helvetica" panose="020B0604020202020204" pitchFamily="34" charset="0"/>
              </a:rPr>
              <a:t>h(11110) =</a:t>
            </a:r>
          </a:p>
          <a:p>
            <a:pPr eaLnBrk="1" hangingPunct="1"/>
            <a:r>
              <a:rPr lang="en-US" altLang="en-US" sz="1200">
                <a:latin typeface="Helvetica" panose="020B0604020202020204" pitchFamily="34" charset="0"/>
              </a:rPr>
              <a:t>h(11101) =    </a:t>
            </a:r>
          </a:p>
          <a:p>
            <a:pPr eaLnBrk="1" hangingPunct="1"/>
            <a:r>
              <a:rPr lang="en-US" altLang="en-US" sz="1200">
                <a:latin typeface="Helvetica" panose="020B0604020202020204" pitchFamily="34" charset="0"/>
              </a:rPr>
              <a:t>h(11100) = </a:t>
            </a:r>
          </a:p>
          <a:p>
            <a:pPr eaLnBrk="1" hangingPunct="1"/>
            <a:r>
              <a:rPr lang="en-US" altLang="en-US" sz="1200">
                <a:latin typeface="Helvetica" panose="020B0604020202020204" pitchFamily="34" charset="0"/>
              </a:rPr>
              <a:t>h(10010)=   </a:t>
            </a:r>
          </a:p>
          <a:p>
            <a:pPr eaLnBrk="1" hangingPunct="1"/>
            <a:r>
              <a:rPr lang="en-US" altLang="en-US" sz="1200">
                <a:latin typeface="Helvetica" panose="020B0604020202020204" pitchFamily="34" charset="0"/>
              </a:rPr>
              <a:t>h(10001)=  </a:t>
            </a:r>
          </a:p>
          <a:p>
            <a:pPr eaLnBrk="1" hangingPunct="1"/>
            <a:r>
              <a:rPr lang="en-US" altLang="en-US" sz="1200">
                <a:latin typeface="Helvetica" panose="020B0604020202020204" pitchFamily="34" charset="0"/>
              </a:rPr>
              <a:t>h(10000)=</a:t>
            </a:r>
          </a:p>
          <a:p>
            <a:pPr eaLnBrk="1" hangingPunct="1"/>
            <a:r>
              <a:rPr lang="en-US" altLang="en-US" sz="1200">
                <a:latin typeface="Helvetica" panose="020B0604020202020204" pitchFamily="34" charset="0"/>
              </a:rPr>
              <a:t>h(01011)= </a:t>
            </a:r>
          </a:p>
          <a:p>
            <a:pPr eaLnBrk="1" hangingPunct="1"/>
            <a:r>
              <a:rPr lang="en-US" altLang="en-US" sz="1200">
                <a:latin typeface="Helvetica" panose="020B0604020202020204" pitchFamily="34" charset="0"/>
              </a:rPr>
              <a:t>h(01010)=  </a:t>
            </a:r>
          </a:p>
          <a:p>
            <a:pPr eaLnBrk="1" hangingPunct="1"/>
            <a:r>
              <a:rPr lang="en-US" altLang="en-US" sz="1200">
                <a:latin typeface="Helvetica" panose="020B0604020202020204" pitchFamily="34" charset="0"/>
              </a:rPr>
              <a:t>h(01001)=  </a:t>
            </a:r>
          </a:p>
          <a:p>
            <a:pPr eaLnBrk="1" hangingPunct="1"/>
            <a:r>
              <a:rPr lang="en-US" altLang="en-US" sz="1200">
                <a:latin typeface="Helvetica" panose="020B0604020202020204" pitchFamily="34" charset="0"/>
              </a:rPr>
              <a:t>h(01000)=    </a:t>
            </a:r>
          </a:p>
          <a:p>
            <a:pPr eaLnBrk="1" hangingPunct="1"/>
            <a:r>
              <a:rPr lang="en-US" altLang="en-US" sz="1200">
                <a:latin typeface="Helvetica" panose="020B0604020202020204" pitchFamily="34" charset="0"/>
              </a:rPr>
              <a:t>h(00011)=    </a:t>
            </a:r>
          </a:p>
          <a:p>
            <a:pPr eaLnBrk="1" hangingPunct="1"/>
            <a:r>
              <a:rPr lang="en-US" altLang="en-US" sz="1200">
                <a:latin typeface="Helvetica" panose="020B0604020202020204" pitchFamily="34" charset="0"/>
              </a:rPr>
              <a:t>h(00010)=   </a:t>
            </a:r>
          </a:p>
          <a:p>
            <a:pPr eaLnBrk="1" hangingPunct="1"/>
            <a:r>
              <a:rPr lang="en-US" altLang="en-US" sz="1200">
                <a:latin typeface="Helvetica" panose="020B0604020202020204" pitchFamily="34" charset="0"/>
              </a:rPr>
              <a:t>h(00001)=    </a:t>
            </a:r>
          </a:p>
          <a:p>
            <a:pPr eaLnBrk="1" hangingPunct="1"/>
            <a:r>
              <a:rPr lang="en-US" altLang="en-US" sz="1200">
                <a:latin typeface="Helvetica" panose="020B0604020202020204" pitchFamily="34" charset="0"/>
              </a:rPr>
              <a:t>h(00000)=    </a:t>
            </a:r>
          </a:p>
        </p:txBody>
      </p:sp>
      <p:grpSp>
        <p:nvGrpSpPr>
          <p:cNvPr id="42042" name="Group 1"/>
          <p:cNvGrpSpPr>
            <a:grpSpLocks/>
          </p:cNvGrpSpPr>
          <p:nvPr/>
        </p:nvGrpSpPr>
        <p:grpSpPr bwMode="auto">
          <a:xfrm>
            <a:off x="4800600" y="728663"/>
            <a:ext cx="3748088" cy="5291137"/>
            <a:chOff x="5178425" y="728663"/>
            <a:chExt cx="3748558" cy="5291137"/>
          </a:xfrm>
        </p:grpSpPr>
        <p:sp>
          <p:nvSpPr>
            <p:cNvPr id="42045" name="Rectangle 135"/>
            <p:cNvSpPr>
              <a:spLocks noChangeArrowheads="1"/>
            </p:cNvSpPr>
            <p:nvPr/>
          </p:nvSpPr>
          <p:spPr bwMode="auto">
            <a:xfrm>
              <a:off x="6477000" y="2286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046" name="TextBox 27"/>
            <p:cNvSpPr txBox="1">
              <a:spLocks noChangeArrowheads="1"/>
            </p:cNvSpPr>
            <p:nvPr/>
          </p:nvSpPr>
          <p:spPr bwMode="auto">
            <a:xfrm>
              <a:off x="6169025"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42047" name="Rectangle 28"/>
            <p:cNvSpPr>
              <a:spLocks noChangeArrowheads="1"/>
            </p:cNvSpPr>
            <p:nvPr/>
          </p:nvSpPr>
          <p:spPr bwMode="auto">
            <a:xfrm>
              <a:off x="64770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42048" name="Rectangle 29"/>
            <p:cNvSpPr>
              <a:spLocks noChangeArrowheads="1"/>
            </p:cNvSpPr>
            <p:nvPr/>
          </p:nvSpPr>
          <p:spPr bwMode="auto">
            <a:xfrm>
              <a:off x="6477000" y="38100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477163" y="5029200"/>
              <a:ext cx="1295562"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477163" y="1066800"/>
              <a:ext cx="1295562"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477163" y="5638800"/>
              <a:ext cx="1295562"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477163" y="4419600"/>
              <a:ext cx="1295562"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053" name="Rectangle 35"/>
            <p:cNvSpPr>
              <a:spLocks noChangeArrowheads="1"/>
            </p:cNvSpPr>
            <p:nvPr/>
          </p:nvSpPr>
          <p:spPr bwMode="auto">
            <a:xfrm>
              <a:off x="6477000" y="33528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477163" y="2743200"/>
              <a:ext cx="1295562"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055" name="Rectangle 39"/>
            <p:cNvSpPr>
              <a:spLocks noChangeArrowheads="1"/>
            </p:cNvSpPr>
            <p:nvPr/>
          </p:nvSpPr>
          <p:spPr bwMode="auto">
            <a:xfrm>
              <a:off x="6477000" y="13716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477163" y="1828800"/>
              <a:ext cx="1295562"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477163" y="35052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477163" y="36576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5" name="Rectangle 104"/>
            <p:cNvSpPr/>
            <p:nvPr/>
          </p:nvSpPr>
          <p:spPr bwMode="auto">
            <a:xfrm>
              <a:off x="6477163" y="38100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477163" y="39624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477163" y="41148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477163" y="42672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477163" y="44196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477163" y="45720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477163" y="47244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477163" y="48768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477163" y="50292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477163" y="51816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477163" y="53340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477163" y="54864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477163" y="56388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477163" y="57912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477163" y="10668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477163" y="12192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477163" y="13716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477163" y="15240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477163" y="16764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477163" y="18288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477163" y="19812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477163" y="21336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477163" y="22860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477163" y="24384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477163" y="25908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477163" y="27432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477163" y="28956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477163" y="30480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477163" y="32004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477163" y="3352800"/>
              <a:ext cx="1295562"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089" name="TextBox 168"/>
            <p:cNvSpPr txBox="1">
              <a:spLocks noChangeArrowheads="1"/>
            </p:cNvSpPr>
            <p:nvPr/>
          </p:nvSpPr>
          <p:spPr bwMode="auto">
            <a:xfrm>
              <a:off x="7761288" y="56816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0000 0</a:t>
              </a:r>
              <a:r>
                <a:rPr lang="en-US" altLang="en-US" sz="1600">
                  <a:solidFill>
                    <a:srgbClr val="0B52FC"/>
                  </a:solidFill>
                  <a:latin typeface="Helvetica" panose="020B0604020202020204" pitchFamily="34" charset="0"/>
                </a:rPr>
                <a:t>000</a:t>
              </a:r>
            </a:p>
          </p:txBody>
        </p:sp>
        <p:sp>
          <p:nvSpPr>
            <p:cNvPr id="42090" name="TextBox 169"/>
            <p:cNvSpPr txBox="1">
              <a:spLocks noChangeArrowheads="1"/>
            </p:cNvSpPr>
            <p:nvPr/>
          </p:nvSpPr>
          <p:spPr bwMode="auto">
            <a:xfrm>
              <a:off x="7761288" y="53768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0001 0</a:t>
              </a:r>
              <a:r>
                <a:rPr lang="en-US" altLang="en-US" sz="1600">
                  <a:solidFill>
                    <a:srgbClr val="0B52FC"/>
                  </a:solidFill>
                  <a:latin typeface="Helvetica" panose="020B0604020202020204" pitchFamily="34" charset="0"/>
                </a:rPr>
                <a:t>000</a:t>
              </a:r>
            </a:p>
          </p:txBody>
        </p:sp>
        <p:sp>
          <p:nvSpPr>
            <p:cNvPr id="42091" name="TextBox 170"/>
            <p:cNvSpPr txBox="1">
              <a:spLocks noChangeArrowheads="1"/>
            </p:cNvSpPr>
            <p:nvPr/>
          </p:nvSpPr>
          <p:spPr bwMode="auto">
            <a:xfrm>
              <a:off x="7772400" y="4114800"/>
              <a:ext cx="11545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0101 0</a:t>
              </a:r>
              <a:r>
                <a:rPr lang="en-US" altLang="en-US" sz="1600">
                  <a:solidFill>
                    <a:srgbClr val="0B52FC"/>
                  </a:solidFill>
                  <a:latin typeface="Helvetica" panose="020B0604020202020204" pitchFamily="34" charset="0"/>
                </a:rPr>
                <a:t>000</a:t>
              </a:r>
            </a:p>
          </p:txBody>
        </p:sp>
        <p:sp>
          <p:nvSpPr>
            <p:cNvPr id="42092" name="TextBox 171"/>
            <p:cNvSpPr txBox="1">
              <a:spLocks noChangeArrowheads="1"/>
            </p:cNvSpPr>
            <p:nvPr/>
          </p:nvSpPr>
          <p:spPr bwMode="auto">
            <a:xfrm>
              <a:off x="7794625" y="3548063"/>
              <a:ext cx="1132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0111 0</a:t>
              </a:r>
              <a:r>
                <a:rPr lang="en-US" altLang="en-US" sz="1600">
                  <a:solidFill>
                    <a:srgbClr val="0B52FC"/>
                  </a:solidFill>
                  <a:latin typeface="Helvetica" panose="020B0604020202020204" pitchFamily="34" charset="0"/>
                </a:rPr>
                <a:t>000</a:t>
              </a:r>
            </a:p>
          </p:txBody>
        </p:sp>
        <p:sp>
          <p:nvSpPr>
            <p:cNvPr id="72807" name="TextBox 172"/>
            <p:cNvSpPr txBox="1">
              <a:spLocks noChangeArrowheads="1"/>
            </p:cNvSpPr>
            <p:nvPr/>
          </p:nvSpPr>
          <p:spPr bwMode="auto">
            <a:xfrm>
              <a:off x="7780664" y="1414463"/>
              <a:ext cx="1132029"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defRPr/>
              </a:pPr>
              <a:r>
                <a:rPr lang="en-US" sz="1600" dirty="0" smtClean="0">
                  <a:solidFill>
                    <a:srgbClr val="FF0000"/>
                  </a:solidFill>
                  <a:latin typeface="Helvetica" charset="0"/>
                  <a:cs typeface="Helvetica" charset="0"/>
                </a:rPr>
                <a:t>1110 0</a:t>
              </a:r>
              <a:r>
                <a:rPr lang="en-US" sz="1600" dirty="0" smtClean="0">
                  <a:solidFill>
                    <a:schemeClr val="accent1">
                      <a:lumMod val="75000"/>
                    </a:schemeClr>
                  </a:solidFill>
                  <a:latin typeface="Helvetica" charset="0"/>
                  <a:cs typeface="Helvetica" charset="0"/>
                </a:rPr>
                <a:t>000</a:t>
              </a:r>
            </a:p>
          </p:txBody>
        </p:sp>
        <p:grpSp>
          <p:nvGrpSpPr>
            <p:cNvPr id="42094" name="Group 35"/>
            <p:cNvGrpSpPr>
              <a:grpSpLocks/>
            </p:cNvGrpSpPr>
            <p:nvPr/>
          </p:nvGrpSpPr>
          <p:grpSpPr bwMode="auto">
            <a:xfrm>
              <a:off x="5714998" y="1447800"/>
              <a:ext cx="762002" cy="4114800"/>
              <a:chOff x="5333997" y="1447800"/>
              <a:chExt cx="1143003" cy="4114800"/>
            </a:xfrm>
          </p:grpSpPr>
          <p:cxnSp>
            <p:nvCxnSpPr>
              <p:cNvPr id="42098" name="Straight Arrow Connector 159"/>
              <p:cNvCxnSpPr>
                <a:cxnSpLocks noChangeShapeType="1"/>
                <a:endCxn id="116" idx="1"/>
              </p:cNvCxnSpPr>
              <p:nvPr/>
            </p:nvCxnSpPr>
            <p:spPr bwMode="auto">
              <a:xfrm>
                <a:off x="5333997" y="5257800"/>
                <a:ext cx="11430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99" name="Straight Arrow Connector 164"/>
              <p:cNvCxnSpPr>
                <a:cxnSpLocks noChangeShapeType="1"/>
              </p:cNvCxnSpPr>
              <p:nvPr/>
            </p:nvCxnSpPr>
            <p:spPr bwMode="auto">
              <a:xfrm flipV="1">
                <a:off x="5334000" y="4343400"/>
                <a:ext cx="1143000" cy="2270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00" name="Straight Arrow Connector 193"/>
              <p:cNvCxnSpPr>
                <a:cxnSpLocks noChangeShapeType="1"/>
              </p:cNvCxnSpPr>
              <p:nvPr/>
            </p:nvCxnSpPr>
            <p:spPr bwMode="auto">
              <a:xfrm>
                <a:off x="5334000" y="5105400"/>
                <a:ext cx="11430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01" name="Straight Arrow Connector 194"/>
              <p:cNvCxnSpPr>
                <a:cxnSpLocks noChangeShapeType="1"/>
              </p:cNvCxnSpPr>
              <p:nvPr/>
            </p:nvCxnSpPr>
            <p:spPr bwMode="auto">
              <a:xfrm>
                <a:off x="5334000" y="4953000"/>
                <a:ext cx="11430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02" name="Straight Arrow Connector 195"/>
              <p:cNvCxnSpPr>
                <a:cxnSpLocks noChangeShapeType="1"/>
              </p:cNvCxnSpPr>
              <p:nvPr/>
            </p:nvCxnSpPr>
            <p:spPr bwMode="auto">
              <a:xfrm>
                <a:off x="5334000" y="4800600"/>
                <a:ext cx="1143000" cy="330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03" name="Straight Arrow Connector 202"/>
              <p:cNvCxnSpPr>
                <a:cxnSpLocks noChangeShapeType="1"/>
              </p:cNvCxnSpPr>
              <p:nvPr/>
            </p:nvCxnSpPr>
            <p:spPr bwMode="auto">
              <a:xfrm flipV="1">
                <a:off x="5334000" y="4040188"/>
                <a:ext cx="1143000" cy="15081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04" name="Straight Arrow Connector 204"/>
              <p:cNvCxnSpPr>
                <a:cxnSpLocks noChangeShapeType="1"/>
              </p:cNvCxnSpPr>
              <p:nvPr/>
            </p:nvCxnSpPr>
            <p:spPr bwMode="auto">
              <a:xfrm flipV="1">
                <a:off x="5334000" y="3886200"/>
                <a:ext cx="1143000" cy="1508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05" name="Straight Arrow Connector 206"/>
              <p:cNvCxnSpPr>
                <a:cxnSpLocks noChangeShapeType="1"/>
              </p:cNvCxnSpPr>
              <p:nvPr/>
            </p:nvCxnSpPr>
            <p:spPr bwMode="auto">
              <a:xfrm flipV="1">
                <a:off x="5334000" y="4191000"/>
                <a:ext cx="1143000" cy="2270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06" name="Straight Arrow Connector 207"/>
              <p:cNvCxnSpPr>
                <a:cxnSpLocks noChangeShapeType="1"/>
              </p:cNvCxnSpPr>
              <p:nvPr/>
            </p:nvCxnSpPr>
            <p:spPr bwMode="auto">
              <a:xfrm flipV="1">
                <a:off x="5334000" y="3733800"/>
                <a:ext cx="1143000" cy="1508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07" name="Straight Arrow Connector 208"/>
              <p:cNvCxnSpPr>
                <a:cxnSpLocks noChangeShapeType="1"/>
              </p:cNvCxnSpPr>
              <p:nvPr/>
            </p:nvCxnSpPr>
            <p:spPr bwMode="auto">
              <a:xfrm flipV="1">
                <a:off x="5334000" y="3581400"/>
                <a:ext cx="11430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08" name="Straight Arrow Connector 210"/>
              <p:cNvCxnSpPr>
                <a:cxnSpLocks noChangeShapeType="1"/>
              </p:cNvCxnSpPr>
              <p:nvPr/>
            </p:nvCxnSpPr>
            <p:spPr bwMode="auto">
              <a:xfrm flipV="1">
                <a:off x="5334000" y="3429000"/>
                <a:ext cx="11430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09" name="Straight Arrow Connector 211"/>
              <p:cNvCxnSpPr>
                <a:cxnSpLocks noChangeShapeType="1"/>
              </p:cNvCxnSpPr>
              <p:nvPr/>
            </p:nvCxnSpPr>
            <p:spPr bwMode="auto">
              <a:xfrm flipV="1">
                <a:off x="5334000" y="2514600"/>
                <a:ext cx="11430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10" name="Straight Arrow Connector 213"/>
              <p:cNvCxnSpPr>
                <a:cxnSpLocks noChangeShapeType="1"/>
              </p:cNvCxnSpPr>
              <p:nvPr/>
            </p:nvCxnSpPr>
            <p:spPr bwMode="auto">
              <a:xfrm flipV="1">
                <a:off x="5334000" y="2362200"/>
                <a:ext cx="11430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11" name="Straight Arrow Connector 214"/>
              <p:cNvCxnSpPr>
                <a:cxnSpLocks noChangeShapeType="1"/>
                <a:endCxn id="122" idx="1"/>
              </p:cNvCxnSpPr>
              <p:nvPr/>
            </p:nvCxnSpPr>
            <p:spPr bwMode="auto">
              <a:xfrm rot="5400000" flipH="1" flipV="1">
                <a:off x="5257800" y="1676400"/>
                <a:ext cx="1295400" cy="1143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112" name="Straight Arrow Connector 216"/>
              <p:cNvCxnSpPr>
                <a:cxnSpLocks noChangeShapeType="1"/>
              </p:cNvCxnSpPr>
              <p:nvPr/>
            </p:nvCxnSpPr>
            <p:spPr bwMode="auto">
              <a:xfrm rot="5400000" flipH="1" flipV="1">
                <a:off x="5257800" y="1524000"/>
                <a:ext cx="1295400" cy="1143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2095" name="Rectangle 84"/>
            <p:cNvSpPr>
              <a:spLocks noChangeArrowheads="1"/>
            </p:cNvSpPr>
            <p:nvPr/>
          </p:nvSpPr>
          <p:spPr bwMode="auto">
            <a:xfrm>
              <a:off x="5251450" y="2590800"/>
              <a:ext cx="457200" cy="28194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42096" name="TextBox 143"/>
            <p:cNvSpPr txBox="1">
              <a:spLocks noChangeArrowheads="1"/>
            </p:cNvSpPr>
            <p:nvPr/>
          </p:nvSpPr>
          <p:spPr bwMode="auto">
            <a:xfrm>
              <a:off x="5178425" y="2590800"/>
              <a:ext cx="6127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Helvetica" panose="020B0604020202020204" pitchFamily="34" charset="0"/>
                </a:rPr>
                <a:t>11101</a:t>
              </a:r>
            </a:p>
            <a:p>
              <a:pPr eaLnBrk="1" hangingPunct="1"/>
              <a:r>
                <a:rPr lang="en-US" altLang="en-US" sz="1200">
                  <a:latin typeface="Helvetica" panose="020B0604020202020204" pitchFamily="34" charset="0"/>
                </a:rPr>
                <a:t>11100</a:t>
              </a:r>
            </a:p>
            <a:p>
              <a:pPr eaLnBrk="1" hangingPunct="1"/>
              <a:r>
                <a:rPr lang="en-US" altLang="en-US" sz="1200">
                  <a:latin typeface="Helvetica" panose="020B0604020202020204" pitchFamily="34" charset="0"/>
                </a:rPr>
                <a:t>10111   </a:t>
              </a:r>
            </a:p>
            <a:p>
              <a:pPr eaLnBrk="1" hangingPunct="1"/>
              <a:r>
                <a:rPr lang="en-US" altLang="en-US" sz="1200">
                  <a:latin typeface="Helvetica" panose="020B0604020202020204" pitchFamily="34" charset="0"/>
                </a:rPr>
                <a:t>10110</a:t>
              </a:r>
            </a:p>
            <a:p>
              <a:pPr eaLnBrk="1" hangingPunct="1"/>
              <a:r>
                <a:rPr lang="en-US" altLang="en-US" sz="1200">
                  <a:latin typeface="Helvetica" panose="020B0604020202020204" pitchFamily="34" charset="0"/>
                </a:rPr>
                <a:t>10000</a:t>
              </a:r>
            </a:p>
            <a:p>
              <a:pPr eaLnBrk="1" hangingPunct="1"/>
              <a:r>
                <a:rPr lang="en-US" altLang="en-US" sz="1200">
                  <a:latin typeface="Helvetica" panose="020B0604020202020204" pitchFamily="34" charset="0"/>
                </a:rPr>
                <a:t>01111</a:t>
              </a:r>
            </a:p>
            <a:p>
              <a:pPr eaLnBrk="1" hangingPunct="1"/>
              <a:r>
                <a:rPr lang="en-US" altLang="en-US" sz="1200">
                  <a:latin typeface="Helvetica" panose="020B0604020202020204" pitchFamily="34" charset="0"/>
                </a:rPr>
                <a:t>01110</a:t>
              </a:r>
            </a:p>
            <a:p>
              <a:pPr eaLnBrk="1" hangingPunct="1"/>
              <a:r>
                <a:rPr lang="en-US" altLang="en-US" sz="1200">
                  <a:latin typeface="Helvetica" panose="020B0604020202020204" pitchFamily="34" charset="0"/>
                </a:rPr>
                <a:t>01101   </a:t>
              </a:r>
            </a:p>
            <a:p>
              <a:pPr eaLnBrk="1" hangingPunct="1"/>
              <a:r>
                <a:rPr lang="en-US" altLang="en-US" sz="1200">
                  <a:latin typeface="Helvetica" panose="020B0604020202020204" pitchFamily="34" charset="0"/>
                </a:rPr>
                <a:t>01100</a:t>
              </a:r>
            </a:p>
            <a:p>
              <a:pPr eaLnBrk="1" hangingPunct="1"/>
              <a:r>
                <a:rPr lang="en-US" altLang="en-US" sz="1200">
                  <a:latin typeface="Helvetica" panose="020B0604020202020204" pitchFamily="34" charset="0"/>
                </a:rPr>
                <a:t>01011</a:t>
              </a:r>
            </a:p>
            <a:p>
              <a:pPr eaLnBrk="1" hangingPunct="1"/>
              <a:r>
                <a:rPr lang="en-US" altLang="en-US" sz="1200">
                  <a:latin typeface="Helvetica" panose="020B0604020202020204" pitchFamily="34" charset="0"/>
                </a:rPr>
                <a:t>01010   </a:t>
              </a:r>
            </a:p>
            <a:p>
              <a:pPr eaLnBrk="1" hangingPunct="1"/>
              <a:r>
                <a:rPr lang="en-US" altLang="en-US" sz="1200">
                  <a:latin typeface="Helvetica" panose="020B0604020202020204" pitchFamily="34" charset="0"/>
                </a:rPr>
                <a:t>00101   </a:t>
              </a:r>
            </a:p>
            <a:p>
              <a:pPr eaLnBrk="1" hangingPunct="1"/>
              <a:r>
                <a:rPr lang="en-US" altLang="en-US" sz="1200">
                  <a:latin typeface="Helvetica" panose="020B0604020202020204" pitchFamily="34" charset="0"/>
                </a:rPr>
                <a:t>00100   </a:t>
              </a:r>
            </a:p>
            <a:p>
              <a:pPr eaLnBrk="1" hangingPunct="1"/>
              <a:r>
                <a:rPr lang="en-US" altLang="en-US" sz="1200">
                  <a:latin typeface="Helvetica" panose="020B0604020202020204" pitchFamily="34" charset="0"/>
                </a:rPr>
                <a:t>00011  </a:t>
              </a:r>
            </a:p>
            <a:p>
              <a:pPr eaLnBrk="1" hangingPunct="1"/>
              <a:r>
                <a:rPr lang="en-US" altLang="en-US" sz="1200">
                  <a:latin typeface="Helvetica" panose="020B0604020202020204" pitchFamily="34" charset="0"/>
                </a:rPr>
                <a:t>00010</a:t>
              </a:r>
            </a:p>
          </p:txBody>
        </p:sp>
        <p:sp>
          <p:nvSpPr>
            <p:cNvPr id="42097" name="TextBox 172"/>
            <p:cNvSpPr txBox="1">
              <a:spLocks noChangeArrowheads="1"/>
            </p:cNvSpPr>
            <p:nvPr/>
          </p:nvSpPr>
          <p:spPr bwMode="auto">
            <a:xfrm>
              <a:off x="7769225" y="2362200"/>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1011 0</a:t>
              </a:r>
              <a:r>
                <a:rPr lang="en-US" altLang="en-US" sz="1600">
                  <a:solidFill>
                    <a:srgbClr val="0B52FC"/>
                  </a:solidFill>
                  <a:latin typeface="Helvetica" panose="020B0604020202020204" pitchFamily="34" charset="0"/>
                </a:rPr>
                <a:t>000</a:t>
              </a:r>
            </a:p>
          </p:txBody>
        </p:sp>
      </p:grpSp>
      <p:cxnSp>
        <p:nvCxnSpPr>
          <p:cNvPr id="42043" name="Straight Arrow Connector 241"/>
          <p:cNvCxnSpPr>
            <a:cxnSpLocks noChangeShapeType="1"/>
          </p:cNvCxnSpPr>
          <p:nvPr/>
        </p:nvCxnSpPr>
        <p:spPr bwMode="auto">
          <a:xfrm flipV="1">
            <a:off x="2971800" y="4038600"/>
            <a:ext cx="1143000" cy="1905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3" name="Rectangle 252"/>
          <p:cNvSpPr>
            <a:spLocks noChangeArrowheads="1"/>
          </p:cNvSpPr>
          <p:nvPr/>
        </p:nvSpPr>
        <p:spPr bwMode="auto">
          <a:xfrm>
            <a:off x="-6248400" y="4038600"/>
            <a:ext cx="59436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Helvetica" panose="020B0604020202020204" pitchFamily="34" charset="0"/>
              </a:rPr>
              <a:t>Total size of page table ≈ number of pages </a:t>
            </a:r>
            <a:r>
              <a:rPr lang="en-US" altLang="en-US" b="0">
                <a:solidFill>
                  <a:srgbClr val="FF0000"/>
                </a:solidFill>
                <a:latin typeface="Helvetica" panose="020B0604020202020204" pitchFamily="34" charset="0"/>
              </a:rPr>
              <a:t>used</a:t>
            </a:r>
            <a:r>
              <a:rPr lang="en-US" altLang="en-US" b="0">
                <a:latin typeface="Helvetica" panose="020B0604020202020204" pitchFamily="34" charset="0"/>
              </a:rPr>
              <a:t> by program in </a:t>
            </a:r>
            <a:r>
              <a:rPr lang="en-US" altLang="en-US" b="0">
                <a:solidFill>
                  <a:srgbClr val="FF0000"/>
                </a:solidFill>
                <a:latin typeface="Helvetica" panose="020B0604020202020204" pitchFamily="34" charset="0"/>
              </a:rPr>
              <a:t>physical memory</a:t>
            </a:r>
            <a:r>
              <a:rPr lang="en-US" altLang="en-US" b="0">
                <a:latin typeface="Helvetica" panose="020B0604020202020204" pitchFamily="34" charset="0"/>
              </a:rPr>
              <a:t>. Hash more complex</a:t>
            </a:r>
          </a:p>
        </p:txBody>
      </p:sp>
    </p:spTree>
    <p:extLst>
      <p:ext uri="{BB962C8B-B14F-4D97-AF65-F5344CB8AC3E}">
        <p14:creationId xmlns:p14="http://schemas.microsoft.com/office/powerpoint/2010/main" val="401345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00469E-6 8.32562E-7 L 0.84956 0.13321 " pathEditMode="relative" ptsTypes="AA">
                                      <p:cBhvr>
                                        <p:cTn id="6" dur="500" fill="hold"/>
                                        <p:tgtEl>
                                          <p:spTgt spid="25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990600" y="0"/>
            <a:ext cx="7162800" cy="533400"/>
          </a:xfrm>
        </p:spPr>
        <p:txBody>
          <a:bodyPr/>
          <a:lstStyle/>
          <a:p>
            <a:r>
              <a:rPr lang="en-US" altLang="en-US" smtClean="0">
                <a:latin typeface="Helvetica" panose="020B0604020202020204" pitchFamily="34" charset="0"/>
              </a:rPr>
              <a:t>Address Translation Comparison</a:t>
            </a:r>
          </a:p>
        </p:txBody>
      </p:sp>
      <p:graphicFrame>
        <p:nvGraphicFramePr>
          <p:cNvPr id="4" name="Table 3"/>
          <p:cNvGraphicFramePr>
            <a:graphicFrameLocks noGrp="1"/>
          </p:cNvGraphicFramePr>
          <p:nvPr/>
        </p:nvGraphicFramePr>
        <p:xfrm>
          <a:off x="304800" y="655638"/>
          <a:ext cx="8610600" cy="6035674"/>
        </p:xfrm>
        <a:graphic>
          <a:graphicData uri="http://schemas.openxmlformats.org/drawingml/2006/table">
            <a:tbl>
              <a:tblPr/>
              <a:tblGrid>
                <a:gridCol w="2133600"/>
                <a:gridCol w="2895600"/>
                <a:gridCol w="3581400"/>
              </a:tblGrid>
              <a:tr h="45724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000000"/>
                        </a:solidFill>
                        <a:effectLst/>
                        <a:latin typeface="Helvetica" charset="0"/>
                        <a:ea typeface="ＭＳ Ｐゴシック" charset="0"/>
                        <a:cs typeface="Helvetica"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Helvetica" charset="0"/>
                          <a:ea typeface="ＭＳ Ｐゴシック" charset="0"/>
                          <a:cs typeface="Helvetica" charset="0"/>
                        </a:rPr>
                        <a:t>Advantages</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Helvetica" charset="0"/>
                          <a:ea typeface="ＭＳ Ｐゴシック" charset="0"/>
                          <a:cs typeface="Helvetica" charset="0"/>
                        </a:rPr>
                        <a:t>Disadvantages</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155464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Helvetica" charset="0"/>
                          <a:ea typeface="ＭＳ Ｐゴシック" charset="0"/>
                          <a:cs typeface="Helvetica" charset="0"/>
                        </a:rPr>
                        <a:t>Segmentation</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Helvetica" charset="0"/>
                          <a:ea typeface="ＭＳ Ｐゴシック" charset="0"/>
                          <a:cs typeface="Helvetica" charset="0"/>
                        </a:rPr>
                        <a:t>Fast context switching: Segment mapping maintained by CPU </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Helvetica" charset="0"/>
                          <a:ea typeface="ＭＳ Ｐゴシック" charset="0"/>
                          <a:cs typeface="Helvetica" charset="0"/>
                        </a:rPr>
                        <a:t>External fragmentation</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118884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Helvetica" charset="0"/>
                          <a:ea typeface="ＭＳ Ｐゴシック" charset="0"/>
                          <a:cs typeface="Helvetica" charset="0"/>
                        </a:rPr>
                        <a:t>Paging (single-level page)</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No external </a:t>
                      </a: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fragmentation, fast easy allocation</a:t>
                      </a:r>
                      <a:endParaRPr kumimoji="0" lang="en-US" sz="24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 typeface="Arial"/>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Large </a:t>
                      </a: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table </a:t>
                      </a: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size ~ virtual </a:t>
                      </a: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memory</a:t>
                      </a:r>
                    </a:p>
                    <a:p>
                      <a:pPr marL="0" marR="0" lvl="0" indent="0" algn="l" defTabSz="457200" rtl="0" eaLnBrk="1" fontAlgn="base" latinLnBrk="0" hangingPunct="1">
                        <a:lnSpc>
                          <a:spcPct val="100000"/>
                        </a:lnSpc>
                        <a:spcBef>
                          <a:spcPct val="0"/>
                        </a:spcBef>
                        <a:spcAft>
                          <a:spcPct val="0"/>
                        </a:spcAft>
                        <a:buClrTx/>
                        <a:buSzTx/>
                        <a:buFont typeface="Arial"/>
                        <a:buNone/>
                        <a:tabLst/>
                      </a:pP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Internal fragmentation</a:t>
                      </a:r>
                      <a:endParaRPr kumimoji="0" lang="en-US" sz="24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82304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Paged segmentation</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rowSpan="2">
                  <a:txBody>
                    <a:bodyPr/>
                    <a:lstStyle/>
                    <a:p>
                      <a:pPr marL="0" marR="0" lvl="0" indent="0" algn="l" defTabSz="457200" rtl="0" eaLnBrk="1" fontAlgn="base" latinLnBrk="0" hangingPunct="1">
                        <a:lnSpc>
                          <a:spcPct val="100000"/>
                        </a:lnSpc>
                        <a:spcBef>
                          <a:spcPct val="0"/>
                        </a:spcBef>
                        <a:spcAft>
                          <a:spcPct val="0"/>
                        </a:spcAft>
                        <a:buClrTx/>
                        <a:buSzTx/>
                        <a:buFont typeface="Arial"/>
                        <a:buNone/>
                        <a:tabLst/>
                        <a:defRPr/>
                      </a:pP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Table </a:t>
                      </a: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size ~ </a:t>
                      </a: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 of pages in </a:t>
                      </a:r>
                      <a:r>
                        <a:rPr kumimoji="0" lang="en-US" sz="2400" b="0" i="0" u="none" strike="noStrike" cap="none" normalizeH="0" baseline="0" dirty="0" smtClean="0">
                          <a:ln>
                            <a:noFill/>
                          </a:ln>
                          <a:solidFill>
                            <a:srgbClr val="FF0000"/>
                          </a:solidFill>
                          <a:effectLst/>
                          <a:latin typeface="Helvetica" charset="0"/>
                          <a:ea typeface="ＭＳ Ｐゴシック" charset="0"/>
                          <a:cs typeface="Helvetica" charset="0"/>
                        </a:rPr>
                        <a:t>virtual memory</a:t>
                      </a:r>
                      <a:r>
                        <a:rPr kumimoji="0" lang="en-US" sz="2400" b="0" i="0" u="none" strike="noStrike" cap="none" normalizeH="0" baseline="0" dirty="0" smtClean="0">
                          <a:ln>
                            <a:noFill/>
                          </a:ln>
                          <a:solidFill>
                            <a:schemeClr val="tx1"/>
                          </a:solidFill>
                          <a:effectLst/>
                          <a:latin typeface="Helvetica" charset="0"/>
                          <a:ea typeface="ＭＳ Ｐゴシック" charset="0"/>
                          <a:cs typeface="Helvetica" charset="0"/>
                        </a:rPr>
                        <a:t>, </a:t>
                      </a: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fast easy allocation</a:t>
                      </a:r>
                      <a:r>
                        <a:rPr kumimoji="0" lang="en-US" sz="2400" b="0" i="0" u="none" strike="noStrike" cap="none" normalizeH="0" baseline="0" dirty="0" smtClean="0">
                          <a:ln>
                            <a:noFill/>
                          </a:ln>
                          <a:solidFill>
                            <a:srgbClr val="FF0000"/>
                          </a:solidFill>
                          <a:effectLst/>
                          <a:latin typeface="Helvetica" charset="0"/>
                          <a:ea typeface="ＭＳ Ｐゴシック" charset="0"/>
                          <a:cs typeface="Helvetica" charset="0"/>
                        </a:rPr>
                        <a:t> </a:t>
                      </a:r>
                      <a:endParaRPr kumimoji="0" lang="en-US" sz="2400" b="0" i="0" u="none" strike="noStrike" cap="none" normalizeH="0" baseline="0" dirty="0">
                        <a:ln>
                          <a:noFill/>
                        </a:ln>
                        <a:solidFill>
                          <a:srgbClr val="FF0000"/>
                        </a:solidFill>
                        <a:effectLst/>
                        <a:latin typeface="Helvetica" charset="0"/>
                        <a:ea typeface="ＭＳ Ｐゴシック" charset="0"/>
                        <a:cs typeface="Helvetica"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rowSpan="2">
                  <a:txBody>
                    <a:bodyPr/>
                    <a:lstStyle/>
                    <a:p>
                      <a:pPr marL="0" marR="0" lvl="0" indent="0" algn="l" defTabSz="457200" rtl="0" eaLnBrk="1" fontAlgn="base" latinLnBrk="0" hangingPunct="1">
                        <a:lnSpc>
                          <a:spcPct val="100000"/>
                        </a:lnSpc>
                        <a:spcBef>
                          <a:spcPct val="0"/>
                        </a:spcBef>
                        <a:spcAft>
                          <a:spcPct val="0"/>
                        </a:spcAft>
                        <a:buClrTx/>
                        <a:buSzTx/>
                        <a:buFont typeface="Arial"/>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Multiple memory references per page access </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82304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Two-level pages</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vMerge="1">
                  <a:txBody>
                    <a:bodyPr/>
                    <a:lstStyle/>
                    <a:p>
                      <a:pPr marL="342900" marR="0" lvl="0" indent="-342900" algn="l" defTabSz="457200" rtl="0" eaLnBrk="1" fontAlgn="base" latinLnBrk="0" hangingPunct="1">
                        <a:lnSpc>
                          <a:spcPct val="100000"/>
                        </a:lnSpc>
                        <a:spcBef>
                          <a:spcPct val="0"/>
                        </a:spcBef>
                        <a:spcAft>
                          <a:spcPct val="0"/>
                        </a:spcAft>
                        <a:buClrTx/>
                        <a:buSzTx/>
                        <a:buFont typeface="Arial"/>
                        <a:buChar char="•"/>
                        <a:tabLst/>
                      </a:pPr>
                      <a:endParaRPr kumimoji="0" lang="en-US" sz="24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vMerge="1">
                  <a:txBody>
                    <a:bodyPr/>
                    <a:lstStyle/>
                    <a:p>
                      <a:endParaRPr lang="en-US"/>
                    </a:p>
                  </a:txBody>
                  <a:tcPr/>
                </a:tc>
              </a:tr>
              <a:tr h="118884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Inverted Table</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 typeface="Arial"/>
                        <a:buNone/>
                        <a:tabLst/>
                      </a:pP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Table size ~ # of pages in </a:t>
                      </a:r>
                      <a:r>
                        <a:rPr kumimoji="0" lang="en-US" sz="2400" b="0" i="0" u="none" strike="noStrike" cap="none" normalizeH="0" baseline="0" dirty="0" smtClean="0">
                          <a:ln>
                            <a:noFill/>
                          </a:ln>
                          <a:solidFill>
                            <a:srgbClr val="FF0000"/>
                          </a:solidFill>
                          <a:effectLst/>
                          <a:latin typeface="Helvetica" charset="0"/>
                          <a:ea typeface="ＭＳ Ｐゴシック" charset="0"/>
                          <a:cs typeface="Helvetica" charset="0"/>
                        </a:rPr>
                        <a:t>physical memory</a:t>
                      </a:r>
                      <a:endParaRPr kumimoji="0" lang="en-US" sz="2400" b="0" i="0" u="none" strike="noStrike" cap="none" normalizeH="0" baseline="0" dirty="0">
                        <a:ln>
                          <a:noFill/>
                        </a:ln>
                        <a:solidFill>
                          <a:srgbClr val="FF0000"/>
                        </a:solidFill>
                        <a:effectLst/>
                        <a:latin typeface="Helvetica" charset="0"/>
                        <a:ea typeface="ＭＳ Ｐゴシック" charset="0"/>
                        <a:cs typeface="Helvetica"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Hash function more complex</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bl>
          </a:graphicData>
        </a:graphic>
      </p:graphicFrame>
    </p:spTree>
    <p:extLst>
      <p:ext uri="{BB962C8B-B14F-4D97-AF65-F5344CB8AC3E}">
        <p14:creationId xmlns:p14="http://schemas.microsoft.com/office/powerpoint/2010/main" val="11827443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1"/>
          <p:cNvGrpSpPr>
            <a:grpSpLocks/>
          </p:cNvGrpSpPr>
          <p:nvPr/>
        </p:nvGrpSpPr>
        <p:grpSpPr bwMode="auto">
          <a:xfrm>
            <a:off x="5226050" y="838200"/>
            <a:ext cx="3689350" cy="1336675"/>
            <a:chOff x="3292" y="576"/>
            <a:chExt cx="2324" cy="842"/>
          </a:xfrm>
        </p:grpSpPr>
        <p:sp>
          <p:nvSpPr>
            <p:cNvPr id="52269" name="Freeform 86"/>
            <p:cNvSpPr>
              <a:spLocks/>
            </p:cNvSpPr>
            <p:nvPr/>
          </p:nvSpPr>
          <p:spPr bwMode="auto">
            <a:xfrm>
              <a:off x="3292" y="576"/>
              <a:ext cx="1829" cy="315"/>
            </a:xfrm>
            <a:custGeom>
              <a:avLst/>
              <a:gdLst>
                <a:gd name="T0" fmla="*/ 0 w 1824"/>
                <a:gd name="T1" fmla="*/ 0 h 288"/>
                <a:gd name="T2" fmla="*/ 1964 w 1824"/>
                <a:gd name="T3" fmla="*/ 0 h 288"/>
                <a:gd name="T4" fmla="*/ 1964 w 1824"/>
                <a:gd name="T5" fmla="*/ 3536 h 288"/>
                <a:gd name="T6" fmla="*/ 0 60000 65536"/>
                <a:gd name="T7" fmla="*/ 0 60000 65536"/>
                <a:gd name="T8" fmla="*/ 0 60000 65536"/>
                <a:gd name="T9" fmla="*/ 0 w 1824"/>
                <a:gd name="T10" fmla="*/ 0 h 288"/>
                <a:gd name="T11" fmla="*/ 1824 w 1824"/>
                <a:gd name="T12" fmla="*/ 288 h 288"/>
              </a:gdLst>
              <a:ahLst/>
              <a:cxnLst>
                <a:cxn ang="T6">
                  <a:pos x="T0" y="T1"/>
                </a:cxn>
                <a:cxn ang="T7">
                  <a:pos x="T2" y="T3"/>
                </a:cxn>
                <a:cxn ang="T8">
                  <a:pos x="T4" y="T5"/>
                </a:cxn>
              </a:cxnLst>
              <a:rect l="T9" t="T10" r="T11" b="T12"/>
              <a:pathLst>
                <a:path w="1824" h="288">
                  <a:moveTo>
                    <a:pt x="0" y="0"/>
                  </a:moveTo>
                  <a:lnTo>
                    <a:pt x="1824" y="0"/>
                  </a:lnTo>
                  <a:lnTo>
                    <a:pt x="1824" y="288"/>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2270" name="Text Box 87"/>
            <p:cNvSpPr txBox="1">
              <a:spLocks noChangeArrowheads="1"/>
            </p:cNvSpPr>
            <p:nvPr/>
          </p:nvSpPr>
          <p:spPr bwMode="auto">
            <a:xfrm>
              <a:off x="4112" y="1168"/>
              <a:ext cx="14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Physical Address</a:t>
              </a:r>
            </a:p>
          </p:txBody>
        </p:sp>
        <p:grpSp>
          <p:nvGrpSpPr>
            <p:cNvPr id="52271" name="Group 140"/>
            <p:cNvGrpSpPr>
              <a:grpSpLocks/>
            </p:cNvGrpSpPr>
            <p:nvPr/>
          </p:nvGrpSpPr>
          <p:grpSpPr bwMode="auto">
            <a:xfrm>
              <a:off x="4026" y="920"/>
              <a:ext cx="1590" cy="238"/>
              <a:chOff x="4026" y="920"/>
              <a:chExt cx="1590" cy="238"/>
            </a:xfrm>
          </p:grpSpPr>
          <p:sp>
            <p:nvSpPr>
              <p:cNvPr id="52272" name="Rectangle 84"/>
              <p:cNvSpPr>
                <a:spLocks noChangeArrowheads="1"/>
              </p:cNvSpPr>
              <p:nvPr/>
            </p:nvSpPr>
            <p:spPr bwMode="auto">
              <a:xfrm>
                <a:off x="4631" y="920"/>
                <a:ext cx="985" cy="238"/>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Helvetica" panose="020B0604020202020204" pitchFamily="34" charset="0"/>
                  </a:rPr>
                  <a:t>Offset</a:t>
                </a:r>
              </a:p>
            </p:txBody>
          </p:sp>
          <p:sp>
            <p:nvSpPr>
              <p:cNvPr id="52273" name="Rectangle 137"/>
              <p:cNvSpPr>
                <a:spLocks noChangeArrowheads="1"/>
              </p:cNvSpPr>
              <p:nvPr/>
            </p:nvSpPr>
            <p:spPr bwMode="auto">
              <a:xfrm>
                <a:off x="4026" y="920"/>
                <a:ext cx="630" cy="238"/>
              </a:xfrm>
              <a:prstGeom prst="rect">
                <a:avLst/>
              </a:prstGeom>
              <a:solidFill>
                <a:schemeClr val="bg1"/>
              </a:solidFill>
              <a:ln w="38100">
                <a:solidFill>
                  <a:schemeClr val="tx1"/>
                </a:solidFill>
                <a:prstDash val="sysDot"/>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endParaRPr lang="en-US" altLang="en-US" sz="1800">
                  <a:latin typeface="Helvetica" panose="020B0604020202020204" pitchFamily="34" charset="0"/>
                </a:endParaRPr>
              </a:p>
            </p:txBody>
          </p:sp>
        </p:grpSp>
      </p:grpSp>
      <p:sp>
        <p:nvSpPr>
          <p:cNvPr id="52226" name="Rectangle 2"/>
          <p:cNvSpPr>
            <a:spLocks noGrp="1" noChangeArrowheads="1"/>
          </p:cNvSpPr>
          <p:nvPr>
            <p:ph type="title"/>
          </p:nvPr>
        </p:nvSpPr>
        <p:spPr>
          <a:xfrm>
            <a:off x="685800" y="152400"/>
            <a:ext cx="7162800" cy="533400"/>
          </a:xfrm>
        </p:spPr>
        <p:txBody>
          <a:bodyPr/>
          <a:lstStyle/>
          <a:p>
            <a:r>
              <a:rPr lang="en-US" altLang="ko-KR" dirty="0" smtClean="0">
                <a:ea typeface="굴림" panose="020B0600000101010101" pitchFamily="34" charset="-127"/>
              </a:rPr>
              <a:t>Recall: Paging</a:t>
            </a:r>
            <a:endParaRPr lang="en-US" altLang="ko-KR" dirty="0" smtClean="0">
              <a:ea typeface="굴림" panose="020B0600000101010101" pitchFamily="34" charset="-127"/>
            </a:endParaRPr>
          </a:p>
        </p:txBody>
      </p:sp>
      <p:sp>
        <p:nvSpPr>
          <p:cNvPr id="700419" name="Rectangle 3"/>
          <p:cNvSpPr>
            <a:spLocks noGrp="1" noChangeArrowheads="1"/>
          </p:cNvSpPr>
          <p:nvPr>
            <p:ph type="body" idx="1"/>
          </p:nvPr>
        </p:nvSpPr>
        <p:spPr>
          <a:xfrm>
            <a:off x="76200" y="3352800"/>
            <a:ext cx="9144000" cy="3352800"/>
          </a:xfrm>
        </p:spPr>
        <p:txBody>
          <a:bodyPr>
            <a:normAutofit lnSpcReduction="10000"/>
          </a:bodyPr>
          <a:lstStyle/>
          <a:p>
            <a:pPr>
              <a:spcBef>
                <a:spcPct val="0"/>
              </a:spcBef>
            </a:pPr>
            <a:r>
              <a:rPr lang="en-US" altLang="ko-KR" dirty="0" smtClean="0">
                <a:latin typeface="+mj-lt"/>
                <a:sym typeface="Symbol" panose="05050102010706020507" pitchFamily="18" charset="2"/>
              </a:rPr>
              <a:t>Page Table (One per process)</a:t>
            </a:r>
          </a:p>
          <a:p>
            <a:pPr lvl="1">
              <a:spcBef>
                <a:spcPct val="0"/>
              </a:spcBef>
            </a:pPr>
            <a:r>
              <a:rPr lang="en-US" altLang="ko-KR" dirty="0" smtClean="0">
                <a:latin typeface="+mj-lt"/>
                <a:sym typeface="Symbol" panose="05050102010706020507" pitchFamily="18" charset="2"/>
              </a:rPr>
              <a:t>Resides in physical memory</a:t>
            </a:r>
          </a:p>
          <a:p>
            <a:pPr lvl="1">
              <a:spcBef>
                <a:spcPct val="0"/>
              </a:spcBef>
            </a:pPr>
            <a:r>
              <a:rPr lang="en-US" altLang="ko-KR" dirty="0" smtClean="0">
                <a:latin typeface="+mj-lt"/>
                <a:sym typeface="Symbol" panose="05050102010706020507" pitchFamily="18" charset="2"/>
              </a:rPr>
              <a:t>Contains physical page and permission for each virtual page</a:t>
            </a:r>
          </a:p>
          <a:p>
            <a:pPr lvl="2">
              <a:spcBef>
                <a:spcPct val="0"/>
              </a:spcBef>
            </a:pPr>
            <a:r>
              <a:rPr lang="en-US" altLang="ko-KR" dirty="0" smtClean="0">
                <a:latin typeface="+mj-lt"/>
                <a:sym typeface="Symbol" panose="05050102010706020507" pitchFamily="18" charset="2"/>
              </a:rPr>
              <a:t>Permissions include: Valid bits, Read, Write, </a:t>
            </a:r>
            <a:r>
              <a:rPr lang="en-US" altLang="ko-KR" dirty="0" err="1" smtClean="0">
                <a:latin typeface="+mj-lt"/>
                <a:sym typeface="Symbol" panose="05050102010706020507" pitchFamily="18" charset="2"/>
              </a:rPr>
              <a:t>etc</a:t>
            </a:r>
            <a:endParaRPr lang="en-US" altLang="ko-KR" dirty="0" smtClean="0">
              <a:latin typeface="+mj-lt"/>
              <a:sym typeface="Symbol" panose="05050102010706020507" pitchFamily="18" charset="2"/>
            </a:endParaRPr>
          </a:p>
          <a:p>
            <a:pPr>
              <a:spcBef>
                <a:spcPct val="0"/>
              </a:spcBef>
            </a:pPr>
            <a:r>
              <a:rPr lang="en-US" altLang="ko-KR" dirty="0" smtClean="0">
                <a:latin typeface="+mj-lt"/>
              </a:rPr>
              <a:t>Virtual address mapping</a:t>
            </a:r>
          </a:p>
          <a:p>
            <a:pPr lvl="1">
              <a:spcBef>
                <a:spcPct val="0"/>
              </a:spcBef>
            </a:pPr>
            <a:r>
              <a:rPr lang="en-US" altLang="ko-KR" dirty="0" smtClean="0">
                <a:latin typeface="+mj-lt"/>
              </a:rPr>
              <a:t>Offset from Virtual address copied to Physical Address</a:t>
            </a:r>
          </a:p>
          <a:p>
            <a:pPr lvl="2">
              <a:spcBef>
                <a:spcPct val="0"/>
              </a:spcBef>
            </a:pPr>
            <a:r>
              <a:rPr lang="en-US" altLang="ko-KR" dirty="0" smtClean="0">
                <a:latin typeface="+mj-lt"/>
              </a:rPr>
              <a:t>Example: 10 bit offset </a:t>
            </a:r>
            <a:r>
              <a:rPr lang="en-US" altLang="ko-KR" dirty="0" smtClean="0">
                <a:latin typeface="+mj-lt"/>
                <a:sym typeface="Symbol" panose="05050102010706020507" pitchFamily="18" charset="2"/>
              </a:rPr>
              <a:t> 1024-byte pages</a:t>
            </a:r>
          </a:p>
          <a:p>
            <a:pPr lvl="1">
              <a:spcBef>
                <a:spcPct val="0"/>
              </a:spcBef>
            </a:pPr>
            <a:r>
              <a:rPr lang="en-US" altLang="ko-KR" dirty="0" smtClean="0">
                <a:latin typeface="+mj-lt"/>
                <a:sym typeface="Symbol" panose="05050102010706020507" pitchFamily="18" charset="2"/>
              </a:rPr>
              <a:t>Virtual page # is all remaining bits</a:t>
            </a:r>
          </a:p>
          <a:p>
            <a:pPr lvl="2">
              <a:spcBef>
                <a:spcPct val="0"/>
              </a:spcBef>
            </a:pPr>
            <a:r>
              <a:rPr lang="en-US" altLang="ko-KR" dirty="0" smtClean="0">
                <a:latin typeface="+mj-lt"/>
                <a:sym typeface="Symbol" panose="05050102010706020507" pitchFamily="18" charset="2"/>
              </a:rPr>
              <a:t>Example for 32-bits: 32-10 = 22 bits, i.e. 4 million entries</a:t>
            </a:r>
          </a:p>
          <a:p>
            <a:pPr lvl="2">
              <a:spcBef>
                <a:spcPct val="0"/>
              </a:spcBef>
            </a:pPr>
            <a:r>
              <a:rPr lang="en-US" altLang="ko-KR" dirty="0" smtClean="0">
                <a:latin typeface="+mj-lt"/>
                <a:sym typeface="Symbol" panose="05050102010706020507" pitchFamily="18" charset="2"/>
              </a:rPr>
              <a:t>Physical page # copied from table into physical address</a:t>
            </a:r>
          </a:p>
          <a:p>
            <a:pPr lvl="1">
              <a:spcBef>
                <a:spcPct val="0"/>
              </a:spcBef>
            </a:pPr>
            <a:r>
              <a:rPr lang="en-US" altLang="ko-KR" dirty="0" smtClean="0">
                <a:latin typeface="+mj-lt"/>
                <a:sym typeface="Symbol" panose="05050102010706020507" pitchFamily="18" charset="2"/>
              </a:rPr>
              <a:t>Check Page Table bounds and permissions</a:t>
            </a:r>
          </a:p>
        </p:txBody>
      </p:sp>
      <p:sp>
        <p:nvSpPr>
          <p:cNvPr id="700486" name="Freeform 70"/>
          <p:cNvSpPr>
            <a:spLocks/>
          </p:cNvSpPr>
          <p:nvPr/>
        </p:nvSpPr>
        <p:spPr bwMode="auto">
          <a:xfrm>
            <a:off x="3065463" y="1066800"/>
            <a:ext cx="846137" cy="684213"/>
          </a:xfrm>
          <a:custGeom>
            <a:avLst/>
            <a:gdLst>
              <a:gd name="T0" fmla="*/ 0 w 1152"/>
              <a:gd name="T1" fmla="*/ 0 h 912"/>
              <a:gd name="T2" fmla="*/ 2147483647 w 1152"/>
              <a:gd name="T3" fmla="*/ 2147483647 h 912"/>
              <a:gd name="T4" fmla="*/ 2147483647 w 1152"/>
              <a:gd name="T5" fmla="*/ 2147483647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0"/>
                </a:moveTo>
                <a:lnTo>
                  <a:pt x="288" y="912"/>
                </a:lnTo>
                <a:lnTo>
                  <a:pt x="1152" y="912"/>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4" name="Group 127"/>
          <p:cNvGrpSpPr>
            <a:grpSpLocks/>
          </p:cNvGrpSpPr>
          <p:nvPr/>
        </p:nvGrpSpPr>
        <p:grpSpPr bwMode="auto">
          <a:xfrm>
            <a:off x="457200" y="685800"/>
            <a:ext cx="4768850" cy="396875"/>
            <a:chOff x="160" y="559"/>
            <a:chExt cx="3004" cy="250"/>
          </a:xfrm>
        </p:grpSpPr>
        <p:grpSp>
          <p:nvGrpSpPr>
            <p:cNvPr id="52265" name="Group 11"/>
            <p:cNvGrpSpPr>
              <a:grpSpLocks/>
            </p:cNvGrpSpPr>
            <p:nvPr/>
          </p:nvGrpSpPr>
          <p:grpSpPr bwMode="auto">
            <a:xfrm>
              <a:off x="1548" y="566"/>
              <a:ext cx="1616" cy="238"/>
              <a:chOff x="480" y="624"/>
              <a:chExt cx="1968" cy="336"/>
            </a:xfrm>
          </p:grpSpPr>
          <p:sp>
            <p:nvSpPr>
              <p:cNvPr id="52267" name="Rectangle 5"/>
              <p:cNvSpPr>
                <a:spLocks noChangeArrowheads="1"/>
              </p:cNvSpPr>
              <p:nvPr/>
            </p:nvSpPr>
            <p:spPr bwMode="auto">
              <a:xfrm>
                <a:off x="1248" y="624"/>
                <a:ext cx="1200" cy="336"/>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Helvetica" panose="020B0604020202020204" pitchFamily="34" charset="0"/>
                  </a:rPr>
                  <a:t>Offset</a:t>
                </a:r>
              </a:p>
            </p:txBody>
          </p:sp>
          <p:sp>
            <p:nvSpPr>
              <p:cNvPr id="52268" name="Rectangle 6"/>
              <p:cNvSpPr>
                <a:spLocks noChangeArrowheads="1"/>
              </p:cNvSpPr>
              <p:nvPr/>
            </p:nvSpPr>
            <p:spPr bwMode="auto">
              <a:xfrm>
                <a:off x="480" y="624"/>
                <a:ext cx="768" cy="336"/>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a:latin typeface="Helvetica" panose="020B0604020202020204" pitchFamily="34" charset="0"/>
                  </a:rPr>
                  <a:t>Virtual</a:t>
                </a:r>
              </a:p>
              <a:p>
                <a:pPr eaLnBrk="1" hangingPunct="1">
                  <a:lnSpc>
                    <a:spcPct val="75000"/>
                  </a:lnSpc>
                </a:pPr>
                <a:r>
                  <a:rPr lang="en-US" altLang="en-US" sz="1800">
                    <a:latin typeface="Helvetica" panose="020B0604020202020204" pitchFamily="34" charset="0"/>
                  </a:rPr>
                  <a:t>Page #</a:t>
                </a:r>
              </a:p>
            </p:txBody>
          </p:sp>
        </p:grpSp>
        <p:sp>
          <p:nvSpPr>
            <p:cNvPr id="52266" name="Text Box 80"/>
            <p:cNvSpPr txBox="1">
              <a:spLocks noChangeArrowheads="1"/>
            </p:cNvSpPr>
            <p:nvPr/>
          </p:nvSpPr>
          <p:spPr bwMode="auto">
            <a:xfrm>
              <a:off x="160" y="559"/>
              <a:ext cx="1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Virtual Address:</a:t>
              </a:r>
            </a:p>
          </p:txBody>
        </p:sp>
      </p:grpSp>
      <p:grpSp>
        <p:nvGrpSpPr>
          <p:cNvPr id="6" name="Group 130"/>
          <p:cNvGrpSpPr>
            <a:grpSpLocks/>
          </p:cNvGrpSpPr>
          <p:nvPr/>
        </p:nvGrpSpPr>
        <p:grpSpPr bwMode="auto">
          <a:xfrm>
            <a:off x="762000" y="1751013"/>
            <a:ext cx="3106738" cy="1598612"/>
            <a:chOff x="352" y="1375"/>
            <a:chExt cx="1957" cy="1007"/>
          </a:xfrm>
        </p:grpSpPr>
        <p:sp>
          <p:nvSpPr>
            <p:cNvPr id="52259" name="Text Box 82"/>
            <p:cNvSpPr txBox="1">
              <a:spLocks noChangeArrowheads="1"/>
            </p:cNvSpPr>
            <p:nvPr/>
          </p:nvSpPr>
          <p:spPr bwMode="auto">
            <a:xfrm>
              <a:off x="1628" y="1938"/>
              <a:ext cx="68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Access</a:t>
              </a:r>
            </a:p>
            <a:p>
              <a:pPr eaLnBrk="1" hangingPunct="1"/>
              <a:r>
                <a:rPr lang="en-US" altLang="en-US" sz="2000">
                  <a:latin typeface="Helvetica" panose="020B0604020202020204" pitchFamily="34" charset="0"/>
                </a:rPr>
                <a:t>Error</a:t>
              </a:r>
            </a:p>
          </p:txBody>
        </p:sp>
        <p:sp>
          <p:nvSpPr>
            <p:cNvPr id="52260" name="Oval 71"/>
            <p:cNvSpPr>
              <a:spLocks noChangeArrowheads="1"/>
            </p:cNvSpPr>
            <p:nvPr/>
          </p:nvSpPr>
          <p:spPr bwMode="auto">
            <a:xfrm>
              <a:off x="1760" y="1544"/>
              <a:ext cx="317" cy="269"/>
            </a:xfrm>
            <a:prstGeom prst="ellipse">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4000">
                  <a:latin typeface="Helvetica" panose="020B0604020202020204" pitchFamily="34" charset="0"/>
                </a:rPr>
                <a:t>&gt;</a:t>
              </a:r>
            </a:p>
          </p:txBody>
        </p:sp>
        <p:sp>
          <p:nvSpPr>
            <p:cNvPr id="52261" name="Line 88"/>
            <p:cNvSpPr>
              <a:spLocks noChangeShapeType="1"/>
            </p:cNvSpPr>
            <p:nvPr/>
          </p:nvSpPr>
          <p:spPr bwMode="auto">
            <a:xfrm>
              <a:off x="1936" y="1375"/>
              <a:ext cx="0" cy="176"/>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2262" name="Line 90"/>
            <p:cNvSpPr>
              <a:spLocks noChangeShapeType="1"/>
            </p:cNvSpPr>
            <p:nvPr/>
          </p:nvSpPr>
          <p:spPr bwMode="auto">
            <a:xfrm>
              <a:off x="1936" y="1832"/>
              <a:ext cx="0" cy="1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2263" name="Rectangle 92"/>
            <p:cNvSpPr>
              <a:spLocks noChangeArrowheads="1"/>
            </p:cNvSpPr>
            <p:nvPr/>
          </p:nvSpPr>
          <p:spPr bwMode="auto">
            <a:xfrm>
              <a:off x="352" y="1586"/>
              <a:ext cx="1196" cy="222"/>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PageTableSize</a:t>
              </a:r>
            </a:p>
          </p:txBody>
        </p:sp>
        <p:sp>
          <p:nvSpPr>
            <p:cNvPr id="52264" name="Line 95"/>
            <p:cNvSpPr>
              <a:spLocks noChangeShapeType="1"/>
            </p:cNvSpPr>
            <p:nvPr/>
          </p:nvSpPr>
          <p:spPr bwMode="auto">
            <a:xfrm>
              <a:off x="1548" y="1677"/>
              <a:ext cx="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grpSp>
        <p:nvGrpSpPr>
          <p:cNvPr id="7" name="Group 148"/>
          <p:cNvGrpSpPr>
            <a:grpSpLocks/>
          </p:cNvGrpSpPr>
          <p:nvPr/>
        </p:nvGrpSpPr>
        <p:grpSpPr bwMode="auto">
          <a:xfrm>
            <a:off x="762000" y="1268413"/>
            <a:ext cx="5008563" cy="1838325"/>
            <a:chOff x="480" y="847"/>
            <a:chExt cx="3155" cy="1158"/>
          </a:xfrm>
        </p:grpSpPr>
        <p:sp>
          <p:nvSpPr>
            <p:cNvPr id="52243" name="Rectangle 93"/>
            <p:cNvSpPr>
              <a:spLocks noChangeArrowheads="1"/>
            </p:cNvSpPr>
            <p:nvPr/>
          </p:nvSpPr>
          <p:spPr bwMode="auto">
            <a:xfrm>
              <a:off x="480" y="847"/>
              <a:ext cx="1196" cy="209"/>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PageTablePtr</a:t>
              </a:r>
            </a:p>
          </p:txBody>
        </p:sp>
        <p:sp>
          <p:nvSpPr>
            <p:cNvPr id="52244" name="Line 94"/>
            <p:cNvSpPr>
              <a:spLocks noChangeShapeType="1"/>
            </p:cNvSpPr>
            <p:nvPr/>
          </p:nvSpPr>
          <p:spPr bwMode="auto">
            <a:xfrm>
              <a:off x="1676" y="946"/>
              <a:ext cx="788" cy="1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nvGrpSpPr>
            <p:cNvPr id="52245" name="Group 147"/>
            <p:cNvGrpSpPr>
              <a:grpSpLocks/>
            </p:cNvGrpSpPr>
            <p:nvPr/>
          </p:nvGrpSpPr>
          <p:grpSpPr bwMode="auto">
            <a:xfrm>
              <a:off x="2464" y="876"/>
              <a:ext cx="1171" cy="1129"/>
              <a:chOff x="2464" y="876"/>
              <a:chExt cx="1171" cy="1129"/>
            </a:xfrm>
          </p:grpSpPr>
          <p:sp>
            <p:nvSpPr>
              <p:cNvPr id="52246" name="Rectangle 14"/>
              <p:cNvSpPr>
                <a:spLocks noChangeArrowheads="1"/>
              </p:cNvSpPr>
              <p:nvPr/>
            </p:nvSpPr>
            <p:spPr bwMode="auto">
              <a:xfrm>
                <a:off x="2464" y="876"/>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Helvetica" panose="020B0604020202020204" pitchFamily="34" charset="0"/>
                  </a:rPr>
                  <a:t>page #0</a:t>
                </a:r>
              </a:p>
            </p:txBody>
          </p:sp>
          <p:sp>
            <p:nvSpPr>
              <p:cNvPr id="52247" name="Rectangle 16"/>
              <p:cNvSpPr>
                <a:spLocks noChangeArrowheads="1"/>
              </p:cNvSpPr>
              <p:nvPr/>
            </p:nvSpPr>
            <p:spPr bwMode="auto">
              <a:xfrm>
                <a:off x="2464" y="1252"/>
                <a:ext cx="753"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Helvetica" panose="020B0604020202020204" pitchFamily="34" charset="0"/>
                  </a:rPr>
                  <a:t>page #2</a:t>
                </a:r>
              </a:p>
            </p:txBody>
          </p:sp>
          <p:sp>
            <p:nvSpPr>
              <p:cNvPr id="52248" name="Rectangle 17"/>
              <p:cNvSpPr>
                <a:spLocks noChangeArrowheads="1"/>
              </p:cNvSpPr>
              <p:nvPr/>
            </p:nvSpPr>
            <p:spPr bwMode="auto">
              <a:xfrm>
                <a:off x="2464" y="1441"/>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Helvetica" panose="020B0604020202020204" pitchFamily="34" charset="0"/>
                  </a:rPr>
                  <a:t>page #3</a:t>
                </a:r>
              </a:p>
            </p:txBody>
          </p:sp>
          <p:sp>
            <p:nvSpPr>
              <p:cNvPr id="52249" name="Rectangle 18"/>
              <p:cNvSpPr>
                <a:spLocks noChangeArrowheads="1"/>
              </p:cNvSpPr>
              <p:nvPr/>
            </p:nvSpPr>
            <p:spPr bwMode="auto">
              <a:xfrm>
                <a:off x="2464" y="1629"/>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Helvetica" panose="020B0604020202020204" pitchFamily="34" charset="0"/>
                  </a:rPr>
                  <a:t>page #4</a:t>
                </a:r>
              </a:p>
            </p:txBody>
          </p:sp>
          <p:sp>
            <p:nvSpPr>
              <p:cNvPr id="52250" name="Rectangle 19"/>
              <p:cNvSpPr>
                <a:spLocks noChangeArrowheads="1"/>
              </p:cNvSpPr>
              <p:nvPr/>
            </p:nvSpPr>
            <p:spPr bwMode="auto">
              <a:xfrm>
                <a:off x="2464" y="1817"/>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Helvetica" panose="020B0604020202020204" pitchFamily="34" charset="0"/>
                  </a:rPr>
                  <a:t>page #5</a:t>
                </a:r>
              </a:p>
            </p:txBody>
          </p:sp>
          <p:sp>
            <p:nvSpPr>
              <p:cNvPr id="52251" name="Rectangle 102"/>
              <p:cNvSpPr>
                <a:spLocks noChangeArrowheads="1"/>
              </p:cNvSpPr>
              <p:nvPr/>
            </p:nvSpPr>
            <p:spPr bwMode="auto">
              <a:xfrm>
                <a:off x="3215" y="876"/>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V,R</a:t>
                </a:r>
              </a:p>
            </p:txBody>
          </p:sp>
          <p:grpSp>
            <p:nvGrpSpPr>
              <p:cNvPr id="52252" name="Group 143"/>
              <p:cNvGrpSpPr>
                <a:grpSpLocks/>
              </p:cNvGrpSpPr>
              <p:nvPr/>
            </p:nvGrpSpPr>
            <p:grpSpPr bwMode="auto">
              <a:xfrm>
                <a:off x="2464" y="1064"/>
                <a:ext cx="1171" cy="188"/>
                <a:chOff x="2464" y="1064"/>
                <a:chExt cx="1171" cy="188"/>
              </a:xfrm>
            </p:grpSpPr>
            <p:sp>
              <p:nvSpPr>
                <p:cNvPr id="52257" name="Rectangle 15"/>
                <p:cNvSpPr>
                  <a:spLocks noChangeArrowheads="1"/>
                </p:cNvSpPr>
                <p:nvPr/>
              </p:nvSpPr>
              <p:spPr bwMode="auto">
                <a:xfrm>
                  <a:off x="2464" y="1064"/>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Helvetica" panose="020B0604020202020204" pitchFamily="34" charset="0"/>
                    </a:rPr>
                    <a:t>page #1</a:t>
                  </a:r>
                </a:p>
              </p:txBody>
            </p:sp>
            <p:sp>
              <p:nvSpPr>
                <p:cNvPr id="52258" name="Rectangle 103"/>
                <p:cNvSpPr>
                  <a:spLocks noChangeArrowheads="1"/>
                </p:cNvSpPr>
                <p:nvPr/>
              </p:nvSpPr>
              <p:spPr bwMode="auto">
                <a:xfrm>
                  <a:off x="3215" y="1064"/>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V,R</a:t>
                  </a:r>
                </a:p>
              </p:txBody>
            </p:sp>
          </p:grpSp>
          <p:sp>
            <p:nvSpPr>
              <p:cNvPr id="52253" name="Rectangle 104"/>
              <p:cNvSpPr>
                <a:spLocks noChangeArrowheads="1"/>
              </p:cNvSpPr>
              <p:nvPr/>
            </p:nvSpPr>
            <p:spPr bwMode="auto">
              <a:xfrm>
                <a:off x="3215" y="1252"/>
                <a:ext cx="420"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V,R,W</a:t>
                </a:r>
              </a:p>
            </p:txBody>
          </p:sp>
          <p:sp>
            <p:nvSpPr>
              <p:cNvPr id="52254" name="Rectangle 105"/>
              <p:cNvSpPr>
                <a:spLocks noChangeArrowheads="1"/>
              </p:cNvSpPr>
              <p:nvPr/>
            </p:nvSpPr>
            <p:spPr bwMode="auto">
              <a:xfrm>
                <a:off x="3215" y="1441"/>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V,R,W</a:t>
                </a:r>
              </a:p>
            </p:txBody>
          </p:sp>
          <p:sp>
            <p:nvSpPr>
              <p:cNvPr id="52255" name="Rectangle 106"/>
              <p:cNvSpPr>
                <a:spLocks noChangeArrowheads="1"/>
              </p:cNvSpPr>
              <p:nvPr/>
            </p:nvSpPr>
            <p:spPr bwMode="auto">
              <a:xfrm>
                <a:off x="3215" y="1629"/>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N</a:t>
                </a:r>
              </a:p>
            </p:txBody>
          </p:sp>
          <p:sp>
            <p:nvSpPr>
              <p:cNvPr id="52256" name="Rectangle 107"/>
              <p:cNvSpPr>
                <a:spLocks noChangeArrowheads="1"/>
              </p:cNvSpPr>
              <p:nvPr/>
            </p:nvSpPr>
            <p:spPr bwMode="auto">
              <a:xfrm>
                <a:off x="3215" y="1817"/>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V,R,W</a:t>
                </a:r>
              </a:p>
            </p:txBody>
          </p:sp>
        </p:grpSp>
      </p:grpSp>
      <p:grpSp>
        <p:nvGrpSpPr>
          <p:cNvPr id="10" name="Group 144"/>
          <p:cNvGrpSpPr>
            <a:grpSpLocks/>
          </p:cNvGrpSpPr>
          <p:nvPr/>
        </p:nvGrpSpPr>
        <p:grpSpPr bwMode="auto">
          <a:xfrm>
            <a:off x="3911600" y="1609725"/>
            <a:ext cx="1858963" cy="298450"/>
            <a:chOff x="2464" y="1064"/>
            <a:chExt cx="1171" cy="188"/>
          </a:xfrm>
        </p:grpSpPr>
        <p:sp>
          <p:nvSpPr>
            <p:cNvPr id="52241" name="Rectangle 145"/>
            <p:cNvSpPr>
              <a:spLocks noChangeArrowheads="1"/>
            </p:cNvSpPr>
            <p:nvPr/>
          </p:nvSpPr>
          <p:spPr bwMode="auto">
            <a:xfrm>
              <a:off x="2464" y="1064"/>
              <a:ext cx="753"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Helvetica" panose="020B0604020202020204" pitchFamily="34" charset="0"/>
                </a:rPr>
                <a:t>page #1</a:t>
              </a:r>
            </a:p>
          </p:txBody>
        </p:sp>
        <p:sp>
          <p:nvSpPr>
            <p:cNvPr id="52242" name="Rectangle 146"/>
            <p:cNvSpPr>
              <a:spLocks noChangeArrowheads="1"/>
            </p:cNvSpPr>
            <p:nvPr/>
          </p:nvSpPr>
          <p:spPr bwMode="auto">
            <a:xfrm>
              <a:off x="3215" y="1064"/>
              <a:ext cx="420"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V,R</a:t>
              </a:r>
            </a:p>
          </p:txBody>
        </p:sp>
      </p:grpSp>
      <p:grpSp>
        <p:nvGrpSpPr>
          <p:cNvPr id="11" name="Group 135"/>
          <p:cNvGrpSpPr>
            <a:grpSpLocks/>
          </p:cNvGrpSpPr>
          <p:nvPr/>
        </p:nvGrpSpPr>
        <p:grpSpPr bwMode="auto">
          <a:xfrm>
            <a:off x="5791200" y="1827213"/>
            <a:ext cx="2286000" cy="1652587"/>
            <a:chOff x="3648" y="1104"/>
            <a:chExt cx="1440" cy="1041"/>
          </a:xfrm>
        </p:grpSpPr>
        <p:sp>
          <p:nvSpPr>
            <p:cNvPr id="52237" name="AutoShape 112"/>
            <p:cNvSpPr>
              <a:spLocks noChangeArrowheads="1"/>
            </p:cNvSpPr>
            <p:nvPr/>
          </p:nvSpPr>
          <p:spPr bwMode="auto">
            <a:xfrm>
              <a:off x="4130" y="1351"/>
              <a:ext cx="958" cy="186"/>
            </a:xfrm>
            <a:prstGeom prst="roundRect">
              <a:avLst>
                <a:gd name="adj" fmla="val 16667"/>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Helvetica" panose="020B0604020202020204" pitchFamily="34" charset="0"/>
                </a:rPr>
                <a:t>Check Perm</a:t>
              </a:r>
            </a:p>
          </p:txBody>
        </p:sp>
        <p:sp>
          <p:nvSpPr>
            <p:cNvPr id="52238" name="Line 113"/>
            <p:cNvSpPr>
              <a:spLocks noChangeShapeType="1"/>
            </p:cNvSpPr>
            <p:nvPr/>
          </p:nvSpPr>
          <p:spPr bwMode="auto">
            <a:xfrm>
              <a:off x="3648" y="1104"/>
              <a:ext cx="482" cy="335"/>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2239" name="Text Box 114"/>
            <p:cNvSpPr txBox="1">
              <a:spLocks noChangeArrowheads="1"/>
            </p:cNvSpPr>
            <p:nvPr/>
          </p:nvSpPr>
          <p:spPr bwMode="auto">
            <a:xfrm>
              <a:off x="4201" y="1701"/>
              <a:ext cx="68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Access</a:t>
              </a:r>
            </a:p>
            <a:p>
              <a:pPr eaLnBrk="1" hangingPunct="1"/>
              <a:r>
                <a:rPr lang="en-US" altLang="en-US" sz="2000">
                  <a:latin typeface="Helvetica" panose="020B0604020202020204" pitchFamily="34" charset="0"/>
                </a:rPr>
                <a:t>Error</a:t>
              </a:r>
            </a:p>
          </p:txBody>
        </p:sp>
        <p:sp>
          <p:nvSpPr>
            <p:cNvPr id="52240" name="Line 115"/>
            <p:cNvSpPr>
              <a:spLocks noChangeShapeType="1"/>
            </p:cNvSpPr>
            <p:nvPr/>
          </p:nvSpPr>
          <p:spPr bwMode="auto">
            <a:xfrm>
              <a:off x="4535" y="1526"/>
              <a:ext cx="0" cy="19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grpSp>
        <p:nvGrpSpPr>
          <p:cNvPr id="12" name="Group 142"/>
          <p:cNvGrpSpPr>
            <a:grpSpLocks/>
          </p:cNvGrpSpPr>
          <p:nvPr/>
        </p:nvGrpSpPr>
        <p:grpSpPr bwMode="auto">
          <a:xfrm>
            <a:off x="5029200" y="1384300"/>
            <a:ext cx="2362200" cy="377825"/>
            <a:chOff x="3168" y="920"/>
            <a:chExt cx="1488" cy="238"/>
          </a:xfrm>
        </p:grpSpPr>
        <p:sp>
          <p:nvSpPr>
            <p:cNvPr id="52235" name="Rectangle 85"/>
            <p:cNvSpPr>
              <a:spLocks noChangeArrowheads="1"/>
            </p:cNvSpPr>
            <p:nvPr/>
          </p:nvSpPr>
          <p:spPr bwMode="auto">
            <a:xfrm>
              <a:off x="4026" y="920"/>
              <a:ext cx="630" cy="238"/>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a:latin typeface="Helvetica" panose="020B0604020202020204" pitchFamily="34" charset="0"/>
                </a:rPr>
                <a:t>Physical</a:t>
              </a:r>
            </a:p>
            <a:p>
              <a:pPr eaLnBrk="1" hangingPunct="1">
                <a:lnSpc>
                  <a:spcPct val="75000"/>
                </a:lnSpc>
              </a:pPr>
              <a:r>
                <a:rPr lang="en-US" altLang="en-US" sz="1800">
                  <a:latin typeface="Helvetica" panose="020B0604020202020204" pitchFamily="34" charset="0"/>
                </a:rPr>
                <a:t>Page #</a:t>
              </a:r>
            </a:p>
          </p:txBody>
        </p:sp>
        <p:sp>
          <p:nvSpPr>
            <p:cNvPr id="52236" name="Line 75"/>
            <p:cNvSpPr>
              <a:spLocks noChangeShapeType="1"/>
            </p:cNvSpPr>
            <p:nvPr/>
          </p:nvSpPr>
          <p:spPr bwMode="auto">
            <a:xfrm flipV="1">
              <a:off x="3168" y="1052"/>
              <a:ext cx="827" cy="99"/>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1926129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0419">
                                            <p:txEl>
                                              <p:pRg st="0" end="0"/>
                                            </p:txEl>
                                          </p:spTgt>
                                        </p:tgtEl>
                                        <p:attrNameLst>
                                          <p:attrName>style.visibility</p:attrName>
                                        </p:attrNameLst>
                                      </p:cBhvr>
                                      <p:to>
                                        <p:strVal val="visible"/>
                                      </p:to>
                                    </p:set>
                                    <p:animEffect transition="in" filter="fade">
                                      <p:cBhvr>
                                        <p:cTn id="7" dur="500"/>
                                        <p:tgtEl>
                                          <p:spTgt spid="7004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0419">
                                            <p:txEl>
                                              <p:pRg st="1" end="1"/>
                                            </p:txEl>
                                          </p:spTgt>
                                        </p:tgtEl>
                                        <p:attrNameLst>
                                          <p:attrName>style.visibility</p:attrName>
                                        </p:attrNameLst>
                                      </p:cBhvr>
                                      <p:to>
                                        <p:strVal val="visible"/>
                                      </p:to>
                                    </p:set>
                                    <p:animEffect transition="in" filter="fade">
                                      <p:cBhvr>
                                        <p:cTn id="10" dur="500"/>
                                        <p:tgtEl>
                                          <p:spTgt spid="7004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0419">
                                            <p:txEl>
                                              <p:pRg st="2" end="2"/>
                                            </p:txEl>
                                          </p:spTgt>
                                        </p:tgtEl>
                                        <p:attrNameLst>
                                          <p:attrName>style.visibility</p:attrName>
                                        </p:attrNameLst>
                                      </p:cBhvr>
                                      <p:to>
                                        <p:strVal val="visible"/>
                                      </p:to>
                                    </p:set>
                                    <p:animEffect transition="in" filter="fade">
                                      <p:cBhvr>
                                        <p:cTn id="13" dur="500"/>
                                        <p:tgtEl>
                                          <p:spTgt spid="7004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0419">
                                            <p:txEl>
                                              <p:pRg st="3" end="3"/>
                                            </p:txEl>
                                          </p:spTgt>
                                        </p:tgtEl>
                                        <p:attrNameLst>
                                          <p:attrName>style.visibility</p:attrName>
                                        </p:attrNameLst>
                                      </p:cBhvr>
                                      <p:to>
                                        <p:strVal val="visible"/>
                                      </p:to>
                                    </p:set>
                                    <p:animEffect transition="in" filter="fade">
                                      <p:cBhvr>
                                        <p:cTn id="16" dur="500"/>
                                        <p:tgtEl>
                                          <p:spTgt spid="700419">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00419">
                                            <p:txEl>
                                              <p:pRg st="4" end="4"/>
                                            </p:txEl>
                                          </p:spTgt>
                                        </p:tgtEl>
                                        <p:attrNameLst>
                                          <p:attrName>style.visibility</p:attrName>
                                        </p:attrNameLst>
                                      </p:cBhvr>
                                      <p:to>
                                        <p:strVal val="visible"/>
                                      </p:to>
                                    </p:set>
                                    <p:animEffect transition="in" filter="fade">
                                      <p:cBhvr>
                                        <p:cTn id="23" dur="500"/>
                                        <p:tgtEl>
                                          <p:spTgt spid="700419">
                                            <p:txEl>
                                              <p:pRg st="4" end="4"/>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00419">
                                            <p:txEl>
                                              <p:pRg st="5" end="5"/>
                                            </p:txEl>
                                          </p:spTgt>
                                        </p:tgtEl>
                                        <p:attrNameLst>
                                          <p:attrName>style.visibility</p:attrName>
                                        </p:attrNameLst>
                                      </p:cBhvr>
                                      <p:to>
                                        <p:strVal val="visible"/>
                                      </p:to>
                                    </p:set>
                                    <p:animEffect transition="in" filter="fade">
                                      <p:cBhvr>
                                        <p:cTn id="30" dur="500"/>
                                        <p:tgtEl>
                                          <p:spTgt spid="700419">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00419">
                                            <p:txEl>
                                              <p:pRg st="6" end="6"/>
                                            </p:txEl>
                                          </p:spTgt>
                                        </p:tgtEl>
                                        <p:attrNameLst>
                                          <p:attrName>style.visibility</p:attrName>
                                        </p:attrNameLst>
                                      </p:cBhvr>
                                      <p:to>
                                        <p:strVal val="visible"/>
                                      </p:to>
                                    </p:set>
                                    <p:animEffect transition="in" filter="fade">
                                      <p:cBhvr>
                                        <p:cTn id="33" dur="500"/>
                                        <p:tgtEl>
                                          <p:spTgt spid="700419">
                                            <p:txEl>
                                              <p:pRg st="6" end="6"/>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00419">
                                            <p:txEl>
                                              <p:pRg st="7" end="7"/>
                                            </p:txEl>
                                          </p:spTgt>
                                        </p:tgtEl>
                                        <p:attrNameLst>
                                          <p:attrName>style.visibility</p:attrName>
                                        </p:attrNameLst>
                                      </p:cBhvr>
                                      <p:to>
                                        <p:strVal val="visible"/>
                                      </p:to>
                                    </p:set>
                                    <p:animEffect transition="in" filter="fade">
                                      <p:cBhvr>
                                        <p:cTn id="41" dur="500"/>
                                        <p:tgtEl>
                                          <p:spTgt spid="700419">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00419">
                                            <p:txEl>
                                              <p:pRg st="8" end="8"/>
                                            </p:txEl>
                                          </p:spTgt>
                                        </p:tgtEl>
                                        <p:attrNameLst>
                                          <p:attrName>style.visibility</p:attrName>
                                        </p:attrNameLst>
                                      </p:cBhvr>
                                      <p:to>
                                        <p:strVal val="visible"/>
                                      </p:to>
                                    </p:set>
                                    <p:animEffect transition="in" filter="fade">
                                      <p:cBhvr>
                                        <p:cTn id="44" dur="500"/>
                                        <p:tgtEl>
                                          <p:spTgt spid="700419">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00419">
                                            <p:txEl>
                                              <p:pRg st="9" end="9"/>
                                            </p:txEl>
                                          </p:spTgt>
                                        </p:tgtEl>
                                        <p:attrNameLst>
                                          <p:attrName>style.visibility</p:attrName>
                                        </p:attrNameLst>
                                      </p:cBhvr>
                                      <p:to>
                                        <p:strVal val="visible"/>
                                      </p:to>
                                    </p:set>
                                    <p:animEffect transition="in" filter="fade">
                                      <p:cBhvr>
                                        <p:cTn id="47" dur="500"/>
                                        <p:tgtEl>
                                          <p:spTgt spid="700419">
                                            <p:txEl>
                                              <p:pRg st="9" end="9"/>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700486"/>
                                        </p:tgtEl>
                                        <p:attrNameLst>
                                          <p:attrName>style.visibility</p:attrName>
                                        </p:attrNameLst>
                                      </p:cBhvr>
                                      <p:to>
                                        <p:strVal val="visible"/>
                                      </p:to>
                                    </p:set>
                                    <p:animEffect transition="in" filter="wipe(left)">
                                      <p:cBhvr>
                                        <p:cTn id="50" dur="500"/>
                                        <p:tgtEl>
                                          <p:spTgt spid="700486"/>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nodeType="afterGroup">
                            <p:stCondLst>
                              <p:cond delay="1000"/>
                            </p:stCondLst>
                            <p:childTnLst>
                              <p:par>
                                <p:cTn id="56" presetID="22" presetClass="entr" presetSubtype="8"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0419">
                                            <p:txEl>
                                              <p:pRg st="10" end="10"/>
                                            </p:txEl>
                                          </p:spTgt>
                                        </p:tgtEl>
                                        <p:attrNameLst>
                                          <p:attrName>style.visibility</p:attrName>
                                        </p:attrNameLst>
                                      </p:cBhvr>
                                      <p:to>
                                        <p:strVal val="visible"/>
                                      </p:to>
                                    </p:set>
                                    <p:animEffect transition="in" filter="fade">
                                      <p:cBhvr>
                                        <p:cTn id="63" dur="500"/>
                                        <p:tgtEl>
                                          <p:spTgt spid="700419">
                                            <p:txEl>
                                              <p:pRg st="10" end="10"/>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left)">
                                      <p:cBhvr>
                                        <p:cTn id="66" dur="500"/>
                                        <p:tgtEl>
                                          <p:spTgt spid="6"/>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9" grpId="0" build="p"/>
      <p:bldP spid="7004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304800" y="762000"/>
            <a:ext cx="8382000" cy="5105400"/>
          </a:xfrm>
        </p:spPr>
        <p:txBody>
          <a:bodyPr/>
          <a:lstStyle/>
          <a:p>
            <a:r>
              <a:rPr lang="en-US" dirty="0" smtClean="0"/>
              <a:t>Midterm I coming up </a:t>
            </a:r>
            <a:r>
              <a:rPr lang="en-US" dirty="0" smtClean="0"/>
              <a:t>on Wednesday!</a:t>
            </a:r>
            <a:endParaRPr lang="en-US" dirty="0" smtClean="0"/>
          </a:p>
          <a:p>
            <a:pPr lvl="1"/>
            <a:r>
              <a:rPr lang="en-US" dirty="0" smtClean="0"/>
              <a:t>March 11</a:t>
            </a:r>
            <a:r>
              <a:rPr lang="en-US" baseline="30000" dirty="0" smtClean="0"/>
              <a:t>th, </a:t>
            </a:r>
            <a:r>
              <a:rPr lang="en-US" dirty="0" smtClean="0"/>
              <a:t>7:00-10:00PM</a:t>
            </a:r>
          </a:p>
          <a:p>
            <a:pPr lvl="1"/>
            <a:r>
              <a:rPr lang="en-US" dirty="0"/>
              <a:t>Rooms: 1 PIMENTEL; 2060  VALLEY LSB </a:t>
            </a:r>
            <a:endParaRPr lang="en-US" dirty="0" smtClean="0"/>
          </a:p>
          <a:p>
            <a:pPr lvl="2"/>
            <a:r>
              <a:rPr lang="en-US" dirty="0" smtClean="0"/>
              <a:t>Will be dividing up in advance – watch for Piazza post</a:t>
            </a:r>
            <a:endParaRPr lang="en-US" dirty="0" smtClean="0"/>
          </a:p>
          <a:p>
            <a:pPr lvl="1"/>
            <a:r>
              <a:rPr lang="en-US" dirty="0" smtClean="0"/>
              <a:t>All topics up to and including next Monday</a:t>
            </a:r>
          </a:p>
          <a:p>
            <a:pPr lvl="1"/>
            <a:r>
              <a:rPr lang="en-US" dirty="0" smtClean="0"/>
              <a:t>Closed book</a:t>
            </a:r>
          </a:p>
          <a:p>
            <a:pPr lvl="1"/>
            <a:r>
              <a:rPr lang="en-US" dirty="0" smtClean="0"/>
              <a:t>1 page hand-written notes both </a:t>
            </a:r>
            <a:r>
              <a:rPr lang="en-US" dirty="0" smtClean="0"/>
              <a:t>sides</a:t>
            </a:r>
          </a:p>
          <a:p>
            <a:pPr lvl="1"/>
            <a:endParaRPr lang="en-US" dirty="0"/>
          </a:p>
        </p:txBody>
      </p:sp>
    </p:spTree>
    <p:extLst>
      <p:ext uri="{BB962C8B-B14F-4D97-AF65-F5344CB8AC3E}">
        <p14:creationId xmlns:p14="http://schemas.microsoft.com/office/powerpoint/2010/main" val="185287712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533400"/>
          </a:xfrm>
        </p:spPr>
        <p:txBody>
          <a:bodyPr/>
          <a:lstStyle/>
          <a:p>
            <a:r>
              <a:rPr lang="en-US" dirty="0" smtClean="0"/>
              <a:t>Making it real: </a:t>
            </a:r>
            <a:br>
              <a:rPr lang="en-US" dirty="0" smtClean="0"/>
            </a:br>
            <a:r>
              <a:rPr lang="en-US" dirty="0" smtClean="0"/>
              <a:t>X86 Memory model with segmentation (16/32-bit)</a:t>
            </a:r>
            <a:endParaRPr lang="en-US" dirty="0"/>
          </a:p>
        </p:txBody>
      </p:sp>
      <p:sp>
        <p:nvSpPr>
          <p:cNvPr id="3" name="Content Placeholder 2"/>
          <p:cNvSpPr>
            <a:spLocks noGrp="1"/>
          </p:cNvSpPr>
          <p:nvPr>
            <p:ph idx="1"/>
          </p:nvPr>
        </p:nvSpPr>
        <p:spPr/>
        <p:txBody>
          <a:bodyPr/>
          <a:lstStyle/>
          <a:p>
            <a:endParaRPr lang="en-US"/>
          </a:p>
        </p:txBody>
      </p:sp>
      <p:pic>
        <p:nvPicPr>
          <p:cNvPr id="4" name="Picture 5" descr="SegmentationAndPaging"/>
          <p:cNvPicPr>
            <a:picLocks noChangeAspect="1" noChangeArrowheads="1"/>
          </p:cNvPicPr>
          <p:nvPr/>
        </p:nvPicPr>
        <p:blipFill rotWithShape="1">
          <a:blip r:embed="rId2">
            <a:extLst>
              <a:ext uri="{28A0092B-C50C-407E-A947-70E740481C1C}">
                <a14:useLocalDpi xmlns:a14="http://schemas.microsoft.com/office/drawing/2010/main" val="0"/>
              </a:ext>
            </a:extLst>
          </a:blip>
          <a:srcRect t="5918" b="6706"/>
          <a:stretch/>
        </p:blipFill>
        <p:spPr bwMode="auto">
          <a:xfrm>
            <a:off x="533400" y="800100"/>
            <a:ext cx="75057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793580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533400"/>
          </a:xfrm>
        </p:spPr>
        <p:txBody>
          <a:bodyPr/>
          <a:lstStyle/>
          <a:p>
            <a:r>
              <a:rPr lang="en-US" dirty="0" smtClean="0"/>
              <a:t>X86 Segment Descriptors (32-bit Protected Mode)</a:t>
            </a:r>
            <a:endParaRPr lang="en-US" dirty="0"/>
          </a:p>
        </p:txBody>
      </p:sp>
      <p:sp>
        <p:nvSpPr>
          <p:cNvPr id="3" name="Content Placeholder 2"/>
          <p:cNvSpPr>
            <a:spLocks noGrp="1"/>
          </p:cNvSpPr>
          <p:nvPr>
            <p:ph idx="1"/>
          </p:nvPr>
        </p:nvSpPr>
        <p:spPr>
          <a:xfrm>
            <a:off x="228600" y="685800"/>
            <a:ext cx="8763000" cy="6172200"/>
          </a:xfrm>
        </p:spPr>
        <p:txBody>
          <a:bodyPr>
            <a:normAutofit fontScale="85000" lnSpcReduction="20000"/>
          </a:bodyPr>
          <a:lstStyle/>
          <a:p>
            <a:r>
              <a:rPr lang="en-US" dirty="0" smtClean="0"/>
              <a:t>Segments are either implicit in the instruction (say for code segments) or actually part of the instruction</a:t>
            </a:r>
          </a:p>
          <a:p>
            <a:pPr lvl="1"/>
            <a:r>
              <a:rPr lang="en-US" dirty="0" smtClean="0"/>
              <a:t>There are 6 registers: SS, CS, DS, ES, FS, GS</a:t>
            </a:r>
          </a:p>
          <a:p>
            <a:r>
              <a:rPr lang="en-US" dirty="0" smtClean="0"/>
              <a:t>What is in a segment register?  </a:t>
            </a:r>
          </a:p>
          <a:p>
            <a:pPr lvl="1"/>
            <a:r>
              <a:rPr lang="en-US" dirty="0" smtClean="0"/>
              <a:t>A </a:t>
            </a:r>
            <a:r>
              <a:rPr lang="en-US" i="1" dirty="0" smtClean="0"/>
              <a:t>pointer</a:t>
            </a:r>
            <a:r>
              <a:rPr lang="en-US" dirty="0" smtClean="0"/>
              <a:t> to the actual segment description: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G/L selects between GDT and LDT tables (global </a:t>
            </a:r>
            <a:r>
              <a:rPr lang="en-US" dirty="0" err="1" smtClean="0"/>
              <a:t>vs</a:t>
            </a:r>
            <a:r>
              <a:rPr lang="en-US" dirty="0" smtClean="0"/>
              <a:t> local descriptor tables)</a:t>
            </a:r>
          </a:p>
          <a:p>
            <a:r>
              <a:rPr lang="en-US" dirty="0" smtClean="0"/>
              <a:t>Two registers: GDTR and LDTR hold pointers to the global and local descriptor tables in memory</a:t>
            </a:r>
          </a:p>
          <a:p>
            <a:pPr lvl="1"/>
            <a:r>
              <a:rPr lang="en-US" dirty="0" smtClean="0"/>
              <a:t>Includes length of table (for &lt; 2</a:t>
            </a:r>
            <a:r>
              <a:rPr lang="en-US" baseline="30000" dirty="0" smtClean="0"/>
              <a:t>13</a:t>
            </a:r>
            <a:r>
              <a:rPr lang="en-US" dirty="0" smtClean="0"/>
              <a:t>) entries</a:t>
            </a:r>
          </a:p>
          <a:p>
            <a:pPr>
              <a:tabLst>
                <a:tab pos="969963" algn="r"/>
                <a:tab pos="1082675" algn="l"/>
              </a:tabLst>
            </a:pPr>
            <a:r>
              <a:rPr lang="en-US" dirty="0" smtClean="0"/>
              <a:t>Descriptor format (64 bits):</a:t>
            </a:r>
          </a:p>
          <a:p>
            <a:pPr>
              <a:tabLst>
                <a:tab pos="969963" algn="r"/>
                <a:tab pos="1082675" algn="l"/>
              </a:tabLst>
            </a:pPr>
            <a:endParaRPr lang="en-US" dirty="0" smtClean="0"/>
          </a:p>
          <a:p>
            <a:pPr marL="0" indent="0">
              <a:buNone/>
              <a:tabLst>
                <a:tab pos="969963" algn="r"/>
                <a:tab pos="1082675" algn="l"/>
              </a:tabLst>
            </a:pPr>
            <a:r>
              <a:rPr lang="en-US" dirty="0" smtClean="0"/>
              <a:t/>
            </a:r>
            <a:br>
              <a:rPr lang="en-US" dirty="0" smtClean="0"/>
            </a:br>
            <a:r>
              <a:rPr lang="en-US" dirty="0" smtClean="0"/>
              <a:t/>
            </a:r>
            <a:br>
              <a:rPr lang="en-US" dirty="0" smtClean="0"/>
            </a:br>
            <a:r>
              <a:rPr lang="en-US" dirty="0"/>
              <a:t>	</a:t>
            </a:r>
            <a:r>
              <a:rPr lang="en-US" dirty="0" smtClean="0"/>
              <a:t>G:	Granularity of segment (0: 16bit, 1: 4KiB unit)</a:t>
            </a:r>
            <a:br>
              <a:rPr lang="en-US" dirty="0" smtClean="0"/>
            </a:br>
            <a:r>
              <a:rPr lang="en-US" dirty="0" smtClean="0"/>
              <a:t>	DB:	Default operand size (0; 16bit, 1: 32bit)</a:t>
            </a:r>
            <a:br>
              <a:rPr lang="en-US" dirty="0" smtClean="0"/>
            </a:br>
            <a:r>
              <a:rPr lang="en-US" dirty="0" smtClean="0"/>
              <a:t>	A:	Freely available for use by software</a:t>
            </a:r>
            <a:br>
              <a:rPr lang="en-US" dirty="0" smtClean="0"/>
            </a:br>
            <a:r>
              <a:rPr lang="en-US" dirty="0" smtClean="0"/>
              <a:t>	P:	Segment present</a:t>
            </a:r>
            <a:br>
              <a:rPr lang="en-US" dirty="0" smtClean="0"/>
            </a:br>
            <a:r>
              <a:rPr lang="en-US" dirty="0" smtClean="0"/>
              <a:t>	DPL:	Descriptor Privilege Level</a:t>
            </a:r>
            <a:br>
              <a:rPr lang="en-US" dirty="0" smtClean="0"/>
            </a:br>
            <a:r>
              <a:rPr lang="en-US" dirty="0" smtClean="0"/>
              <a:t>	S:	System Segment (0: System, 1: code or data)</a:t>
            </a:r>
            <a:r>
              <a:rPr lang="en-US" dirty="0"/>
              <a:t/>
            </a:r>
            <a:br>
              <a:rPr lang="en-US" dirty="0"/>
            </a:br>
            <a:r>
              <a:rPr lang="en-US" dirty="0" smtClean="0"/>
              <a:t>	Type:	Code, Data, Segment</a:t>
            </a:r>
          </a:p>
        </p:txBody>
      </p:sp>
      <p:grpSp>
        <p:nvGrpSpPr>
          <p:cNvPr id="7" name="Group 6"/>
          <p:cNvGrpSpPr/>
          <p:nvPr/>
        </p:nvGrpSpPr>
        <p:grpSpPr>
          <a:xfrm>
            <a:off x="1676400" y="2057400"/>
            <a:ext cx="3581400" cy="457200"/>
            <a:chOff x="1295400" y="2819400"/>
            <a:chExt cx="3581400" cy="609600"/>
          </a:xfrm>
        </p:grpSpPr>
        <p:sp>
          <p:nvSpPr>
            <p:cNvPr id="4" name="Rectangle 3"/>
            <p:cNvSpPr/>
            <p:nvPr/>
          </p:nvSpPr>
          <p:spPr bwMode="auto">
            <a:xfrm>
              <a:off x="1295400" y="2819400"/>
              <a:ext cx="2743200" cy="609600"/>
            </a:xfrm>
            <a:prstGeom prst="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mic Sans MS" pitchFamily="66" charset="0"/>
                </a:rPr>
                <a:t>Segment selector [13 bits]</a:t>
              </a:r>
            </a:p>
          </p:txBody>
        </p:sp>
        <p:sp>
          <p:nvSpPr>
            <p:cNvPr id="5" name="Rectangle 4"/>
            <p:cNvSpPr/>
            <p:nvPr/>
          </p:nvSpPr>
          <p:spPr bwMode="auto">
            <a:xfrm>
              <a:off x="4028860" y="2819400"/>
              <a:ext cx="314540" cy="609600"/>
            </a:xfrm>
            <a:prstGeom prst="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mic Sans MS" pitchFamily="66" charset="0"/>
                </a:rPr>
                <a:t>G/L</a:t>
              </a:r>
            </a:p>
          </p:txBody>
        </p:sp>
        <p:sp>
          <p:nvSpPr>
            <p:cNvPr id="6" name="Rectangle 5"/>
            <p:cNvSpPr/>
            <p:nvPr/>
          </p:nvSpPr>
          <p:spPr bwMode="auto">
            <a:xfrm>
              <a:off x="4343400" y="2819400"/>
              <a:ext cx="533400" cy="609600"/>
            </a:xfrm>
            <a:prstGeom prst="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mic Sans MS" pitchFamily="66" charset="0"/>
                </a:rPr>
                <a:t>RPL</a:t>
              </a:r>
            </a:p>
          </p:txBody>
        </p:sp>
      </p:grpSp>
      <p:pic>
        <p:nvPicPr>
          <p:cNvPr id="2050" name="Picture 2" descr="File:SegmentDescript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4114799"/>
            <a:ext cx="552450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1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2050"/>
                                        </p:tgtEl>
                                        <p:attrNameLst>
                                          <p:attrName>style.visibility</p:attrName>
                                        </p:attrNameLst>
                                      </p:cBhvr>
                                      <p:to>
                                        <p:strVal val="visible"/>
                                      </p:to>
                                    </p:set>
                                    <p:anim calcmode="lin" valueType="num">
                                      <p:cBhvr additive="base">
                                        <p:cTn id="49" dur="500" fill="hold"/>
                                        <p:tgtEl>
                                          <p:spTgt spid="2050"/>
                                        </p:tgtEl>
                                        <p:attrNameLst>
                                          <p:attrName>ppt_x</p:attrName>
                                        </p:attrNameLst>
                                      </p:cBhvr>
                                      <p:tavLst>
                                        <p:tav tm="0">
                                          <p:val>
                                            <p:strVal val="1+#ppt_w/2"/>
                                          </p:val>
                                        </p:tav>
                                        <p:tav tm="100000">
                                          <p:val>
                                            <p:strVal val="#ppt_x"/>
                                          </p:val>
                                        </p:tav>
                                      </p:tavLst>
                                    </p:anim>
                                    <p:anim calcmode="lin" valueType="num">
                                      <p:cBhvr additive="base">
                                        <p:cTn id="50"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How are segments used?</a:t>
            </a:r>
            <a:endParaRPr lang="en-US" dirty="0"/>
          </a:p>
        </p:txBody>
      </p:sp>
      <p:sp>
        <p:nvSpPr>
          <p:cNvPr id="3" name="Content Placeholder 2"/>
          <p:cNvSpPr>
            <a:spLocks noGrp="1"/>
          </p:cNvSpPr>
          <p:nvPr>
            <p:ph idx="1"/>
          </p:nvPr>
        </p:nvSpPr>
        <p:spPr>
          <a:xfrm>
            <a:off x="152400" y="685800"/>
            <a:ext cx="8915400" cy="5791200"/>
          </a:xfrm>
        </p:spPr>
        <p:txBody>
          <a:bodyPr>
            <a:normAutofit fontScale="92500" lnSpcReduction="10000"/>
          </a:bodyPr>
          <a:lstStyle/>
          <a:p>
            <a:r>
              <a:rPr lang="en-US" dirty="0" smtClean="0"/>
              <a:t>One set of global segments (GDT) for everyone, different set of local segments (LDT) for every process </a:t>
            </a:r>
          </a:p>
          <a:p>
            <a:r>
              <a:rPr lang="en-US" dirty="0" smtClean="0"/>
              <a:t>In legacy applications (16-bit mode):</a:t>
            </a:r>
          </a:p>
          <a:p>
            <a:pPr lvl="1"/>
            <a:r>
              <a:rPr lang="en-US" dirty="0" smtClean="0"/>
              <a:t>Segments provide protection for different components of user programs</a:t>
            </a:r>
          </a:p>
          <a:p>
            <a:pPr lvl="1"/>
            <a:r>
              <a:rPr lang="en-US" dirty="0" smtClean="0"/>
              <a:t>Separate segments for chunks of code, data, stacks</a:t>
            </a:r>
          </a:p>
          <a:p>
            <a:pPr lvl="1"/>
            <a:r>
              <a:rPr lang="en-US" dirty="0" smtClean="0"/>
              <a:t>Limited to 64K segments</a:t>
            </a:r>
          </a:p>
          <a:p>
            <a:r>
              <a:rPr lang="en-US" dirty="0" smtClean="0"/>
              <a:t>Modern use in 32-bit Mode:</a:t>
            </a:r>
          </a:p>
          <a:p>
            <a:pPr lvl="1"/>
            <a:r>
              <a:rPr lang="en-US" dirty="0" smtClean="0"/>
              <a:t>Segments “flattened”, i.e. every segment is 4GB in size</a:t>
            </a:r>
          </a:p>
          <a:p>
            <a:pPr lvl="1"/>
            <a:r>
              <a:rPr lang="en-US" dirty="0" smtClean="0"/>
              <a:t>One exception: Use of GS (or FS) as a pointer to “Thread Local Storage”</a:t>
            </a:r>
          </a:p>
          <a:p>
            <a:pPr lvl="2"/>
            <a:r>
              <a:rPr lang="en-US" dirty="0" smtClean="0"/>
              <a:t>A thread can make accesses to TLS like this:</a:t>
            </a:r>
            <a:br>
              <a:rPr lang="en-US" dirty="0" smtClean="0"/>
            </a:br>
            <a:r>
              <a:rPr lang="en-US" dirty="0" smtClean="0"/>
              <a:t>  </a:t>
            </a:r>
            <a:r>
              <a:rPr lang="en-US" dirty="0" err="1" smtClean="0">
                <a:solidFill>
                  <a:srgbClr val="FF0000"/>
                </a:solidFill>
              </a:rPr>
              <a:t>mov</a:t>
            </a:r>
            <a:r>
              <a:rPr lang="en-US" dirty="0" smtClean="0">
                <a:solidFill>
                  <a:srgbClr val="FF0000"/>
                </a:solidFill>
              </a:rPr>
              <a:t> </a:t>
            </a:r>
            <a:r>
              <a:rPr lang="en-US" dirty="0" err="1" smtClean="0">
                <a:solidFill>
                  <a:srgbClr val="FF0000"/>
                </a:solidFill>
              </a:rPr>
              <a:t>eax</a:t>
            </a:r>
            <a:r>
              <a:rPr lang="en-US" dirty="0" smtClean="0">
                <a:solidFill>
                  <a:srgbClr val="FF0000"/>
                </a:solidFill>
              </a:rPr>
              <a:t>, </a:t>
            </a:r>
            <a:r>
              <a:rPr lang="en-US" dirty="0" err="1" smtClean="0">
                <a:solidFill>
                  <a:srgbClr val="FF0000"/>
                </a:solidFill>
              </a:rPr>
              <a:t>gs</a:t>
            </a:r>
            <a:r>
              <a:rPr lang="en-US" dirty="0">
                <a:solidFill>
                  <a:srgbClr val="FF0000"/>
                </a:solidFill>
                <a:sym typeface="Wingdings" pitchFamily="2" charset="2"/>
              </a:rPr>
              <a:t>(</a:t>
            </a:r>
            <a:r>
              <a:rPr lang="en-US" dirty="0" smtClean="0">
                <a:solidFill>
                  <a:srgbClr val="FF0000"/>
                </a:solidFill>
                <a:sym typeface="Wingdings" pitchFamily="2" charset="2"/>
              </a:rPr>
              <a:t>0x0)</a:t>
            </a:r>
          </a:p>
          <a:p>
            <a:r>
              <a:rPr lang="en-US" dirty="0" smtClean="0">
                <a:sym typeface="Wingdings" pitchFamily="2" charset="2"/>
              </a:rPr>
              <a:t>Modern use in 64-bit (“long”) mode</a:t>
            </a:r>
          </a:p>
          <a:p>
            <a:pPr lvl="1"/>
            <a:r>
              <a:rPr lang="en-US" dirty="0" smtClean="0">
                <a:sym typeface="Wingdings" pitchFamily="2" charset="2"/>
              </a:rPr>
              <a:t>Most segments (SS, CS, DS, ES) have zero base and no length limits</a:t>
            </a:r>
          </a:p>
          <a:p>
            <a:pPr lvl="1"/>
            <a:r>
              <a:rPr lang="en-US" dirty="0" smtClean="0">
                <a:sym typeface="Wingdings" pitchFamily="2" charset="2"/>
              </a:rPr>
              <a:t>Only FS and GS retain their functionality (for use in TLS)</a:t>
            </a:r>
            <a:endParaRPr lang="en-US" dirty="0"/>
          </a:p>
        </p:txBody>
      </p:sp>
    </p:spTree>
    <p:extLst>
      <p:ext uri="{BB962C8B-B14F-4D97-AF65-F5344CB8AC3E}">
        <p14:creationId xmlns:p14="http://schemas.microsoft.com/office/powerpoint/2010/main" val="400798072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descr="memory"/>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4128883">
            <a:off x="6327775" y="536575"/>
            <a:ext cx="16002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3"/>
          <p:cNvSpPr>
            <a:spLocks noGrp="1" noChangeArrowheads="1"/>
          </p:cNvSpPr>
          <p:nvPr>
            <p:ph type="title"/>
          </p:nvPr>
        </p:nvSpPr>
        <p:spPr/>
        <p:txBody>
          <a:bodyPr/>
          <a:lstStyle/>
          <a:p>
            <a:r>
              <a:rPr lang="en-US" altLang="ko-KR" dirty="0" smtClean="0">
                <a:ea typeface="굴림" panose="020B0600000101010101" pitchFamily="34" charset="-127"/>
              </a:rPr>
              <a:t>How is the translation accomplished?</a:t>
            </a:r>
          </a:p>
        </p:txBody>
      </p:sp>
      <p:sp>
        <p:nvSpPr>
          <p:cNvPr id="807940" name="Rectangle 4"/>
          <p:cNvSpPr>
            <a:spLocks noGrp="1" noChangeArrowheads="1"/>
          </p:cNvSpPr>
          <p:nvPr>
            <p:ph type="body" idx="1"/>
          </p:nvPr>
        </p:nvSpPr>
        <p:spPr>
          <a:xfrm>
            <a:off x="76200" y="1828800"/>
            <a:ext cx="8991600" cy="4724400"/>
          </a:xfrm>
        </p:spPr>
        <p:txBody>
          <a:bodyPr/>
          <a:lstStyle/>
          <a:p>
            <a:pPr>
              <a:lnSpc>
                <a:spcPct val="80000"/>
              </a:lnSpc>
              <a:spcBef>
                <a:spcPct val="20000"/>
              </a:spcBef>
            </a:pPr>
            <a:r>
              <a:rPr lang="en-US" altLang="ko-KR" dirty="0" smtClean="0">
                <a:ea typeface="굴림" panose="020B0600000101010101" pitchFamily="34" charset="-127"/>
              </a:rPr>
              <a:t>What, exactly happens inside MMU?</a:t>
            </a:r>
          </a:p>
          <a:p>
            <a:pPr>
              <a:lnSpc>
                <a:spcPct val="80000"/>
              </a:lnSpc>
              <a:spcBef>
                <a:spcPct val="20000"/>
              </a:spcBef>
            </a:pPr>
            <a:r>
              <a:rPr lang="en-US" altLang="ko-KR" dirty="0" smtClean="0">
                <a:ea typeface="굴림" panose="020B0600000101010101" pitchFamily="34" charset="-127"/>
              </a:rPr>
              <a:t>One possibility: Hardware Tree Traversal</a:t>
            </a:r>
          </a:p>
          <a:p>
            <a:pPr lvl="1">
              <a:lnSpc>
                <a:spcPct val="80000"/>
              </a:lnSpc>
              <a:spcBef>
                <a:spcPct val="20000"/>
              </a:spcBef>
            </a:pPr>
            <a:r>
              <a:rPr lang="en-US" altLang="ko-KR" dirty="0" smtClean="0">
                <a:ea typeface="굴림" panose="020B0600000101010101" pitchFamily="34" charset="-127"/>
              </a:rPr>
              <a:t>For each virtual address, takes page table base pointer and traverses the page table in hardware</a:t>
            </a:r>
          </a:p>
          <a:p>
            <a:pPr lvl="1">
              <a:lnSpc>
                <a:spcPct val="80000"/>
              </a:lnSpc>
              <a:spcBef>
                <a:spcPct val="20000"/>
              </a:spcBef>
            </a:pPr>
            <a:r>
              <a:rPr lang="en-US" altLang="ko-KR" dirty="0" smtClean="0">
                <a:ea typeface="굴림" panose="020B0600000101010101" pitchFamily="34" charset="-127"/>
              </a:rPr>
              <a:t>Generates a “Page Fault” if it encounters invalid PTE</a:t>
            </a:r>
          </a:p>
          <a:p>
            <a:pPr lvl="2">
              <a:lnSpc>
                <a:spcPct val="80000"/>
              </a:lnSpc>
              <a:spcBef>
                <a:spcPct val="20000"/>
              </a:spcBef>
            </a:pPr>
            <a:r>
              <a:rPr lang="en-US" altLang="ko-KR" dirty="0" smtClean="0">
                <a:ea typeface="굴림" panose="020B0600000101010101" pitchFamily="34" charset="-127"/>
              </a:rPr>
              <a:t>Fault handler will decide what to do</a:t>
            </a:r>
          </a:p>
          <a:p>
            <a:pPr lvl="2">
              <a:lnSpc>
                <a:spcPct val="80000"/>
              </a:lnSpc>
              <a:spcBef>
                <a:spcPct val="20000"/>
              </a:spcBef>
            </a:pPr>
            <a:r>
              <a:rPr lang="en-US" altLang="ko-KR" dirty="0" smtClean="0">
                <a:ea typeface="굴림" panose="020B0600000101010101" pitchFamily="34" charset="-127"/>
              </a:rPr>
              <a:t>More on this next lecture</a:t>
            </a:r>
          </a:p>
          <a:p>
            <a:pPr lvl="1">
              <a:lnSpc>
                <a:spcPct val="80000"/>
              </a:lnSpc>
              <a:spcBef>
                <a:spcPct val="20000"/>
              </a:spcBef>
            </a:pPr>
            <a:r>
              <a:rPr lang="en-US" altLang="ko-KR" dirty="0" smtClean="0">
                <a:ea typeface="굴림" panose="020B0600000101010101" pitchFamily="34" charset="-127"/>
              </a:rPr>
              <a:t>Pros: Relatively fast (but still many memory accesses!)</a:t>
            </a:r>
          </a:p>
          <a:p>
            <a:pPr lvl="1">
              <a:lnSpc>
                <a:spcPct val="80000"/>
              </a:lnSpc>
              <a:spcBef>
                <a:spcPct val="20000"/>
              </a:spcBef>
            </a:pPr>
            <a:r>
              <a:rPr lang="en-US" altLang="ko-KR" dirty="0" smtClean="0">
                <a:ea typeface="굴림" panose="020B0600000101010101" pitchFamily="34" charset="-127"/>
              </a:rPr>
              <a:t>Cons: Inflexible, Complex hardware</a:t>
            </a:r>
          </a:p>
          <a:p>
            <a:pPr>
              <a:lnSpc>
                <a:spcPct val="80000"/>
              </a:lnSpc>
              <a:spcBef>
                <a:spcPct val="20000"/>
              </a:spcBef>
            </a:pPr>
            <a:r>
              <a:rPr lang="en-US" altLang="ko-KR" dirty="0" smtClean="0">
                <a:ea typeface="굴림" panose="020B0600000101010101" pitchFamily="34" charset="-127"/>
              </a:rPr>
              <a:t>Another possibility: Software</a:t>
            </a:r>
          </a:p>
          <a:p>
            <a:pPr lvl="1">
              <a:lnSpc>
                <a:spcPct val="80000"/>
              </a:lnSpc>
              <a:spcBef>
                <a:spcPct val="20000"/>
              </a:spcBef>
            </a:pPr>
            <a:r>
              <a:rPr lang="en-US" altLang="ko-KR" dirty="0" smtClean="0">
                <a:ea typeface="굴림" panose="020B0600000101010101" pitchFamily="34" charset="-127"/>
              </a:rPr>
              <a:t>Each traversal done in software</a:t>
            </a:r>
          </a:p>
          <a:p>
            <a:pPr lvl="1">
              <a:lnSpc>
                <a:spcPct val="80000"/>
              </a:lnSpc>
              <a:spcBef>
                <a:spcPct val="20000"/>
              </a:spcBef>
            </a:pPr>
            <a:r>
              <a:rPr lang="en-US" altLang="ko-KR" dirty="0" smtClean="0">
                <a:ea typeface="굴림" panose="020B0600000101010101" pitchFamily="34" charset="-127"/>
              </a:rPr>
              <a:t>Pros: Very flexible</a:t>
            </a:r>
          </a:p>
          <a:p>
            <a:pPr lvl="1">
              <a:lnSpc>
                <a:spcPct val="80000"/>
              </a:lnSpc>
              <a:spcBef>
                <a:spcPct val="20000"/>
              </a:spcBef>
            </a:pPr>
            <a:r>
              <a:rPr lang="en-US" altLang="ko-KR" dirty="0" smtClean="0">
                <a:ea typeface="굴림" panose="020B0600000101010101" pitchFamily="34" charset="-127"/>
              </a:rPr>
              <a:t>Cons: Every translation must invoke Fault!</a:t>
            </a:r>
          </a:p>
          <a:p>
            <a:pPr>
              <a:lnSpc>
                <a:spcPct val="80000"/>
              </a:lnSpc>
              <a:spcBef>
                <a:spcPct val="20000"/>
              </a:spcBef>
            </a:pPr>
            <a:r>
              <a:rPr lang="en-US" altLang="ko-KR" dirty="0" smtClean="0">
                <a:solidFill>
                  <a:schemeClr val="hlink"/>
                </a:solidFill>
                <a:ea typeface="굴림" panose="020B0600000101010101" pitchFamily="34" charset="-127"/>
              </a:rPr>
              <a:t>In fact, need way to </a:t>
            </a:r>
            <a:r>
              <a:rPr lang="en-US" altLang="ko-KR" i="1" dirty="0" smtClean="0">
                <a:solidFill>
                  <a:schemeClr val="hlink"/>
                </a:solidFill>
                <a:ea typeface="굴림" panose="020B0600000101010101" pitchFamily="34" charset="-127"/>
              </a:rPr>
              <a:t>cache</a:t>
            </a:r>
            <a:r>
              <a:rPr lang="en-US" altLang="ko-KR" dirty="0" smtClean="0">
                <a:solidFill>
                  <a:schemeClr val="hlink"/>
                </a:solidFill>
                <a:ea typeface="굴림" panose="020B0600000101010101" pitchFamily="34" charset="-127"/>
              </a:rPr>
              <a:t> translations for either case!</a:t>
            </a:r>
          </a:p>
        </p:txBody>
      </p:sp>
      <p:grpSp>
        <p:nvGrpSpPr>
          <p:cNvPr id="10245" name="Group 5"/>
          <p:cNvGrpSpPr>
            <a:grpSpLocks/>
          </p:cNvGrpSpPr>
          <p:nvPr/>
        </p:nvGrpSpPr>
        <p:grpSpPr bwMode="auto">
          <a:xfrm>
            <a:off x="1600200" y="660400"/>
            <a:ext cx="5091113" cy="1149350"/>
            <a:chOff x="1008" y="416"/>
            <a:chExt cx="3207" cy="724"/>
          </a:xfrm>
        </p:grpSpPr>
        <p:sp>
          <p:nvSpPr>
            <p:cNvPr id="10246" name="Oval 6"/>
            <p:cNvSpPr>
              <a:spLocks noChangeArrowheads="1"/>
            </p:cNvSpPr>
            <p:nvPr/>
          </p:nvSpPr>
          <p:spPr bwMode="auto">
            <a:xfrm>
              <a:off x="1008" y="510"/>
              <a:ext cx="687" cy="630"/>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3200">
                  <a:ea typeface="굴림" panose="020B0600000101010101" pitchFamily="34" charset="-127"/>
                </a:rPr>
                <a:t>CPU</a:t>
              </a:r>
            </a:p>
          </p:txBody>
        </p:sp>
        <p:sp>
          <p:nvSpPr>
            <p:cNvPr id="10247" name="Line 7"/>
            <p:cNvSpPr>
              <a:spLocks noChangeShapeType="1"/>
            </p:cNvSpPr>
            <p:nvPr/>
          </p:nvSpPr>
          <p:spPr bwMode="auto">
            <a:xfrm>
              <a:off x="1741" y="846"/>
              <a:ext cx="73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Rectangle 8"/>
            <p:cNvSpPr>
              <a:spLocks noChangeArrowheads="1"/>
            </p:cNvSpPr>
            <p:nvPr/>
          </p:nvSpPr>
          <p:spPr bwMode="auto">
            <a:xfrm>
              <a:off x="2474" y="552"/>
              <a:ext cx="825" cy="588"/>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2400">
                  <a:ea typeface="굴림" panose="020B0600000101010101" pitchFamily="34" charset="-127"/>
                </a:rPr>
                <a:t>MMU</a:t>
              </a:r>
            </a:p>
          </p:txBody>
        </p:sp>
        <p:sp>
          <p:nvSpPr>
            <p:cNvPr id="10249" name="Line 9"/>
            <p:cNvSpPr>
              <a:spLocks noChangeShapeType="1"/>
            </p:cNvSpPr>
            <p:nvPr/>
          </p:nvSpPr>
          <p:spPr bwMode="auto">
            <a:xfrm>
              <a:off x="3299" y="846"/>
              <a:ext cx="91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Text Box 10"/>
            <p:cNvSpPr txBox="1">
              <a:spLocks noChangeArrowheads="1"/>
            </p:cNvSpPr>
            <p:nvPr/>
          </p:nvSpPr>
          <p:spPr bwMode="auto">
            <a:xfrm>
              <a:off x="1657" y="416"/>
              <a:ext cx="832"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ea typeface="굴림" panose="020B0600000101010101" pitchFamily="34" charset="-127"/>
                </a:rPr>
                <a:t>Virtual</a:t>
              </a:r>
            </a:p>
            <a:p>
              <a:pPr>
                <a:lnSpc>
                  <a:spcPct val="100000"/>
                </a:lnSpc>
                <a:spcBef>
                  <a:spcPct val="0"/>
                </a:spcBef>
                <a:buSzTx/>
              </a:pPr>
              <a:r>
                <a:rPr lang="en-US" altLang="ko-KR" sz="1800">
                  <a:ea typeface="굴림" panose="020B0600000101010101" pitchFamily="34" charset="-127"/>
                </a:rPr>
                <a:t>Addresses</a:t>
              </a:r>
            </a:p>
          </p:txBody>
        </p:sp>
        <p:sp>
          <p:nvSpPr>
            <p:cNvPr id="10251" name="Text Box 11"/>
            <p:cNvSpPr txBox="1">
              <a:spLocks noChangeArrowheads="1"/>
            </p:cNvSpPr>
            <p:nvPr/>
          </p:nvSpPr>
          <p:spPr bwMode="auto">
            <a:xfrm>
              <a:off x="3312" y="426"/>
              <a:ext cx="873"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ea typeface="굴림" panose="020B0600000101010101" pitchFamily="34" charset="-127"/>
                </a:rPr>
                <a:t>Physical</a:t>
              </a:r>
            </a:p>
            <a:p>
              <a:pPr>
                <a:lnSpc>
                  <a:spcPct val="100000"/>
                </a:lnSpc>
                <a:spcBef>
                  <a:spcPct val="0"/>
                </a:spcBef>
                <a:buSzTx/>
              </a:pPr>
              <a:r>
                <a:rPr lang="en-US" altLang="ko-KR" sz="1800">
                  <a:ea typeface="굴림" panose="020B0600000101010101" pitchFamily="34" charset="-127"/>
                </a:rPr>
                <a:t>Addresses</a:t>
              </a:r>
            </a:p>
          </p:txBody>
        </p:sp>
      </p:grpSp>
    </p:spTree>
    <p:extLst>
      <p:ext uri="{BB962C8B-B14F-4D97-AF65-F5344CB8AC3E}">
        <p14:creationId xmlns:p14="http://schemas.microsoft.com/office/powerpoint/2010/main" val="33900713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7940">
                                            <p:txEl>
                                              <p:pRg st="0" end="0"/>
                                            </p:txEl>
                                          </p:spTgt>
                                        </p:tgtEl>
                                        <p:attrNameLst>
                                          <p:attrName>style.visibility</p:attrName>
                                        </p:attrNameLst>
                                      </p:cBhvr>
                                      <p:to>
                                        <p:strVal val="visible"/>
                                      </p:to>
                                    </p:set>
                                    <p:anim calcmode="lin" valueType="num">
                                      <p:cBhvr additive="base">
                                        <p:cTn id="7" dur="500" fill="hold"/>
                                        <p:tgtEl>
                                          <p:spTgt spid="80794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79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07940">
                                            <p:txEl>
                                              <p:pRg st="1" end="1"/>
                                            </p:txEl>
                                          </p:spTgt>
                                        </p:tgtEl>
                                        <p:attrNameLst>
                                          <p:attrName>style.visibility</p:attrName>
                                        </p:attrNameLst>
                                      </p:cBhvr>
                                      <p:to>
                                        <p:strVal val="visible"/>
                                      </p:to>
                                    </p:set>
                                    <p:anim calcmode="lin" valueType="num">
                                      <p:cBhvr additive="base">
                                        <p:cTn id="13" dur="500" fill="hold"/>
                                        <p:tgtEl>
                                          <p:spTgt spid="80794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79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07940">
                                            <p:txEl>
                                              <p:pRg st="2" end="2"/>
                                            </p:txEl>
                                          </p:spTgt>
                                        </p:tgtEl>
                                        <p:attrNameLst>
                                          <p:attrName>style.visibility</p:attrName>
                                        </p:attrNameLst>
                                      </p:cBhvr>
                                      <p:to>
                                        <p:strVal val="visible"/>
                                      </p:to>
                                    </p:set>
                                    <p:anim calcmode="lin" valueType="num">
                                      <p:cBhvr additive="base">
                                        <p:cTn id="19" dur="500" fill="hold"/>
                                        <p:tgtEl>
                                          <p:spTgt spid="80794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079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07940">
                                            <p:txEl>
                                              <p:pRg st="3" end="3"/>
                                            </p:txEl>
                                          </p:spTgt>
                                        </p:tgtEl>
                                        <p:attrNameLst>
                                          <p:attrName>style.visibility</p:attrName>
                                        </p:attrNameLst>
                                      </p:cBhvr>
                                      <p:to>
                                        <p:strVal val="visible"/>
                                      </p:to>
                                    </p:set>
                                    <p:anim calcmode="lin" valueType="num">
                                      <p:cBhvr additive="base">
                                        <p:cTn id="25" dur="500" fill="hold"/>
                                        <p:tgtEl>
                                          <p:spTgt spid="80794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7940">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07940">
                                            <p:txEl>
                                              <p:pRg st="4" end="4"/>
                                            </p:txEl>
                                          </p:spTgt>
                                        </p:tgtEl>
                                        <p:attrNameLst>
                                          <p:attrName>style.visibility</p:attrName>
                                        </p:attrNameLst>
                                      </p:cBhvr>
                                      <p:to>
                                        <p:strVal val="visible"/>
                                      </p:to>
                                    </p:set>
                                    <p:anim calcmode="lin" valueType="num">
                                      <p:cBhvr additive="base">
                                        <p:cTn id="29" dur="500" fill="hold"/>
                                        <p:tgtEl>
                                          <p:spTgt spid="807940">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07940">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07940">
                                            <p:txEl>
                                              <p:pRg st="5" end="5"/>
                                            </p:txEl>
                                          </p:spTgt>
                                        </p:tgtEl>
                                        <p:attrNameLst>
                                          <p:attrName>style.visibility</p:attrName>
                                        </p:attrNameLst>
                                      </p:cBhvr>
                                      <p:to>
                                        <p:strVal val="visible"/>
                                      </p:to>
                                    </p:set>
                                    <p:anim calcmode="lin" valueType="num">
                                      <p:cBhvr additive="base">
                                        <p:cTn id="33" dur="500" fill="hold"/>
                                        <p:tgtEl>
                                          <p:spTgt spid="807940">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0794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07940">
                                            <p:txEl>
                                              <p:pRg st="6" end="6"/>
                                            </p:txEl>
                                          </p:spTgt>
                                        </p:tgtEl>
                                        <p:attrNameLst>
                                          <p:attrName>style.visibility</p:attrName>
                                        </p:attrNameLst>
                                      </p:cBhvr>
                                      <p:to>
                                        <p:strVal val="visible"/>
                                      </p:to>
                                    </p:set>
                                    <p:anim calcmode="lin" valueType="num">
                                      <p:cBhvr additive="base">
                                        <p:cTn id="39" dur="500" fill="hold"/>
                                        <p:tgtEl>
                                          <p:spTgt spid="807940">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07940">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807940">
                                            <p:txEl>
                                              <p:pRg st="7" end="7"/>
                                            </p:txEl>
                                          </p:spTgt>
                                        </p:tgtEl>
                                        <p:attrNameLst>
                                          <p:attrName>style.visibility</p:attrName>
                                        </p:attrNameLst>
                                      </p:cBhvr>
                                      <p:to>
                                        <p:strVal val="visible"/>
                                      </p:to>
                                    </p:set>
                                    <p:anim calcmode="lin" valueType="num">
                                      <p:cBhvr additive="base">
                                        <p:cTn id="43" dur="500" fill="hold"/>
                                        <p:tgtEl>
                                          <p:spTgt spid="807940">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0794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07940">
                                            <p:txEl>
                                              <p:pRg st="8" end="8"/>
                                            </p:txEl>
                                          </p:spTgt>
                                        </p:tgtEl>
                                        <p:attrNameLst>
                                          <p:attrName>style.visibility</p:attrName>
                                        </p:attrNameLst>
                                      </p:cBhvr>
                                      <p:to>
                                        <p:strVal val="visible"/>
                                      </p:to>
                                    </p:set>
                                    <p:anim calcmode="lin" valueType="num">
                                      <p:cBhvr additive="base">
                                        <p:cTn id="49" dur="500" fill="hold"/>
                                        <p:tgtEl>
                                          <p:spTgt spid="807940">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0794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07940">
                                            <p:txEl>
                                              <p:pRg st="9" end="9"/>
                                            </p:txEl>
                                          </p:spTgt>
                                        </p:tgtEl>
                                        <p:attrNameLst>
                                          <p:attrName>style.visibility</p:attrName>
                                        </p:attrNameLst>
                                      </p:cBhvr>
                                      <p:to>
                                        <p:strVal val="visible"/>
                                      </p:to>
                                    </p:set>
                                    <p:anim calcmode="lin" valueType="num">
                                      <p:cBhvr additive="base">
                                        <p:cTn id="55" dur="500" fill="hold"/>
                                        <p:tgtEl>
                                          <p:spTgt spid="807940">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0794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07940">
                                            <p:txEl>
                                              <p:pRg st="10" end="10"/>
                                            </p:txEl>
                                          </p:spTgt>
                                        </p:tgtEl>
                                        <p:attrNameLst>
                                          <p:attrName>style.visibility</p:attrName>
                                        </p:attrNameLst>
                                      </p:cBhvr>
                                      <p:to>
                                        <p:strVal val="visible"/>
                                      </p:to>
                                    </p:set>
                                    <p:anim calcmode="lin" valueType="num">
                                      <p:cBhvr additive="base">
                                        <p:cTn id="61" dur="500" fill="hold"/>
                                        <p:tgtEl>
                                          <p:spTgt spid="807940">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07940">
                                            <p:txEl>
                                              <p:pRg st="10" end="10"/>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807940">
                                            <p:txEl>
                                              <p:pRg st="11" end="11"/>
                                            </p:txEl>
                                          </p:spTgt>
                                        </p:tgtEl>
                                        <p:attrNameLst>
                                          <p:attrName>style.visibility</p:attrName>
                                        </p:attrNameLst>
                                      </p:cBhvr>
                                      <p:to>
                                        <p:strVal val="visible"/>
                                      </p:to>
                                    </p:set>
                                    <p:anim calcmode="lin" valueType="num">
                                      <p:cBhvr additive="base">
                                        <p:cTn id="65" dur="500" fill="hold"/>
                                        <p:tgtEl>
                                          <p:spTgt spid="807940">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807940">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807940">
                                            <p:txEl>
                                              <p:pRg st="12" end="12"/>
                                            </p:txEl>
                                          </p:spTgt>
                                        </p:tgtEl>
                                        <p:attrNameLst>
                                          <p:attrName>style.visibility</p:attrName>
                                        </p:attrNameLst>
                                      </p:cBhvr>
                                      <p:to>
                                        <p:strVal val="visible"/>
                                      </p:to>
                                    </p:set>
                                    <p:anim calcmode="lin" valueType="num">
                                      <p:cBhvr additive="base">
                                        <p:cTn id="71" dur="500" fill="hold"/>
                                        <p:tgtEl>
                                          <p:spTgt spid="807940">
                                            <p:txEl>
                                              <p:pRg st="12" end="12"/>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807940">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0"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dirty="0" smtClean="0">
                <a:ea typeface="굴림" panose="020B0600000101010101" pitchFamily="34" charset="-127"/>
              </a:rPr>
              <a:t>Recall: Dual-Mode </a:t>
            </a:r>
            <a:r>
              <a:rPr lang="en-US" altLang="ko-KR" dirty="0" smtClean="0">
                <a:ea typeface="굴림" panose="020B0600000101010101" pitchFamily="34" charset="-127"/>
              </a:rPr>
              <a:t>Operation</a:t>
            </a:r>
          </a:p>
        </p:txBody>
      </p:sp>
      <p:sp>
        <p:nvSpPr>
          <p:cNvPr id="790531" name="Rectangle 3"/>
          <p:cNvSpPr>
            <a:spLocks noGrp="1" noChangeArrowheads="1"/>
          </p:cNvSpPr>
          <p:nvPr>
            <p:ph type="body" idx="1"/>
          </p:nvPr>
        </p:nvSpPr>
        <p:spPr>
          <a:xfrm>
            <a:off x="152400" y="685800"/>
            <a:ext cx="8732838" cy="6096000"/>
          </a:xfrm>
        </p:spPr>
        <p:txBody>
          <a:bodyPr>
            <a:normAutofit/>
          </a:bodyPr>
          <a:lstStyle/>
          <a:p>
            <a:pPr>
              <a:lnSpc>
                <a:spcPct val="80000"/>
              </a:lnSpc>
              <a:spcBef>
                <a:spcPct val="20000"/>
              </a:spcBef>
            </a:pPr>
            <a:r>
              <a:rPr lang="en-US" altLang="ko-KR" dirty="0" smtClean="0">
                <a:ea typeface="굴림" panose="020B0600000101010101" pitchFamily="34" charset="-127"/>
              </a:rPr>
              <a:t>Can </a:t>
            </a:r>
            <a:r>
              <a:rPr lang="en-US" altLang="ko-KR" dirty="0" smtClean="0">
                <a:ea typeface="굴림" panose="020B0600000101010101" pitchFamily="34" charset="-127"/>
              </a:rPr>
              <a:t>a process modify </a:t>
            </a:r>
            <a:r>
              <a:rPr lang="en-US" altLang="ko-KR" dirty="0" smtClean="0">
                <a:ea typeface="굴림" panose="020B0600000101010101" pitchFamily="34" charset="-127"/>
              </a:rPr>
              <a:t>its own translation tables?</a:t>
            </a:r>
          </a:p>
          <a:p>
            <a:pPr lvl="1">
              <a:lnSpc>
                <a:spcPct val="80000"/>
              </a:lnSpc>
              <a:spcBef>
                <a:spcPct val="20000"/>
              </a:spcBef>
            </a:pPr>
            <a:r>
              <a:rPr lang="en-US" altLang="ko-KR" dirty="0" smtClean="0">
                <a:solidFill>
                  <a:srgbClr val="FF0000"/>
                </a:solidFill>
                <a:ea typeface="굴림" panose="020B0600000101010101" pitchFamily="34" charset="-127"/>
              </a:rPr>
              <a:t>NO!</a:t>
            </a:r>
          </a:p>
          <a:p>
            <a:pPr lvl="1">
              <a:lnSpc>
                <a:spcPct val="80000"/>
              </a:lnSpc>
              <a:spcBef>
                <a:spcPct val="20000"/>
              </a:spcBef>
            </a:pPr>
            <a:r>
              <a:rPr lang="en-US" altLang="ko-KR" dirty="0" smtClean="0">
                <a:ea typeface="굴림" panose="020B0600000101010101" pitchFamily="34" charset="-127"/>
              </a:rPr>
              <a:t>If </a:t>
            </a:r>
            <a:r>
              <a:rPr lang="en-US" altLang="ko-KR" dirty="0" smtClean="0">
                <a:ea typeface="굴림" panose="020B0600000101010101" pitchFamily="34" charset="-127"/>
              </a:rPr>
              <a:t>it could, could get access to all of physical memory</a:t>
            </a:r>
          </a:p>
          <a:p>
            <a:pPr lvl="1">
              <a:lnSpc>
                <a:spcPct val="80000"/>
              </a:lnSpc>
              <a:spcBef>
                <a:spcPct val="20000"/>
              </a:spcBef>
            </a:pPr>
            <a:r>
              <a:rPr lang="en-US" altLang="ko-KR" dirty="0" smtClean="0">
                <a:ea typeface="굴림" panose="020B0600000101010101" pitchFamily="34" charset="-127"/>
              </a:rPr>
              <a:t>Has to be restricted somehow</a:t>
            </a:r>
          </a:p>
          <a:p>
            <a:pPr>
              <a:lnSpc>
                <a:spcPct val="80000"/>
              </a:lnSpc>
              <a:spcBef>
                <a:spcPct val="20000"/>
              </a:spcBef>
            </a:pPr>
            <a:r>
              <a:rPr lang="en-US" altLang="ko-KR" dirty="0" smtClean="0">
                <a:ea typeface="굴림" panose="020B0600000101010101" pitchFamily="34" charset="-127"/>
              </a:rPr>
              <a:t>To Assist with Protection, </a:t>
            </a:r>
            <a:r>
              <a:rPr lang="en-US" altLang="ko-KR" dirty="0" smtClean="0">
                <a:solidFill>
                  <a:schemeClr val="hlink"/>
                </a:solidFill>
                <a:ea typeface="굴림" panose="020B0600000101010101" pitchFamily="34" charset="-127"/>
              </a:rPr>
              <a:t>Hardware </a:t>
            </a:r>
            <a:r>
              <a:rPr lang="en-US" altLang="ko-KR" dirty="0" smtClean="0">
                <a:ea typeface="굴림" panose="020B0600000101010101" pitchFamily="34" charset="-127"/>
              </a:rPr>
              <a:t>provides at least two modes (Dual-Mode Operation):</a:t>
            </a:r>
          </a:p>
          <a:p>
            <a:pPr lvl="1">
              <a:lnSpc>
                <a:spcPct val="80000"/>
              </a:lnSpc>
              <a:spcBef>
                <a:spcPct val="20000"/>
              </a:spcBef>
            </a:pPr>
            <a:r>
              <a:rPr lang="en-US" altLang="ko-KR" dirty="0" smtClean="0">
                <a:ea typeface="굴림" panose="020B0600000101010101" pitchFamily="34" charset="-127"/>
              </a:rPr>
              <a:t>“Kernel” mode (or “supervisor” or “protected”)</a:t>
            </a:r>
          </a:p>
          <a:p>
            <a:pPr lvl="1">
              <a:lnSpc>
                <a:spcPct val="80000"/>
              </a:lnSpc>
              <a:spcBef>
                <a:spcPct val="20000"/>
              </a:spcBef>
            </a:pPr>
            <a:r>
              <a:rPr lang="en-US" altLang="ko-KR" dirty="0" smtClean="0">
                <a:ea typeface="굴림" panose="020B0600000101010101" pitchFamily="34" charset="-127"/>
              </a:rPr>
              <a:t>“User” mode (Normal program mode)</a:t>
            </a:r>
          </a:p>
          <a:p>
            <a:pPr lvl="1">
              <a:lnSpc>
                <a:spcPct val="80000"/>
              </a:lnSpc>
              <a:spcBef>
                <a:spcPct val="20000"/>
              </a:spcBef>
            </a:pPr>
            <a:r>
              <a:rPr lang="en-US" altLang="ko-KR" dirty="0" smtClean="0">
                <a:ea typeface="굴림" panose="020B0600000101010101" pitchFamily="34" charset="-127"/>
              </a:rPr>
              <a:t>Mode set with bits in special control register only accessible in kernel-mode</a:t>
            </a:r>
          </a:p>
          <a:p>
            <a:pPr>
              <a:lnSpc>
                <a:spcPct val="80000"/>
              </a:lnSpc>
              <a:spcBef>
                <a:spcPct val="20000"/>
              </a:spcBef>
            </a:pPr>
            <a:r>
              <a:rPr lang="en-US" altLang="ko-KR" dirty="0" smtClean="0">
                <a:ea typeface="굴림" panose="020B0600000101010101" pitchFamily="34" charset="-127"/>
              </a:rPr>
              <a:t>Intel processor actually has four “rings” of protection:</a:t>
            </a:r>
          </a:p>
          <a:p>
            <a:pPr lvl="1">
              <a:lnSpc>
                <a:spcPct val="80000"/>
              </a:lnSpc>
              <a:spcBef>
                <a:spcPct val="20000"/>
              </a:spcBef>
            </a:pPr>
            <a:r>
              <a:rPr lang="en-US" altLang="ko-KR" dirty="0" smtClean="0">
                <a:ea typeface="굴림" panose="020B0600000101010101" pitchFamily="34" charset="-127"/>
              </a:rPr>
              <a:t>PL (</a:t>
            </a:r>
            <a:r>
              <a:rPr lang="en-US" altLang="ko-KR" dirty="0" err="1" smtClean="0">
                <a:ea typeface="굴림" panose="020B0600000101010101" pitchFamily="34" charset="-127"/>
              </a:rPr>
              <a:t>Priviledge</a:t>
            </a:r>
            <a:r>
              <a:rPr lang="en-US" altLang="ko-KR" dirty="0" smtClean="0">
                <a:ea typeface="굴림" panose="020B0600000101010101" pitchFamily="34" charset="-127"/>
              </a:rPr>
              <a:t> Level) from 0 – 3</a:t>
            </a:r>
          </a:p>
          <a:p>
            <a:pPr lvl="2">
              <a:lnSpc>
                <a:spcPct val="80000"/>
              </a:lnSpc>
              <a:spcBef>
                <a:spcPct val="20000"/>
              </a:spcBef>
            </a:pPr>
            <a:r>
              <a:rPr lang="en-US" altLang="ko-KR" dirty="0" smtClean="0">
                <a:ea typeface="굴림" panose="020B0600000101010101" pitchFamily="34" charset="-127"/>
              </a:rPr>
              <a:t>PL0 has full access, PL3 has least</a:t>
            </a:r>
          </a:p>
          <a:p>
            <a:pPr lvl="1">
              <a:lnSpc>
                <a:spcPct val="80000"/>
              </a:lnSpc>
              <a:spcBef>
                <a:spcPct val="20000"/>
              </a:spcBef>
            </a:pPr>
            <a:r>
              <a:rPr lang="en-US" altLang="ko-KR" dirty="0" smtClean="0">
                <a:ea typeface="굴림" panose="020B0600000101010101" pitchFamily="34" charset="-127"/>
              </a:rPr>
              <a:t>Privilege Level set in code segment descriptor (CS)</a:t>
            </a:r>
          </a:p>
          <a:p>
            <a:pPr lvl="1">
              <a:lnSpc>
                <a:spcPct val="80000"/>
              </a:lnSpc>
              <a:spcBef>
                <a:spcPct val="20000"/>
              </a:spcBef>
            </a:pPr>
            <a:r>
              <a:rPr lang="en-US" altLang="ko-KR" dirty="0" smtClean="0">
                <a:ea typeface="굴림" panose="020B0600000101010101" pitchFamily="34" charset="-127"/>
              </a:rPr>
              <a:t>Mirrored “IOPL” bits in condition register gives permission to programs to use the I/O instructions</a:t>
            </a:r>
          </a:p>
          <a:p>
            <a:pPr lvl="1">
              <a:lnSpc>
                <a:spcPct val="80000"/>
              </a:lnSpc>
              <a:spcBef>
                <a:spcPct val="20000"/>
              </a:spcBef>
            </a:pPr>
            <a:r>
              <a:rPr lang="en-US" altLang="ko-KR" dirty="0" smtClean="0">
                <a:ea typeface="굴림" panose="020B0600000101010101" pitchFamily="34" charset="-127"/>
              </a:rPr>
              <a:t>Typical OS kernels on Intel processors only use PL0 (“kernel”) and PL3 (“user”)</a:t>
            </a:r>
          </a:p>
          <a:p>
            <a:pPr>
              <a:lnSpc>
                <a:spcPct val="80000"/>
              </a:lnSpc>
              <a:spcBef>
                <a:spcPct val="20000"/>
              </a:spcBef>
            </a:pPr>
            <a:endParaRPr lang="ko-KR" altLang="en-US" dirty="0" smtClean="0">
              <a:ea typeface="굴림" panose="020B0600000101010101" pitchFamily="34" charset="-127"/>
            </a:endParaRPr>
          </a:p>
        </p:txBody>
      </p:sp>
    </p:spTree>
    <p:extLst>
      <p:ext uri="{BB962C8B-B14F-4D97-AF65-F5344CB8AC3E}">
        <p14:creationId xmlns:p14="http://schemas.microsoft.com/office/powerpoint/2010/main" val="36319284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0531">
                                            <p:txEl>
                                              <p:pRg st="0" end="0"/>
                                            </p:txEl>
                                          </p:spTgt>
                                        </p:tgtEl>
                                        <p:attrNameLst>
                                          <p:attrName>style.visibility</p:attrName>
                                        </p:attrNameLst>
                                      </p:cBhvr>
                                      <p:to>
                                        <p:strVal val="visible"/>
                                      </p:to>
                                    </p:set>
                                    <p:anim calcmode="lin" valueType="num">
                                      <p:cBhvr additive="base">
                                        <p:cTn id="7" dur="500" fill="hold"/>
                                        <p:tgtEl>
                                          <p:spTgt spid="7905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05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0531">
                                            <p:txEl>
                                              <p:pRg st="1" end="1"/>
                                            </p:txEl>
                                          </p:spTgt>
                                        </p:tgtEl>
                                        <p:attrNameLst>
                                          <p:attrName>style.visibility</p:attrName>
                                        </p:attrNameLst>
                                      </p:cBhvr>
                                      <p:to>
                                        <p:strVal val="visible"/>
                                      </p:to>
                                    </p:set>
                                    <p:anim calcmode="lin" valueType="num">
                                      <p:cBhvr additive="base">
                                        <p:cTn id="11" dur="500" fill="hold"/>
                                        <p:tgtEl>
                                          <p:spTgt spid="79053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053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0531">
                                            <p:txEl>
                                              <p:pRg st="2" end="2"/>
                                            </p:txEl>
                                          </p:spTgt>
                                        </p:tgtEl>
                                        <p:attrNameLst>
                                          <p:attrName>style.visibility</p:attrName>
                                        </p:attrNameLst>
                                      </p:cBhvr>
                                      <p:to>
                                        <p:strVal val="visible"/>
                                      </p:to>
                                    </p:set>
                                    <p:anim calcmode="lin" valueType="num">
                                      <p:cBhvr additive="base">
                                        <p:cTn id="15" dur="500" fill="hold"/>
                                        <p:tgtEl>
                                          <p:spTgt spid="79053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053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90531">
                                            <p:txEl>
                                              <p:pRg st="3" end="3"/>
                                            </p:txEl>
                                          </p:spTgt>
                                        </p:tgtEl>
                                        <p:attrNameLst>
                                          <p:attrName>style.visibility</p:attrName>
                                        </p:attrNameLst>
                                      </p:cBhvr>
                                      <p:to>
                                        <p:strVal val="visible"/>
                                      </p:to>
                                    </p:set>
                                    <p:anim calcmode="lin" valueType="num">
                                      <p:cBhvr additive="base">
                                        <p:cTn id="19" dur="500" fill="hold"/>
                                        <p:tgtEl>
                                          <p:spTgt spid="79053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0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90531">
                                            <p:txEl>
                                              <p:pRg st="4" end="4"/>
                                            </p:txEl>
                                          </p:spTgt>
                                        </p:tgtEl>
                                        <p:attrNameLst>
                                          <p:attrName>style.visibility</p:attrName>
                                        </p:attrNameLst>
                                      </p:cBhvr>
                                      <p:to>
                                        <p:strVal val="visible"/>
                                      </p:to>
                                    </p:set>
                                    <p:anim calcmode="lin" valueType="num">
                                      <p:cBhvr additive="base">
                                        <p:cTn id="25" dur="500" fill="hold"/>
                                        <p:tgtEl>
                                          <p:spTgt spid="79053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053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90531">
                                            <p:txEl>
                                              <p:pRg st="5" end="5"/>
                                            </p:txEl>
                                          </p:spTgt>
                                        </p:tgtEl>
                                        <p:attrNameLst>
                                          <p:attrName>style.visibility</p:attrName>
                                        </p:attrNameLst>
                                      </p:cBhvr>
                                      <p:to>
                                        <p:strVal val="visible"/>
                                      </p:to>
                                    </p:set>
                                    <p:anim calcmode="lin" valueType="num">
                                      <p:cBhvr additive="base">
                                        <p:cTn id="29" dur="500" fill="hold"/>
                                        <p:tgtEl>
                                          <p:spTgt spid="79053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053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90531">
                                            <p:txEl>
                                              <p:pRg st="6" end="6"/>
                                            </p:txEl>
                                          </p:spTgt>
                                        </p:tgtEl>
                                        <p:attrNameLst>
                                          <p:attrName>style.visibility</p:attrName>
                                        </p:attrNameLst>
                                      </p:cBhvr>
                                      <p:to>
                                        <p:strVal val="visible"/>
                                      </p:to>
                                    </p:set>
                                    <p:anim calcmode="lin" valueType="num">
                                      <p:cBhvr additive="base">
                                        <p:cTn id="33" dur="500" fill="hold"/>
                                        <p:tgtEl>
                                          <p:spTgt spid="79053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9053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90531">
                                            <p:txEl>
                                              <p:pRg st="7" end="7"/>
                                            </p:txEl>
                                          </p:spTgt>
                                        </p:tgtEl>
                                        <p:attrNameLst>
                                          <p:attrName>style.visibility</p:attrName>
                                        </p:attrNameLst>
                                      </p:cBhvr>
                                      <p:to>
                                        <p:strVal val="visible"/>
                                      </p:to>
                                    </p:set>
                                    <p:anim calcmode="lin" valueType="num">
                                      <p:cBhvr additive="base">
                                        <p:cTn id="37" dur="500" fill="hold"/>
                                        <p:tgtEl>
                                          <p:spTgt spid="790531">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905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90531">
                                            <p:txEl>
                                              <p:pRg st="8" end="8"/>
                                            </p:txEl>
                                          </p:spTgt>
                                        </p:tgtEl>
                                        <p:attrNameLst>
                                          <p:attrName>style.visibility</p:attrName>
                                        </p:attrNameLst>
                                      </p:cBhvr>
                                      <p:to>
                                        <p:strVal val="visible"/>
                                      </p:to>
                                    </p:set>
                                    <p:anim calcmode="lin" valueType="num">
                                      <p:cBhvr additive="base">
                                        <p:cTn id="43" dur="500" fill="hold"/>
                                        <p:tgtEl>
                                          <p:spTgt spid="79053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0531">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90531">
                                            <p:txEl>
                                              <p:pRg st="9" end="9"/>
                                            </p:txEl>
                                          </p:spTgt>
                                        </p:tgtEl>
                                        <p:attrNameLst>
                                          <p:attrName>style.visibility</p:attrName>
                                        </p:attrNameLst>
                                      </p:cBhvr>
                                      <p:to>
                                        <p:strVal val="visible"/>
                                      </p:to>
                                    </p:set>
                                    <p:anim calcmode="lin" valueType="num">
                                      <p:cBhvr additive="base">
                                        <p:cTn id="47" dur="500" fill="hold"/>
                                        <p:tgtEl>
                                          <p:spTgt spid="790531">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90531">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90531">
                                            <p:txEl>
                                              <p:pRg st="10" end="10"/>
                                            </p:txEl>
                                          </p:spTgt>
                                        </p:tgtEl>
                                        <p:attrNameLst>
                                          <p:attrName>style.visibility</p:attrName>
                                        </p:attrNameLst>
                                      </p:cBhvr>
                                      <p:to>
                                        <p:strVal val="visible"/>
                                      </p:to>
                                    </p:set>
                                    <p:anim calcmode="lin" valueType="num">
                                      <p:cBhvr additive="base">
                                        <p:cTn id="51" dur="500" fill="hold"/>
                                        <p:tgtEl>
                                          <p:spTgt spid="790531">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90531">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90531">
                                            <p:txEl>
                                              <p:pRg st="11" end="11"/>
                                            </p:txEl>
                                          </p:spTgt>
                                        </p:tgtEl>
                                        <p:attrNameLst>
                                          <p:attrName>style.visibility</p:attrName>
                                        </p:attrNameLst>
                                      </p:cBhvr>
                                      <p:to>
                                        <p:strVal val="visible"/>
                                      </p:to>
                                    </p:set>
                                    <p:anim calcmode="lin" valueType="num">
                                      <p:cBhvr additive="base">
                                        <p:cTn id="55" dur="500" fill="hold"/>
                                        <p:tgtEl>
                                          <p:spTgt spid="790531">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90531">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790531">
                                            <p:txEl>
                                              <p:pRg st="12" end="12"/>
                                            </p:txEl>
                                          </p:spTgt>
                                        </p:tgtEl>
                                        <p:attrNameLst>
                                          <p:attrName>style.visibility</p:attrName>
                                        </p:attrNameLst>
                                      </p:cBhvr>
                                      <p:to>
                                        <p:strVal val="visible"/>
                                      </p:to>
                                    </p:set>
                                    <p:anim calcmode="lin" valueType="num">
                                      <p:cBhvr additive="base">
                                        <p:cTn id="59" dur="500" fill="hold"/>
                                        <p:tgtEl>
                                          <p:spTgt spid="790531">
                                            <p:txEl>
                                              <p:pRg st="12" end="1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90531">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790531">
                                            <p:txEl>
                                              <p:pRg st="13" end="13"/>
                                            </p:txEl>
                                          </p:spTgt>
                                        </p:tgtEl>
                                        <p:attrNameLst>
                                          <p:attrName>style.visibility</p:attrName>
                                        </p:attrNameLst>
                                      </p:cBhvr>
                                      <p:to>
                                        <p:strVal val="visible"/>
                                      </p:to>
                                    </p:set>
                                    <p:anim calcmode="lin" valueType="num">
                                      <p:cBhvr additive="base">
                                        <p:cTn id="63" dur="500" fill="hold"/>
                                        <p:tgtEl>
                                          <p:spTgt spid="790531">
                                            <p:txEl>
                                              <p:pRg st="13" end="1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90531">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smtClean="0">
                <a:ea typeface="굴림" panose="020B0600000101010101" pitchFamily="34" charset="-127"/>
              </a:rPr>
              <a:t>How to get from Kernel</a:t>
            </a:r>
            <a:r>
              <a:rPr lang="en-US" altLang="ko-KR" smtClean="0">
                <a:ea typeface="굴림" panose="020B0600000101010101" pitchFamily="34" charset="-127"/>
                <a:sym typeface="Symbol" panose="05050102010706020507" pitchFamily="18" charset="2"/>
              </a:rPr>
              <a:t>User</a:t>
            </a:r>
          </a:p>
        </p:txBody>
      </p:sp>
      <p:sp>
        <p:nvSpPr>
          <p:cNvPr id="12291" name="Rectangle 3"/>
          <p:cNvSpPr>
            <a:spLocks noGrp="1" noChangeArrowheads="1"/>
          </p:cNvSpPr>
          <p:nvPr>
            <p:ph type="body" idx="1"/>
          </p:nvPr>
        </p:nvSpPr>
        <p:spPr>
          <a:xfrm>
            <a:off x="228600" y="685800"/>
            <a:ext cx="8686800" cy="5867400"/>
          </a:xfrm>
        </p:spPr>
        <p:txBody>
          <a:bodyPr/>
          <a:lstStyle/>
          <a:p>
            <a:r>
              <a:rPr lang="en-US" altLang="ko-KR" smtClean="0">
                <a:ea typeface="굴림" panose="020B0600000101010101" pitchFamily="34" charset="-127"/>
              </a:rPr>
              <a:t>What does the kernel do to create a new user process?</a:t>
            </a:r>
          </a:p>
          <a:p>
            <a:pPr lvl="1"/>
            <a:r>
              <a:rPr lang="en-US" altLang="ko-KR" smtClean="0">
                <a:ea typeface="굴림" panose="020B0600000101010101" pitchFamily="34" charset="-127"/>
              </a:rPr>
              <a:t>Allocate and initialize address-space control block</a:t>
            </a:r>
          </a:p>
          <a:p>
            <a:pPr lvl="1"/>
            <a:r>
              <a:rPr lang="en-US" altLang="ko-KR" smtClean="0">
                <a:ea typeface="굴림" panose="020B0600000101010101" pitchFamily="34" charset="-127"/>
              </a:rPr>
              <a:t>Read program off disk and store in memory</a:t>
            </a:r>
          </a:p>
          <a:p>
            <a:pPr lvl="1"/>
            <a:r>
              <a:rPr lang="en-US" altLang="ko-KR" smtClean="0">
                <a:ea typeface="굴림" panose="020B0600000101010101" pitchFamily="34" charset="-127"/>
              </a:rPr>
              <a:t>Allocate and initialize translation table </a:t>
            </a:r>
          </a:p>
          <a:p>
            <a:pPr lvl="2"/>
            <a:r>
              <a:rPr lang="en-US" altLang="ko-KR" smtClean="0">
                <a:ea typeface="굴림" panose="020B0600000101010101" pitchFamily="34" charset="-127"/>
              </a:rPr>
              <a:t>Point at code in memory so program can execute</a:t>
            </a:r>
          </a:p>
          <a:p>
            <a:pPr lvl="2"/>
            <a:r>
              <a:rPr lang="en-US" altLang="ko-KR" smtClean="0">
                <a:ea typeface="굴림" panose="020B0600000101010101" pitchFamily="34" charset="-127"/>
              </a:rPr>
              <a:t>Possibly point at statically initialized data</a:t>
            </a:r>
          </a:p>
          <a:p>
            <a:pPr lvl="1"/>
            <a:r>
              <a:rPr lang="en-US" altLang="ko-KR" smtClean="0">
                <a:ea typeface="굴림" panose="020B0600000101010101" pitchFamily="34" charset="-127"/>
              </a:rPr>
              <a:t>Run Program:</a:t>
            </a:r>
          </a:p>
          <a:p>
            <a:pPr lvl="2"/>
            <a:r>
              <a:rPr lang="en-US" altLang="ko-KR" smtClean="0">
                <a:ea typeface="굴림" panose="020B0600000101010101" pitchFamily="34" charset="-127"/>
              </a:rPr>
              <a:t>Set machine registers</a:t>
            </a:r>
          </a:p>
          <a:p>
            <a:pPr lvl="2"/>
            <a:r>
              <a:rPr lang="en-US" altLang="ko-KR" smtClean="0">
                <a:ea typeface="굴림" panose="020B0600000101010101" pitchFamily="34" charset="-127"/>
              </a:rPr>
              <a:t>Set hardware pointer to translation table</a:t>
            </a:r>
          </a:p>
          <a:p>
            <a:pPr lvl="2"/>
            <a:r>
              <a:rPr lang="en-US" altLang="ko-KR" smtClean="0">
                <a:ea typeface="굴림" panose="020B0600000101010101" pitchFamily="34" charset="-127"/>
              </a:rPr>
              <a:t>Set processor status word for user mode</a:t>
            </a:r>
          </a:p>
          <a:p>
            <a:pPr lvl="2"/>
            <a:r>
              <a:rPr lang="en-US" altLang="ko-KR" smtClean="0">
                <a:ea typeface="굴림" panose="020B0600000101010101" pitchFamily="34" charset="-127"/>
              </a:rPr>
              <a:t>Jump to start of program</a:t>
            </a:r>
          </a:p>
          <a:p>
            <a:r>
              <a:rPr lang="en-US" altLang="ko-KR" smtClean="0">
                <a:ea typeface="굴림" panose="020B0600000101010101" pitchFamily="34" charset="-127"/>
              </a:rPr>
              <a:t>How does kernel switch between processes?</a:t>
            </a:r>
          </a:p>
          <a:p>
            <a:pPr lvl="1"/>
            <a:r>
              <a:rPr lang="en-US" altLang="ko-KR" smtClean="0">
                <a:ea typeface="굴림" panose="020B0600000101010101" pitchFamily="34" charset="-127"/>
              </a:rPr>
              <a:t>Same saving/restoring of registers as before</a:t>
            </a:r>
          </a:p>
          <a:p>
            <a:pPr lvl="1"/>
            <a:r>
              <a:rPr lang="en-US" altLang="ko-KR" smtClean="0">
                <a:ea typeface="굴림" panose="020B0600000101010101" pitchFamily="34" charset="-127"/>
              </a:rPr>
              <a:t>Save/restore PSL (hardware pointer to translation table)</a:t>
            </a:r>
          </a:p>
        </p:txBody>
      </p:sp>
    </p:spTree>
    <p:extLst>
      <p:ext uri="{BB962C8B-B14F-4D97-AF65-F5344CB8AC3E}">
        <p14:creationId xmlns:p14="http://schemas.microsoft.com/office/powerpoint/2010/main" val="120724333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smtClean="0">
                <a:ea typeface="굴림" panose="020B0600000101010101" pitchFamily="34" charset="-127"/>
              </a:rPr>
              <a:t>Recall: </a:t>
            </a:r>
            <a:r>
              <a:rPr lang="en-US" altLang="ko-KR" dirty="0" err="1" smtClean="0">
                <a:ea typeface="굴림" panose="020B0600000101010101" pitchFamily="34" charset="-127"/>
              </a:rPr>
              <a:t>User</a:t>
            </a:r>
            <a:r>
              <a:rPr lang="en-US" altLang="ko-KR" dirty="0" err="1" smtClean="0">
                <a:ea typeface="굴림" panose="020B0600000101010101" pitchFamily="34" charset="-127"/>
                <a:sym typeface="Symbol" panose="05050102010706020507" pitchFamily="18" charset="2"/>
              </a:rPr>
              <a:t>Kernel</a:t>
            </a:r>
            <a:r>
              <a:rPr lang="en-US" altLang="ko-KR" dirty="0" smtClean="0">
                <a:ea typeface="굴림" panose="020B0600000101010101" pitchFamily="34" charset="-127"/>
                <a:sym typeface="Symbol" panose="05050102010706020507" pitchFamily="18" charset="2"/>
              </a:rPr>
              <a:t> (System Call)</a:t>
            </a:r>
          </a:p>
        </p:txBody>
      </p:sp>
      <p:sp>
        <p:nvSpPr>
          <p:cNvPr id="796675" name="Rectangle 3"/>
          <p:cNvSpPr>
            <a:spLocks noGrp="1" noChangeArrowheads="1"/>
          </p:cNvSpPr>
          <p:nvPr>
            <p:ph type="body" idx="1"/>
          </p:nvPr>
        </p:nvSpPr>
        <p:spPr>
          <a:xfrm>
            <a:off x="381000" y="685800"/>
            <a:ext cx="8610600" cy="6019800"/>
          </a:xfrm>
        </p:spPr>
        <p:txBody>
          <a:bodyPr/>
          <a:lstStyle/>
          <a:p>
            <a:pPr>
              <a:lnSpc>
                <a:spcPct val="80000"/>
              </a:lnSpc>
              <a:spcBef>
                <a:spcPct val="20000"/>
              </a:spcBef>
            </a:pPr>
            <a:r>
              <a:rPr lang="en-US" altLang="ko-KR" smtClean="0">
                <a:ea typeface="굴림" panose="020B0600000101010101" pitchFamily="34" charset="-127"/>
              </a:rPr>
              <a:t>Can’t let inmate (user) get out of padded cell on own</a:t>
            </a:r>
          </a:p>
          <a:p>
            <a:pPr lvl="1">
              <a:lnSpc>
                <a:spcPct val="80000"/>
              </a:lnSpc>
              <a:spcBef>
                <a:spcPct val="20000"/>
              </a:spcBef>
            </a:pPr>
            <a:r>
              <a:rPr lang="en-US" altLang="ko-KR" smtClean="0">
                <a:ea typeface="굴림" panose="020B0600000101010101" pitchFamily="34" charset="-127"/>
              </a:rPr>
              <a:t>Would defeat purpose of protection!</a:t>
            </a:r>
          </a:p>
          <a:p>
            <a:pPr lvl="1">
              <a:lnSpc>
                <a:spcPct val="80000"/>
              </a:lnSpc>
              <a:spcBef>
                <a:spcPct val="20000"/>
              </a:spcBef>
            </a:pPr>
            <a:r>
              <a:rPr lang="en-US" altLang="ko-KR" smtClean="0">
                <a:ea typeface="굴림" panose="020B0600000101010101" pitchFamily="34" charset="-127"/>
              </a:rPr>
              <a:t>So, how does the user program get back into kernel?</a:t>
            </a:r>
          </a:p>
          <a:p>
            <a:pPr>
              <a:lnSpc>
                <a:spcPct val="80000"/>
              </a:lnSpc>
              <a:spcBef>
                <a:spcPct val="20000"/>
              </a:spcBef>
            </a:pPr>
            <a:endParaRPr lang="en-US" altLang="ko-KR" smtClean="0">
              <a:solidFill>
                <a:schemeClr val="hlink"/>
              </a:solidFill>
              <a:ea typeface="굴림" panose="020B0600000101010101" pitchFamily="34" charset="-127"/>
            </a:endParaRPr>
          </a:p>
          <a:p>
            <a:pPr>
              <a:lnSpc>
                <a:spcPct val="80000"/>
              </a:lnSpc>
              <a:spcBef>
                <a:spcPct val="20000"/>
              </a:spcBef>
            </a:pPr>
            <a:endParaRPr lang="en-US" altLang="ko-KR" smtClean="0">
              <a:solidFill>
                <a:schemeClr val="hlink"/>
              </a:solidFill>
              <a:ea typeface="굴림" panose="020B0600000101010101" pitchFamily="34" charset="-127"/>
            </a:endParaRPr>
          </a:p>
          <a:p>
            <a:pPr>
              <a:lnSpc>
                <a:spcPct val="80000"/>
              </a:lnSpc>
              <a:spcBef>
                <a:spcPct val="20000"/>
              </a:spcBef>
            </a:pPr>
            <a:endParaRPr lang="en-US" altLang="ko-KR" smtClean="0">
              <a:solidFill>
                <a:schemeClr val="hlink"/>
              </a:solidFill>
              <a:ea typeface="굴림" panose="020B0600000101010101" pitchFamily="34" charset="-127"/>
            </a:endParaRPr>
          </a:p>
          <a:p>
            <a:pPr>
              <a:lnSpc>
                <a:spcPct val="80000"/>
              </a:lnSpc>
              <a:spcBef>
                <a:spcPct val="20000"/>
              </a:spcBef>
            </a:pPr>
            <a:endParaRPr lang="en-US" altLang="ko-KR" smtClean="0">
              <a:solidFill>
                <a:schemeClr val="hlink"/>
              </a:solidFill>
              <a:ea typeface="굴림" panose="020B0600000101010101" pitchFamily="34" charset="-127"/>
            </a:endParaRPr>
          </a:p>
          <a:p>
            <a:pPr>
              <a:lnSpc>
                <a:spcPct val="80000"/>
              </a:lnSpc>
              <a:spcBef>
                <a:spcPct val="20000"/>
              </a:spcBef>
            </a:pPr>
            <a:endParaRPr lang="en-US" altLang="ko-KR" smtClean="0">
              <a:solidFill>
                <a:schemeClr val="hlink"/>
              </a:solidFill>
              <a:ea typeface="굴림" panose="020B0600000101010101" pitchFamily="34" charset="-127"/>
            </a:endParaRPr>
          </a:p>
          <a:p>
            <a:pPr>
              <a:lnSpc>
                <a:spcPct val="80000"/>
              </a:lnSpc>
              <a:spcBef>
                <a:spcPct val="20000"/>
              </a:spcBef>
            </a:pPr>
            <a:endParaRPr lang="en-US" altLang="ko-KR" smtClean="0">
              <a:solidFill>
                <a:schemeClr val="hlink"/>
              </a:solidFill>
              <a:ea typeface="굴림" panose="020B0600000101010101" pitchFamily="34" charset="-127"/>
            </a:endParaRPr>
          </a:p>
          <a:p>
            <a:pPr>
              <a:lnSpc>
                <a:spcPct val="80000"/>
              </a:lnSpc>
              <a:spcBef>
                <a:spcPct val="20000"/>
              </a:spcBef>
            </a:pPr>
            <a:endParaRPr lang="en-US" altLang="ko-KR" smtClean="0">
              <a:solidFill>
                <a:schemeClr val="hlink"/>
              </a:solidFill>
              <a:ea typeface="굴림" panose="020B0600000101010101" pitchFamily="34" charset="-127"/>
            </a:endParaRPr>
          </a:p>
          <a:p>
            <a:pPr>
              <a:lnSpc>
                <a:spcPct val="80000"/>
              </a:lnSpc>
              <a:spcBef>
                <a:spcPct val="20000"/>
              </a:spcBef>
            </a:pPr>
            <a:r>
              <a:rPr lang="en-US" altLang="ko-KR" smtClean="0">
                <a:solidFill>
                  <a:schemeClr val="hlink"/>
                </a:solidFill>
                <a:ea typeface="굴림" panose="020B0600000101010101" pitchFamily="34" charset="-127"/>
              </a:rPr>
              <a:t>System call: </a:t>
            </a:r>
            <a:r>
              <a:rPr lang="en-US" altLang="ko-KR" smtClean="0">
                <a:ea typeface="굴림" panose="020B0600000101010101" pitchFamily="34" charset="-127"/>
              </a:rPr>
              <a:t>Voluntary procedure call into kernel</a:t>
            </a:r>
          </a:p>
          <a:p>
            <a:pPr lvl="1">
              <a:lnSpc>
                <a:spcPct val="80000"/>
              </a:lnSpc>
              <a:spcBef>
                <a:spcPct val="20000"/>
              </a:spcBef>
            </a:pPr>
            <a:r>
              <a:rPr lang="en-US" altLang="ko-KR" smtClean="0">
                <a:ea typeface="굴림" panose="020B0600000101010101" pitchFamily="34" charset="-127"/>
              </a:rPr>
              <a:t>Hardware for controlled User</a:t>
            </a:r>
            <a:r>
              <a:rPr lang="en-US" altLang="ko-KR" smtClean="0">
                <a:ea typeface="굴림" panose="020B0600000101010101" pitchFamily="34" charset="-127"/>
                <a:sym typeface="Symbol" panose="05050102010706020507" pitchFamily="18" charset="2"/>
              </a:rPr>
              <a:t>Kernel transition</a:t>
            </a:r>
          </a:p>
          <a:p>
            <a:pPr lvl="1">
              <a:lnSpc>
                <a:spcPct val="80000"/>
              </a:lnSpc>
              <a:spcBef>
                <a:spcPct val="20000"/>
              </a:spcBef>
            </a:pPr>
            <a:r>
              <a:rPr lang="en-US" altLang="ko-KR" smtClean="0">
                <a:ea typeface="굴림" panose="020B0600000101010101" pitchFamily="34" charset="-127"/>
              </a:rPr>
              <a:t>Can any kernel routine be called?</a:t>
            </a:r>
          </a:p>
          <a:p>
            <a:pPr lvl="2">
              <a:lnSpc>
                <a:spcPct val="80000"/>
              </a:lnSpc>
              <a:spcBef>
                <a:spcPct val="20000"/>
              </a:spcBef>
            </a:pPr>
            <a:r>
              <a:rPr lang="en-US" altLang="ko-KR" smtClean="0">
                <a:ea typeface="굴림" panose="020B0600000101010101" pitchFamily="34" charset="-127"/>
              </a:rPr>
              <a:t>No!  Only specific ones.</a:t>
            </a:r>
          </a:p>
          <a:p>
            <a:pPr lvl="1">
              <a:lnSpc>
                <a:spcPct val="80000"/>
              </a:lnSpc>
              <a:spcBef>
                <a:spcPct val="20000"/>
              </a:spcBef>
            </a:pPr>
            <a:r>
              <a:rPr lang="en-US" altLang="ko-KR" smtClean="0">
                <a:ea typeface="굴림" panose="020B0600000101010101" pitchFamily="34" charset="-127"/>
              </a:rPr>
              <a:t>System call ID encoded into system call instruction</a:t>
            </a:r>
          </a:p>
          <a:p>
            <a:pPr lvl="2">
              <a:lnSpc>
                <a:spcPct val="80000"/>
              </a:lnSpc>
              <a:spcBef>
                <a:spcPct val="20000"/>
              </a:spcBef>
            </a:pPr>
            <a:r>
              <a:rPr lang="en-US" altLang="ko-KR" smtClean="0">
                <a:solidFill>
                  <a:schemeClr val="hlink"/>
                </a:solidFill>
                <a:ea typeface="굴림" panose="020B0600000101010101" pitchFamily="34" charset="-127"/>
              </a:rPr>
              <a:t>Index forces well-defined interface with kernel</a:t>
            </a:r>
          </a:p>
        </p:txBody>
      </p:sp>
      <p:pic>
        <p:nvPicPr>
          <p:cNvPr id="796676" name="Picture 4"/>
          <p:cNvPicPr>
            <a:picLocks noChangeAspect="1" noChangeArrowheads="1"/>
          </p:cNvPicPr>
          <p:nvPr/>
        </p:nvPicPr>
        <p:blipFill>
          <a:blip r:embed="rId3">
            <a:extLst>
              <a:ext uri="{28A0092B-C50C-407E-A947-70E740481C1C}">
                <a14:useLocalDpi xmlns:a14="http://schemas.microsoft.com/office/drawing/2010/main" val="0"/>
              </a:ext>
            </a:extLst>
          </a:blip>
          <a:srcRect l="417" t="30278" r="417" b="30000"/>
          <a:stretch>
            <a:fillRect/>
          </a:stretch>
        </p:blipFill>
        <p:spPr bwMode="auto">
          <a:xfrm>
            <a:off x="838200" y="1893888"/>
            <a:ext cx="7391400" cy="222091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3033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 calcmode="lin" valueType="num">
                                      <p:cBhvr additive="base">
                                        <p:cTn id="7" dur="500" fill="hold"/>
                                        <p:tgtEl>
                                          <p:spTgt spid="796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6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6675">
                                            <p:txEl>
                                              <p:pRg st="1" end="1"/>
                                            </p:txEl>
                                          </p:spTgt>
                                        </p:tgtEl>
                                        <p:attrNameLst>
                                          <p:attrName>style.visibility</p:attrName>
                                        </p:attrNameLst>
                                      </p:cBhvr>
                                      <p:to>
                                        <p:strVal val="visible"/>
                                      </p:to>
                                    </p:set>
                                    <p:anim calcmode="lin" valueType="num">
                                      <p:cBhvr additive="base">
                                        <p:cTn id="11" dur="500" fill="hold"/>
                                        <p:tgtEl>
                                          <p:spTgt spid="796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6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6675">
                                            <p:txEl>
                                              <p:pRg st="2" end="2"/>
                                            </p:txEl>
                                          </p:spTgt>
                                        </p:tgtEl>
                                        <p:attrNameLst>
                                          <p:attrName>style.visibility</p:attrName>
                                        </p:attrNameLst>
                                      </p:cBhvr>
                                      <p:to>
                                        <p:strVal val="visible"/>
                                      </p:to>
                                    </p:set>
                                    <p:anim calcmode="lin" valueType="num">
                                      <p:cBhvr additive="base">
                                        <p:cTn id="15" dur="500" fill="hold"/>
                                        <p:tgtEl>
                                          <p:spTgt spid="79667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6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96675">
                                            <p:txEl>
                                              <p:pRg st="10" end="10"/>
                                            </p:txEl>
                                          </p:spTgt>
                                        </p:tgtEl>
                                        <p:attrNameLst>
                                          <p:attrName>style.visibility</p:attrName>
                                        </p:attrNameLst>
                                      </p:cBhvr>
                                      <p:to>
                                        <p:strVal val="visible"/>
                                      </p:to>
                                    </p:set>
                                    <p:anim calcmode="lin" valueType="num">
                                      <p:cBhvr additive="base">
                                        <p:cTn id="21" dur="500" fill="hold"/>
                                        <p:tgtEl>
                                          <p:spTgt spid="796675">
                                            <p:txEl>
                                              <p:pRg st="10" end="1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96675">
                                            <p:txEl>
                                              <p:pRg st="10" end="1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96675">
                                            <p:txEl>
                                              <p:pRg st="11" end="11"/>
                                            </p:txEl>
                                          </p:spTgt>
                                        </p:tgtEl>
                                        <p:attrNameLst>
                                          <p:attrName>style.visibility</p:attrName>
                                        </p:attrNameLst>
                                      </p:cBhvr>
                                      <p:to>
                                        <p:strVal val="visible"/>
                                      </p:to>
                                    </p:set>
                                    <p:anim calcmode="lin" valueType="num">
                                      <p:cBhvr additive="base">
                                        <p:cTn id="25" dur="500" fill="hold"/>
                                        <p:tgtEl>
                                          <p:spTgt spid="796675">
                                            <p:txEl>
                                              <p:pRg st="11" end="1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6675">
                                            <p:txEl>
                                              <p:pRg st="11" end="11"/>
                                            </p:txEl>
                                          </p:spTgt>
                                        </p:tgtEl>
                                        <p:attrNameLst>
                                          <p:attrName>ppt_y</p:attrName>
                                        </p:attrNameLst>
                                      </p:cBhvr>
                                      <p:tavLst>
                                        <p:tav tm="0">
                                          <p:val>
                                            <p:strVal val="#ppt_y"/>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79667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96675">
                                            <p:txEl>
                                              <p:pRg st="12" end="12"/>
                                            </p:txEl>
                                          </p:spTgt>
                                        </p:tgtEl>
                                        <p:attrNameLst>
                                          <p:attrName>style.visibility</p:attrName>
                                        </p:attrNameLst>
                                      </p:cBhvr>
                                      <p:to>
                                        <p:strVal val="visible"/>
                                      </p:to>
                                    </p:set>
                                    <p:anim calcmode="lin" valueType="num">
                                      <p:cBhvr additive="base">
                                        <p:cTn id="33" dur="500" fill="hold"/>
                                        <p:tgtEl>
                                          <p:spTgt spid="796675">
                                            <p:txEl>
                                              <p:pRg st="12" end="1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96675">
                                            <p:txEl>
                                              <p:pRg st="12" end="12"/>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96675">
                                            <p:txEl>
                                              <p:pRg st="13" end="13"/>
                                            </p:txEl>
                                          </p:spTgt>
                                        </p:tgtEl>
                                        <p:attrNameLst>
                                          <p:attrName>style.visibility</p:attrName>
                                        </p:attrNameLst>
                                      </p:cBhvr>
                                      <p:to>
                                        <p:strVal val="visible"/>
                                      </p:to>
                                    </p:set>
                                    <p:anim calcmode="lin" valueType="num">
                                      <p:cBhvr additive="base">
                                        <p:cTn id="37" dur="500" fill="hold"/>
                                        <p:tgtEl>
                                          <p:spTgt spid="796675">
                                            <p:txEl>
                                              <p:pRg st="13" end="1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96675">
                                            <p:txEl>
                                              <p:pRg st="13" end="13"/>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96675">
                                            <p:txEl>
                                              <p:pRg st="14" end="14"/>
                                            </p:txEl>
                                          </p:spTgt>
                                        </p:tgtEl>
                                        <p:attrNameLst>
                                          <p:attrName>style.visibility</p:attrName>
                                        </p:attrNameLst>
                                      </p:cBhvr>
                                      <p:to>
                                        <p:strVal val="visible"/>
                                      </p:to>
                                    </p:set>
                                    <p:anim calcmode="lin" valueType="num">
                                      <p:cBhvr additive="base">
                                        <p:cTn id="41" dur="500" fill="hold"/>
                                        <p:tgtEl>
                                          <p:spTgt spid="796675">
                                            <p:txEl>
                                              <p:pRg st="14" end="1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96675">
                                            <p:txEl>
                                              <p:pRg st="14" end="14"/>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96675">
                                            <p:txEl>
                                              <p:pRg st="15" end="15"/>
                                            </p:txEl>
                                          </p:spTgt>
                                        </p:tgtEl>
                                        <p:attrNameLst>
                                          <p:attrName>style.visibility</p:attrName>
                                        </p:attrNameLst>
                                      </p:cBhvr>
                                      <p:to>
                                        <p:strVal val="visible"/>
                                      </p:to>
                                    </p:set>
                                    <p:anim calcmode="lin" valueType="num">
                                      <p:cBhvr additive="base">
                                        <p:cTn id="45" dur="500" fill="hold"/>
                                        <p:tgtEl>
                                          <p:spTgt spid="796675">
                                            <p:txEl>
                                              <p:pRg st="15" end="15"/>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96675">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152400"/>
            <a:ext cx="8610600" cy="533400"/>
          </a:xfrm>
        </p:spPr>
        <p:txBody>
          <a:bodyPr/>
          <a:lstStyle/>
          <a:p>
            <a:r>
              <a:rPr lang="en-US" altLang="ko-KR" smtClean="0">
                <a:ea typeface="굴림" panose="020B0600000101010101" pitchFamily="34" charset="-127"/>
              </a:rPr>
              <a:t>User</a:t>
            </a:r>
            <a:r>
              <a:rPr lang="en-US" altLang="ko-KR" smtClean="0">
                <a:ea typeface="굴림" panose="020B0600000101010101" pitchFamily="34" charset="-127"/>
                <a:sym typeface="Symbol" panose="05050102010706020507" pitchFamily="18" charset="2"/>
              </a:rPr>
              <a:t>Kernel (Exceptions: Traps and Interrupts)</a:t>
            </a:r>
          </a:p>
        </p:txBody>
      </p:sp>
      <p:sp>
        <p:nvSpPr>
          <p:cNvPr id="15363" name="Rectangle 3"/>
          <p:cNvSpPr>
            <a:spLocks noGrp="1" noChangeArrowheads="1"/>
          </p:cNvSpPr>
          <p:nvPr>
            <p:ph type="body" idx="1"/>
          </p:nvPr>
        </p:nvSpPr>
        <p:spPr>
          <a:xfrm>
            <a:off x="304800" y="609600"/>
            <a:ext cx="8610600" cy="6096000"/>
          </a:xfrm>
        </p:spPr>
        <p:txBody>
          <a:bodyPr/>
          <a:lstStyle/>
          <a:p>
            <a:pPr>
              <a:lnSpc>
                <a:spcPct val="80000"/>
              </a:lnSpc>
              <a:spcBef>
                <a:spcPct val="20000"/>
              </a:spcBef>
            </a:pPr>
            <a:r>
              <a:rPr lang="en-US" altLang="ko-KR" smtClean="0">
                <a:ea typeface="굴림" panose="020B0600000101010101" pitchFamily="34" charset="-127"/>
              </a:rPr>
              <a:t>A system call instruction causes a synchronous exception (or “trap”)</a:t>
            </a:r>
          </a:p>
          <a:p>
            <a:pPr lvl="1">
              <a:lnSpc>
                <a:spcPct val="80000"/>
              </a:lnSpc>
              <a:spcBef>
                <a:spcPct val="20000"/>
              </a:spcBef>
            </a:pPr>
            <a:r>
              <a:rPr lang="en-US" altLang="ko-KR" smtClean="0">
                <a:ea typeface="굴림" panose="020B0600000101010101" pitchFamily="34" charset="-127"/>
              </a:rPr>
              <a:t>In fact, often called a software “trap” instruction</a:t>
            </a:r>
          </a:p>
          <a:p>
            <a:pPr>
              <a:lnSpc>
                <a:spcPct val="80000"/>
              </a:lnSpc>
              <a:spcBef>
                <a:spcPct val="20000"/>
              </a:spcBef>
            </a:pPr>
            <a:r>
              <a:rPr lang="en-US" altLang="ko-KR" smtClean="0">
                <a:ea typeface="굴림" panose="020B0600000101010101" pitchFamily="34" charset="-127"/>
              </a:rPr>
              <a:t>Other sources of </a:t>
            </a:r>
            <a:r>
              <a:rPr lang="en-US" altLang="ko-KR" i="1" smtClean="0">
                <a:solidFill>
                  <a:schemeClr val="hlink"/>
                </a:solidFill>
                <a:ea typeface="굴림" panose="020B0600000101010101" pitchFamily="34" charset="-127"/>
              </a:rPr>
              <a:t>Synchronous Exceptions (“Trap”):</a:t>
            </a:r>
          </a:p>
          <a:p>
            <a:pPr lvl="1">
              <a:lnSpc>
                <a:spcPct val="80000"/>
              </a:lnSpc>
              <a:spcBef>
                <a:spcPct val="20000"/>
              </a:spcBef>
            </a:pPr>
            <a:r>
              <a:rPr lang="en-US" altLang="ko-KR" smtClean="0">
                <a:ea typeface="굴림" panose="020B0600000101010101" pitchFamily="34" charset="-127"/>
              </a:rPr>
              <a:t>Divide by zero, Illegal instruction, Bus error (bad address, e.g. unaligned access)</a:t>
            </a:r>
          </a:p>
          <a:p>
            <a:pPr lvl="1">
              <a:lnSpc>
                <a:spcPct val="80000"/>
              </a:lnSpc>
              <a:spcBef>
                <a:spcPct val="20000"/>
              </a:spcBef>
            </a:pPr>
            <a:r>
              <a:rPr lang="en-US" altLang="ko-KR" smtClean="0">
                <a:ea typeface="굴림" panose="020B0600000101010101" pitchFamily="34" charset="-127"/>
              </a:rPr>
              <a:t>Segmentation Fault (address out of range)</a:t>
            </a:r>
          </a:p>
          <a:p>
            <a:pPr lvl="1">
              <a:lnSpc>
                <a:spcPct val="80000"/>
              </a:lnSpc>
              <a:spcBef>
                <a:spcPct val="20000"/>
              </a:spcBef>
            </a:pPr>
            <a:r>
              <a:rPr lang="en-US" altLang="ko-KR" smtClean="0">
                <a:ea typeface="굴림" panose="020B0600000101010101" pitchFamily="34" charset="-127"/>
              </a:rPr>
              <a:t>Page Fault (for illusion of infinite-sized memory)</a:t>
            </a:r>
          </a:p>
          <a:p>
            <a:pPr>
              <a:lnSpc>
                <a:spcPct val="80000"/>
              </a:lnSpc>
              <a:spcBef>
                <a:spcPct val="20000"/>
              </a:spcBef>
            </a:pPr>
            <a:r>
              <a:rPr lang="en-US" altLang="ko-KR" smtClean="0">
                <a:ea typeface="굴림" panose="020B0600000101010101" pitchFamily="34" charset="-127"/>
              </a:rPr>
              <a:t>Interrupts are </a:t>
            </a:r>
            <a:r>
              <a:rPr lang="en-US" altLang="ko-KR" i="1" smtClean="0">
                <a:solidFill>
                  <a:schemeClr val="hlink"/>
                </a:solidFill>
                <a:ea typeface="굴림" panose="020B0600000101010101" pitchFamily="34" charset="-127"/>
              </a:rPr>
              <a:t>Asynchronous Exceptions</a:t>
            </a:r>
          </a:p>
          <a:p>
            <a:pPr lvl="1">
              <a:lnSpc>
                <a:spcPct val="80000"/>
              </a:lnSpc>
              <a:spcBef>
                <a:spcPct val="20000"/>
              </a:spcBef>
            </a:pPr>
            <a:r>
              <a:rPr lang="en-US" altLang="ko-KR" smtClean="0">
                <a:ea typeface="굴림" panose="020B0600000101010101" pitchFamily="34" charset="-127"/>
              </a:rPr>
              <a:t>Examples: timer, disk ready, network, etc….</a:t>
            </a:r>
          </a:p>
          <a:p>
            <a:pPr lvl="1">
              <a:lnSpc>
                <a:spcPct val="80000"/>
              </a:lnSpc>
              <a:spcBef>
                <a:spcPct val="20000"/>
              </a:spcBef>
            </a:pPr>
            <a:r>
              <a:rPr lang="en-US" altLang="ko-KR" smtClean="0">
                <a:solidFill>
                  <a:schemeClr val="hlink"/>
                </a:solidFill>
                <a:ea typeface="굴림" panose="020B0600000101010101" pitchFamily="34" charset="-127"/>
              </a:rPr>
              <a:t>Interrupts can be disabled, traps cannot!</a:t>
            </a:r>
          </a:p>
          <a:p>
            <a:pPr>
              <a:lnSpc>
                <a:spcPct val="80000"/>
              </a:lnSpc>
              <a:spcBef>
                <a:spcPct val="20000"/>
              </a:spcBef>
            </a:pPr>
            <a:r>
              <a:rPr lang="en-US" altLang="ko-KR" smtClean="0">
                <a:ea typeface="굴림" panose="020B0600000101010101" pitchFamily="34" charset="-127"/>
              </a:rPr>
              <a:t>On system call, exception, or interrupt:</a:t>
            </a:r>
          </a:p>
          <a:p>
            <a:pPr lvl="1">
              <a:lnSpc>
                <a:spcPct val="80000"/>
              </a:lnSpc>
              <a:spcBef>
                <a:spcPct val="20000"/>
              </a:spcBef>
            </a:pPr>
            <a:r>
              <a:rPr lang="en-US" altLang="ko-KR" smtClean="0">
                <a:ea typeface="굴림" panose="020B0600000101010101" pitchFamily="34" charset="-127"/>
              </a:rPr>
              <a:t>Hardware enters kernel mode with interrupts disabled</a:t>
            </a:r>
          </a:p>
          <a:p>
            <a:pPr lvl="1">
              <a:lnSpc>
                <a:spcPct val="80000"/>
              </a:lnSpc>
              <a:spcBef>
                <a:spcPct val="20000"/>
              </a:spcBef>
            </a:pPr>
            <a:r>
              <a:rPr lang="en-US" altLang="ko-KR" smtClean="0">
                <a:ea typeface="굴림" panose="020B0600000101010101" pitchFamily="34" charset="-127"/>
              </a:rPr>
              <a:t>Saves PC, then jumps to appropriate handler in kernel</a:t>
            </a:r>
          </a:p>
          <a:p>
            <a:pPr lvl="1">
              <a:lnSpc>
                <a:spcPct val="80000"/>
              </a:lnSpc>
              <a:spcBef>
                <a:spcPct val="20000"/>
              </a:spcBef>
            </a:pPr>
            <a:r>
              <a:rPr lang="en-US" altLang="ko-KR" smtClean="0">
                <a:ea typeface="굴림" panose="020B0600000101010101" pitchFamily="34" charset="-127"/>
              </a:rPr>
              <a:t>For some processors (x86), processor also saves registers, changes stack, etc.</a:t>
            </a:r>
          </a:p>
          <a:p>
            <a:pPr>
              <a:lnSpc>
                <a:spcPct val="80000"/>
              </a:lnSpc>
              <a:spcBef>
                <a:spcPct val="20000"/>
              </a:spcBef>
            </a:pPr>
            <a:r>
              <a:rPr lang="en-US" altLang="ko-KR" smtClean="0">
                <a:ea typeface="굴림" panose="020B0600000101010101" pitchFamily="34" charset="-127"/>
              </a:rPr>
              <a:t>Actual handler typically saves registers, other CPU state, and switches to kernel stack</a:t>
            </a:r>
          </a:p>
        </p:txBody>
      </p:sp>
    </p:spTree>
    <p:extLst>
      <p:ext uri="{BB962C8B-B14F-4D97-AF65-F5344CB8AC3E}">
        <p14:creationId xmlns:p14="http://schemas.microsoft.com/office/powerpoint/2010/main" val="69161161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smtClean="0">
                <a:ea typeface="굴림" panose="020B0600000101010101" pitchFamily="34" charset="-127"/>
              </a:rPr>
              <a:t>Closing thought: Protection without Hardware</a:t>
            </a:r>
          </a:p>
        </p:txBody>
      </p:sp>
      <p:sp>
        <p:nvSpPr>
          <p:cNvPr id="17411" name="Rectangle 3"/>
          <p:cNvSpPr>
            <a:spLocks noGrp="1" noChangeArrowheads="1"/>
          </p:cNvSpPr>
          <p:nvPr>
            <p:ph type="body" idx="1"/>
          </p:nvPr>
        </p:nvSpPr>
        <p:spPr>
          <a:xfrm>
            <a:off x="228600" y="685800"/>
            <a:ext cx="8610600" cy="5943600"/>
          </a:xfrm>
        </p:spPr>
        <p:txBody>
          <a:bodyPr/>
          <a:lstStyle/>
          <a:p>
            <a:pPr>
              <a:lnSpc>
                <a:spcPct val="80000"/>
              </a:lnSpc>
              <a:spcBef>
                <a:spcPct val="20000"/>
              </a:spcBef>
            </a:pPr>
            <a:r>
              <a:rPr lang="en-US" altLang="ko-KR" smtClean="0">
                <a:ea typeface="굴림" panose="020B0600000101010101" pitchFamily="34" charset="-127"/>
              </a:rPr>
              <a:t>Does protection require hardware support for translation and dual-mode behavior?</a:t>
            </a:r>
          </a:p>
          <a:p>
            <a:pPr lvl="1">
              <a:lnSpc>
                <a:spcPct val="80000"/>
              </a:lnSpc>
              <a:spcBef>
                <a:spcPct val="20000"/>
              </a:spcBef>
            </a:pPr>
            <a:r>
              <a:rPr lang="en-US" altLang="ko-KR" smtClean="0">
                <a:ea typeface="굴림" panose="020B0600000101010101" pitchFamily="34" charset="-127"/>
              </a:rPr>
              <a:t>No: Normally use hardware, but anything you can do in hardware can also do in software (possibly expensive)</a:t>
            </a:r>
          </a:p>
          <a:p>
            <a:pPr>
              <a:lnSpc>
                <a:spcPct val="80000"/>
              </a:lnSpc>
              <a:spcBef>
                <a:spcPct val="20000"/>
              </a:spcBef>
            </a:pPr>
            <a:r>
              <a:rPr lang="en-US" altLang="ko-KR" smtClean="0">
                <a:ea typeface="굴림" panose="020B0600000101010101" pitchFamily="34" charset="-127"/>
              </a:rPr>
              <a:t>Protection via Strong Typing</a:t>
            </a:r>
          </a:p>
          <a:p>
            <a:pPr lvl="1">
              <a:lnSpc>
                <a:spcPct val="80000"/>
              </a:lnSpc>
              <a:spcBef>
                <a:spcPct val="20000"/>
              </a:spcBef>
            </a:pPr>
            <a:r>
              <a:rPr lang="en-US" altLang="ko-KR" smtClean="0">
                <a:ea typeface="굴림" panose="020B0600000101010101" pitchFamily="34" charset="-127"/>
              </a:rPr>
              <a:t>Restrict programming language so that you can’t express program that would trash another program</a:t>
            </a:r>
          </a:p>
          <a:p>
            <a:pPr lvl="1">
              <a:lnSpc>
                <a:spcPct val="80000"/>
              </a:lnSpc>
              <a:spcBef>
                <a:spcPct val="20000"/>
              </a:spcBef>
            </a:pPr>
            <a:r>
              <a:rPr lang="en-US" altLang="ko-KR" smtClean="0">
                <a:ea typeface="굴림" panose="020B0600000101010101" pitchFamily="34" charset="-127"/>
              </a:rPr>
              <a:t>Loader needs to make sure that program produced by valid compiler or all bets are off</a:t>
            </a:r>
          </a:p>
          <a:p>
            <a:pPr lvl="1">
              <a:lnSpc>
                <a:spcPct val="80000"/>
              </a:lnSpc>
              <a:spcBef>
                <a:spcPct val="20000"/>
              </a:spcBef>
            </a:pPr>
            <a:r>
              <a:rPr lang="en-US" altLang="ko-KR" smtClean="0">
                <a:ea typeface="굴림" panose="020B0600000101010101" pitchFamily="34" charset="-127"/>
              </a:rPr>
              <a:t>Example languages: LISP, Ada, Modula-3 and Java</a:t>
            </a:r>
          </a:p>
          <a:p>
            <a:pPr>
              <a:lnSpc>
                <a:spcPct val="80000"/>
              </a:lnSpc>
              <a:spcBef>
                <a:spcPct val="20000"/>
              </a:spcBef>
            </a:pPr>
            <a:r>
              <a:rPr lang="en-US" altLang="ko-KR" smtClean="0">
                <a:ea typeface="굴림" panose="020B0600000101010101" pitchFamily="34" charset="-127"/>
              </a:rPr>
              <a:t>Protection via software fault isolation:</a:t>
            </a:r>
          </a:p>
          <a:p>
            <a:pPr lvl="1">
              <a:lnSpc>
                <a:spcPct val="80000"/>
              </a:lnSpc>
              <a:spcBef>
                <a:spcPct val="20000"/>
              </a:spcBef>
            </a:pPr>
            <a:r>
              <a:rPr lang="en-US" altLang="ko-KR" smtClean="0">
                <a:ea typeface="굴림" panose="020B0600000101010101" pitchFamily="34" charset="-127"/>
              </a:rPr>
              <a:t>Language independent approach: have compiler generate object code that provably can’t step out of bounds</a:t>
            </a:r>
          </a:p>
          <a:p>
            <a:pPr lvl="2">
              <a:lnSpc>
                <a:spcPct val="80000"/>
              </a:lnSpc>
              <a:spcBef>
                <a:spcPct val="20000"/>
              </a:spcBef>
            </a:pPr>
            <a:r>
              <a:rPr lang="en-US" altLang="ko-KR" smtClean="0">
                <a:ea typeface="굴림" panose="020B0600000101010101" pitchFamily="34" charset="-127"/>
              </a:rPr>
              <a:t>Compiler puts in checks for every “dangerous” operation (loads, stores, etc). Again, need special loader.</a:t>
            </a:r>
          </a:p>
          <a:p>
            <a:pPr lvl="2">
              <a:lnSpc>
                <a:spcPct val="80000"/>
              </a:lnSpc>
              <a:spcBef>
                <a:spcPct val="20000"/>
              </a:spcBef>
            </a:pPr>
            <a:r>
              <a:rPr lang="en-US" altLang="ko-KR" smtClean="0">
                <a:ea typeface="굴림" panose="020B0600000101010101" pitchFamily="34" charset="-127"/>
              </a:rPr>
              <a:t>Alternative, compiler generates “proof” that code cannot do certain things (Proof Carrying Code)</a:t>
            </a:r>
          </a:p>
          <a:p>
            <a:pPr lvl="1">
              <a:lnSpc>
                <a:spcPct val="80000"/>
              </a:lnSpc>
              <a:spcBef>
                <a:spcPct val="20000"/>
              </a:spcBef>
            </a:pPr>
            <a:r>
              <a:rPr lang="en-US" altLang="ko-KR" smtClean="0">
                <a:solidFill>
                  <a:schemeClr val="hlink"/>
                </a:solidFill>
                <a:ea typeface="굴림" panose="020B0600000101010101" pitchFamily="34" charset="-127"/>
              </a:rPr>
              <a:t>Or: use virtual machine to guarantee safe behavior (loads and stores recompiled on fly to check bounds)</a:t>
            </a:r>
          </a:p>
          <a:p>
            <a:pPr lvl="1">
              <a:lnSpc>
                <a:spcPct val="80000"/>
              </a:lnSpc>
              <a:spcBef>
                <a:spcPct val="20000"/>
              </a:spcBef>
            </a:pPr>
            <a:endParaRPr lang="ko-KR" altLang="en-US" smtClean="0">
              <a:ea typeface="굴림" panose="020B0600000101010101" pitchFamily="34" charset="-127"/>
            </a:endParaRPr>
          </a:p>
        </p:txBody>
      </p:sp>
    </p:spTree>
    <p:extLst>
      <p:ext uri="{BB962C8B-B14F-4D97-AF65-F5344CB8AC3E}">
        <p14:creationId xmlns:p14="http://schemas.microsoft.com/office/powerpoint/2010/main" val="40831854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914400" y="152400"/>
            <a:ext cx="7162800" cy="533400"/>
          </a:xfrm>
        </p:spPr>
        <p:txBody>
          <a:bodyPr/>
          <a:lstStyle/>
          <a:p>
            <a:r>
              <a:rPr lang="en-US" altLang="ko-KR" dirty="0" smtClean="0">
                <a:ea typeface="굴림" panose="020B0600000101010101" pitchFamily="34" charset="-127"/>
              </a:rPr>
              <a:t>Recall: Simple Page </a:t>
            </a:r>
            <a:r>
              <a:rPr lang="en-US" altLang="ko-KR" dirty="0" smtClean="0">
                <a:ea typeface="굴림" panose="020B0600000101010101" pitchFamily="34" charset="-127"/>
              </a:rPr>
              <a:t>Table Discussion</a:t>
            </a:r>
          </a:p>
        </p:txBody>
      </p:sp>
      <p:sp>
        <p:nvSpPr>
          <p:cNvPr id="703491" name="Rectangle 3"/>
          <p:cNvSpPr>
            <a:spLocks noGrp="1" noChangeArrowheads="1"/>
          </p:cNvSpPr>
          <p:nvPr>
            <p:ph type="body" idx="1"/>
          </p:nvPr>
        </p:nvSpPr>
        <p:spPr>
          <a:xfrm>
            <a:off x="266700" y="838200"/>
            <a:ext cx="8724900" cy="5562600"/>
          </a:xfrm>
        </p:spPr>
        <p:txBody>
          <a:bodyPr/>
          <a:lstStyle/>
          <a:p>
            <a:pPr>
              <a:lnSpc>
                <a:spcPct val="80000"/>
              </a:lnSpc>
              <a:spcBef>
                <a:spcPct val="10000"/>
              </a:spcBef>
            </a:pPr>
            <a:r>
              <a:rPr lang="en-US" altLang="ko-KR" dirty="0" smtClean="0">
                <a:latin typeface="+mj-lt"/>
                <a:ea typeface="굴림" panose="020B0600000101010101" pitchFamily="34" charset="-127"/>
              </a:rPr>
              <a:t>What needs to be switched on a context switch? </a:t>
            </a:r>
          </a:p>
          <a:p>
            <a:pPr lvl="1">
              <a:lnSpc>
                <a:spcPct val="80000"/>
              </a:lnSpc>
              <a:spcBef>
                <a:spcPct val="10000"/>
              </a:spcBef>
            </a:pPr>
            <a:r>
              <a:rPr lang="en-US" altLang="ko-KR" dirty="0" smtClean="0">
                <a:latin typeface="+mj-lt"/>
                <a:ea typeface="굴림" panose="020B0600000101010101" pitchFamily="34" charset="-127"/>
              </a:rPr>
              <a:t>Page table pointer and </a:t>
            </a:r>
            <a:r>
              <a:rPr lang="en-US" altLang="ko-KR" dirty="0" smtClean="0">
                <a:latin typeface="+mj-lt"/>
                <a:ea typeface="굴림" panose="020B0600000101010101" pitchFamily="34" charset="-127"/>
              </a:rPr>
              <a:t>limit</a:t>
            </a:r>
            <a:endParaRPr lang="en-US" altLang="ko-KR" dirty="0" smtClean="0">
              <a:latin typeface="+mj-lt"/>
              <a:ea typeface="굴림" panose="020B0600000101010101" pitchFamily="34" charset="-127"/>
            </a:endParaRPr>
          </a:p>
          <a:p>
            <a:pPr>
              <a:lnSpc>
                <a:spcPct val="80000"/>
              </a:lnSpc>
              <a:spcBef>
                <a:spcPct val="10000"/>
              </a:spcBef>
            </a:pPr>
            <a:r>
              <a:rPr lang="en-US" altLang="ko-KR" dirty="0" smtClean="0">
                <a:latin typeface="+mj-lt"/>
                <a:ea typeface="굴림" panose="020B0600000101010101" pitchFamily="34" charset="-127"/>
              </a:rPr>
              <a:t>Analysis</a:t>
            </a:r>
          </a:p>
          <a:p>
            <a:pPr lvl="1">
              <a:lnSpc>
                <a:spcPct val="80000"/>
              </a:lnSpc>
              <a:spcBef>
                <a:spcPct val="10000"/>
              </a:spcBef>
            </a:pPr>
            <a:r>
              <a:rPr lang="en-US" altLang="ko-KR" dirty="0" smtClean="0">
                <a:latin typeface="+mj-lt"/>
                <a:ea typeface="굴림" panose="020B0600000101010101" pitchFamily="34" charset="-127"/>
              </a:rPr>
              <a:t>Pros</a:t>
            </a:r>
          </a:p>
          <a:p>
            <a:pPr lvl="2">
              <a:lnSpc>
                <a:spcPct val="80000"/>
              </a:lnSpc>
              <a:spcBef>
                <a:spcPct val="10000"/>
              </a:spcBef>
            </a:pPr>
            <a:r>
              <a:rPr lang="en-US" altLang="ko-KR" dirty="0" smtClean="0">
                <a:latin typeface="+mj-lt"/>
                <a:ea typeface="굴림" panose="020B0600000101010101" pitchFamily="34" charset="-127"/>
              </a:rPr>
              <a:t>Simple memory allocation</a:t>
            </a:r>
          </a:p>
          <a:p>
            <a:pPr lvl="2">
              <a:lnSpc>
                <a:spcPct val="80000"/>
              </a:lnSpc>
              <a:spcBef>
                <a:spcPct val="10000"/>
              </a:spcBef>
            </a:pPr>
            <a:r>
              <a:rPr lang="en-US" altLang="ko-KR" dirty="0" smtClean="0">
                <a:latin typeface="+mj-lt"/>
                <a:ea typeface="굴림" panose="020B0600000101010101" pitchFamily="34" charset="-127"/>
              </a:rPr>
              <a:t>Easy to Share</a:t>
            </a:r>
          </a:p>
          <a:p>
            <a:pPr lvl="1">
              <a:lnSpc>
                <a:spcPct val="80000"/>
              </a:lnSpc>
              <a:spcBef>
                <a:spcPct val="10000"/>
              </a:spcBef>
            </a:pPr>
            <a:r>
              <a:rPr lang="en-US" altLang="ko-KR" dirty="0" smtClean="0">
                <a:solidFill>
                  <a:srgbClr val="FF0000"/>
                </a:solidFill>
                <a:latin typeface="+mj-lt"/>
                <a:ea typeface="굴림" panose="020B0600000101010101" pitchFamily="34" charset="-127"/>
              </a:rPr>
              <a:t>Con: What if address space is sparse?</a:t>
            </a:r>
          </a:p>
          <a:p>
            <a:pPr lvl="2">
              <a:lnSpc>
                <a:spcPct val="80000"/>
              </a:lnSpc>
              <a:spcBef>
                <a:spcPct val="10000"/>
              </a:spcBef>
            </a:pPr>
            <a:r>
              <a:rPr lang="en-US" altLang="ko-KR" dirty="0" smtClean="0">
                <a:solidFill>
                  <a:srgbClr val="FF0000"/>
                </a:solidFill>
                <a:latin typeface="+mj-lt"/>
                <a:ea typeface="굴림" panose="020B0600000101010101" pitchFamily="34" charset="-127"/>
              </a:rPr>
              <a:t>E.g. on UNIX, code starts at 0, stack starts at (2</a:t>
            </a:r>
            <a:r>
              <a:rPr lang="en-US" altLang="ko-KR" baseline="30000" dirty="0" smtClean="0">
                <a:solidFill>
                  <a:srgbClr val="FF0000"/>
                </a:solidFill>
                <a:latin typeface="+mj-lt"/>
                <a:ea typeface="굴림" panose="020B0600000101010101" pitchFamily="34" charset="-127"/>
              </a:rPr>
              <a:t>31</a:t>
            </a:r>
            <a:r>
              <a:rPr lang="en-US" altLang="ko-KR" dirty="0" smtClean="0">
                <a:solidFill>
                  <a:srgbClr val="FF0000"/>
                </a:solidFill>
                <a:latin typeface="+mj-lt"/>
                <a:ea typeface="굴림" panose="020B0600000101010101" pitchFamily="34" charset="-127"/>
              </a:rPr>
              <a:t>-1).</a:t>
            </a:r>
          </a:p>
          <a:p>
            <a:pPr lvl="2">
              <a:lnSpc>
                <a:spcPct val="80000"/>
              </a:lnSpc>
              <a:spcBef>
                <a:spcPct val="10000"/>
              </a:spcBef>
            </a:pPr>
            <a:r>
              <a:rPr lang="en-US" altLang="ko-KR" dirty="0" smtClean="0">
                <a:solidFill>
                  <a:srgbClr val="FF0000"/>
                </a:solidFill>
                <a:latin typeface="+mj-lt"/>
                <a:ea typeface="굴림" panose="020B0600000101010101" pitchFamily="34" charset="-127"/>
              </a:rPr>
              <a:t>With 1K pages, need 2 million page table entries!</a:t>
            </a:r>
          </a:p>
          <a:p>
            <a:pPr lvl="1">
              <a:lnSpc>
                <a:spcPct val="80000"/>
              </a:lnSpc>
              <a:spcBef>
                <a:spcPct val="10000"/>
              </a:spcBef>
            </a:pPr>
            <a:r>
              <a:rPr lang="en-US" altLang="ko-KR" dirty="0" smtClean="0">
                <a:solidFill>
                  <a:srgbClr val="FF0000"/>
                </a:solidFill>
                <a:latin typeface="+mj-lt"/>
                <a:ea typeface="굴림" panose="020B0600000101010101" pitchFamily="34" charset="-127"/>
              </a:rPr>
              <a:t>Con: What if table really big?</a:t>
            </a:r>
          </a:p>
          <a:p>
            <a:pPr lvl="2">
              <a:lnSpc>
                <a:spcPct val="80000"/>
              </a:lnSpc>
              <a:spcBef>
                <a:spcPct val="10000"/>
              </a:spcBef>
            </a:pPr>
            <a:r>
              <a:rPr lang="en-US" altLang="ko-KR" dirty="0" smtClean="0">
                <a:solidFill>
                  <a:srgbClr val="FF0000"/>
                </a:solidFill>
                <a:latin typeface="+mj-lt"/>
                <a:ea typeface="굴림" panose="020B0600000101010101" pitchFamily="34" charset="-127"/>
              </a:rPr>
              <a:t>Not all pages used all the time </a:t>
            </a:r>
            <a:r>
              <a:rPr lang="en-US" altLang="ko-KR" dirty="0" smtClean="0">
                <a:solidFill>
                  <a:srgbClr val="FF0000"/>
                </a:solidFill>
                <a:latin typeface="+mj-lt"/>
                <a:ea typeface="굴림" panose="020B0600000101010101" pitchFamily="34" charset="-127"/>
                <a:sym typeface="Symbol" panose="05050102010706020507" pitchFamily="18" charset="2"/>
              </a:rPr>
              <a:t> would be nice to have working set of page table in memory</a:t>
            </a:r>
          </a:p>
          <a:p>
            <a:pPr>
              <a:lnSpc>
                <a:spcPct val="100000"/>
              </a:lnSpc>
              <a:spcBef>
                <a:spcPct val="10000"/>
              </a:spcBef>
            </a:pPr>
            <a:r>
              <a:rPr lang="en-US" altLang="ko-KR" dirty="0">
                <a:ea typeface="굴림" panose="020B0600000101010101" pitchFamily="34" charset="-127"/>
                <a:sym typeface="Symbol" panose="05050102010706020507" pitchFamily="18" charset="2"/>
              </a:rPr>
              <a:t>How about combining paging and segmentation?</a:t>
            </a:r>
          </a:p>
          <a:p>
            <a:pPr lvl="1">
              <a:lnSpc>
                <a:spcPct val="100000"/>
              </a:lnSpc>
              <a:spcBef>
                <a:spcPct val="10000"/>
              </a:spcBef>
            </a:pPr>
            <a:r>
              <a:rPr lang="en-US" altLang="ko-KR" dirty="0">
                <a:ea typeface="굴림" panose="020B0600000101010101" pitchFamily="34" charset="-127"/>
                <a:sym typeface="Symbol" panose="05050102010706020507" pitchFamily="18" charset="2"/>
              </a:rPr>
              <a:t>Segments with pages inside them?</a:t>
            </a:r>
          </a:p>
          <a:p>
            <a:pPr lvl="1">
              <a:lnSpc>
                <a:spcPct val="100000"/>
              </a:lnSpc>
              <a:spcBef>
                <a:spcPct val="10000"/>
              </a:spcBef>
            </a:pPr>
            <a:r>
              <a:rPr lang="en-US" altLang="ko-KR" dirty="0">
                <a:ea typeface="굴림" panose="020B0600000101010101" pitchFamily="34" charset="-127"/>
                <a:sym typeface="Symbol" panose="05050102010706020507" pitchFamily="18" charset="2"/>
              </a:rPr>
              <a:t>Need some sort of multi-level translation</a:t>
            </a:r>
          </a:p>
        </p:txBody>
      </p:sp>
    </p:spTree>
    <p:extLst>
      <p:ext uri="{BB962C8B-B14F-4D97-AF65-F5344CB8AC3E}">
        <p14:creationId xmlns:p14="http://schemas.microsoft.com/office/powerpoint/2010/main" val="38314138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3491">
                                            <p:txEl>
                                              <p:pRg st="0" end="0"/>
                                            </p:txEl>
                                          </p:spTgt>
                                        </p:tgtEl>
                                        <p:attrNameLst>
                                          <p:attrName>style.visibility</p:attrName>
                                        </p:attrNameLst>
                                      </p:cBhvr>
                                      <p:to>
                                        <p:strVal val="visible"/>
                                      </p:to>
                                    </p:set>
                                    <p:animEffect transition="in" filter="fade">
                                      <p:cBhvr>
                                        <p:cTn id="7" dur="500"/>
                                        <p:tgtEl>
                                          <p:spTgt spid="7034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3491">
                                            <p:txEl>
                                              <p:pRg st="1" end="1"/>
                                            </p:txEl>
                                          </p:spTgt>
                                        </p:tgtEl>
                                        <p:attrNameLst>
                                          <p:attrName>style.visibility</p:attrName>
                                        </p:attrNameLst>
                                      </p:cBhvr>
                                      <p:to>
                                        <p:strVal val="visible"/>
                                      </p:to>
                                    </p:set>
                                    <p:animEffect transition="in" filter="fade">
                                      <p:cBhvr>
                                        <p:cTn id="10" dur="500"/>
                                        <p:tgtEl>
                                          <p:spTgt spid="7034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03491">
                                            <p:txEl>
                                              <p:pRg st="2" end="2"/>
                                            </p:txEl>
                                          </p:spTgt>
                                        </p:tgtEl>
                                        <p:attrNameLst>
                                          <p:attrName>style.visibility</p:attrName>
                                        </p:attrNameLst>
                                      </p:cBhvr>
                                      <p:to>
                                        <p:strVal val="visible"/>
                                      </p:to>
                                    </p:set>
                                    <p:animEffect transition="in" filter="fade">
                                      <p:cBhvr>
                                        <p:cTn id="15" dur="500"/>
                                        <p:tgtEl>
                                          <p:spTgt spid="7034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03491">
                                            <p:txEl>
                                              <p:pRg st="3" end="3"/>
                                            </p:txEl>
                                          </p:spTgt>
                                        </p:tgtEl>
                                        <p:attrNameLst>
                                          <p:attrName>style.visibility</p:attrName>
                                        </p:attrNameLst>
                                      </p:cBhvr>
                                      <p:to>
                                        <p:strVal val="visible"/>
                                      </p:to>
                                    </p:set>
                                    <p:animEffect transition="in" filter="fade">
                                      <p:cBhvr>
                                        <p:cTn id="20" dur="500"/>
                                        <p:tgtEl>
                                          <p:spTgt spid="70349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03491">
                                            <p:txEl>
                                              <p:pRg st="4" end="4"/>
                                            </p:txEl>
                                          </p:spTgt>
                                        </p:tgtEl>
                                        <p:attrNameLst>
                                          <p:attrName>style.visibility</p:attrName>
                                        </p:attrNameLst>
                                      </p:cBhvr>
                                      <p:to>
                                        <p:strVal val="visible"/>
                                      </p:to>
                                    </p:set>
                                    <p:animEffect transition="in" filter="fade">
                                      <p:cBhvr>
                                        <p:cTn id="23" dur="500"/>
                                        <p:tgtEl>
                                          <p:spTgt spid="70349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3491">
                                            <p:txEl>
                                              <p:pRg st="5" end="5"/>
                                            </p:txEl>
                                          </p:spTgt>
                                        </p:tgtEl>
                                        <p:attrNameLst>
                                          <p:attrName>style.visibility</p:attrName>
                                        </p:attrNameLst>
                                      </p:cBhvr>
                                      <p:to>
                                        <p:strVal val="visible"/>
                                      </p:to>
                                    </p:set>
                                    <p:animEffect transition="in" filter="fade">
                                      <p:cBhvr>
                                        <p:cTn id="26" dur="500"/>
                                        <p:tgtEl>
                                          <p:spTgt spid="70349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03491">
                                            <p:txEl>
                                              <p:pRg st="6" end="6"/>
                                            </p:txEl>
                                          </p:spTgt>
                                        </p:tgtEl>
                                        <p:attrNameLst>
                                          <p:attrName>style.visibility</p:attrName>
                                        </p:attrNameLst>
                                      </p:cBhvr>
                                      <p:to>
                                        <p:strVal val="visible"/>
                                      </p:to>
                                    </p:set>
                                    <p:animEffect transition="in" filter="fade">
                                      <p:cBhvr>
                                        <p:cTn id="31" dur="500"/>
                                        <p:tgtEl>
                                          <p:spTgt spid="70349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03491">
                                            <p:txEl>
                                              <p:pRg st="7" end="7"/>
                                            </p:txEl>
                                          </p:spTgt>
                                        </p:tgtEl>
                                        <p:attrNameLst>
                                          <p:attrName>style.visibility</p:attrName>
                                        </p:attrNameLst>
                                      </p:cBhvr>
                                      <p:to>
                                        <p:strVal val="visible"/>
                                      </p:to>
                                    </p:set>
                                    <p:animEffect transition="in" filter="fade">
                                      <p:cBhvr>
                                        <p:cTn id="34" dur="500"/>
                                        <p:tgtEl>
                                          <p:spTgt spid="70349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03491">
                                            <p:txEl>
                                              <p:pRg st="8" end="8"/>
                                            </p:txEl>
                                          </p:spTgt>
                                        </p:tgtEl>
                                        <p:attrNameLst>
                                          <p:attrName>style.visibility</p:attrName>
                                        </p:attrNameLst>
                                      </p:cBhvr>
                                      <p:to>
                                        <p:strVal val="visible"/>
                                      </p:to>
                                    </p:set>
                                    <p:animEffect transition="in" filter="fade">
                                      <p:cBhvr>
                                        <p:cTn id="37" dur="500"/>
                                        <p:tgtEl>
                                          <p:spTgt spid="70349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03491">
                                            <p:txEl>
                                              <p:pRg st="9" end="9"/>
                                            </p:txEl>
                                          </p:spTgt>
                                        </p:tgtEl>
                                        <p:attrNameLst>
                                          <p:attrName>style.visibility</p:attrName>
                                        </p:attrNameLst>
                                      </p:cBhvr>
                                      <p:to>
                                        <p:strVal val="visible"/>
                                      </p:to>
                                    </p:set>
                                    <p:animEffect transition="in" filter="fade">
                                      <p:cBhvr>
                                        <p:cTn id="42" dur="500"/>
                                        <p:tgtEl>
                                          <p:spTgt spid="703491">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03491">
                                            <p:txEl>
                                              <p:pRg st="10" end="10"/>
                                            </p:txEl>
                                          </p:spTgt>
                                        </p:tgtEl>
                                        <p:attrNameLst>
                                          <p:attrName>style.visibility</p:attrName>
                                        </p:attrNameLst>
                                      </p:cBhvr>
                                      <p:to>
                                        <p:strVal val="visible"/>
                                      </p:to>
                                    </p:set>
                                    <p:animEffect transition="in" filter="fade">
                                      <p:cBhvr>
                                        <p:cTn id="45" dur="500"/>
                                        <p:tgtEl>
                                          <p:spTgt spid="7034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smtClean="0">
                <a:ea typeface="굴림" panose="020B0600000101010101" pitchFamily="34" charset="-127"/>
              </a:rPr>
              <a:t>Caching Concept</a:t>
            </a:r>
          </a:p>
        </p:txBody>
      </p:sp>
      <p:sp>
        <p:nvSpPr>
          <p:cNvPr id="739331" name="Rectangle 3"/>
          <p:cNvSpPr>
            <a:spLocks noGrp="1" noChangeArrowheads="1"/>
          </p:cNvSpPr>
          <p:nvPr>
            <p:ph type="body" idx="1"/>
          </p:nvPr>
        </p:nvSpPr>
        <p:spPr>
          <a:xfrm>
            <a:off x="76200" y="2438400"/>
            <a:ext cx="9067800" cy="4114800"/>
          </a:xfrm>
        </p:spPr>
        <p:txBody>
          <a:bodyPr/>
          <a:lstStyle/>
          <a:p>
            <a:pPr>
              <a:lnSpc>
                <a:spcPct val="80000"/>
              </a:lnSpc>
              <a:spcBef>
                <a:spcPct val="20000"/>
              </a:spcBef>
            </a:pPr>
            <a:r>
              <a:rPr lang="en-US" altLang="ko-KR" smtClean="0">
                <a:solidFill>
                  <a:schemeClr val="hlink"/>
                </a:solidFill>
                <a:ea typeface="굴림" panose="020B0600000101010101" pitchFamily="34" charset="-127"/>
              </a:rPr>
              <a:t>Cache</a:t>
            </a:r>
            <a:r>
              <a:rPr lang="en-US" altLang="ko-KR" smtClean="0">
                <a:ea typeface="굴림" panose="020B0600000101010101" pitchFamily="34" charset="-127"/>
              </a:rPr>
              <a:t>: a repository for copies that can be accessed more quickly than the original</a:t>
            </a:r>
          </a:p>
          <a:p>
            <a:pPr lvl="1">
              <a:lnSpc>
                <a:spcPct val="80000"/>
              </a:lnSpc>
              <a:spcBef>
                <a:spcPct val="20000"/>
              </a:spcBef>
            </a:pPr>
            <a:r>
              <a:rPr lang="en-US" altLang="ko-KR" smtClean="0">
                <a:ea typeface="굴림" panose="020B0600000101010101" pitchFamily="34" charset="-127"/>
              </a:rPr>
              <a:t>Make frequent case fast and infrequent case less dominant</a:t>
            </a:r>
          </a:p>
          <a:p>
            <a:pPr>
              <a:lnSpc>
                <a:spcPct val="80000"/>
              </a:lnSpc>
              <a:spcBef>
                <a:spcPct val="20000"/>
              </a:spcBef>
            </a:pPr>
            <a:r>
              <a:rPr lang="en-US" altLang="ko-KR" smtClean="0">
                <a:ea typeface="굴림" panose="020B0600000101010101" pitchFamily="34" charset="-127"/>
              </a:rPr>
              <a:t>Caching underlies many of the techniques that are used today to make computers fast</a:t>
            </a:r>
          </a:p>
          <a:p>
            <a:pPr lvl="1">
              <a:lnSpc>
                <a:spcPct val="80000"/>
              </a:lnSpc>
              <a:spcBef>
                <a:spcPct val="20000"/>
              </a:spcBef>
            </a:pPr>
            <a:r>
              <a:rPr lang="en-US" altLang="ko-KR" smtClean="0">
                <a:ea typeface="굴림" panose="020B0600000101010101" pitchFamily="34" charset="-127"/>
              </a:rPr>
              <a:t>Can cache: memory locations, address translations, pages, file blocks, file names, network routes, etc…</a:t>
            </a:r>
          </a:p>
          <a:p>
            <a:pPr>
              <a:lnSpc>
                <a:spcPct val="80000"/>
              </a:lnSpc>
              <a:spcBef>
                <a:spcPct val="20000"/>
              </a:spcBef>
            </a:pPr>
            <a:r>
              <a:rPr lang="en-US" altLang="ko-KR" smtClean="0">
                <a:ea typeface="굴림" panose="020B0600000101010101" pitchFamily="34" charset="-127"/>
              </a:rPr>
              <a:t>Only good if:</a:t>
            </a:r>
          </a:p>
          <a:p>
            <a:pPr lvl="1">
              <a:lnSpc>
                <a:spcPct val="80000"/>
              </a:lnSpc>
              <a:spcBef>
                <a:spcPct val="20000"/>
              </a:spcBef>
            </a:pPr>
            <a:r>
              <a:rPr lang="en-US" altLang="ko-KR" smtClean="0">
                <a:ea typeface="굴림" panose="020B0600000101010101" pitchFamily="34" charset="-127"/>
              </a:rPr>
              <a:t>Frequent case frequent enough and</a:t>
            </a:r>
          </a:p>
          <a:p>
            <a:pPr lvl="1">
              <a:lnSpc>
                <a:spcPct val="80000"/>
              </a:lnSpc>
              <a:spcBef>
                <a:spcPct val="20000"/>
              </a:spcBef>
            </a:pPr>
            <a:r>
              <a:rPr lang="en-US" altLang="ko-KR" smtClean="0">
                <a:ea typeface="굴림" panose="020B0600000101010101" pitchFamily="34" charset="-127"/>
              </a:rPr>
              <a:t>Infrequent case not too expensive</a:t>
            </a:r>
          </a:p>
          <a:p>
            <a:pPr>
              <a:lnSpc>
                <a:spcPct val="80000"/>
              </a:lnSpc>
              <a:spcBef>
                <a:spcPct val="20000"/>
              </a:spcBef>
            </a:pPr>
            <a:r>
              <a:rPr lang="en-US" altLang="ko-KR" smtClean="0">
                <a:ea typeface="굴림" panose="020B0600000101010101" pitchFamily="34" charset="-127"/>
              </a:rPr>
              <a:t>Important measure: Average Access time = </a:t>
            </a:r>
            <a:br>
              <a:rPr lang="en-US" altLang="ko-KR" smtClean="0">
                <a:ea typeface="굴림" panose="020B0600000101010101" pitchFamily="34" charset="-127"/>
              </a:rPr>
            </a:br>
            <a:r>
              <a:rPr lang="en-US" altLang="ko-KR" sz="2600" smtClean="0">
                <a:ea typeface="굴림" panose="020B0600000101010101" pitchFamily="34" charset="-127"/>
              </a:rPr>
              <a:t>	</a:t>
            </a:r>
            <a:r>
              <a:rPr lang="en-US" altLang="ko-KR" sz="2000" smtClean="0">
                <a:ea typeface="굴림" panose="020B0600000101010101" pitchFamily="34" charset="-127"/>
              </a:rPr>
              <a:t>(Hit Rate x </a:t>
            </a:r>
            <a:r>
              <a:rPr lang="en-US" altLang="ko-KR" sz="2000" smtClean="0">
                <a:solidFill>
                  <a:schemeClr val="hlink"/>
                </a:solidFill>
                <a:ea typeface="굴림" panose="020B0600000101010101" pitchFamily="34" charset="-127"/>
              </a:rPr>
              <a:t>Hit Time</a:t>
            </a:r>
            <a:r>
              <a:rPr lang="en-US" altLang="ko-KR" sz="2000" smtClean="0">
                <a:ea typeface="굴림" panose="020B0600000101010101" pitchFamily="34" charset="-127"/>
              </a:rPr>
              <a:t>) + (Miss Rate x </a:t>
            </a:r>
            <a:r>
              <a:rPr lang="en-US" altLang="ko-KR" sz="2000" smtClean="0">
                <a:solidFill>
                  <a:schemeClr val="hlink"/>
                </a:solidFill>
                <a:ea typeface="굴림" panose="020B0600000101010101" pitchFamily="34" charset="-127"/>
              </a:rPr>
              <a:t>Miss Time</a:t>
            </a:r>
            <a:r>
              <a:rPr lang="en-US" altLang="ko-KR" sz="2000" smtClean="0">
                <a:ea typeface="굴림" panose="020B0600000101010101" pitchFamily="34" charset="-127"/>
              </a:rPr>
              <a:t>)</a:t>
            </a:r>
          </a:p>
          <a:p>
            <a:pPr lvl="1">
              <a:lnSpc>
                <a:spcPct val="80000"/>
              </a:lnSpc>
              <a:spcBef>
                <a:spcPct val="20000"/>
              </a:spcBef>
            </a:pPr>
            <a:endParaRPr lang="ko-KR" altLang="en-US" smtClean="0">
              <a:ea typeface="굴림" panose="020B0600000101010101" pitchFamily="34" charset="-127"/>
            </a:endParaRPr>
          </a:p>
        </p:txBody>
      </p:sp>
      <p:pic>
        <p:nvPicPr>
          <p:cNvPr id="19460"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685800"/>
            <a:ext cx="4343400"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9132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anim calcmode="lin" valueType="num">
                                      <p:cBhvr additive="base">
                                        <p:cTn id="7" dur="500" fill="hold"/>
                                        <p:tgtEl>
                                          <p:spTgt spid="739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93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9331">
                                            <p:txEl>
                                              <p:pRg st="1" end="1"/>
                                            </p:txEl>
                                          </p:spTgt>
                                        </p:tgtEl>
                                        <p:attrNameLst>
                                          <p:attrName>style.visibility</p:attrName>
                                        </p:attrNameLst>
                                      </p:cBhvr>
                                      <p:to>
                                        <p:strVal val="visible"/>
                                      </p:to>
                                    </p:set>
                                    <p:anim calcmode="lin" valueType="num">
                                      <p:cBhvr additive="base">
                                        <p:cTn id="11" dur="500" fill="hold"/>
                                        <p:tgtEl>
                                          <p:spTgt spid="73933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9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39331">
                                            <p:txEl>
                                              <p:pRg st="2" end="2"/>
                                            </p:txEl>
                                          </p:spTgt>
                                        </p:tgtEl>
                                        <p:attrNameLst>
                                          <p:attrName>style.visibility</p:attrName>
                                        </p:attrNameLst>
                                      </p:cBhvr>
                                      <p:to>
                                        <p:strVal val="visible"/>
                                      </p:to>
                                    </p:set>
                                    <p:anim calcmode="lin" valueType="num">
                                      <p:cBhvr additive="base">
                                        <p:cTn id="17" dur="500" fill="hold"/>
                                        <p:tgtEl>
                                          <p:spTgt spid="7393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3933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39331">
                                            <p:txEl>
                                              <p:pRg st="3" end="3"/>
                                            </p:txEl>
                                          </p:spTgt>
                                        </p:tgtEl>
                                        <p:attrNameLst>
                                          <p:attrName>style.visibility</p:attrName>
                                        </p:attrNameLst>
                                      </p:cBhvr>
                                      <p:to>
                                        <p:strVal val="visible"/>
                                      </p:to>
                                    </p:set>
                                    <p:anim calcmode="lin" valueType="num">
                                      <p:cBhvr additive="base">
                                        <p:cTn id="21" dur="500" fill="hold"/>
                                        <p:tgtEl>
                                          <p:spTgt spid="73933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9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39331">
                                            <p:txEl>
                                              <p:pRg st="4" end="4"/>
                                            </p:txEl>
                                          </p:spTgt>
                                        </p:tgtEl>
                                        <p:attrNameLst>
                                          <p:attrName>style.visibility</p:attrName>
                                        </p:attrNameLst>
                                      </p:cBhvr>
                                      <p:to>
                                        <p:strVal val="visible"/>
                                      </p:to>
                                    </p:set>
                                    <p:anim calcmode="lin" valueType="num">
                                      <p:cBhvr additive="base">
                                        <p:cTn id="27" dur="500" fill="hold"/>
                                        <p:tgtEl>
                                          <p:spTgt spid="7393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3933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39331">
                                            <p:txEl>
                                              <p:pRg st="5" end="5"/>
                                            </p:txEl>
                                          </p:spTgt>
                                        </p:tgtEl>
                                        <p:attrNameLst>
                                          <p:attrName>style.visibility</p:attrName>
                                        </p:attrNameLst>
                                      </p:cBhvr>
                                      <p:to>
                                        <p:strVal val="visible"/>
                                      </p:to>
                                    </p:set>
                                    <p:anim calcmode="lin" valueType="num">
                                      <p:cBhvr additive="base">
                                        <p:cTn id="31" dur="500" fill="hold"/>
                                        <p:tgtEl>
                                          <p:spTgt spid="73933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3933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39331">
                                            <p:txEl>
                                              <p:pRg st="6" end="6"/>
                                            </p:txEl>
                                          </p:spTgt>
                                        </p:tgtEl>
                                        <p:attrNameLst>
                                          <p:attrName>style.visibility</p:attrName>
                                        </p:attrNameLst>
                                      </p:cBhvr>
                                      <p:to>
                                        <p:strVal val="visible"/>
                                      </p:to>
                                    </p:set>
                                    <p:anim calcmode="lin" valueType="num">
                                      <p:cBhvr additive="base">
                                        <p:cTn id="35" dur="500" fill="hold"/>
                                        <p:tgtEl>
                                          <p:spTgt spid="73933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393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39331">
                                            <p:txEl>
                                              <p:pRg st="7" end="7"/>
                                            </p:txEl>
                                          </p:spTgt>
                                        </p:tgtEl>
                                        <p:attrNameLst>
                                          <p:attrName>style.visibility</p:attrName>
                                        </p:attrNameLst>
                                      </p:cBhvr>
                                      <p:to>
                                        <p:strVal val="visible"/>
                                      </p:to>
                                    </p:set>
                                    <p:anim calcmode="lin" valueType="num">
                                      <p:cBhvr additive="base">
                                        <p:cTn id="41" dur="500" fill="hold"/>
                                        <p:tgtEl>
                                          <p:spTgt spid="73933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93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4294" name="Group 326"/>
          <p:cNvGrpSpPr>
            <a:grpSpLocks/>
          </p:cNvGrpSpPr>
          <p:nvPr/>
        </p:nvGrpSpPr>
        <p:grpSpPr bwMode="auto">
          <a:xfrm>
            <a:off x="1435100" y="1600200"/>
            <a:ext cx="7708900" cy="3255963"/>
            <a:chOff x="904" y="1008"/>
            <a:chExt cx="4856" cy="2051"/>
          </a:xfrm>
        </p:grpSpPr>
        <p:sp>
          <p:nvSpPr>
            <p:cNvPr id="20777" name="Rectangle 238"/>
            <p:cNvSpPr>
              <a:spLocks noChangeArrowheads="1"/>
            </p:cNvSpPr>
            <p:nvPr/>
          </p:nvSpPr>
          <p:spPr bwMode="auto">
            <a:xfrm>
              <a:off x="904" y="3017"/>
              <a:ext cx="32" cy="4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20778" name="Group 323"/>
            <p:cNvGrpSpPr>
              <a:grpSpLocks/>
            </p:cNvGrpSpPr>
            <p:nvPr/>
          </p:nvGrpSpPr>
          <p:grpSpPr bwMode="auto">
            <a:xfrm>
              <a:off x="924" y="1008"/>
              <a:ext cx="4836" cy="2035"/>
              <a:chOff x="924" y="1008"/>
              <a:chExt cx="4836" cy="2035"/>
            </a:xfrm>
          </p:grpSpPr>
          <p:grpSp>
            <p:nvGrpSpPr>
              <p:cNvPr id="20779" name="Group 316"/>
              <p:cNvGrpSpPr>
                <a:grpSpLocks/>
              </p:cNvGrpSpPr>
              <p:nvPr/>
            </p:nvGrpSpPr>
            <p:grpSpPr bwMode="auto">
              <a:xfrm>
                <a:off x="924" y="1182"/>
                <a:ext cx="3646" cy="1861"/>
                <a:chOff x="924" y="1182"/>
                <a:chExt cx="3646" cy="1861"/>
              </a:xfrm>
            </p:grpSpPr>
            <p:sp>
              <p:nvSpPr>
                <p:cNvPr id="20783" name="Freeform 236"/>
                <p:cNvSpPr>
                  <a:spLocks/>
                </p:cNvSpPr>
                <p:nvPr/>
              </p:nvSpPr>
              <p:spPr bwMode="auto">
                <a:xfrm>
                  <a:off x="924" y="1226"/>
                  <a:ext cx="3385" cy="1817"/>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4" name="Rectangle 239"/>
                <p:cNvSpPr>
                  <a:spLocks noChangeArrowheads="1"/>
                </p:cNvSpPr>
                <p:nvPr/>
              </p:nvSpPr>
              <p:spPr bwMode="auto">
                <a:xfrm>
                  <a:off x="1072" y="2953"/>
                  <a:ext cx="32" cy="4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85" name="Rectangle 240"/>
                <p:cNvSpPr>
                  <a:spLocks noChangeArrowheads="1"/>
                </p:cNvSpPr>
                <p:nvPr/>
              </p:nvSpPr>
              <p:spPr bwMode="auto">
                <a:xfrm>
                  <a:off x="1248" y="290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86" name="Rectangle 241"/>
                <p:cNvSpPr>
                  <a:spLocks noChangeArrowheads="1"/>
                </p:cNvSpPr>
                <p:nvPr/>
              </p:nvSpPr>
              <p:spPr bwMode="auto">
                <a:xfrm>
                  <a:off x="1416" y="284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87" name="Rectangle 242"/>
                <p:cNvSpPr>
                  <a:spLocks noChangeArrowheads="1"/>
                </p:cNvSpPr>
                <p:nvPr/>
              </p:nvSpPr>
              <p:spPr bwMode="auto">
                <a:xfrm>
                  <a:off x="1584" y="278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88" name="Rectangle 243"/>
                <p:cNvSpPr>
                  <a:spLocks noChangeArrowheads="1"/>
                </p:cNvSpPr>
                <p:nvPr/>
              </p:nvSpPr>
              <p:spPr bwMode="auto">
                <a:xfrm>
                  <a:off x="1752" y="272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89" name="Rectangle 244"/>
                <p:cNvSpPr>
                  <a:spLocks noChangeArrowheads="1"/>
                </p:cNvSpPr>
                <p:nvPr/>
              </p:nvSpPr>
              <p:spPr bwMode="auto">
                <a:xfrm>
                  <a:off x="1920" y="266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90" name="Rectangle 245"/>
                <p:cNvSpPr>
                  <a:spLocks noChangeArrowheads="1"/>
                </p:cNvSpPr>
                <p:nvPr/>
              </p:nvSpPr>
              <p:spPr bwMode="auto">
                <a:xfrm>
                  <a:off x="2088" y="260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91" name="Rectangle 246"/>
                <p:cNvSpPr>
                  <a:spLocks noChangeArrowheads="1"/>
                </p:cNvSpPr>
                <p:nvPr/>
              </p:nvSpPr>
              <p:spPr bwMode="auto">
                <a:xfrm>
                  <a:off x="2256" y="250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92" name="Rectangle 247"/>
                <p:cNvSpPr>
                  <a:spLocks noChangeArrowheads="1"/>
                </p:cNvSpPr>
                <p:nvPr/>
              </p:nvSpPr>
              <p:spPr bwMode="auto">
                <a:xfrm>
                  <a:off x="2432" y="2390"/>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93" name="Rectangle 248"/>
                <p:cNvSpPr>
                  <a:spLocks noChangeArrowheads="1"/>
                </p:cNvSpPr>
                <p:nvPr/>
              </p:nvSpPr>
              <p:spPr bwMode="auto">
                <a:xfrm>
                  <a:off x="2600" y="228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94" name="Rectangle 249"/>
                <p:cNvSpPr>
                  <a:spLocks noChangeArrowheads="1"/>
                </p:cNvSpPr>
                <p:nvPr/>
              </p:nvSpPr>
              <p:spPr bwMode="auto">
                <a:xfrm>
                  <a:off x="2768" y="2174"/>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95" name="Rectangle 250"/>
                <p:cNvSpPr>
                  <a:spLocks noChangeArrowheads="1"/>
                </p:cNvSpPr>
                <p:nvPr/>
              </p:nvSpPr>
              <p:spPr bwMode="auto">
                <a:xfrm>
                  <a:off x="2936" y="2070"/>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96" name="Rectangle 251"/>
                <p:cNvSpPr>
                  <a:spLocks noChangeArrowheads="1"/>
                </p:cNvSpPr>
                <p:nvPr/>
              </p:nvSpPr>
              <p:spPr bwMode="auto">
                <a:xfrm>
                  <a:off x="3104" y="1958"/>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97" name="Rectangle 252"/>
                <p:cNvSpPr>
                  <a:spLocks noChangeArrowheads="1"/>
                </p:cNvSpPr>
                <p:nvPr/>
              </p:nvSpPr>
              <p:spPr bwMode="auto">
                <a:xfrm>
                  <a:off x="3272" y="1854"/>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98" name="Rectangle 253"/>
                <p:cNvSpPr>
                  <a:spLocks noChangeArrowheads="1"/>
                </p:cNvSpPr>
                <p:nvPr/>
              </p:nvSpPr>
              <p:spPr bwMode="auto">
                <a:xfrm>
                  <a:off x="3440" y="174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99" name="Rectangle 254"/>
                <p:cNvSpPr>
                  <a:spLocks noChangeArrowheads="1"/>
                </p:cNvSpPr>
                <p:nvPr/>
              </p:nvSpPr>
              <p:spPr bwMode="auto">
                <a:xfrm>
                  <a:off x="3616" y="1638"/>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800" name="Rectangle 255"/>
                <p:cNvSpPr>
                  <a:spLocks noChangeArrowheads="1"/>
                </p:cNvSpPr>
                <p:nvPr/>
              </p:nvSpPr>
              <p:spPr bwMode="auto">
                <a:xfrm>
                  <a:off x="3784" y="1534"/>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801" name="Rectangle 256"/>
                <p:cNvSpPr>
                  <a:spLocks noChangeArrowheads="1"/>
                </p:cNvSpPr>
                <p:nvPr/>
              </p:nvSpPr>
              <p:spPr bwMode="auto">
                <a:xfrm>
                  <a:off x="3952" y="142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802" name="Rectangle 257"/>
                <p:cNvSpPr>
                  <a:spLocks noChangeArrowheads="1"/>
                </p:cNvSpPr>
                <p:nvPr/>
              </p:nvSpPr>
              <p:spPr bwMode="auto">
                <a:xfrm>
                  <a:off x="4120" y="1318"/>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803" name="Rectangle 258"/>
                <p:cNvSpPr>
                  <a:spLocks noChangeArrowheads="1"/>
                </p:cNvSpPr>
                <p:nvPr/>
              </p:nvSpPr>
              <p:spPr bwMode="auto">
                <a:xfrm>
                  <a:off x="4288" y="120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804" name="Rectangle 305"/>
                <p:cNvSpPr>
                  <a:spLocks noChangeArrowheads="1"/>
                </p:cNvSpPr>
                <p:nvPr/>
              </p:nvSpPr>
              <p:spPr bwMode="auto">
                <a:xfrm>
                  <a:off x="4307" y="1182"/>
                  <a:ext cx="263"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000" b="0">
                      <a:solidFill>
                        <a:srgbClr val="000000"/>
                      </a:solidFill>
                      <a:ea typeface="굴림" panose="020B0600000101010101" pitchFamily="34" charset="-127"/>
                    </a:rPr>
                    <a:t>CPU</a:t>
                  </a:r>
                </a:p>
              </p:txBody>
            </p:sp>
          </p:grpSp>
          <p:grpSp>
            <p:nvGrpSpPr>
              <p:cNvPr id="20780" name="Group 319"/>
              <p:cNvGrpSpPr>
                <a:grpSpLocks/>
              </p:cNvGrpSpPr>
              <p:nvPr/>
            </p:nvGrpSpPr>
            <p:grpSpPr bwMode="auto">
              <a:xfrm>
                <a:off x="4353" y="1008"/>
                <a:ext cx="1407" cy="746"/>
                <a:chOff x="4353" y="1008"/>
                <a:chExt cx="1358" cy="746"/>
              </a:xfrm>
            </p:grpSpPr>
            <p:sp>
              <p:nvSpPr>
                <p:cNvPr id="20781" name="Rectangle 2"/>
                <p:cNvSpPr>
                  <a:spLocks noChangeArrowheads="1"/>
                </p:cNvSpPr>
                <p:nvPr/>
              </p:nvSpPr>
              <p:spPr bwMode="auto">
                <a:xfrm>
                  <a:off x="4679" y="1008"/>
                  <a:ext cx="1032"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ea typeface="굴림" panose="020B0600000101010101" pitchFamily="34" charset="-127"/>
                    </a:rPr>
                    <a:t>µProc</a:t>
                  </a:r>
                </a:p>
                <a:p>
                  <a:pPr algn="l">
                    <a:lnSpc>
                      <a:spcPct val="100000"/>
                    </a:lnSpc>
                    <a:spcBef>
                      <a:spcPct val="0"/>
                    </a:spcBef>
                    <a:buSzTx/>
                  </a:pPr>
                  <a:r>
                    <a:rPr lang="en-US" altLang="ko-KR" sz="2400" b="0">
                      <a:ea typeface="굴림" panose="020B0600000101010101" pitchFamily="34" charset="-127"/>
                    </a:rPr>
                    <a:t>60%/yr.</a:t>
                  </a:r>
                </a:p>
                <a:p>
                  <a:pPr algn="l">
                    <a:lnSpc>
                      <a:spcPct val="100000"/>
                    </a:lnSpc>
                    <a:spcBef>
                      <a:spcPct val="0"/>
                    </a:spcBef>
                    <a:buSzTx/>
                  </a:pPr>
                  <a:r>
                    <a:rPr lang="en-US" altLang="ko-KR" sz="2400" b="0">
                      <a:ea typeface="굴림" panose="020B0600000101010101" pitchFamily="34" charset="-127"/>
                    </a:rPr>
                    <a:t>(2X/1.5yr)</a:t>
                  </a:r>
                </a:p>
              </p:txBody>
            </p:sp>
            <p:sp>
              <p:nvSpPr>
                <p:cNvPr id="20782" name="Arc 306"/>
                <p:cNvSpPr>
                  <a:spLocks/>
                </p:cNvSpPr>
                <p:nvPr/>
              </p:nvSpPr>
              <p:spPr bwMode="auto">
                <a:xfrm>
                  <a:off x="4353" y="1069"/>
                  <a:ext cx="352" cy="118"/>
                </a:xfrm>
                <a:custGeom>
                  <a:avLst/>
                  <a:gdLst>
                    <a:gd name="T0" fmla="*/ 0 w 21600"/>
                    <a:gd name="T1" fmla="*/ 118 h 21600"/>
                    <a:gd name="T2" fmla="*/ 351 w 21600"/>
                    <a:gd name="T3" fmla="*/ 0 h 21600"/>
                    <a:gd name="T4" fmla="*/ 352 w 21600"/>
                    <a:gd name="T5" fmla="*/ 11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3" y="33"/>
                        <a:pt x="21539" y="0"/>
                      </a:cubicBezTo>
                    </a:path>
                    <a:path w="21600" h="21600" stroke="0" extrusionOk="0">
                      <a:moveTo>
                        <a:pt x="0" y="21600"/>
                      </a:moveTo>
                      <a:cubicBezTo>
                        <a:pt x="0" y="9694"/>
                        <a:pt x="9633" y="33"/>
                        <a:pt x="21539" y="0"/>
                      </a:cubicBezTo>
                      <a:lnTo>
                        <a:pt x="21600" y="21600"/>
                      </a:lnTo>
                      <a:lnTo>
                        <a:pt x="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724293" name="Group 325"/>
          <p:cNvGrpSpPr>
            <a:grpSpLocks/>
          </p:cNvGrpSpPr>
          <p:nvPr/>
        </p:nvGrpSpPr>
        <p:grpSpPr bwMode="auto">
          <a:xfrm>
            <a:off x="1435100" y="3911600"/>
            <a:ext cx="7631113" cy="1549400"/>
            <a:chOff x="904" y="2464"/>
            <a:chExt cx="4807" cy="976"/>
          </a:xfrm>
        </p:grpSpPr>
        <p:grpSp>
          <p:nvGrpSpPr>
            <p:cNvPr id="20749" name="Group 317"/>
            <p:cNvGrpSpPr>
              <a:grpSpLocks/>
            </p:cNvGrpSpPr>
            <p:nvPr/>
          </p:nvGrpSpPr>
          <p:grpSpPr bwMode="auto">
            <a:xfrm>
              <a:off x="904" y="2662"/>
              <a:ext cx="3416" cy="397"/>
              <a:chOff x="904" y="2662"/>
              <a:chExt cx="3416" cy="397"/>
            </a:xfrm>
          </p:grpSpPr>
          <p:sp>
            <p:nvSpPr>
              <p:cNvPr id="20755" name="Freeform 237"/>
              <p:cNvSpPr>
                <a:spLocks/>
              </p:cNvSpPr>
              <p:nvPr/>
            </p:nvSpPr>
            <p:spPr bwMode="auto">
              <a:xfrm>
                <a:off x="924" y="2682"/>
                <a:ext cx="3385" cy="361"/>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56" name="Rectangle 259"/>
              <p:cNvSpPr>
                <a:spLocks noChangeArrowheads="1"/>
              </p:cNvSpPr>
              <p:nvPr/>
            </p:nvSpPr>
            <p:spPr bwMode="auto">
              <a:xfrm>
                <a:off x="904" y="3017"/>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57" name="Rectangle 260"/>
              <p:cNvSpPr>
                <a:spLocks noChangeArrowheads="1"/>
              </p:cNvSpPr>
              <p:nvPr/>
            </p:nvSpPr>
            <p:spPr bwMode="auto">
              <a:xfrm>
                <a:off x="1072" y="3001"/>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58" name="Rectangle 261"/>
              <p:cNvSpPr>
                <a:spLocks noChangeArrowheads="1"/>
              </p:cNvSpPr>
              <p:nvPr/>
            </p:nvSpPr>
            <p:spPr bwMode="auto">
              <a:xfrm>
                <a:off x="1248" y="2977"/>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59" name="Rectangle 262"/>
              <p:cNvSpPr>
                <a:spLocks noChangeArrowheads="1"/>
              </p:cNvSpPr>
              <p:nvPr/>
            </p:nvSpPr>
            <p:spPr bwMode="auto">
              <a:xfrm>
                <a:off x="1416" y="2961"/>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60" name="Rectangle 263"/>
              <p:cNvSpPr>
                <a:spLocks noChangeArrowheads="1"/>
              </p:cNvSpPr>
              <p:nvPr/>
            </p:nvSpPr>
            <p:spPr bwMode="auto">
              <a:xfrm>
                <a:off x="1584" y="2945"/>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61" name="Rectangle 264"/>
              <p:cNvSpPr>
                <a:spLocks noChangeArrowheads="1"/>
              </p:cNvSpPr>
              <p:nvPr/>
            </p:nvSpPr>
            <p:spPr bwMode="auto">
              <a:xfrm>
                <a:off x="1752" y="2929"/>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62" name="Rectangle 265"/>
              <p:cNvSpPr>
                <a:spLocks noChangeArrowheads="1"/>
              </p:cNvSpPr>
              <p:nvPr/>
            </p:nvSpPr>
            <p:spPr bwMode="auto">
              <a:xfrm>
                <a:off x="1920" y="2905"/>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63" name="Rectangle 266"/>
              <p:cNvSpPr>
                <a:spLocks noChangeArrowheads="1"/>
              </p:cNvSpPr>
              <p:nvPr/>
            </p:nvSpPr>
            <p:spPr bwMode="auto">
              <a:xfrm>
                <a:off x="2088" y="2894"/>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64" name="Rectangle 267"/>
              <p:cNvSpPr>
                <a:spLocks noChangeArrowheads="1"/>
              </p:cNvSpPr>
              <p:nvPr/>
            </p:nvSpPr>
            <p:spPr bwMode="auto">
              <a:xfrm>
                <a:off x="2256" y="287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65" name="Rectangle 268"/>
              <p:cNvSpPr>
                <a:spLocks noChangeArrowheads="1"/>
              </p:cNvSpPr>
              <p:nvPr/>
            </p:nvSpPr>
            <p:spPr bwMode="auto">
              <a:xfrm>
                <a:off x="2432" y="2862"/>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66" name="Rectangle 269"/>
              <p:cNvSpPr>
                <a:spLocks noChangeArrowheads="1"/>
              </p:cNvSpPr>
              <p:nvPr/>
            </p:nvSpPr>
            <p:spPr bwMode="auto">
              <a:xfrm>
                <a:off x="2600" y="283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67" name="Rectangle 270"/>
              <p:cNvSpPr>
                <a:spLocks noChangeArrowheads="1"/>
              </p:cNvSpPr>
              <p:nvPr/>
            </p:nvSpPr>
            <p:spPr bwMode="auto">
              <a:xfrm>
                <a:off x="2768" y="2822"/>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68" name="Rectangle 271"/>
              <p:cNvSpPr>
                <a:spLocks noChangeArrowheads="1"/>
              </p:cNvSpPr>
              <p:nvPr/>
            </p:nvSpPr>
            <p:spPr bwMode="auto">
              <a:xfrm>
                <a:off x="2936" y="2806"/>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69" name="Rectangle 272"/>
              <p:cNvSpPr>
                <a:spLocks noChangeArrowheads="1"/>
              </p:cNvSpPr>
              <p:nvPr/>
            </p:nvSpPr>
            <p:spPr bwMode="auto">
              <a:xfrm>
                <a:off x="3104" y="2790"/>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70" name="Rectangle 273"/>
              <p:cNvSpPr>
                <a:spLocks noChangeArrowheads="1"/>
              </p:cNvSpPr>
              <p:nvPr/>
            </p:nvSpPr>
            <p:spPr bwMode="auto">
              <a:xfrm>
                <a:off x="3272" y="2766"/>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71" name="Rectangle 274"/>
              <p:cNvSpPr>
                <a:spLocks noChangeArrowheads="1"/>
              </p:cNvSpPr>
              <p:nvPr/>
            </p:nvSpPr>
            <p:spPr bwMode="auto">
              <a:xfrm>
                <a:off x="3440" y="2750"/>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72" name="Rectangle 275"/>
              <p:cNvSpPr>
                <a:spLocks noChangeArrowheads="1"/>
              </p:cNvSpPr>
              <p:nvPr/>
            </p:nvSpPr>
            <p:spPr bwMode="auto">
              <a:xfrm>
                <a:off x="3616" y="2734"/>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73" name="Rectangle 276"/>
              <p:cNvSpPr>
                <a:spLocks noChangeArrowheads="1"/>
              </p:cNvSpPr>
              <p:nvPr/>
            </p:nvSpPr>
            <p:spPr bwMode="auto">
              <a:xfrm>
                <a:off x="3784" y="271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74" name="Rectangle 277"/>
              <p:cNvSpPr>
                <a:spLocks noChangeArrowheads="1"/>
              </p:cNvSpPr>
              <p:nvPr/>
            </p:nvSpPr>
            <p:spPr bwMode="auto">
              <a:xfrm>
                <a:off x="3952" y="2694"/>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75" name="Rectangle 278"/>
              <p:cNvSpPr>
                <a:spLocks noChangeArrowheads="1"/>
              </p:cNvSpPr>
              <p:nvPr/>
            </p:nvSpPr>
            <p:spPr bwMode="auto">
              <a:xfrm>
                <a:off x="4120" y="267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0776" name="Rectangle 279"/>
              <p:cNvSpPr>
                <a:spLocks noChangeArrowheads="1"/>
              </p:cNvSpPr>
              <p:nvPr/>
            </p:nvSpPr>
            <p:spPr bwMode="auto">
              <a:xfrm>
                <a:off x="4288" y="2662"/>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nvGrpSpPr>
            <p:cNvPr id="20750" name="Group 324"/>
            <p:cNvGrpSpPr>
              <a:grpSpLocks/>
            </p:cNvGrpSpPr>
            <p:nvPr/>
          </p:nvGrpSpPr>
          <p:grpSpPr bwMode="auto">
            <a:xfrm>
              <a:off x="4235" y="2464"/>
              <a:ext cx="1476" cy="976"/>
              <a:chOff x="4235" y="2464"/>
              <a:chExt cx="1476" cy="976"/>
            </a:xfrm>
          </p:grpSpPr>
          <p:grpSp>
            <p:nvGrpSpPr>
              <p:cNvPr id="20751" name="Group 321"/>
              <p:cNvGrpSpPr>
                <a:grpSpLocks/>
              </p:cNvGrpSpPr>
              <p:nvPr/>
            </p:nvGrpSpPr>
            <p:grpSpPr bwMode="auto">
              <a:xfrm>
                <a:off x="4353" y="2464"/>
                <a:ext cx="1358" cy="976"/>
                <a:chOff x="4353" y="2464"/>
                <a:chExt cx="1358" cy="976"/>
              </a:xfrm>
            </p:grpSpPr>
            <p:sp>
              <p:nvSpPr>
                <p:cNvPr id="20753" name="Rectangle 3"/>
                <p:cNvSpPr>
                  <a:spLocks noChangeArrowheads="1"/>
                </p:cNvSpPr>
                <p:nvPr/>
              </p:nvSpPr>
              <p:spPr bwMode="auto">
                <a:xfrm>
                  <a:off x="4657" y="2464"/>
                  <a:ext cx="1054"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ea typeface="굴림" panose="020B0600000101010101" pitchFamily="34" charset="-127"/>
                    </a:rPr>
                    <a:t>DRAM</a:t>
                  </a:r>
                </a:p>
                <a:p>
                  <a:pPr algn="l">
                    <a:lnSpc>
                      <a:spcPct val="100000"/>
                    </a:lnSpc>
                    <a:spcBef>
                      <a:spcPct val="0"/>
                    </a:spcBef>
                    <a:buSzTx/>
                  </a:pPr>
                  <a:r>
                    <a:rPr lang="en-US" altLang="ko-KR" sz="2400" b="0">
                      <a:ea typeface="굴림" panose="020B0600000101010101" pitchFamily="34" charset="-127"/>
                    </a:rPr>
                    <a:t>9%/yr.</a:t>
                  </a:r>
                </a:p>
                <a:p>
                  <a:pPr algn="l">
                    <a:lnSpc>
                      <a:spcPct val="100000"/>
                    </a:lnSpc>
                    <a:spcBef>
                      <a:spcPct val="0"/>
                    </a:spcBef>
                    <a:buSzTx/>
                  </a:pPr>
                  <a:r>
                    <a:rPr lang="en-US" altLang="ko-KR" sz="2400" b="0">
                      <a:ea typeface="굴림" panose="020B0600000101010101" pitchFamily="34" charset="-127"/>
                    </a:rPr>
                    <a:t>(2X/10 yrs)</a:t>
                  </a:r>
                </a:p>
              </p:txBody>
            </p:sp>
            <p:sp>
              <p:nvSpPr>
                <p:cNvPr id="20754" name="Arc 4"/>
                <p:cNvSpPr>
                  <a:spLocks/>
                </p:cNvSpPr>
                <p:nvPr/>
              </p:nvSpPr>
              <p:spPr bwMode="auto">
                <a:xfrm>
                  <a:off x="4353" y="2557"/>
                  <a:ext cx="352" cy="118"/>
                </a:xfrm>
                <a:custGeom>
                  <a:avLst/>
                  <a:gdLst>
                    <a:gd name="T0" fmla="*/ 0 w 21600"/>
                    <a:gd name="T1" fmla="*/ 118 h 21600"/>
                    <a:gd name="T2" fmla="*/ 351 w 21600"/>
                    <a:gd name="T3" fmla="*/ 0 h 21600"/>
                    <a:gd name="T4" fmla="*/ 352 w 21600"/>
                    <a:gd name="T5" fmla="*/ 11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3" y="33"/>
                        <a:pt x="21539" y="0"/>
                      </a:cubicBezTo>
                    </a:path>
                    <a:path w="21600" h="21600" stroke="0" extrusionOk="0">
                      <a:moveTo>
                        <a:pt x="0" y="21600"/>
                      </a:moveTo>
                      <a:cubicBezTo>
                        <a:pt x="0" y="9694"/>
                        <a:pt x="9633" y="33"/>
                        <a:pt x="21539" y="0"/>
                      </a:cubicBezTo>
                      <a:lnTo>
                        <a:pt x="21600" y="21600"/>
                      </a:lnTo>
                      <a:lnTo>
                        <a:pt x="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752" name="Rectangle 304"/>
              <p:cNvSpPr>
                <a:spLocks noChangeArrowheads="1"/>
              </p:cNvSpPr>
              <p:nvPr/>
            </p:nvSpPr>
            <p:spPr bwMode="auto">
              <a:xfrm>
                <a:off x="4235" y="2742"/>
                <a:ext cx="352"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000" b="0">
                    <a:solidFill>
                      <a:srgbClr val="000000"/>
                    </a:solidFill>
                    <a:ea typeface="굴림" panose="020B0600000101010101" pitchFamily="34" charset="-127"/>
                  </a:rPr>
                  <a:t>DRAM</a:t>
                </a:r>
              </a:p>
            </p:txBody>
          </p:sp>
        </p:grpSp>
      </p:grpSp>
      <p:sp>
        <p:nvSpPr>
          <p:cNvPr id="20484" name="Line 5"/>
          <p:cNvSpPr>
            <a:spLocks noChangeShapeType="1"/>
          </p:cNvSpPr>
          <p:nvPr/>
        </p:nvSpPr>
        <p:spPr bwMode="auto">
          <a:xfrm>
            <a:off x="1625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Line 6"/>
          <p:cNvSpPr>
            <a:spLocks noChangeShapeType="1"/>
          </p:cNvSpPr>
          <p:nvPr/>
        </p:nvSpPr>
        <p:spPr bwMode="auto">
          <a:xfrm>
            <a:off x="1701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Line 7"/>
          <p:cNvSpPr>
            <a:spLocks noChangeShapeType="1"/>
          </p:cNvSpPr>
          <p:nvPr/>
        </p:nvSpPr>
        <p:spPr bwMode="auto">
          <a:xfrm>
            <a:off x="1778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8"/>
          <p:cNvSpPr>
            <a:spLocks noChangeShapeType="1"/>
          </p:cNvSpPr>
          <p:nvPr/>
        </p:nvSpPr>
        <p:spPr bwMode="auto">
          <a:xfrm>
            <a:off x="1854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9"/>
          <p:cNvSpPr>
            <a:spLocks noChangeShapeType="1"/>
          </p:cNvSpPr>
          <p:nvPr/>
        </p:nvSpPr>
        <p:spPr bwMode="auto">
          <a:xfrm>
            <a:off x="1930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10"/>
          <p:cNvSpPr>
            <a:spLocks noChangeShapeType="1"/>
          </p:cNvSpPr>
          <p:nvPr/>
        </p:nvSpPr>
        <p:spPr bwMode="auto">
          <a:xfrm>
            <a:off x="2006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Line 11"/>
          <p:cNvSpPr>
            <a:spLocks noChangeShapeType="1"/>
          </p:cNvSpPr>
          <p:nvPr/>
        </p:nvSpPr>
        <p:spPr bwMode="auto">
          <a:xfrm>
            <a:off x="2082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2"/>
          <p:cNvSpPr>
            <a:spLocks noChangeShapeType="1"/>
          </p:cNvSpPr>
          <p:nvPr/>
        </p:nvSpPr>
        <p:spPr bwMode="auto">
          <a:xfrm>
            <a:off x="2159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3"/>
          <p:cNvSpPr>
            <a:spLocks noChangeShapeType="1"/>
          </p:cNvSpPr>
          <p:nvPr/>
        </p:nvSpPr>
        <p:spPr bwMode="auto">
          <a:xfrm>
            <a:off x="2235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4"/>
          <p:cNvSpPr>
            <a:spLocks noChangeShapeType="1"/>
          </p:cNvSpPr>
          <p:nvPr/>
        </p:nvSpPr>
        <p:spPr bwMode="auto">
          <a:xfrm>
            <a:off x="2311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5"/>
          <p:cNvSpPr>
            <a:spLocks noChangeShapeType="1"/>
          </p:cNvSpPr>
          <p:nvPr/>
        </p:nvSpPr>
        <p:spPr bwMode="auto">
          <a:xfrm>
            <a:off x="2387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6"/>
          <p:cNvSpPr>
            <a:spLocks noChangeShapeType="1"/>
          </p:cNvSpPr>
          <p:nvPr/>
        </p:nvSpPr>
        <p:spPr bwMode="auto">
          <a:xfrm>
            <a:off x="2463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Line 17"/>
          <p:cNvSpPr>
            <a:spLocks noChangeShapeType="1"/>
          </p:cNvSpPr>
          <p:nvPr/>
        </p:nvSpPr>
        <p:spPr bwMode="auto">
          <a:xfrm>
            <a:off x="2540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Line 18"/>
          <p:cNvSpPr>
            <a:spLocks noChangeShapeType="1"/>
          </p:cNvSpPr>
          <p:nvPr/>
        </p:nvSpPr>
        <p:spPr bwMode="auto">
          <a:xfrm>
            <a:off x="2616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Line 19"/>
          <p:cNvSpPr>
            <a:spLocks noChangeShapeType="1"/>
          </p:cNvSpPr>
          <p:nvPr/>
        </p:nvSpPr>
        <p:spPr bwMode="auto">
          <a:xfrm>
            <a:off x="2692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9" name="Line 20"/>
          <p:cNvSpPr>
            <a:spLocks noChangeShapeType="1"/>
          </p:cNvSpPr>
          <p:nvPr/>
        </p:nvSpPr>
        <p:spPr bwMode="auto">
          <a:xfrm>
            <a:off x="2768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Line 21"/>
          <p:cNvSpPr>
            <a:spLocks noChangeShapeType="1"/>
          </p:cNvSpPr>
          <p:nvPr/>
        </p:nvSpPr>
        <p:spPr bwMode="auto">
          <a:xfrm>
            <a:off x="2844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Line 22"/>
          <p:cNvSpPr>
            <a:spLocks noChangeShapeType="1"/>
          </p:cNvSpPr>
          <p:nvPr/>
        </p:nvSpPr>
        <p:spPr bwMode="auto">
          <a:xfrm>
            <a:off x="2921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2" name="Line 23"/>
          <p:cNvSpPr>
            <a:spLocks noChangeShapeType="1"/>
          </p:cNvSpPr>
          <p:nvPr/>
        </p:nvSpPr>
        <p:spPr bwMode="auto">
          <a:xfrm>
            <a:off x="2997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3" name="Line 24"/>
          <p:cNvSpPr>
            <a:spLocks noChangeShapeType="1"/>
          </p:cNvSpPr>
          <p:nvPr/>
        </p:nvSpPr>
        <p:spPr bwMode="auto">
          <a:xfrm>
            <a:off x="3073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4" name="Line 25"/>
          <p:cNvSpPr>
            <a:spLocks noChangeShapeType="1"/>
          </p:cNvSpPr>
          <p:nvPr/>
        </p:nvSpPr>
        <p:spPr bwMode="auto">
          <a:xfrm>
            <a:off x="3149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Line 26"/>
          <p:cNvSpPr>
            <a:spLocks noChangeShapeType="1"/>
          </p:cNvSpPr>
          <p:nvPr/>
        </p:nvSpPr>
        <p:spPr bwMode="auto">
          <a:xfrm>
            <a:off x="3225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Line 27"/>
          <p:cNvSpPr>
            <a:spLocks noChangeShapeType="1"/>
          </p:cNvSpPr>
          <p:nvPr/>
        </p:nvSpPr>
        <p:spPr bwMode="auto">
          <a:xfrm>
            <a:off x="3302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7" name="Line 28"/>
          <p:cNvSpPr>
            <a:spLocks noChangeShapeType="1"/>
          </p:cNvSpPr>
          <p:nvPr/>
        </p:nvSpPr>
        <p:spPr bwMode="auto">
          <a:xfrm>
            <a:off x="3378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8" name="Line 29"/>
          <p:cNvSpPr>
            <a:spLocks noChangeShapeType="1"/>
          </p:cNvSpPr>
          <p:nvPr/>
        </p:nvSpPr>
        <p:spPr bwMode="auto">
          <a:xfrm>
            <a:off x="3454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9" name="Line 30"/>
          <p:cNvSpPr>
            <a:spLocks noChangeShapeType="1"/>
          </p:cNvSpPr>
          <p:nvPr/>
        </p:nvSpPr>
        <p:spPr bwMode="auto">
          <a:xfrm>
            <a:off x="3530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0" name="Line 31"/>
          <p:cNvSpPr>
            <a:spLocks noChangeShapeType="1"/>
          </p:cNvSpPr>
          <p:nvPr/>
        </p:nvSpPr>
        <p:spPr bwMode="auto">
          <a:xfrm>
            <a:off x="3606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1" name="Line 32"/>
          <p:cNvSpPr>
            <a:spLocks noChangeShapeType="1"/>
          </p:cNvSpPr>
          <p:nvPr/>
        </p:nvSpPr>
        <p:spPr bwMode="auto">
          <a:xfrm>
            <a:off x="3683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2" name="Line 33"/>
          <p:cNvSpPr>
            <a:spLocks noChangeShapeType="1"/>
          </p:cNvSpPr>
          <p:nvPr/>
        </p:nvSpPr>
        <p:spPr bwMode="auto">
          <a:xfrm>
            <a:off x="3759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3" name="Line 34"/>
          <p:cNvSpPr>
            <a:spLocks noChangeShapeType="1"/>
          </p:cNvSpPr>
          <p:nvPr/>
        </p:nvSpPr>
        <p:spPr bwMode="auto">
          <a:xfrm>
            <a:off x="3835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4" name="Line 35"/>
          <p:cNvSpPr>
            <a:spLocks noChangeShapeType="1"/>
          </p:cNvSpPr>
          <p:nvPr/>
        </p:nvSpPr>
        <p:spPr bwMode="auto">
          <a:xfrm>
            <a:off x="3911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5" name="Line 36"/>
          <p:cNvSpPr>
            <a:spLocks noChangeShapeType="1"/>
          </p:cNvSpPr>
          <p:nvPr/>
        </p:nvSpPr>
        <p:spPr bwMode="auto">
          <a:xfrm>
            <a:off x="3987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6" name="Line 37"/>
          <p:cNvSpPr>
            <a:spLocks noChangeShapeType="1"/>
          </p:cNvSpPr>
          <p:nvPr/>
        </p:nvSpPr>
        <p:spPr bwMode="auto">
          <a:xfrm>
            <a:off x="4064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7" name="Line 38"/>
          <p:cNvSpPr>
            <a:spLocks noChangeShapeType="1"/>
          </p:cNvSpPr>
          <p:nvPr/>
        </p:nvSpPr>
        <p:spPr bwMode="auto">
          <a:xfrm>
            <a:off x="4140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8" name="Line 39"/>
          <p:cNvSpPr>
            <a:spLocks noChangeShapeType="1"/>
          </p:cNvSpPr>
          <p:nvPr/>
        </p:nvSpPr>
        <p:spPr bwMode="auto">
          <a:xfrm>
            <a:off x="4216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9" name="Line 40"/>
          <p:cNvSpPr>
            <a:spLocks noChangeShapeType="1"/>
          </p:cNvSpPr>
          <p:nvPr/>
        </p:nvSpPr>
        <p:spPr bwMode="auto">
          <a:xfrm>
            <a:off x="4292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0" name="Line 41"/>
          <p:cNvSpPr>
            <a:spLocks noChangeShapeType="1"/>
          </p:cNvSpPr>
          <p:nvPr/>
        </p:nvSpPr>
        <p:spPr bwMode="auto">
          <a:xfrm>
            <a:off x="4368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1" name="Line 42"/>
          <p:cNvSpPr>
            <a:spLocks noChangeShapeType="1"/>
          </p:cNvSpPr>
          <p:nvPr/>
        </p:nvSpPr>
        <p:spPr bwMode="auto">
          <a:xfrm>
            <a:off x="4445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2" name="Line 43"/>
          <p:cNvSpPr>
            <a:spLocks noChangeShapeType="1"/>
          </p:cNvSpPr>
          <p:nvPr/>
        </p:nvSpPr>
        <p:spPr bwMode="auto">
          <a:xfrm>
            <a:off x="4521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3" name="Line 44"/>
          <p:cNvSpPr>
            <a:spLocks noChangeShapeType="1"/>
          </p:cNvSpPr>
          <p:nvPr/>
        </p:nvSpPr>
        <p:spPr bwMode="auto">
          <a:xfrm>
            <a:off x="4597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4" name="Line 45"/>
          <p:cNvSpPr>
            <a:spLocks noChangeShapeType="1"/>
          </p:cNvSpPr>
          <p:nvPr/>
        </p:nvSpPr>
        <p:spPr bwMode="auto">
          <a:xfrm>
            <a:off x="4673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5" name="Line 46"/>
          <p:cNvSpPr>
            <a:spLocks noChangeShapeType="1"/>
          </p:cNvSpPr>
          <p:nvPr/>
        </p:nvSpPr>
        <p:spPr bwMode="auto">
          <a:xfrm>
            <a:off x="4749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6" name="Line 47"/>
          <p:cNvSpPr>
            <a:spLocks noChangeShapeType="1"/>
          </p:cNvSpPr>
          <p:nvPr/>
        </p:nvSpPr>
        <p:spPr bwMode="auto">
          <a:xfrm>
            <a:off x="4826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7" name="Line 48"/>
          <p:cNvSpPr>
            <a:spLocks noChangeShapeType="1"/>
          </p:cNvSpPr>
          <p:nvPr/>
        </p:nvSpPr>
        <p:spPr bwMode="auto">
          <a:xfrm>
            <a:off x="4902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8" name="Line 49"/>
          <p:cNvSpPr>
            <a:spLocks noChangeShapeType="1"/>
          </p:cNvSpPr>
          <p:nvPr/>
        </p:nvSpPr>
        <p:spPr bwMode="auto">
          <a:xfrm>
            <a:off x="4978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9" name="Line 50"/>
          <p:cNvSpPr>
            <a:spLocks noChangeShapeType="1"/>
          </p:cNvSpPr>
          <p:nvPr/>
        </p:nvSpPr>
        <p:spPr bwMode="auto">
          <a:xfrm>
            <a:off x="5054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0" name="Line 51"/>
          <p:cNvSpPr>
            <a:spLocks noChangeShapeType="1"/>
          </p:cNvSpPr>
          <p:nvPr/>
        </p:nvSpPr>
        <p:spPr bwMode="auto">
          <a:xfrm>
            <a:off x="5130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1" name="Line 52"/>
          <p:cNvSpPr>
            <a:spLocks noChangeShapeType="1"/>
          </p:cNvSpPr>
          <p:nvPr/>
        </p:nvSpPr>
        <p:spPr bwMode="auto">
          <a:xfrm>
            <a:off x="5207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2" name="Line 53"/>
          <p:cNvSpPr>
            <a:spLocks noChangeShapeType="1"/>
          </p:cNvSpPr>
          <p:nvPr/>
        </p:nvSpPr>
        <p:spPr bwMode="auto">
          <a:xfrm>
            <a:off x="5283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3" name="Line 54"/>
          <p:cNvSpPr>
            <a:spLocks noChangeShapeType="1"/>
          </p:cNvSpPr>
          <p:nvPr/>
        </p:nvSpPr>
        <p:spPr bwMode="auto">
          <a:xfrm>
            <a:off x="5359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4" name="Line 55"/>
          <p:cNvSpPr>
            <a:spLocks noChangeShapeType="1"/>
          </p:cNvSpPr>
          <p:nvPr/>
        </p:nvSpPr>
        <p:spPr bwMode="auto">
          <a:xfrm>
            <a:off x="5435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5" name="Line 56"/>
          <p:cNvSpPr>
            <a:spLocks noChangeShapeType="1"/>
          </p:cNvSpPr>
          <p:nvPr/>
        </p:nvSpPr>
        <p:spPr bwMode="auto">
          <a:xfrm>
            <a:off x="5511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6" name="Line 57"/>
          <p:cNvSpPr>
            <a:spLocks noChangeShapeType="1"/>
          </p:cNvSpPr>
          <p:nvPr/>
        </p:nvSpPr>
        <p:spPr bwMode="auto">
          <a:xfrm>
            <a:off x="5588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7" name="Line 58"/>
          <p:cNvSpPr>
            <a:spLocks noChangeShapeType="1"/>
          </p:cNvSpPr>
          <p:nvPr/>
        </p:nvSpPr>
        <p:spPr bwMode="auto">
          <a:xfrm>
            <a:off x="5664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8" name="Line 59"/>
          <p:cNvSpPr>
            <a:spLocks noChangeShapeType="1"/>
          </p:cNvSpPr>
          <p:nvPr/>
        </p:nvSpPr>
        <p:spPr bwMode="auto">
          <a:xfrm>
            <a:off x="5740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9" name="Line 60"/>
          <p:cNvSpPr>
            <a:spLocks noChangeShapeType="1"/>
          </p:cNvSpPr>
          <p:nvPr/>
        </p:nvSpPr>
        <p:spPr bwMode="auto">
          <a:xfrm>
            <a:off x="5816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0" name="Line 61"/>
          <p:cNvSpPr>
            <a:spLocks noChangeShapeType="1"/>
          </p:cNvSpPr>
          <p:nvPr/>
        </p:nvSpPr>
        <p:spPr bwMode="auto">
          <a:xfrm>
            <a:off x="5892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 name="Line 62"/>
          <p:cNvSpPr>
            <a:spLocks noChangeShapeType="1"/>
          </p:cNvSpPr>
          <p:nvPr/>
        </p:nvSpPr>
        <p:spPr bwMode="auto">
          <a:xfrm>
            <a:off x="5969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2" name="Line 63"/>
          <p:cNvSpPr>
            <a:spLocks noChangeShapeType="1"/>
          </p:cNvSpPr>
          <p:nvPr/>
        </p:nvSpPr>
        <p:spPr bwMode="auto">
          <a:xfrm>
            <a:off x="6045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3" name="Line 64"/>
          <p:cNvSpPr>
            <a:spLocks noChangeShapeType="1"/>
          </p:cNvSpPr>
          <p:nvPr/>
        </p:nvSpPr>
        <p:spPr bwMode="auto">
          <a:xfrm>
            <a:off x="6121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4" name="Line 65"/>
          <p:cNvSpPr>
            <a:spLocks noChangeShapeType="1"/>
          </p:cNvSpPr>
          <p:nvPr/>
        </p:nvSpPr>
        <p:spPr bwMode="auto">
          <a:xfrm>
            <a:off x="6197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5" name="Line 66"/>
          <p:cNvSpPr>
            <a:spLocks noChangeShapeType="1"/>
          </p:cNvSpPr>
          <p:nvPr/>
        </p:nvSpPr>
        <p:spPr bwMode="auto">
          <a:xfrm>
            <a:off x="6273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6" name="Line 67"/>
          <p:cNvSpPr>
            <a:spLocks noChangeShapeType="1"/>
          </p:cNvSpPr>
          <p:nvPr/>
        </p:nvSpPr>
        <p:spPr bwMode="auto">
          <a:xfrm>
            <a:off x="6350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7" name="Line 68"/>
          <p:cNvSpPr>
            <a:spLocks noChangeShapeType="1"/>
          </p:cNvSpPr>
          <p:nvPr/>
        </p:nvSpPr>
        <p:spPr bwMode="auto">
          <a:xfrm>
            <a:off x="6426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8" name="Line 69"/>
          <p:cNvSpPr>
            <a:spLocks noChangeShapeType="1"/>
          </p:cNvSpPr>
          <p:nvPr/>
        </p:nvSpPr>
        <p:spPr bwMode="auto">
          <a:xfrm>
            <a:off x="6502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9" name="Line 70"/>
          <p:cNvSpPr>
            <a:spLocks noChangeShapeType="1"/>
          </p:cNvSpPr>
          <p:nvPr/>
        </p:nvSpPr>
        <p:spPr bwMode="auto">
          <a:xfrm>
            <a:off x="6578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0" name="Line 71"/>
          <p:cNvSpPr>
            <a:spLocks noChangeShapeType="1"/>
          </p:cNvSpPr>
          <p:nvPr/>
        </p:nvSpPr>
        <p:spPr bwMode="auto">
          <a:xfrm>
            <a:off x="6654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1" name="Line 72"/>
          <p:cNvSpPr>
            <a:spLocks noChangeShapeType="1"/>
          </p:cNvSpPr>
          <p:nvPr/>
        </p:nvSpPr>
        <p:spPr bwMode="auto">
          <a:xfrm>
            <a:off x="6731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 name="Line 73"/>
          <p:cNvSpPr>
            <a:spLocks noChangeShapeType="1"/>
          </p:cNvSpPr>
          <p:nvPr/>
        </p:nvSpPr>
        <p:spPr bwMode="auto">
          <a:xfrm>
            <a:off x="6807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3" name="Line 74"/>
          <p:cNvSpPr>
            <a:spLocks noChangeShapeType="1"/>
          </p:cNvSpPr>
          <p:nvPr/>
        </p:nvSpPr>
        <p:spPr bwMode="auto">
          <a:xfrm>
            <a:off x="1625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4" name="Line 75"/>
          <p:cNvSpPr>
            <a:spLocks noChangeShapeType="1"/>
          </p:cNvSpPr>
          <p:nvPr/>
        </p:nvSpPr>
        <p:spPr bwMode="auto">
          <a:xfrm>
            <a:off x="1701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5" name="Line 76"/>
          <p:cNvSpPr>
            <a:spLocks noChangeShapeType="1"/>
          </p:cNvSpPr>
          <p:nvPr/>
        </p:nvSpPr>
        <p:spPr bwMode="auto">
          <a:xfrm>
            <a:off x="1778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6" name="Line 77"/>
          <p:cNvSpPr>
            <a:spLocks noChangeShapeType="1"/>
          </p:cNvSpPr>
          <p:nvPr/>
        </p:nvSpPr>
        <p:spPr bwMode="auto">
          <a:xfrm>
            <a:off x="1854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7" name="Line 78"/>
          <p:cNvSpPr>
            <a:spLocks noChangeShapeType="1"/>
          </p:cNvSpPr>
          <p:nvPr/>
        </p:nvSpPr>
        <p:spPr bwMode="auto">
          <a:xfrm>
            <a:off x="1930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8" name="Line 79"/>
          <p:cNvSpPr>
            <a:spLocks noChangeShapeType="1"/>
          </p:cNvSpPr>
          <p:nvPr/>
        </p:nvSpPr>
        <p:spPr bwMode="auto">
          <a:xfrm>
            <a:off x="2006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9" name="Line 80"/>
          <p:cNvSpPr>
            <a:spLocks noChangeShapeType="1"/>
          </p:cNvSpPr>
          <p:nvPr/>
        </p:nvSpPr>
        <p:spPr bwMode="auto">
          <a:xfrm>
            <a:off x="2082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0" name="Line 81"/>
          <p:cNvSpPr>
            <a:spLocks noChangeShapeType="1"/>
          </p:cNvSpPr>
          <p:nvPr/>
        </p:nvSpPr>
        <p:spPr bwMode="auto">
          <a:xfrm>
            <a:off x="2159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1" name="Line 82"/>
          <p:cNvSpPr>
            <a:spLocks noChangeShapeType="1"/>
          </p:cNvSpPr>
          <p:nvPr/>
        </p:nvSpPr>
        <p:spPr bwMode="auto">
          <a:xfrm>
            <a:off x="2235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2" name="Line 83"/>
          <p:cNvSpPr>
            <a:spLocks noChangeShapeType="1"/>
          </p:cNvSpPr>
          <p:nvPr/>
        </p:nvSpPr>
        <p:spPr bwMode="auto">
          <a:xfrm>
            <a:off x="2311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3" name="Line 84"/>
          <p:cNvSpPr>
            <a:spLocks noChangeShapeType="1"/>
          </p:cNvSpPr>
          <p:nvPr/>
        </p:nvSpPr>
        <p:spPr bwMode="auto">
          <a:xfrm>
            <a:off x="2387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4" name="Line 85"/>
          <p:cNvSpPr>
            <a:spLocks noChangeShapeType="1"/>
          </p:cNvSpPr>
          <p:nvPr/>
        </p:nvSpPr>
        <p:spPr bwMode="auto">
          <a:xfrm>
            <a:off x="2463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5" name="Line 86"/>
          <p:cNvSpPr>
            <a:spLocks noChangeShapeType="1"/>
          </p:cNvSpPr>
          <p:nvPr/>
        </p:nvSpPr>
        <p:spPr bwMode="auto">
          <a:xfrm>
            <a:off x="2540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6" name="Line 87"/>
          <p:cNvSpPr>
            <a:spLocks noChangeShapeType="1"/>
          </p:cNvSpPr>
          <p:nvPr/>
        </p:nvSpPr>
        <p:spPr bwMode="auto">
          <a:xfrm>
            <a:off x="2616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7" name="Line 88"/>
          <p:cNvSpPr>
            <a:spLocks noChangeShapeType="1"/>
          </p:cNvSpPr>
          <p:nvPr/>
        </p:nvSpPr>
        <p:spPr bwMode="auto">
          <a:xfrm>
            <a:off x="2692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8" name="Line 89"/>
          <p:cNvSpPr>
            <a:spLocks noChangeShapeType="1"/>
          </p:cNvSpPr>
          <p:nvPr/>
        </p:nvSpPr>
        <p:spPr bwMode="auto">
          <a:xfrm>
            <a:off x="2768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9" name="Line 90"/>
          <p:cNvSpPr>
            <a:spLocks noChangeShapeType="1"/>
          </p:cNvSpPr>
          <p:nvPr/>
        </p:nvSpPr>
        <p:spPr bwMode="auto">
          <a:xfrm>
            <a:off x="2844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0" name="Line 91"/>
          <p:cNvSpPr>
            <a:spLocks noChangeShapeType="1"/>
          </p:cNvSpPr>
          <p:nvPr/>
        </p:nvSpPr>
        <p:spPr bwMode="auto">
          <a:xfrm>
            <a:off x="2921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1" name="Line 92"/>
          <p:cNvSpPr>
            <a:spLocks noChangeShapeType="1"/>
          </p:cNvSpPr>
          <p:nvPr/>
        </p:nvSpPr>
        <p:spPr bwMode="auto">
          <a:xfrm>
            <a:off x="2997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2" name="Line 93"/>
          <p:cNvSpPr>
            <a:spLocks noChangeShapeType="1"/>
          </p:cNvSpPr>
          <p:nvPr/>
        </p:nvSpPr>
        <p:spPr bwMode="auto">
          <a:xfrm>
            <a:off x="3073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3" name="Line 94"/>
          <p:cNvSpPr>
            <a:spLocks noChangeShapeType="1"/>
          </p:cNvSpPr>
          <p:nvPr/>
        </p:nvSpPr>
        <p:spPr bwMode="auto">
          <a:xfrm>
            <a:off x="3149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4" name="Line 95"/>
          <p:cNvSpPr>
            <a:spLocks noChangeShapeType="1"/>
          </p:cNvSpPr>
          <p:nvPr/>
        </p:nvSpPr>
        <p:spPr bwMode="auto">
          <a:xfrm>
            <a:off x="3225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5" name="Line 96"/>
          <p:cNvSpPr>
            <a:spLocks noChangeShapeType="1"/>
          </p:cNvSpPr>
          <p:nvPr/>
        </p:nvSpPr>
        <p:spPr bwMode="auto">
          <a:xfrm>
            <a:off x="3302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6" name="Line 97"/>
          <p:cNvSpPr>
            <a:spLocks noChangeShapeType="1"/>
          </p:cNvSpPr>
          <p:nvPr/>
        </p:nvSpPr>
        <p:spPr bwMode="auto">
          <a:xfrm>
            <a:off x="3378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7" name="Line 98"/>
          <p:cNvSpPr>
            <a:spLocks noChangeShapeType="1"/>
          </p:cNvSpPr>
          <p:nvPr/>
        </p:nvSpPr>
        <p:spPr bwMode="auto">
          <a:xfrm>
            <a:off x="3454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8" name="Line 99"/>
          <p:cNvSpPr>
            <a:spLocks noChangeShapeType="1"/>
          </p:cNvSpPr>
          <p:nvPr/>
        </p:nvSpPr>
        <p:spPr bwMode="auto">
          <a:xfrm>
            <a:off x="3530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9" name="Line 100"/>
          <p:cNvSpPr>
            <a:spLocks noChangeShapeType="1"/>
          </p:cNvSpPr>
          <p:nvPr/>
        </p:nvSpPr>
        <p:spPr bwMode="auto">
          <a:xfrm>
            <a:off x="3606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0" name="Line 101"/>
          <p:cNvSpPr>
            <a:spLocks noChangeShapeType="1"/>
          </p:cNvSpPr>
          <p:nvPr/>
        </p:nvSpPr>
        <p:spPr bwMode="auto">
          <a:xfrm>
            <a:off x="3683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1" name="Line 102"/>
          <p:cNvSpPr>
            <a:spLocks noChangeShapeType="1"/>
          </p:cNvSpPr>
          <p:nvPr/>
        </p:nvSpPr>
        <p:spPr bwMode="auto">
          <a:xfrm>
            <a:off x="3759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2" name="Line 103"/>
          <p:cNvSpPr>
            <a:spLocks noChangeShapeType="1"/>
          </p:cNvSpPr>
          <p:nvPr/>
        </p:nvSpPr>
        <p:spPr bwMode="auto">
          <a:xfrm>
            <a:off x="3835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 name="Line 104"/>
          <p:cNvSpPr>
            <a:spLocks noChangeShapeType="1"/>
          </p:cNvSpPr>
          <p:nvPr/>
        </p:nvSpPr>
        <p:spPr bwMode="auto">
          <a:xfrm>
            <a:off x="3911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 name="Line 105"/>
          <p:cNvSpPr>
            <a:spLocks noChangeShapeType="1"/>
          </p:cNvSpPr>
          <p:nvPr/>
        </p:nvSpPr>
        <p:spPr bwMode="auto">
          <a:xfrm>
            <a:off x="3987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 name="Line 106"/>
          <p:cNvSpPr>
            <a:spLocks noChangeShapeType="1"/>
          </p:cNvSpPr>
          <p:nvPr/>
        </p:nvSpPr>
        <p:spPr bwMode="auto">
          <a:xfrm>
            <a:off x="4064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6" name="Line 107"/>
          <p:cNvSpPr>
            <a:spLocks noChangeShapeType="1"/>
          </p:cNvSpPr>
          <p:nvPr/>
        </p:nvSpPr>
        <p:spPr bwMode="auto">
          <a:xfrm>
            <a:off x="4140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7" name="Line 108"/>
          <p:cNvSpPr>
            <a:spLocks noChangeShapeType="1"/>
          </p:cNvSpPr>
          <p:nvPr/>
        </p:nvSpPr>
        <p:spPr bwMode="auto">
          <a:xfrm>
            <a:off x="4216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8" name="Line 109"/>
          <p:cNvSpPr>
            <a:spLocks noChangeShapeType="1"/>
          </p:cNvSpPr>
          <p:nvPr/>
        </p:nvSpPr>
        <p:spPr bwMode="auto">
          <a:xfrm>
            <a:off x="4292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9" name="Line 110"/>
          <p:cNvSpPr>
            <a:spLocks noChangeShapeType="1"/>
          </p:cNvSpPr>
          <p:nvPr/>
        </p:nvSpPr>
        <p:spPr bwMode="auto">
          <a:xfrm>
            <a:off x="4368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0" name="Line 111"/>
          <p:cNvSpPr>
            <a:spLocks noChangeShapeType="1"/>
          </p:cNvSpPr>
          <p:nvPr/>
        </p:nvSpPr>
        <p:spPr bwMode="auto">
          <a:xfrm>
            <a:off x="4445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1" name="Line 112"/>
          <p:cNvSpPr>
            <a:spLocks noChangeShapeType="1"/>
          </p:cNvSpPr>
          <p:nvPr/>
        </p:nvSpPr>
        <p:spPr bwMode="auto">
          <a:xfrm>
            <a:off x="4521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2" name="Line 113"/>
          <p:cNvSpPr>
            <a:spLocks noChangeShapeType="1"/>
          </p:cNvSpPr>
          <p:nvPr/>
        </p:nvSpPr>
        <p:spPr bwMode="auto">
          <a:xfrm>
            <a:off x="4597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3" name="Line 114"/>
          <p:cNvSpPr>
            <a:spLocks noChangeShapeType="1"/>
          </p:cNvSpPr>
          <p:nvPr/>
        </p:nvSpPr>
        <p:spPr bwMode="auto">
          <a:xfrm>
            <a:off x="4673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4" name="Line 115"/>
          <p:cNvSpPr>
            <a:spLocks noChangeShapeType="1"/>
          </p:cNvSpPr>
          <p:nvPr/>
        </p:nvSpPr>
        <p:spPr bwMode="auto">
          <a:xfrm>
            <a:off x="4749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5" name="Line 116"/>
          <p:cNvSpPr>
            <a:spLocks noChangeShapeType="1"/>
          </p:cNvSpPr>
          <p:nvPr/>
        </p:nvSpPr>
        <p:spPr bwMode="auto">
          <a:xfrm>
            <a:off x="4826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6" name="Line 117"/>
          <p:cNvSpPr>
            <a:spLocks noChangeShapeType="1"/>
          </p:cNvSpPr>
          <p:nvPr/>
        </p:nvSpPr>
        <p:spPr bwMode="auto">
          <a:xfrm>
            <a:off x="4902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7" name="Line 118"/>
          <p:cNvSpPr>
            <a:spLocks noChangeShapeType="1"/>
          </p:cNvSpPr>
          <p:nvPr/>
        </p:nvSpPr>
        <p:spPr bwMode="auto">
          <a:xfrm>
            <a:off x="4978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8" name="Line 119"/>
          <p:cNvSpPr>
            <a:spLocks noChangeShapeType="1"/>
          </p:cNvSpPr>
          <p:nvPr/>
        </p:nvSpPr>
        <p:spPr bwMode="auto">
          <a:xfrm>
            <a:off x="5054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9" name="Line 120"/>
          <p:cNvSpPr>
            <a:spLocks noChangeShapeType="1"/>
          </p:cNvSpPr>
          <p:nvPr/>
        </p:nvSpPr>
        <p:spPr bwMode="auto">
          <a:xfrm>
            <a:off x="5130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0" name="Line 121"/>
          <p:cNvSpPr>
            <a:spLocks noChangeShapeType="1"/>
          </p:cNvSpPr>
          <p:nvPr/>
        </p:nvSpPr>
        <p:spPr bwMode="auto">
          <a:xfrm>
            <a:off x="5207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1" name="Line 122"/>
          <p:cNvSpPr>
            <a:spLocks noChangeShapeType="1"/>
          </p:cNvSpPr>
          <p:nvPr/>
        </p:nvSpPr>
        <p:spPr bwMode="auto">
          <a:xfrm>
            <a:off x="5283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2" name="Line 123"/>
          <p:cNvSpPr>
            <a:spLocks noChangeShapeType="1"/>
          </p:cNvSpPr>
          <p:nvPr/>
        </p:nvSpPr>
        <p:spPr bwMode="auto">
          <a:xfrm>
            <a:off x="5359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3" name="Line 124"/>
          <p:cNvSpPr>
            <a:spLocks noChangeShapeType="1"/>
          </p:cNvSpPr>
          <p:nvPr/>
        </p:nvSpPr>
        <p:spPr bwMode="auto">
          <a:xfrm>
            <a:off x="5435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4" name="Line 125"/>
          <p:cNvSpPr>
            <a:spLocks noChangeShapeType="1"/>
          </p:cNvSpPr>
          <p:nvPr/>
        </p:nvSpPr>
        <p:spPr bwMode="auto">
          <a:xfrm>
            <a:off x="5511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5" name="Line 126"/>
          <p:cNvSpPr>
            <a:spLocks noChangeShapeType="1"/>
          </p:cNvSpPr>
          <p:nvPr/>
        </p:nvSpPr>
        <p:spPr bwMode="auto">
          <a:xfrm>
            <a:off x="5588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6" name="Line 127"/>
          <p:cNvSpPr>
            <a:spLocks noChangeShapeType="1"/>
          </p:cNvSpPr>
          <p:nvPr/>
        </p:nvSpPr>
        <p:spPr bwMode="auto">
          <a:xfrm>
            <a:off x="5664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7" name="Line 128"/>
          <p:cNvSpPr>
            <a:spLocks noChangeShapeType="1"/>
          </p:cNvSpPr>
          <p:nvPr/>
        </p:nvSpPr>
        <p:spPr bwMode="auto">
          <a:xfrm>
            <a:off x="5740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8" name="Line 129"/>
          <p:cNvSpPr>
            <a:spLocks noChangeShapeType="1"/>
          </p:cNvSpPr>
          <p:nvPr/>
        </p:nvSpPr>
        <p:spPr bwMode="auto">
          <a:xfrm>
            <a:off x="5816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9" name="Line 130"/>
          <p:cNvSpPr>
            <a:spLocks noChangeShapeType="1"/>
          </p:cNvSpPr>
          <p:nvPr/>
        </p:nvSpPr>
        <p:spPr bwMode="auto">
          <a:xfrm>
            <a:off x="5892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0" name="Line 131"/>
          <p:cNvSpPr>
            <a:spLocks noChangeShapeType="1"/>
          </p:cNvSpPr>
          <p:nvPr/>
        </p:nvSpPr>
        <p:spPr bwMode="auto">
          <a:xfrm>
            <a:off x="5969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1" name="Line 132"/>
          <p:cNvSpPr>
            <a:spLocks noChangeShapeType="1"/>
          </p:cNvSpPr>
          <p:nvPr/>
        </p:nvSpPr>
        <p:spPr bwMode="auto">
          <a:xfrm>
            <a:off x="6045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2" name="Line 133"/>
          <p:cNvSpPr>
            <a:spLocks noChangeShapeType="1"/>
          </p:cNvSpPr>
          <p:nvPr/>
        </p:nvSpPr>
        <p:spPr bwMode="auto">
          <a:xfrm>
            <a:off x="6121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3" name="Line 134"/>
          <p:cNvSpPr>
            <a:spLocks noChangeShapeType="1"/>
          </p:cNvSpPr>
          <p:nvPr/>
        </p:nvSpPr>
        <p:spPr bwMode="auto">
          <a:xfrm>
            <a:off x="6197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4" name="Line 135"/>
          <p:cNvSpPr>
            <a:spLocks noChangeShapeType="1"/>
          </p:cNvSpPr>
          <p:nvPr/>
        </p:nvSpPr>
        <p:spPr bwMode="auto">
          <a:xfrm>
            <a:off x="6273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5" name="Line 136"/>
          <p:cNvSpPr>
            <a:spLocks noChangeShapeType="1"/>
          </p:cNvSpPr>
          <p:nvPr/>
        </p:nvSpPr>
        <p:spPr bwMode="auto">
          <a:xfrm>
            <a:off x="6350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6" name="Line 137"/>
          <p:cNvSpPr>
            <a:spLocks noChangeShapeType="1"/>
          </p:cNvSpPr>
          <p:nvPr/>
        </p:nvSpPr>
        <p:spPr bwMode="auto">
          <a:xfrm>
            <a:off x="6426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7" name="Line 138"/>
          <p:cNvSpPr>
            <a:spLocks noChangeShapeType="1"/>
          </p:cNvSpPr>
          <p:nvPr/>
        </p:nvSpPr>
        <p:spPr bwMode="auto">
          <a:xfrm>
            <a:off x="6502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8" name="Line 139"/>
          <p:cNvSpPr>
            <a:spLocks noChangeShapeType="1"/>
          </p:cNvSpPr>
          <p:nvPr/>
        </p:nvSpPr>
        <p:spPr bwMode="auto">
          <a:xfrm>
            <a:off x="6578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9" name="Line 140"/>
          <p:cNvSpPr>
            <a:spLocks noChangeShapeType="1"/>
          </p:cNvSpPr>
          <p:nvPr/>
        </p:nvSpPr>
        <p:spPr bwMode="auto">
          <a:xfrm>
            <a:off x="6654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0" name="Line 141"/>
          <p:cNvSpPr>
            <a:spLocks noChangeShapeType="1"/>
          </p:cNvSpPr>
          <p:nvPr/>
        </p:nvSpPr>
        <p:spPr bwMode="auto">
          <a:xfrm>
            <a:off x="6731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1" name="Line 142"/>
          <p:cNvSpPr>
            <a:spLocks noChangeShapeType="1"/>
          </p:cNvSpPr>
          <p:nvPr/>
        </p:nvSpPr>
        <p:spPr bwMode="auto">
          <a:xfrm>
            <a:off x="6807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2" name="Line 143"/>
          <p:cNvSpPr>
            <a:spLocks noChangeShapeType="1"/>
          </p:cNvSpPr>
          <p:nvPr/>
        </p:nvSpPr>
        <p:spPr bwMode="auto">
          <a:xfrm>
            <a:off x="1625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3" name="Line 144"/>
          <p:cNvSpPr>
            <a:spLocks noChangeShapeType="1"/>
          </p:cNvSpPr>
          <p:nvPr/>
        </p:nvSpPr>
        <p:spPr bwMode="auto">
          <a:xfrm>
            <a:off x="1701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4" name="Line 145"/>
          <p:cNvSpPr>
            <a:spLocks noChangeShapeType="1"/>
          </p:cNvSpPr>
          <p:nvPr/>
        </p:nvSpPr>
        <p:spPr bwMode="auto">
          <a:xfrm>
            <a:off x="1778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5" name="Line 146"/>
          <p:cNvSpPr>
            <a:spLocks noChangeShapeType="1"/>
          </p:cNvSpPr>
          <p:nvPr/>
        </p:nvSpPr>
        <p:spPr bwMode="auto">
          <a:xfrm>
            <a:off x="1854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6" name="Line 147"/>
          <p:cNvSpPr>
            <a:spLocks noChangeShapeType="1"/>
          </p:cNvSpPr>
          <p:nvPr/>
        </p:nvSpPr>
        <p:spPr bwMode="auto">
          <a:xfrm>
            <a:off x="1930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7" name="Line 148"/>
          <p:cNvSpPr>
            <a:spLocks noChangeShapeType="1"/>
          </p:cNvSpPr>
          <p:nvPr/>
        </p:nvSpPr>
        <p:spPr bwMode="auto">
          <a:xfrm>
            <a:off x="2006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8" name="Line 149"/>
          <p:cNvSpPr>
            <a:spLocks noChangeShapeType="1"/>
          </p:cNvSpPr>
          <p:nvPr/>
        </p:nvSpPr>
        <p:spPr bwMode="auto">
          <a:xfrm>
            <a:off x="2082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9" name="Line 150"/>
          <p:cNvSpPr>
            <a:spLocks noChangeShapeType="1"/>
          </p:cNvSpPr>
          <p:nvPr/>
        </p:nvSpPr>
        <p:spPr bwMode="auto">
          <a:xfrm>
            <a:off x="2159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0" name="Line 151"/>
          <p:cNvSpPr>
            <a:spLocks noChangeShapeType="1"/>
          </p:cNvSpPr>
          <p:nvPr/>
        </p:nvSpPr>
        <p:spPr bwMode="auto">
          <a:xfrm>
            <a:off x="2235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1" name="Line 152"/>
          <p:cNvSpPr>
            <a:spLocks noChangeShapeType="1"/>
          </p:cNvSpPr>
          <p:nvPr/>
        </p:nvSpPr>
        <p:spPr bwMode="auto">
          <a:xfrm>
            <a:off x="2311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2" name="Line 153"/>
          <p:cNvSpPr>
            <a:spLocks noChangeShapeType="1"/>
          </p:cNvSpPr>
          <p:nvPr/>
        </p:nvSpPr>
        <p:spPr bwMode="auto">
          <a:xfrm>
            <a:off x="2387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3" name="Line 154"/>
          <p:cNvSpPr>
            <a:spLocks noChangeShapeType="1"/>
          </p:cNvSpPr>
          <p:nvPr/>
        </p:nvSpPr>
        <p:spPr bwMode="auto">
          <a:xfrm>
            <a:off x="2463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4" name="Line 155"/>
          <p:cNvSpPr>
            <a:spLocks noChangeShapeType="1"/>
          </p:cNvSpPr>
          <p:nvPr/>
        </p:nvSpPr>
        <p:spPr bwMode="auto">
          <a:xfrm>
            <a:off x="2540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5" name="Line 156"/>
          <p:cNvSpPr>
            <a:spLocks noChangeShapeType="1"/>
          </p:cNvSpPr>
          <p:nvPr/>
        </p:nvSpPr>
        <p:spPr bwMode="auto">
          <a:xfrm>
            <a:off x="2616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6" name="Line 157"/>
          <p:cNvSpPr>
            <a:spLocks noChangeShapeType="1"/>
          </p:cNvSpPr>
          <p:nvPr/>
        </p:nvSpPr>
        <p:spPr bwMode="auto">
          <a:xfrm>
            <a:off x="2692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7" name="Line 158"/>
          <p:cNvSpPr>
            <a:spLocks noChangeShapeType="1"/>
          </p:cNvSpPr>
          <p:nvPr/>
        </p:nvSpPr>
        <p:spPr bwMode="auto">
          <a:xfrm>
            <a:off x="2768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8" name="Line 159"/>
          <p:cNvSpPr>
            <a:spLocks noChangeShapeType="1"/>
          </p:cNvSpPr>
          <p:nvPr/>
        </p:nvSpPr>
        <p:spPr bwMode="auto">
          <a:xfrm>
            <a:off x="2844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9" name="Line 160"/>
          <p:cNvSpPr>
            <a:spLocks noChangeShapeType="1"/>
          </p:cNvSpPr>
          <p:nvPr/>
        </p:nvSpPr>
        <p:spPr bwMode="auto">
          <a:xfrm>
            <a:off x="2921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0" name="Line 161"/>
          <p:cNvSpPr>
            <a:spLocks noChangeShapeType="1"/>
          </p:cNvSpPr>
          <p:nvPr/>
        </p:nvSpPr>
        <p:spPr bwMode="auto">
          <a:xfrm>
            <a:off x="2997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1" name="Line 162"/>
          <p:cNvSpPr>
            <a:spLocks noChangeShapeType="1"/>
          </p:cNvSpPr>
          <p:nvPr/>
        </p:nvSpPr>
        <p:spPr bwMode="auto">
          <a:xfrm>
            <a:off x="3073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2" name="Line 163"/>
          <p:cNvSpPr>
            <a:spLocks noChangeShapeType="1"/>
          </p:cNvSpPr>
          <p:nvPr/>
        </p:nvSpPr>
        <p:spPr bwMode="auto">
          <a:xfrm>
            <a:off x="3149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3" name="Line 164"/>
          <p:cNvSpPr>
            <a:spLocks noChangeShapeType="1"/>
          </p:cNvSpPr>
          <p:nvPr/>
        </p:nvSpPr>
        <p:spPr bwMode="auto">
          <a:xfrm>
            <a:off x="3225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 name="Line 165"/>
          <p:cNvSpPr>
            <a:spLocks noChangeShapeType="1"/>
          </p:cNvSpPr>
          <p:nvPr/>
        </p:nvSpPr>
        <p:spPr bwMode="auto">
          <a:xfrm>
            <a:off x="3302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 name="Line 166"/>
          <p:cNvSpPr>
            <a:spLocks noChangeShapeType="1"/>
          </p:cNvSpPr>
          <p:nvPr/>
        </p:nvSpPr>
        <p:spPr bwMode="auto">
          <a:xfrm>
            <a:off x="3378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6" name="Line 167"/>
          <p:cNvSpPr>
            <a:spLocks noChangeShapeType="1"/>
          </p:cNvSpPr>
          <p:nvPr/>
        </p:nvSpPr>
        <p:spPr bwMode="auto">
          <a:xfrm>
            <a:off x="3454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7" name="Line 168"/>
          <p:cNvSpPr>
            <a:spLocks noChangeShapeType="1"/>
          </p:cNvSpPr>
          <p:nvPr/>
        </p:nvSpPr>
        <p:spPr bwMode="auto">
          <a:xfrm>
            <a:off x="3530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8" name="Line 169"/>
          <p:cNvSpPr>
            <a:spLocks noChangeShapeType="1"/>
          </p:cNvSpPr>
          <p:nvPr/>
        </p:nvSpPr>
        <p:spPr bwMode="auto">
          <a:xfrm>
            <a:off x="3606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9" name="Line 170"/>
          <p:cNvSpPr>
            <a:spLocks noChangeShapeType="1"/>
          </p:cNvSpPr>
          <p:nvPr/>
        </p:nvSpPr>
        <p:spPr bwMode="auto">
          <a:xfrm>
            <a:off x="3683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0" name="Line 171"/>
          <p:cNvSpPr>
            <a:spLocks noChangeShapeType="1"/>
          </p:cNvSpPr>
          <p:nvPr/>
        </p:nvSpPr>
        <p:spPr bwMode="auto">
          <a:xfrm>
            <a:off x="3759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1" name="Line 172"/>
          <p:cNvSpPr>
            <a:spLocks noChangeShapeType="1"/>
          </p:cNvSpPr>
          <p:nvPr/>
        </p:nvSpPr>
        <p:spPr bwMode="auto">
          <a:xfrm>
            <a:off x="3835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2" name="Line 173"/>
          <p:cNvSpPr>
            <a:spLocks noChangeShapeType="1"/>
          </p:cNvSpPr>
          <p:nvPr/>
        </p:nvSpPr>
        <p:spPr bwMode="auto">
          <a:xfrm>
            <a:off x="3911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3" name="Line 174"/>
          <p:cNvSpPr>
            <a:spLocks noChangeShapeType="1"/>
          </p:cNvSpPr>
          <p:nvPr/>
        </p:nvSpPr>
        <p:spPr bwMode="auto">
          <a:xfrm>
            <a:off x="3987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4" name="Line 175"/>
          <p:cNvSpPr>
            <a:spLocks noChangeShapeType="1"/>
          </p:cNvSpPr>
          <p:nvPr/>
        </p:nvSpPr>
        <p:spPr bwMode="auto">
          <a:xfrm>
            <a:off x="4064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5" name="Line 176"/>
          <p:cNvSpPr>
            <a:spLocks noChangeShapeType="1"/>
          </p:cNvSpPr>
          <p:nvPr/>
        </p:nvSpPr>
        <p:spPr bwMode="auto">
          <a:xfrm>
            <a:off x="4140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6" name="Line 177"/>
          <p:cNvSpPr>
            <a:spLocks noChangeShapeType="1"/>
          </p:cNvSpPr>
          <p:nvPr/>
        </p:nvSpPr>
        <p:spPr bwMode="auto">
          <a:xfrm>
            <a:off x="4216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7" name="Line 178"/>
          <p:cNvSpPr>
            <a:spLocks noChangeShapeType="1"/>
          </p:cNvSpPr>
          <p:nvPr/>
        </p:nvSpPr>
        <p:spPr bwMode="auto">
          <a:xfrm>
            <a:off x="4292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8" name="Line 179"/>
          <p:cNvSpPr>
            <a:spLocks noChangeShapeType="1"/>
          </p:cNvSpPr>
          <p:nvPr/>
        </p:nvSpPr>
        <p:spPr bwMode="auto">
          <a:xfrm>
            <a:off x="4368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9" name="Line 180"/>
          <p:cNvSpPr>
            <a:spLocks noChangeShapeType="1"/>
          </p:cNvSpPr>
          <p:nvPr/>
        </p:nvSpPr>
        <p:spPr bwMode="auto">
          <a:xfrm>
            <a:off x="4445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0" name="Line 181"/>
          <p:cNvSpPr>
            <a:spLocks noChangeShapeType="1"/>
          </p:cNvSpPr>
          <p:nvPr/>
        </p:nvSpPr>
        <p:spPr bwMode="auto">
          <a:xfrm>
            <a:off x="4521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1" name="Line 182"/>
          <p:cNvSpPr>
            <a:spLocks noChangeShapeType="1"/>
          </p:cNvSpPr>
          <p:nvPr/>
        </p:nvSpPr>
        <p:spPr bwMode="auto">
          <a:xfrm>
            <a:off x="4597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2" name="Line 183"/>
          <p:cNvSpPr>
            <a:spLocks noChangeShapeType="1"/>
          </p:cNvSpPr>
          <p:nvPr/>
        </p:nvSpPr>
        <p:spPr bwMode="auto">
          <a:xfrm>
            <a:off x="4673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3" name="Line 184"/>
          <p:cNvSpPr>
            <a:spLocks noChangeShapeType="1"/>
          </p:cNvSpPr>
          <p:nvPr/>
        </p:nvSpPr>
        <p:spPr bwMode="auto">
          <a:xfrm>
            <a:off x="4749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 name="Line 185"/>
          <p:cNvSpPr>
            <a:spLocks noChangeShapeType="1"/>
          </p:cNvSpPr>
          <p:nvPr/>
        </p:nvSpPr>
        <p:spPr bwMode="auto">
          <a:xfrm>
            <a:off x="4826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 name="Line 186"/>
          <p:cNvSpPr>
            <a:spLocks noChangeShapeType="1"/>
          </p:cNvSpPr>
          <p:nvPr/>
        </p:nvSpPr>
        <p:spPr bwMode="auto">
          <a:xfrm>
            <a:off x="4902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6" name="Line 187"/>
          <p:cNvSpPr>
            <a:spLocks noChangeShapeType="1"/>
          </p:cNvSpPr>
          <p:nvPr/>
        </p:nvSpPr>
        <p:spPr bwMode="auto">
          <a:xfrm>
            <a:off x="4978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7" name="Line 188"/>
          <p:cNvSpPr>
            <a:spLocks noChangeShapeType="1"/>
          </p:cNvSpPr>
          <p:nvPr/>
        </p:nvSpPr>
        <p:spPr bwMode="auto">
          <a:xfrm>
            <a:off x="5054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8" name="Line 189"/>
          <p:cNvSpPr>
            <a:spLocks noChangeShapeType="1"/>
          </p:cNvSpPr>
          <p:nvPr/>
        </p:nvSpPr>
        <p:spPr bwMode="auto">
          <a:xfrm>
            <a:off x="5130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9" name="Line 190"/>
          <p:cNvSpPr>
            <a:spLocks noChangeShapeType="1"/>
          </p:cNvSpPr>
          <p:nvPr/>
        </p:nvSpPr>
        <p:spPr bwMode="auto">
          <a:xfrm>
            <a:off x="5207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0" name="Line 191"/>
          <p:cNvSpPr>
            <a:spLocks noChangeShapeType="1"/>
          </p:cNvSpPr>
          <p:nvPr/>
        </p:nvSpPr>
        <p:spPr bwMode="auto">
          <a:xfrm>
            <a:off x="5283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1" name="Line 192"/>
          <p:cNvSpPr>
            <a:spLocks noChangeShapeType="1"/>
          </p:cNvSpPr>
          <p:nvPr/>
        </p:nvSpPr>
        <p:spPr bwMode="auto">
          <a:xfrm>
            <a:off x="5359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2" name="Line 193"/>
          <p:cNvSpPr>
            <a:spLocks noChangeShapeType="1"/>
          </p:cNvSpPr>
          <p:nvPr/>
        </p:nvSpPr>
        <p:spPr bwMode="auto">
          <a:xfrm>
            <a:off x="5435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3" name="Line 194"/>
          <p:cNvSpPr>
            <a:spLocks noChangeShapeType="1"/>
          </p:cNvSpPr>
          <p:nvPr/>
        </p:nvSpPr>
        <p:spPr bwMode="auto">
          <a:xfrm>
            <a:off x="5511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 name="Line 195"/>
          <p:cNvSpPr>
            <a:spLocks noChangeShapeType="1"/>
          </p:cNvSpPr>
          <p:nvPr/>
        </p:nvSpPr>
        <p:spPr bwMode="auto">
          <a:xfrm>
            <a:off x="5588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 name="Line 196"/>
          <p:cNvSpPr>
            <a:spLocks noChangeShapeType="1"/>
          </p:cNvSpPr>
          <p:nvPr/>
        </p:nvSpPr>
        <p:spPr bwMode="auto">
          <a:xfrm>
            <a:off x="5664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6" name="Line 197"/>
          <p:cNvSpPr>
            <a:spLocks noChangeShapeType="1"/>
          </p:cNvSpPr>
          <p:nvPr/>
        </p:nvSpPr>
        <p:spPr bwMode="auto">
          <a:xfrm>
            <a:off x="5740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7" name="Line 198"/>
          <p:cNvSpPr>
            <a:spLocks noChangeShapeType="1"/>
          </p:cNvSpPr>
          <p:nvPr/>
        </p:nvSpPr>
        <p:spPr bwMode="auto">
          <a:xfrm>
            <a:off x="5816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8" name="Line 199"/>
          <p:cNvSpPr>
            <a:spLocks noChangeShapeType="1"/>
          </p:cNvSpPr>
          <p:nvPr/>
        </p:nvSpPr>
        <p:spPr bwMode="auto">
          <a:xfrm>
            <a:off x="5892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9" name="Line 200"/>
          <p:cNvSpPr>
            <a:spLocks noChangeShapeType="1"/>
          </p:cNvSpPr>
          <p:nvPr/>
        </p:nvSpPr>
        <p:spPr bwMode="auto">
          <a:xfrm>
            <a:off x="5969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0" name="Line 201"/>
          <p:cNvSpPr>
            <a:spLocks noChangeShapeType="1"/>
          </p:cNvSpPr>
          <p:nvPr/>
        </p:nvSpPr>
        <p:spPr bwMode="auto">
          <a:xfrm>
            <a:off x="6045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1" name="Line 202"/>
          <p:cNvSpPr>
            <a:spLocks noChangeShapeType="1"/>
          </p:cNvSpPr>
          <p:nvPr/>
        </p:nvSpPr>
        <p:spPr bwMode="auto">
          <a:xfrm>
            <a:off x="6121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2" name="Line 203"/>
          <p:cNvSpPr>
            <a:spLocks noChangeShapeType="1"/>
          </p:cNvSpPr>
          <p:nvPr/>
        </p:nvSpPr>
        <p:spPr bwMode="auto">
          <a:xfrm>
            <a:off x="6197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3" name="Line 204"/>
          <p:cNvSpPr>
            <a:spLocks noChangeShapeType="1"/>
          </p:cNvSpPr>
          <p:nvPr/>
        </p:nvSpPr>
        <p:spPr bwMode="auto">
          <a:xfrm>
            <a:off x="6273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4" name="Line 205"/>
          <p:cNvSpPr>
            <a:spLocks noChangeShapeType="1"/>
          </p:cNvSpPr>
          <p:nvPr/>
        </p:nvSpPr>
        <p:spPr bwMode="auto">
          <a:xfrm>
            <a:off x="6350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 name="Line 206"/>
          <p:cNvSpPr>
            <a:spLocks noChangeShapeType="1"/>
          </p:cNvSpPr>
          <p:nvPr/>
        </p:nvSpPr>
        <p:spPr bwMode="auto">
          <a:xfrm>
            <a:off x="6426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 name="Line 207"/>
          <p:cNvSpPr>
            <a:spLocks noChangeShapeType="1"/>
          </p:cNvSpPr>
          <p:nvPr/>
        </p:nvSpPr>
        <p:spPr bwMode="auto">
          <a:xfrm>
            <a:off x="6502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7" name="Line 208"/>
          <p:cNvSpPr>
            <a:spLocks noChangeShapeType="1"/>
          </p:cNvSpPr>
          <p:nvPr/>
        </p:nvSpPr>
        <p:spPr bwMode="auto">
          <a:xfrm>
            <a:off x="6578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8" name="Line 209"/>
          <p:cNvSpPr>
            <a:spLocks noChangeShapeType="1"/>
          </p:cNvSpPr>
          <p:nvPr/>
        </p:nvSpPr>
        <p:spPr bwMode="auto">
          <a:xfrm>
            <a:off x="6654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9" name="Line 210"/>
          <p:cNvSpPr>
            <a:spLocks noChangeShapeType="1"/>
          </p:cNvSpPr>
          <p:nvPr/>
        </p:nvSpPr>
        <p:spPr bwMode="auto">
          <a:xfrm>
            <a:off x="6731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0" name="Line 211"/>
          <p:cNvSpPr>
            <a:spLocks noChangeShapeType="1"/>
          </p:cNvSpPr>
          <p:nvPr/>
        </p:nvSpPr>
        <p:spPr bwMode="auto">
          <a:xfrm>
            <a:off x="6807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1" name="Line 212"/>
          <p:cNvSpPr>
            <a:spLocks noChangeShapeType="1"/>
          </p:cNvSpPr>
          <p:nvPr/>
        </p:nvSpPr>
        <p:spPr bwMode="auto">
          <a:xfrm flipV="1">
            <a:off x="1473200" y="1914525"/>
            <a:ext cx="0" cy="292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2" name="Line 213"/>
          <p:cNvSpPr>
            <a:spLocks noChangeShapeType="1"/>
          </p:cNvSpPr>
          <p:nvPr/>
        </p:nvSpPr>
        <p:spPr bwMode="auto">
          <a:xfrm>
            <a:off x="1435100" y="4835525"/>
            <a:ext cx="635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3" name="Line 214"/>
          <p:cNvSpPr>
            <a:spLocks noChangeShapeType="1"/>
          </p:cNvSpPr>
          <p:nvPr/>
        </p:nvSpPr>
        <p:spPr bwMode="auto">
          <a:xfrm>
            <a:off x="1473200" y="4835525"/>
            <a:ext cx="5359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4" name="Line 215"/>
          <p:cNvSpPr>
            <a:spLocks noChangeShapeType="1"/>
          </p:cNvSpPr>
          <p:nvPr/>
        </p:nvSpPr>
        <p:spPr bwMode="auto">
          <a:xfrm flipV="1">
            <a:off x="14732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5" name="Line 216"/>
          <p:cNvSpPr>
            <a:spLocks noChangeShapeType="1"/>
          </p:cNvSpPr>
          <p:nvPr/>
        </p:nvSpPr>
        <p:spPr bwMode="auto">
          <a:xfrm flipV="1">
            <a:off x="17399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6" name="Line 217"/>
          <p:cNvSpPr>
            <a:spLocks noChangeShapeType="1"/>
          </p:cNvSpPr>
          <p:nvPr/>
        </p:nvSpPr>
        <p:spPr bwMode="auto">
          <a:xfrm flipV="1">
            <a:off x="20193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7" name="Line 218"/>
          <p:cNvSpPr>
            <a:spLocks noChangeShapeType="1"/>
          </p:cNvSpPr>
          <p:nvPr/>
        </p:nvSpPr>
        <p:spPr bwMode="auto">
          <a:xfrm flipV="1">
            <a:off x="22860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8" name="Line 219"/>
          <p:cNvSpPr>
            <a:spLocks noChangeShapeType="1"/>
          </p:cNvSpPr>
          <p:nvPr/>
        </p:nvSpPr>
        <p:spPr bwMode="auto">
          <a:xfrm flipV="1">
            <a:off x="25527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9" name="Line 220"/>
          <p:cNvSpPr>
            <a:spLocks noChangeShapeType="1"/>
          </p:cNvSpPr>
          <p:nvPr/>
        </p:nvSpPr>
        <p:spPr bwMode="auto">
          <a:xfrm flipV="1">
            <a:off x="28194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0" name="Line 221"/>
          <p:cNvSpPr>
            <a:spLocks noChangeShapeType="1"/>
          </p:cNvSpPr>
          <p:nvPr/>
        </p:nvSpPr>
        <p:spPr bwMode="auto">
          <a:xfrm flipV="1">
            <a:off x="30861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1" name="Line 222"/>
          <p:cNvSpPr>
            <a:spLocks noChangeShapeType="1"/>
          </p:cNvSpPr>
          <p:nvPr/>
        </p:nvSpPr>
        <p:spPr bwMode="auto">
          <a:xfrm flipV="1">
            <a:off x="33528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2" name="Line 223"/>
          <p:cNvSpPr>
            <a:spLocks noChangeShapeType="1"/>
          </p:cNvSpPr>
          <p:nvPr/>
        </p:nvSpPr>
        <p:spPr bwMode="auto">
          <a:xfrm flipV="1">
            <a:off x="36195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3" name="Line 224"/>
          <p:cNvSpPr>
            <a:spLocks noChangeShapeType="1"/>
          </p:cNvSpPr>
          <p:nvPr/>
        </p:nvSpPr>
        <p:spPr bwMode="auto">
          <a:xfrm flipV="1">
            <a:off x="38989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4" name="Line 225"/>
          <p:cNvSpPr>
            <a:spLocks noChangeShapeType="1"/>
          </p:cNvSpPr>
          <p:nvPr/>
        </p:nvSpPr>
        <p:spPr bwMode="auto">
          <a:xfrm flipV="1">
            <a:off x="41656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5" name="Line 226"/>
          <p:cNvSpPr>
            <a:spLocks noChangeShapeType="1"/>
          </p:cNvSpPr>
          <p:nvPr/>
        </p:nvSpPr>
        <p:spPr bwMode="auto">
          <a:xfrm flipV="1">
            <a:off x="44323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6" name="Line 227"/>
          <p:cNvSpPr>
            <a:spLocks noChangeShapeType="1"/>
          </p:cNvSpPr>
          <p:nvPr/>
        </p:nvSpPr>
        <p:spPr bwMode="auto">
          <a:xfrm flipV="1">
            <a:off x="46990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7" name="Line 228"/>
          <p:cNvSpPr>
            <a:spLocks noChangeShapeType="1"/>
          </p:cNvSpPr>
          <p:nvPr/>
        </p:nvSpPr>
        <p:spPr bwMode="auto">
          <a:xfrm flipV="1">
            <a:off x="49657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8" name="Line 229"/>
          <p:cNvSpPr>
            <a:spLocks noChangeShapeType="1"/>
          </p:cNvSpPr>
          <p:nvPr/>
        </p:nvSpPr>
        <p:spPr bwMode="auto">
          <a:xfrm flipV="1">
            <a:off x="52324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9" name="Line 230"/>
          <p:cNvSpPr>
            <a:spLocks noChangeShapeType="1"/>
          </p:cNvSpPr>
          <p:nvPr/>
        </p:nvSpPr>
        <p:spPr bwMode="auto">
          <a:xfrm flipV="1">
            <a:off x="54991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10" name="Line 231"/>
          <p:cNvSpPr>
            <a:spLocks noChangeShapeType="1"/>
          </p:cNvSpPr>
          <p:nvPr/>
        </p:nvSpPr>
        <p:spPr bwMode="auto">
          <a:xfrm flipV="1">
            <a:off x="57785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11" name="Line 232"/>
          <p:cNvSpPr>
            <a:spLocks noChangeShapeType="1"/>
          </p:cNvSpPr>
          <p:nvPr/>
        </p:nvSpPr>
        <p:spPr bwMode="auto">
          <a:xfrm flipV="1">
            <a:off x="60452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12" name="Line 233"/>
          <p:cNvSpPr>
            <a:spLocks noChangeShapeType="1"/>
          </p:cNvSpPr>
          <p:nvPr/>
        </p:nvSpPr>
        <p:spPr bwMode="auto">
          <a:xfrm flipV="1">
            <a:off x="63119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13" name="Line 234"/>
          <p:cNvSpPr>
            <a:spLocks noChangeShapeType="1"/>
          </p:cNvSpPr>
          <p:nvPr/>
        </p:nvSpPr>
        <p:spPr bwMode="auto">
          <a:xfrm flipV="1">
            <a:off x="65786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14" name="Line 235"/>
          <p:cNvSpPr>
            <a:spLocks noChangeShapeType="1"/>
          </p:cNvSpPr>
          <p:nvPr/>
        </p:nvSpPr>
        <p:spPr bwMode="auto">
          <a:xfrm flipV="1">
            <a:off x="68453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15" name="Rectangle 280"/>
          <p:cNvSpPr>
            <a:spLocks noChangeArrowheads="1"/>
          </p:cNvSpPr>
          <p:nvPr/>
        </p:nvSpPr>
        <p:spPr bwMode="auto">
          <a:xfrm>
            <a:off x="1066800" y="4572000"/>
            <a:ext cx="3984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a:ea typeface="굴림" panose="020B0600000101010101" pitchFamily="34" charset="-127"/>
              </a:rPr>
              <a:t>1</a:t>
            </a:r>
          </a:p>
        </p:txBody>
      </p:sp>
      <p:sp>
        <p:nvSpPr>
          <p:cNvPr id="20716" name="Rectangle 281"/>
          <p:cNvSpPr>
            <a:spLocks noChangeArrowheads="1"/>
          </p:cNvSpPr>
          <p:nvPr/>
        </p:nvSpPr>
        <p:spPr bwMode="auto">
          <a:xfrm>
            <a:off x="827088" y="3613150"/>
            <a:ext cx="6159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a:ea typeface="굴림" panose="020B0600000101010101" pitchFamily="34" charset="-127"/>
              </a:rPr>
              <a:t>10</a:t>
            </a:r>
          </a:p>
        </p:txBody>
      </p:sp>
      <p:sp>
        <p:nvSpPr>
          <p:cNvPr id="20717" name="Rectangle 282"/>
          <p:cNvSpPr>
            <a:spLocks noChangeArrowheads="1"/>
          </p:cNvSpPr>
          <p:nvPr/>
        </p:nvSpPr>
        <p:spPr bwMode="auto">
          <a:xfrm>
            <a:off x="661988" y="2724150"/>
            <a:ext cx="833437"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a:ea typeface="굴림" panose="020B0600000101010101" pitchFamily="34" charset="-127"/>
              </a:rPr>
              <a:t>100</a:t>
            </a:r>
          </a:p>
        </p:txBody>
      </p:sp>
      <p:sp>
        <p:nvSpPr>
          <p:cNvPr id="20718" name="Rectangle 283"/>
          <p:cNvSpPr>
            <a:spLocks noChangeArrowheads="1"/>
          </p:cNvSpPr>
          <p:nvPr/>
        </p:nvSpPr>
        <p:spPr bwMode="auto">
          <a:xfrm>
            <a:off x="420688" y="1670050"/>
            <a:ext cx="10509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a:ea typeface="굴림" panose="020B0600000101010101" pitchFamily="34" charset="-127"/>
              </a:rPr>
              <a:t>1000</a:t>
            </a:r>
          </a:p>
        </p:txBody>
      </p:sp>
      <p:sp>
        <p:nvSpPr>
          <p:cNvPr id="20719" name="Rectangle 284"/>
          <p:cNvSpPr>
            <a:spLocks noChangeArrowheads="1"/>
          </p:cNvSpPr>
          <p:nvPr/>
        </p:nvSpPr>
        <p:spPr bwMode="auto">
          <a:xfrm rot="-5400000">
            <a:off x="12057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1980</a:t>
            </a:r>
          </a:p>
        </p:txBody>
      </p:sp>
      <p:sp>
        <p:nvSpPr>
          <p:cNvPr id="20720" name="Rectangle 285"/>
          <p:cNvSpPr>
            <a:spLocks noChangeArrowheads="1"/>
          </p:cNvSpPr>
          <p:nvPr/>
        </p:nvSpPr>
        <p:spPr bwMode="auto">
          <a:xfrm rot="-5400000">
            <a:off x="14724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1981</a:t>
            </a:r>
          </a:p>
        </p:txBody>
      </p:sp>
      <p:sp>
        <p:nvSpPr>
          <p:cNvPr id="20721" name="Rectangle 286"/>
          <p:cNvSpPr>
            <a:spLocks noChangeArrowheads="1"/>
          </p:cNvSpPr>
          <p:nvPr/>
        </p:nvSpPr>
        <p:spPr bwMode="auto">
          <a:xfrm rot="-5400000">
            <a:off x="20058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1983</a:t>
            </a:r>
          </a:p>
        </p:txBody>
      </p:sp>
      <p:sp>
        <p:nvSpPr>
          <p:cNvPr id="20722" name="Rectangle 287"/>
          <p:cNvSpPr>
            <a:spLocks noChangeArrowheads="1"/>
          </p:cNvSpPr>
          <p:nvPr/>
        </p:nvSpPr>
        <p:spPr bwMode="auto">
          <a:xfrm rot="-5400000">
            <a:off x="22725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1984</a:t>
            </a:r>
          </a:p>
        </p:txBody>
      </p:sp>
      <p:sp>
        <p:nvSpPr>
          <p:cNvPr id="20723" name="Rectangle 288"/>
          <p:cNvSpPr>
            <a:spLocks noChangeArrowheads="1"/>
          </p:cNvSpPr>
          <p:nvPr/>
        </p:nvSpPr>
        <p:spPr bwMode="auto">
          <a:xfrm rot="-5400000">
            <a:off x="25392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1985</a:t>
            </a:r>
          </a:p>
        </p:txBody>
      </p:sp>
      <p:sp>
        <p:nvSpPr>
          <p:cNvPr id="20724" name="Rectangle 289"/>
          <p:cNvSpPr>
            <a:spLocks noChangeArrowheads="1"/>
          </p:cNvSpPr>
          <p:nvPr/>
        </p:nvSpPr>
        <p:spPr bwMode="auto">
          <a:xfrm rot="-5400000">
            <a:off x="28186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1986</a:t>
            </a:r>
          </a:p>
        </p:txBody>
      </p:sp>
      <p:sp>
        <p:nvSpPr>
          <p:cNvPr id="20725" name="Rectangle 290"/>
          <p:cNvSpPr>
            <a:spLocks noChangeArrowheads="1"/>
          </p:cNvSpPr>
          <p:nvPr/>
        </p:nvSpPr>
        <p:spPr bwMode="auto">
          <a:xfrm rot="-5400000">
            <a:off x="30853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1987</a:t>
            </a:r>
          </a:p>
        </p:txBody>
      </p:sp>
      <p:sp>
        <p:nvSpPr>
          <p:cNvPr id="20726" name="Rectangle 291"/>
          <p:cNvSpPr>
            <a:spLocks noChangeArrowheads="1"/>
          </p:cNvSpPr>
          <p:nvPr/>
        </p:nvSpPr>
        <p:spPr bwMode="auto">
          <a:xfrm rot="-5400000">
            <a:off x="33520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1988</a:t>
            </a:r>
          </a:p>
        </p:txBody>
      </p:sp>
      <p:sp>
        <p:nvSpPr>
          <p:cNvPr id="20727" name="Rectangle 292"/>
          <p:cNvSpPr>
            <a:spLocks noChangeArrowheads="1"/>
          </p:cNvSpPr>
          <p:nvPr/>
        </p:nvSpPr>
        <p:spPr bwMode="auto">
          <a:xfrm rot="-5400000">
            <a:off x="36187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1989</a:t>
            </a:r>
          </a:p>
        </p:txBody>
      </p:sp>
      <p:sp>
        <p:nvSpPr>
          <p:cNvPr id="20728" name="Rectangle 293"/>
          <p:cNvSpPr>
            <a:spLocks noChangeArrowheads="1"/>
          </p:cNvSpPr>
          <p:nvPr/>
        </p:nvSpPr>
        <p:spPr bwMode="auto">
          <a:xfrm rot="-5400000">
            <a:off x="38854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1990</a:t>
            </a:r>
          </a:p>
        </p:txBody>
      </p:sp>
      <p:sp>
        <p:nvSpPr>
          <p:cNvPr id="20729" name="Rectangle 294"/>
          <p:cNvSpPr>
            <a:spLocks noChangeArrowheads="1"/>
          </p:cNvSpPr>
          <p:nvPr/>
        </p:nvSpPr>
        <p:spPr bwMode="auto">
          <a:xfrm rot="-5400000">
            <a:off x="41521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1991</a:t>
            </a:r>
          </a:p>
        </p:txBody>
      </p:sp>
      <p:sp>
        <p:nvSpPr>
          <p:cNvPr id="20730" name="Rectangle 295"/>
          <p:cNvSpPr>
            <a:spLocks noChangeArrowheads="1"/>
          </p:cNvSpPr>
          <p:nvPr/>
        </p:nvSpPr>
        <p:spPr bwMode="auto">
          <a:xfrm rot="-5400000">
            <a:off x="44315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1992</a:t>
            </a:r>
          </a:p>
        </p:txBody>
      </p:sp>
      <p:sp>
        <p:nvSpPr>
          <p:cNvPr id="20731" name="Rectangle 296"/>
          <p:cNvSpPr>
            <a:spLocks noChangeArrowheads="1"/>
          </p:cNvSpPr>
          <p:nvPr/>
        </p:nvSpPr>
        <p:spPr bwMode="auto">
          <a:xfrm rot="-5400000">
            <a:off x="46982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1993</a:t>
            </a:r>
          </a:p>
        </p:txBody>
      </p:sp>
      <p:sp>
        <p:nvSpPr>
          <p:cNvPr id="20732" name="Rectangle 297"/>
          <p:cNvSpPr>
            <a:spLocks noChangeArrowheads="1"/>
          </p:cNvSpPr>
          <p:nvPr/>
        </p:nvSpPr>
        <p:spPr bwMode="auto">
          <a:xfrm rot="-5400000">
            <a:off x="49649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1994</a:t>
            </a:r>
          </a:p>
        </p:txBody>
      </p:sp>
      <p:sp>
        <p:nvSpPr>
          <p:cNvPr id="20733" name="Rectangle 298"/>
          <p:cNvSpPr>
            <a:spLocks noChangeArrowheads="1"/>
          </p:cNvSpPr>
          <p:nvPr/>
        </p:nvSpPr>
        <p:spPr bwMode="auto">
          <a:xfrm rot="-5400000">
            <a:off x="52316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1995</a:t>
            </a:r>
          </a:p>
        </p:txBody>
      </p:sp>
      <p:sp>
        <p:nvSpPr>
          <p:cNvPr id="20734" name="Rectangle 299"/>
          <p:cNvSpPr>
            <a:spLocks noChangeArrowheads="1"/>
          </p:cNvSpPr>
          <p:nvPr/>
        </p:nvSpPr>
        <p:spPr bwMode="auto">
          <a:xfrm rot="-5400000">
            <a:off x="54983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1996</a:t>
            </a:r>
          </a:p>
        </p:txBody>
      </p:sp>
      <p:sp>
        <p:nvSpPr>
          <p:cNvPr id="20735" name="Rectangle 300"/>
          <p:cNvSpPr>
            <a:spLocks noChangeArrowheads="1"/>
          </p:cNvSpPr>
          <p:nvPr/>
        </p:nvSpPr>
        <p:spPr bwMode="auto">
          <a:xfrm rot="-5400000">
            <a:off x="57650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1997</a:t>
            </a:r>
          </a:p>
        </p:txBody>
      </p:sp>
      <p:sp>
        <p:nvSpPr>
          <p:cNvPr id="20736" name="Rectangle 301"/>
          <p:cNvSpPr>
            <a:spLocks noChangeArrowheads="1"/>
          </p:cNvSpPr>
          <p:nvPr/>
        </p:nvSpPr>
        <p:spPr bwMode="auto">
          <a:xfrm rot="-5400000">
            <a:off x="60317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1998</a:t>
            </a:r>
          </a:p>
        </p:txBody>
      </p:sp>
      <p:sp>
        <p:nvSpPr>
          <p:cNvPr id="20737" name="Rectangle 302"/>
          <p:cNvSpPr>
            <a:spLocks noChangeArrowheads="1"/>
          </p:cNvSpPr>
          <p:nvPr/>
        </p:nvSpPr>
        <p:spPr bwMode="auto">
          <a:xfrm rot="-5400000">
            <a:off x="63111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1999</a:t>
            </a:r>
          </a:p>
        </p:txBody>
      </p:sp>
      <p:sp>
        <p:nvSpPr>
          <p:cNvPr id="20738" name="Rectangle 303"/>
          <p:cNvSpPr>
            <a:spLocks noChangeArrowheads="1"/>
          </p:cNvSpPr>
          <p:nvPr/>
        </p:nvSpPr>
        <p:spPr bwMode="auto">
          <a:xfrm rot="-5400000">
            <a:off x="65778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2000</a:t>
            </a:r>
          </a:p>
        </p:txBody>
      </p:sp>
      <p:sp>
        <p:nvSpPr>
          <p:cNvPr id="20739" name="Rectangle 307"/>
          <p:cNvSpPr>
            <a:spLocks noChangeArrowheads="1"/>
          </p:cNvSpPr>
          <p:nvPr/>
        </p:nvSpPr>
        <p:spPr bwMode="auto">
          <a:xfrm rot="-5400000">
            <a:off x="17772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ea typeface="굴림" panose="020B0600000101010101" pitchFamily="34" charset="-127"/>
              </a:rPr>
              <a:t>1982</a:t>
            </a:r>
          </a:p>
        </p:txBody>
      </p:sp>
      <p:grpSp>
        <p:nvGrpSpPr>
          <p:cNvPr id="724286" name="Group 318"/>
          <p:cNvGrpSpPr>
            <a:grpSpLocks/>
          </p:cNvGrpSpPr>
          <p:nvPr/>
        </p:nvGrpSpPr>
        <p:grpSpPr bwMode="auto">
          <a:xfrm>
            <a:off x="6038850" y="2530475"/>
            <a:ext cx="3054350" cy="1803400"/>
            <a:chOff x="3804" y="1594"/>
            <a:chExt cx="1924" cy="1136"/>
          </a:xfrm>
        </p:grpSpPr>
        <p:sp>
          <p:nvSpPr>
            <p:cNvPr id="20747" name="Line 308"/>
            <p:cNvSpPr>
              <a:spLocks noChangeShapeType="1"/>
            </p:cNvSpPr>
            <p:nvPr/>
          </p:nvSpPr>
          <p:spPr bwMode="auto">
            <a:xfrm>
              <a:off x="3819" y="1594"/>
              <a:ext cx="0" cy="1136"/>
            </a:xfrm>
            <a:prstGeom prst="line">
              <a:avLst/>
            </a:prstGeom>
            <a:noFill/>
            <a:ln w="25400">
              <a:solidFill>
                <a:srgbClr val="FC012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48" name="Rectangle 309"/>
            <p:cNvSpPr>
              <a:spLocks noChangeArrowheads="1"/>
            </p:cNvSpPr>
            <p:nvPr/>
          </p:nvSpPr>
          <p:spPr bwMode="auto">
            <a:xfrm>
              <a:off x="3804" y="1721"/>
              <a:ext cx="1924"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ea typeface="굴림" panose="020B0600000101010101" pitchFamily="34" charset="-127"/>
                </a:rPr>
                <a:t>Processor-Memory</a:t>
              </a:r>
            </a:p>
            <a:p>
              <a:pPr algn="l">
                <a:lnSpc>
                  <a:spcPct val="100000"/>
                </a:lnSpc>
                <a:spcBef>
                  <a:spcPct val="0"/>
                </a:spcBef>
                <a:buSzTx/>
              </a:pPr>
              <a:r>
                <a:rPr lang="en-US" altLang="ko-KR" sz="2400">
                  <a:ea typeface="굴림" panose="020B0600000101010101" pitchFamily="34" charset="-127"/>
                </a:rPr>
                <a:t>Performance Gap:</a:t>
              </a:r>
              <a:br>
                <a:rPr lang="en-US" altLang="ko-KR" sz="2400">
                  <a:ea typeface="굴림" panose="020B0600000101010101" pitchFamily="34" charset="-127"/>
                </a:rPr>
              </a:br>
              <a:r>
                <a:rPr lang="en-US" altLang="ko-KR" sz="2400">
                  <a:ea typeface="굴림" panose="020B0600000101010101" pitchFamily="34" charset="-127"/>
                </a:rPr>
                <a:t>(grows 50% / year)</a:t>
              </a:r>
            </a:p>
          </p:txBody>
        </p:sp>
      </p:grpSp>
      <p:sp>
        <p:nvSpPr>
          <p:cNvPr id="20741" name="Rectangle 310"/>
          <p:cNvSpPr>
            <a:spLocks noChangeArrowheads="1"/>
          </p:cNvSpPr>
          <p:nvPr/>
        </p:nvSpPr>
        <p:spPr bwMode="auto">
          <a:xfrm rot="-5400000">
            <a:off x="-628650" y="3194050"/>
            <a:ext cx="231933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a:ea typeface="굴림" panose="020B0600000101010101" pitchFamily="34" charset="-127"/>
              </a:rPr>
              <a:t>Performance</a:t>
            </a:r>
          </a:p>
        </p:txBody>
      </p:sp>
      <p:sp>
        <p:nvSpPr>
          <p:cNvPr id="20742" name="Rectangle 311"/>
          <p:cNvSpPr>
            <a:spLocks noChangeArrowheads="1"/>
          </p:cNvSpPr>
          <p:nvPr/>
        </p:nvSpPr>
        <p:spPr bwMode="auto">
          <a:xfrm>
            <a:off x="3762375" y="5765800"/>
            <a:ext cx="11207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3200">
                <a:ea typeface="굴림" panose="020B0600000101010101" pitchFamily="34" charset="-127"/>
              </a:rPr>
              <a:t>Time</a:t>
            </a:r>
          </a:p>
        </p:txBody>
      </p:sp>
      <p:sp>
        <p:nvSpPr>
          <p:cNvPr id="724280" name="Rectangle 312"/>
          <p:cNvSpPr>
            <a:spLocks noChangeArrowheads="1"/>
          </p:cNvSpPr>
          <p:nvPr/>
        </p:nvSpPr>
        <p:spPr bwMode="auto">
          <a:xfrm>
            <a:off x="3154363" y="1905000"/>
            <a:ext cx="26368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sz="2400" b="0" dirty="0">
                <a:solidFill>
                  <a:srgbClr val="FC0128"/>
                </a:solidFill>
                <a:ea typeface="굴림" panose="020B0600000101010101" pitchFamily="34" charset="-127"/>
              </a:rPr>
              <a:t>“</a:t>
            </a:r>
            <a:r>
              <a:rPr lang="en-US" altLang="ko-KR" sz="2400" b="0" dirty="0">
                <a:solidFill>
                  <a:srgbClr val="FC0128"/>
                </a:solidFill>
                <a:ea typeface="굴림" panose="020B0600000101010101" pitchFamily="34" charset="-127"/>
              </a:rPr>
              <a:t>Moore’s Law”</a:t>
            </a:r>
          </a:p>
          <a:p>
            <a:pPr>
              <a:lnSpc>
                <a:spcPct val="100000"/>
              </a:lnSpc>
              <a:spcBef>
                <a:spcPct val="0"/>
              </a:spcBef>
              <a:buSzTx/>
            </a:pPr>
            <a:r>
              <a:rPr lang="en-US" altLang="ko-KR" sz="2400" b="0" dirty="0">
                <a:solidFill>
                  <a:srgbClr val="FC0128"/>
                </a:solidFill>
                <a:ea typeface="굴림" panose="020B0600000101010101" pitchFamily="34" charset="-127"/>
              </a:rPr>
              <a:t>(really Joy’s Law)</a:t>
            </a:r>
          </a:p>
        </p:txBody>
      </p:sp>
      <p:sp>
        <p:nvSpPr>
          <p:cNvPr id="20744" name="Rectangle 313"/>
          <p:cNvSpPr>
            <a:spLocks noChangeArrowheads="1"/>
          </p:cNvSpPr>
          <p:nvPr/>
        </p:nvSpPr>
        <p:spPr bwMode="auto">
          <a:xfrm>
            <a:off x="1357313" y="1106488"/>
            <a:ext cx="6034087"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2400">
                <a:solidFill>
                  <a:schemeClr val="tx2"/>
                </a:solidFill>
                <a:ea typeface="굴림" panose="020B0600000101010101" pitchFamily="34" charset="-127"/>
              </a:rPr>
              <a:t>Processor-DRAM Memory Gap (latency)</a:t>
            </a:r>
          </a:p>
        </p:txBody>
      </p:sp>
      <p:sp>
        <p:nvSpPr>
          <p:cNvPr id="20745" name="Rectangle 314"/>
          <p:cNvSpPr>
            <a:spLocks noGrp="1" noChangeArrowheads="1"/>
          </p:cNvSpPr>
          <p:nvPr>
            <p:ph type="title"/>
          </p:nvPr>
        </p:nvSpPr>
        <p:spPr>
          <a:xfrm>
            <a:off x="765175" y="230188"/>
            <a:ext cx="7464425" cy="368300"/>
          </a:xfrm>
        </p:spPr>
        <p:txBody>
          <a:bodyPr/>
          <a:lstStyle/>
          <a:p>
            <a:r>
              <a:rPr lang="en-US" altLang="ko-KR" smtClean="0">
                <a:ea typeface="굴림" panose="020B0600000101010101" pitchFamily="34" charset="-127"/>
              </a:rPr>
              <a:t>Why Bother with Caching?</a:t>
            </a:r>
          </a:p>
        </p:txBody>
      </p:sp>
      <p:sp>
        <p:nvSpPr>
          <p:cNvPr id="724283" name="Rectangle 315"/>
          <p:cNvSpPr>
            <a:spLocks noChangeArrowheads="1"/>
          </p:cNvSpPr>
          <p:nvPr/>
        </p:nvSpPr>
        <p:spPr bwMode="auto">
          <a:xfrm>
            <a:off x="3810000" y="3889375"/>
            <a:ext cx="18907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2400" b="0">
                <a:solidFill>
                  <a:srgbClr val="FC0128"/>
                </a:solidFill>
                <a:ea typeface="굴림" panose="020B0600000101010101" pitchFamily="34" charset="-127"/>
              </a:rPr>
              <a:t>“</a:t>
            </a:r>
            <a:r>
              <a:rPr lang="en-US" altLang="ko-KR" sz="2400" b="0">
                <a:solidFill>
                  <a:srgbClr val="FC0128"/>
                </a:solidFill>
                <a:ea typeface="굴림" panose="020B0600000101010101" pitchFamily="34" charset="-127"/>
              </a:rPr>
              <a:t>Less’ Law?”</a:t>
            </a:r>
          </a:p>
        </p:txBody>
      </p:sp>
    </p:spTree>
    <p:extLst>
      <p:ext uri="{BB962C8B-B14F-4D97-AF65-F5344CB8AC3E}">
        <p14:creationId xmlns:p14="http://schemas.microsoft.com/office/powerpoint/2010/main" val="3993160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4294"/>
                                        </p:tgtEl>
                                        <p:attrNameLst>
                                          <p:attrName>style.visibility</p:attrName>
                                        </p:attrNameLst>
                                      </p:cBhvr>
                                      <p:to>
                                        <p:strVal val="visible"/>
                                      </p:to>
                                    </p:set>
                                    <p:animEffect transition="in" filter="wipe(left)">
                                      <p:cBhvr>
                                        <p:cTn id="7" dur="500"/>
                                        <p:tgtEl>
                                          <p:spTgt spid="72429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242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24293"/>
                                        </p:tgtEl>
                                        <p:attrNameLst>
                                          <p:attrName>style.visibility</p:attrName>
                                        </p:attrNameLst>
                                      </p:cBhvr>
                                      <p:to>
                                        <p:strVal val="visible"/>
                                      </p:to>
                                    </p:set>
                                    <p:animEffect transition="in" filter="wipe(left)">
                                      <p:cBhvr>
                                        <p:cTn id="15" dur="500"/>
                                        <p:tgtEl>
                                          <p:spTgt spid="724293"/>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242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nodeType="clickEffect">
                                  <p:stCondLst>
                                    <p:cond delay="0"/>
                                  </p:stCondLst>
                                  <p:childTnLst>
                                    <p:set>
                                      <p:cBhvr>
                                        <p:cTn id="22" dur="1" fill="hold">
                                          <p:stCondLst>
                                            <p:cond delay="0"/>
                                          </p:stCondLst>
                                        </p:cTn>
                                        <p:tgtEl>
                                          <p:spTgt spid="724286"/>
                                        </p:tgtEl>
                                        <p:attrNameLst>
                                          <p:attrName>style.visibility</p:attrName>
                                        </p:attrNameLst>
                                      </p:cBhvr>
                                      <p:to>
                                        <p:strVal val="visible"/>
                                      </p:to>
                                    </p:set>
                                    <p:anim calcmode="lin" valueType="num">
                                      <p:cBhvr>
                                        <p:cTn id="23" dur="500" fill="hold"/>
                                        <p:tgtEl>
                                          <p:spTgt spid="724286"/>
                                        </p:tgtEl>
                                        <p:attrNameLst>
                                          <p:attrName>ppt_x</p:attrName>
                                        </p:attrNameLst>
                                      </p:cBhvr>
                                      <p:tavLst>
                                        <p:tav tm="0">
                                          <p:val>
                                            <p:strVal val="#ppt_x"/>
                                          </p:val>
                                        </p:tav>
                                        <p:tav tm="100000">
                                          <p:val>
                                            <p:strVal val="#ppt_x"/>
                                          </p:val>
                                        </p:tav>
                                      </p:tavLst>
                                    </p:anim>
                                    <p:anim calcmode="lin" valueType="num">
                                      <p:cBhvr>
                                        <p:cTn id="24" dur="500" fill="hold"/>
                                        <p:tgtEl>
                                          <p:spTgt spid="724286"/>
                                        </p:tgtEl>
                                        <p:attrNameLst>
                                          <p:attrName>ppt_y</p:attrName>
                                        </p:attrNameLst>
                                      </p:cBhvr>
                                      <p:tavLst>
                                        <p:tav tm="0">
                                          <p:val>
                                            <p:strVal val="#ppt_y+#ppt_h/2"/>
                                          </p:val>
                                        </p:tav>
                                        <p:tav tm="100000">
                                          <p:val>
                                            <p:strVal val="#ppt_y"/>
                                          </p:val>
                                        </p:tav>
                                      </p:tavLst>
                                    </p:anim>
                                    <p:anim calcmode="lin" valueType="num">
                                      <p:cBhvr>
                                        <p:cTn id="25" dur="500" fill="hold"/>
                                        <p:tgtEl>
                                          <p:spTgt spid="724286"/>
                                        </p:tgtEl>
                                        <p:attrNameLst>
                                          <p:attrName>ppt_w</p:attrName>
                                        </p:attrNameLst>
                                      </p:cBhvr>
                                      <p:tavLst>
                                        <p:tav tm="0">
                                          <p:val>
                                            <p:strVal val="#ppt_w"/>
                                          </p:val>
                                        </p:tav>
                                        <p:tav tm="100000">
                                          <p:val>
                                            <p:strVal val="#ppt_w"/>
                                          </p:val>
                                        </p:tav>
                                      </p:tavLst>
                                    </p:anim>
                                    <p:anim calcmode="lin" valueType="num">
                                      <p:cBhvr>
                                        <p:cTn id="26" dur="500" fill="hold"/>
                                        <p:tgtEl>
                                          <p:spTgt spid="7242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280" grpId="0"/>
      <p:bldP spid="72428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0354" name="Rectangle 2"/>
          <p:cNvSpPr>
            <a:spLocks noGrp="1" noChangeArrowheads="1"/>
          </p:cNvSpPr>
          <p:nvPr>
            <p:ph type="body" idx="1"/>
          </p:nvPr>
        </p:nvSpPr>
        <p:spPr>
          <a:xfrm>
            <a:off x="152400" y="838200"/>
            <a:ext cx="8839200" cy="5943600"/>
          </a:xfrm>
        </p:spPr>
        <p:txBody>
          <a:bodyPr/>
          <a:lstStyle/>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r>
              <a:rPr lang="en-US" altLang="ko-KR" smtClean="0">
                <a:ea typeface="굴림" panose="020B0600000101010101" pitchFamily="34" charset="-127"/>
              </a:rPr>
              <a:t>Cannot afford to translate on every access</a:t>
            </a:r>
          </a:p>
          <a:p>
            <a:pPr lvl="1">
              <a:lnSpc>
                <a:spcPct val="80000"/>
              </a:lnSpc>
              <a:spcBef>
                <a:spcPct val="20000"/>
              </a:spcBef>
            </a:pPr>
            <a:r>
              <a:rPr lang="en-US" altLang="ko-KR" smtClean="0">
                <a:ea typeface="굴림" panose="020B0600000101010101" pitchFamily="34" charset="-127"/>
              </a:rPr>
              <a:t>At least three DRAM accesses per actual DRAM access</a:t>
            </a:r>
          </a:p>
          <a:p>
            <a:pPr lvl="1">
              <a:lnSpc>
                <a:spcPct val="80000"/>
              </a:lnSpc>
              <a:spcBef>
                <a:spcPct val="20000"/>
              </a:spcBef>
            </a:pPr>
            <a:r>
              <a:rPr lang="en-US" altLang="ko-KR" smtClean="0">
                <a:ea typeface="굴림" panose="020B0600000101010101" pitchFamily="34" charset="-127"/>
              </a:rPr>
              <a:t>Or: perhaps I/O if page table partially on disk!</a:t>
            </a:r>
          </a:p>
          <a:p>
            <a:pPr>
              <a:lnSpc>
                <a:spcPct val="80000"/>
              </a:lnSpc>
              <a:spcBef>
                <a:spcPct val="20000"/>
              </a:spcBef>
            </a:pPr>
            <a:r>
              <a:rPr lang="en-US" altLang="ko-KR" smtClean="0">
                <a:ea typeface="굴림" panose="020B0600000101010101" pitchFamily="34" charset="-127"/>
              </a:rPr>
              <a:t>Even worse: What if we are using caching to make memory access faster than DRAM access???</a:t>
            </a:r>
          </a:p>
          <a:p>
            <a:pPr>
              <a:lnSpc>
                <a:spcPct val="80000"/>
              </a:lnSpc>
              <a:spcBef>
                <a:spcPct val="20000"/>
              </a:spcBef>
            </a:pPr>
            <a:r>
              <a:rPr lang="en-US" altLang="ko-KR" smtClean="0">
                <a:ea typeface="굴림" panose="020B0600000101010101" pitchFamily="34" charset="-127"/>
              </a:rPr>
              <a:t>Solution? Cache translations!</a:t>
            </a:r>
          </a:p>
          <a:p>
            <a:pPr lvl="1">
              <a:lnSpc>
                <a:spcPct val="80000"/>
              </a:lnSpc>
              <a:spcBef>
                <a:spcPct val="20000"/>
              </a:spcBef>
            </a:pPr>
            <a:r>
              <a:rPr lang="en-US" altLang="ko-KR" smtClean="0">
                <a:solidFill>
                  <a:schemeClr val="hlink"/>
                </a:solidFill>
                <a:ea typeface="굴림" panose="020B0600000101010101" pitchFamily="34" charset="-127"/>
              </a:rPr>
              <a:t>Translation Cache: TLB (“Translation Lookaside Buffer”)</a:t>
            </a:r>
          </a:p>
        </p:txBody>
      </p:sp>
      <p:sp>
        <p:nvSpPr>
          <p:cNvPr id="21507" name="Rectangle 3"/>
          <p:cNvSpPr>
            <a:spLocks noGrp="1" noChangeArrowheads="1"/>
          </p:cNvSpPr>
          <p:nvPr>
            <p:ph type="title"/>
          </p:nvPr>
        </p:nvSpPr>
        <p:spPr/>
        <p:txBody>
          <a:bodyPr/>
          <a:lstStyle/>
          <a:p>
            <a:r>
              <a:rPr lang="en-US" altLang="ko-KR" smtClean="0">
                <a:ea typeface="굴림" panose="020B0600000101010101" pitchFamily="34" charset="-127"/>
              </a:rPr>
              <a:t>Another Major Reason to Deal with Caching</a:t>
            </a:r>
          </a:p>
        </p:txBody>
      </p:sp>
      <p:grpSp>
        <p:nvGrpSpPr>
          <p:cNvPr id="21508" name="Group 180"/>
          <p:cNvGrpSpPr>
            <a:grpSpLocks/>
          </p:cNvGrpSpPr>
          <p:nvPr/>
        </p:nvGrpSpPr>
        <p:grpSpPr bwMode="auto">
          <a:xfrm>
            <a:off x="76200" y="685800"/>
            <a:ext cx="8915400" cy="3352800"/>
            <a:chOff x="48" y="480"/>
            <a:chExt cx="5616" cy="2112"/>
          </a:xfrm>
        </p:grpSpPr>
        <p:grpSp>
          <p:nvGrpSpPr>
            <p:cNvPr id="21509" name="Group 93"/>
            <p:cNvGrpSpPr>
              <a:grpSpLocks/>
            </p:cNvGrpSpPr>
            <p:nvPr/>
          </p:nvGrpSpPr>
          <p:grpSpPr bwMode="auto">
            <a:xfrm>
              <a:off x="2512" y="912"/>
              <a:ext cx="1171" cy="1129"/>
              <a:chOff x="2512" y="1728"/>
              <a:chExt cx="1171" cy="1129"/>
            </a:xfrm>
          </p:grpSpPr>
          <p:sp>
            <p:nvSpPr>
              <p:cNvPr id="21575" name="Rectangle 94"/>
              <p:cNvSpPr>
                <a:spLocks noChangeArrowheads="1"/>
              </p:cNvSpPr>
              <p:nvPr/>
            </p:nvSpPr>
            <p:spPr bwMode="auto">
              <a:xfrm>
                <a:off x="2512" y="1728"/>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page #0</a:t>
                </a:r>
              </a:p>
            </p:txBody>
          </p:sp>
          <p:sp>
            <p:nvSpPr>
              <p:cNvPr id="21576" name="Rectangle 95"/>
              <p:cNvSpPr>
                <a:spLocks noChangeArrowheads="1"/>
              </p:cNvSpPr>
              <p:nvPr/>
            </p:nvSpPr>
            <p:spPr bwMode="auto">
              <a:xfrm>
                <a:off x="2512" y="1916"/>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page #1</a:t>
                </a:r>
              </a:p>
            </p:txBody>
          </p:sp>
          <p:sp>
            <p:nvSpPr>
              <p:cNvPr id="21577" name="Rectangle 96"/>
              <p:cNvSpPr>
                <a:spLocks noChangeArrowheads="1"/>
              </p:cNvSpPr>
              <p:nvPr/>
            </p:nvSpPr>
            <p:spPr bwMode="auto">
              <a:xfrm>
                <a:off x="2512" y="2293"/>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page #3</a:t>
                </a:r>
              </a:p>
            </p:txBody>
          </p:sp>
          <p:sp>
            <p:nvSpPr>
              <p:cNvPr id="21578" name="Rectangle 97"/>
              <p:cNvSpPr>
                <a:spLocks noChangeArrowheads="1"/>
              </p:cNvSpPr>
              <p:nvPr/>
            </p:nvSpPr>
            <p:spPr bwMode="auto">
              <a:xfrm>
                <a:off x="2512" y="2481"/>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page #4</a:t>
                </a:r>
              </a:p>
            </p:txBody>
          </p:sp>
          <p:sp>
            <p:nvSpPr>
              <p:cNvPr id="21579" name="Rectangle 98"/>
              <p:cNvSpPr>
                <a:spLocks noChangeArrowheads="1"/>
              </p:cNvSpPr>
              <p:nvPr/>
            </p:nvSpPr>
            <p:spPr bwMode="auto">
              <a:xfrm>
                <a:off x="2512" y="2669"/>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page #5</a:t>
                </a:r>
              </a:p>
            </p:txBody>
          </p:sp>
          <p:sp>
            <p:nvSpPr>
              <p:cNvPr id="21580" name="Rectangle 99"/>
              <p:cNvSpPr>
                <a:spLocks noChangeArrowheads="1"/>
              </p:cNvSpPr>
              <p:nvPr/>
            </p:nvSpPr>
            <p:spPr bwMode="auto">
              <a:xfrm>
                <a:off x="3263" y="1728"/>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ea typeface="굴림" panose="020B0600000101010101" pitchFamily="34" charset="-127"/>
                  </a:rPr>
                  <a:t>V,R</a:t>
                </a:r>
              </a:p>
            </p:txBody>
          </p:sp>
          <p:sp>
            <p:nvSpPr>
              <p:cNvPr id="21581" name="Rectangle 100"/>
              <p:cNvSpPr>
                <a:spLocks noChangeArrowheads="1"/>
              </p:cNvSpPr>
              <p:nvPr/>
            </p:nvSpPr>
            <p:spPr bwMode="auto">
              <a:xfrm>
                <a:off x="3263" y="1916"/>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ea typeface="굴림" panose="020B0600000101010101" pitchFamily="34" charset="-127"/>
                  </a:rPr>
                  <a:t>V,R</a:t>
                </a:r>
              </a:p>
            </p:txBody>
          </p:sp>
          <p:grpSp>
            <p:nvGrpSpPr>
              <p:cNvPr id="21582" name="Group 101"/>
              <p:cNvGrpSpPr>
                <a:grpSpLocks/>
              </p:cNvGrpSpPr>
              <p:nvPr/>
            </p:nvGrpSpPr>
            <p:grpSpPr bwMode="auto">
              <a:xfrm>
                <a:off x="2512" y="2104"/>
                <a:ext cx="1171" cy="189"/>
                <a:chOff x="2512" y="2104"/>
                <a:chExt cx="1171" cy="189"/>
              </a:xfrm>
            </p:grpSpPr>
            <p:sp>
              <p:nvSpPr>
                <p:cNvPr id="21586" name="Rectangle 102"/>
                <p:cNvSpPr>
                  <a:spLocks noChangeArrowheads="1"/>
                </p:cNvSpPr>
                <p:nvPr/>
              </p:nvSpPr>
              <p:spPr bwMode="auto">
                <a:xfrm>
                  <a:off x="2512" y="2104"/>
                  <a:ext cx="753" cy="189"/>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page #2</a:t>
                  </a:r>
                </a:p>
              </p:txBody>
            </p:sp>
            <p:sp>
              <p:nvSpPr>
                <p:cNvPr id="21587" name="Rectangle 103"/>
                <p:cNvSpPr>
                  <a:spLocks noChangeArrowheads="1"/>
                </p:cNvSpPr>
                <p:nvPr/>
              </p:nvSpPr>
              <p:spPr bwMode="auto">
                <a:xfrm>
                  <a:off x="3263" y="2104"/>
                  <a:ext cx="420" cy="189"/>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ea typeface="굴림" panose="020B0600000101010101" pitchFamily="34" charset="-127"/>
                    </a:rPr>
                    <a:t>V,R,W</a:t>
                  </a:r>
                </a:p>
              </p:txBody>
            </p:sp>
          </p:grpSp>
          <p:sp>
            <p:nvSpPr>
              <p:cNvPr id="21583" name="Rectangle 104"/>
              <p:cNvSpPr>
                <a:spLocks noChangeArrowheads="1"/>
              </p:cNvSpPr>
              <p:nvPr/>
            </p:nvSpPr>
            <p:spPr bwMode="auto">
              <a:xfrm>
                <a:off x="3263" y="2293"/>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ea typeface="굴림" panose="020B0600000101010101" pitchFamily="34" charset="-127"/>
                  </a:rPr>
                  <a:t>V,R,W</a:t>
                </a:r>
              </a:p>
            </p:txBody>
          </p:sp>
          <p:sp>
            <p:nvSpPr>
              <p:cNvPr id="21584" name="Rectangle 105"/>
              <p:cNvSpPr>
                <a:spLocks noChangeArrowheads="1"/>
              </p:cNvSpPr>
              <p:nvPr/>
            </p:nvSpPr>
            <p:spPr bwMode="auto">
              <a:xfrm>
                <a:off x="3263" y="2481"/>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ea typeface="굴림" panose="020B0600000101010101" pitchFamily="34" charset="-127"/>
                  </a:rPr>
                  <a:t>N</a:t>
                </a:r>
              </a:p>
            </p:txBody>
          </p:sp>
          <p:sp>
            <p:nvSpPr>
              <p:cNvPr id="21585" name="Rectangle 106"/>
              <p:cNvSpPr>
                <a:spLocks noChangeArrowheads="1"/>
              </p:cNvSpPr>
              <p:nvPr/>
            </p:nvSpPr>
            <p:spPr bwMode="auto">
              <a:xfrm>
                <a:off x="3263" y="2669"/>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ea typeface="굴림" panose="020B0600000101010101" pitchFamily="34" charset="-127"/>
                  </a:rPr>
                  <a:t>V,R,W</a:t>
                </a:r>
              </a:p>
            </p:txBody>
          </p:sp>
        </p:grpSp>
        <p:grpSp>
          <p:nvGrpSpPr>
            <p:cNvPr id="21510" name="Group 107"/>
            <p:cNvGrpSpPr>
              <a:grpSpLocks/>
            </p:cNvGrpSpPr>
            <p:nvPr/>
          </p:nvGrpSpPr>
          <p:grpSpPr bwMode="auto">
            <a:xfrm>
              <a:off x="3168" y="672"/>
              <a:ext cx="2496" cy="898"/>
              <a:chOff x="3120" y="720"/>
              <a:chExt cx="2496" cy="898"/>
            </a:xfrm>
          </p:grpSpPr>
          <p:sp>
            <p:nvSpPr>
              <p:cNvPr id="21571" name="Rectangle 108"/>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endParaRPr lang="ko-KR" altLang="en-US" sz="1800">
                  <a:ea typeface="굴림" panose="020B0600000101010101" pitchFamily="34" charset="-127"/>
                </a:endParaRPr>
              </a:p>
            </p:txBody>
          </p:sp>
          <p:sp>
            <p:nvSpPr>
              <p:cNvPr id="21572" name="Rectangle 109"/>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Offset</a:t>
                </a:r>
              </a:p>
            </p:txBody>
          </p:sp>
          <p:sp>
            <p:nvSpPr>
              <p:cNvPr id="21573" name="Freeform 110"/>
              <p:cNvSpPr>
                <a:spLocks/>
              </p:cNvSpPr>
              <p:nvPr/>
            </p:nvSpPr>
            <p:spPr bwMode="auto">
              <a:xfrm>
                <a:off x="3120" y="720"/>
                <a:ext cx="2001" cy="411"/>
              </a:xfrm>
              <a:custGeom>
                <a:avLst/>
                <a:gdLst>
                  <a:gd name="T0" fmla="*/ 0 w 1824"/>
                  <a:gd name="T1" fmla="*/ 0 h 288"/>
                  <a:gd name="T2" fmla="*/ 2001 w 1824"/>
                  <a:gd name="T3" fmla="*/ 0 h 288"/>
                  <a:gd name="T4" fmla="*/ 2001 w 1824"/>
                  <a:gd name="T5" fmla="*/ 411 h 288"/>
                  <a:gd name="T6" fmla="*/ 0 60000 65536"/>
                  <a:gd name="T7" fmla="*/ 0 60000 65536"/>
                  <a:gd name="T8" fmla="*/ 0 60000 65536"/>
                </a:gdLst>
                <a:ahLst/>
                <a:cxnLst>
                  <a:cxn ang="T6">
                    <a:pos x="T0" y="T1"/>
                  </a:cxn>
                  <a:cxn ang="T7">
                    <a:pos x="T2" y="T3"/>
                  </a:cxn>
                  <a:cxn ang="T8">
                    <a:pos x="T4" y="T5"/>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74" name="Text Box 111"/>
              <p:cNvSpPr txBox="1">
                <a:spLocks noChangeArrowheads="1"/>
              </p:cNvSpPr>
              <p:nvPr/>
            </p:nvSpPr>
            <p:spPr bwMode="auto">
              <a:xfrm>
                <a:off x="4112" y="1408"/>
                <a:ext cx="1413"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Physical Address</a:t>
                </a:r>
              </a:p>
            </p:txBody>
          </p:sp>
        </p:grpSp>
        <p:grpSp>
          <p:nvGrpSpPr>
            <p:cNvPr id="21511" name="Group 112"/>
            <p:cNvGrpSpPr>
              <a:grpSpLocks/>
            </p:cNvGrpSpPr>
            <p:nvPr/>
          </p:nvGrpSpPr>
          <p:grpSpPr bwMode="auto">
            <a:xfrm>
              <a:off x="48" y="480"/>
              <a:ext cx="3111" cy="364"/>
              <a:chOff x="48" y="1440"/>
              <a:chExt cx="3111" cy="364"/>
            </a:xfrm>
          </p:grpSpPr>
          <p:sp>
            <p:nvSpPr>
              <p:cNvPr id="21566" name="Text Box 113"/>
              <p:cNvSpPr txBox="1">
                <a:spLocks noChangeArrowheads="1"/>
              </p:cNvSpPr>
              <p:nvPr/>
            </p:nvSpPr>
            <p:spPr bwMode="auto">
              <a:xfrm>
                <a:off x="48" y="1440"/>
                <a:ext cx="810"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Virtual </a:t>
                </a:r>
              </a:p>
              <a:p>
                <a:pPr>
                  <a:spcBef>
                    <a:spcPct val="0"/>
                  </a:spcBef>
                </a:pPr>
                <a:r>
                  <a:rPr lang="en-US" altLang="ko-KR">
                    <a:ea typeface="굴림" panose="020B0600000101010101" pitchFamily="34" charset="-127"/>
                  </a:rPr>
                  <a:t>Address:</a:t>
                </a:r>
              </a:p>
            </p:txBody>
          </p:sp>
          <p:grpSp>
            <p:nvGrpSpPr>
              <p:cNvPr id="21567" name="Group 114"/>
              <p:cNvGrpSpPr>
                <a:grpSpLocks/>
              </p:cNvGrpSpPr>
              <p:nvPr/>
            </p:nvGrpSpPr>
            <p:grpSpPr bwMode="auto">
              <a:xfrm>
                <a:off x="912" y="1490"/>
                <a:ext cx="2247" cy="238"/>
                <a:chOff x="1625" y="528"/>
                <a:chExt cx="2247" cy="238"/>
              </a:xfrm>
            </p:grpSpPr>
            <p:sp>
              <p:nvSpPr>
                <p:cNvPr id="21568" name="Rectangle 115"/>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Offset</a:t>
                  </a:r>
                </a:p>
              </p:txBody>
            </p:sp>
            <p:sp>
              <p:nvSpPr>
                <p:cNvPr id="21569" name="Rectangle 116"/>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a:ea typeface="굴림" panose="020B0600000101010101" pitchFamily="34" charset="-127"/>
                    </a:rPr>
                    <a:t>Virtual</a:t>
                  </a:r>
                </a:p>
                <a:p>
                  <a:pPr>
                    <a:lnSpc>
                      <a:spcPct val="75000"/>
                    </a:lnSpc>
                    <a:spcBef>
                      <a:spcPct val="0"/>
                    </a:spcBef>
                  </a:pPr>
                  <a:r>
                    <a:rPr lang="en-US" altLang="ko-KR" sz="1800">
                      <a:ea typeface="굴림" panose="020B0600000101010101" pitchFamily="34" charset="-127"/>
                    </a:rPr>
                    <a:t>Page #</a:t>
                  </a:r>
                </a:p>
              </p:txBody>
            </p:sp>
            <p:sp>
              <p:nvSpPr>
                <p:cNvPr id="21570" name="Rectangle 117"/>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a:ea typeface="굴림" panose="020B0600000101010101" pitchFamily="34" charset="-127"/>
                    </a:rPr>
                    <a:t>Virtual</a:t>
                  </a:r>
                </a:p>
                <a:p>
                  <a:pPr>
                    <a:lnSpc>
                      <a:spcPct val="75000"/>
                    </a:lnSpc>
                    <a:spcBef>
                      <a:spcPct val="0"/>
                    </a:spcBef>
                  </a:pPr>
                  <a:r>
                    <a:rPr lang="en-US" altLang="ko-KR" sz="1800">
                      <a:ea typeface="굴림" panose="020B0600000101010101" pitchFamily="34" charset="-127"/>
                    </a:rPr>
                    <a:t>Seg #</a:t>
                  </a:r>
                </a:p>
              </p:txBody>
            </p:sp>
          </p:grpSp>
        </p:grpSp>
        <p:grpSp>
          <p:nvGrpSpPr>
            <p:cNvPr id="21512" name="Group 118"/>
            <p:cNvGrpSpPr>
              <a:grpSpLocks/>
            </p:cNvGrpSpPr>
            <p:nvPr/>
          </p:nvGrpSpPr>
          <p:grpSpPr bwMode="auto">
            <a:xfrm>
              <a:off x="816" y="1152"/>
              <a:ext cx="1194" cy="1306"/>
              <a:chOff x="768" y="1200"/>
              <a:chExt cx="1194" cy="1306"/>
            </a:xfrm>
          </p:grpSpPr>
          <p:grpSp>
            <p:nvGrpSpPr>
              <p:cNvPr id="21533" name="Group 119"/>
              <p:cNvGrpSpPr>
                <a:grpSpLocks/>
              </p:cNvGrpSpPr>
              <p:nvPr/>
            </p:nvGrpSpPr>
            <p:grpSpPr bwMode="auto">
              <a:xfrm>
                <a:off x="768" y="1200"/>
                <a:ext cx="1018" cy="163"/>
                <a:chOff x="2352" y="960"/>
                <a:chExt cx="1392" cy="288"/>
              </a:xfrm>
            </p:grpSpPr>
            <p:sp>
              <p:nvSpPr>
                <p:cNvPr id="21564" name="Rectangle 12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Base0</a:t>
                  </a:r>
                </a:p>
              </p:txBody>
            </p:sp>
            <p:sp>
              <p:nvSpPr>
                <p:cNvPr id="21565" name="Rectangle 12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Limit0</a:t>
                  </a:r>
                </a:p>
              </p:txBody>
            </p:sp>
          </p:grpSp>
          <p:sp>
            <p:nvSpPr>
              <p:cNvPr id="21534" name="Rectangle 12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V</a:t>
                </a:r>
              </a:p>
            </p:txBody>
          </p:sp>
          <p:grpSp>
            <p:nvGrpSpPr>
              <p:cNvPr id="21535" name="Group 123"/>
              <p:cNvGrpSpPr>
                <a:grpSpLocks/>
              </p:cNvGrpSpPr>
              <p:nvPr/>
            </p:nvGrpSpPr>
            <p:grpSpPr bwMode="auto">
              <a:xfrm>
                <a:off x="768" y="1363"/>
                <a:ext cx="1018" cy="164"/>
                <a:chOff x="2352" y="960"/>
                <a:chExt cx="1392" cy="288"/>
              </a:xfrm>
            </p:grpSpPr>
            <p:sp>
              <p:nvSpPr>
                <p:cNvPr id="21562" name="Rectangle 124"/>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Base1</a:t>
                  </a:r>
                </a:p>
              </p:txBody>
            </p:sp>
            <p:sp>
              <p:nvSpPr>
                <p:cNvPr id="21563" name="Rectangle 125"/>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Limit1</a:t>
                  </a:r>
                </a:p>
              </p:txBody>
            </p:sp>
          </p:grpSp>
          <p:sp>
            <p:nvSpPr>
              <p:cNvPr id="21536" name="Rectangle 126"/>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V</a:t>
                </a:r>
              </a:p>
            </p:txBody>
          </p:sp>
          <p:grpSp>
            <p:nvGrpSpPr>
              <p:cNvPr id="21537" name="Group 127"/>
              <p:cNvGrpSpPr>
                <a:grpSpLocks/>
              </p:cNvGrpSpPr>
              <p:nvPr/>
            </p:nvGrpSpPr>
            <p:grpSpPr bwMode="auto">
              <a:xfrm>
                <a:off x="768" y="1527"/>
                <a:ext cx="1194" cy="163"/>
                <a:chOff x="768" y="1527"/>
                <a:chExt cx="1194" cy="163"/>
              </a:xfrm>
            </p:grpSpPr>
            <p:grpSp>
              <p:nvGrpSpPr>
                <p:cNvPr id="21558" name="Group 128"/>
                <p:cNvGrpSpPr>
                  <a:grpSpLocks/>
                </p:cNvGrpSpPr>
                <p:nvPr/>
              </p:nvGrpSpPr>
              <p:grpSpPr bwMode="auto">
                <a:xfrm>
                  <a:off x="768" y="1527"/>
                  <a:ext cx="1018" cy="163"/>
                  <a:chOff x="2352" y="960"/>
                  <a:chExt cx="1392" cy="288"/>
                </a:xfrm>
              </p:grpSpPr>
              <p:sp>
                <p:nvSpPr>
                  <p:cNvPr id="21560" name="Rectangle 12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Base2</a:t>
                    </a:r>
                  </a:p>
                </p:txBody>
              </p:sp>
              <p:sp>
                <p:nvSpPr>
                  <p:cNvPr id="21561" name="Rectangle 13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Limit2</a:t>
                    </a:r>
                  </a:p>
                </p:txBody>
              </p:sp>
            </p:grpSp>
            <p:sp>
              <p:nvSpPr>
                <p:cNvPr id="21559" name="Rectangle 131"/>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V</a:t>
                  </a:r>
                </a:p>
              </p:txBody>
            </p:sp>
          </p:grpSp>
          <p:grpSp>
            <p:nvGrpSpPr>
              <p:cNvPr id="21538" name="Group 132"/>
              <p:cNvGrpSpPr>
                <a:grpSpLocks/>
              </p:cNvGrpSpPr>
              <p:nvPr/>
            </p:nvGrpSpPr>
            <p:grpSpPr bwMode="auto">
              <a:xfrm>
                <a:off x="768" y="1690"/>
                <a:ext cx="1018" cy="163"/>
                <a:chOff x="2352" y="960"/>
                <a:chExt cx="1392" cy="288"/>
              </a:xfrm>
            </p:grpSpPr>
            <p:sp>
              <p:nvSpPr>
                <p:cNvPr id="21556" name="Rectangle 133"/>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Base3</a:t>
                  </a:r>
                </a:p>
              </p:txBody>
            </p:sp>
            <p:sp>
              <p:nvSpPr>
                <p:cNvPr id="21557" name="Rectangle 134"/>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Limit3</a:t>
                  </a:r>
                </a:p>
              </p:txBody>
            </p:sp>
          </p:grpSp>
          <p:sp>
            <p:nvSpPr>
              <p:cNvPr id="21539" name="Rectangle 135"/>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N</a:t>
                </a:r>
              </a:p>
            </p:txBody>
          </p:sp>
          <p:grpSp>
            <p:nvGrpSpPr>
              <p:cNvPr id="21540" name="Group 136"/>
              <p:cNvGrpSpPr>
                <a:grpSpLocks/>
              </p:cNvGrpSpPr>
              <p:nvPr/>
            </p:nvGrpSpPr>
            <p:grpSpPr bwMode="auto">
              <a:xfrm>
                <a:off x="768" y="1853"/>
                <a:ext cx="1018" cy="163"/>
                <a:chOff x="2352" y="960"/>
                <a:chExt cx="1392" cy="288"/>
              </a:xfrm>
            </p:grpSpPr>
            <p:sp>
              <p:nvSpPr>
                <p:cNvPr id="21554" name="Rectangle 137"/>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Base4</a:t>
                  </a:r>
                </a:p>
              </p:txBody>
            </p:sp>
            <p:sp>
              <p:nvSpPr>
                <p:cNvPr id="21555" name="Rectangle 138"/>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Limit4</a:t>
                  </a:r>
                </a:p>
              </p:txBody>
            </p:sp>
          </p:grpSp>
          <p:sp>
            <p:nvSpPr>
              <p:cNvPr id="21541" name="Rectangle 139"/>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V</a:t>
                </a:r>
              </a:p>
            </p:txBody>
          </p:sp>
          <p:grpSp>
            <p:nvGrpSpPr>
              <p:cNvPr id="21542" name="Group 140"/>
              <p:cNvGrpSpPr>
                <a:grpSpLocks/>
              </p:cNvGrpSpPr>
              <p:nvPr/>
            </p:nvGrpSpPr>
            <p:grpSpPr bwMode="auto">
              <a:xfrm>
                <a:off x="768" y="2016"/>
                <a:ext cx="1018" cy="164"/>
                <a:chOff x="2352" y="960"/>
                <a:chExt cx="1392" cy="288"/>
              </a:xfrm>
            </p:grpSpPr>
            <p:sp>
              <p:nvSpPr>
                <p:cNvPr id="21552" name="Rectangle 141"/>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Base5</a:t>
                  </a:r>
                </a:p>
              </p:txBody>
            </p:sp>
            <p:sp>
              <p:nvSpPr>
                <p:cNvPr id="21553" name="Rectangle 142"/>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Limit5</a:t>
                  </a:r>
                </a:p>
              </p:txBody>
            </p:sp>
          </p:grpSp>
          <p:sp>
            <p:nvSpPr>
              <p:cNvPr id="21543" name="Rectangle 143"/>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N</a:t>
                </a:r>
              </a:p>
            </p:txBody>
          </p:sp>
          <p:grpSp>
            <p:nvGrpSpPr>
              <p:cNvPr id="21544" name="Group 144"/>
              <p:cNvGrpSpPr>
                <a:grpSpLocks/>
              </p:cNvGrpSpPr>
              <p:nvPr/>
            </p:nvGrpSpPr>
            <p:grpSpPr bwMode="auto">
              <a:xfrm>
                <a:off x="768" y="2180"/>
                <a:ext cx="1018" cy="163"/>
                <a:chOff x="2352" y="960"/>
                <a:chExt cx="1392" cy="288"/>
              </a:xfrm>
            </p:grpSpPr>
            <p:sp>
              <p:nvSpPr>
                <p:cNvPr id="21550" name="Rectangle 14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Base6</a:t>
                  </a:r>
                </a:p>
              </p:txBody>
            </p:sp>
            <p:sp>
              <p:nvSpPr>
                <p:cNvPr id="21551" name="Rectangle 14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Limit6</a:t>
                  </a:r>
                </a:p>
              </p:txBody>
            </p:sp>
          </p:grpSp>
          <p:sp>
            <p:nvSpPr>
              <p:cNvPr id="21545" name="Rectangle 147"/>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N</a:t>
                </a:r>
              </a:p>
            </p:txBody>
          </p:sp>
          <p:grpSp>
            <p:nvGrpSpPr>
              <p:cNvPr id="21546" name="Group 148"/>
              <p:cNvGrpSpPr>
                <a:grpSpLocks/>
              </p:cNvGrpSpPr>
              <p:nvPr/>
            </p:nvGrpSpPr>
            <p:grpSpPr bwMode="auto">
              <a:xfrm>
                <a:off x="768" y="2343"/>
                <a:ext cx="1018" cy="163"/>
                <a:chOff x="2352" y="960"/>
                <a:chExt cx="1392" cy="288"/>
              </a:xfrm>
            </p:grpSpPr>
            <p:sp>
              <p:nvSpPr>
                <p:cNvPr id="21548" name="Rectangle 14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Base7</a:t>
                  </a:r>
                </a:p>
              </p:txBody>
            </p:sp>
            <p:sp>
              <p:nvSpPr>
                <p:cNvPr id="21549" name="Rectangle 15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Limit7</a:t>
                  </a:r>
                </a:p>
              </p:txBody>
            </p:sp>
          </p:grpSp>
          <p:sp>
            <p:nvSpPr>
              <p:cNvPr id="21547" name="Rectangle 151"/>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V</a:t>
                </a:r>
              </a:p>
            </p:txBody>
          </p:sp>
        </p:grpSp>
        <p:sp>
          <p:nvSpPr>
            <p:cNvPr id="21513" name="Line 152"/>
            <p:cNvSpPr>
              <a:spLocks noChangeShapeType="1"/>
            </p:cNvSpPr>
            <p:nvPr/>
          </p:nvSpPr>
          <p:spPr bwMode="auto">
            <a:xfrm>
              <a:off x="1824" y="768"/>
              <a:ext cx="672" cy="62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14" name="Freeform 153"/>
            <p:cNvSpPr>
              <a:spLocks/>
            </p:cNvSpPr>
            <p:nvPr/>
          </p:nvSpPr>
          <p:spPr bwMode="auto">
            <a:xfrm>
              <a:off x="432" y="768"/>
              <a:ext cx="768" cy="768"/>
            </a:xfrm>
            <a:custGeom>
              <a:avLst/>
              <a:gdLst>
                <a:gd name="T0" fmla="*/ 768 w 768"/>
                <a:gd name="T1" fmla="*/ 0 h 768"/>
                <a:gd name="T2" fmla="*/ 768 w 768"/>
                <a:gd name="T3" fmla="*/ 192 h 768"/>
                <a:gd name="T4" fmla="*/ 0 w 768"/>
                <a:gd name="T5" fmla="*/ 192 h 768"/>
                <a:gd name="T6" fmla="*/ 0 w 768"/>
                <a:gd name="T7" fmla="*/ 768 h 768"/>
                <a:gd name="T8" fmla="*/ 384 w 768"/>
                <a:gd name="T9" fmla="*/ 768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15" name="Line 159"/>
            <p:cNvSpPr>
              <a:spLocks noChangeShapeType="1"/>
            </p:cNvSpPr>
            <p:nvPr/>
          </p:nvSpPr>
          <p:spPr bwMode="auto">
            <a:xfrm flipV="1">
              <a:off x="1200" y="912"/>
              <a:ext cx="1296" cy="62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21516" name="Group 160"/>
            <p:cNvGrpSpPr>
              <a:grpSpLocks/>
            </p:cNvGrpSpPr>
            <p:nvPr/>
          </p:nvGrpSpPr>
          <p:grpSpPr bwMode="auto">
            <a:xfrm>
              <a:off x="1680" y="1200"/>
              <a:ext cx="1600" cy="1392"/>
              <a:chOff x="1632" y="1248"/>
              <a:chExt cx="1600" cy="1392"/>
            </a:xfrm>
          </p:grpSpPr>
          <p:grpSp>
            <p:nvGrpSpPr>
              <p:cNvPr id="21525" name="Group 161"/>
              <p:cNvGrpSpPr>
                <a:grpSpLocks/>
              </p:cNvGrpSpPr>
              <p:nvPr/>
            </p:nvGrpSpPr>
            <p:grpSpPr bwMode="auto">
              <a:xfrm>
                <a:off x="2064" y="2277"/>
                <a:ext cx="1168" cy="363"/>
                <a:chOff x="2064" y="2160"/>
                <a:chExt cx="1168" cy="363"/>
              </a:xfrm>
            </p:grpSpPr>
            <p:sp>
              <p:nvSpPr>
                <p:cNvPr id="21530" name="Text Box 162"/>
                <p:cNvSpPr txBox="1">
                  <a:spLocks noChangeArrowheads="1"/>
                </p:cNvSpPr>
                <p:nvPr/>
              </p:nvSpPr>
              <p:spPr bwMode="auto">
                <a:xfrm>
                  <a:off x="2592" y="2160"/>
                  <a:ext cx="640" cy="3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Access</a:t>
                  </a:r>
                </a:p>
                <a:p>
                  <a:pPr>
                    <a:spcBef>
                      <a:spcPct val="0"/>
                    </a:spcBef>
                  </a:pPr>
                  <a:r>
                    <a:rPr lang="en-US" altLang="ko-KR">
                      <a:ea typeface="굴림" panose="020B0600000101010101" pitchFamily="34" charset="-127"/>
                    </a:rPr>
                    <a:t>Error</a:t>
                  </a:r>
                </a:p>
              </p:txBody>
            </p:sp>
            <p:sp>
              <p:nvSpPr>
                <p:cNvPr id="21531" name="Oval 163"/>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4000">
                      <a:ea typeface="굴림" panose="020B0600000101010101" pitchFamily="34" charset="-127"/>
                    </a:rPr>
                    <a:t>&gt;</a:t>
                  </a:r>
                </a:p>
              </p:txBody>
            </p:sp>
            <p:sp>
              <p:nvSpPr>
                <p:cNvPr id="21532" name="Line 16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21526" name="Line 16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21527" name="Group 166"/>
              <p:cNvGrpSpPr>
                <a:grpSpLocks/>
              </p:cNvGrpSpPr>
              <p:nvPr/>
            </p:nvGrpSpPr>
            <p:grpSpPr bwMode="auto">
              <a:xfrm>
                <a:off x="1632" y="1584"/>
                <a:ext cx="480" cy="768"/>
                <a:chOff x="1632" y="1584"/>
                <a:chExt cx="480" cy="672"/>
              </a:xfrm>
            </p:grpSpPr>
            <p:sp>
              <p:nvSpPr>
                <p:cNvPr id="21528" name="Line 167"/>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29" name="Line 168"/>
                <p:cNvSpPr>
                  <a:spLocks noChangeShapeType="1"/>
                </p:cNvSpPr>
                <p:nvPr/>
              </p:nvSpPr>
              <p:spPr bwMode="auto">
                <a:xfrm flipH="1">
                  <a:off x="1728" y="1632"/>
                  <a:ext cx="144" cy="96"/>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grpSp>
          <p:nvGrpSpPr>
            <p:cNvPr id="21517" name="Group 172"/>
            <p:cNvGrpSpPr>
              <a:grpSpLocks/>
            </p:cNvGrpSpPr>
            <p:nvPr/>
          </p:nvGrpSpPr>
          <p:grpSpPr bwMode="auto">
            <a:xfrm>
              <a:off x="3216" y="1108"/>
              <a:ext cx="1487" cy="238"/>
              <a:chOff x="3168" y="1156"/>
              <a:chExt cx="1487" cy="238"/>
            </a:xfrm>
          </p:grpSpPr>
          <p:sp>
            <p:nvSpPr>
              <p:cNvPr id="21523" name="Rectangle 173"/>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a:ea typeface="굴림" panose="020B0600000101010101" pitchFamily="34" charset="-127"/>
                  </a:rPr>
                  <a:t>Physical</a:t>
                </a:r>
              </a:p>
              <a:p>
                <a:pPr>
                  <a:lnSpc>
                    <a:spcPct val="75000"/>
                  </a:lnSpc>
                  <a:spcBef>
                    <a:spcPct val="0"/>
                  </a:spcBef>
                </a:pPr>
                <a:r>
                  <a:rPr lang="en-US" altLang="ko-KR" sz="1800">
                    <a:ea typeface="굴림" panose="020B0600000101010101" pitchFamily="34" charset="-127"/>
                  </a:rPr>
                  <a:t>Page #</a:t>
                </a:r>
              </a:p>
            </p:txBody>
          </p:sp>
          <p:sp>
            <p:nvSpPr>
              <p:cNvPr id="21524" name="Line 174"/>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21518" name="Group 175"/>
            <p:cNvGrpSpPr>
              <a:grpSpLocks/>
            </p:cNvGrpSpPr>
            <p:nvPr/>
          </p:nvGrpSpPr>
          <p:grpSpPr bwMode="auto">
            <a:xfrm>
              <a:off x="3648" y="1392"/>
              <a:ext cx="1246" cy="1194"/>
              <a:chOff x="3600" y="1440"/>
              <a:chExt cx="1246" cy="1194"/>
            </a:xfrm>
          </p:grpSpPr>
          <p:sp>
            <p:nvSpPr>
              <p:cNvPr id="21519" name="AutoShape 176"/>
              <p:cNvSpPr>
                <a:spLocks noChangeArrowheads="1"/>
              </p:cNvSpPr>
              <p:nvPr/>
            </p:nvSpPr>
            <p:spPr bwMode="auto">
              <a:xfrm>
                <a:off x="4080" y="1920"/>
                <a:ext cx="766" cy="175"/>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Check Perm</a:t>
                </a:r>
              </a:p>
            </p:txBody>
          </p:sp>
          <p:sp>
            <p:nvSpPr>
              <p:cNvPr id="21520" name="Line 177"/>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21" name="Text Box 178"/>
              <p:cNvSpPr txBox="1">
                <a:spLocks noChangeArrowheads="1"/>
              </p:cNvSpPr>
              <p:nvPr/>
            </p:nvSpPr>
            <p:spPr bwMode="auto">
              <a:xfrm>
                <a:off x="4151" y="2270"/>
                <a:ext cx="640"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Access</a:t>
                </a:r>
              </a:p>
              <a:p>
                <a:pPr>
                  <a:spcBef>
                    <a:spcPct val="0"/>
                  </a:spcBef>
                </a:pPr>
                <a:r>
                  <a:rPr lang="en-US" altLang="ko-KR">
                    <a:ea typeface="굴림" panose="020B0600000101010101" pitchFamily="34" charset="-127"/>
                  </a:rPr>
                  <a:t>Error</a:t>
                </a:r>
              </a:p>
            </p:txBody>
          </p:sp>
          <p:sp>
            <p:nvSpPr>
              <p:cNvPr id="21522" name="Line 179"/>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spTree>
    <p:extLst>
      <p:ext uri="{BB962C8B-B14F-4D97-AF65-F5344CB8AC3E}">
        <p14:creationId xmlns:p14="http://schemas.microsoft.com/office/powerpoint/2010/main" val="1957660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0354">
                                            <p:txEl>
                                              <p:pRg st="9" end="9"/>
                                            </p:txEl>
                                          </p:spTgt>
                                        </p:tgtEl>
                                        <p:attrNameLst>
                                          <p:attrName>style.visibility</p:attrName>
                                        </p:attrNameLst>
                                      </p:cBhvr>
                                      <p:to>
                                        <p:strVal val="visible"/>
                                      </p:to>
                                    </p:set>
                                    <p:anim calcmode="lin" valueType="num">
                                      <p:cBhvr additive="base">
                                        <p:cTn id="7" dur="500" fill="hold"/>
                                        <p:tgtEl>
                                          <p:spTgt spid="740354">
                                            <p:txEl>
                                              <p:pRg st="9" end="9"/>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0354">
                                            <p:txEl>
                                              <p:pRg st="9" end="9"/>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0354">
                                            <p:txEl>
                                              <p:pRg st="10" end="10"/>
                                            </p:txEl>
                                          </p:spTgt>
                                        </p:tgtEl>
                                        <p:attrNameLst>
                                          <p:attrName>style.visibility</p:attrName>
                                        </p:attrNameLst>
                                      </p:cBhvr>
                                      <p:to>
                                        <p:strVal val="visible"/>
                                      </p:to>
                                    </p:set>
                                    <p:anim calcmode="lin" valueType="num">
                                      <p:cBhvr additive="base">
                                        <p:cTn id="11" dur="500" fill="hold"/>
                                        <p:tgtEl>
                                          <p:spTgt spid="740354">
                                            <p:txEl>
                                              <p:pRg st="10" end="1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0354">
                                            <p:txEl>
                                              <p:pRg st="10" end="1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0354">
                                            <p:txEl>
                                              <p:pRg st="11" end="11"/>
                                            </p:txEl>
                                          </p:spTgt>
                                        </p:tgtEl>
                                        <p:attrNameLst>
                                          <p:attrName>style.visibility</p:attrName>
                                        </p:attrNameLst>
                                      </p:cBhvr>
                                      <p:to>
                                        <p:strVal val="visible"/>
                                      </p:to>
                                    </p:set>
                                    <p:anim calcmode="lin" valueType="num">
                                      <p:cBhvr additive="base">
                                        <p:cTn id="15" dur="500" fill="hold"/>
                                        <p:tgtEl>
                                          <p:spTgt spid="740354">
                                            <p:txEl>
                                              <p:pRg st="11" end="1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035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40354">
                                            <p:txEl>
                                              <p:pRg st="12" end="12"/>
                                            </p:txEl>
                                          </p:spTgt>
                                        </p:tgtEl>
                                        <p:attrNameLst>
                                          <p:attrName>style.visibility</p:attrName>
                                        </p:attrNameLst>
                                      </p:cBhvr>
                                      <p:to>
                                        <p:strVal val="visible"/>
                                      </p:to>
                                    </p:set>
                                    <p:anim calcmode="lin" valueType="num">
                                      <p:cBhvr additive="base">
                                        <p:cTn id="21" dur="500" fill="hold"/>
                                        <p:tgtEl>
                                          <p:spTgt spid="740354">
                                            <p:txEl>
                                              <p:pRg st="12" end="1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4035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40354">
                                            <p:txEl>
                                              <p:pRg st="13" end="13"/>
                                            </p:txEl>
                                          </p:spTgt>
                                        </p:tgtEl>
                                        <p:attrNameLst>
                                          <p:attrName>style.visibility</p:attrName>
                                        </p:attrNameLst>
                                      </p:cBhvr>
                                      <p:to>
                                        <p:strVal val="visible"/>
                                      </p:to>
                                    </p:set>
                                    <p:anim calcmode="lin" valueType="num">
                                      <p:cBhvr additive="base">
                                        <p:cTn id="27" dur="500" fill="hold"/>
                                        <p:tgtEl>
                                          <p:spTgt spid="740354">
                                            <p:txEl>
                                              <p:pRg st="13" end="1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0354">
                                            <p:txEl>
                                              <p:pRg st="13" end="1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40354">
                                            <p:txEl>
                                              <p:pRg st="14" end="14"/>
                                            </p:txEl>
                                          </p:spTgt>
                                        </p:tgtEl>
                                        <p:attrNameLst>
                                          <p:attrName>style.visibility</p:attrName>
                                        </p:attrNameLst>
                                      </p:cBhvr>
                                      <p:to>
                                        <p:strVal val="visible"/>
                                      </p:to>
                                    </p:set>
                                    <p:anim calcmode="lin" valueType="num">
                                      <p:cBhvr additive="base">
                                        <p:cTn id="31" dur="500" fill="hold"/>
                                        <p:tgtEl>
                                          <p:spTgt spid="740354">
                                            <p:txEl>
                                              <p:pRg st="14" end="1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40354">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54213" y="228600"/>
            <a:ext cx="5148262" cy="379413"/>
          </a:xfrm>
          <a:noFill/>
        </p:spPr>
        <p:txBody>
          <a:bodyPr wrap="none" lIns="63500" tIns="25400" rIns="63500" bIns="25400" anchor="t">
            <a:spAutoFit/>
          </a:bodyPr>
          <a:lstStyle/>
          <a:p>
            <a:r>
              <a:rPr lang="en-US" altLang="ko-KR" smtClean="0">
                <a:ea typeface="굴림" panose="020B0600000101010101" pitchFamily="34" charset="-127"/>
              </a:rPr>
              <a:t>Why Does Caching Help? Locality!</a:t>
            </a:r>
          </a:p>
        </p:txBody>
      </p:sp>
      <p:sp>
        <p:nvSpPr>
          <p:cNvPr id="730115" name="Rectangle 3"/>
          <p:cNvSpPr>
            <a:spLocks noGrp="1" noChangeArrowheads="1"/>
          </p:cNvSpPr>
          <p:nvPr>
            <p:ph type="body" idx="1"/>
          </p:nvPr>
        </p:nvSpPr>
        <p:spPr>
          <a:xfrm>
            <a:off x="457200" y="2819400"/>
            <a:ext cx="8534400" cy="1571625"/>
          </a:xfrm>
          <a:noFill/>
        </p:spPr>
        <p:txBody>
          <a:bodyPr lIns="63500" tIns="25400" rIns="63500" bIns="25400">
            <a:spAutoFit/>
          </a:bodyPr>
          <a:lstStyle/>
          <a:p>
            <a:pPr>
              <a:spcBef>
                <a:spcPct val="25000"/>
              </a:spcBef>
            </a:pPr>
            <a:r>
              <a:rPr lang="en-US" altLang="ko-KR" smtClean="0">
                <a:solidFill>
                  <a:schemeClr val="hlink"/>
                </a:solidFill>
                <a:ea typeface="굴림" panose="020B0600000101010101" pitchFamily="34" charset="-127"/>
              </a:rPr>
              <a:t>Temporal Locality</a:t>
            </a:r>
            <a:r>
              <a:rPr lang="en-US" altLang="ko-KR" smtClean="0">
                <a:solidFill>
                  <a:schemeClr val="accent1"/>
                </a:solidFill>
                <a:ea typeface="굴림" panose="020B0600000101010101" pitchFamily="34" charset="-127"/>
              </a:rPr>
              <a:t> </a:t>
            </a:r>
            <a:r>
              <a:rPr lang="en-US" altLang="ko-KR" smtClean="0">
                <a:ea typeface="굴림" panose="020B0600000101010101" pitchFamily="34" charset="-127"/>
              </a:rPr>
              <a:t>(Locality in Time):</a:t>
            </a:r>
          </a:p>
          <a:p>
            <a:pPr lvl="1">
              <a:spcBef>
                <a:spcPct val="25000"/>
              </a:spcBef>
            </a:pPr>
            <a:r>
              <a:rPr lang="en-US" altLang="ko-KR" smtClean="0">
                <a:ea typeface="굴림" panose="020B0600000101010101" pitchFamily="34" charset="-127"/>
              </a:rPr>
              <a:t>Keep recently accessed data items closer to processor</a:t>
            </a:r>
          </a:p>
          <a:p>
            <a:pPr>
              <a:spcBef>
                <a:spcPct val="25000"/>
              </a:spcBef>
            </a:pPr>
            <a:r>
              <a:rPr lang="en-US" altLang="ko-KR" smtClean="0">
                <a:solidFill>
                  <a:schemeClr val="hlink"/>
                </a:solidFill>
                <a:ea typeface="굴림" panose="020B0600000101010101" pitchFamily="34" charset="-127"/>
              </a:rPr>
              <a:t>Spatial Locality</a:t>
            </a:r>
            <a:r>
              <a:rPr lang="en-US" altLang="ko-KR" smtClean="0">
                <a:solidFill>
                  <a:schemeClr val="accent1"/>
                </a:solidFill>
                <a:ea typeface="굴림" panose="020B0600000101010101" pitchFamily="34" charset="-127"/>
              </a:rPr>
              <a:t> </a:t>
            </a:r>
            <a:r>
              <a:rPr lang="en-US" altLang="ko-KR" smtClean="0">
                <a:ea typeface="굴림" panose="020B0600000101010101" pitchFamily="34" charset="-127"/>
              </a:rPr>
              <a:t>(Locality in Space):</a:t>
            </a:r>
          </a:p>
          <a:p>
            <a:pPr lvl="1">
              <a:spcBef>
                <a:spcPct val="25000"/>
              </a:spcBef>
            </a:pPr>
            <a:r>
              <a:rPr lang="en-US" altLang="ko-KR" smtClean="0">
                <a:ea typeface="굴림" panose="020B0600000101010101" pitchFamily="34" charset="-127"/>
              </a:rPr>
              <a:t>Move contiguous blocks to the upper levels </a:t>
            </a:r>
          </a:p>
        </p:txBody>
      </p:sp>
      <p:grpSp>
        <p:nvGrpSpPr>
          <p:cNvPr id="22532" name="Group 40"/>
          <p:cNvGrpSpPr>
            <a:grpSpLocks/>
          </p:cNvGrpSpPr>
          <p:nvPr/>
        </p:nvGrpSpPr>
        <p:grpSpPr bwMode="auto">
          <a:xfrm>
            <a:off x="1676400" y="914400"/>
            <a:ext cx="5380038" cy="1819275"/>
            <a:chOff x="1050" y="861"/>
            <a:chExt cx="3198" cy="872"/>
          </a:xfrm>
        </p:grpSpPr>
        <p:sp>
          <p:nvSpPr>
            <p:cNvPr id="22553" name="Rectangle 25" descr="Zig zag"/>
            <p:cNvSpPr>
              <a:spLocks noChangeArrowheads="1"/>
            </p:cNvSpPr>
            <p:nvPr/>
          </p:nvSpPr>
          <p:spPr bwMode="auto">
            <a:xfrm>
              <a:off x="2876" y="1194"/>
              <a:ext cx="162" cy="308"/>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2442" y="893"/>
              <a:ext cx="121" cy="614"/>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1901" y="892"/>
              <a:ext cx="0" cy="6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1865" y="1502"/>
              <a:ext cx="202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2471" y="1597"/>
              <a:ext cx="1057"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Address Space</a:t>
              </a:r>
            </a:p>
          </p:txBody>
        </p:sp>
        <p:sp>
          <p:nvSpPr>
            <p:cNvPr id="22558" name="Rectangle 30"/>
            <p:cNvSpPr>
              <a:spLocks noChangeArrowheads="1"/>
            </p:cNvSpPr>
            <p:nvPr/>
          </p:nvSpPr>
          <p:spPr bwMode="auto">
            <a:xfrm>
              <a:off x="1861" y="1536"/>
              <a:ext cx="151"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0</a:t>
              </a:r>
            </a:p>
          </p:txBody>
        </p:sp>
        <p:sp>
          <p:nvSpPr>
            <p:cNvPr id="22559" name="Rectangle 31"/>
            <p:cNvSpPr>
              <a:spLocks noChangeArrowheads="1"/>
            </p:cNvSpPr>
            <p:nvPr/>
          </p:nvSpPr>
          <p:spPr bwMode="auto">
            <a:xfrm>
              <a:off x="3851" y="1536"/>
              <a:ext cx="397"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2</a:t>
              </a:r>
              <a:r>
                <a:rPr lang="en-US" altLang="ko-KR" sz="1800" b="0" baseline="30000">
                  <a:latin typeface="Arial" panose="020B0604020202020204" pitchFamily="34" charset="0"/>
                  <a:ea typeface="굴림" panose="020B0600000101010101" pitchFamily="34" charset="-127"/>
                </a:rPr>
                <a:t>n</a:t>
              </a:r>
              <a:r>
                <a:rPr lang="en-US" altLang="ko-KR" sz="1800" b="0">
                  <a:latin typeface="Arial" panose="020B0604020202020204" pitchFamily="34" charset="0"/>
                  <a:ea typeface="굴림" panose="020B0600000101010101" pitchFamily="34" charset="-127"/>
                </a:rPr>
                <a:t> - 1</a:t>
              </a:r>
            </a:p>
          </p:txBody>
        </p:sp>
        <p:sp>
          <p:nvSpPr>
            <p:cNvPr id="22560" name="Rectangle 32"/>
            <p:cNvSpPr>
              <a:spLocks noChangeArrowheads="1"/>
            </p:cNvSpPr>
            <p:nvPr/>
          </p:nvSpPr>
          <p:spPr bwMode="auto">
            <a:xfrm>
              <a:off x="1050" y="861"/>
              <a:ext cx="85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Probability</a:t>
              </a:r>
            </a:p>
            <a:p>
              <a:pPr algn="l">
                <a:lnSpc>
                  <a:spcPct val="85000"/>
                </a:lnSpc>
                <a:spcBef>
                  <a:spcPct val="0"/>
                </a:spcBef>
                <a:buSzTx/>
              </a:pPr>
              <a:r>
                <a:rPr lang="en-US" altLang="ko-KR" sz="1800">
                  <a:latin typeface="Arial" panose="020B0604020202020204" pitchFamily="34" charset="0"/>
                  <a:ea typeface="굴림" panose="020B0600000101010101" pitchFamily="34" charset="-127"/>
                </a:rPr>
                <a:t>of reference</a:t>
              </a:r>
            </a:p>
          </p:txBody>
        </p:sp>
        <p:sp>
          <p:nvSpPr>
            <p:cNvPr id="22561" name="Line 33"/>
            <p:cNvSpPr>
              <a:spLocks noChangeShapeType="1"/>
            </p:cNvSpPr>
            <p:nvPr/>
          </p:nvSpPr>
          <p:spPr bwMode="auto">
            <a:xfrm>
              <a:off x="1905" y="1470"/>
              <a:ext cx="4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2" name="Line 34"/>
            <p:cNvSpPr>
              <a:spLocks noChangeShapeType="1"/>
            </p:cNvSpPr>
            <p:nvPr/>
          </p:nvSpPr>
          <p:spPr bwMode="auto">
            <a:xfrm flipV="1">
              <a:off x="2393" y="914"/>
              <a:ext cx="114" cy="5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3" name="Line 35"/>
            <p:cNvSpPr>
              <a:spLocks noChangeShapeType="1"/>
            </p:cNvSpPr>
            <p:nvPr/>
          </p:nvSpPr>
          <p:spPr bwMode="auto">
            <a:xfrm>
              <a:off x="2515" y="922"/>
              <a:ext cx="113" cy="5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4" name="Line 36"/>
            <p:cNvSpPr>
              <a:spLocks noChangeShapeType="1"/>
            </p:cNvSpPr>
            <p:nvPr/>
          </p:nvSpPr>
          <p:spPr bwMode="auto">
            <a:xfrm>
              <a:off x="2636" y="1470"/>
              <a:ext cx="1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5" name="Line 37"/>
            <p:cNvSpPr>
              <a:spLocks noChangeShapeType="1"/>
            </p:cNvSpPr>
            <p:nvPr/>
          </p:nvSpPr>
          <p:spPr bwMode="auto">
            <a:xfrm flipV="1">
              <a:off x="2839" y="1220"/>
              <a:ext cx="113" cy="2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6" name="Line 38"/>
            <p:cNvSpPr>
              <a:spLocks noChangeShapeType="1"/>
            </p:cNvSpPr>
            <p:nvPr/>
          </p:nvSpPr>
          <p:spPr bwMode="auto">
            <a:xfrm>
              <a:off x="2960" y="1228"/>
              <a:ext cx="74" cy="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7" name="Line 39"/>
            <p:cNvSpPr>
              <a:spLocks noChangeShapeType="1"/>
            </p:cNvSpPr>
            <p:nvPr/>
          </p:nvSpPr>
          <p:spPr bwMode="auto">
            <a:xfrm>
              <a:off x="3042" y="1470"/>
              <a:ext cx="60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0153" name="Group 41"/>
          <p:cNvGrpSpPr>
            <a:grpSpLocks/>
          </p:cNvGrpSpPr>
          <p:nvPr/>
        </p:nvGrpSpPr>
        <p:grpSpPr bwMode="auto">
          <a:xfrm>
            <a:off x="1527175" y="4445000"/>
            <a:ext cx="5330825" cy="1879600"/>
            <a:chOff x="951" y="2312"/>
            <a:chExt cx="3358" cy="1184"/>
          </a:xfrm>
        </p:grpSpPr>
        <p:sp>
          <p:nvSpPr>
            <p:cNvPr id="22534" name="Rectangle 42"/>
            <p:cNvSpPr>
              <a:spLocks noChangeArrowheads="1"/>
            </p:cNvSpPr>
            <p:nvPr/>
          </p:nvSpPr>
          <p:spPr bwMode="auto">
            <a:xfrm>
              <a:off x="2120" y="2456"/>
              <a:ext cx="800" cy="89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35" name="Rectangle 43"/>
            <p:cNvSpPr>
              <a:spLocks noChangeArrowheads="1"/>
            </p:cNvSpPr>
            <p:nvPr/>
          </p:nvSpPr>
          <p:spPr bwMode="auto">
            <a:xfrm>
              <a:off x="3512" y="2312"/>
              <a:ext cx="752" cy="118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36" name="Rectangle 44"/>
            <p:cNvSpPr>
              <a:spLocks noChangeArrowheads="1"/>
            </p:cNvSpPr>
            <p:nvPr/>
          </p:nvSpPr>
          <p:spPr bwMode="auto">
            <a:xfrm>
              <a:off x="3509" y="2321"/>
              <a:ext cx="80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Lower Level</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Memory</a:t>
              </a:r>
            </a:p>
          </p:txBody>
        </p:sp>
        <p:sp>
          <p:nvSpPr>
            <p:cNvPr id="22537" name="Rectangle 45"/>
            <p:cNvSpPr>
              <a:spLocks noChangeArrowheads="1"/>
            </p:cNvSpPr>
            <p:nvPr/>
          </p:nvSpPr>
          <p:spPr bwMode="auto">
            <a:xfrm>
              <a:off x="2117" y="2465"/>
              <a:ext cx="79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Upper Level</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Memory</a:t>
              </a:r>
            </a:p>
          </p:txBody>
        </p:sp>
        <p:sp>
          <p:nvSpPr>
            <p:cNvPr id="22538" name="Line 46"/>
            <p:cNvSpPr>
              <a:spLocks noChangeShapeType="1"/>
            </p:cNvSpPr>
            <p:nvPr/>
          </p:nvSpPr>
          <p:spPr bwMode="auto">
            <a:xfrm flipH="1">
              <a:off x="952" y="2688"/>
              <a:ext cx="11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Rectangle 47"/>
            <p:cNvSpPr>
              <a:spLocks noChangeArrowheads="1"/>
            </p:cNvSpPr>
            <p:nvPr/>
          </p:nvSpPr>
          <p:spPr bwMode="auto">
            <a:xfrm>
              <a:off x="1191" y="2496"/>
              <a:ext cx="82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To Processor</a:t>
              </a:r>
            </a:p>
          </p:txBody>
        </p:sp>
        <p:sp>
          <p:nvSpPr>
            <p:cNvPr id="22540" name="Line 48"/>
            <p:cNvSpPr>
              <a:spLocks noChangeShapeType="1"/>
            </p:cNvSpPr>
            <p:nvPr/>
          </p:nvSpPr>
          <p:spPr bwMode="auto">
            <a:xfrm>
              <a:off x="968" y="3168"/>
              <a:ext cx="11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Rectangle 49"/>
            <p:cNvSpPr>
              <a:spLocks noChangeArrowheads="1"/>
            </p:cNvSpPr>
            <p:nvPr/>
          </p:nvSpPr>
          <p:spPr bwMode="auto">
            <a:xfrm>
              <a:off x="951" y="2976"/>
              <a:ext cx="9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From Processor</a:t>
              </a:r>
            </a:p>
          </p:txBody>
        </p:sp>
        <p:sp>
          <p:nvSpPr>
            <p:cNvPr id="22542" name="Line 50"/>
            <p:cNvSpPr>
              <a:spLocks noChangeShapeType="1"/>
            </p:cNvSpPr>
            <p:nvPr/>
          </p:nvSpPr>
          <p:spPr bwMode="auto">
            <a:xfrm>
              <a:off x="2936" y="2880"/>
              <a:ext cx="56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Rectangle 51"/>
            <p:cNvSpPr>
              <a:spLocks noChangeArrowheads="1"/>
            </p:cNvSpPr>
            <p:nvPr/>
          </p:nvSpPr>
          <p:spPr bwMode="auto">
            <a:xfrm>
              <a:off x="2212" y="3028"/>
              <a:ext cx="568"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44" name="Rectangle 52"/>
            <p:cNvSpPr>
              <a:spLocks noChangeArrowheads="1"/>
            </p:cNvSpPr>
            <p:nvPr/>
          </p:nvSpPr>
          <p:spPr bwMode="auto">
            <a:xfrm>
              <a:off x="2295" y="2847"/>
              <a:ext cx="38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Blk X</a:t>
              </a:r>
            </a:p>
          </p:txBody>
        </p:sp>
        <p:sp>
          <p:nvSpPr>
            <p:cNvPr id="22545" name="Rectangle 53"/>
            <p:cNvSpPr>
              <a:spLocks noChangeArrowheads="1"/>
            </p:cNvSpPr>
            <p:nvPr/>
          </p:nvSpPr>
          <p:spPr bwMode="auto">
            <a:xfrm>
              <a:off x="3604" y="3220"/>
              <a:ext cx="568" cy="23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46" name="Rectangle 54"/>
            <p:cNvSpPr>
              <a:spLocks noChangeArrowheads="1"/>
            </p:cNvSpPr>
            <p:nvPr/>
          </p:nvSpPr>
          <p:spPr bwMode="auto">
            <a:xfrm>
              <a:off x="3687" y="3039"/>
              <a:ext cx="38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Blk Y</a:t>
              </a:r>
            </a:p>
          </p:txBody>
        </p:sp>
        <p:sp>
          <p:nvSpPr>
            <p:cNvPr id="22547" name="Line 55"/>
            <p:cNvSpPr>
              <a:spLocks noChangeShapeType="1"/>
            </p:cNvSpPr>
            <p:nvPr/>
          </p:nvSpPr>
          <p:spPr bwMode="auto">
            <a:xfrm>
              <a:off x="2496" y="3032"/>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Line 56"/>
            <p:cNvSpPr>
              <a:spLocks noChangeShapeType="1"/>
            </p:cNvSpPr>
            <p:nvPr/>
          </p:nvSpPr>
          <p:spPr bwMode="auto">
            <a:xfrm>
              <a:off x="2640" y="3032"/>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Line 57"/>
            <p:cNvSpPr>
              <a:spLocks noChangeShapeType="1"/>
            </p:cNvSpPr>
            <p:nvPr/>
          </p:nvSpPr>
          <p:spPr bwMode="auto">
            <a:xfrm>
              <a:off x="2352" y="3032"/>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Line 58"/>
            <p:cNvSpPr>
              <a:spLocks noChangeShapeType="1"/>
            </p:cNvSpPr>
            <p:nvPr/>
          </p:nvSpPr>
          <p:spPr bwMode="auto">
            <a:xfrm>
              <a:off x="3888" y="322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Line 59"/>
            <p:cNvSpPr>
              <a:spLocks noChangeShapeType="1"/>
            </p:cNvSpPr>
            <p:nvPr/>
          </p:nvSpPr>
          <p:spPr bwMode="auto">
            <a:xfrm>
              <a:off x="4032" y="322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Line 60"/>
            <p:cNvSpPr>
              <a:spLocks noChangeShapeType="1"/>
            </p:cNvSpPr>
            <p:nvPr/>
          </p:nvSpPr>
          <p:spPr bwMode="auto">
            <a:xfrm>
              <a:off x="3744" y="322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3735852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anim calcmode="lin" valueType="num">
                                      <p:cBhvr additive="base">
                                        <p:cTn id="7" dur="500" fill="hold"/>
                                        <p:tgtEl>
                                          <p:spTgt spid="730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01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0115">
                                            <p:txEl>
                                              <p:pRg st="1" end="1"/>
                                            </p:txEl>
                                          </p:spTgt>
                                        </p:tgtEl>
                                        <p:attrNameLst>
                                          <p:attrName>style.visibility</p:attrName>
                                        </p:attrNameLst>
                                      </p:cBhvr>
                                      <p:to>
                                        <p:strVal val="visible"/>
                                      </p:to>
                                    </p:set>
                                    <p:anim calcmode="lin" valueType="num">
                                      <p:cBhvr additive="base">
                                        <p:cTn id="11" dur="500" fill="hold"/>
                                        <p:tgtEl>
                                          <p:spTgt spid="7301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0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30115">
                                            <p:txEl>
                                              <p:pRg st="2" end="2"/>
                                            </p:txEl>
                                          </p:spTgt>
                                        </p:tgtEl>
                                        <p:attrNameLst>
                                          <p:attrName>style.visibility</p:attrName>
                                        </p:attrNameLst>
                                      </p:cBhvr>
                                      <p:to>
                                        <p:strVal val="visible"/>
                                      </p:to>
                                    </p:set>
                                    <p:anim calcmode="lin" valueType="num">
                                      <p:cBhvr additive="base">
                                        <p:cTn id="17" dur="500" fill="hold"/>
                                        <p:tgtEl>
                                          <p:spTgt spid="7301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3011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30115">
                                            <p:txEl>
                                              <p:pRg st="3" end="3"/>
                                            </p:txEl>
                                          </p:spTgt>
                                        </p:tgtEl>
                                        <p:attrNameLst>
                                          <p:attrName>style.visibility</p:attrName>
                                        </p:attrNameLst>
                                      </p:cBhvr>
                                      <p:to>
                                        <p:strVal val="visible"/>
                                      </p:to>
                                    </p:set>
                                    <p:anim calcmode="lin" valueType="num">
                                      <p:cBhvr additive="base">
                                        <p:cTn id="21" dur="500" fill="hold"/>
                                        <p:tgtEl>
                                          <p:spTgt spid="73011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0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730153"/>
                                        </p:tgtEl>
                                        <p:attrNameLst>
                                          <p:attrName>style.visibility</p:attrName>
                                        </p:attrNameLst>
                                      </p:cBhvr>
                                      <p:to>
                                        <p:strVal val="visible"/>
                                      </p:to>
                                    </p:set>
                                    <p:anim calcmode="lin" valueType="num">
                                      <p:cBhvr additive="base">
                                        <p:cTn id="27" dur="500" fill="hold"/>
                                        <p:tgtEl>
                                          <p:spTgt spid="730153"/>
                                        </p:tgtEl>
                                        <p:attrNameLst>
                                          <p:attrName>ppt_x</p:attrName>
                                        </p:attrNameLst>
                                      </p:cBhvr>
                                      <p:tavLst>
                                        <p:tav tm="0">
                                          <p:val>
                                            <p:strVal val="1+#ppt_w/2"/>
                                          </p:val>
                                        </p:tav>
                                        <p:tav tm="100000">
                                          <p:val>
                                            <p:strVal val="#ppt_x"/>
                                          </p:val>
                                        </p:tav>
                                      </p:tavLst>
                                    </p:anim>
                                    <p:anim calcmode="lin" valueType="num">
                                      <p:cBhvr additive="base">
                                        <p:cTn id="28" dur="500" fill="hold"/>
                                        <p:tgtEl>
                                          <p:spTgt spid="730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39775" y="228600"/>
            <a:ext cx="7535863" cy="379413"/>
          </a:xfrm>
          <a:noFill/>
        </p:spPr>
        <p:txBody>
          <a:bodyPr wrap="none" lIns="63500" tIns="25400" rIns="63500" bIns="25400" anchor="t">
            <a:spAutoFit/>
          </a:bodyPr>
          <a:lstStyle/>
          <a:p>
            <a:r>
              <a:rPr lang="en-US" altLang="ko-KR" smtClean="0">
                <a:ea typeface="굴림" panose="020B0600000101010101" pitchFamily="34" charset="-127"/>
              </a:rPr>
              <a:t>Memory Hierarchy of a Modern Computer System</a:t>
            </a:r>
          </a:p>
        </p:txBody>
      </p:sp>
      <p:sp>
        <p:nvSpPr>
          <p:cNvPr id="726019" name="Rectangle 3"/>
          <p:cNvSpPr>
            <a:spLocks noGrp="1" noChangeArrowheads="1"/>
          </p:cNvSpPr>
          <p:nvPr>
            <p:ph type="body" idx="1"/>
          </p:nvPr>
        </p:nvSpPr>
        <p:spPr>
          <a:xfrm>
            <a:off x="0" y="762000"/>
            <a:ext cx="8991600" cy="1182688"/>
          </a:xfrm>
          <a:noFill/>
        </p:spPr>
        <p:txBody>
          <a:bodyPr lIns="63500" tIns="25400" rIns="63500" bIns="25400">
            <a:spAutoFit/>
          </a:bodyPr>
          <a:lstStyle/>
          <a:p>
            <a:r>
              <a:rPr lang="en-US" altLang="ko-KR" smtClean="0">
                <a:ea typeface="굴림" panose="020B0600000101010101" pitchFamily="34" charset="-127"/>
              </a:rPr>
              <a:t>Take advantage of the principle of locality to:</a:t>
            </a:r>
          </a:p>
          <a:p>
            <a:pPr lvl="1"/>
            <a:r>
              <a:rPr lang="en-US" altLang="ko-KR" smtClean="0">
                <a:ea typeface="굴림" panose="020B0600000101010101" pitchFamily="34" charset="-127"/>
              </a:rPr>
              <a:t>Present as much memory as in the cheapest technology</a:t>
            </a:r>
          </a:p>
          <a:p>
            <a:pPr lvl="1"/>
            <a:r>
              <a:rPr lang="en-US" altLang="ko-KR" smtClean="0">
                <a:ea typeface="굴림" panose="020B0600000101010101" pitchFamily="34" charset="-127"/>
              </a:rPr>
              <a:t>Provide access at speed offered by the fastest technology</a:t>
            </a:r>
          </a:p>
        </p:txBody>
      </p:sp>
      <p:grpSp>
        <p:nvGrpSpPr>
          <p:cNvPr id="726054" name="Group 38"/>
          <p:cNvGrpSpPr>
            <a:grpSpLocks/>
          </p:cNvGrpSpPr>
          <p:nvPr/>
        </p:nvGrpSpPr>
        <p:grpSpPr bwMode="auto">
          <a:xfrm>
            <a:off x="615950" y="2133600"/>
            <a:ext cx="8223250" cy="4167188"/>
            <a:chOff x="388" y="1344"/>
            <a:chExt cx="5180" cy="2625"/>
          </a:xfrm>
        </p:grpSpPr>
        <p:sp>
          <p:nvSpPr>
            <p:cNvPr id="23557" name="Rectangle 16"/>
            <p:cNvSpPr>
              <a:spLocks noChangeArrowheads="1"/>
            </p:cNvSpPr>
            <p:nvPr/>
          </p:nvSpPr>
          <p:spPr bwMode="auto">
            <a:xfrm>
              <a:off x="1600" y="2568"/>
              <a:ext cx="416" cy="624"/>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58" name="Rectangle 21"/>
            <p:cNvSpPr>
              <a:spLocks noChangeArrowheads="1"/>
            </p:cNvSpPr>
            <p:nvPr/>
          </p:nvSpPr>
          <p:spPr bwMode="auto">
            <a:xfrm rot="5400000">
              <a:off x="1515" y="2685"/>
              <a:ext cx="598"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On-Chip</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Cache</a:t>
              </a:r>
            </a:p>
          </p:txBody>
        </p:sp>
        <p:sp>
          <p:nvSpPr>
            <p:cNvPr id="23559" name="Rectangle 14"/>
            <p:cNvSpPr>
              <a:spLocks noChangeArrowheads="1"/>
            </p:cNvSpPr>
            <p:nvPr/>
          </p:nvSpPr>
          <p:spPr bwMode="auto">
            <a:xfrm>
              <a:off x="1224" y="2604"/>
              <a:ext cx="224" cy="608"/>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0" name="Rectangle 15"/>
            <p:cNvSpPr>
              <a:spLocks noChangeArrowheads="1"/>
            </p:cNvSpPr>
            <p:nvPr/>
          </p:nvSpPr>
          <p:spPr bwMode="auto">
            <a:xfrm rot="5400000">
              <a:off x="1028" y="2804"/>
              <a:ext cx="620"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Registers</a:t>
              </a:r>
            </a:p>
          </p:txBody>
        </p:sp>
        <p:sp>
          <p:nvSpPr>
            <p:cNvPr id="23561" name="Rectangle 4"/>
            <p:cNvSpPr>
              <a:spLocks noChangeArrowheads="1"/>
            </p:cNvSpPr>
            <p:nvPr/>
          </p:nvSpPr>
          <p:spPr bwMode="auto">
            <a:xfrm>
              <a:off x="600" y="1932"/>
              <a:ext cx="1280" cy="4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2" name="Rectangle 5"/>
            <p:cNvSpPr>
              <a:spLocks noChangeArrowheads="1"/>
            </p:cNvSpPr>
            <p:nvPr/>
          </p:nvSpPr>
          <p:spPr bwMode="auto">
            <a:xfrm>
              <a:off x="1032" y="2079"/>
              <a:ext cx="5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Control</a:t>
              </a:r>
            </a:p>
          </p:txBody>
        </p:sp>
        <p:sp>
          <p:nvSpPr>
            <p:cNvPr id="23563" name="Rectangle 6"/>
            <p:cNvSpPr>
              <a:spLocks noChangeArrowheads="1"/>
            </p:cNvSpPr>
            <p:nvPr/>
          </p:nvSpPr>
          <p:spPr bwMode="auto">
            <a:xfrm>
              <a:off x="600" y="2556"/>
              <a:ext cx="896" cy="70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4" name="Rectangle 7"/>
            <p:cNvSpPr>
              <a:spLocks noChangeArrowheads="1"/>
            </p:cNvSpPr>
            <p:nvPr/>
          </p:nvSpPr>
          <p:spPr bwMode="auto">
            <a:xfrm>
              <a:off x="631" y="272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Datapath</a:t>
              </a:r>
            </a:p>
          </p:txBody>
        </p:sp>
        <p:sp>
          <p:nvSpPr>
            <p:cNvPr id="23565" name="Rectangle 8"/>
            <p:cNvSpPr>
              <a:spLocks noChangeArrowheads="1"/>
            </p:cNvSpPr>
            <p:nvPr/>
          </p:nvSpPr>
          <p:spPr bwMode="auto">
            <a:xfrm>
              <a:off x="3816" y="1692"/>
              <a:ext cx="704" cy="1664"/>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6" name="Rectangle 9"/>
            <p:cNvSpPr>
              <a:spLocks noChangeArrowheads="1"/>
            </p:cNvSpPr>
            <p:nvPr/>
          </p:nvSpPr>
          <p:spPr bwMode="auto">
            <a:xfrm>
              <a:off x="3861" y="2229"/>
              <a:ext cx="6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Secondary</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Storage</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(Disk)</a:t>
              </a:r>
            </a:p>
          </p:txBody>
        </p:sp>
        <p:sp>
          <p:nvSpPr>
            <p:cNvPr id="23567" name="Rectangle 10"/>
            <p:cNvSpPr>
              <a:spLocks noChangeArrowheads="1"/>
            </p:cNvSpPr>
            <p:nvPr/>
          </p:nvSpPr>
          <p:spPr bwMode="auto">
            <a:xfrm>
              <a:off x="504" y="1692"/>
              <a:ext cx="1616" cy="16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8" name="Rectangle 11"/>
            <p:cNvSpPr>
              <a:spLocks noChangeArrowheads="1"/>
            </p:cNvSpPr>
            <p:nvPr/>
          </p:nvSpPr>
          <p:spPr bwMode="auto">
            <a:xfrm>
              <a:off x="1111" y="1684"/>
              <a:ext cx="6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Processor</a:t>
              </a:r>
            </a:p>
          </p:txBody>
        </p:sp>
        <p:sp>
          <p:nvSpPr>
            <p:cNvPr id="23569" name="Line 12"/>
            <p:cNvSpPr>
              <a:spLocks noChangeShapeType="1"/>
            </p:cNvSpPr>
            <p:nvPr/>
          </p:nvSpPr>
          <p:spPr bwMode="auto">
            <a:xfrm flipV="1">
              <a:off x="1440" y="1344"/>
              <a:ext cx="3216" cy="1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0" name="Line 13"/>
            <p:cNvSpPr>
              <a:spLocks noChangeShapeType="1"/>
            </p:cNvSpPr>
            <p:nvPr/>
          </p:nvSpPr>
          <p:spPr bwMode="auto">
            <a:xfrm>
              <a:off x="1440" y="3192"/>
              <a:ext cx="3209"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Rectangle 17"/>
            <p:cNvSpPr>
              <a:spLocks noChangeArrowheads="1"/>
            </p:cNvSpPr>
            <p:nvPr/>
          </p:nvSpPr>
          <p:spPr bwMode="auto">
            <a:xfrm>
              <a:off x="2352" y="2256"/>
              <a:ext cx="560" cy="9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2" name="Rectangle 18"/>
            <p:cNvSpPr>
              <a:spLocks noChangeArrowheads="1"/>
            </p:cNvSpPr>
            <p:nvPr/>
          </p:nvSpPr>
          <p:spPr bwMode="auto">
            <a:xfrm>
              <a:off x="3000" y="2016"/>
              <a:ext cx="656" cy="127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3" name="Rectangle 19"/>
            <p:cNvSpPr>
              <a:spLocks noChangeArrowheads="1"/>
            </p:cNvSpPr>
            <p:nvPr/>
          </p:nvSpPr>
          <p:spPr bwMode="auto">
            <a:xfrm>
              <a:off x="3038" y="2469"/>
              <a:ext cx="59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Main</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Memory</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(DRAM)</a:t>
              </a:r>
            </a:p>
          </p:txBody>
        </p:sp>
        <p:sp>
          <p:nvSpPr>
            <p:cNvPr id="23574" name="Rectangle 20"/>
            <p:cNvSpPr>
              <a:spLocks noChangeArrowheads="1"/>
            </p:cNvSpPr>
            <p:nvPr/>
          </p:nvSpPr>
          <p:spPr bwMode="auto">
            <a:xfrm>
              <a:off x="2352" y="2424"/>
              <a:ext cx="57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Second</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Level</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Cache</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(SRAM)</a:t>
              </a:r>
            </a:p>
          </p:txBody>
        </p:sp>
        <p:sp>
          <p:nvSpPr>
            <p:cNvPr id="23575" name="Rectangle 22"/>
            <p:cNvSpPr>
              <a:spLocks noChangeArrowheads="1"/>
            </p:cNvSpPr>
            <p:nvPr/>
          </p:nvSpPr>
          <p:spPr bwMode="auto">
            <a:xfrm>
              <a:off x="1231" y="3425"/>
              <a:ext cx="237"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ea typeface="굴림" panose="020B0600000101010101" pitchFamily="34" charset="-127"/>
                </a:rPr>
                <a:t>1s</a:t>
              </a:r>
            </a:p>
          </p:txBody>
        </p:sp>
        <p:sp>
          <p:nvSpPr>
            <p:cNvPr id="23576" name="Rectangle 23"/>
            <p:cNvSpPr>
              <a:spLocks noChangeArrowheads="1"/>
            </p:cNvSpPr>
            <p:nvPr/>
          </p:nvSpPr>
          <p:spPr bwMode="auto">
            <a:xfrm>
              <a:off x="3706" y="3412"/>
              <a:ext cx="824"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ea typeface="굴림" panose="020B0600000101010101" pitchFamily="34" charset="-127"/>
                </a:rPr>
                <a:t>10,000,000s  </a:t>
              </a:r>
            </a:p>
            <a:p>
              <a:pPr>
                <a:lnSpc>
                  <a:spcPct val="100000"/>
                </a:lnSpc>
                <a:spcBef>
                  <a:spcPct val="0"/>
                </a:spcBef>
                <a:buSzTx/>
              </a:pPr>
              <a:r>
                <a:rPr lang="en-US" altLang="ko-KR" sz="1400">
                  <a:ea typeface="굴림" panose="020B0600000101010101" pitchFamily="34" charset="-127"/>
                </a:rPr>
                <a:t>   (10s ms)</a:t>
              </a:r>
            </a:p>
          </p:txBody>
        </p:sp>
        <p:sp>
          <p:nvSpPr>
            <p:cNvPr id="23577" name="Rectangle 24"/>
            <p:cNvSpPr>
              <a:spLocks noChangeArrowheads="1"/>
            </p:cNvSpPr>
            <p:nvPr/>
          </p:nvSpPr>
          <p:spPr bwMode="auto">
            <a:xfrm>
              <a:off x="486" y="3425"/>
              <a:ext cx="73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ea typeface="굴림" panose="020B0600000101010101" pitchFamily="34" charset="-127"/>
                </a:rPr>
                <a:t>Speed (ns):</a:t>
              </a:r>
            </a:p>
          </p:txBody>
        </p:sp>
        <p:sp>
          <p:nvSpPr>
            <p:cNvPr id="23578" name="Rectangle 25"/>
            <p:cNvSpPr>
              <a:spLocks noChangeArrowheads="1"/>
            </p:cNvSpPr>
            <p:nvPr/>
          </p:nvSpPr>
          <p:spPr bwMode="auto">
            <a:xfrm>
              <a:off x="1964" y="3425"/>
              <a:ext cx="63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ea typeface="굴림" panose="020B0600000101010101" pitchFamily="34" charset="-127"/>
                </a:rPr>
                <a:t>10s-100s</a:t>
              </a:r>
            </a:p>
          </p:txBody>
        </p:sp>
        <p:sp>
          <p:nvSpPr>
            <p:cNvPr id="23579" name="Rectangle 26"/>
            <p:cNvSpPr>
              <a:spLocks noChangeArrowheads="1"/>
            </p:cNvSpPr>
            <p:nvPr/>
          </p:nvSpPr>
          <p:spPr bwMode="auto">
            <a:xfrm>
              <a:off x="3164" y="3425"/>
              <a:ext cx="53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ea typeface="굴림" panose="020B0600000101010101" pitchFamily="34" charset="-127"/>
                </a:rPr>
                <a:t>100s</a:t>
              </a:r>
            </a:p>
          </p:txBody>
        </p:sp>
        <p:sp>
          <p:nvSpPr>
            <p:cNvPr id="23580" name="Rectangle 27"/>
            <p:cNvSpPr>
              <a:spLocks noChangeArrowheads="1"/>
            </p:cNvSpPr>
            <p:nvPr/>
          </p:nvSpPr>
          <p:spPr bwMode="auto">
            <a:xfrm>
              <a:off x="1159" y="3779"/>
              <a:ext cx="37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ea typeface="굴림" panose="020B0600000101010101" pitchFamily="34" charset="-127"/>
                </a:rPr>
                <a:t>100s</a:t>
              </a:r>
            </a:p>
          </p:txBody>
        </p:sp>
        <p:sp>
          <p:nvSpPr>
            <p:cNvPr id="23581" name="Rectangle 28"/>
            <p:cNvSpPr>
              <a:spLocks noChangeArrowheads="1"/>
            </p:cNvSpPr>
            <p:nvPr/>
          </p:nvSpPr>
          <p:spPr bwMode="auto">
            <a:xfrm>
              <a:off x="3990" y="3779"/>
              <a:ext cx="24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ea typeface="굴림" panose="020B0600000101010101" pitchFamily="34" charset="-127"/>
                </a:rPr>
                <a:t>Gs</a:t>
              </a:r>
            </a:p>
          </p:txBody>
        </p:sp>
        <p:sp>
          <p:nvSpPr>
            <p:cNvPr id="23582" name="Rectangle 29"/>
            <p:cNvSpPr>
              <a:spLocks noChangeArrowheads="1"/>
            </p:cNvSpPr>
            <p:nvPr/>
          </p:nvSpPr>
          <p:spPr bwMode="auto">
            <a:xfrm>
              <a:off x="388" y="3779"/>
              <a:ext cx="82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ea typeface="굴림" panose="020B0600000101010101" pitchFamily="34" charset="-127"/>
                </a:rPr>
                <a:t>Size (bytes):</a:t>
              </a:r>
            </a:p>
          </p:txBody>
        </p:sp>
        <p:sp>
          <p:nvSpPr>
            <p:cNvPr id="23583" name="Rectangle 30"/>
            <p:cNvSpPr>
              <a:spLocks noChangeArrowheads="1"/>
            </p:cNvSpPr>
            <p:nvPr/>
          </p:nvSpPr>
          <p:spPr bwMode="auto">
            <a:xfrm>
              <a:off x="2037" y="3779"/>
              <a:ext cx="45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ea typeface="굴림" panose="020B0600000101010101" pitchFamily="34" charset="-127"/>
                </a:rPr>
                <a:t>Ks-Ms</a:t>
              </a:r>
            </a:p>
          </p:txBody>
        </p:sp>
        <p:sp>
          <p:nvSpPr>
            <p:cNvPr id="23584" name="Rectangle 31"/>
            <p:cNvSpPr>
              <a:spLocks noChangeArrowheads="1"/>
            </p:cNvSpPr>
            <p:nvPr/>
          </p:nvSpPr>
          <p:spPr bwMode="auto">
            <a:xfrm>
              <a:off x="3186" y="3779"/>
              <a:ext cx="36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ea typeface="굴림" panose="020B0600000101010101" pitchFamily="34" charset="-127"/>
                </a:rPr>
                <a:t>Ms</a:t>
              </a:r>
            </a:p>
          </p:txBody>
        </p:sp>
        <p:grpSp>
          <p:nvGrpSpPr>
            <p:cNvPr id="23585" name="Group 32"/>
            <p:cNvGrpSpPr>
              <a:grpSpLocks/>
            </p:cNvGrpSpPr>
            <p:nvPr/>
          </p:nvGrpSpPr>
          <p:grpSpPr bwMode="auto">
            <a:xfrm>
              <a:off x="4656" y="1356"/>
              <a:ext cx="704" cy="2052"/>
              <a:chOff x="4584" y="1321"/>
              <a:chExt cx="704" cy="2000"/>
            </a:xfrm>
          </p:grpSpPr>
          <p:sp>
            <p:nvSpPr>
              <p:cNvPr id="23588" name="Rectangle 33"/>
              <p:cNvSpPr>
                <a:spLocks noChangeArrowheads="1"/>
              </p:cNvSpPr>
              <p:nvPr/>
            </p:nvSpPr>
            <p:spPr bwMode="auto">
              <a:xfrm>
                <a:off x="4584" y="1321"/>
                <a:ext cx="704" cy="2000"/>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89" name="Rectangle 34"/>
              <p:cNvSpPr>
                <a:spLocks noChangeArrowheads="1"/>
              </p:cNvSpPr>
              <p:nvPr/>
            </p:nvSpPr>
            <p:spPr bwMode="auto">
              <a:xfrm>
                <a:off x="4638" y="2098"/>
                <a:ext cx="577" cy="505"/>
              </a:xfrm>
              <a:prstGeom prst="rect">
                <a:avLst/>
              </a:prstGeom>
              <a:solidFill>
                <a:srgbClr val="FF66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Tertiary</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Storage</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(Tape)</a:t>
                </a:r>
              </a:p>
            </p:txBody>
          </p:sp>
        </p:grpSp>
        <p:sp>
          <p:nvSpPr>
            <p:cNvPr id="23586" name="Rectangle 35"/>
            <p:cNvSpPr>
              <a:spLocks noChangeArrowheads="1"/>
            </p:cNvSpPr>
            <p:nvPr/>
          </p:nvSpPr>
          <p:spPr bwMode="auto">
            <a:xfrm>
              <a:off x="4444" y="3425"/>
              <a:ext cx="1124"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ea typeface="굴림" panose="020B0600000101010101" pitchFamily="34" charset="-127"/>
                </a:rPr>
                <a:t>10,000,000,000s  </a:t>
              </a:r>
            </a:p>
            <a:p>
              <a:pPr>
                <a:lnSpc>
                  <a:spcPct val="100000"/>
                </a:lnSpc>
                <a:spcBef>
                  <a:spcPct val="0"/>
                </a:spcBef>
                <a:buSzTx/>
              </a:pPr>
              <a:r>
                <a:rPr lang="en-US" altLang="ko-KR" sz="1400">
                  <a:ea typeface="굴림" panose="020B0600000101010101" pitchFamily="34" charset="-127"/>
                </a:rPr>
                <a:t>   (10s sec)</a:t>
              </a:r>
            </a:p>
          </p:txBody>
        </p:sp>
        <p:sp>
          <p:nvSpPr>
            <p:cNvPr id="23587" name="Rectangle 36"/>
            <p:cNvSpPr>
              <a:spLocks noChangeArrowheads="1"/>
            </p:cNvSpPr>
            <p:nvPr/>
          </p:nvSpPr>
          <p:spPr bwMode="auto">
            <a:xfrm>
              <a:off x="4944" y="3779"/>
              <a:ext cx="247"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ea typeface="굴림" panose="020B0600000101010101" pitchFamily="34" charset="-127"/>
                </a:rPr>
                <a:t>Ts</a:t>
              </a:r>
            </a:p>
          </p:txBody>
        </p:sp>
      </p:grpSp>
    </p:spTree>
    <p:extLst>
      <p:ext uri="{BB962C8B-B14F-4D97-AF65-F5344CB8AC3E}">
        <p14:creationId xmlns:p14="http://schemas.microsoft.com/office/powerpoint/2010/main" val="4163047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anim calcmode="lin" valueType="num">
                                      <p:cBhvr additive="base">
                                        <p:cTn id="7" dur="500" fill="hold"/>
                                        <p:tgtEl>
                                          <p:spTgt spid="7260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260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26019">
                                            <p:txEl>
                                              <p:pRg st="1" end="1"/>
                                            </p:txEl>
                                          </p:spTgt>
                                        </p:tgtEl>
                                        <p:attrNameLst>
                                          <p:attrName>style.visibility</p:attrName>
                                        </p:attrNameLst>
                                      </p:cBhvr>
                                      <p:to>
                                        <p:strVal val="visible"/>
                                      </p:to>
                                    </p:set>
                                    <p:anim calcmode="lin" valueType="num">
                                      <p:cBhvr additive="base">
                                        <p:cTn id="11" dur="500" fill="hold"/>
                                        <p:tgtEl>
                                          <p:spTgt spid="72601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260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26019">
                                            <p:txEl>
                                              <p:pRg st="2" end="2"/>
                                            </p:txEl>
                                          </p:spTgt>
                                        </p:tgtEl>
                                        <p:attrNameLst>
                                          <p:attrName>style.visibility</p:attrName>
                                        </p:attrNameLst>
                                      </p:cBhvr>
                                      <p:to>
                                        <p:strVal val="visible"/>
                                      </p:to>
                                    </p:set>
                                    <p:anim calcmode="lin" valueType="num">
                                      <p:cBhvr additive="base">
                                        <p:cTn id="15" dur="500" fill="hold"/>
                                        <p:tgtEl>
                                          <p:spTgt spid="72601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26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26054"/>
                                        </p:tgtEl>
                                        <p:attrNameLst>
                                          <p:attrName>style.visibility</p:attrName>
                                        </p:attrNameLst>
                                      </p:cBhvr>
                                      <p:to>
                                        <p:strVal val="visible"/>
                                      </p:to>
                                    </p:set>
                                    <p:animEffect transition="in" filter="wipe(left)">
                                      <p:cBhvr>
                                        <p:cTn id="21" dur="500"/>
                                        <p:tgtEl>
                                          <p:spTgt spid="72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18" name="Rectangle 2"/>
          <p:cNvSpPr>
            <a:spLocks noGrp="1" noChangeArrowheads="1"/>
          </p:cNvSpPr>
          <p:nvPr>
            <p:ph type="body" idx="1"/>
          </p:nvPr>
        </p:nvSpPr>
        <p:spPr>
          <a:xfrm>
            <a:off x="304800" y="762000"/>
            <a:ext cx="8382000" cy="5765800"/>
          </a:xfrm>
          <a:noFill/>
        </p:spPr>
        <p:txBody>
          <a:bodyPr lIns="63500" tIns="25400" rIns="63500" bIns="25400">
            <a:spAutoFit/>
          </a:bodyPr>
          <a:lstStyle/>
          <a:p>
            <a:r>
              <a:rPr lang="en-US" altLang="ko-KR" smtClean="0">
                <a:solidFill>
                  <a:schemeClr val="hlink"/>
                </a:solidFill>
                <a:ea typeface="굴림" panose="020B0600000101010101" pitchFamily="34" charset="-127"/>
              </a:rPr>
              <a:t>Compulsory</a:t>
            </a:r>
            <a:r>
              <a:rPr lang="en-US" altLang="ko-KR" smtClean="0">
                <a:solidFill>
                  <a:schemeClr val="accent1"/>
                </a:solidFill>
                <a:ea typeface="굴림" panose="020B0600000101010101" pitchFamily="34" charset="-127"/>
              </a:rPr>
              <a:t> </a:t>
            </a:r>
            <a:r>
              <a:rPr lang="en-US" altLang="ko-KR" smtClean="0">
                <a:ea typeface="굴림" panose="020B0600000101010101" pitchFamily="34" charset="-127"/>
              </a:rPr>
              <a:t>(cold start or process migration, first reference): first access to a block</a:t>
            </a:r>
          </a:p>
          <a:p>
            <a:pPr lvl="1"/>
            <a:r>
              <a:rPr lang="en-US" altLang="ko-KR" smtClean="0">
                <a:ea typeface="굴림" panose="020B0600000101010101" pitchFamily="34" charset="-127"/>
              </a:rPr>
              <a:t>“Cold” fact of life: not a whole lot you can do about it</a:t>
            </a:r>
          </a:p>
          <a:p>
            <a:pPr lvl="1"/>
            <a:r>
              <a:rPr lang="en-US" altLang="ko-KR" smtClean="0">
                <a:ea typeface="굴림" panose="020B0600000101010101" pitchFamily="34" charset="-127"/>
              </a:rPr>
              <a:t>Note: If you are going to run “billions” of instruction, Compulsory Misses are insignificant</a:t>
            </a:r>
          </a:p>
          <a:p>
            <a:r>
              <a:rPr lang="en-US" altLang="ko-KR" smtClean="0">
                <a:solidFill>
                  <a:schemeClr val="hlink"/>
                </a:solidFill>
                <a:ea typeface="굴림" panose="020B0600000101010101" pitchFamily="34" charset="-127"/>
              </a:rPr>
              <a:t>Capacity</a:t>
            </a:r>
            <a:r>
              <a:rPr lang="en-US" altLang="ko-KR" smtClean="0">
                <a:ea typeface="굴림" panose="020B0600000101010101" pitchFamily="34" charset="-127"/>
              </a:rPr>
              <a:t>:</a:t>
            </a:r>
          </a:p>
          <a:p>
            <a:pPr lvl="1"/>
            <a:r>
              <a:rPr lang="en-US" altLang="ko-KR" smtClean="0">
                <a:ea typeface="굴림" panose="020B0600000101010101" pitchFamily="34" charset="-127"/>
              </a:rPr>
              <a:t>Cache cannot contain all blocks access by the program</a:t>
            </a:r>
          </a:p>
          <a:p>
            <a:pPr lvl="1"/>
            <a:r>
              <a:rPr lang="en-US" altLang="ko-KR" smtClean="0">
                <a:ea typeface="굴림" panose="020B0600000101010101" pitchFamily="34" charset="-127"/>
              </a:rPr>
              <a:t>Solution: increase cache size</a:t>
            </a:r>
          </a:p>
          <a:p>
            <a:r>
              <a:rPr lang="en-US" altLang="ko-KR" smtClean="0">
                <a:solidFill>
                  <a:schemeClr val="hlink"/>
                </a:solidFill>
                <a:ea typeface="굴림" panose="020B0600000101010101" pitchFamily="34" charset="-127"/>
              </a:rPr>
              <a:t>Conflict</a:t>
            </a:r>
            <a:r>
              <a:rPr lang="en-US" altLang="ko-KR" smtClean="0">
                <a:solidFill>
                  <a:schemeClr val="accent1"/>
                </a:solidFill>
                <a:ea typeface="굴림" panose="020B0600000101010101" pitchFamily="34" charset="-127"/>
              </a:rPr>
              <a:t> </a:t>
            </a:r>
            <a:r>
              <a:rPr lang="en-US" altLang="ko-KR" smtClean="0">
                <a:ea typeface="굴림" panose="020B0600000101010101" pitchFamily="34" charset="-127"/>
              </a:rPr>
              <a:t>(collision):</a:t>
            </a:r>
          </a:p>
          <a:p>
            <a:pPr lvl="1"/>
            <a:r>
              <a:rPr lang="en-US" altLang="ko-KR" smtClean="0">
                <a:ea typeface="굴림" panose="020B0600000101010101" pitchFamily="34" charset="-127"/>
              </a:rPr>
              <a:t>Multiple  memory locations  mapped</a:t>
            </a:r>
            <a:br>
              <a:rPr lang="en-US" altLang="ko-KR" smtClean="0">
                <a:ea typeface="굴림" panose="020B0600000101010101" pitchFamily="34" charset="-127"/>
              </a:rPr>
            </a:br>
            <a:r>
              <a:rPr lang="en-US" altLang="ko-KR" smtClean="0">
                <a:ea typeface="굴림" panose="020B0600000101010101" pitchFamily="34" charset="-127"/>
              </a:rPr>
              <a:t>to the same cache location</a:t>
            </a:r>
          </a:p>
          <a:p>
            <a:pPr lvl="1"/>
            <a:r>
              <a:rPr lang="en-US" altLang="ko-KR" smtClean="0">
                <a:ea typeface="굴림" panose="020B0600000101010101" pitchFamily="34" charset="-127"/>
              </a:rPr>
              <a:t>Solution 1: increase  cache size</a:t>
            </a:r>
          </a:p>
          <a:p>
            <a:pPr lvl="1"/>
            <a:r>
              <a:rPr lang="en-US" altLang="ko-KR" smtClean="0">
                <a:ea typeface="굴림" panose="020B0600000101010101" pitchFamily="34" charset="-127"/>
              </a:rPr>
              <a:t>Solution 2: increase associativity</a:t>
            </a:r>
          </a:p>
          <a:p>
            <a:r>
              <a:rPr lang="en-US" altLang="ko-KR" smtClean="0">
                <a:solidFill>
                  <a:schemeClr val="hlink"/>
                </a:solidFill>
                <a:ea typeface="굴림" panose="020B0600000101010101" pitchFamily="34" charset="-127"/>
              </a:rPr>
              <a:t>Coherence</a:t>
            </a:r>
            <a:r>
              <a:rPr lang="en-US" altLang="ko-KR" smtClean="0">
                <a:ea typeface="굴림" panose="020B0600000101010101" pitchFamily="34" charset="-127"/>
              </a:rPr>
              <a:t> (Invalidation): other process (e.g., I/O) updates memory </a:t>
            </a:r>
          </a:p>
        </p:txBody>
      </p:sp>
      <p:sp>
        <p:nvSpPr>
          <p:cNvPr id="24579" name="Rectangle 3"/>
          <p:cNvSpPr>
            <a:spLocks noGrp="1" noChangeArrowheads="1"/>
          </p:cNvSpPr>
          <p:nvPr>
            <p:ph type="title"/>
          </p:nvPr>
        </p:nvSpPr>
        <p:spPr>
          <a:xfrm>
            <a:off x="765175" y="227013"/>
            <a:ext cx="7616825" cy="368300"/>
          </a:xfrm>
        </p:spPr>
        <p:txBody>
          <a:bodyPr/>
          <a:lstStyle/>
          <a:p>
            <a:r>
              <a:rPr lang="en-US" altLang="ko-KR" smtClean="0">
                <a:ea typeface="굴림" panose="020B0600000101010101" pitchFamily="34" charset="-127"/>
              </a:rPr>
              <a:t>A Summary on Sources of Cache Misses</a:t>
            </a:r>
          </a:p>
        </p:txBody>
      </p:sp>
    </p:spTree>
    <p:extLst>
      <p:ext uri="{BB962C8B-B14F-4D97-AF65-F5344CB8AC3E}">
        <p14:creationId xmlns:p14="http://schemas.microsoft.com/office/powerpoint/2010/main" val="3881171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anim calcmode="lin" valueType="num">
                                      <p:cBhvr additive="base">
                                        <p:cTn id="7" dur="500" fill="hold"/>
                                        <p:tgtEl>
                                          <p:spTgt spid="7516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161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51618">
                                            <p:txEl>
                                              <p:pRg st="1" end="1"/>
                                            </p:txEl>
                                          </p:spTgt>
                                        </p:tgtEl>
                                        <p:attrNameLst>
                                          <p:attrName>style.visibility</p:attrName>
                                        </p:attrNameLst>
                                      </p:cBhvr>
                                      <p:to>
                                        <p:strVal val="visible"/>
                                      </p:to>
                                    </p:set>
                                    <p:anim calcmode="lin" valueType="num">
                                      <p:cBhvr additive="base">
                                        <p:cTn id="11" dur="500" fill="hold"/>
                                        <p:tgtEl>
                                          <p:spTgt spid="751618">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5161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51618">
                                            <p:txEl>
                                              <p:pRg st="2" end="2"/>
                                            </p:txEl>
                                          </p:spTgt>
                                        </p:tgtEl>
                                        <p:attrNameLst>
                                          <p:attrName>style.visibility</p:attrName>
                                        </p:attrNameLst>
                                      </p:cBhvr>
                                      <p:to>
                                        <p:strVal val="visible"/>
                                      </p:to>
                                    </p:set>
                                    <p:anim calcmode="lin" valueType="num">
                                      <p:cBhvr additive="base">
                                        <p:cTn id="15" dur="500" fill="hold"/>
                                        <p:tgtEl>
                                          <p:spTgt spid="751618">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516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51618">
                                            <p:txEl>
                                              <p:pRg st="3" end="3"/>
                                            </p:txEl>
                                          </p:spTgt>
                                        </p:tgtEl>
                                        <p:attrNameLst>
                                          <p:attrName>style.visibility</p:attrName>
                                        </p:attrNameLst>
                                      </p:cBhvr>
                                      <p:to>
                                        <p:strVal val="visible"/>
                                      </p:to>
                                    </p:set>
                                    <p:anim calcmode="lin" valueType="num">
                                      <p:cBhvr additive="base">
                                        <p:cTn id="21" dur="500" fill="hold"/>
                                        <p:tgtEl>
                                          <p:spTgt spid="751618">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1618">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51618">
                                            <p:txEl>
                                              <p:pRg st="4" end="4"/>
                                            </p:txEl>
                                          </p:spTgt>
                                        </p:tgtEl>
                                        <p:attrNameLst>
                                          <p:attrName>style.visibility</p:attrName>
                                        </p:attrNameLst>
                                      </p:cBhvr>
                                      <p:to>
                                        <p:strVal val="visible"/>
                                      </p:to>
                                    </p:set>
                                    <p:anim calcmode="lin" valueType="num">
                                      <p:cBhvr additive="base">
                                        <p:cTn id="25" dur="500" fill="hold"/>
                                        <p:tgtEl>
                                          <p:spTgt spid="751618">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1618">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51618">
                                            <p:txEl>
                                              <p:pRg st="5" end="5"/>
                                            </p:txEl>
                                          </p:spTgt>
                                        </p:tgtEl>
                                        <p:attrNameLst>
                                          <p:attrName>style.visibility</p:attrName>
                                        </p:attrNameLst>
                                      </p:cBhvr>
                                      <p:to>
                                        <p:strVal val="visible"/>
                                      </p:to>
                                    </p:set>
                                    <p:anim calcmode="lin" valueType="num">
                                      <p:cBhvr additive="base">
                                        <p:cTn id="29" dur="500" fill="hold"/>
                                        <p:tgtEl>
                                          <p:spTgt spid="751618">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516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51618">
                                            <p:txEl>
                                              <p:pRg st="6" end="6"/>
                                            </p:txEl>
                                          </p:spTgt>
                                        </p:tgtEl>
                                        <p:attrNameLst>
                                          <p:attrName>style.visibility</p:attrName>
                                        </p:attrNameLst>
                                      </p:cBhvr>
                                      <p:to>
                                        <p:strVal val="visible"/>
                                      </p:to>
                                    </p:set>
                                    <p:anim calcmode="lin" valueType="num">
                                      <p:cBhvr additive="base">
                                        <p:cTn id="35" dur="500" fill="hold"/>
                                        <p:tgtEl>
                                          <p:spTgt spid="751618">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51618">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51618">
                                            <p:txEl>
                                              <p:pRg st="7" end="7"/>
                                            </p:txEl>
                                          </p:spTgt>
                                        </p:tgtEl>
                                        <p:attrNameLst>
                                          <p:attrName>style.visibility</p:attrName>
                                        </p:attrNameLst>
                                      </p:cBhvr>
                                      <p:to>
                                        <p:strVal val="visible"/>
                                      </p:to>
                                    </p:set>
                                    <p:anim calcmode="lin" valueType="num">
                                      <p:cBhvr additive="base">
                                        <p:cTn id="39" dur="500" fill="hold"/>
                                        <p:tgtEl>
                                          <p:spTgt spid="751618">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51618">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51618">
                                            <p:txEl>
                                              <p:pRg st="8" end="8"/>
                                            </p:txEl>
                                          </p:spTgt>
                                        </p:tgtEl>
                                        <p:attrNameLst>
                                          <p:attrName>style.visibility</p:attrName>
                                        </p:attrNameLst>
                                      </p:cBhvr>
                                      <p:to>
                                        <p:strVal val="visible"/>
                                      </p:to>
                                    </p:set>
                                    <p:anim calcmode="lin" valueType="num">
                                      <p:cBhvr additive="base">
                                        <p:cTn id="43" dur="500" fill="hold"/>
                                        <p:tgtEl>
                                          <p:spTgt spid="751618">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51618">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51618">
                                            <p:txEl>
                                              <p:pRg st="9" end="9"/>
                                            </p:txEl>
                                          </p:spTgt>
                                        </p:tgtEl>
                                        <p:attrNameLst>
                                          <p:attrName>style.visibility</p:attrName>
                                        </p:attrNameLst>
                                      </p:cBhvr>
                                      <p:to>
                                        <p:strVal val="visible"/>
                                      </p:to>
                                    </p:set>
                                    <p:anim calcmode="lin" valueType="num">
                                      <p:cBhvr additive="base">
                                        <p:cTn id="47" dur="500" fill="hold"/>
                                        <p:tgtEl>
                                          <p:spTgt spid="751618">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5161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51618">
                                            <p:txEl>
                                              <p:pRg st="10" end="10"/>
                                            </p:txEl>
                                          </p:spTgt>
                                        </p:tgtEl>
                                        <p:attrNameLst>
                                          <p:attrName>style.visibility</p:attrName>
                                        </p:attrNameLst>
                                      </p:cBhvr>
                                      <p:to>
                                        <p:strVal val="visible"/>
                                      </p:to>
                                    </p:set>
                                    <p:anim calcmode="lin" valueType="num">
                                      <p:cBhvr additive="base">
                                        <p:cTn id="53" dur="500" fill="hold"/>
                                        <p:tgtEl>
                                          <p:spTgt spid="751618">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51618">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3352800"/>
            <a:ext cx="8305800" cy="3300413"/>
          </a:xfrm>
          <a:noFill/>
        </p:spPr>
        <p:txBody>
          <a:bodyPr lIns="63500" tIns="25400" rIns="63500" bIns="25400">
            <a:spAutoFit/>
          </a:bodyPr>
          <a:lstStyle/>
          <a:p>
            <a:r>
              <a:rPr lang="en-US" altLang="ko-KR" smtClean="0">
                <a:ea typeface="굴림" panose="020B0600000101010101" pitchFamily="34" charset="-127"/>
              </a:rPr>
              <a:t>Index Used to Lookup Candidates in Cache</a:t>
            </a:r>
          </a:p>
          <a:p>
            <a:pPr lvl="1"/>
            <a:r>
              <a:rPr lang="en-US" altLang="ko-KR" smtClean="0">
                <a:ea typeface="굴림" panose="020B0600000101010101" pitchFamily="34" charset="-127"/>
              </a:rPr>
              <a:t>Index identifies the set </a:t>
            </a:r>
          </a:p>
          <a:p>
            <a:r>
              <a:rPr lang="en-US" altLang="ko-KR" smtClean="0">
                <a:ea typeface="굴림" panose="020B0600000101010101" pitchFamily="34" charset="-127"/>
              </a:rPr>
              <a:t>Tag used to identify actual copy</a:t>
            </a:r>
          </a:p>
          <a:p>
            <a:pPr lvl="1"/>
            <a:r>
              <a:rPr lang="en-US" altLang="ko-KR" smtClean="0">
                <a:ea typeface="굴림" panose="020B0600000101010101" pitchFamily="34" charset="-127"/>
              </a:rPr>
              <a:t>If no candidates match, then declare cache miss</a:t>
            </a:r>
          </a:p>
          <a:p>
            <a:r>
              <a:rPr lang="en-US" altLang="ko-KR" smtClean="0">
                <a:ea typeface="굴림" panose="020B0600000101010101" pitchFamily="34" charset="-127"/>
              </a:rPr>
              <a:t>Block is minimum quantum of caching</a:t>
            </a:r>
          </a:p>
          <a:p>
            <a:pPr lvl="1"/>
            <a:r>
              <a:rPr lang="en-US" altLang="ko-KR" smtClean="0">
                <a:ea typeface="굴림" panose="020B0600000101010101" pitchFamily="34" charset="-127"/>
              </a:rPr>
              <a:t>Data select field used to select data within block</a:t>
            </a:r>
          </a:p>
          <a:p>
            <a:pPr lvl="1"/>
            <a:r>
              <a:rPr lang="en-US" altLang="ko-KR" smtClean="0">
                <a:ea typeface="굴림" panose="020B0600000101010101" pitchFamily="34" charset="-127"/>
              </a:rPr>
              <a:t>Many caching applications don’t have data select field</a:t>
            </a:r>
          </a:p>
          <a:p>
            <a:endParaRPr lang="ko-KR" altLang="en-US" smtClean="0">
              <a:ea typeface="굴림" panose="020B0600000101010101" pitchFamily="34" charset="-127"/>
            </a:endParaRPr>
          </a:p>
        </p:txBody>
      </p:sp>
      <p:sp>
        <p:nvSpPr>
          <p:cNvPr id="25603" name="Rectangle 14"/>
          <p:cNvSpPr>
            <a:spLocks noGrp="1" noChangeArrowheads="1"/>
          </p:cNvSpPr>
          <p:nvPr>
            <p:ph type="title"/>
          </p:nvPr>
        </p:nvSpPr>
        <p:spPr>
          <a:xfrm>
            <a:off x="765175" y="227013"/>
            <a:ext cx="7413625" cy="368300"/>
          </a:xfrm>
        </p:spPr>
        <p:txBody>
          <a:bodyPr/>
          <a:lstStyle/>
          <a:p>
            <a:r>
              <a:rPr lang="en-US" altLang="ko-KR" smtClean="0">
                <a:ea typeface="굴림" panose="020B0600000101010101" pitchFamily="34" charset="-127"/>
              </a:rPr>
              <a:t>How is a Block found in a Cache?</a:t>
            </a:r>
          </a:p>
        </p:txBody>
      </p:sp>
      <p:grpSp>
        <p:nvGrpSpPr>
          <p:cNvPr id="25604" name="Group 20"/>
          <p:cNvGrpSpPr>
            <a:grpSpLocks/>
          </p:cNvGrpSpPr>
          <p:nvPr/>
        </p:nvGrpSpPr>
        <p:grpSpPr bwMode="auto">
          <a:xfrm>
            <a:off x="457200" y="990600"/>
            <a:ext cx="8229600" cy="2362200"/>
            <a:chOff x="288" y="816"/>
            <a:chExt cx="5184" cy="1488"/>
          </a:xfrm>
        </p:grpSpPr>
        <p:grpSp>
          <p:nvGrpSpPr>
            <p:cNvPr id="25605" name="Group 3"/>
            <p:cNvGrpSpPr>
              <a:grpSpLocks/>
            </p:cNvGrpSpPr>
            <p:nvPr/>
          </p:nvGrpSpPr>
          <p:grpSpPr bwMode="auto">
            <a:xfrm>
              <a:off x="288" y="816"/>
              <a:ext cx="5184" cy="720"/>
              <a:chOff x="288" y="624"/>
              <a:chExt cx="5184" cy="720"/>
            </a:xfrm>
          </p:grpSpPr>
          <p:sp>
            <p:nvSpPr>
              <p:cNvPr id="25611" name="Rectangle 4"/>
              <p:cNvSpPr>
                <a:spLocks noChangeArrowheads="1"/>
              </p:cNvSpPr>
              <p:nvPr/>
            </p:nvSpPr>
            <p:spPr bwMode="auto">
              <a:xfrm>
                <a:off x="288" y="624"/>
                <a:ext cx="5184" cy="7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25612" name="Group 5"/>
              <p:cNvGrpSpPr>
                <a:grpSpLocks/>
              </p:cNvGrpSpPr>
              <p:nvPr/>
            </p:nvGrpSpPr>
            <p:grpSpPr bwMode="auto">
              <a:xfrm>
                <a:off x="912" y="768"/>
                <a:ext cx="3792" cy="339"/>
                <a:chOff x="1056" y="2041"/>
                <a:chExt cx="3792" cy="339"/>
              </a:xfrm>
            </p:grpSpPr>
            <p:sp>
              <p:nvSpPr>
                <p:cNvPr id="25613" name="Rectangle 6"/>
                <p:cNvSpPr>
                  <a:spLocks noChangeArrowheads="1"/>
                </p:cNvSpPr>
                <p:nvPr/>
              </p:nvSpPr>
              <p:spPr bwMode="auto">
                <a:xfrm>
                  <a:off x="1056" y="2064"/>
                  <a:ext cx="3792" cy="288"/>
                </a:xfrm>
                <a:prstGeom prst="rect">
                  <a:avLst/>
                </a:prstGeom>
                <a:solidFill>
                  <a:srgbClr val="FF66CC"/>
                </a:solidFill>
                <a:ln w="1905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4"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5"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6"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7" name="Text Box 10"/>
                <p:cNvSpPr txBox="1">
                  <a:spLocks noChangeArrowheads="1"/>
                </p:cNvSpPr>
                <p:nvPr/>
              </p:nvSpPr>
              <p:spPr bwMode="auto">
                <a:xfrm>
                  <a:off x="4320" y="2064"/>
                  <a:ext cx="39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0"/>
                    </a:spcBef>
                    <a:buSzTx/>
                  </a:pPr>
                  <a:r>
                    <a:rPr lang="en-US" altLang="ko-KR" sz="1400" b="0">
                      <a:latin typeface="Arial" panose="020B0604020202020204" pitchFamily="34" charset="0"/>
                      <a:ea typeface="굴림" panose="020B0600000101010101" pitchFamily="34" charset="-127"/>
                    </a:rPr>
                    <a:t>Block</a:t>
                  </a:r>
                </a:p>
                <a:p>
                  <a:pPr>
                    <a:lnSpc>
                      <a:spcPct val="90000"/>
                    </a:lnSpc>
                    <a:spcBef>
                      <a:spcPct val="0"/>
                    </a:spcBef>
                    <a:buSzTx/>
                  </a:pPr>
                  <a:r>
                    <a:rPr lang="en-US" altLang="ko-KR" sz="1400" b="0">
                      <a:latin typeface="Arial" panose="020B0604020202020204" pitchFamily="34" charset="0"/>
                      <a:ea typeface="굴림" panose="020B0600000101010101" pitchFamily="34" charset="-127"/>
                    </a:rPr>
                    <a:t>offset</a:t>
                  </a:r>
                </a:p>
              </p:txBody>
            </p:sp>
            <p:sp>
              <p:nvSpPr>
                <p:cNvPr id="25618" name="Text Box 11"/>
                <p:cNvSpPr txBox="1">
                  <a:spLocks noChangeArrowheads="1"/>
                </p:cNvSpPr>
                <p:nvPr/>
              </p:nvSpPr>
              <p:spPr bwMode="auto">
                <a:xfrm>
                  <a:off x="2227" y="2041"/>
                  <a:ext cx="8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Block Address</a:t>
                  </a:r>
                </a:p>
              </p:txBody>
            </p:sp>
            <p:sp>
              <p:nvSpPr>
                <p:cNvPr id="25619" name="Text Box 12"/>
                <p:cNvSpPr txBox="1">
                  <a:spLocks noChangeArrowheads="1"/>
                </p:cNvSpPr>
                <p:nvPr/>
              </p:nvSpPr>
              <p:spPr bwMode="auto">
                <a:xfrm>
                  <a:off x="1860" y="2188"/>
                  <a:ext cx="3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Tag</a:t>
                  </a:r>
                  <a:endParaRPr lang="en-US" altLang="ko-KR" sz="1800" b="0">
                    <a:latin typeface="Arial" panose="020B0604020202020204" pitchFamily="34" charset="0"/>
                    <a:ea typeface="굴림" panose="020B0600000101010101" pitchFamily="34" charset="-127"/>
                  </a:endParaRPr>
                </a:p>
              </p:txBody>
            </p:sp>
            <p:sp>
              <p:nvSpPr>
                <p:cNvPr id="25620" name="Text Box 13"/>
                <p:cNvSpPr txBox="1">
                  <a:spLocks noChangeArrowheads="1"/>
                </p:cNvSpPr>
                <p:nvPr/>
              </p:nvSpPr>
              <p:spPr bwMode="auto">
                <a:xfrm>
                  <a:off x="3350" y="2179"/>
                  <a:ext cx="3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Index</a:t>
                  </a:r>
                </a:p>
              </p:txBody>
            </p:sp>
          </p:grpSp>
        </p:grpSp>
        <p:sp>
          <p:nvSpPr>
            <p:cNvPr id="25606" name="AutoShape 15"/>
            <p:cNvSpPr>
              <a:spLocks/>
            </p:cNvSpPr>
            <p:nvPr/>
          </p:nvSpPr>
          <p:spPr bwMode="auto">
            <a:xfrm rot="5400000">
              <a:off x="3384" y="936"/>
              <a:ext cx="240" cy="1056"/>
            </a:xfrm>
            <a:prstGeom prst="rightBrace">
              <a:avLst>
                <a:gd name="adj1" fmla="val 36667"/>
                <a:gd name="adj2" fmla="val 50000"/>
              </a:avLst>
            </a:prstGeom>
            <a:noFill/>
            <a:ln w="57150">
              <a:solidFill>
                <a:srgbClr val="2A40E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7" name="Text Box 16"/>
            <p:cNvSpPr txBox="1">
              <a:spLocks noChangeArrowheads="1"/>
            </p:cNvSpPr>
            <p:nvPr/>
          </p:nvSpPr>
          <p:spPr bwMode="auto">
            <a:xfrm>
              <a:off x="3024" y="1632"/>
              <a:ext cx="9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Arial" panose="020B0604020202020204" pitchFamily="34" charset="0"/>
                  <a:ea typeface="굴림" panose="020B0600000101010101" pitchFamily="34" charset="-127"/>
                </a:rPr>
                <a:t>Set Select</a:t>
              </a:r>
            </a:p>
          </p:txBody>
        </p:sp>
        <p:sp>
          <p:nvSpPr>
            <p:cNvPr id="25608" name="AutoShape 17"/>
            <p:cNvSpPr>
              <a:spLocks/>
            </p:cNvSpPr>
            <p:nvPr/>
          </p:nvSpPr>
          <p:spPr bwMode="auto">
            <a:xfrm rot="5400000">
              <a:off x="4268" y="1165"/>
              <a:ext cx="240" cy="615"/>
            </a:xfrm>
            <a:prstGeom prst="rightBrace">
              <a:avLst>
                <a:gd name="adj1" fmla="val 21354"/>
                <a:gd name="adj2" fmla="val 50000"/>
              </a:avLst>
            </a:prstGeom>
            <a:noFill/>
            <a:ln w="57150">
              <a:solidFill>
                <a:srgbClr val="2A40E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9" name="Text Box 18"/>
            <p:cNvSpPr txBox="1">
              <a:spLocks noChangeArrowheads="1"/>
            </p:cNvSpPr>
            <p:nvPr/>
          </p:nvSpPr>
          <p:spPr bwMode="auto">
            <a:xfrm>
              <a:off x="3840" y="2016"/>
              <a:ext cx="11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2400" b="0">
                  <a:latin typeface="Arial" panose="020B0604020202020204" pitchFamily="34" charset="0"/>
                  <a:ea typeface="굴림" panose="020B0600000101010101" pitchFamily="34" charset="-127"/>
                </a:rPr>
                <a:t>Data Select</a:t>
              </a:r>
            </a:p>
          </p:txBody>
        </p:sp>
        <p:sp>
          <p:nvSpPr>
            <p:cNvPr id="25610" name="Line 19"/>
            <p:cNvSpPr>
              <a:spLocks noChangeShapeType="1"/>
            </p:cNvSpPr>
            <p:nvPr/>
          </p:nvSpPr>
          <p:spPr bwMode="auto">
            <a:xfrm>
              <a:off x="4388" y="1592"/>
              <a:ext cx="0" cy="432"/>
            </a:xfrm>
            <a:prstGeom prst="line">
              <a:avLst/>
            </a:prstGeom>
            <a:noFill/>
            <a:ln w="5715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875675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2234" name="Rectangle 74"/>
          <p:cNvSpPr>
            <a:spLocks noChangeArrowheads="1"/>
          </p:cNvSpPr>
          <p:nvPr/>
        </p:nvSpPr>
        <p:spPr bwMode="auto">
          <a:xfrm>
            <a:off x="1639888" y="4552950"/>
            <a:ext cx="3248025" cy="304800"/>
          </a:xfrm>
          <a:prstGeom prst="rect">
            <a:avLst/>
          </a:prstGeom>
          <a:solidFill>
            <a:srgbClr val="FF66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1" name="Group 91"/>
          <p:cNvGrpSpPr>
            <a:grpSpLocks/>
          </p:cNvGrpSpPr>
          <p:nvPr/>
        </p:nvGrpSpPr>
        <p:grpSpPr bwMode="auto">
          <a:xfrm>
            <a:off x="685800" y="3933825"/>
            <a:ext cx="4224338" cy="2432050"/>
            <a:chOff x="515" y="2334"/>
            <a:chExt cx="2661" cy="1532"/>
          </a:xfrm>
        </p:grpSpPr>
        <p:sp>
          <p:nvSpPr>
            <p:cNvPr id="26689" name="Rectangle 24"/>
            <p:cNvSpPr>
              <a:spLocks noChangeArrowheads="1"/>
            </p:cNvSpPr>
            <p:nvPr/>
          </p:nvSpPr>
          <p:spPr bwMode="auto">
            <a:xfrm>
              <a:off x="1112" y="2538"/>
              <a:ext cx="2048" cy="13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0" name="Line 25"/>
            <p:cNvSpPr>
              <a:spLocks noChangeShapeType="1"/>
            </p:cNvSpPr>
            <p:nvPr/>
          </p:nvSpPr>
          <p:spPr bwMode="auto">
            <a:xfrm flipH="1">
              <a:off x="1096" y="2722"/>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1" name="Line 26"/>
            <p:cNvSpPr>
              <a:spLocks noChangeShapeType="1"/>
            </p:cNvSpPr>
            <p:nvPr/>
          </p:nvSpPr>
          <p:spPr bwMode="auto">
            <a:xfrm flipH="1">
              <a:off x="1096" y="2914"/>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2" name="Line 27"/>
            <p:cNvSpPr>
              <a:spLocks noChangeShapeType="1"/>
            </p:cNvSpPr>
            <p:nvPr/>
          </p:nvSpPr>
          <p:spPr bwMode="auto">
            <a:xfrm flipH="1">
              <a:off x="1096" y="3106"/>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3" name="Line 28"/>
            <p:cNvSpPr>
              <a:spLocks noChangeShapeType="1"/>
            </p:cNvSpPr>
            <p:nvPr/>
          </p:nvSpPr>
          <p:spPr bwMode="auto">
            <a:xfrm flipH="1">
              <a:off x="1096" y="3298"/>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4" name="Line 29"/>
            <p:cNvSpPr>
              <a:spLocks noChangeShapeType="1"/>
            </p:cNvSpPr>
            <p:nvPr/>
          </p:nvSpPr>
          <p:spPr bwMode="auto">
            <a:xfrm flipH="1">
              <a:off x="1096" y="3682"/>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5" name="Rectangle 30"/>
            <p:cNvSpPr>
              <a:spLocks noChangeArrowheads="1"/>
            </p:cNvSpPr>
            <p:nvPr/>
          </p:nvSpPr>
          <p:spPr bwMode="auto">
            <a:xfrm>
              <a:off x="2051" y="3333"/>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96" name="Rectangle 35"/>
            <p:cNvSpPr>
              <a:spLocks noChangeArrowheads="1"/>
            </p:cNvSpPr>
            <p:nvPr/>
          </p:nvSpPr>
          <p:spPr bwMode="auto">
            <a:xfrm>
              <a:off x="1955" y="2718"/>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0x50</a:t>
              </a:r>
            </a:p>
          </p:txBody>
        </p:sp>
        <p:sp>
          <p:nvSpPr>
            <p:cNvPr id="26697" name="Rectangle 38"/>
            <p:cNvSpPr>
              <a:spLocks noChangeArrowheads="1"/>
            </p:cNvSpPr>
            <p:nvPr/>
          </p:nvSpPr>
          <p:spPr bwMode="auto">
            <a:xfrm>
              <a:off x="728" y="2538"/>
              <a:ext cx="176" cy="13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8" name="Rectangle 39"/>
            <p:cNvSpPr>
              <a:spLocks noChangeArrowheads="1"/>
            </p:cNvSpPr>
            <p:nvPr/>
          </p:nvSpPr>
          <p:spPr bwMode="auto">
            <a:xfrm>
              <a:off x="515" y="2334"/>
              <a:ext cx="6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6699" name="Line 40"/>
            <p:cNvSpPr>
              <a:spLocks noChangeShapeType="1"/>
            </p:cNvSpPr>
            <p:nvPr/>
          </p:nvSpPr>
          <p:spPr bwMode="auto">
            <a:xfrm flipH="1">
              <a:off x="712" y="2722"/>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0" name="Line 41"/>
            <p:cNvSpPr>
              <a:spLocks noChangeShapeType="1"/>
            </p:cNvSpPr>
            <p:nvPr/>
          </p:nvSpPr>
          <p:spPr bwMode="auto">
            <a:xfrm flipH="1">
              <a:off x="712" y="2914"/>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1" name="Line 42"/>
            <p:cNvSpPr>
              <a:spLocks noChangeShapeType="1"/>
            </p:cNvSpPr>
            <p:nvPr/>
          </p:nvSpPr>
          <p:spPr bwMode="auto">
            <a:xfrm flipH="1">
              <a:off x="712" y="3106"/>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2" name="Line 43"/>
            <p:cNvSpPr>
              <a:spLocks noChangeShapeType="1"/>
            </p:cNvSpPr>
            <p:nvPr/>
          </p:nvSpPr>
          <p:spPr bwMode="auto">
            <a:xfrm flipH="1">
              <a:off x="712" y="3298"/>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3" name="Line 44"/>
            <p:cNvSpPr>
              <a:spLocks noChangeShapeType="1"/>
            </p:cNvSpPr>
            <p:nvPr/>
          </p:nvSpPr>
          <p:spPr bwMode="auto">
            <a:xfrm flipH="1">
              <a:off x="712" y="3682"/>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4" name="Rectangle 45"/>
            <p:cNvSpPr>
              <a:spLocks noChangeArrowheads="1"/>
            </p:cNvSpPr>
            <p:nvPr/>
          </p:nvSpPr>
          <p:spPr bwMode="auto">
            <a:xfrm>
              <a:off x="755" y="3333"/>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705" name="Rectangle 63"/>
            <p:cNvSpPr>
              <a:spLocks noChangeArrowheads="1"/>
            </p:cNvSpPr>
            <p:nvPr/>
          </p:nvSpPr>
          <p:spPr bwMode="auto">
            <a:xfrm>
              <a:off x="1680" y="2334"/>
              <a:ext cx="7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sp>
        <p:nvSpPr>
          <p:cNvPr id="732235" name="Rectangle 75"/>
          <p:cNvSpPr>
            <a:spLocks noChangeArrowheads="1"/>
          </p:cNvSpPr>
          <p:nvPr/>
        </p:nvSpPr>
        <p:spPr bwMode="auto">
          <a:xfrm>
            <a:off x="7259638" y="4545013"/>
            <a:ext cx="752475" cy="3079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0" name="Group 90"/>
          <p:cNvGrpSpPr>
            <a:grpSpLocks/>
          </p:cNvGrpSpPr>
          <p:nvPr/>
        </p:nvGrpSpPr>
        <p:grpSpPr bwMode="auto">
          <a:xfrm>
            <a:off x="5181600" y="3933825"/>
            <a:ext cx="3203575" cy="2466975"/>
            <a:chOff x="3347" y="2334"/>
            <a:chExt cx="2018" cy="1554"/>
          </a:xfrm>
        </p:grpSpPr>
        <p:sp>
          <p:nvSpPr>
            <p:cNvPr id="26659" name="Rectangle 53"/>
            <p:cNvSpPr>
              <a:spLocks noChangeArrowheads="1"/>
            </p:cNvSpPr>
            <p:nvPr/>
          </p:nvSpPr>
          <p:spPr bwMode="auto">
            <a:xfrm>
              <a:off x="4643" y="271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6660" name="Rectangle 4"/>
            <p:cNvSpPr>
              <a:spLocks noChangeArrowheads="1"/>
            </p:cNvSpPr>
            <p:nvPr/>
          </p:nvSpPr>
          <p:spPr bwMode="auto">
            <a:xfrm>
              <a:off x="3368" y="2538"/>
              <a:ext cx="1760" cy="13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61" name="Line 5"/>
            <p:cNvSpPr>
              <a:spLocks noChangeShapeType="1"/>
            </p:cNvSpPr>
            <p:nvPr/>
          </p:nvSpPr>
          <p:spPr bwMode="auto">
            <a:xfrm>
              <a:off x="3368" y="2722"/>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Line 6"/>
            <p:cNvSpPr>
              <a:spLocks noChangeShapeType="1"/>
            </p:cNvSpPr>
            <p:nvPr/>
          </p:nvSpPr>
          <p:spPr bwMode="auto">
            <a:xfrm>
              <a:off x="3368" y="2914"/>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3" name="Line 7"/>
            <p:cNvSpPr>
              <a:spLocks noChangeShapeType="1"/>
            </p:cNvSpPr>
            <p:nvPr/>
          </p:nvSpPr>
          <p:spPr bwMode="auto">
            <a:xfrm>
              <a:off x="3368" y="3106"/>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4" name="Rectangle 9"/>
            <p:cNvSpPr>
              <a:spLocks noChangeArrowheads="1"/>
            </p:cNvSpPr>
            <p:nvPr/>
          </p:nvSpPr>
          <p:spPr bwMode="auto">
            <a:xfrm>
              <a:off x="5123" y="252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65" name="Rectangle 10"/>
            <p:cNvSpPr>
              <a:spLocks noChangeArrowheads="1"/>
            </p:cNvSpPr>
            <p:nvPr/>
          </p:nvSpPr>
          <p:spPr bwMode="auto">
            <a:xfrm>
              <a:off x="5123" y="271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1</a:t>
              </a:r>
            </a:p>
          </p:txBody>
        </p:sp>
        <p:sp>
          <p:nvSpPr>
            <p:cNvPr id="26666" name="Rectangle 11"/>
            <p:cNvSpPr>
              <a:spLocks noChangeArrowheads="1"/>
            </p:cNvSpPr>
            <p:nvPr/>
          </p:nvSpPr>
          <p:spPr bwMode="auto">
            <a:xfrm>
              <a:off x="5123" y="291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2</a:t>
              </a:r>
            </a:p>
          </p:txBody>
        </p:sp>
        <p:sp>
          <p:nvSpPr>
            <p:cNvPr id="26667" name="Rectangle 12"/>
            <p:cNvSpPr>
              <a:spLocks noChangeArrowheads="1"/>
            </p:cNvSpPr>
            <p:nvPr/>
          </p:nvSpPr>
          <p:spPr bwMode="auto">
            <a:xfrm>
              <a:off x="5123" y="310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a:t>
              </a:r>
            </a:p>
          </p:txBody>
        </p:sp>
        <p:sp>
          <p:nvSpPr>
            <p:cNvPr id="26668" name="Line 13"/>
            <p:cNvSpPr>
              <a:spLocks noChangeShapeType="1"/>
            </p:cNvSpPr>
            <p:nvPr/>
          </p:nvSpPr>
          <p:spPr bwMode="auto">
            <a:xfrm>
              <a:off x="3368" y="3298"/>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9" name="Line 14"/>
            <p:cNvSpPr>
              <a:spLocks noChangeShapeType="1"/>
            </p:cNvSpPr>
            <p:nvPr/>
          </p:nvSpPr>
          <p:spPr bwMode="auto">
            <a:xfrm>
              <a:off x="3368" y="3682"/>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0" name="Rectangle 15"/>
            <p:cNvSpPr>
              <a:spLocks noChangeArrowheads="1"/>
            </p:cNvSpPr>
            <p:nvPr/>
          </p:nvSpPr>
          <p:spPr bwMode="auto">
            <a:xfrm>
              <a:off x="4211" y="328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1" name="Rectangle 16"/>
            <p:cNvSpPr>
              <a:spLocks noChangeArrowheads="1"/>
            </p:cNvSpPr>
            <p:nvPr/>
          </p:nvSpPr>
          <p:spPr bwMode="auto">
            <a:xfrm>
              <a:off x="3826" y="2334"/>
              <a:ext cx="7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6672" name="Rectangle 17"/>
            <p:cNvSpPr>
              <a:spLocks noChangeArrowheads="1"/>
            </p:cNvSpPr>
            <p:nvPr/>
          </p:nvSpPr>
          <p:spPr bwMode="auto">
            <a:xfrm>
              <a:off x="4643" y="2526"/>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6673" name="Line 47"/>
            <p:cNvSpPr>
              <a:spLocks noChangeShapeType="1"/>
            </p:cNvSpPr>
            <p:nvPr/>
          </p:nvSpPr>
          <p:spPr bwMode="auto">
            <a:xfrm>
              <a:off x="4656" y="253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4" name="Rectangle 48"/>
            <p:cNvSpPr>
              <a:spLocks noChangeArrowheads="1"/>
            </p:cNvSpPr>
            <p:nvPr/>
          </p:nvSpPr>
          <p:spPr bwMode="auto">
            <a:xfrm>
              <a:off x="4163" y="2526"/>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6675" name="Line 49"/>
            <p:cNvSpPr>
              <a:spLocks noChangeShapeType="1"/>
            </p:cNvSpPr>
            <p:nvPr/>
          </p:nvSpPr>
          <p:spPr bwMode="auto">
            <a:xfrm>
              <a:off x="4176" y="253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6" name="Rectangle 50"/>
            <p:cNvSpPr>
              <a:spLocks noChangeArrowheads="1"/>
            </p:cNvSpPr>
            <p:nvPr/>
          </p:nvSpPr>
          <p:spPr bwMode="auto">
            <a:xfrm>
              <a:off x="3347" y="2526"/>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6677" name="Line 51"/>
            <p:cNvSpPr>
              <a:spLocks noChangeShapeType="1"/>
            </p:cNvSpPr>
            <p:nvPr/>
          </p:nvSpPr>
          <p:spPr bwMode="auto">
            <a:xfrm>
              <a:off x="3840" y="253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8" name="Rectangle 52"/>
            <p:cNvSpPr>
              <a:spLocks noChangeArrowheads="1"/>
            </p:cNvSpPr>
            <p:nvPr/>
          </p:nvSpPr>
          <p:spPr bwMode="auto">
            <a:xfrm rot="-5400000">
              <a:off x="3926" y="2472"/>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9" name="Line 54"/>
            <p:cNvSpPr>
              <a:spLocks noChangeShapeType="1"/>
            </p:cNvSpPr>
            <p:nvPr/>
          </p:nvSpPr>
          <p:spPr bwMode="auto">
            <a:xfrm>
              <a:off x="4656" y="273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0" name="Rectangle 55"/>
            <p:cNvSpPr>
              <a:spLocks noChangeArrowheads="1"/>
            </p:cNvSpPr>
            <p:nvPr/>
          </p:nvSpPr>
          <p:spPr bwMode="auto">
            <a:xfrm>
              <a:off x="4163" y="271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6681" name="Line 56"/>
            <p:cNvSpPr>
              <a:spLocks noChangeShapeType="1"/>
            </p:cNvSpPr>
            <p:nvPr/>
          </p:nvSpPr>
          <p:spPr bwMode="auto">
            <a:xfrm>
              <a:off x="4176" y="273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2" name="Rectangle 57"/>
            <p:cNvSpPr>
              <a:spLocks noChangeArrowheads="1"/>
            </p:cNvSpPr>
            <p:nvPr/>
          </p:nvSpPr>
          <p:spPr bwMode="auto">
            <a:xfrm>
              <a:off x="3347" y="271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6683" name="Line 58"/>
            <p:cNvSpPr>
              <a:spLocks noChangeShapeType="1"/>
            </p:cNvSpPr>
            <p:nvPr/>
          </p:nvSpPr>
          <p:spPr bwMode="auto">
            <a:xfrm>
              <a:off x="3840" y="273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4" name="Rectangle 59"/>
            <p:cNvSpPr>
              <a:spLocks noChangeArrowheads="1"/>
            </p:cNvSpPr>
            <p:nvPr/>
          </p:nvSpPr>
          <p:spPr bwMode="auto">
            <a:xfrm rot="-5400000">
              <a:off x="3926" y="2664"/>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5" name="Rectangle 60"/>
            <p:cNvSpPr>
              <a:spLocks noChangeArrowheads="1"/>
            </p:cNvSpPr>
            <p:nvPr/>
          </p:nvSpPr>
          <p:spPr bwMode="auto">
            <a:xfrm>
              <a:off x="4547" y="3678"/>
              <a:ext cx="5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992</a:t>
              </a:r>
            </a:p>
          </p:txBody>
        </p:sp>
        <p:sp>
          <p:nvSpPr>
            <p:cNvPr id="26686" name="Rectangle 61"/>
            <p:cNvSpPr>
              <a:spLocks noChangeArrowheads="1"/>
            </p:cNvSpPr>
            <p:nvPr/>
          </p:nvSpPr>
          <p:spPr bwMode="auto">
            <a:xfrm>
              <a:off x="3347" y="3678"/>
              <a:ext cx="65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1023</a:t>
              </a:r>
            </a:p>
          </p:txBody>
        </p:sp>
        <p:sp>
          <p:nvSpPr>
            <p:cNvPr id="26687" name="Rectangle 62"/>
            <p:cNvSpPr>
              <a:spLocks noChangeArrowheads="1"/>
            </p:cNvSpPr>
            <p:nvPr/>
          </p:nvSpPr>
          <p:spPr bwMode="auto">
            <a:xfrm rot="-5400000">
              <a:off x="4214" y="3624"/>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8" name="Rectangle 46"/>
            <p:cNvSpPr>
              <a:spLocks noChangeArrowheads="1"/>
            </p:cNvSpPr>
            <p:nvPr/>
          </p:nvSpPr>
          <p:spPr bwMode="auto">
            <a:xfrm>
              <a:off x="5123" y="367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sp>
        <p:nvSpPr>
          <p:cNvPr id="732247" name="Rectangle 87"/>
          <p:cNvSpPr>
            <a:spLocks noChangeArrowheads="1"/>
          </p:cNvSpPr>
          <p:nvPr/>
        </p:nvSpPr>
        <p:spPr bwMode="auto">
          <a:xfrm>
            <a:off x="6726238" y="3008313"/>
            <a:ext cx="1433512" cy="280987"/>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46" name="Rectangle 86"/>
          <p:cNvSpPr>
            <a:spLocks noChangeArrowheads="1"/>
          </p:cNvSpPr>
          <p:nvPr/>
        </p:nvSpPr>
        <p:spPr bwMode="auto">
          <a:xfrm>
            <a:off x="5126038" y="301783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38" name="Rectangle 78"/>
          <p:cNvSpPr>
            <a:spLocks noChangeArrowheads="1"/>
          </p:cNvSpPr>
          <p:nvPr/>
        </p:nvSpPr>
        <p:spPr bwMode="auto">
          <a:xfrm>
            <a:off x="706438" y="301942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33" name="Rectangle 2"/>
          <p:cNvSpPr>
            <a:spLocks noGrp="1" noChangeArrowheads="1"/>
          </p:cNvSpPr>
          <p:nvPr>
            <p:ph type="title"/>
          </p:nvPr>
        </p:nvSpPr>
        <p:spPr>
          <a:xfrm>
            <a:off x="2413000" y="230188"/>
            <a:ext cx="4530725" cy="379412"/>
          </a:xfrm>
          <a:noFill/>
        </p:spPr>
        <p:txBody>
          <a:bodyPr wrap="none" lIns="63500" tIns="25400" rIns="63500" bIns="25400" anchor="t">
            <a:spAutoFit/>
          </a:bodyPr>
          <a:lstStyle/>
          <a:p>
            <a:r>
              <a:rPr lang="en-US" altLang="ko-KR" smtClean="0">
                <a:ea typeface="굴림" panose="020B0600000101010101" pitchFamily="34" charset="-127"/>
              </a:rPr>
              <a:t>Review: Direct Mapped Cache</a:t>
            </a:r>
          </a:p>
        </p:txBody>
      </p:sp>
      <p:sp>
        <p:nvSpPr>
          <p:cNvPr id="732163" name="Rectangle 3"/>
          <p:cNvSpPr>
            <a:spLocks noGrp="1" noChangeArrowheads="1"/>
          </p:cNvSpPr>
          <p:nvPr>
            <p:ph type="body" idx="1"/>
          </p:nvPr>
        </p:nvSpPr>
        <p:spPr>
          <a:xfrm>
            <a:off x="228600" y="665163"/>
            <a:ext cx="8839200" cy="2082800"/>
          </a:xfrm>
          <a:noFill/>
        </p:spPr>
        <p:txBody>
          <a:bodyPr lIns="63500" tIns="25400" rIns="63500" bIns="25400">
            <a:spAutoFit/>
          </a:bodyPr>
          <a:lstStyle/>
          <a:p>
            <a:pPr>
              <a:lnSpc>
                <a:spcPct val="80000"/>
              </a:lnSpc>
              <a:spcBef>
                <a:spcPct val="5000"/>
              </a:spcBef>
            </a:pPr>
            <a:r>
              <a:rPr lang="en-US" altLang="ko-KR" smtClean="0">
                <a:solidFill>
                  <a:schemeClr val="hlink"/>
                </a:solidFill>
                <a:ea typeface="굴림" panose="020B0600000101010101" pitchFamily="34" charset="-127"/>
              </a:rPr>
              <a:t>Direct Mapped 2</a:t>
            </a:r>
            <a:r>
              <a:rPr lang="en-US" altLang="ko-KR" baseline="30000" smtClean="0">
                <a:solidFill>
                  <a:schemeClr val="hlink"/>
                </a:solidFill>
                <a:ea typeface="굴림" panose="020B0600000101010101" pitchFamily="34" charset="-127"/>
              </a:rPr>
              <a:t>N</a:t>
            </a:r>
            <a:r>
              <a:rPr lang="en-US" altLang="ko-KR" smtClean="0">
                <a:solidFill>
                  <a:schemeClr val="hlink"/>
                </a:solidFill>
                <a:ea typeface="굴림" panose="020B0600000101010101" pitchFamily="34" charset="-127"/>
              </a:rPr>
              <a:t> byte cache</a:t>
            </a:r>
            <a:r>
              <a:rPr lang="en-US" altLang="ko-KR" smtClean="0">
                <a:ea typeface="굴림" panose="020B0600000101010101" pitchFamily="34" charset="-127"/>
              </a:rPr>
              <a:t>:</a:t>
            </a:r>
          </a:p>
          <a:p>
            <a:pPr lvl="1">
              <a:lnSpc>
                <a:spcPct val="80000"/>
              </a:lnSpc>
              <a:spcBef>
                <a:spcPct val="5000"/>
              </a:spcBef>
            </a:pPr>
            <a:r>
              <a:rPr lang="en-US" altLang="ko-KR" smtClean="0">
                <a:ea typeface="굴림" panose="020B0600000101010101" pitchFamily="34" charset="-127"/>
              </a:rPr>
              <a:t>The uppermost (32 - N) bits are always the Cache Tag</a:t>
            </a:r>
          </a:p>
          <a:p>
            <a:pPr lvl="1">
              <a:lnSpc>
                <a:spcPct val="80000"/>
              </a:lnSpc>
              <a:spcBef>
                <a:spcPct val="5000"/>
              </a:spcBef>
            </a:pPr>
            <a:r>
              <a:rPr lang="en-US" altLang="ko-KR" smtClean="0">
                <a:ea typeface="굴림" panose="020B0600000101010101" pitchFamily="34" charset="-127"/>
              </a:rPr>
              <a:t>The lowest M bits are the Byte Select (Block Size = 2</a:t>
            </a:r>
            <a:r>
              <a:rPr lang="en-US" altLang="ko-KR" baseline="30000" smtClean="0">
                <a:ea typeface="굴림" panose="020B0600000101010101" pitchFamily="34" charset="-127"/>
              </a:rPr>
              <a:t>M</a:t>
            </a:r>
            <a:r>
              <a:rPr lang="en-US" altLang="ko-KR" smtClean="0">
                <a:ea typeface="굴림" panose="020B0600000101010101" pitchFamily="34" charset="-127"/>
              </a:rPr>
              <a:t>)</a:t>
            </a:r>
          </a:p>
          <a:p>
            <a:pPr>
              <a:lnSpc>
                <a:spcPct val="80000"/>
              </a:lnSpc>
              <a:spcBef>
                <a:spcPct val="5000"/>
              </a:spcBef>
            </a:pPr>
            <a:r>
              <a:rPr lang="en-US" altLang="ko-KR" smtClean="0">
                <a:ea typeface="굴림" panose="020B0600000101010101" pitchFamily="34" charset="-127"/>
              </a:rPr>
              <a:t>Example: 1 KB Direct Mapped Cache with 32 B Blocks</a:t>
            </a:r>
          </a:p>
          <a:p>
            <a:pPr lvl="1">
              <a:lnSpc>
                <a:spcPct val="80000"/>
              </a:lnSpc>
              <a:spcBef>
                <a:spcPct val="5000"/>
              </a:spcBef>
            </a:pPr>
            <a:r>
              <a:rPr lang="en-US" altLang="ko-KR" smtClean="0">
                <a:ea typeface="굴림" panose="020B0600000101010101" pitchFamily="34" charset="-127"/>
              </a:rPr>
              <a:t>Index chooses potential block</a:t>
            </a:r>
          </a:p>
          <a:p>
            <a:pPr lvl="1">
              <a:lnSpc>
                <a:spcPct val="80000"/>
              </a:lnSpc>
              <a:spcBef>
                <a:spcPct val="5000"/>
              </a:spcBef>
            </a:pPr>
            <a:r>
              <a:rPr lang="en-US" altLang="ko-KR" smtClean="0">
                <a:ea typeface="굴림" panose="020B0600000101010101" pitchFamily="34" charset="-127"/>
              </a:rPr>
              <a:t>Tag checked to verify block</a:t>
            </a:r>
          </a:p>
          <a:p>
            <a:pPr lvl="1">
              <a:lnSpc>
                <a:spcPct val="80000"/>
              </a:lnSpc>
              <a:spcBef>
                <a:spcPct val="5000"/>
              </a:spcBef>
            </a:pPr>
            <a:r>
              <a:rPr lang="en-US" altLang="ko-KR" smtClean="0">
                <a:ea typeface="굴림" panose="020B0600000101010101" pitchFamily="34" charset="-127"/>
              </a:rPr>
              <a:t>Byte select chooses byte within block</a:t>
            </a:r>
          </a:p>
        </p:txBody>
      </p:sp>
      <p:sp>
        <p:nvSpPr>
          <p:cNvPr id="732192" name="Rectangle 32"/>
          <p:cNvSpPr>
            <a:spLocks noChangeArrowheads="1"/>
          </p:cNvSpPr>
          <p:nvPr/>
        </p:nvSpPr>
        <p:spPr bwMode="auto">
          <a:xfrm>
            <a:off x="3560763" y="3314700"/>
            <a:ext cx="942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0x50</a:t>
            </a:r>
          </a:p>
        </p:txBody>
      </p:sp>
      <p:sp>
        <p:nvSpPr>
          <p:cNvPr id="732196" name="Line 36"/>
          <p:cNvSpPr>
            <a:spLocks noChangeShapeType="1"/>
          </p:cNvSpPr>
          <p:nvPr/>
        </p:nvSpPr>
        <p:spPr bwMode="auto">
          <a:xfrm>
            <a:off x="4745038" y="3149600"/>
            <a:ext cx="0" cy="1470025"/>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2245" name="Group 85"/>
          <p:cNvGrpSpPr>
            <a:grpSpLocks/>
          </p:cNvGrpSpPr>
          <p:nvPr/>
        </p:nvGrpSpPr>
        <p:grpSpPr bwMode="auto">
          <a:xfrm>
            <a:off x="6934200" y="3295650"/>
            <a:ext cx="942975" cy="1352550"/>
            <a:chOff x="4451" y="1932"/>
            <a:chExt cx="594" cy="852"/>
          </a:xfrm>
        </p:grpSpPr>
        <p:sp>
          <p:nvSpPr>
            <p:cNvPr id="26657" name="Line 19"/>
            <p:cNvSpPr>
              <a:spLocks noChangeShapeType="1"/>
            </p:cNvSpPr>
            <p:nvPr/>
          </p:nvSpPr>
          <p:spPr bwMode="auto">
            <a:xfrm>
              <a:off x="4944" y="2136"/>
              <a:ext cx="0" cy="6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8" name="Rectangle 66"/>
            <p:cNvSpPr>
              <a:spLocks noChangeArrowheads="1"/>
            </p:cNvSpPr>
            <p:nvPr/>
          </p:nvSpPr>
          <p:spPr bwMode="auto">
            <a:xfrm>
              <a:off x="4451" y="1932"/>
              <a:ext cx="5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0x00</a:t>
              </a:r>
            </a:p>
          </p:txBody>
        </p:sp>
      </p:grpSp>
      <p:grpSp>
        <p:nvGrpSpPr>
          <p:cNvPr id="732240" name="Group 80"/>
          <p:cNvGrpSpPr>
            <a:grpSpLocks/>
          </p:cNvGrpSpPr>
          <p:nvPr/>
        </p:nvGrpSpPr>
        <p:grpSpPr bwMode="auto">
          <a:xfrm>
            <a:off x="685800" y="2686050"/>
            <a:ext cx="7521575" cy="638175"/>
            <a:chOff x="515" y="1470"/>
            <a:chExt cx="4738" cy="402"/>
          </a:xfrm>
        </p:grpSpPr>
        <p:sp>
          <p:nvSpPr>
            <p:cNvPr id="26647" name="Rectangle 8"/>
            <p:cNvSpPr>
              <a:spLocks noChangeArrowheads="1"/>
            </p:cNvSpPr>
            <p:nvPr/>
          </p:nvSpPr>
          <p:spPr bwMode="auto">
            <a:xfrm>
              <a:off x="3347" y="1662"/>
              <a:ext cx="8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6648" name="Rectangle 18"/>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49" name="Line 20"/>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Rectangle 21"/>
            <p:cNvSpPr>
              <a:spLocks noChangeArrowheads="1"/>
            </p:cNvSpPr>
            <p:nvPr/>
          </p:nvSpPr>
          <p:spPr bwMode="auto">
            <a:xfrm>
              <a:off x="5075"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51" name="Rectangle 22"/>
            <p:cNvSpPr>
              <a:spLocks noChangeArrowheads="1"/>
            </p:cNvSpPr>
            <p:nvPr/>
          </p:nvSpPr>
          <p:spPr bwMode="auto">
            <a:xfrm>
              <a:off x="4307"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6652" name="Rectangle 23"/>
            <p:cNvSpPr>
              <a:spLocks noChangeArrowheads="1"/>
            </p:cNvSpPr>
            <p:nvPr/>
          </p:nvSpPr>
          <p:spPr bwMode="auto">
            <a:xfrm>
              <a:off x="515" y="147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6653" name="Rectangle 31"/>
            <p:cNvSpPr>
              <a:spLocks noChangeArrowheads="1"/>
            </p:cNvSpPr>
            <p:nvPr/>
          </p:nvSpPr>
          <p:spPr bwMode="auto">
            <a:xfrm>
              <a:off x="1556" y="1655"/>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6654" name="Line 64"/>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Rectangle 65"/>
            <p:cNvSpPr>
              <a:spLocks noChangeArrowheads="1"/>
            </p:cNvSpPr>
            <p:nvPr/>
          </p:nvSpPr>
          <p:spPr bwMode="auto">
            <a:xfrm>
              <a:off x="4355" y="1662"/>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6656" name="Rectangle 67"/>
            <p:cNvSpPr>
              <a:spLocks noChangeArrowheads="1"/>
            </p:cNvSpPr>
            <p:nvPr/>
          </p:nvSpPr>
          <p:spPr bwMode="auto">
            <a:xfrm>
              <a:off x="3299"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9</a:t>
              </a:r>
            </a:p>
          </p:txBody>
        </p:sp>
      </p:grpSp>
      <p:grpSp>
        <p:nvGrpSpPr>
          <p:cNvPr id="732244" name="Group 84"/>
          <p:cNvGrpSpPr>
            <a:grpSpLocks/>
          </p:cNvGrpSpPr>
          <p:nvPr/>
        </p:nvGrpSpPr>
        <p:grpSpPr bwMode="auto">
          <a:xfrm>
            <a:off x="5334000" y="3295650"/>
            <a:ext cx="3297238" cy="1400175"/>
            <a:chOff x="3443" y="1854"/>
            <a:chExt cx="2077" cy="882"/>
          </a:xfrm>
        </p:grpSpPr>
        <p:sp>
          <p:nvSpPr>
            <p:cNvPr id="26641" name="Rectangle 34"/>
            <p:cNvSpPr>
              <a:spLocks noChangeArrowheads="1"/>
            </p:cNvSpPr>
            <p:nvPr/>
          </p:nvSpPr>
          <p:spPr bwMode="auto">
            <a:xfrm>
              <a:off x="3443" y="1854"/>
              <a:ext cx="5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grpSp>
          <p:nvGrpSpPr>
            <p:cNvPr id="26642" name="Group 76"/>
            <p:cNvGrpSpPr>
              <a:grpSpLocks/>
            </p:cNvGrpSpPr>
            <p:nvPr/>
          </p:nvGrpSpPr>
          <p:grpSpPr bwMode="auto">
            <a:xfrm>
              <a:off x="3744" y="2035"/>
              <a:ext cx="1776" cy="701"/>
              <a:chOff x="3744" y="1960"/>
              <a:chExt cx="1776" cy="928"/>
            </a:xfrm>
          </p:grpSpPr>
          <p:sp>
            <p:nvSpPr>
              <p:cNvPr id="26643" name="Line 33"/>
              <p:cNvSpPr>
                <a:spLocks noChangeShapeType="1"/>
              </p:cNvSpPr>
              <p:nvPr/>
            </p:nvSpPr>
            <p:spPr bwMode="auto">
              <a:xfrm>
                <a:off x="5240" y="2880"/>
                <a:ext cx="272"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Line 68"/>
              <p:cNvSpPr>
                <a:spLocks noChangeShapeType="1"/>
              </p:cNvSpPr>
              <p:nvPr/>
            </p:nvSpPr>
            <p:spPr bwMode="auto">
              <a:xfrm>
                <a:off x="3752" y="2160"/>
                <a:ext cx="1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Line 69"/>
              <p:cNvSpPr>
                <a:spLocks noChangeShapeType="1"/>
              </p:cNvSpPr>
              <p:nvPr/>
            </p:nvSpPr>
            <p:spPr bwMode="auto">
              <a:xfrm flipV="1">
                <a:off x="5520" y="2152"/>
                <a:ext cx="0" cy="7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Line 70"/>
              <p:cNvSpPr>
                <a:spLocks noChangeShapeType="1"/>
              </p:cNvSpPr>
              <p:nvPr/>
            </p:nvSpPr>
            <p:spPr bwMode="auto">
              <a:xfrm flipV="1">
                <a:off x="3744" y="1960"/>
                <a:ext cx="0" cy="2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32243" name="Rectangle 83"/>
          <p:cNvSpPr>
            <a:spLocks noChangeArrowheads="1"/>
          </p:cNvSpPr>
          <p:nvPr/>
        </p:nvSpPr>
        <p:spPr bwMode="auto">
          <a:xfrm>
            <a:off x="931863" y="4495800"/>
            <a:ext cx="7196137" cy="419100"/>
          </a:xfrm>
          <a:prstGeom prst="rect">
            <a:avLst/>
          </a:prstGeom>
          <a:noFill/>
          <a:ln w="38100" algn="ctr">
            <a:solidFill>
              <a:schemeClr val="hlink"/>
            </a:solidFill>
            <a:prstDash val="sysDot"/>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Tree>
    <p:extLst>
      <p:ext uri="{BB962C8B-B14F-4D97-AF65-F5344CB8AC3E}">
        <p14:creationId xmlns:p14="http://schemas.microsoft.com/office/powerpoint/2010/main" val="1394528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anim calcmode="lin" valueType="num">
                                      <p:cBhvr additive="base">
                                        <p:cTn id="7" dur="500" fill="hold"/>
                                        <p:tgtEl>
                                          <p:spTgt spid="7321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21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anim calcmode="lin" valueType="num">
                                      <p:cBhvr additive="base">
                                        <p:cTn id="11" dur="500" fill="hold"/>
                                        <p:tgtEl>
                                          <p:spTgt spid="73216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21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anim calcmode="lin" valueType="num">
                                      <p:cBhvr additive="base">
                                        <p:cTn id="15" dur="500" fill="hold"/>
                                        <p:tgtEl>
                                          <p:spTgt spid="73216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32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32163">
                                            <p:txEl>
                                              <p:pRg st="3" end="3"/>
                                            </p:txEl>
                                          </p:spTgt>
                                        </p:tgtEl>
                                        <p:attrNameLst>
                                          <p:attrName>style.visibility</p:attrName>
                                        </p:attrNameLst>
                                      </p:cBhvr>
                                      <p:to>
                                        <p:strVal val="visible"/>
                                      </p:to>
                                    </p:set>
                                    <p:anim calcmode="lin" valueType="num">
                                      <p:cBhvr additive="base">
                                        <p:cTn id="21" dur="500" fill="hold"/>
                                        <p:tgtEl>
                                          <p:spTgt spid="73216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216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32250"/>
                                        </p:tgtEl>
                                        <p:attrNameLst>
                                          <p:attrName>style.visibility</p:attrName>
                                        </p:attrNameLst>
                                      </p:cBhvr>
                                      <p:to>
                                        <p:strVal val="visible"/>
                                      </p:to>
                                    </p:set>
                                    <p:anim calcmode="lin" valueType="num">
                                      <p:cBhvr additive="base">
                                        <p:cTn id="25" dur="500" fill="hold"/>
                                        <p:tgtEl>
                                          <p:spTgt spid="732250"/>
                                        </p:tgtEl>
                                        <p:attrNameLst>
                                          <p:attrName>ppt_x</p:attrName>
                                        </p:attrNameLst>
                                      </p:cBhvr>
                                      <p:tavLst>
                                        <p:tav tm="0">
                                          <p:val>
                                            <p:strVal val="1+#ppt_w/2"/>
                                          </p:val>
                                        </p:tav>
                                        <p:tav tm="100000">
                                          <p:val>
                                            <p:strVal val="#ppt_x"/>
                                          </p:val>
                                        </p:tav>
                                      </p:tavLst>
                                    </p:anim>
                                    <p:anim calcmode="lin" valueType="num">
                                      <p:cBhvr additive="base">
                                        <p:cTn id="26" dur="500" fill="hold"/>
                                        <p:tgtEl>
                                          <p:spTgt spid="73225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32251"/>
                                        </p:tgtEl>
                                        <p:attrNameLst>
                                          <p:attrName>style.visibility</p:attrName>
                                        </p:attrNameLst>
                                      </p:cBhvr>
                                      <p:to>
                                        <p:strVal val="visible"/>
                                      </p:to>
                                    </p:set>
                                    <p:anim calcmode="lin" valueType="num">
                                      <p:cBhvr additive="base">
                                        <p:cTn id="31" dur="500" fill="hold"/>
                                        <p:tgtEl>
                                          <p:spTgt spid="732251"/>
                                        </p:tgtEl>
                                        <p:attrNameLst>
                                          <p:attrName>ppt_x</p:attrName>
                                        </p:attrNameLst>
                                      </p:cBhvr>
                                      <p:tavLst>
                                        <p:tav tm="0">
                                          <p:val>
                                            <p:strVal val="0-#ppt_w/2"/>
                                          </p:val>
                                        </p:tav>
                                        <p:tav tm="100000">
                                          <p:val>
                                            <p:strVal val="#ppt_x"/>
                                          </p:val>
                                        </p:tav>
                                      </p:tavLst>
                                    </p:anim>
                                    <p:anim calcmode="lin" valueType="num">
                                      <p:cBhvr additive="base">
                                        <p:cTn id="32" dur="500" fill="hold"/>
                                        <p:tgtEl>
                                          <p:spTgt spid="73225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3224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32163">
                                            <p:txEl>
                                              <p:pRg st="4" end="4"/>
                                            </p:txEl>
                                          </p:spTgt>
                                        </p:tgtEl>
                                        <p:attrNameLst>
                                          <p:attrName>style.visibility</p:attrName>
                                        </p:attrNameLst>
                                      </p:cBhvr>
                                      <p:to>
                                        <p:strVal val="visible"/>
                                      </p:to>
                                    </p:set>
                                    <p:anim calcmode="lin" valueType="num">
                                      <p:cBhvr additive="base">
                                        <p:cTn id="41" dur="500" fill="hold"/>
                                        <p:tgtEl>
                                          <p:spTgt spid="732163">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2163">
                                            <p:txEl>
                                              <p:pRg st="4" end="4"/>
                                            </p:txEl>
                                          </p:spTgt>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732246"/>
                                        </p:tgtEl>
                                        <p:attrNameLst>
                                          <p:attrName>style.visibility</p:attrName>
                                        </p:attrNameLst>
                                      </p:cBhvr>
                                      <p:to>
                                        <p:strVal val="visible"/>
                                      </p:to>
                                    </p:set>
                                  </p:childTnLst>
                                </p:cTn>
                              </p:par>
                            </p:childTnLst>
                          </p:cTn>
                        </p:par>
                        <p:par>
                          <p:cTn id="46" fill="hold" nodeType="afterGroup">
                            <p:stCondLst>
                              <p:cond delay="500"/>
                            </p:stCondLst>
                            <p:childTnLst>
                              <p:par>
                                <p:cTn id="47" presetID="22" presetClass="entr" presetSubtype="1" fill="hold" nodeType="afterEffect">
                                  <p:stCondLst>
                                    <p:cond delay="0"/>
                                  </p:stCondLst>
                                  <p:childTnLst>
                                    <p:set>
                                      <p:cBhvr>
                                        <p:cTn id="48" dur="1" fill="hold">
                                          <p:stCondLst>
                                            <p:cond delay="0"/>
                                          </p:stCondLst>
                                        </p:cTn>
                                        <p:tgtEl>
                                          <p:spTgt spid="732244"/>
                                        </p:tgtEl>
                                        <p:attrNameLst>
                                          <p:attrName>style.visibility</p:attrName>
                                        </p:attrNameLst>
                                      </p:cBhvr>
                                      <p:to>
                                        <p:strVal val="visible"/>
                                      </p:to>
                                    </p:set>
                                    <p:animEffect transition="in" filter="wipe(up)">
                                      <p:cBhvr>
                                        <p:cTn id="49" dur="500"/>
                                        <p:tgtEl>
                                          <p:spTgt spid="732244"/>
                                        </p:tgtEl>
                                      </p:cBhvr>
                                    </p:animEffect>
                                  </p:childTnLst>
                                </p:cTn>
                              </p:par>
                            </p:childTnLst>
                          </p:cTn>
                        </p:par>
                        <p:par>
                          <p:cTn id="50" fill="hold" nodeType="afterGroup">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732243"/>
                                        </p:tgtEl>
                                        <p:attrNameLst>
                                          <p:attrName>style.visibility</p:attrName>
                                        </p:attrNameLst>
                                      </p:cBhvr>
                                      <p:to>
                                        <p:strVal val="visible"/>
                                      </p:to>
                                    </p:set>
                                    <p:animEffect transition="in" filter="wipe(right)">
                                      <p:cBhvr>
                                        <p:cTn id="53" dur="500"/>
                                        <p:tgtEl>
                                          <p:spTgt spid="73224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732163">
                                            <p:txEl>
                                              <p:pRg st="5" end="5"/>
                                            </p:txEl>
                                          </p:spTgt>
                                        </p:tgtEl>
                                        <p:attrNameLst>
                                          <p:attrName>style.visibility</p:attrName>
                                        </p:attrNameLst>
                                      </p:cBhvr>
                                      <p:to>
                                        <p:strVal val="visible"/>
                                      </p:to>
                                    </p:set>
                                    <p:anim calcmode="lin" valueType="num">
                                      <p:cBhvr additive="base">
                                        <p:cTn id="58" dur="500" fill="hold"/>
                                        <p:tgtEl>
                                          <p:spTgt spid="732163">
                                            <p:txEl>
                                              <p:pRg st="5" end="5"/>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732163">
                                            <p:txEl>
                                              <p:pRg st="5" end="5"/>
                                            </p:txEl>
                                          </p:spTgt>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732234"/>
                                        </p:tgtEl>
                                        <p:attrNameLst>
                                          <p:attrName>style.visibility</p:attrName>
                                        </p:attrNameLst>
                                      </p:cBhvr>
                                      <p:to>
                                        <p:strVal val="visible"/>
                                      </p:to>
                                    </p:set>
                                  </p:childTnLst>
                                </p:cTn>
                              </p:par>
                            </p:childTnLst>
                          </p:cTn>
                        </p:par>
                        <p:par>
                          <p:cTn id="63" fill="hold" nodeType="afterGroup">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732196"/>
                                        </p:tgtEl>
                                        <p:attrNameLst>
                                          <p:attrName>style.visibility</p:attrName>
                                        </p:attrNameLst>
                                      </p:cBhvr>
                                      <p:to>
                                        <p:strVal val="visible"/>
                                      </p:to>
                                    </p:set>
                                    <p:animEffect transition="in" filter="wipe(down)">
                                      <p:cBhvr>
                                        <p:cTn id="66" dur="500"/>
                                        <p:tgtEl>
                                          <p:spTgt spid="732196"/>
                                        </p:tgtEl>
                                      </p:cBhvr>
                                    </p:animEffect>
                                  </p:childTnLst>
                                </p:cTn>
                              </p:par>
                            </p:childTnLst>
                          </p:cTn>
                        </p:par>
                        <p:par>
                          <p:cTn id="67" fill="hold" nodeType="afterGroup">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732238"/>
                                        </p:tgtEl>
                                        <p:attrNameLst>
                                          <p:attrName>style.visibility</p:attrName>
                                        </p:attrNameLst>
                                      </p:cBhvr>
                                      <p:to>
                                        <p:strVal val="visible"/>
                                      </p:to>
                                    </p:set>
                                  </p:childTnLst>
                                </p:cTn>
                              </p:par>
                            </p:childTnLst>
                          </p:cTn>
                        </p:par>
                        <p:par>
                          <p:cTn id="70" fill="hold" nodeType="afterGroup">
                            <p:stCondLst>
                              <p:cond delay="1000"/>
                            </p:stCondLst>
                            <p:childTnLst>
                              <p:par>
                                <p:cTn id="71" presetID="1" presetClass="entr" presetSubtype="0" fill="hold" grpId="0" nodeType="afterEffect">
                                  <p:stCondLst>
                                    <p:cond delay="0"/>
                                  </p:stCondLst>
                                  <p:childTnLst>
                                    <p:set>
                                      <p:cBhvr>
                                        <p:cTn id="72" dur="1" fill="hold">
                                          <p:stCondLst>
                                            <p:cond delay="0"/>
                                          </p:stCondLst>
                                        </p:cTn>
                                        <p:tgtEl>
                                          <p:spTgt spid="73219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732163">
                                            <p:txEl>
                                              <p:pRg st="6" end="6"/>
                                            </p:txEl>
                                          </p:spTgt>
                                        </p:tgtEl>
                                        <p:attrNameLst>
                                          <p:attrName>style.visibility</p:attrName>
                                        </p:attrNameLst>
                                      </p:cBhvr>
                                      <p:to>
                                        <p:strVal val="visible"/>
                                      </p:to>
                                    </p:set>
                                    <p:anim calcmode="lin" valueType="num">
                                      <p:cBhvr additive="base">
                                        <p:cTn id="77" dur="500" fill="hold"/>
                                        <p:tgtEl>
                                          <p:spTgt spid="732163">
                                            <p:txEl>
                                              <p:pRg st="6" end="6"/>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732163">
                                            <p:txEl>
                                              <p:pRg st="6" end="6"/>
                                            </p:txEl>
                                          </p:spTgt>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732247"/>
                                        </p:tgtEl>
                                        <p:attrNameLst>
                                          <p:attrName>style.visibility</p:attrName>
                                        </p:attrNameLst>
                                      </p:cBhvr>
                                      <p:to>
                                        <p:strVal val="visible"/>
                                      </p:to>
                                    </p:set>
                                  </p:childTnLst>
                                </p:cTn>
                              </p:par>
                            </p:childTnLst>
                          </p:cTn>
                        </p:par>
                        <p:par>
                          <p:cTn id="82" fill="hold" nodeType="afterGroup">
                            <p:stCondLst>
                              <p:cond delay="500"/>
                            </p:stCondLst>
                            <p:childTnLst>
                              <p:par>
                                <p:cTn id="83" presetID="22" presetClass="entr" presetSubtype="1" fill="hold" nodeType="afterEffect">
                                  <p:stCondLst>
                                    <p:cond delay="0"/>
                                  </p:stCondLst>
                                  <p:childTnLst>
                                    <p:set>
                                      <p:cBhvr>
                                        <p:cTn id="84" dur="1" fill="hold">
                                          <p:stCondLst>
                                            <p:cond delay="0"/>
                                          </p:stCondLst>
                                        </p:cTn>
                                        <p:tgtEl>
                                          <p:spTgt spid="732245"/>
                                        </p:tgtEl>
                                        <p:attrNameLst>
                                          <p:attrName>style.visibility</p:attrName>
                                        </p:attrNameLst>
                                      </p:cBhvr>
                                      <p:to>
                                        <p:strVal val="visible"/>
                                      </p:to>
                                    </p:set>
                                    <p:animEffect transition="in" filter="wipe(up)">
                                      <p:cBhvr>
                                        <p:cTn id="85" dur="500"/>
                                        <p:tgtEl>
                                          <p:spTgt spid="732245"/>
                                        </p:tgtEl>
                                      </p:cBhvr>
                                    </p:animEffect>
                                  </p:childTnLst>
                                </p:cTn>
                              </p:par>
                            </p:childTnLst>
                          </p:cTn>
                        </p:par>
                        <p:par>
                          <p:cTn id="86" fill="hold" nodeType="afterGroup">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732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234" grpId="0" animBg="1"/>
      <p:bldP spid="732235" grpId="0" animBg="1"/>
      <p:bldP spid="732247" grpId="0" animBg="1"/>
      <p:bldP spid="732246" grpId="0" animBg="1"/>
      <p:bldP spid="732238" grpId="0" animBg="1"/>
      <p:bldP spid="732163" grpId="0" build="p"/>
      <p:bldP spid="732192" grpId="0"/>
      <p:bldP spid="732196" grpId="0" animBg="1"/>
      <p:bldP spid="73224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4314" name="Rectangle 106"/>
          <p:cNvSpPr>
            <a:spLocks noChangeArrowheads="1"/>
          </p:cNvSpPr>
          <p:nvPr/>
        </p:nvSpPr>
        <p:spPr bwMode="auto">
          <a:xfrm>
            <a:off x="706438" y="284797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13" name="Rectangle 105"/>
          <p:cNvSpPr>
            <a:spLocks noChangeArrowheads="1"/>
          </p:cNvSpPr>
          <p:nvPr/>
        </p:nvSpPr>
        <p:spPr bwMode="auto">
          <a:xfrm>
            <a:off x="5126038" y="284638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6" name="Group 108"/>
          <p:cNvGrpSpPr>
            <a:grpSpLocks/>
          </p:cNvGrpSpPr>
          <p:nvPr/>
        </p:nvGrpSpPr>
        <p:grpSpPr bwMode="auto">
          <a:xfrm>
            <a:off x="685800" y="2514600"/>
            <a:ext cx="7521575" cy="638175"/>
            <a:chOff x="515" y="1470"/>
            <a:chExt cx="4738" cy="402"/>
          </a:xfrm>
        </p:grpSpPr>
        <p:sp>
          <p:nvSpPr>
            <p:cNvPr id="27762" name="Rectangle 109"/>
            <p:cNvSpPr>
              <a:spLocks noChangeArrowheads="1"/>
            </p:cNvSpPr>
            <p:nvPr/>
          </p:nvSpPr>
          <p:spPr bwMode="auto">
            <a:xfrm>
              <a:off x="3347" y="1662"/>
              <a:ext cx="8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7763" name="Rectangle 110"/>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64" name="Line 111"/>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65" name="Rectangle 112"/>
            <p:cNvSpPr>
              <a:spLocks noChangeArrowheads="1"/>
            </p:cNvSpPr>
            <p:nvPr/>
          </p:nvSpPr>
          <p:spPr bwMode="auto">
            <a:xfrm>
              <a:off x="5075"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7766" name="Rectangle 113"/>
            <p:cNvSpPr>
              <a:spLocks noChangeArrowheads="1"/>
            </p:cNvSpPr>
            <p:nvPr/>
          </p:nvSpPr>
          <p:spPr bwMode="auto">
            <a:xfrm>
              <a:off x="4307"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7767" name="Rectangle 114"/>
            <p:cNvSpPr>
              <a:spLocks noChangeArrowheads="1"/>
            </p:cNvSpPr>
            <p:nvPr/>
          </p:nvSpPr>
          <p:spPr bwMode="auto">
            <a:xfrm>
              <a:off x="515" y="147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7768" name="Rectangle 115"/>
            <p:cNvSpPr>
              <a:spLocks noChangeArrowheads="1"/>
            </p:cNvSpPr>
            <p:nvPr/>
          </p:nvSpPr>
          <p:spPr bwMode="auto">
            <a:xfrm>
              <a:off x="1556" y="1655"/>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69" name="Line 116"/>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70" name="Rectangle 117"/>
            <p:cNvSpPr>
              <a:spLocks noChangeArrowheads="1"/>
            </p:cNvSpPr>
            <p:nvPr/>
          </p:nvSpPr>
          <p:spPr bwMode="auto">
            <a:xfrm>
              <a:off x="4355" y="1662"/>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7771" name="Rectangle 118"/>
            <p:cNvSpPr>
              <a:spLocks noChangeArrowheads="1"/>
            </p:cNvSpPr>
            <p:nvPr/>
          </p:nvSpPr>
          <p:spPr bwMode="auto">
            <a:xfrm>
              <a:off x="3299"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8</a:t>
              </a:r>
            </a:p>
          </p:txBody>
        </p:sp>
      </p:grpSp>
      <p:grpSp>
        <p:nvGrpSpPr>
          <p:cNvPr id="734348" name="Group 140"/>
          <p:cNvGrpSpPr>
            <a:grpSpLocks/>
          </p:cNvGrpSpPr>
          <p:nvPr/>
        </p:nvGrpSpPr>
        <p:grpSpPr bwMode="auto">
          <a:xfrm>
            <a:off x="55563" y="3421063"/>
            <a:ext cx="4122737" cy="1517650"/>
            <a:chOff x="35" y="2155"/>
            <a:chExt cx="2597" cy="956"/>
          </a:xfrm>
        </p:grpSpPr>
        <p:sp>
          <p:nvSpPr>
            <p:cNvPr id="27746" name="Rectangle 4"/>
            <p:cNvSpPr>
              <a:spLocks noChangeArrowheads="1"/>
            </p:cNvSpPr>
            <p:nvPr/>
          </p:nvSpPr>
          <p:spPr bwMode="auto">
            <a:xfrm>
              <a:off x="1640" y="2359"/>
              <a:ext cx="992"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47" name="Line 5"/>
            <p:cNvSpPr>
              <a:spLocks noChangeShapeType="1"/>
            </p:cNvSpPr>
            <p:nvPr/>
          </p:nvSpPr>
          <p:spPr bwMode="auto">
            <a:xfrm>
              <a:off x="1640" y="2543"/>
              <a:ext cx="9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8" name="Line 6"/>
            <p:cNvSpPr>
              <a:spLocks noChangeShapeType="1"/>
            </p:cNvSpPr>
            <p:nvPr/>
          </p:nvSpPr>
          <p:spPr bwMode="auto">
            <a:xfrm>
              <a:off x="1640" y="2927"/>
              <a:ext cx="9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9" name="Rectangle 7"/>
            <p:cNvSpPr>
              <a:spLocks noChangeArrowheads="1"/>
            </p:cNvSpPr>
            <p:nvPr/>
          </p:nvSpPr>
          <p:spPr bwMode="auto">
            <a:xfrm>
              <a:off x="1763" y="2155"/>
              <a:ext cx="75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50" name="Rectangle 8"/>
            <p:cNvSpPr>
              <a:spLocks noChangeArrowheads="1"/>
            </p:cNvSpPr>
            <p:nvPr/>
          </p:nvSpPr>
          <p:spPr bwMode="auto">
            <a:xfrm>
              <a:off x="1715" y="2347"/>
              <a:ext cx="8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51" name="Rectangle 9"/>
            <p:cNvSpPr>
              <a:spLocks noChangeArrowheads="1"/>
            </p:cNvSpPr>
            <p:nvPr/>
          </p:nvSpPr>
          <p:spPr bwMode="auto">
            <a:xfrm>
              <a:off x="440" y="2359"/>
              <a:ext cx="108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2" name="Line 10"/>
            <p:cNvSpPr>
              <a:spLocks noChangeShapeType="1"/>
            </p:cNvSpPr>
            <p:nvPr/>
          </p:nvSpPr>
          <p:spPr bwMode="auto">
            <a:xfrm flipH="1">
              <a:off x="424" y="2543"/>
              <a:ext cx="11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3" name="Line 11"/>
            <p:cNvSpPr>
              <a:spLocks noChangeShapeType="1"/>
            </p:cNvSpPr>
            <p:nvPr/>
          </p:nvSpPr>
          <p:spPr bwMode="auto">
            <a:xfrm flipH="1">
              <a:off x="424" y="2927"/>
              <a:ext cx="11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4" name="Rectangle 12"/>
            <p:cNvSpPr>
              <a:spLocks noChangeArrowheads="1"/>
            </p:cNvSpPr>
            <p:nvPr/>
          </p:nvSpPr>
          <p:spPr bwMode="auto">
            <a:xfrm>
              <a:off x="200" y="2359"/>
              <a:ext cx="12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5" name="Line 13"/>
            <p:cNvSpPr>
              <a:spLocks noChangeShapeType="1"/>
            </p:cNvSpPr>
            <p:nvPr/>
          </p:nvSpPr>
          <p:spPr bwMode="auto">
            <a:xfrm flipH="1">
              <a:off x="184" y="2543"/>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6" name="Line 14"/>
            <p:cNvSpPr>
              <a:spLocks noChangeShapeType="1"/>
            </p:cNvSpPr>
            <p:nvPr/>
          </p:nvSpPr>
          <p:spPr bwMode="auto">
            <a:xfrm flipH="1">
              <a:off x="184" y="2927"/>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7" name="Rectangle 15"/>
            <p:cNvSpPr>
              <a:spLocks noChangeArrowheads="1"/>
            </p:cNvSpPr>
            <p:nvPr/>
          </p:nvSpPr>
          <p:spPr bwMode="auto">
            <a:xfrm>
              <a:off x="611" y="2155"/>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58" name="Rectangle 16"/>
            <p:cNvSpPr>
              <a:spLocks noChangeArrowheads="1"/>
            </p:cNvSpPr>
            <p:nvPr/>
          </p:nvSpPr>
          <p:spPr bwMode="auto">
            <a:xfrm>
              <a:off x="35" y="2155"/>
              <a:ext cx="4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59" name="Rectangle 17"/>
            <p:cNvSpPr>
              <a:spLocks noChangeArrowheads="1"/>
            </p:cNvSpPr>
            <p:nvPr/>
          </p:nvSpPr>
          <p:spPr bwMode="auto">
            <a:xfrm>
              <a:off x="899" y="2578"/>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0" name="Rectangle 18"/>
            <p:cNvSpPr>
              <a:spLocks noChangeArrowheads="1"/>
            </p:cNvSpPr>
            <p:nvPr/>
          </p:nvSpPr>
          <p:spPr bwMode="auto">
            <a:xfrm>
              <a:off x="179" y="2578"/>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1" name="Rectangle 19"/>
            <p:cNvSpPr>
              <a:spLocks noChangeArrowheads="1"/>
            </p:cNvSpPr>
            <p:nvPr/>
          </p:nvSpPr>
          <p:spPr bwMode="auto">
            <a:xfrm>
              <a:off x="2051" y="2578"/>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228" name="Group 20"/>
          <p:cNvGrpSpPr>
            <a:grpSpLocks/>
          </p:cNvGrpSpPr>
          <p:nvPr/>
        </p:nvGrpSpPr>
        <p:grpSpPr bwMode="auto">
          <a:xfrm>
            <a:off x="4924425" y="3427413"/>
            <a:ext cx="4143375" cy="1511300"/>
            <a:chOff x="3102" y="2064"/>
            <a:chExt cx="2610" cy="952"/>
          </a:xfrm>
        </p:grpSpPr>
        <p:sp>
          <p:nvSpPr>
            <p:cNvPr id="27730" name="Rectangle 21"/>
            <p:cNvSpPr>
              <a:spLocks noChangeArrowheads="1"/>
            </p:cNvSpPr>
            <p:nvPr/>
          </p:nvSpPr>
          <p:spPr bwMode="auto">
            <a:xfrm>
              <a:off x="3118" y="2264"/>
              <a:ext cx="992"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1" name="Line 22"/>
            <p:cNvSpPr>
              <a:spLocks noChangeShapeType="1"/>
            </p:cNvSpPr>
            <p:nvPr/>
          </p:nvSpPr>
          <p:spPr bwMode="auto">
            <a:xfrm flipH="1">
              <a:off x="3102" y="2448"/>
              <a:ext cx="10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2" name="Line 23"/>
            <p:cNvSpPr>
              <a:spLocks noChangeShapeType="1"/>
            </p:cNvSpPr>
            <p:nvPr/>
          </p:nvSpPr>
          <p:spPr bwMode="auto">
            <a:xfrm flipH="1">
              <a:off x="3102" y="2832"/>
              <a:ext cx="10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3" name="Rectangle 24"/>
            <p:cNvSpPr>
              <a:spLocks noChangeArrowheads="1"/>
            </p:cNvSpPr>
            <p:nvPr/>
          </p:nvSpPr>
          <p:spPr bwMode="auto">
            <a:xfrm flipH="1">
              <a:off x="3233" y="2064"/>
              <a:ext cx="75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34" name="Rectangle 25"/>
            <p:cNvSpPr>
              <a:spLocks noChangeArrowheads="1"/>
            </p:cNvSpPr>
            <p:nvPr/>
          </p:nvSpPr>
          <p:spPr bwMode="auto">
            <a:xfrm flipH="1">
              <a:off x="3135" y="2256"/>
              <a:ext cx="8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35" name="Rectangle 26"/>
            <p:cNvSpPr>
              <a:spLocks noChangeArrowheads="1"/>
            </p:cNvSpPr>
            <p:nvPr/>
          </p:nvSpPr>
          <p:spPr bwMode="auto">
            <a:xfrm>
              <a:off x="4222" y="2264"/>
              <a:ext cx="108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6" name="Line 27"/>
            <p:cNvSpPr>
              <a:spLocks noChangeShapeType="1"/>
            </p:cNvSpPr>
            <p:nvPr/>
          </p:nvSpPr>
          <p:spPr bwMode="auto">
            <a:xfrm>
              <a:off x="4222" y="2448"/>
              <a:ext cx="10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7" name="Line 28"/>
            <p:cNvSpPr>
              <a:spLocks noChangeShapeType="1"/>
            </p:cNvSpPr>
            <p:nvPr/>
          </p:nvSpPr>
          <p:spPr bwMode="auto">
            <a:xfrm>
              <a:off x="4222" y="2832"/>
              <a:ext cx="10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8" name="Rectangle 29"/>
            <p:cNvSpPr>
              <a:spLocks noChangeArrowheads="1"/>
            </p:cNvSpPr>
            <p:nvPr/>
          </p:nvSpPr>
          <p:spPr bwMode="auto">
            <a:xfrm>
              <a:off x="5422" y="2264"/>
              <a:ext cx="12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9" name="Line 30"/>
            <p:cNvSpPr>
              <a:spLocks noChangeShapeType="1"/>
            </p:cNvSpPr>
            <p:nvPr/>
          </p:nvSpPr>
          <p:spPr bwMode="auto">
            <a:xfrm>
              <a:off x="5422" y="2448"/>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0" name="Line 31"/>
            <p:cNvSpPr>
              <a:spLocks noChangeShapeType="1"/>
            </p:cNvSpPr>
            <p:nvPr/>
          </p:nvSpPr>
          <p:spPr bwMode="auto">
            <a:xfrm>
              <a:off x="5422" y="2832"/>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1" name="Rectangle 32"/>
            <p:cNvSpPr>
              <a:spLocks noChangeArrowheads="1"/>
            </p:cNvSpPr>
            <p:nvPr/>
          </p:nvSpPr>
          <p:spPr bwMode="auto">
            <a:xfrm flipH="1">
              <a:off x="4434" y="2064"/>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42" name="Rectangle 33"/>
            <p:cNvSpPr>
              <a:spLocks noChangeArrowheads="1"/>
            </p:cNvSpPr>
            <p:nvPr/>
          </p:nvSpPr>
          <p:spPr bwMode="auto">
            <a:xfrm flipH="1">
              <a:off x="5299" y="2064"/>
              <a:ext cx="4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43" name="Rectangle 34"/>
            <p:cNvSpPr>
              <a:spLocks noChangeArrowheads="1"/>
            </p:cNvSpPr>
            <p:nvPr/>
          </p:nvSpPr>
          <p:spPr bwMode="auto">
            <a:xfrm flipH="1">
              <a:off x="4669" y="248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4" name="Rectangle 35"/>
            <p:cNvSpPr>
              <a:spLocks noChangeArrowheads="1"/>
            </p:cNvSpPr>
            <p:nvPr/>
          </p:nvSpPr>
          <p:spPr bwMode="auto">
            <a:xfrm flipH="1">
              <a:off x="5389" y="248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5" name="Rectangle 36"/>
            <p:cNvSpPr>
              <a:spLocks noChangeArrowheads="1"/>
            </p:cNvSpPr>
            <p:nvPr/>
          </p:nvSpPr>
          <p:spPr bwMode="auto">
            <a:xfrm flipH="1">
              <a:off x="3517" y="248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330" name="Group 122"/>
          <p:cNvGrpSpPr>
            <a:grpSpLocks/>
          </p:cNvGrpSpPr>
          <p:nvPr/>
        </p:nvGrpSpPr>
        <p:grpSpPr bwMode="auto">
          <a:xfrm>
            <a:off x="4203700" y="3124200"/>
            <a:ext cx="1663700" cy="1676400"/>
            <a:chOff x="2648" y="1968"/>
            <a:chExt cx="1048" cy="1056"/>
          </a:xfrm>
        </p:grpSpPr>
        <p:sp>
          <p:nvSpPr>
            <p:cNvPr id="27728" name="Freeform 121"/>
            <p:cNvSpPr>
              <a:spLocks/>
            </p:cNvSpPr>
            <p:nvPr/>
          </p:nvSpPr>
          <p:spPr bwMode="auto">
            <a:xfrm>
              <a:off x="2880" y="1968"/>
              <a:ext cx="816" cy="1056"/>
            </a:xfrm>
            <a:custGeom>
              <a:avLst/>
              <a:gdLst>
                <a:gd name="T0" fmla="*/ 816 w 816"/>
                <a:gd name="T1" fmla="*/ 0 h 1056"/>
                <a:gd name="T2" fmla="*/ 816 w 816"/>
                <a:gd name="T3" fmla="*/ 96 h 1056"/>
                <a:gd name="T4" fmla="*/ 0 w 816"/>
                <a:gd name="T5" fmla="*/ 96 h 1056"/>
                <a:gd name="T6" fmla="*/ 0 w 816"/>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1056">
                  <a:moveTo>
                    <a:pt x="816" y="0"/>
                  </a:moveTo>
                  <a:lnTo>
                    <a:pt x="816" y="96"/>
                  </a:lnTo>
                  <a:lnTo>
                    <a:pt x="0" y="96"/>
                  </a:lnTo>
                  <a:lnTo>
                    <a:pt x="0" y="1056"/>
                  </a:ln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729" name="Line 38"/>
            <p:cNvSpPr>
              <a:spLocks noChangeShapeType="1"/>
            </p:cNvSpPr>
            <p:nvPr/>
          </p:nvSpPr>
          <p:spPr bwMode="auto">
            <a:xfrm>
              <a:off x="2648" y="3023"/>
              <a:ext cx="46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6" name="Rectangle 119"/>
          <p:cNvSpPr>
            <a:spLocks noChangeArrowheads="1"/>
          </p:cNvSpPr>
          <p:nvPr/>
        </p:nvSpPr>
        <p:spPr bwMode="auto">
          <a:xfrm>
            <a:off x="2514600" y="6257925"/>
            <a:ext cx="4267200" cy="609600"/>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1" name="Group 103"/>
          <p:cNvGrpSpPr>
            <a:grpSpLocks/>
          </p:cNvGrpSpPr>
          <p:nvPr/>
        </p:nvGrpSpPr>
        <p:grpSpPr bwMode="auto">
          <a:xfrm>
            <a:off x="3332163" y="4953000"/>
            <a:ext cx="2471737" cy="1838325"/>
            <a:chOff x="2099" y="2936"/>
            <a:chExt cx="1557" cy="1158"/>
          </a:xfrm>
        </p:grpSpPr>
        <p:sp>
          <p:nvSpPr>
            <p:cNvPr id="27707" name="Line 41"/>
            <p:cNvSpPr>
              <a:spLocks noChangeShapeType="1"/>
            </p:cNvSpPr>
            <p:nvPr/>
          </p:nvSpPr>
          <p:spPr bwMode="auto">
            <a:xfrm>
              <a:off x="2120" y="3312"/>
              <a:ext cx="15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8" name="Line 42"/>
            <p:cNvSpPr>
              <a:spLocks noChangeShapeType="1"/>
            </p:cNvSpPr>
            <p:nvPr/>
          </p:nvSpPr>
          <p:spPr bwMode="auto">
            <a:xfrm>
              <a:off x="2120" y="3320"/>
              <a:ext cx="128"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9" name="Line 43"/>
            <p:cNvSpPr>
              <a:spLocks noChangeShapeType="1"/>
            </p:cNvSpPr>
            <p:nvPr/>
          </p:nvSpPr>
          <p:spPr bwMode="auto">
            <a:xfrm>
              <a:off x="2264" y="3504"/>
              <a:ext cx="123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0" name="Line 44"/>
            <p:cNvSpPr>
              <a:spLocks noChangeShapeType="1"/>
            </p:cNvSpPr>
            <p:nvPr/>
          </p:nvSpPr>
          <p:spPr bwMode="auto">
            <a:xfrm flipH="1">
              <a:off x="3496" y="3320"/>
              <a:ext cx="16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1" name="Rectangle 45"/>
            <p:cNvSpPr>
              <a:spLocks noChangeArrowheads="1"/>
            </p:cNvSpPr>
            <p:nvPr/>
          </p:nvSpPr>
          <p:spPr bwMode="auto">
            <a:xfrm>
              <a:off x="2723" y="3308"/>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Mux</a:t>
              </a:r>
            </a:p>
          </p:txBody>
        </p:sp>
        <p:sp>
          <p:nvSpPr>
            <p:cNvPr id="27712" name="Line 46"/>
            <p:cNvSpPr>
              <a:spLocks noChangeShapeType="1"/>
            </p:cNvSpPr>
            <p:nvPr/>
          </p:nvSpPr>
          <p:spPr bwMode="auto">
            <a:xfrm>
              <a:off x="2496" y="293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3" name="Line 47"/>
            <p:cNvSpPr>
              <a:spLocks noChangeShapeType="1"/>
            </p:cNvSpPr>
            <p:nvPr/>
          </p:nvSpPr>
          <p:spPr bwMode="auto">
            <a:xfrm>
              <a:off x="3264" y="293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4" name="Rectangle 48"/>
            <p:cNvSpPr>
              <a:spLocks noChangeArrowheads="1"/>
            </p:cNvSpPr>
            <p:nvPr/>
          </p:nvSpPr>
          <p:spPr bwMode="auto">
            <a:xfrm>
              <a:off x="3155" y="3275"/>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0</a:t>
              </a:r>
            </a:p>
          </p:txBody>
        </p:sp>
        <p:sp>
          <p:nvSpPr>
            <p:cNvPr id="27715" name="Rectangle 49"/>
            <p:cNvSpPr>
              <a:spLocks noChangeArrowheads="1"/>
            </p:cNvSpPr>
            <p:nvPr/>
          </p:nvSpPr>
          <p:spPr bwMode="auto">
            <a:xfrm>
              <a:off x="2435" y="3275"/>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1</a:t>
              </a:r>
            </a:p>
          </p:txBody>
        </p:sp>
        <p:sp>
          <p:nvSpPr>
            <p:cNvPr id="27716" name="Rectangle 50"/>
            <p:cNvSpPr>
              <a:spLocks noChangeArrowheads="1"/>
            </p:cNvSpPr>
            <p:nvPr/>
          </p:nvSpPr>
          <p:spPr bwMode="auto">
            <a:xfrm>
              <a:off x="2195" y="3323"/>
              <a:ext cx="31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Sel1</a:t>
              </a:r>
            </a:p>
          </p:txBody>
        </p:sp>
        <p:sp>
          <p:nvSpPr>
            <p:cNvPr id="27717" name="Rectangle 51"/>
            <p:cNvSpPr>
              <a:spLocks noChangeArrowheads="1"/>
            </p:cNvSpPr>
            <p:nvPr/>
          </p:nvSpPr>
          <p:spPr bwMode="auto">
            <a:xfrm>
              <a:off x="3251" y="3323"/>
              <a:ext cx="31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Sel0</a:t>
              </a:r>
            </a:p>
          </p:txBody>
        </p:sp>
        <p:sp>
          <p:nvSpPr>
            <p:cNvPr id="27718" name="Line 52"/>
            <p:cNvSpPr>
              <a:spLocks noChangeShapeType="1"/>
            </p:cNvSpPr>
            <p:nvPr/>
          </p:nvSpPr>
          <p:spPr bwMode="auto">
            <a:xfrm>
              <a:off x="2880" y="3512"/>
              <a:ext cx="0" cy="46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9" name="Rectangle 53"/>
            <p:cNvSpPr>
              <a:spLocks noChangeArrowheads="1"/>
            </p:cNvSpPr>
            <p:nvPr/>
          </p:nvSpPr>
          <p:spPr bwMode="auto">
            <a:xfrm>
              <a:off x="2915" y="3788"/>
              <a:ext cx="1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endParaRPr lang="ko-KR" altLang="en-US" sz="1600">
                <a:latin typeface="Times New Roman" panose="02020603050405020304" pitchFamily="18" charset="0"/>
                <a:ea typeface="굴림" panose="020B0600000101010101" pitchFamily="34" charset="-127"/>
              </a:endParaRPr>
            </a:p>
          </p:txBody>
        </p:sp>
        <p:sp>
          <p:nvSpPr>
            <p:cNvPr id="27720" name="Oval 90"/>
            <p:cNvSpPr>
              <a:spLocks noChangeArrowheads="1"/>
            </p:cNvSpPr>
            <p:nvPr/>
          </p:nvSpPr>
          <p:spPr bwMode="auto">
            <a:xfrm>
              <a:off x="2264" y="3560"/>
              <a:ext cx="272" cy="27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21" name="Rectangle 91"/>
            <p:cNvSpPr>
              <a:spLocks noChangeArrowheads="1"/>
            </p:cNvSpPr>
            <p:nvPr/>
          </p:nvSpPr>
          <p:spPr bwMode="auto">
            <a:xfrm>
              <a:off x="2243" y="3596"/>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OR</a:t>
              </a:r>
            </a:p>
          </p:txBody>
        </p:sp>
        <p:sp>
          <p:nvSpPr>
            <p:cNvPr id="27722" name="Line 92"/>
            <p:cNvSpPr>
              <a:spLocks noChangeShapeType="1"/>
            </p:cNvSpPr>
            <p:nvPr/>
          </p:nvSpPr>
          <p:spPr bwMode="auto">
            <a:xfrm>
              <a:off x="2112" y="346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3" name="Line 93"/>
            <p:cNvSpPr>
              <a:spLocks noChangeShapeType="1"/>
            </p:cNvSpPr>
            <p:nvPr/>
          </p:nvSpPr>
          <p:spPr bwMode="auto">
            <a:xfrm>
              <a:off x="2120" y="3696"/>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4" name="Line 94"/>
            <p:cNvSpPr>
              <a:spLocks noChangeShapeType="1"/>
            </p:cNvSpPr>
            <p:nvPr/>
          </p:nvSpPr>
          <p:spPr bwMode="auto">
            <a:xfrm>
              <a:off x="3600" y="346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5" name="Line 95"/>
            <p:cNvSpPr>
              <a:spLocks noChangeShapeType="1"/>
            </p:cNvSpPr>
            <p:nvPr/>
          </p:nvSpPr>
          <p:spPr bwMode="auto">
            <a:xfrm>
              <a:off x="2552" y="3696"/>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6" name="Line 96"/>
            <p:cNvSpPr>
              <a:spLocks noChangeShapeType="1"/>
            </p:cNvSpPr>
            <p:nvPr/>
          </p:nvSpPr>
          <p:spPr bwMode="auto">
            <a:xfrm>
              <a:off x="2400" y="3848"/>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7" name="Rectangle 97"/>
            <p:cNvSpPr>
              <a:spLocks noChangeArrowheads="1"/>
            </p:cNvSpPr>
            <p:nvPr/>
          </p:nvSpPr>
          <p:spPr bwMode="auto">
            <a:xfrm>
              <a:off x="2099" y="3884"/>
              <a:ext cx="29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Hit</a:t>
              </a:r>
            </a:p>
          </p:txBody>
        </p:sp>
      </p:grpSp>
      <p:sp>
        <p:nvSpPr>
          <p:cNvPr id="27658" name="Rectangle 2"/>
          <p:cNvSpPr>
            <a:spLocks noGrp="1" noChangeArrowheads="1"/>
          </p:cNvSpPr>
          <p:nvPr>
            <p:ph type="title"/>
          </p:nvPr>
        </p:nvSpPr>
        <p:spPr>
          <a:xfrm>
            <a:off x="2068513" y="228600"/>
            <a:ext cx="4652962" cy="379413"/>
          </a:xfrm>
          <a:noFill/>
        </p:spPr>
        <p:txBody>
          <a:bodyPr wrap="none" lIns="63500" tIns="25400" rIns="63500" bIns="25400" anchor="t">
            <a:spAutoFit/>
          </a:bodyPr>
          <a:lstStyle/>
          <a:p>
            <a:r>
              <a:rPr lang="en-US" altLang="ko-KR" smtClean="0">
                <a:ea typeface="굴림" panose="020B0600000101010101" pitchFamily="34" charset="-127"/>
              </a:rPr>
              <a:t>Review: Set Associative Cache</a:t>
            </a:r>
          </a:p>
        </p:txBody>
      </p:sp>
      <p:sp>
        <p:nvSpPr>
          <p:cNvPr id="734211" name="Rectangle 3"/>
          <p:cNvSpPr>
            <a:spLocks noGrp="1" noChangeArrowheads="1"/>
          </p:cNvSpPr>
          <p:nvPr>
            <p:ph type="body" idx="1"/>
          </p:nvPr>
        </p:nvSpPr>
        <p:spPr>
          <a:xfrm>
            <a:off x="304800" y="712788"/>
            <a:ext cx="8610600" cy="1878012"/>
          </a:xfrm>
          <a:noFill/>
        </p:spPr>
        <p:txBody>
          <a:bodyPr lIns="63500" tIns="25400" rIns="63500" bIns="25400">
            <a:spAutoFit/>
          </a:bodyPr>
          <a:lstStyle/>
          <a:p>
            <a:pPr>
              <a:lnSpc>
                <a:spcPct val="80000"/>
              </a:lnSpc>
              <a:spcBef>
                <a:spcPct val="10000"/>
              </a:spcBef>
            </a:pPr>
            <a:r>
              <a:rPr lang="en-US" altLang="ko-KR" smtClean="0">
                <a:solidFill>
                  <a:schemeClr val="hlink"/>
                </a:solidFill>
                <a:ea typeface="굴림" panose="020B0600000101010101" pitchFamily="34" charset="-127"/>
              </a:rPr>
              <a:t>N-way set associative</a:t>
            </a:r>
            <a:r>
              <a:rPr lang="en-US" altLang="ko-KR" smtClean="0">
                <a:ea typeface="굴림" panose="020B0600000101010101" pitchFamily="34" charset="-127"/>
              </a:rPr>
              <a:t>: N entries per Cache Index</a:t>
            </a:r>
          </a:p>
          <a:p>
            <a:pPr lvl="1">
              <a:lnSpc>
                <a:spcPct val="80000"/>
              </a:lnSpc>
              <a:spcBef>
                <a:spcPct val="10000"/>
              </a:spcBef>
            </a:pPr>
            <a:r>
              <a:rPr lang="en-US" altLang="ko-KR" smtClean="0">
                <a:ea typeface="굴림" panose="020B0600000101010101" pitchFamily="34" charset="-127"/>
              </a:rPr>
              <a:t>N direct mapped caches operates in parallel</a:t>
            </a:r>
          </a:p>
          <a:p>
            <a:pPr>
              <a:lnSpc>
                <a:spcPct val="80000"/>
              </a:lnSpc>
              <a:spcBef>
                <a:spcPct val="10000"/>
              </a:spcBef>
            </a:pPr>
            <a:r>
              <a:rPr lang="en-US" altLang="ko-KR" smtClean="0">
                <a:ea typeface="굴림" panose="020B0600000101010101" pitchFamily="34" charset="-127"/>
              </a:rPr>
              <a:t>Example: Two-way set associative cache</a:t>
            </a:r>
          </a:p>
          <a:p>
            <a:pPr lvl="1">
              <a:lnSpc>
                <a:spcPct val="80000"/>
              </a:lnSpc>
              <a:spcBef>
                <a:spcPct val="10000"/>
              </a:spcBef>
            </a:pPr>
            <a:r>
              <a:rPr lang="en-US" altLang="ko-KR" smtClean="0">
                <a:ea typeface="굴림" panose="020B0600000101010101" pitchFamily="34" charset="-127"/>
              </a:rPr>
              <a:t>Cache Index selects a “set” from the cache</a:t>
            </a:r>
          </a:p>
          <a:p>
            <a:pPr lvl="1">
              <a:lnSpc>
                <a:spcPct val="80000"/>
              </a:lnSpc>
              <a:spcBef>
                <a:spcPct val="10000"/>
              </a:spcBef>
            </a:pPr>
            <a:r>
              <a:rPr lang="en-US" altLang="ko-KR" smtClean="0">
                <a:ea typeface="굴림" panose="020B0600000101010101" pitchFamily="34" charset="-127"/>
              </a:rPr>
              <a:t>Two tags in the set are compared to input in parallel</a:t>
            </a:r>
          </a:p>
          <a:p>
            <a:pPr lvl="1">
              <a:lnSpc>
                <a:spcPct val="80000"/>
              </a:lnSpc>
              <a:spcBef>
                <a:spcPct val="10000"/>
              </a:spcBef>
            </a:pPr>
            <a:r>
              <a:rPr lang="en-US" altLang="ko-KR" smtClean="0">
                <a:ea typeface="굴림" panose="020B0600000101010101" pitchFamily="34" charset="-127"/>
              </a:rPr>
              <a:t>Data is selected based on the tag result</a:t>
            </a:r>
          </a:p>
        </p:txBody>
      </p:sp>
      <p:sp>
        <p:nvSpPr>
          <p:cNvPr id="734248" name="Rectangle 40"/>
          <p:cNvSpPr>
            <a:spLocks noChangeArrowheads="1"/>
          </p:cNvSpPr>
          <p:nvPr/>
        </p:nvSpPr>
        <p:spPr bwMode="auto">
          <a:xfrm>
            <a:off x="228600" y="4494213"/>
            <a:ext cx="8661400" cy="508000"/>
          </a:xfrm>
          <a:prstGeom prst="rect">
            <a:avLst/>
          </a:prstGeom>
          <a:noFill/>
          <a:ln w="25400">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32" name="Freeform 124"/>
          <p:cNvSpPr>
            <a:spLocks/>
          </p:cNvSpPr>
          <p:nvPr/>
        </p:nvSpPr>
        <p:spPr bwMode="auto">
          <a:xfrm>
            <a:off x="990600" y="5181600"/>
            <a:ext cx="7315200" cy="457200"/>
          </a:xfrm>
          <a:custGeom>
            <a:avLst/>
            <a:gdLst>
              <a:gd name="T0" fmla="*/ 0 w 4608"/>
              <a:gd name="T1" fmla="*/ 0 h 288"/>
              <a:gd name="T2" fmla="*/ 7315200 w 4608"/>
              <a:gd name="T3" fmla="*/ 0 h 288"/>
              <a:gd name="T4" fmla="*/ 7315200 w 4608"/>
              <a:gd name="T5" fmla="*/ 457200 h 288"/>
              <a:gd name="T6" fmla="*/ 6781800 w 4608"/>
              <a:gd name="T7" fmla="*/ 4572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08" h="288">
                <a:moveTo>
                  <a:pt x="0" y="0"/>
                </a:moveTo>
                <a:lnTo>
                  <a:pt x="4608" y="0"/>
                </a:lnTo>
                <a:lnTo>
                  <a:pt x="4608" y="288"/>
                </a:lnTo>
                <a:lnTo>
                  <a:pt x="4272"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54" name="Group 146"/>
          <p:cNvGrpSpPr>
            <a:grpSpLocks/>
          </p:cNvGrpSpPr>
          <p:nvPr/>
        </p:nvGrpSpPr>
        <p:grpSpPr bwMode="auto">
          <a:xfrm>
            <a:off x="444500" y="4964113"/>
            <a:ext cx="8242300" cy="1055687"/>
            <a:chOff x="280" y="3127"/>
            <a:chExt cx="5192" cy="665"/>
          </a:xfrm>
        </p:grpSpPr>
        <p:grpSp>
          <p:nvGrpSpPr>
            <p:cNvPr id="27676" name="Group 144"/>
            <p:cNvGrpSpPr>
              <a:grpSpLocks/>
            </p:cNvGrpSpPr>
            <p:nvPr/>
          </p:nvGrpSpPr>
          <p:grpSpPr bwMode="auto">
            <a:xfrm>
              <a:off x="280" y="3127"/>
              <a:ext cx="1934" cy="664"/>
              <a:chOff x="280" y="3127"/>
              <a:chExt cx="1934" cy="664"/>
            </a:xfrm>
          </p:grpSpPr>
          <p:grpSp>
            <p:nvGrpSpPr>
              <p:cNvPr id="27691" name="Group 126"/>
              <p:cNvGrpSpPr>
                <a:grpSpLocks/>
              </p:cNvGrpSpPr>
              <p:nvPr/>
            </p:nvGrpSpPr>
            <p:grpSpPr bwMode="auto">
              <a:xfrm>
                <a:off x="1720" y="3503"/>
                <a:ext cx="494" cy="288"/>
                <a:chOff x="1720" y="3503"/>
                <a:chExt cx="494" cy="288"/>
              </a:xfrm>
            </p:grpSpPr>
            <p:grpSp>
              <p:nvGrpSpPr>
                <p:cNvPr id="27700" name="Group 125"/>
                <p:cNvGrpSpPr>
                  <a:grpSpLocks/>
                </p:cNvGrpSpPr>
                <p:nvPr/>
              </p:nvGrpSpPr>
              <p:grpSpPr bwMode="auto">
                <a:xfrm>
                  <a:off x="1720" y="3503"/>
                  <a:ext cx="321" cy="288"/>
                  <a:chOff x="1720" y="3503"/>
                  <a:chExt cx="321" cy="288"/>
                </a:xfrm>
              </p:grpSpPr>
              <p:sp>
                <p:nvSpPr>
                  <p:cNvPr id="27702" name="Arc 57"/>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3" name="Arc 58"/>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4" name="Line 59"/>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5" name="Line 60"/>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6" name="Line 61"/>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701" name="Line 62"/>
                <p:cNvSpPr>
                  <a:spLocks noChangeShapeType="1"/>
                </p:cNvSpPr>
                <p:nvPr/>
              </p:nvSpPr>
              <p:spPr bwMode="auto">
                <a:xfrm flipV="1">
                  <a:off x="2040" y="3646"/>
                  <a:ext cx="17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92" name="Group 141"/>
              <p:cNvGrpSpPr>
                <a:grpSpLocks/>
              </p:cNvGrpSpPr>
              <p:nvPr/>
            </p:nvGrpSpPr>
            <p:grpSpPr bwMode="auto">
              <a:xfrm>
                <a:off x="280" y="3127"/>
                <a:ext cx="1456" cy="616"/>
                <a:chOff x="280" y="3127"/>
                <a:chExt cx="1456" cy="616"/>
              </a:xfrm>
            </p:grpSpPr>
            <p:sp>
              <p:nvSpPr>
                <p:cNvPr id="27693" name="Oval 54"/>
                <p:cNvSpPr>
                  <a:spLocks noChangeArrowheads="1"/>
                </p:cNvSpPr>
                <p:nvPr/>
              </p:nvSpPr>
              <p:spPr bwMode="auto">
                <a:xfrm>
                  <a:off x="872" y="3415"/>
                  <a:ext cx="560" cy="27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94" name="Line 63"/>
                <p:cNvSpPr>
                  <a:spLocks noChangeShapeType="1"/>
                </p:cNvSpPr>
                <p:nvPr/>
              </p:nvSpPr>
              <p:spPr bwMode="auto">
                <a:xfrm flipH="1">
                  <a:off x="1564" y="3551"/>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5" name="Line 64"/>
                <p:cNvSpPr>
                  <a:spLocks noChangeShapeType="1"/>
                </p:cNvSpPr>
                <p:nvPr/>
              </p:nvSpPr>
              <p:spPr bwMode="auto">
                <a:xfrm flipH="1">
                  <a:off x="1576" y="3743"/>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6" name="Rectangle 65"/>
                <p:cNvSpPr>
                  <a:spLocks noChangeArrowheads="1"/>
                </p:cNvSpPr>
                <p:nvPr/>
              </p:nvSpPr>
              <p:spPr bwMode="auto">
                <a:xfrm>
                  <a:off x="851" y="3451"/>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97" name="Line 66"/>
                <p:cNvSpPr>
                  <a:spLocks noChangeShapeType="1"/>
                </p:cNvSpPr>
                <p:nvPr/>
              </p:nvSpPr>
              <p:spPr bwMode="auto">
                <a:xfrm>
                  <a:off x="1436" y="3551"/>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8" name="Line 67"/>
                <p:cNvSpPr>
                  <a:spLocks noChangeShapeType="1"/>
                </p:cNvSpPr>
                <p:nvPr/>
              </p:nvSpPr>
              <p:spPr bwMode="auto">
                <a:xfrm flipH="1">
                  <a:off x="280" y="3743"/>
                  <a:ext cx="13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9" name="Line 68"/>
                <p:cNvSpPr>
                  <a:spLocks noChangeShapeType="1"/>
                </p:cNvSpPr>
                <p:nvPr/>
              </p:nvSpPr>
              <p:spPr bwMode="auto">
                <a:xfrm>
                  <a:off x="288" y="3127"/>
                  <a:ext cx="0" cy="6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7677" name="Group 145"/>
            <p:cNvGrpSpPr>
              <a:grpSpLocks/>
            </p:cNvGrpSpPr>
            <p:nvPr/>
          </p:nvGrpSpPr>
          <p:grpSpPr bwMode="auto">
            <a:xfrm>
              <a:off x="3522" y="3127"/>
              <a:ext cx="1950" cy="665"/>
              <a:chOff x="3522" y="3127"/>
              <a:chExt cx="1950" cy="665"/>
            </a:xfrm>
          </p:grpSpPr>
          <p:grpSp>
            <p:nvGrpSpPr>
              <p:cNvPr id="27678" name="Group 143"/>
              <p:cNvGrpSpPr>
                <a:grpSpLocks/>
              </p:cNvGrpSpPr>
              <p:nvPr/>
            </p:nvGrpSpPr>
            <p:grpSpPr bwMode="auto">
              <a:xfrm>
                <a:off x="3855" y="3127"/>
                <a:ext cx="1617" cy="665"/>
                <a:chOff x="3855" y="3127"/>
                <a:chExt cx="1617" cy="665"/>
              </a:xfrm>
            </p:grpSpPr>
            <p:sp>
              <p:nvSpPr>
                <p:cNvPr id="27680" name="Oval 73"/>
                <p:cNvSpPr>
                  <a:spLocks noChangeArrowheads="1"/>
                </p:cNvSpPr>
                <p:nvPr/>
              </p:nvSpPr>
              <p:spPr bwMode="auto">
                <a:xfrm>
                  <a:off x="4328" y="3415"/>
                  <a:ext cx="560" cy="27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81" name="Rectangle 84"/>
                <p:cNvSpPr>
                  <a:spLocks noChangeArrowheads="1"/>
                </p:cNvSpPr>
                <p:nvPr/>
              </p:nvSpPr>
              <p:spPr bwMode="auto">
                <a:xfrm flipH="1">
                  <a:off x="4279" y="345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82" name="Line 85"/>
                <p:cNvSpPr>
                  <a:spLocks noChangeShapeType="1"/>
                </p:cNvSpPr>
                <p:nvPr/>
              </p:nvSpPr>
              <p:spPr bwMode="auto">
                <a:xfrm flipH="1">
                  <a:off x="4168" y="3551"/>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Line 86"/>
                <p:cNvSpPr>
                  <a:spLocks noChangeShapeType="1"/>
                </p:cNvSpPr>
                <p:nvPr/>
              </p:nvSpPr>
              <p:spPr bwMode="auto">
                <a:xfrm>
                  <a:off x="4176" y="3743"/>
                  <a:ext cx="12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4" name="Line 87"/>
                <p:cNvSpPr>
                  <a:spLocks noChangeShapeType="1"/>
                </p:cNvSpPr>
                <p:nvPr/>
              </p:nvSpPr>
              <p:spPr bwMode="auto">
                <a:xfrm>
                  <a:off x="5472" y="3127"/>
                  <a:ext cx="0" cy="6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85" name="Group 128"/>
                <p:cNvGrpSpPr>
                  <a:grpSpLocks/>
                </p:cNvGrpSpPr>
                <p:nvPr/>
              </p:nvGrpSpPr>
              <p:grpSpPr bwMode="auto">
                <a:xfrm flipH="1">
                  <a:off x="3855" y="3504"/>
                  <a:ext cx="321" cy="288"/>
                  <a:chOff x="1720" y="3503"/>
                  <a:chExt cx="321" cy="288"/>
                </a:xfrm>
              </p:grpSpPr>
              <p:sp>
                <p:nvSpPr>
                  <p:cNvPr id="27686" name="Arc 129"/>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Arc 130"/>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Line 131"/>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9" name="Line 132"/>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Line 133"/>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79" name="Line 134"/>
              <p:cNvSpPr>
                <a:spLocks noChangeShapeType="1"/>
              </p:cNvSpPr>
              <p:nvPr/>
            </p:nvSpPr>
            <p:spPr bwMode="auto">
              <a:xfrm flipH="1" flipV="1">
                <a:off x="3522" y="3646"/>
                <a:ext cx="348" cy="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34347" name="Group 139"/>
          <p:cNvGrpSpPr>
            <a:grpSpLocks/>
          </p:cNvGrpSpPr>
          <p:nvPr/>
        </p:nvGrpSpPr>
        <p:grpSpPr bwMode="auto">
          <a:xfrm>
            <a:off x="698500" y="4648200"/>
            <a:ext cx="7729538" cy="900113"/>
            <a:chOff x="440" y="2928"/>
            <a:chExt cx="4869" cy="567"/>
          </a:xfrm>
        </p:grpSpPr>
        <p:grpSp>
          <p:nvGrpSpPr>
            <p:cNvPr id="27670" name="Group 138"/>
            <p:cNvGrpSpPr>
              <a:grpSpLocks/>
            </p:cNvGrpSpPr>
            <p:nvPr/>
          </p:nvGrpSpPr>
          <p:grpSpPr bwMode="auto">
            <a:xfrm>
              <a:off x="1152" y="3127"/>
              <a:ext cx="3456" cy="368"/>
              <a:chOff x="1152" y="3127"/>
              <a:chExt cx="3456" cy="368"/>
            </a:xfrm>
          </p:grpSpPr>
          <p:sp>
            <p:nvSpPr>
              <p:cNvPr id="27674" name="Line 69"/>
              <p:cNvSpPr>
                <a:spLocks noChangeShapeType="1"/>
              </p:cNvSpPr>
              <p:nvPr/>
            </p:nvSpPr>
            <p:spPr bwMode="auto">
              <a:xfrm>
                <a:off x="1152" y="3127"/>
                <a:ext cx="0" cy="3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Line 88"/>
              <p:cNvSpPr>
                <a:spLocks noChangeShapeType="1"/>
              </p:cNvSpPr>
              <p:nvPr/>
            </p:nvSpPr>
            <p:spPr bwMode="auto">
              <a:xfrm>
                <a:off x="4608" y="3127"/>
                <a:ext cx="0" cy="3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71" name="Group 137"/>
            <p:cNvGrpSpPr>
              <a:grpSpLocks/>
            </p:cNvGrpSpPr>
            <p:nvPr/>
          </p:nvGrpSpPr>
          <p:grpSpPr bwMode="auto">
            <a:xfrm>
              <a:off x="440" y="2928"/>
              <a:ext cx="4869" cy="184"/>
              <a:chOff x="440" y="2928"/>
              <a:chExt cx="4869" cy="184"/>
            </a:xfrm>
          </p:grpSpPr>
          <p:sp>
            <p:nvSpPr>
              <p:cNvPr id="27672" name="Rectangle 135"/>
              <p:cNvSpPr>
                <a:spLocks noChangeArrowheads="1"/>
              </p:cNvSpPr>
              <p:nvPr/>
            </p:nvSpPr>
            <p:spPr bwMode="auto">
              <a:xfrm>
                <a:off x="4224"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73" name="Rectangle 136"/>
              <p:cNvSpPr>
                <a:spLocks noChangeArrowheads="1"/>
              </p:cNvSpPr>
              <p:nvPr/>
            </p:nvSpPr>
            <p:spPr bwMode="auto">
              <a:xfrm>
                <a:off x="440"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sp>
        <p:nvSpPr>
          <p:cNvPr id="734331" name="Freeform 123"/>
          <p:cNvSpPr>
            <a:spLocks/>
          </p:cNvSpPr>
          <p:nvPr/>
        </p:nvSpPr>
        <p:spPr bwMode="auto">
          <a:xfrm>
            <a:off x="990600" y="3048000"/>
            <a:ext cx="381000" cy="2590800"/>
          </a:xfrm>
          <a:custGeom>
            <a:avLst/>
            <a:gdLst>
              <a:gd name="T0" fmla="*/ 0 w 240"/>
              <a:gd name="T1" fmla="*/ 0 h 1584"/>
              <a:gd name="T2" fmla="*/ 0 w 240"/>
              <a:gd name="T3" fmla="*/ 2590800 h 1584"/>
              <a:gd name="T4" fmla="*/ 381000 w 240"/>
              <a:gd name="T5" fmla="*/ 2590800 h 1584"/>
              <a:gd name="T6" fmla="*/ 0 60000 65536"/>
              <a:gd name="T7" fmla="*/ 0 60000 65536"/>
              <a:gd name="T8" fmla="*/ 0 60000 65536"/>
            </a:gdLst>
            <a:ahLst/>
            <a:cxnLst>
              <a:cxn ang="T6">
                <a:pos x="T0" y="T1"/>
              </a:cxn>
              <a:cxn ang="T7">
                <a:pos x="T2" y="T3"/>
              </a:cxn>
              <a:cxn ang="T8">
                <a:pos x="T4" y="T5"/>
              </a:cxn>
            </a:cxnLst>
            <a:rect l="0" t="0" r="r" b="b"/>
            <a:pathLst>
              <a:path w="240" h="1584">
                <a:moveTo>
                  <a:pt x="0" y="0"/>
                </a:moveTo>
                <a:lnTo>
                  <a:pt x="0" y="1584"/>
                </a:lnTo>
                <a:lnTo>
                  <a:pt x="240" y="1584"/>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34355" name="Rectangle 147"/>
          <p:cNvSpPr>
            <a:spLocks noChangeArrowheads="1"/>
          </p:cNvSpPr>
          <p:nvPr/>
        </p:nvSpPr>
        <p:spPr bwMode="auto">
          <a:xfrm>
            <a:off x="2600325" y="4648200"/>
            <a:ext cx="1581150" cy="2952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56" name="Freeform 148"/>
          <p:cNvSpPr>
            <a:spLocks/>
          </p:cNvSpPr>
          <p:nvPr/>
        </p:nvSpPr>
        <p:spPr bwMode="auto">
          <a:xfrm>
            <a:off x="3962400" y="4876800"/>
            <a:ext cx="609600" cy="1676400"/>
          </a:xfrm>
          <a:custGeom>
            <a:avLst/>
            <a:gdLst>
              <a:gd name="T0" fmla="*/ 0 w 384"/>
              <a:gd name="T1" fmla="*/ 0 h 1056"/>
              <a:gd name="T2" fmla="*/ 0 w 384"/>
              <a:gd name="T3" fmla="*/ 838200 h 1056"/>
              <a:gd name="T4" fmla="*/ 609600 w 384"/>
              <a:gd name="T5" fmla="*/ 838200 h 1056"/>
              <a:gd name="T6" fmla="*/ 609600 w 38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056">
                <a:moveTo>
                  <a:pt x="0" y="0"/>
                </a:moveTo>
                <a:lnTo>
                  <a:pt x="0" y="528"/>
                </a:lnTo>
                <a:lnTo>
                  <a:pt x="384" y="528"/>
                </a:lnTo>
                <a:lnTo>
                  <a:pt x="384" y="1056"/>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60" name="Group 152"/>
          <p:cNvGrpSpPr>
            <a:grpSpLocks/>
          </p:cNvGrpSpPr>
          <p:nvPr/>
        </p:nvGrpSpPr>
        <p:grpSpPr bwMode="auto">
          <a:xfrm>
            <a:off x="4267200" y="6553200"/>
            <a:ext cx="1879600" cy="304800"/>
            <a:chOff x="2688" y="4128"/>
            <a:chExt cx="1184" cy="192"/>
          </a:xfrm>
        </p:grpSpPr>
        <p:sp>
          <p:nvSpPr>
            <p:cNvPr id="27668" name="Rectangle 149"/>
            <p:cNvSpPr>
              <a:spLocks noChangeArrowheads="1"/>
            </p:cNvSpPr>
            <p:nvPr/>
          </p:nvSpPr>
          <p:spPr bwMode="auto">
            <a:xfrm>
              <a:off x="2688" y="4128"/>
              <a:ext cx="384" cy="192"/>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69" name="Text Box 151"/>
            <p:cNvSpPr txBox="1">
              <a:spLocks noChangeArrowheads="1"/>
            </p:cNvSpPr>
            <p:nvPr/>
          </p:nvSpPr>
          <p:spPr bwMode="auto">
            <a:xfrm>
              <a:off x="3072" y="4141"/>
              <a:ext cx="800"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Times New Roman" panose="02020603050405020304" pitchFamily="18" charset="0"/>
                  <a:ea typeface="굴림" panose="020B0600000101010101" pitchFamily="34" charset="-127"/>
                </a:rPr>
                <a:t>Cache Block</a:t>
              </a:r>
            </a:p>
          </p:txBody>
        </p:sp>
      </p:grpSp>
    </p:spTree>
    <p:extLst>
      <p:ext uri="{BB962C8B-B14F-4D97-AF65-F5344CB8AC3E}">
        <p14:creationId xmlns:p14="http://schemas.microsoft.com/office/powerpoint/2010/main" val="5645370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anim calcmode="lin" valueType="num">
                                      <p:cBhvr additive="base">
                                        <p:cTn id="7" dur="500" fill="hold"/>
                                        <p:tgtEl>
                                          <p:spTgt spid="734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4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4211">
                                            <p:txEl>
                                              <p:pRg st="1" end="1"/>
                                            </p:txEl>
                                          </p:spTgt>
                                        </p:tgtEl>
                                        <p:attrNameLst>
                                          <p:attrName>style.visibility</p:attrName>
                                        </p:attrNameLst>
                                      </p:cBhvr>
                                      <p:to>
                                        <p:strVal val="visible"/>
                                      </p:to>
                                    </p:set>
                                    <p:anim calcmode="lin" valueType="num">
                                      <p:cBhvr additive="base">
                                        <p:cTn id="11" dur="500" fill="hold"/>
                                        <p:tgtEl>
                                          <p:spTgt spid="734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4211">
                                            <p:txEl>
                                              <p:pRg st="1" end="1"/>
                                            </p:txEl>
                                          </p:spTgt>
                                        </p:tgtEl>
                                        <p:attrNameLst>
                                          <p:attrName>ppt_y</p:attrName>
                                        </p:attrNameLst>
                                      </p:cBhvr>
                                      <p:tavLst>
                                        <p:tav tm="0">
                                          <p:val>
                                            <p:strVal val="#ppt_y"/>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7343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34211">
                                            <p:txEl>
                                              <p:pRg st="2" end="2"/>
                                            </p:txEl>
                                          </p:spTgt>
                                        </p:tgtEl>
                                        <p:attrNameLst>
                                          <p:attrName>style.visibility</p:attrName>
                                        </p:attrNameLst>
                                      </p:cBhvr>
                                      <p:to>
                                        <p:strVal val="visible"/>
                                      </p:to>
                                    </p:set>
                                    <p:anim calcmode="lin" valueType="num">
                                      <p:cBhvr additive="base">
                                        <p:cTn id="19" dur="500" fill="hold"/>
                                        <p:tgtEl>
                                          <p:spTgt spid="7342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3421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34348"/>
                                        </p:tgtEl>
                                        <p:attrNameLst>
                                          <p:attrName>style.visibility</p:attrName>
                                        </p:attrNameLst>
                                      </p:cBhvr>
                                      <p:to>
                                        <p:strVal val="visible"/>
                                      </p:to>
                                    </p:set>
                                    <p:anim calcmode="lin" valueType="num">
                                      <p:cBhvr additive="base">
                                        <p:cTn id="23" dur="500" fill="hold"/>
                                        <p:tgtEl>
                                          <p:spTgt spid="734348"/>
                                        </p:tgtEl>
                                        <p:attrNameLst>
                                          <p:attrName>ppt_x</p:attrName>
                                        </p:attrNameLst>
                                      </p:cBhvr>
                                      <p:tavLst>
                                        <p:tav tm="0">
                                          <p:val>
                                            <p:strVal val="0-#ppt_w/2"/>
                                          </p:val>
                                        </p:tav>
                                        <p:tav tm="100000">
                                          <p:val>
                                            <p:strVal val="#ppt_x"/>
                                          </p:val>
                                        </p:tav>
                                      </p:tavLst>
                                    </p:anim>
                                    <p:anim calcmode="lin" valueType="num">
                                      <p:cBhvr additive="base">
                                        <p:cTn id="24" dur="500" fill="hold"/>
                                        <p:tgtEl>
                                          <p:spTgt spid="73434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734228"/>
                                        </p:tgtEl>
                                        <p:attrNameLst>
                                          <p:attrName>style.visibility</p:attrName>
                                        </p:attrNameLst>
                                      </p:cBhvr>
                                      <p:to>
                                        <p:strVal val="visible"/>
                                      </p:to>
                                    </p:set>
                                    <p:anim calcmode="lin" valueType="num">
                                      <p:cBhvr additive="base">
                                        <p:cTn id="27" dur="500" fill="hold"/>
                                        <p:tgtEl>
                                          <p:spTgt spid="734228"/>
                                        </p:tgtEl>
                                        <p:attrNameLst>
                                          <p:attrName>ppt_x</p:attrName>
                                        </p:attrNameLst>
                                      </p:cBhvr>
                                      <p:tavLst>
                                        <p:tav tm="0">
                                          <p:val>
                                            <p:strVal val="1+#ppt_w/2"/>
                                          </p:val>
                                        </p:tav>
                                        <p:tav tm="100000">
                                          <p:val>
                                            <p:strVal val="#ppt_x"/>
                                          </p:val>
                                        </p:tav>
                                      </p:tavLst>
                                    </p:anim>
                                    <p:anim calcmode="lin" valueType="num">
                                      <p:cBhvr additive="base">
                                        <p:cTn id="28" dur="500" fill="hold"/>
                                        <p:tgtEl>
                                          <p:spTgt spid="73422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34211">
                                            <p:txEl>
                                              <p:pRg st="3" end="3"/>
                                            </p:txEl>
                                          </p:spTgt>
                                        </p:tgtEl>
                                        <p:attrNameLst>
                                          <p:attrName>style.visibility</p:attrName>
                                        </p:attrNameLst>
                                      </p:cBhvr>
                                      <p:to>
                                        <p:strVal val="visible"/>
                                      </p:to>
                                    </p:set>
                                    <p:anim calcmode="lin" valueType="num">
                                      <p:cBhvr additive="base">
                                        <p:cTn id="33" dur="500" fill="hold"/>
                                        <p:tgtEl>
                                          <p:spTgt spid="734211">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34211">
                                            <p:txEl>
                                              <p:pRg st="3" end="3"/>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734313"/>
                                        </p:tgtEl>
                                        <p:attrNameLst>
                                          <p:attrName>style.visibility</p:attrName>
                                        </p:attrNameLst>
                                      </p:cBhvr>
                                      <p:to>
                                        <p:strVal val="visible"/>
                                      </p:to>
                                    </p:se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734330"/>
                                        </p:tgtEl>
                                        <p:attrNameLst>
                                          <p:attrName>style.visibility</p:attrName>
                                        </p:attrNameLst>
                                      </p:cBhvr>
                                      <p:to>
                                        <p:strVal val="visible"/>
                                      </p:to>
                                    </p:set>
                                    <p:animEffect transition="in" filter="wipe(up)">
                                      <p:cBhvr>
                                        <p:cTn id="41" dur="500"/>
                                        <p:tgtEl>
                                          <p:spTgt spid="734330"/>
                                        </p:tgtEl>
                                      </p:cBhvr>
                                    </p:animEffect>
                                  </p:childTnLst>
                                </p:cTn>
                              </p:par>
                            </p:childTnLst>
                          </p:cTn>
                        </p:par>
                        <p:par>
                          <p:cTn id="42" fill="hold" nodeType="afterGroup">
                            <p:stCondLst>
                              <p:cond delay="1000"/>
                            </p:stCondLst>
                            <p:childTnLst>
                              <p:par>
                                <p:cTn id="43" presetID="17" presetClass="entr" presetSubtype="10" fill="hold" grpId="0" nodeType="afterEffect">
                                  <p:stCondLst>
                                    <p:cond delay="0"/>
                                  </p:stCondLst>
                                  <p:childTnLst>
                                    <p:set>
                                      <p:cBhvr>
                                        <p:cTn id="44" dur="1" fill="hold">
                                          <p:stCondLst>
                                            <p:cond delay="0"/>
                                          </p:stCondLst>
                                        </p:cTn>
                                        <p:tgtEl>
                                          <p:spTgt spid="734248"/>
                                        </p:tgtEl>
                                        <p:attrNameLst>
                                          <p:attrName>style.visibility</p:attrName>
                                        </p:attrNameLst>
                                      </p:cBhvr>
                                      <p:to>
                                        <p:strVal val="visible"/>
                                      </p:to>
                                    </p:set>
                                    <p:anim calcmode="lin" valueType="num">
                                      <p:cBhvr>
                                        <p:cTn id="45" dur="500" fill="hold"/>
                                        <p:tgtEl>
                                          <p:spTgt spid="734248"/>
                                        </p:tgtEl>
                                        <p:attrNameLst>
                                          <p:attrName>ppt_w</p:attrName>
                                        </p:attrNameLst>
                                      </p:cBhvr>
                                      <p:tavLst>
                                        <p:tav tm="0">
                                          <p:val>
                                            <p:fltVal val="0"/>
                                          </p:val>
                                        </p:tav>
                                        <p:tav tm="100000">
                                          <p:val>
                                            <p:strVal val="#ppt_w"/>
                                          </p:val>
                                        </p:tav>
                                      </p:tavLst>
                                    </p:anim>
                                    <p:anim calcmode="lin" valueType="num">
                                      <p:cBhvr>
                                        <p:cTn id="46" dur="500" fill="hold"/>
                                        <p:tgtEl>
                                          <p:spTgt spid="734248"/>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734211">
                                            <p:txEl>
                                              <p:pRg st="4" end="4"/>
                                            </p:txEl>
                                          </p:spTgt>
                                        </p:tgtEl>
                                        <p:attrNameLst>
                                          <p:attrName>style.visibility</p:attrName>
                                        </p:attrNameLst>
                                      </p:cBhvr>
                                      <p:to>
                                        <p:strVal val="visible"/>
                                      </p:to>
                                    </p:set>
                                    <p:anim calcmode="lin" valueType="num">
                                      <p:cBhvr additive="base">
                                        <p:cTn id="51" dur="500" fill="hold"/>
                                        <p:tgtEl>
                                          <p:spTgt spid="734211">
                                            <p:txEl>
                                              <p:pRg st="4" end="4"/>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34211">
                                            <p:txEl>
                                              <p:pRg st="4" end="4"/>
                                            </p:txEl>
                                          </p:spTgt>
                                        </p:tgtEl>
                                        <p:attrNameLst>
                                          <p:attrName>ppt_y</p:attrName>
                                        </p:attrNameLst>
                                      </p:cBhvr>
                                      <p:tavLst>
                                        <p:tav tm="0">
                                          <p:val>
                                            <p:strVal val="#ppt_y"/>
                                          </p:val>
                                        </p:tav>
                                        <p:tav tm="100000">
                                          <p:val>
                                            <p:strVal val="#ppt_y"/>
                                          </p:val>
                                        </p:tav>
                                      </p:tavLst>
                                    </p:anim>
                                  </p:childTnLst>
                                </p:cTn>
                              </p:par>
                              <p:par>
                                <p:cTn id="53" presetID="1" presetClass="entr" presetSubtype="0" fill="hold" grpId="0" nodeType="withEffect">
                                  <p:stCondLst>
                                    <p:cond delay="0"/>
                                  </p:stCondLst>
                                  <p:childTnLst>
                                    <p:set>
                                      <p:cBhvr>
                                        <p:cTn id="54" dur="1" fill="hold">
                                          <p:stCondLst>
                                            <p:cond delay="0"/>
                                          </p:stCondLst>
                                        </p:cTn>
                                        <p:tgtEl>
                                          <p:spTgt spid="734314"/>
                                        </p:tgtEl>
                                        <p:attrNameLst>
                                          <p:attrName>style.visibility</p:attrName>
                                        </p:attrNameLst>
                                      </p:cBhvr>
                                      <p:to>
                                        <p:strVal val="visible"/>
                                      </p:to>
                                    </p:set>
                                  </p:childTnLst>
                                </p:cTn>
                              </p:par>
                            </p:childTnLst>
                          </p:cTn>
                        </p:par>
                        <p:par>
                          <p:cTn id="55" fill="hold" nodeType="afterGroup">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734331"/>
                                        </p:tgtEl>
                                        <p:attrNameLst>
                                          <p:attrName>style.visibility</p:attrName>
                                        </p:attrNameLst>
                                      </p:cBhvr>
                                      <p:to>
                                        <p:strVal val="visible"/>
                                      </p:to>
                                    </p:set>
                                    <p:animEffect transition="in" filter="wipe(up)">
                                      <p:cBhvr>
                                        <p:cTn id="58" dur="500"/>
                                        <p:tgtEl>
                                          <p:spTgt spid="734331"/>
                                        </p:tgtEl>
                                      </p:cBhvr>
                                    </p:animEffect>
                                  </p:childTnLst>
                                </p:cTn>
                              </p:par>
                            </p:childTnLst>
                          </p:cTn>
                        </p:par>
                        <p:par>
                          <p:cTn id="59" fill="hold" nodeType="afterGroup">
                            <p:stCondLst>
                              <p:cond delay="1000"/>
                            </p:stCondLst>
                            <p:childTnLst>
                              <p:par>
                                <p:cTn id="60" presetID="22" presetClass="entr" presetSubtype="1" fill="hold" grpId="0" nodeType="afterEffect">
                                  <p:stCondLst>
                                    <p:cond delay="0"/>
                                  </p:stCondLst>
                                  <p:childTnLst>
                                    <p:set>
                                      <p:cBhvr>
                                        <p:cTn id="61" dur="1" fill="hold">
                                          <p:stCondLst>
                                            <p:cond delay="0"/>
                                          </p:stCondLst>
                                        </p:cTn>
                                        <p:tgtEl>
                                          <p:spTgt spid="734332"/>
                                        </p:tgtEl>
                                        <p:attrNameLst>
                                          <p:attrName>style.visibility</p:attrName>
                                        </p:attrNameLst>
                                      </p:cBhvr>
                                      <p:to>
                                        <p:strVal val="visible"/>
                                      </p:to>
                                    </p:set>
                                    <p:animEffect transition="in" filter="wipe(up)">
                                      <p:cBhvr>
                                        <p:cTn id="62" dur="500"/>
                                        <p:tgtEl>
                                          <p:spTgt spid="734332"/>
                                        </p:tgtEl>
                                      </p:cBhvr>
                                    </p:animEffect>
                                  </p:childTnLst>
                                </p:cTn>
                              </p:par>
                              <p:par>
                                <p:cTn id="63" presetID="22" presetClass="entr" presetSubtype="1" fill="hold" nodeType="withEffect">
                                  <p:stCondLst>
                                    <p:cond delay="0"/>
                                  </p:stCondLst>
                                  <p:childTnLst>
                                    <p:set>
                                      <p:cBhvr>
                                        <p:cTn id="64" dur="1" fill="hold">
                                          <p:stCondLst>
                                            <p:cond delay="0"/>
                                          </p:stCondLst>
                                        </p:cTn>
                                        <p:tgtEl>
                                          <p:spTgt spid="734347"/>
                                        </p:tgtEl>
                                        <p:attrNameLst>
                                          <p:attrName>style.visibility</p:attrName>
                                        </p:attrNameLst>
                                      </p:cBhvr>
                                      <p:to>
                                        <p:strVal val="visible"/>
                                      </p:to>
                                    </p:set>
                                    <p:animEffect transition="in" filter="wipe(up)">
                                      <p:cBhvr>
                                        <p:cTn id="65" dur="500"/>
                                        <p:tgtEl>
                                          <p:spTgt spid="734347"/>
                                        </p:tgtEl>
                                      </p:cBhvr>
                                    </p:animEffect>
                                  </p:childTnLst>
                                </p:cTn>
                              </p:par>
                            </p:childTnLst>
                          </p:cTn>
                        </p:par>
                        <p:par>
                          <p:cTn id="66" fill="hold" nodeType="afterGroup">
                            <p:stCondLst>
                              <p:cond delay="1500"/>
                            </p:stCondLst>
                            <p:childTnLst>
                              <p:par>
                                <p:cTn id="67" presetID="4" presetClass="entr" presetSubtype="16" fill="hold" nodeType="afterEffect">
                                  <p:stCondLst>
                                    <p:cond delay="0"/>
                                  </p:stCondLst>
                                  <p:childTnLst>
                                    <p:set>
                                      <p:cBhvr>
                                        <p:cTn id="68" dur="1" fill="hold">
                                          <p:stCondLst>
                                            <p:cond delay="0"/>
                                          </p:stCondLst>
                                        </p:cTn>
                                        <p:tgtEl>
                                          <p:spTgt spid="734354"/>
                                        </p:tgtEl>
                                        <p:attrNameLst>
                                          <p:attrName>style.visibility</p:attrName>
                                        </p:attrNameLst>
                                      </p:cBhvr>
                                      <p:to>
                                        <p:strVal val="visible"/>
                                      </p:to>
                                    </p:set>
                                    <p:animEffect transition="in" filter="box(in)">
                                      <p:cBhvr>
                                        <p:cTn id="69" dur="500"/>
                                        <p:tgtEl>
                                          <p:spTgt spid="73435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734211">
                                            <p:txEl>
                                              <p:pRg st="5" end="5"/>
                                            </p:txEl>
                                          </p:spTgt>
                                        </p:tgtEl>
                                        <p:attrNameLst>
                                          <p:attrName>style.visibility</p:attrName>
                                        </p:attrNameLst>
                                      </p:cBhvr>
                                      <p:to>
                                        <p:strVal val="visible"/>
                                      </p:to>
                                    </p:set>
                                    <p:anim calcmode="lin" valueType="num">
                                      <p:cBhvr additive="base">
                                        <p:cTn id="74" dur="500" fill="hold"/>
                                        <p:tgtEl>
                                          <p:spTgt spid="734211">
                                            <p:txEl>
                                              <p:pRg st="5" end="5"/>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734211">
                                            <p:txEl>
                                              <p:pRg st="5" end="5"/>
                                            </p:txEl>
                                          </p:spTgt>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500"/>
                            </p:stCondLst>
                            <p:childTnLst>
                              <p:par>
                                <p:cTn id="77" presetID="1" presetClass="entr" presetSubtype="0" fill="hold" nodeType="afterEffect">
                                  <p:stCondLst>
                                    <p:cond delay="0"/>
                                  </p:stCondLst>
                                  <p:childTnLst>
                                    <p:set>
                                      <p:cBhvr>
                                        <p:cTn id="78" dur="1" fill="hold">
                                          <p:stCondLst>
                                            <p:cond delay="0"/>
                                          </p:stCondLst>
                                        </p:cTn>
                                        <p:tgtEl>
                                          <p:spTgt spid="734311"/>
                                        </p:tgtEl>
                                        <p:attrNameLst>
                                          <p:attrName>style.visibility</p:attrName>
                                        </p:attrNameLst>
                                      </p:cBhvr>
                                      <p:to>
                                        <p:strVal val="visible"/>
                                      </p:to>
                                    </p:set>
                                  </p:childTnLst>
                                </p:cTn>
                              </p:par>
                            </p:childTnLst>
                          </p:cTn>
                        </p:par>
                        <p:par>
                          <p:cTn id="79" fill="hold" nodeType="afterGroup">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734355"/>
                                        </p:tgtEl>
                                        <p:attrNameLst>
                                          <p:attrName>style.visibility</p:attrName>
                                        </p:attrNameLst>
                                      </p:cBhvr>
                                      <p:to>
                                        <p:strVal val="visible"/>
                                      </p:to>
                                    </p:set>
                                  </p:childTnLst>
                                </p:cTn>
                              </p:par>
                            </p:childTnLst>
                          </p:cTn>
                        </p:par>
                        <p:par>
                          <p:cTn id="82" fill="hold" nodeType="afterGroup">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734356"/>
                                        </p:tgtEl>
                                        <p:attrNameLst>
                                          <p:attrName>style.visibility</p:attrName>
                                        </p:attrNameLst>
                                      </p:cBhvr>
                                      <p:to>
                                        <p:strVal val="visible"/>
                                      </p:to>
                                    </p:set>
                                    <p:animEffect transition="in" filter="wipe(up)">
                                      <p:cBhvr>
                                        <p:cTn id="85" dur="500"/>
                                        <p:tgtEl>
                                          <p:spTgt spid="734356"/>
                                        </p:tgtEl>
                                      </p:cBhvr>
                                    </p:animEffect>
                                  </p:childTnLst>
                                </p:cTn>
                              </p:par>
                            </p:childTnLst>
                          </p:cTn>
                        </p:par>
                        <p:par>
                          <p:cTn id="86" fill="hold" nodeType="afterGroup">
                            <p:stCondLst>
                              <p:cond delay="1000"/>
                            </p:stCondLst>
                            <p:childTnLst>
                              <p:par>
                                <p:cTn id="87" presetID="1" presetClass="entr" presetSubtype="0" fill="hold" nodeType="afterEffect">
                                  <p:stCondLst>
                                    <p:cond delay="0"/>
                                  </p:stCondLst>
                                  <p:childTnLst>
                                    <p:set>
                                      <p:cBhvr>
                                        <p:cTn id="88" dur="1" fill="hold">
                                          <p:stCondLst>
                                            <p:cond delay="0"/>
                                          </p:stCondLst>
                                        </p:cTn>
                                        <p:tgtEl>
                                          <p:spTgt spid="734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314" grpId="0" animBg="1"/>
      <p:bldP spid="734313" grpId="0" animBg="1"/>
      <p:bldP spid="734211" grpId="0" build="p"/>
      <p:bldP spid="734248" grpId="0" animBg="1"/>
      <p:bldP spid="734332" grpId="0" animBg="1"/>
      <p:bldP spid="734331" grpId="0" animBg="1"/>
      <p:bldP spid="734355" grpId="0" animBg="1"/>
      <p:bldP spid="73435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337" name="Rectangle 81"/>
          <p:cNvSpPr>
            <a:spLocks noChangeArrowheads="1"/>
          </p:cNvSpPr>
          <p:nvPr/>
        </p:nvSpPr>
        <p:spPr bwMode="auto">
          <a:xfrm>
            <a:off x="2540000" y="4279900"/>
            <a:ext cx="2946400" cy="18161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6" name="Rectangle 80"/>
          <p:cNvSpPr>
            <a:spLocks noChangeArrowheads="1"/>
          </p:cNvSpPr>
          <p:nvPr/>
        </p:nvSpPr>
        <p:spPr bwMode="auto">
          <a:xfrm>
            <a:off x="7181850" y="4287838"/>
            <a:ext cx="757238" cy="2857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4" name="Rectangle 78"/>
          <p:cNvSpPr>
            <a:spLocks noChangeArrowheads="1"/>
          </p:cNvSpPr>
          <p:nvPr/>
        </p:nvSpPr>
        <p:spPr bwMode="auto">
          <a:xfrm>
            <a:off x="6789738" y="3063875"/>
            <a:ext cx="1439862" cy="2825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2" name="Rectangle 76"/>
          <p:cNvSpPr>
            <a:spLocks noChangeArrowheads="1"/>
          </p:cNvSpPr>
          <p:nvPr/>
        </p:nvSpPr>
        <p:spPr bwMode="auto">
          <a:xfrm>
            <a:off x="792163" y="3071813"/>
            <a:ext cx="5989637" cy="27622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78" name="Rectangle 2"/>
          <p:cNvSpPr>
            <a:spLocks noGrp="1" noChangeArrowheads="1"/>
          </p:cNvSpPr>
          <p:nvPr>
            <p:ph type="title"/>
          </p:nvPr>
        </p:nvSpPr>
        <p:spPr>
          <a:xfrm>
            <a:off x="1941513" y="228600"/>
            <a:ext cx="4810125" cy="379413"/>
          </a:xfrm>
          <a:noFill/>
        </p:spPr>
        <p:txBody>
          <a:bodyPr wrap="none" lIns="63500" tIns="25400" rIns="63500" bIns="25400" anchor="t">
            <a:spAutoFit/>
          </a:bodyPr>
          <a:lstStyle/>
          <a:p>
            <a:r>
              <a:rPr lang="en-US" altLang="ko-KR" smtClean="0">
                <a:ea typeface="굴림" panose="020B0600000101010101" pitchFamily="34" charset="-127"/>
              </a:rPr>
              <a:t>Review: Fully Associative Cache</a:t>
            </a:r>
          </a:p>
        </p:txBody>
      </p:sp>
      <p:sp>
        <p:nvSpPr>
          <p:cNvPr id="736259" name="Rectangle 3"/>
          <p:cNvSpPr>
            <a:spLocks noGrp="1" noChangeArrowheads="1"/>
          </p:cNvSpPr>
          <p:nvPr>
            <p:ph type="body" idx="1"/>
          </p:nvPr>
        </p:nvSpPr>
        <p:spPr>
          <a:xfrm>
            <a:off x="381000" y="685800"/>
            <a:ext cx="8458200" cy="2413000"/>
          </a:xfrm>
          <a:noFill/>
        </p:spPr>
        <p:txBody>
          <a:bodyPr lIns="63500" tIns="25400" rIns="63500" bIns="25400">
            <a:spAutoFit/>
          </a:bodyPr>
          <a:lstStyle/>
          <a:p>
            <a:pPr>
              <a:lnSpc>
                <a:spcPct val="80000"/>
              </a:lnSpc>
              <a:spcBef>
                <a:spcPct val="20000"/>
              </a:spcBef>
            </a:pPr>
            <a:r>
              <a:rPr lang="en-US" altLang="ko-KR" smtClean="0">
                <a:solidFill>
                  <a:schemeClr val="hlink"/>
                </a:solidFill>
                <a:ea typeface="굴림" panose="020B0600000101010101" pitchFamily="34" charset="-127"/>
              </a:rPr>
              <a:t>Fully Associative</a:t>
            </a:r>
            <a:r>
              <a:rPr lang="en-US" altLang="ko-KR" smtClean="0">
                <a:ea typeface="굴림" panose="020B0600000101010101" pitchFamily="34" charset="-127"/>
              </a:rPr>
              <a:t>: Every block can hold any line</a:t>
            </a:r>
          </a:p>
          <a:p>
            <a:pPr lvl="1">
              <a:lnSpc>
                <a:spcPct val="80000"/>
              </a:lnSpc>
              <a:spcBef>
                <a:spcPct val="20000"/>
              </a:spcBef>
            </a:pPr>
            <a:r>
              <a:rPr lang="en-US" altLang="ko-KR" smtClean="0">
                <a:ea typeface="굴림" panose="020B0600000101010101" pitchFamily="34" charset="-127"/>
              </a:rPr>
              <a:t>Address does not include a cache index</a:t>
            </a:r>
          </a:p>
          <a:p>
            <a:pPr lvl="1">
              <a:lnSpc>
                <a:spcPct val="80000"/>
              </a:lnSpc>
              <a:spcBef>
                <a:spcPct val="20000"/>
              </a:spcBef>
            </a:pPr>
            <a:r>
              <a:rPr lang="en-US" altLang="ko-KR" smtClean="0">
                <a:ea typeface="굴림" panose="020B0600000101010101" pitchFamily="34" charset="-127"/>
              </a:rPr>
              <a:t>Compare Cache Tags of all Cache Entries in Parallel</a:t>
            </a:r>
          </a:p>
          <a:p>
            <a:pPr>
              <a:lnSpc>
                <a:spcPct val="80000"/>
              </a:lnSpc>
              <a:spcBef>
                <a:spcPct val="20000"/>
              </a:spcBef>
            </a:pPr>
            <a:r>
              <a:rPr lang="en-US" altLang="ko-KR" smtClean="0">
                <a:ea typeface="굴림" panose="020B0600000101010101" pitchFamily="34" charset="-127"/>
              </a:rPr>
              <a:t>Example: Block Size=32B blocks</a:t>
            </a:r>
          </a:p>
          <a:p>
            <a:pPr lvl="1">
              <a:lnSpc>
                <a:spcPct val="80000"/>
              </a:lnSpc>
              <a:spcBef>
                <a:spcPct val="20000"/>
              </a:spcBef>
            </a:pPr>
            <a:r>
              <a:rPr lang="en-US" altLang="ko-KR" smtClean="0">
                <a:ea typeface="굴림" panose="020B0600000101010101" pitchFamily="34" charset="-127"/>
              </a:rPr>
              <a:t>We need N 27-bit comparators</a:t>
            </a:r>
          </a:p>
          <a:p>
            <a:pPr lvl="1">
              <a:lnSpc>
                <a:spcPct val="80000"/>
              </a:lnSpc>
              <a:spcBef>
                <a:spcPct val="20000"/>
              </a:spcBef>
            </a:pPr>
            <a:r>
              <a:rPr lang="en-US" altLang="ko-KR" smtClean="0">
                <a:ea typeface="굴림" panose="020B0600000101010101" pitchFamily="34" charset="-127"/>
              </a:rPr>
              <a:t>Still have byte select to choose from within block</a:t>
            </a:r>
          </a:p>
          <a:p>
            <a:pPr>
              <a:lnSpc>
                <a:spcPct val="80000"/>
              </a:lnSpc>
              <a:spcBef>
                <a:spcPct val="20000"/>
              </a:spcBef>
            </a:pPr>
            <a:endParaRPr lang="ko-KR" altLang="en-US" smtClean="0">
              <a:ea typeface="굴림" panose="020B0600000101010101" pitchFamily="34" charset="-127"/>
            </a:endParaRPr>
          </a:p>
        </p:txBody>
      </p:sp>
      <p:grpSp>
        <p:nvGrpSpPr>
          <p:cNvPr id="736325" name="Group 69"/>
          <p:cNvGrpSpPr>
            <a:grpSpLocks/>
          </p:cNvGrpSpPr>
          <p:nvPr/>
        </p:nvGrpSpPr>
        <p:grpSpPr bwMode="auto">
          <a:xfrm>
            <a:off x="5867400" y="3962400"/>
            <a:ext cx="2887663" cy="2127250"/>
            <a:chOff x="3696" y="2496"/>
            <a:chExt cx="1819" cy="1340"/>
          </a:xfrm>
        </p:grpSpPr>
        <p:sp>
          <p:nvSpPr>
            <p:cNvPr id="28731" name="Rectangle 4"/>
            <p:cNvSpPr>
              <a:spLocks noChangeArrowheads="1"/>
            </p:cNvSpPr>
            <p:nvPr/>
          </p:nvSpPr>
          <p:spPr bwMode="auto">
            <a:xfrm>
              <a:off x="3717" y="2700"/>
              <a:ext cx="1760"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32" name="Line 5"/>
            <p:cNvSpPr>
              <a:spLocks noChangeShapeType="1"/>
            </p:cNvSpPr>
            <p:nvPr/>
          </p:nvSpPr>
          <p:spPr bwMode="auto">
            <a:xfrm>
              <a:off x="3717" y="2884"/>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Line 6"/>
            <p:cNvSpPr>
              <a:spLocks noChangeShapeType="1"/>
            </p:cNvSpPr>
            <p:nvPr/>
          </p:nvSpPr>
          <p:spPr bwMode="auto">
            <a:xfrm>
              <a:off x="3717" y="3076"/>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Line 7"/>
            <p:cNvSpPr>
              <a:spLocks noChangeShapeType="1"/>
            </p:cNvSpPr>
            <p:nvPr/>
          </p:nvSpPr>
          <p:spPr bwMode="auto">
            <a:xfrm>
              <a:off x="3717" y="3268"/>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Line 8"/>
            <p:cNvSpPr>
              <a:spLocks noChangeShapeType="1"/>
            </p:cNvSpPr>
            <p:nvPr/>
          </p:nvSpPr>
          <p:spPr bwMode="auto">
            <a:xfrm>
              <a:off x="3717" y="3460"/>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Rectangle 9"/>
            <p:cNvSpPr>
              <a:spLocks noChangeArrowheads="1"/>
            </p:cNvSpPr>
            <p:nvPr/>
          </p:nvSpPr>
          <p:spPr bwMode="auto">
            <a:xfrm>
              <a:off x="4560" y="349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37" name="Rectangle 10"/>
            <p:cNvSpPr>
              <a:spLocks noChangeArrowheads="1"/>
            </p:cNvSpPr>
            <p:nvPr/>
          </p:nvSpPr>
          <p:spPr bwMode="auto">
            <a:xfrm>
              <a:off x="3922" y="2496"/>
              <a:ext cx="7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8738" name="Rectangle 11"/>
            <p:cNvSpPr>
              <a:spLocks noChangeArrowheads="1"/>
            </p:cNvSpPr>
            <p:nvPr/>
          </p:nvSpPr>
          <p:spPr bwMode="auto">
            <a:xfrm>
              <a:off x="4992" y="2688"/>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8739" name="Line 30"/>
            <p:cNvSpPr>
              <a:spLocks noChangeShapeType="1"/>
            </p:cNvSpPr>
            <p:nvPr/>
          </p:nvSpPr>
          <p:spPr bwMode="auto">
            <a:xfrm>
              <a:off x="500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0" name="Rectangle 31"/>
            <p:cNvSpPr>
              <a:spLocks noChangeArrowheads="1"/>
            </p:cNvSpPr>
            <p:nvPr/>
          </p:nvSpPr>
          <p:spPr bwMode="auto">
            <a:xfrm>
              <a:off x="4512" y="2688"/>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8741" name="Line 32"/>
            <p:cNvSpPr>
              <a:spLocks noChangeShapeType="1"/>
            </p:cNvSpPr>
            <p:nvPr/>
          </p:nvSpPr>
          <p:spPr bwMode="auto">
            <a:xfrm>
              <a:off x="452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2" name="Rectangle 33"/>
            <p:cNvSpPr>
              <a:spLocks noChangeArrowheads="1"/>
            </p:cNvSpPr>
            <p:nvPr/>
          </p:nvSpPr>
          <p:spPr bwMode="auto">
            <a:xfrm>
              <a:off x="3696" y="268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8743" name="Line 34"/>
            <p:cNvSpPr>
              <a:spLocks noChangeShapeType="1"/>
            </p:cNvSpPr>
            <p:nvPr/>
          </p:nvSpPr>
          <p:spPr bwMode="auto">
            <a:xfrm>
              <a:off x="4189"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4" name="Rectangle 35"/>
            <p:cNvSpPr>
              <a:spLocks noChangeArrowheads="1"/>
            </p:cNvSpPr>
            <p:nvPr/>
          </p:nvSpPr>
          <p:spPr bwMode="auto">
            <a:xfrm rot="-5400000">
              <a:off x="4275" y="2634"/>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45" name="Rectangle 36"/>
            <p:cNvSpPr>
              <a:spLocks noChangeArrowheads="1"/>
            </p:cNvSpPr>
            <p:nvPr/>
          </p:nvSpPr>
          <p:spPr bwMode="auto">
            <a:xfrm>
              <a:off x="4992" y="2880"/>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8746" name="Line 37"/>
            <p:cNvSpPr>
              <a:spLocks noChangeShapeType="1"/>
            </p:cNvSpPr>
            <p:nvPr/>
          </p:nvSpPr>
          <p:spPr bwMode="auto">
            <a:xfrm>
              <a:off x="500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7" name="Rectangle 38"/>
            <p:cNvSpPr>
              <a:spLocks noChangeArrowheads="1"/>
            </p:cNvSpPr>
            <p:nvPr/>
          </p:nvSpPr>
          <p:spPr bwMode="auto">
            <a:xfrm>
              <a:off x="4512" y="2880"/>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8748" name="Line 39"/>
            <p:cNvSpPr>
              <a:spLocks noChangeShapeType="1"/>
            </p:cNvSpPr>
            <p:nvPr/>
          </p:nvSpPr>
          <p:spPr bwMode="auto">
            <a:xfrm>
              <a:off x="452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9" name="Rectangle 40"/>
            <p:cNvSpPr>
              <a:spLocks noChangeArrowheads="1"/>
            </p:cNvSpPr>
            <p:nvPr/>
          </p:nvSpPr>
          <p:spPr bwMode="auto">
            <a:xfrm>
              <a:off x="3696" y="2880"/>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8750" name="Line 41"/>
            <p:cNvSpPr>
              <a:spLocks noChangeShapeType="1"/>
            </p:cNvSpPr>
            <p:nvPr/>
          </p:nvSpPr>
          <p:spPr bwMode="auto">
            <a:xfrm>
              <a:off x="4189"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1" name="Rectangle 42"/>
            <p:cNvSpPr>
              <a:spLocks noChangeArrowheads="1"/>
            </p:cNvSpPr>
            <p:nvPr/>
          </p:nvSpPr>
          <p:spPr bwMode="auto">
            <a:xfrm rot="-5400000">
              <a:off x="4275" y="2826"/>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6329" name="Group 73"/>
          <p:cNvGrpSpPr>
            <a:grpSpLocks/>
          </p:cNvGrpSpPr>
          <p:nvPr/>
        </p:nvGrpSpPr>
        <p:grpSpPr bwMode="auto">
          <a:xfrm>
            <a:off x="2522538" y="3962400"/>
            <a:ext cx="3625850" cy="2127250"/>
            <a:chOff x="1589" y="2496"/>
            <a:chExt cx="2284" cy="1340"/>
          </a:xfrm>
        </p:grpSpPr>
        <p:grpSp>
          <p:nvGrpSpPr>
            <p:cNvPr id="28715" name="Group 70"/>
            <p:cNvGrpSpPr>
              <a:grpSpLocks/>
            </p:cNvGrpSpPr>
            <p:nvPr/>
          </p:nvGrpSpPr>
          <p:grpSpPr bwMode="auto">
            <a:xfrm>
              <a:off x="3264" y="2496"/>
              <a:ext cx="609" cy="1340"/>
              <a:chOff x="3264" y="2496"/>
              <a:chExt cx="609" cy="1340"/>
            </a:xfrm>
          </p:grpSpPr>
          <p:sp>
            <p:nvSpPr>
              <p:cNvPr id="28724" name="Rectangle 23"/>
              <p:cNvSpPr>
                <a:spLocks noChangeArrowheads="1"/>
              </p:cNvSpPr>
              <p:nvPr/>
            </p:nvSpPr>
            <p:spPr bwMode="auto">
              <a:xfrm>
                <a:off x="3525" y="2700"/>
                <a:ext cx="128"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25" name="Rectangle 24"/>
              <p:cNvSpPr>
                <a:spLocks noChangeArrowheads="1"/>
              </p:cNvSpPr>
              <p:nvPr/>
            </p:nvSpPr>
            <p:spPr bwMode="auto">
              <a:xfrm>
                <a:off x="3264" y="2496"/>
                <a:ext cx="6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8726" name="Line 25"/>
              <p:cNvSpPr>
                <a:spLocks noChangeShapeType="1"/>
              </p:cNvSpPr>
              <p:nvPr/>
            </p:nvSpPr>
            <p:spPr bwMode="auto">
              <a:xfrm flipH="1">
                <a:off x="3509" y="2884"/>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7" name="Line 26"/>
              <p:cNvSpPr>
                <a:spLocks noChangeShapeType="1"/>
              </p:cNvSpPr>
              <p:nvPr/>
            </p:nvSpPr>
            <p:spPr bwMode="auto">
              <a:xfrm flipH="1">
                <a:off x="3509" y="307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8" name="Line 27"/>
              <p:cNvSpPr>
                <a:spLocks noChangeShapeType="1"/>
              </p:cNvSpPr>
              <p:nvPr/>
            </p:nvSpPr>
            <p:spPr bwMode="auto">
              <a:xfrm flipH="1">
                <a:off x="3509" y="326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9" name="Line 28"/>
              <p:cNvSpPr>
                <a:spLocks noChangeShapeType="1"/>
              </p:cNvSpPr>
              <p:nvPr/>
            </p:nvSpPr>
            <p:spPr bwMode="auto">
              <a:xfrm flipH="1">
                <a:off x="3509" y="3460"/>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0" name="Rectangle 29"/>
              <p:cNvSpPr>
                <a:spLocks noChangeArrowheads="1"/>
              </p:cNvSpPr>
              <p:nvPr/>
            </p:nvSpPr>
            <p:spPr bwMode="auto">
              <a:xfrm>
                <a:off x="3504" y="349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28716" name="Group 71"/>
            <p:cNvGrpSpPr>
              <a:grpSpLocks/>
            </p:cNvGrpSpPr>
            <p:nvPr/>
          </p:nvGrpSpPr>
          <p:grpSpPr bwMode="auto">
            <a:xfrm>
              <a:off x="1589" y="2496"/>
              <a:ext cx="1888" cy="1340"/>
              <a:chOff x="1589" y="2496"/>
              <a:chExt cx="1888" cy="1340"/>
            </a:xfrm>
          </p:grpSpPr>
          <p:sp>
            <p:nvSpPr>
              <p:cNvPr id="28717" name="Rectangle 16"/>
              <p:cNvSpPr>
                <a:spLocks noChangeArrowheads="1"/>
              </p:cNvSpPr>
              <p:nvPr/>
            </p:nvSpPr>
            <p:spPr bwMode="auto">
              <a:xfrm>
                <a:off x="1605" y="2700"/>
                <a:ext cx="1856"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18" name="Line 17"/>
              <p:cNvSpPr>
                <a:spLocks noChangeShapeType="1"/>
              </p:cNvSpPr>
              <p:nvPr/>
            </p:nvSpPr>
            <p:spPr bwMode="auto">
              <a:xfrm flipH="1">
                <a:off x="1589" y="2884"/>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9" name="Line 18"/>
              <p:cNvSpPr>
                <a:spLocks noChangeShapeType="1"/>
              </p:cNvSpPr>
              <p:nvPr/>
            </p:nvSpPr>
            <p:spPr bwMode="auto">
              <a:xfrm flipH="1">
                <a:off x="1589" y="3076"/>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0" name="Line 19"/>
              <p:cNvSpPr>
                <a:spLocks noChangeShapeType="1"/>
              </p:cNvSpPr>
              <p:nvPr/>
            </p:nvSpPr>
            <p:spPr bwMode="auto">
              <a:xfrm flipH="1">
                <a:off x="1589" y="3268"/>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1" name="Line 20"/>
              <p:cNvSpPr>
                <a:spLocks noChangeShapeType="1"/>
              </p:cNvSpPr>
              <p:nvPr/>
            </p:nvSpPr>
            <p:spPr bwMode="auto">
              <a:xfrm flipH="1">
                <a:off x="1589" y="3460"/>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2" name="Rectangle 21"/>
              <p:cNvSpPr>
                <a:spLocks noChangeArrowheads="1"/>
              </p:cNvSpPr>
              <p:nvPr/>
            </p:nvSpPr>
            <p:spPr bwMode="auto">
              <a:xfrm>
                <a:off x="2352" y="349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23" name="Rectangle 43"/>
              <p:cNvSpPr>
                <a:spLocks noChangeArrowheads="1"/>
              </p:cNvSpPr>
              <p:nvPr/>
            </p:nvSpPr>
            <p:spPr bwMode="auto">
              <a:xfrm>
                <a:off x="2244" y="2496"/>
                <a:ext cx="7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grpSp>
      <p:grpSp>
        <p:nvGrpSpPr>
          <p:cNvPr id="736333" name="Group 77"/>
          <p:cNvGrpSpPr>
            <a:grpSpLocks/>
          </p:cNvGrpSpPr>
          <p:nvPr/>
        </p:nvGrpSpPr>
        <p:grpSpPr bwMode="auto">
          <a:xfrm>
            <a:off x="762000" y="2743200"/>
            <a:ext cx="7521575" cy="638175"/>
            <a:chOff x="480" y="1728"/>
            <a:chExt cx="4738" cy="402"/>
          </a:xfrm>
        </p:grpSpPr>
        <p:sp>
          <p:nvSpPr>
            <p:cNvPr id="28708" name="Rectangle 12"/>
            <p:cNvSpPr>
              <a:spLocks noChangeArrowheads="1"/>
            </p:cNvSpPr>
            <p:nvPr/>
          </p:nvSpPr>
          <p:spPr bwMode="auto">
            <a:xfrm>
              <a:off x="501" y="1932"/>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9" name="Rectangle 13"/>
            <p:cNvSpPr>
              <a:spLocks noChangeArrowheads="1"/>
            </p:cNvSpPr>
            <p:nvPr/>
          </p:nvSpPr>
          <p:spPr bwMode="auto">
            <a:xfrm>
              <a:off x="5040" y="172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8710" name="Rectangle 14"/>
            <p:cNvSpPr>
              <a:spLocks noChangeArrowheads="1"/>
            </p:cNvSpPr>
            <p:nvPr/>
          </p:nvSpPr>
          <p:spPr bwMode="auto">
            <a:xfrm>
              <a:off x="4128" y="172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8711" name="Rectangle 22"/>
            <p:cNvSpPr>
              <a:spLocks noChangeArrowheads="1"/>
            </p:cNvSpPr>
            <p:nvPr/>
          </p:nvSpPr>
          <p:spPr bwMode="auto">
            <a:xfrm>
              <a:off x="1968" y="1920"/>
              <a:ext cx="144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 (27 bits long)</a:t>
              </a:r>
            </a:p>
          </p:txBody>
        </p:sp>
        <p:sp>
          <p:nvSpPr>
            <p:cNvPr id="28712" name="Line 44"/>
            <p:cNvSpPr>
              <a:spLocks noChangeShapeType="1"/>
            </p:cNvSpPr>
            <p:nvPr/>
          </p:nvSpPr>
          <p:spPr bwMode="auto">
            <a:xfrm>
              <a:off x="4285" y="193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Rectangle 45"/>
            <p:cNvSpPr>
              <a:spLocks noChangeArrowheads="1"/>
            </p:cNvSpPr>
            <p:nvPr/>
          </p:nvSpPr>
          <p:spPr bwMode="auto">
            <a:xfrm>
              <a:off x="4320" y="1920"/>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8714" name="Rectangle 15"/>
            <p:cNvSpPr>
              <a:spLocks noChangeArrowheads="1"/>
            </p:cNvSpPr>
            <p:nvPr/>
          </p:nvSpPr>
          <p:spPr bwMode="auto">
            <a:xfrm>
              <a:off x="480" y="172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grpSp>
        <p:nvGrpSpPr>
          <p:cNvPr id="736331" name="Group 75"/>
          <p:cNvGrpSpPr>
            <a:grpSpLocks/>
          </p:cNvGrpSpPr>
          <p:nvPr/>
        </p:nvGrpSpPr>
        <p:grpSpPr bwMode="auto">
          <a:xfrm>
            <a:off x="935038" y="3219450"/>
            <a:ext cx="1612900" cy="2905125"/>
            <a:chOff x="589" y="2028"/>
            <a:chExt cx="1016" cy="1830"/>
          </a:xfrm>
        </p:grpSpPr>
        <p:sp>
          <p:nvSpPr>
            <p:cNvPr id="28687" name="Oval 47"/>
            <p:cNvSpPr>
              <a:spLocks noChangeArrowheads="1"/>
            </p:cNvSpPr>
            <p:nvPr/>
          </p:nvSpPr>
          <p:spPr bwMode="auto">
            <a:xfrm>
              <a:off x="1173" y="2700"/>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88" name="Rectangle 48"/>
            <p:cNvSpPr>
              <a:spLocks noChangeArrowheads="1"/>
            </p:cNvSpPr>
            <p:nvPr/>
          </p:nvSpPr>
          <p:spPr bwMode="auto">
            <a:xfrm>
              <a:off x="1152" y="2688"/>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89" name="Line 49"/>
            <p:cNvSpPr>
              <a:spLocks noChangeShapeType="1"/>
            </p:cNvSpPr>
            <p:nvPr/>
          </p:nvSpPr>
          <p:spPr bwMode="auto">
            <a:xfrm flipH="1">
              <a:off x="1349" y="2788"/>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Oval 50"/>
            <p:cNvSpPr>
              <a:spLocks noChangeArrowheads="1"/>
            </p:cNvSpPr>
            <p:nvPr/>
          </p:nvSpPr>
          <p:spPr bwMode="auto">
            <a:xfrm>
              <a:off x="1173" y="3084"/>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1" name="Rectangle 51"/>
            <p:cNvSpPr>
              <a:spLocks noChangeArrowheads="1"/>
            </p:cNvSpPr>
            <p:nvPr/>
          </p:nvSpPr>
          <p:spPr bwMode="auto">
            <a:xfrm>
              <a:off x="1152" y="307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2" name="Line 52"/>
            <p:cNvSpPr>
              <a:spLocks noChangeShapeType="1"/>
            </p:cNvSpPr>
            <p:nvPr/>
          </p:nvSpPr>
          <p:spPr bwMode="auto">
            <a:xfrm flipH="1">
              <a:off x="1349" y="3172"/>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Oval 53"/>
            <p:cNvSpPr>
              <a:spLocks noChangeArrowheads="1"/>
            </p:cNvSpPr>
            <p:nvPr/>
          </p:nvSpPr>
          <p:spPr bwMode="auto">
            <a:xfrm>
              <a:off x="933" y="2892"/>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4" name="Rectangle 54"/>
            <p:cNvSpPr>
              <a:spLocks noChangeArrowheads="1"/>
            </p:cNvSpPr>
            <p:nvPr/>
          </p:nvSpPr>
          <p:spPr bwMode="auto">
            <a:xfrm>
              <a:off x="912" y="2880"/>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5" name="Line 55"/>
            <p:cNvSpPr>
              <a:spLocks noChangeShapeType="1"/>
            </p:cNvSpPr>
            <p:nvPr/>
          </p:nvSpPr>
          <p:spPr bwMode="auto">
            <a:xfrm flipH="1">
              <a:off x="1109" y="2980"/>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Oval 56"/>
            <p:cNvSpPr>
              <a:spLocks noChangeArrowheads="1"/>
            </p:cNvSpPr>
            <p:nvPr/>
          </p:nvSpPr>
          <p:spPr bwMode="auto">
            <a:xfrm>
              <a:off x="933" y="3276"/>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7" name="Line 57"/>
            <p:cNvSpPr>
              <a:spLocks noChangeShapeType="1"/>
            </p:cNvSpPr>
            <p:nvPr/>
          </p:nvSpPr>
          <p:spPr bwMode="auto">
            <a:xfrm flipH="1">
              <a:off x="1109" y="3364"/>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Rectangle 58"/>
            <p:cNvSpPr>
              <a:spLocks noChangeArrowheads="1"/>
            </p:cNvSpPr>
            <p:nvPr/>
          </p:nvSpPr>
          <p:spPr bwMode="auto">
            <a:xfrm>
              <a:off x="912" y="3264"/>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9" name="Line 59"/>
            <p:cNvSpPr>
              <a:spLocks noChangeShapeType="1"/>
            </p:cNvSpPr>
            <p:nvPr/>
          </p:nvSpPr>
          <p:spPr bwMode="auto">
            <a:xfrm>
              <a:off x="589" y="2028"/>
              <a:ext cx="0" cy="1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Line 60"/>
            <p:cNvSpPr>
              <a:spLocks noChangeShapeType="1"/>
            </p:cNvSpPr>
            <p:nvPr/>
          </p:nvSpPr>
          <p:spPr bwMode="auto">
            <a:xfrm>
              <a:off x="597" y="3364"/>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Line 61"/>
            <p:cNvSpPr>
              <a:spLocks noChangeShapeType="1"/>
            </p:cNvSpPr>
            <p:nvPr/>
          </p:nvSpPr>
          <p:spPr bwMode="auto">
            <a:xfrm>
              <a:off x="597" y="2980"/>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Line 62"/>
            <p:cNvSpPr>
              <a:spLocks noChangeShapeType="1"/>
            </p:cNvSpPr>
            <p:nvPr/>
          </p:nvSpPr>
          <p:spPr bwMode="auto">
            <a:xfrm>
              <a:off x="597" y="3172"/>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Line 63"/>
            <p:cNvSpPr>
              <a:spLocks noChangeShapeType="1"/>
            </p:cNvSpPr>
            <p:nvPr/>
          </p:nvSpPr>
          <p:spPr bwMode="auto">
            <a:xfrm>
              <a:off x="597" y="2788"/>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Oval 64"/>
            <p:cNvSpPr>
              <a:spLocks noChangeArrowheads="1"/>
            </p:cNvSpPr>
            <p:nvPr/>
          </p:nvSpPr>
          <p:spPr bwMode="auto">
            <a:xfrm>
              <a:off x="933" y="3660"/>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5" name="Line 65"/>
            <p:cNvSpPr>
              <a:spLocks noChangeShapeType="1"/>
            </p:cNvSpPr>
            <p:nvPr/>
          </p:nvSpPr>
          <p:spPr bwMode="auto">
            <a:xfrm flipH="1">
              <a:off x="1109" y="3748"/>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Rectangle 66"/>
            <p:cNvSpPr>
              <a:spLocks noChangeArrowheads="1"/>
            </p:cNvSpPr>
            <p:nvPr/>
          </p:nvSpPr>
          <p:spPr bwMode="auto">
            <a:xfrm>
              <a:off x="912" y="3648"/>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707" name="Line 67"/>
            <p:cNvSpPr>
              <a:spLocks noChangeShapeType="1"/>
            </p:cNvSpPr>
            <p:nvPr/>
          </p:nvSpPr>
          <p:spPr bwMode="auto">
            <a:xfrm>
              <a:off x="597" y="3748"/>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6335" name="Group 79"/>
          <p:cNvGrpSpPr>
            <a:grpSpLocks/>
          </p:cNvGrpSpPr>
          <p:nvPr/>
        </p:nvGrpSpPr>
        <p:grpSpPr bwMode="auto">
          <a:xfrm>
            <a:off x="7010400" y="3352800"/>
            <a:ext cx="942975" cy="908050"/>
            <a:chOff x="4416" y="2112"/>
            <a:chExt cx="594" cy="572"/>
          </a:xfrm>
        </p:grpSpPr>
        <p:sp>
          <p:nvSpPr>
            <p:cNvPr id="28685" name="Rectangle 46"/>
            <p:cNvSpPr>
              <a:spLocks noChangeArrowheads="1"/>
            </p:cNvSpPr>
            <p:nvPr/>
          </p:nvSpPr>
          <p:spPr bwMode="auto">
            <a:xfrm>
              <a:off x="4416" y="2112"/>
              <a:ext cx="5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sp>
          <p:nvSpPr>
            <p:cNvPr id="28686" name="Line 68"/>
            <p:cNvSpPr>
              <a:spLocks noChangeShapeType="1"/>
            </p:cNvSpPr>
            <p:nvPr/>
          </p:nvSpPr>
          <p:spPr bwMode="auto">
            <a:xfrm>
              <a:off x="4765" y="231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736302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anim calcmode="lin" valueType="num">
                                      <p:cBhvr additive="base">
                                        <p:cTn id="7" dur="500" fill="hold"/>
                                        <p:tgtEl>
                                          <p:spTgt spid="7362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62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6259">
                                            <p:txEl>
                                              <p:pRg st="1" end="1"/>
                                            </p:txEl>
                                          </p:spTgt>
                                        </p:tgtEl>
                                        <p:attrNameLst>
                                          <p:attrName>style.visibility</p:attrName>
                                        </p:attrNameLst>
                                      </p:cBhvr>
                                      <p:to>
                                        <p:strVal val="visible"/>
                                      </p:to>
                                    </p:set>
                                    <p:anim calcmode="lin" valueType="num">
                                      <p:cBhvr additive="base">
                                        <p:cTn id="11" dur="500" fill="hold"/>
                                        <p:tgtEl>
                                          <p:spTgt spid="73625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62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36333"/>
                                        </p:tgtEl>
                                        <p:attrNameLst>
                                          <p:attrName>style.visibility</p:attrName>
                                        </p:attrNameLst>
                                      </p:cBhvr>
                                      <p:to>
                                        <p:strVal val="visible"/>
                                      </p:to>
                                    </p:set>
                                    <p:anim calcmode="lin" valueType="num">
                                      <p:cBhvr additive="base">
                                        <p:cTn id="15" dur="500" fill="hold"/>
                                        <p:tgtEl>
                                          <p:spTgt spid="736333"/>
                                        </p:tgtEl>
                                        <p:attrNameLst>
                                          <p:attrName>ppt_x</p:attrName>
                                        </p:attrNameLst>
                                      </p:cBhvr>
                                      <p:tavLst>
                                        <p:tav tm="0">
                                          <p:val>
                                            <p:strVal val="1+#ppt_w/2"/>
                                          </p:val>
                                        </p:tav>
                                        <p:tav tm="100000">
                                          <p:val>
                                            <p:strVal val="#ppt_x"/>
                                          </p:val>
                                        </p:tav>
                                      </p:tavLst>
                                    </p:anim>
                                    <p:anim calcmode="lin" valueType="num">
                                      <p:cBhvr additive="base">
                                        <p:cTn id="16" dur="500" fill="hold"/>
                                        <p:tgtEl>
                                          <p:spTgt spid="73633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36259">
                                            <p:txEl>
                                              <p:pRg st="2" end="2"/>
                                            </p:txEl>
                                          </p:spTgt>
                                        </p:tgtEl>
                                        <p:attrNameLst>
                                          <p:attrName>style.visibility</p:attrName>
                                        </p:attrNameLst>
                                      </p:cBhvr>
                                      <p:to>
                                        <p:strVal val="visible"/>
                                      </p:to>
                                    </p:set>
                                    <p:anim calcmode="lin" valueType="num">
                                      <p:cBhvr additive="base">
                                        <p:cTn id="21" dur="500" fill="hold"/>
                                        <p:tgtEl>
                                          <p:spTgt spid="736259">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36259">
                                            <p:txEl>
                                              <p:pRg st="3" end="3"/>
                                            </p:txEl>
                                          </p:spTgt>
                                        </p:tgtEl>
                                        <p:attrNameLst>
                                          <p:attrName>style.visibility</p:attrName>
                                        </p:attrNameLst>
                                      </p:cBhvr>
                                      <p:to>
                                        <p:strVal val="visible"/>
                                      </p:to>
                                    </p:set>
                                    <p:anim calcmode="lin" valueType="num">
                                      <p:cBhvr additive="base">
                                        <p:cTn id="27" dur="500" fill="hold"/>
                                        <p:tgtEl>
                                          <p:spTgt spid="73625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3625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736325"/>
                                        </p:tgtEl>
                                        <p:attrNameLst>
                                          <p:attrName>style.visibility</p:attrName>
                                        </p:attrNameLst>
                                      </p:cBhvr>
                                      <p:to>
                                        <p:strVal val="visible"/>
                                      </p:to>
                                    </p:set>
                                    <p:anim calcmode="lin" valueType="num">
                                      <p:cBhvr additive="base">
                                        <p:cTn id="31" dur="500" fill="hold"/>
                                        <p:tgtEl>
                                          <p:spTgt spid="736325"/>
                                        </p:tgtEl>
                                        <p:attrNameLst>
                                          <p:attrName>ppt_x</p:attrName>
                                        </p:attrNameLst>
                                      </p:cBhvr>
                                      <p:tavLst>
                                        <p:tav tm="0">
                                          <p:val>
                                            <p:strVal val="1+#ppt_w/2"/>
                                          </p:val>
                                        </p:tav>
                                        <p:tav tm="100000">
                                          <p:val>
                                            <p:strVal val="#ppt_x"/>
                                          </p:val>
                                        </p:tav>
                                      </p:tavLst>
                                    </p:anim>
                                    <p:anim calcmode="lin" valueType="num">
                                      <p:cBhvr additive="base">
                                        <p:cTn id="32" dur="500" fill="hold"/>
                                        <p:tgtEl>
                                          <p:spTgt spid="736325"/>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736329"/>
                                        </p:tgtEl>
                                        <p:attrNameLst>
                                          <p:attrName>style.visibility</p:attrName>
                                        </p:attrNameLst>
                                      </p:cBhvr>
                                      <p:to>
                                        <p:strVal val="visible"/>
                                      </p:to>
                                    </p:set>
                                    <p:anim calcmode="lin" valueType="num">
                                      <p:cBhvr additive="base">
                                        <p:cTn id="36" dur="500" fill="hold"/>
                                        <p:tgtEl>
                                          <p:spTgt spid="736329"/>
                                        </p:tgtEl>
                                        <p:attrNameLst>
                                          <p:attrName>ppt_x</p:attrName>
                                        </p:attrNameLst>
                                      </p:cBhvr>
                                      <p:tavLst>
                                        <p:tav tm="0">
                                          <p:val>
                                            <p:strVal val="0-#ppt_w/2"/>
                                          </p:val>
                                        </p:tav>
                                        <p:tav tm="100000">
                                          <p:val>
                                            <p:strVal val="#ppt_x"/>
                                          </p:val>
                                        </p:tav>
                                      </p:tavLst>
                                    </p:anim>
                                    <p:anim calcmode="lin" valueType="num">
                                      <p:cBhvr additive="base">
                                        <p:cTn id="37" dur="500" fill="hold"/>
                                        <p:tgtEl>
                                          <p:spTgt spid="736329"/>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736259">
                                            <p:txEl>
                                              <p:pRg st="4" end="4"/>
                                            </p:txEl>
                                          </p:spTgt>
                                        </p:tgtEl>
                                        <p:attrNameLst>
                                          <p:attrName>style.visibility</p:attrName>
                                        </p:attrNameLst>
                                      </p:cBhvr>
                                      <p:to>
                                        <p:strVal val="visible"/>
                                      </p:to>
                                    </p:set>
                                    <p:anim calcmode="lin" valueType="num">
                                      <p:cBhvr additive="base">
                                        <p:cTn id="42" dur="500" fill="hold"/>
                                        <p:tgtEl>
                                          <p:spTgt spid="736259">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736259">
                                            <p:txEl>
                                              <p:pRg st="4" end="4"/>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736337"/>
                                        </p:tgtEl>
                                        <p:attrNameLst>
                                          <p:attrName>style.visibility</p:attrName>
                                        </p:attrNameLst>
                                      </p:cBhvr>
                                      <p:to>
                                        <p:strVal val="visible"/>
                                      </p:to>
                                    </p:set>
                                    <p:animEffect transition="in" filter="wipe(right)">
                                      <p:cBhvr>
                                        <p:cTn id="47" dur="500"/>
                                        <p:tgtEl>
                                          <p:spTgt spid="736337"/>
                                        </p:tgtEl>
                                      </p:cBhvr>
                                    </p:animEffect>
                                  </p:childTnLst>
                                </p:cTn>
                              </p:par>
                            </p:childTnLst>
                          </p:cTn>
                        </p:par>
                        <p:par>
                          <p:cTn id="48" fill="hold" nodeType="afterGroup">
                            <p:stCondLst>
                              <p:cond delay="1000"/>
                            </p:stCondLst>
                            <p:childTnLst>
                              <p:par>
                                <p:cTn id="49" presetID="22" presetClass="entr" presetSubtype="4" fill="hold" nodeType="afterEffect">
                                  <p:stCondLst>
                                    <p:cond delay="0"/>
                                  </p:stCondLst>
                                  <p:childTnLst>
                                    <p:set>
                                      <p:cBhvr>
                                        <p:cTn id="50" dur="1" fill="hold">
                                          <p:stCondLst>
                                            <p:cond delay="0"/>
                                          </p:stCondLst>
                                        </p:cTn>
                                        <p:tgtEl>
                                          <p:spTgt spid="736331"/>
                                        </p:tgtEl>
                                        <p:attrNameLst>
                                          <p:attrName>style.visibility</p:attrName>
                                        </p:attrNameLst>
                                      </p:cBhvr>
                                      <p:to>
                                        <p:strVal val="visible"/>
                                      </p:to>
                                    </p:set>
                                    <p:animEffect transition="in" filter="wipe(down)">
                                      <p:cBhvr>
                                        <p:cTn id="51" dur="500"/>
                                        <p:tgtEl>
                                          <p:spTgt spid="736331"/>
                                        </p:tgtEl>
                                      </p:cBhvr>
                                    </p:animEffect>
                                  </p:childTnLst>
                                </p:cTn>
                              </p:par>
                            </p:childTnLst>
                          </p:cTn>
                        </p:par>
                        <p:par>
                          <p:cTn id="52" fill="hold" nodeType="afterGroup">
                            <p:stCondLst>
                              <p:cond delay="1500"/>
                            </p:stCondLst>
                            <p:childTnLst>
                              <p:par>
                                <p:cTn id="53" presetID="1" presetClass="entr" presetSubtype="0" fill="hold" grpId="0" nodeType="afterEffect">
                                  <p:stCondLst>
                                    <p:cond delay="0"/>
                                  </p:stCondLst>
                                  <p:childTnLst>
                                    <p:set>
                                      <p:cBhvr>
                                        <p:cTn id="54" dur="1" fill="hold">
                                          <p:stCondLst>
                                            <p:cond delay="0"/>
                                          </p:stCondLst>
                                        </p:cTn>
                                        <p:tgtEl>
                                          <p:spTgt spid="73633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36259">
                                            <p:txEl>
                                              <p:pRg st="5" end="5"/>
                                            </p:txEl>
                                          </p:spTgt>
                                        </p:tgtEl>
                                        <p:attrNameLst>
                                          <p:attrName>style.visibility</p:attrName>
                                        </p:attrNameLst>
                                      </p:cBhvr>
                                      <p:to>
                                        <p:strVal val="visible"/>
                                      </p:to>
                                    </p:set>
                                    <p:anim calcmode="lin" valueType="num">
                                      <p:cBhvr additive="base">
                                        <p:cTn id="59" dur="500" fill="hold"/>
                                        <p:tgtEl>
                                          <p:spTgt spid="736259">
                                            <p:txEl>
                                              <p:pRg st="5" end="5"/>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36259">
                                            <p:txEl>
                                              <p:pRg st="5" end="5"/>
                                            </p:txEl>
                                          </p:spTgt>
                                        </p:tgtEl>
                                        <p:attrNameLst>
                                          <p:attrName>ppt_y</p:attrName>
                                        </p:attrNameLst>
                                      </p:cBhvr>
                                      <p:tavLst>
                                        <p:tav tm="0">
                                          <p:val>
                                            <p:strVal val="#ppt_y"/>
                                          </p:val>
                                        </p:tav>
                                        <p:tav tm="100000">
                                          <p:val>
                                            <p:strVal val="#ppt_y"/>
                                          </p:val>
                                        </p:tav>
                                      </p:tavLst>
                                    </p:anim>
                                  </p:childTnLst>
                                </p:cTn>
                              </p:par>
                              <p:par>
                                <p:cTn id="61" presetID="1" presetClass="entr" presetSubtype="0" fill="hold" grpId="0" nodeType="withEffect">
                                  <p:stCondLst>
                                    <p:cond delay="0"/>
                                  </p:stCondLst>
                                  <p:childTnLst>
                                    <p:set>
                                      <p:cBhvr>
                                        <p:cTn id="62" dur="1" fill="hold">
                                          <p:stCondLst>
                                            <p:cond delay="0"/>
                                          </p:stCondLst>
                                        </p:cTn>
                                        <p:tgtEl>
                                          <p:spTgt spid="736334"/>
                                        </p:tgtEl>
                                        <p:attrNameLst>
                                          <p:attrName>style.visibility</p:attrName>
                                        </p:attrNameLst>
                                      </p:cBhvr>
                                      <p:to>
                                        <p:strVal val="visible"/>
                                      </p:to>
                                    </p:set>
                                  </p:childTnLst>
                                </p:cTn>
                              </p:par>
                            </p:childTnLst>
                          </p:cTn>
                        </p:par>
                        <p:par>
                          <p:cTn id="63" fill="hold" nodeType="afterGroup">
                            <p:stCondLst>
                              <p:cond delay="500"/>
                            </p:stCondLst>
                            <p:childTnLst>
                              <p:par>
                                <p:cTn id="64" presetID="22" presetClass="entr" presetSubtype="1" fill="hold" nodeType="afterEffect">
                                  <p:stCondLst>
                                    <p:cond delay="0"/>
                                  </p:stCondLst>
                                  <p:childTnLst>
                                    <p:set>
                                      <p:cBhvr>
                                        <p:cTn id="65" dur="1" fill="hold">
                                          <p:stCondLst>
                                            <p:cond delay="0"/>
                                          </p:stCondLst>
                                        </p:cTn>
                                        <p:tgtEl>
                                          <p:spTgt spid="736335"/>
                                        </p:tgtEl>
                                        <p:attrNameLst>
                                          <p:attrName>style.visibility</p:attrName>
                                        </p:attrNameLst>
                                      </p:cBhvr>
                                      <p:to>
                                        <p:strVal val="visible"/>
                                      </p:to>
                                    </p:set>
                                    <p:animEffect transition="in" filter="wipe(up)">
                                      <p:cBhvr>
                                        <p:cTn id="66" dur="500"/>
                                        <p:tgtEl>
                                          <p:spTgt spid="736335"/>
                                        </p:tgtEl>
                                      </p:cBhvr>
                                    </p:animEffect>
                                  </p:childTnLst>
                                </p:cTn>
                              </p:par>
                            </p:childTnLst>
                          </p:cTn>
                        </p:par>
                        <p:par>
                          <p:cTn id="67" fill="hold" nodeType="afterGroup">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73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37" grpId="0" animBg="1"/>
      <p:bldP spid="736336" grpId="0" animBg="1"/>
      <p:bldP spid="736334" grpId="0" animBg="1"/>
      <p:bldP spid="736332" grpId="0" animBg="1"/>
      <p:bldP spid="7362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en-US" dirty="0" smtClean="0"/>
              <a:t>Memory Layout for Linux </a:t>
            </a:r>
            <a:r>
              <a:rPr lang="en-US" altLang="en-US" dirty="0" smtClean="0"/>
              <a:t>32-bit</a:t>
            </a:r>
          </a:p>
        </p:txBody>
      </p:sp>
      <p:pic>
        <p:nvPicPr>
          <p:cNvPr id="25602" name="Picture 4" descr="linuxFlexibleAddressSpaceLayou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6019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5"/>
          <p:cNvSpPr>
            <a:spLocks noChangeArrowheads="1"/>
          </p:cNvSpPr>
          <p:nvPr/>
        </p:nvSpPr>
        <p:spPr bwMode="auto">
          <a:xfrm>
            <a:off x="228600" y="6096000"/>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400"/>
              <a:t>http://static.duartes.org/img/blogPosts/linuxFlexibleAddressSpaceLayout.png</a:t>
            </a:r>
          </a:p>
        </p:txBody>
      </p:sp>
    </p:spTree>
    <p:extLst>
      <p:ext uri="{BB962C8B-B14F-4D97-AF65-F5344CB8AC3E}">
        <p14:creationId xmlns:p14="http://schemas.microsoft.com/office/powerpoint/2010/main" val="368099985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a:xfrm>
            <a:off x="381000" y="762000"/>
            <a:ext cx="8534400" cy="379413"/>
          </a:xfrm>
          <a:noFill/>
        </p:spPr>
        <p:txBody>
          <a:bodyPr lIns="63500" tIns="25400" rIns="63500" bIns="25400">
            <a:spAutoFit/>
          </a:bodyPr>
          <a:lstStyle/>
          <a:p>
            <a:pPr marL="203200" indent="-203200"/>
            <a:r>
              <a:rPr lang="en-US" altLang="ko-KR" smtClean="0">
                <a:ea typeface="굴림" panose="020B0600000101010101" pitchFamily="34" charset="-127"/>
              </a:rPr>
              <a:t>Example: Block 12 placed in 8 block cache</a:t>
            </a:r>
          </a:p>
        </p:txBody>
      </p:sp>
      <p:grpSp>
        <p:nvGrpSpPr>
          <p:cNvPr id="743513" name="Group 89"/>
          <p:cNvGrpSpPr>
            <a:grpSpLocks/>
          </p:cNvGrpSpPr>
          <p:nvPr/>
        </p:nvGrpSpPr>
        <p:grpSpPr bwMode="auto">
          <a:xfrm>
            <a:off x="388938" y="3429000"/>
            <a:ext cx="2382837" cy="2427288"/>
            <a:chOff x="245" y="2160"/>
            <a:chExt cx="1501" cy="1529"/>
          </a:xfrm>
        </p:grpSpPr>
        <p:grpSp>
          <p:nvGrpSpPr>
            <p:cNvPr id="29767" name="Group 83"/>
            <p:cNvGrpSpPr>
              <a:grpSpLocks/>
            </p:cNvGrpSpPr>
            <p:nvPr/>
          </p:nvGrpSpPr>
          <p:grpSpPr bwMode="auto">
            <a:xfrm>
              <a:off x="245" y="2880"/>
              <a:ext cx="1291" cy="809"/>
              <a:chOff x="240" y="2832"/>
              <a:chExt cx="1291" cy="809"/>
            </a:xfrm>
          </p:grpSpPr>
          <p:sp>
            <p:nvSpPr>
              <p:cNvPr id="29769" name="Text Box 14"/>
              <p:cNvSpPr txBox="1">
                <a:spLocks noChangeArrowheads="1"/>
              </p:cNvSpPr>
              <p:nvPr/>
            </p:nvSpPr>
            <p:spPr bwMode="auto">
              <a:xfrm>
                <a:off x="702" y="2832"/>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grpSp>
            <p:nvGrpSpPr>
              <p:cNvPr id="29770" name="Group 15"/>
              <p:cNvGrpSpPr>
                <a:grpSpLocks/>
              </p:cNvGrpSpPr>
              <p:nvPr/>
            </p:nvGrpSpPr>
            <p:grpSpPr bwMode="auto">
              <a:xfrm>
                <a:off x="715" y="3017"/>
                <a:ext cx="768" cy="624"/>
                <a:chOff x="2653" y="2441"/>
                <a:chExt cx="768" cy="624"/>
              </a:xfrm>
            </p:grpSpPr>
            <p:sp>
              <p:nvSpPr>
                <p:cNvPr id="29772" name="Rectangle 16"/>
                <p:cNvSpPr>
                  <a:spLocks noChangeArrowheads="1"/>
                </p:cNvSpPr>
                <p:nvPr/>
              </p:nvSpPr>
              <p:spPr bwMode="auto">
                <a:xfrm>
                  <a:off x="265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3" name="Rectangle 17"/>
                <p:cNvSpPr>
                  <a:spLocks noChangeArrowheads="1"/>
                </p:cNvSpPr>
                <p:nvPr/>
              </p:nvSpPr>
              <p:spPr bwMode="auto">
                <a:xfrm>
                  <a:off x="274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4" name="Rectangle 18"/>
                <p:cNvSpPr>
                  <a:spLocks noChangeArrowheads="1"/>
                </p:cNvSpPr>
                <p:nvPr/>
              </p:nvSpPr>
              <p:spPr bwMode="auto">
                <a:xfrm>
                  <a:off x="284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5" name="Rectangle 19"/>
                <p:cNvSpPr>
                  <a:spLocks noChangeArrowheads="1"/>
                </p:cNvSpPr>
                <p:nvPr/>
              </p:nvSpPr>
              <p:spPr bwMode="auto">
                <a:xfrm>
                  <a:off x="2941"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6" name="Rectangle 20"/>
                <p:cNvSpPr>
                  <a:spLocks noChangeArrowheads="1"/>
                </p:cNvSpPr>
                <p:nvPr/>
              </p:nvSpPr>
              <p:spPr bwMode="auto">
                <a:xfrm>
                  <a:off x="3037" y="2441"/>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7" name="Rectangle 21"/>
                <p:cNvSpPr>
                  <a:spLocks noChangeArrowheads="1"/>
                </p:cNvSpPr>
                <p:nvPr/>
              </p:nvSpPr>
              <p:spPr bwMode="auto">
                <a:xfrm>
                  <a:off x="313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8" name="Rectangle 22"/>
                <p:cNvSpPr>
                  <a:spLocks noChangeArrowheads="1"/>
                </p:cNvSpPr>
                <p:nvPr/>
              </p:nvSpPr>
              <p:spPr bwMode="auto">
                <a:xfrm>
                  <a:off x="322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9" name="Rectangle 23"/>
                <p:cNvSpPr>
                  <a:spLocks noChangeArrowheads="1"/>
                </p:cNvSpPr>
                <p:nvPr/>
              </p:nvSpPr>
              <p:spPr bwMode="auto">
                <a:xfrm>
                  <a:off x="332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9771" name="Text Box 24"/>
              <p:cNvSpPr txBox="1">
                <a:spLocks noChangeArrowheads="1"/>
              </p:cNvSpPr>
              <p:nvPr/>
            </p:nvSpPr>
            <p:spPr bwMode="auto">
              <a:xfrm>
                <a:off x="240" y="283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grpSp>
        <p:sp>
          <p:nvSpPr>
            <p:cNvPr id="29768" name="Text Box 25"/>
            <p:cNvSpPr txBox="1">
              <a:spLocks noChangeArrowheads="1"/>
            </p:cNvSpPr>
            <p:nvPr/>
          </p:nvSpPr>
          <p:spPr bwMode="auto">
            <a:xfrm>
              <a:off x="576" y="2160"/>
              <a:ext cx="1170"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Direct mapped:</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only into block 4 (12 mod 8)</a:t>
              </a:r>
            </a:p>
          </p:txBody>
        </p:sp>
      </p:grpSp>
      <p:grpSp>
        <p:nvGrpSpPr>
          <p:cNvPr id="743512" name="Group 88"/>
          <p:cNvGrpSpPr>
            <a:grpSpLocks/>
          </p:cNvGrpSpPr>
          <p:nvPr/>
        </p:nvGrpSpPr>
        <p:grpSpPr bwMode="auto">
          <a:xfrm>
            <a:off x="2971800" y="3429000"/>
            <a:ext cx="2543175" cy="3032125"/>
            <a:chOff x="1872" y="2160"/>
            <a:chExt cx="1602" cy="1910"/>
          </a:xfrm>
        </p:grpSpPr>
        <p:sp>
          <p:nvSpPr>
            <p:cNvPr id="29751" name="Text Box 37"/>
            <p:cNvSpPr txBox="1">
              <a:spLocks noChangeArrowheads="1"/>
            </p:cNvSpPr>
            <p:nvPr/>
          </p:nvSpPr>
          <p:spPr bwMode="auto">
            <a:xfrm>
              <a:off x="2208" y="2160"/>
              <a:ext cx="1266"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Set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 in set 0 (12 mod 4)</a:t>
              </a:r>
            </a:p>
          </p:txBody>
        </p:sp>
        <p:grpSp>
          <p:nvGrpSpPr>
            <p:cNvPr id="29752" name="Group 84"/>
            <p:cNvGrpSpPr>
              <a:grpSpLocks/>
            </p:cNvGrpSpPr>
            <p:nvPr/>
          </p:nvGrpSpPr>
          <p:grpSpPr bwMode="auto">
            <a:xfrm>
              <a:off x="1872" y="2880"/>
              <a:ext cx="1291" cy="1190"/>
              <a:chOff x="1824" y="2832"/>
              <a:chExt cx="1291" cy="1190"/>
            </a:xfrm>
          </p:grpSpPr>
          <p:sp>
            <p:nvSpPr>
              <p:cNvPr id="29753" name="Text Box 27"/>
              <p:cNvSpPr txBox="1">
                <a:spLocks noChangeArrowheads="1"/>
              </p:cNvSpPr>
              <p:nvPr/>
            </p:nvSpPr>
            <p:spPr bwMode="auto">
              <a:xfrm>
                <a:off x="2286" y="2832"/>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54" name="Rectangle 28"/>
              <p:cNvSpPr>
                <a:spLocks noChangeArrowheads="1"/>
              </p:cNvSpPr>
              <p:nvPr/>
            </p:nvSpPr>
            <p:spPr bwMode="auto">
              <a:xfrm>
                <a:off x="229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5" name="Rectangle 29"/>
              <p:cNvSpPr>
                <a:spLocks noChangeArrowheads="1"/>
              </p:cNvSpPr>
              <p:nvPr/>
            </p:nvSpPr>
            <p:spPr bwMode="auto">
              <a:xfrm>
                <a:off x="239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6" name="Rectangle 30"/>
              <p:cNvSpPr>
                <a:spLocks noChangeArrowheads="1"/>
              </p:cNvSpPr>
              <p:nvPr/>
            </p:nvSpPr>
            <p:spPr bwMode="auto">
              <a:xfrm>
                <a:off x="249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7" name="Rectangle 31"/>
              <p:cNvSpPr>
                <a:spLocks noChangeArrowheads="1"/>
              </p:cNvSpPr>
              <p:nvPr/>
            </p:nvSpPr>
            <p:spPr bwMode="auto">
              <a:xfrm>
                <a:off x="2587"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8" name="Rectangle 32"/>
              <p:cNvSpPr>
                <a:spLocks noChangeArrowheads="1"/>
              </p:cNvSpPr>
              <p:nvPr/>
            </p:nvSpPr>
            <p:spPr bwMode="auto">
              <a:xfrm>
                <a:off x="2683"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9" name="Rectangle 33"/>
              <p:cNvSpPr>
                <a:spLocks noChangeArrowheads="1"/>
              </p:cNvSpPr>
              <p:nvPr/>
            </p:nvSpPr>
            <p:spPr bwMode="auto">
              <a:xfrm>
                <a:off x="2779"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0" name="Rectangle 34"/>
              <p:cNvSpPr>
                <a:spLocks noChangeArrowheads="1"/>
              </p:cNvSpPr>
              <p:nvPr/>
            </p:nvSpPr>
            <p:spPr bwMode="auto">
              <a:xfrm>
                <a:off x="2875"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1" name="Rectangle 35"/>
              <p:cNvSpPr>
                <a:spLocks noChangeArrowheads="1"/>
              </p:cNvSpPr>
              <p:nvPr/>
            </p:nvSpPr>
            <p:spPr bwMode="auto">
              <a:xfrm>
                <a:off x="297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2" name="Text Box 36"/>
              <p:cNvSpPr txBox="1">
                <a:spLocks noChangeArrowheads="1"/>
              </p:cNvSpPr>
              <p:nvPr/>
            </p:nvSpPr>
            <p:spPr bwMode="auto">
              <a:xfrm>
                <a:off x="1824" y="284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63" name="Text Box 38"/>
              <p:cNvSpPr txBox="1">
                <a:spLocks noChangeArrowheads="1"/>
              </p:cNvSpPr>
              <p:nvPr/>
            </p:nvSpPr>
            <p:spPr bwMode="auto">
              <a:xfrm>
                <a:off x="2235"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0</a:t>
                </a:r>
                <a:endParaRPr lang="en-US" altLang="ko-KR" sz="1800">
                  <a:latin typeface="Arial" panose="020B0604020202020204" pitchFamily="34" charset="0"/>
                  <a:ea typeface="굴림" panose="020B0600000101010101" pitchFamily="34" charset="-127"/>
                </a:endParaRPr>
              </a:p>
            </p:txBody>
          </p:sp>
          <p:sp>
            <p:nvSpPr>
              <p:cNvPr id="29764" name="Text Box 39"/>
              <p:cNvSpPr txBox="1">
                <a:spLocks noChangeArrowheads="1"/>
              </p:cNvSpPr>
              <p:nvPr/>
            </p:nvSpPr>
            <p:spPr bwMode="auto">
              <a:xfrm>
                <a:off x="2427"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1</a:t>
                </a:r>
                <a:endParaRPr lang="en-US" altLang="ko-KR" sz="1800">
                  <a:latin typeface="Arial" panose="020B0604020202020204" pitchFamily="34" charset="0"/>
                  <a:ea typeface="굴림" panose="020B0600000101010101" pitchFamily="34" charset="-127"/>
                </a:endParaRPr>
              </a:p>
            </p:txBody>
          </p:sp>
          <p:sp>
            <p:nvSpPr>
              <p:cNvPr id="29765" name="Text Box 40"/>
              <p:cNvSpPr txBox="1">
                <a:spLocks noChangeArrowheads="1"/>
              </p:cNvSpPr>
              <p:nvPr/>
            </p:nvSpPr>
            <p:spPr bwMode="auto">
              <a:xfrm>
                <a:off x="2619"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2</a:t>
                </a:r>
                <a:endParaRPr lang="en-US" altLang="ko-KR" sz="1800">
                  <a:latin typeface="Arial" panose="020B0604020202020204" pitchFamily="34" charset="0"/>
                  <a:ea typeface="굴림" panose="020B0600000101010101" pitchFamily="34" charset="-127"/>
                </a:endParaRPr>
              </a:p>
            </p:txBody>
          </p:sp>
          <p:sp>
            <p:nvSpPr>
              <p:cNvPr id="29766" name="Text Box 41"/>
              <p:cNvSpPr txBox="1">
                <a:spLocks noChangeArrowheads="1"/>
              </p:cNvSpPr>
              <p:nvPr/>
            </p:nvSpPr>
            <p:spPr bwMode="auto">
              <a:xfrm>
                <a:off x="2811"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3</a:t>
                </a:r>
                <a:endParaRPr lang="en-US" altLang="ko-KR" sz="1800">
                  <a:latin typeface="Arial" panose="020B0604020202020204" pitchFamily="34" charset="0"/>
                  <a:ea typeface="굴림" panose="020B0600000101010101" pitchFamily="34" charset="-127"/>
                </a:endParaRPr>
              </a:p>
            </p:txBody>
          </p:sp>
        </p:grpSp>
      </p:grpSp>
      <p:grpSp>
        <p:nvGrpSpPr>
          <p:cNvPr id="743514" name="Group 90"/>
          <p:cNvGrpSpPr>
            <a:grpSpLocks/>
          </p:cNvGrpSpPr>
          <p:nvPr/>
        </p:nvGrpSpPr>
        <p:grpSpPr bwMode="auto">
          <a:xfrm>
            <a:off x="5722938" y="3429000"/>
            <a:ext cx="2582862" cy="2427288"/>
            <a:chOff x="3605" y="2160"/>
            <a:chExt cx="1627" cy="1529"/>
          </a:xfrm>
        </p:grpSpPr>
        <p:sp>
          <p:nvSpPr>
            <p:cNvPr id="29739" name="Text Box 12"/>
            <p:cNvSpPr txBox="1">
              <a:spLocks noChangeArrowheads="1"/>
            </p:cNvSpPr>
            <p:nvPr/>
          </p:nvSpPr>
          <p:spPr bwMode="auto">
            <a:xfrm>
              <a:off x="3840" y="2160"/>
              <a:ext cx="13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Fully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a:t>
              </a:r>
            </a:p>
          </p:txBody>
        </p:sp>
        <p:grpSp>
          <p:nvGrpSpPr>
            <p:cNvPr id="29740" name="Group 85"/>
            <p:cNvGrpSpPr>
              <a:grpSpLocks/>
            </p:cNvGrpSpPr>
            <p:nvPr/>
          </p:nvGrpSpPr>
          <p:grpSpPr bwMode="auto">
            <a:xfrm>
              <a:off x="3605" y="2880"/>
              <a:ext cx="1291" cy="809"/>
              <a:chOff x="3504" y="2832"/>
              <a:chExt cx="1291" cy="809"/>
            </a:xfrm>
          </p:grpSpPr>
          <p:sp>
            <p:nvSpPr>
              <p:cNvPr id="29741" name="Text Box 3"/>
              <p:cNvSpPr txBox="1">
                <a:spLocks noChangeArrowheads="1"/>
              </p:cNvSpPr>
              <p:nvPr/>
            </p:nvSpPr>
            <p:spPr bwMode="auto">
              <a:xfrm>
                <a:off x="3966" y="2832"/>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42" name="Rectangle 4"/>
              <p:cNvSpPr>
                <a:spLocks noChangeArrowheads="1"/>
              </p:cNvSpPr>
              <p:nvPr/>
            </p:nvSpPr>
            <p:spPr bwMode="auto">
              <a:xfrm>
                <a:off x="397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3" name="Rectangle 5"/>
              <p:cNvSpPr>
                <a:spLocks noChangeArrowheads="1"/>
              </p:cNvSpPr>
              <p:nvPr/>
            </p:nvSpPr>
            <p:spPr bwMode="auto">
              <a:xfrm>
                <a:off x="407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4" name="Rectangle 6"/>
              <p:cNvSpPr>
                <a:spLocks noChangeArrowheads="1"/>
              </p:cNvSpPr>
              <p:nvPr/>
            </p:nvSpPr>
            <p:spPr bwMode="auto">
              <a:xfrm>
                <a:off x="417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5" name="Rectangle 7"/>
              <p:cNvSpPr>
                <a:spLocks noChangeArrowheads="1"/>
              </p:cNvSpPr>
              <p:nvPr/>
            </p:nvSpPr>
            <p:spPr bwMode="auto">
              <a:xfrm>
                <a:off x="4267"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6" name="Rectangle 8"/>
              <p:cNvSpPr>
                <a:spLocks noChangeArrowheads="1"/>
              </p:cNvSpPr>
              <p:nvPr/>
            </p:nvSpPr>
            <p:spPr bwMode="auto">
              <a:xfrm>
                <a:off x="4363"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7" name="Rectangle 9"/>
              <p:cNvSpPr>
                <a:spLocks noChangeArrowheads="1"/>
              </p:cNvSpPr>
              <p:nvPr/>
            </p:nvSpPr>
            <p:spPr bwMode="auto">
              <a:xfrm>
                <a:off x="445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8" name="Rectangle 10"/>
              <p:cNvSpPr>
                <a:spLocks noChangeArrowheads="1"/>
              </p:cNvSpPr>
              <p:nvPr/>
            </p:nvSpPr>
            <p:spPr bwMode="auto">
              <a:xfrm>
                <a:off x="455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9" name="Text Box 11"/>
              <p:cNvSpPr txBox="1">
                <a:spLocks noChangeArrowheads="1"/>
              </p:cNvSpPr>
              <p:nvPr/>
            </p:nvSpPr>
            <p:spPr bwMode="auto">
              <a:xfrm>
                <a:off x="3504" y="284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50" name="Rectangle 42"/>
              <p:cNvSpPr>
                <a:spLocks noChangeArrowheads="1"/>
              </p:cNvSpPr>
              <p:nvPr/>
            </p:nvSpPr>
            <p:spPr bwMode="auto">
              <a:xfrm>
                <a:off x="465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grpSp>
        <p:nvGrpSpPr>
          <p:cNvPr id="743510" name="Group 86"/>
          <p:cNvGrpSpPr>
            <a:grpSpLocks/>
          </p:cNvGrpSpPr>
          <p:nvPr/>
        </p:nvGrpSpPr>
        <p:grpSpPr bwMode="auto">
          <a:xfrm>
            <a:off x="1371600" y="1116013"/>
            <a:ext cx="5592763" cy="2008187"/>
            <a:chOff x="864" y="703"/>
            <a:chExt cx="3523" cy="1265"/>
          </a:xfrm>
        </p:grpSpPr>
        <p:sp>
          <p:nvSpPr>
            <p:cNvPr id="29704"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5"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6"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7"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9708"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9"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0"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1"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2"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3"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4"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5"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6"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7"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8"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9"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0"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1"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2"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3"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4"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5"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6"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7"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8"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9"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0"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1"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2"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3"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4"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5" name="Text Box 75"/>
            <p:cNvSpPr txBox="1">
              <a:spLocks noChangeArrowheads="1"/>
            </p:cNvSpPr>
            <p:nvPr/>
          </p:nvSpPr>
          <p:spPr bwMode="auto">
            <a:xfrm>
              <a:off x="1326" y="1776"/>
              <a:ext cx="306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0 1 2 3 4 5 6 7 8 9 0 1 2 3 4 5 6 7 8 9 0 1 2 3 4 5 6 7 8 9 0 1</a:t>
              </a:r>
            </a:p>
          </p:txBody>
        </p:sp>
        <p:sp>
          <p:nvSpPr>
            <p:cNvPr id="29736" name="Text Box 76"/>
            <p:cNvSpPr txBox="1">
              <a:spLocks noChangeArrowheads="1"/>
            </p:cNvSpPr>
            <p:nvPr/>
          </p:nvSpPr>
          <p:spPr bwMode="auto">
            <a:xfrm>
              <a:off x="1278" y="703"/>
              <a:ext cx="16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32-Block Address Space:</a:t>
              </a:r>
            </a:p>
          </p:txBody>
        </p:sp>
        <p:sp>
          <p:nvSpPr>
            <p:cNvPr id="29737" name="Text Box 77"/>
            <p:cNvSpPr txBox="1">
              <a:spLocks noChangeArrowheads="1"/>
            </p:cNvSpPr>
            <p:nvPr/>
          </p:nvSpPr>
          <p:spPr bwMode="auto">
            <a:xfrm>
              <a:off x="2238" y="1632"/>
              <a:ext cx="21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1 1 1 1 1 1 1 1 1 1 2 2 2 2 2 2 2 2 2 2 3 3</a:t>
              </a:r>
              <a:endParaRPr lang="en-US" altLang="ko-KR" sz="1800">
                <a:latin typeface="Arial" panose="020B0604020202020204" pitchFamily="34" charset="0"/>
                <a:ea typeface="굴림" panose="020B0600000101010101" pitchFamily="34" charset="-127"/>
              </a:endParaRPr>
            </a:p>
          </p:txBody>
        </p:sp>
        <p:sp>
          <p:nvSpPr>
            <p:cNvPr id="29738" name="Text Box 78"/>
            <p:cNvSpPr txBox="1">
              <a:spLocks noChangeArrowheads="1"/>
            </p:cNvSpPr>
            <p:nvPr/>
          </p:nvSpPr>
          <p:spPr bwMode="auto">
            <a:xfrm>
              <a:off x="864" y="163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endParaRPr lang="en-US" altLang="ko-KR" sz="1800">
                <a:latin typeface="Arial" panose="020B0604020202020204" pitchFamily="34" charset="0"/>
                <a:ea typeface="굴림" panose="020B0600000101010101" pitchFamily="34" charset="-127"/>
              </a:endParaRPr>
            </a:p>
          </p:txBody>
        </p:sp>
      </p:grpSp>
      <p:sp>
        <p:nvSpPr>
          <p:cNvPr id="29703" name="Rectangle 79"/>
          <p:cNvSpPr>
            <a:spLocks noGrp="1" noChangeArrowheads="1"/>
          </p:cNvSpPr>
          <p:nvPr>
            <p:ph type="title"/>
          </p:nvPr>
        </p:nvSpPr>
        <p:spPr>
          <a:xfrm>
            <a:off x="457200" y="228600"/>
            <a:ext cx="8153400" cy="368300"/>
          </a:xfrm>
        </p:spPr>
        <p:txBody>
          <a:bodyPr/>
          <a:lstStyle/>
          <a:p>
            <a:pPr>
              <a:tabLst>
                <a:tab pos="6172200" algn="l"/>
              </a:tabLst>
            </a:pPr>
            <a:r>
              <a:rPr lang="en-US" altLang="ko-KR" smtClean="0">
                <a:ea typeface="굴림" panose="020B0600000101010101" pitchFamily="34" charset="-127"/>
              </a:rPr>
              <a:t>Where does a Block Get Placed in a Cache?</a:t>
            </a:r>
          </a:p>
        </p:txBody>
      </p:sp>
    </p:spTree>
    <p:extLst>
      <p:ext uri="{BB962C8B-B14F-4D97-AF65-F5344CB8AC3E}">
        <p14:creationId xmlns:p14="http://schemas.microsoft.com/office/powerpoint/2010/main" val="10841388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anim calcmode="lin" valueType="num">
                                      <p:cBhvr additive="base">
                                        <p:cTn id="7" dur="500" fill="hold"/>
                                        <p:tgtEl>
                                          <p:spTgt spid="74342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342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3510"/>
                                        </p:tgtEl>
                                        <p:attrNameLst>
                                          <p:attrName>style.visibility</p:attrName>
                                        </p:attrNameLst>
                                      </p:cBhvr>
                                      <p:to>
                                        <p:strVal val="visible"/>
                                      </p:to>
                                    </p:set>
                                    <p:anim calcmode="lin" valueType="num">
                                      <p:cBhvr additive="base">
                                        <p:cTn id="11" dur="500" fill="hold"/>
                                        <p:tgtEl>
                                          <p:spTgt spid="743510"/>
                                        </p:tgtEl>
                                        <p:attrNameLst>
                                          <p:attrName>ppt_x</p:attrName>
                                        </p:attrNameLst>
                                      </p:cBhvr>
                                      <p:tavLst>
                                        <p:tav tm="0">
                                          <p:val>
                                            <p:strVal val="1+#ppt_w/2"/>
                                          </p:val>
                                        </p:tav>
                                        <p:tav tm="100000">
                                          <p:val>
                                            <p:strVal val="#ppt_x"/>
                                          </p:val>
                                        </p:tav>
                                      </p:tavLst>
                                    </p:anim>
                                    <p:anim calcmode="lin" valueType="num">
                                      <p:cBhvr additive="base">
                                        <p:cTn id="12" dur="500" fill="hold"/>
                                        <p:tgtEl>
                                          <p:spTgt spid="74351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743513"/>
                                        </p:tgtEl>
                                        <p:attrNameLst>
                                          <p:attrName>style.visibility</p:attrName>
                                        </p:attrNameLst>
                                      </p:cBhvr>
                                      <p:to>
                                        <p:strVal val="visible"/>
                                      </p:to>
                                    </p:set>
                                    <p:anim calcmode="lin" valueType="num">
                                      <p:cBhvr additive="base">
                                        <p:cTn id="17" dur="500" fill="hold"/>
                                        <p:tgtEl>
                                          <p:spTgt spid="743513"/>
                                        </p:tgtEl>
                                        <p:attrNameLst>
                                          <p:attrName>ppt_x</p:attrName>
                                        </p:attrNameLst>
                                      </p:cBhvr>
                                      <p:tavLst>
                                        <p:tav tm="0">
                                          <p:val>
                                            <p:strVal val="0-#ppt_w/2"/>
                                          </p:val>
                                        </p:tav>
                                        <p:tav tm="100000">
                                          <p:val>
                                            <p:strVal val="#ppt_x"/>
                                          </p:val>
                                        </p:tav>
                                      </p:tavLst>
                                    </p:anim>
                                    <p:anim calcmode="lin" valueType="num">
                                      <p:cBhvr additive="base">
                                        <p:cTn id="18" dur="500" fill="hold"/>
                                        <p:tgtEl>
                                          <p:spTgt spid="7435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43512"/>
                                        </p:tgtEl>
                                        <p:attrNameLst>
                                          <p:attrName>style.visibility</p:attrName>
                                        </p:attrNameLst>
                                      </p:cBhvr>
                                      <p:to>
                                        <p:strVal val="visible"/>
                                      </p:to>
                                    </p:set>
                                    <p:anim calcmode="lin" valueType="num">
                                      <p:cBhvr additive="base">
                                        <p:cTn id="23" dur="500" fill="hold"/>
                                        <p:tgtEl>
                                          <p:spTgt spid="743512"/>
                                        </p:tgtEl>
                                        <p:attrNameLst>
                                          <p:attrName>ppt_x</p:attrName>
                                        </p:attrNameLst>
                                      </p:cBhvr>
                                      <p:tavLst>
                                        <p:tav tm="0">
                                          <p:val>
                                            <p:strVal val="#ppt_x"/>
                                          </p:val>
                                        </p:tav>
                                        <p:tav tm="100000">
                                          <p:val>
                                            <p:strVal val="#ppt_x"/>
                                          </p:val>
                                        </p:tav>
                                      </p:tavLst>
                                    </p:anim>
                                    <p:anim calcmode="lin" valueType="num">
                                      <p:cBhvr additive="base">
                                        <p:cTn id="24" dur="500" fill="hold"/>
                                        <p:tgtEl>
                                          <p:spTgt spid="74351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743514"/>
                                        </p:tgtEl>
                                        <p:attrNameLst>
                                          <p:attrName>style.visibility</p:attrName>
                                        </p:attrNameLst>
                                      </p:cBhvr>
                                      <p:to>
                                        <p:strVal val="visible"/>
                                      </p:to>
                                    </p:set>
                                    <p:anim calcmode="lin" valueType="num">
                                      <p:cBhvr additive="base">
                                        <p:cTn id="29" dur="500" fill="hold"/>
                                        <p:tgtEl>
                                          <p:spTgt spid="743514"/>
                                        </p:tgtEl>
                                        <p:attrNameLst>
                                          <p:attrName>ppt_x</p:attrName>
                                        </p:attrNameLst>
                                      </p:cBhvr>
                                      <p:tavLst>
                                        <p:tav tm="0">
                                          <p:val>
                                            <p:strVal val="1+#ppt_w/2"/>
                                          </p:val>
                                        </p:tav>
                                        <p:tav tm="100000">
                                          <p:val>
                                            <p:strVal val="#ppt_x"/>
                                          </p:val>
                                        </p:tav>
                                      </p:tavLst>
                                    </p:anim>
                                    <p:anim calcmode="lin" valueType="num">
                                      <p:cBhvr additive="base">
                                        <p:cTn id="30" dur="500" fill="hold"/>
                                        <p:tgtEl>
                                          <p:spTgt spid="743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body" idx="1"/>
          </p:nvPr>
        </p:nvSpPr>
        <p:spPr>
          <a:xfrm>
            <a:off x="533400" y="1143000"/>
            <a:ext cx="8305800" cy="4256088"/>
          </a:xfrm>
          <a:noFill/>
        </p:spPr>
        <p:txBody>
          <a:bodyPr lIns="63500" tIns="25400" rIns="63500" bIns="25400">
            <a:spAutoFit/>
          </a:bodyPr>
          <a:lstStyle/>
          <a:p>
            <a:pPr>
              <a:tabLst>
                <a:tab pos="2117725" algn="r"/>
                <a:tab pos="3094038" algn="r"/>
                <a:tab pos="4114800" algn="r"/>
                <a:tab pos="5197475" algn="r"/>
                <a:tab pos="6294438" algn="r"/>
                <a:tab pos="7315200" algn="r"/>
              </a:tabLst>
            </a:pPr>
            <a:r>
              <a:rPr lang="en-US" altLang="ko-KR" smtClean="0">
                <a:ea typeface="굴림" panose="020B0600000101010101" pitchFamily="34" charset="-127"/>
              </a:rPr>
              <a:t>Easy for Direct Mapped: Only one possibility</a:t>
            </a:r>
          </a:p>
          <a:p>
            <a:pPr>
              <a:tabLst>
                <a:tab pos="2117725" algn="r"/>
                <a:tab pos="3094038" algn="r"/>
                <a:tab pos="4114800" algn="r"/>
                <a:tab pos="5197475" algn="r"/>
                <a:tab pos="6294438" algn="r"/>
                <a:tab pos="7315200" algn="r"/>
              </a:tabLst>
            </a:pPr>
            <a:r>
              <a:rPr lang="en-US" altLang="ko-KR" smtClean="0">
                <a:ea typeface="굴림" panose="020B0600000101010101" pitchFamily="34" charset="-127"/>
              </a:rPr>
              <a:t>Set Associative or Fully Associative:</a:t>
            </a:r>
          </a:p>
          <a:p>
            <a:pPr lvl="1">
              <a:tabLst>
                <a:tab pos="2117725" algn="r"/>
                <a:tab pos="3094038" algn="r"/>
                <a:tab pos="4114800" algn="r"/>
                <a:tab pos="5197475" algn="r"/>
                <a:tab pos="6294438" algn="r"/>
                <a:tab pos="7315200" algn="r"/>
              </a:tabLst>
            </a:pPr>
            <a:r>
              <a:rPr lang="en-US" altLang="ko-KR" smtClean="0">
                <a:ea typeface="굴림" panose="020B0600000101010101" pitchFamily="34" charset="-127"/>
              </a:rPr>
              <a:t>Random</a:t>
            </a:r>
          </a:p>
          <a:p>
            <a:pPr lvl="1">
              <a:tabLst>
                <a:tab pos="2117725" algn="r"/>
                <a:tab pos="3094038" algn="r"/>
                <a:tab pos="4114800" algn="r"/>
                <a:tab pos="5197475" algn="r"/>
                <a:tab pos="6294438" algn="r"/>
                <a:tab pos="7315200" algn="r"/>
              </a:tabLst>
            </a:pPr>
            <a:r>
              <a:rPr lang="en-US" altLang="ko-KR" smtClean="0">
                <a:ea typeface="굴림" panose="020B0600000101010101" pitchFamily="34" charset="-127"/>
              </a:rPr>
              <a:t>LRU (Least Recently Used)</a:t>
            </a:r>
          </a:p>
          <a:p>
            <a:pPr lvl="1">
              <a:tabLst>
                <a:tab pos="2117725" algn="r"/>
                <a:tab pos="3094038" algn="r"/>
                <a:tab pos="4114800" algn="r"/>
                <a:tab pos="5197475" algn="r"/>
                <a:tab pos="6294438" algn="r"/>
                <a:tab pos="7315200" algn="r"/>
              </a:tabLst>
            </a:pPr>
            <a:endParaRPr lang="en-US" altLang="ko-KR" smtClean="0">
              <a:ea typeface="굴림" panose="020B0600000101010101" pitchFamily="34" charset="-127"/>
            </a:endParaRPr>
          </a:p>
          <a:p>
            <a:pPr>
              <a:buFontTx/>
              <a:buNone/>
              <a:tabLst>
                <a:tab pos="2117725" algn="r"/>
                <a:tab pos="3094038" algn="r"/>
                <a:tab pos="4114800" algn="r"/>
                <a:tab pos="5197475" algn="r"/>
                <a:tab pos="6294438" algn="r"/>
                <a:tab pos="7315200" algn="r"/>
              </a:tabLst>
            </a:pPr>
            <a:r>
              <a:rPr lang="en-US" altLang="ko-KR" smtClean="0">
                <a:ea typeface="굴림" panose="020B0600000101010101" pitchFamily="34" charset="-127"/>
              </a:rPr>
              <a:t>	            2-way        	4-way          	8-way</a:t>
            </a:r>
            <a:br>
              <a:rPr lang="en-US" altLang="ko-KR" smtClean="0">
                <a:ea typeface="굴림" panose="020B0600000101010101" pitchFamily="34" charset="-127"/>
              </a:rPr>
            </a:br>
            <a:r>
              <a:rPr lang="en-US" altLang="ko-KR" u="sng" smtClean="0">
                <a:ea typeface="굴림" panose="020B0600000101010101" pitchFamily="34" charset="-127"/>
              </a:rPr>
              <a:t>Size	LRU	 Random	 LRU	 Random	 LRU	 Random</a:t>
            </a:r>
          </a:p>
          <a:p>
            <a:pPr>
              <a:buFontTx/>
              <a:buNone/>
              <a:tabLst>
                <a:tab pos="2117725" algn="r"/>
                <a:tab pos="3094038" algn="r"/>
                <a:tab pos="4114800" algn="r"/>
                <a:tab pos="5197475" algn="r"/>
                <a:tab pos="6294438" algn="r"/>
                <a:tab pos="7315200" algn="r"/>
              </a:tabLst>
            </a:pPr>
            <a:r>
              <a:rPr lang="en-US" altLang="ko-KR" sz="2000" smtClean="0">
                <a:ea typeface="굴림" panose="020B0600000101010101" pitchFamily="34" charset="-127"/>
              </a:rPr>
              <a:t>	16 KB	5.2%	5.7%	    4.7%	5.3%	4.4%	5.0%</a:t>
            </a:r>
          </a:p>
          <a:p>
            <a:pPr>
              <a:buFontTx/>
              <a:buNone/>
              <a:tabLst>
                <a:tab pos="2117725" algn="r"/>
                <a:tab pos="3094038" algn="r"/>
                <a:tab pos="4114800" algn="r"/>
                <a:tab pos="5197475" algn="r"/>
                <a:tab pos="6294438" algn="r"/>
                <a:tab pos="7315200" algn="r"/>
              </a:tabLst>
            </a:pPr>
            <a:r>
              <a:rPr lang="en-US" altLang="ko-KR" sz="2000" smtClean="0">
                <a:ea typeface="굴림" panose="020B0600000101010101" pitchFamily="34" charset="-127"/>
              </a:rPr>
              <a:t>	64 KB	1.9%	2.0%	    1.5%	1.7%	1.4%	1.5%</a:t>
            </a:r>
          </a:p>
          <a:p>
            <a:pPr>
              <a:buFontTx/>
              <a:buNone/>
              <a:tabLst>
                <a:tab pos="2117725" algn="r"/>
                <a:tab pos="3094038" algn="r"/>
                <a:tab pos="4114800" algn="r"/>
                <a:tab pos="5197475" algn="r"/>
                <a:tab pos="6294438" algn="r"/>
                <a:tab pos="7315200" algn="r"/>
              </a:tabLst>
            </a:pPr>
            <a:r>
              <a:rPr lang="en-US" altLang="ko-KR" sz="2000" smtClean="0">
                <a:ea typeface="굴림" panose="020B0600000101010101" pitchFamily="34" charset="-127"/>
              </a:rPr>
              <a:t>	256 KB	1.15%	1.17%	   1.13%	 1.13%	1.12%	1.12%</a:t>
            </a:r>
          </a:p>
          <a:p>
            <a:pPr>
              <a:buFontTx/>
              <a:buNone/>
              <a:tabLst>
                <a:tab pos="2117725" algn="r"/>
                <a:tab pos="3094038" algn="r"/>
                <a:tab pos="4114800" algn="r"/>
                <a:tab pos="5197475" algn="r"/>
                <a:tab pos="6294438" algn="r"/>
                <a:tab pos="7315200" algn="r"/>
              </a:tabLst>
            </a:pPr>
            <a:endParaRPr lang="en-US" altLang="ko-KR" sz="2000" smtClean="0">
              <a:ea typeface="굴림" panose="020B0600000101010101" pitchFamily="34" charset="-127"/>
            </a:endParaRPr>
          </a:p>
        </p:txBody>
      </p:sp>
      <p:sp>
        <p:nvSpPr>
          <p:cNvPr id="30723" name="Rectangle 3"/>
          <p:cNvSpPr>
            <a:spLocks noGrp="1" noChangeArrowheads="1"/>
          </p:cNvSpPr>
          <p:nvPr>
            <p:ph type="title"/>
          </p:nvPr>
        </p:nvSpPr>
        <p:spPr>
          <a:xfrm>
            <a:off x="457200" y="227013"/>
            <a:ext cx="8077200" cy="368300"/>
          </a:xfrm>
        </p:spPr>
        <p:txBody>
          <a:bodyPr/>
          <a:lstStyle/>
          <a:p>
            <a:r>
              <a:rPr lang="en-US" altLang="ko-KR" smtClean="0">
                <a:ea typeface="굴림" panose="020B0600000101010101" pitchFamily="34" charset="-127"/>
              </a:rPr>
              <a:t>Review: Which block should be replaced on a miss?</a:t>
            </a:r>
          </a:p>
        </p:txBody>
      </p:sp>
    </p:spTree>
    <p:extLst>
      <p:ext uri="{BB962C8B-B14F-4D97-AF65-F5344CB8AC3E}">
        <p14:creationId xmlns:p14="http://schemas.microsoft.com/office/powerpoint/2010/main" val="11464158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anim calcmode="lin" valueType="num">
                                      <p:cBhvr additive="base">
                                        <p:cTn id="7" dur="500" fill="hold"/>
                                        <p:tgtEl>
                                          <p:spTgt spid="74547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54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45474">
                                            <p:txEl>
                                              <p:pRg st="1" end="1"/>
                                            </p:txEl>
                                          </p:spTgt>
                                        </p:tgtEl>
                                        <p:attrNameLst>
                                          <p:attrName>style.visibility</p:attrName>
                                        </p:attrNameLst>
                                      </p:cBhvr>
                                      <p:to>
                                        <p:strVal val="visible"/>
                                      </p:to>
                                    </p:set>
                                    <p:anim calcmode="lin" valueType="num">
                                      <p:cBhvr additive="base">
                                        <p:cTn id="13" dur="500" fill="hold"/>
                                        <p:tgtEl>
                                          <p:spTgt spid="74547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4547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45474">
                                            <p:txEl>
                                              <p:pRg st="2" end="2"/>
                                            </p:txEl>
                                          </p:spTgt>
                                        </p:tgtEl>
                                        <p:attrNameLst>
                                          <p:attrName>style.visibility</p:attrName>
                                        </p:attrNameLst>
                                      </p:cBhvr>
                                      <p:to>
                                        <p:strVal val="visible"/>
                                      </p:to>
                                    </p:set>
                                    <p:anim calcmode="lin" valueType="num">
                                      <p:cBhvr additive="base">
                                        <p:cTn id="17" dur="500" fill="hold"/>
                                        <p:tgtEl>
                                          <p:spTgt spid="745474">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45474">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45474">
                                            <p:txEl>
                                              <p:pRg st="3" end="3"/>
                                            </p:txEl>
                                          </p:spTgt>
                                        </p:tgtEl>
                                        <p:attrNameLst>
                                          <p:attrName>style.visibility</p:attrName>
                                        </p:attrNameLst>
                                      </p:cBhvr>
                                      <p:to>
                                        <p:strVal val="visible"/>
                                      </p:to>
                                    </p:set>
                                    <p:anim calcmode="lin" valueType="num">
                                      <p:cBhvr additive="base">
                                        <p:cTn id="21" dur="500" fill="hold"/>
                                        <p:tgtEl>
                                          <p:spTgt spid="745474">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4547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45474">
                                            <p:txEl>
                                              <p:pRg st="5" end="5"/>
                                            </p:txEl>
                                          </p:spTgt>
                                        </p:tgtEl>
                                        <p:attrNameLst>
                                          <p:attrName>style.visibility</p:attrName>
                                        </p:attrNameLst>
                                      </p:cBhvr>
                                      <p:to>
                                        <p:strVal val="visible"/>
                                      </p:to>
                                    </p:set>
                                    <p:anim calcmode="lin" valueType="num">
                                      <p:cBhvr additive="base">
                                        <p:cTn id="27" dur="500" fill="hold"/>
                                        <p:tgtEl>
                                          <p:spTgt spid="745474">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5474">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45474">
                                            <p:txEl>
                                              <p:pRg st="6" end="6"/>
                                            </p:txEl>
                                          </p:spTgt>
                                        </p:tgtEl>
                                        <p:attrNameLst>
                                          <p:attrName>style.visibility</p:attrName>
                                        </p:attrNameLst>
                                      </p:cBhvr>
                                      <p:to>
                                        <p:strVal val="visible"/>
                                      </p:to>
                                    </p:set>
                                    <p:anim calcmode="lin" valueType="num">
                                      <p:cBhvr additive="base">
                                        <p:cTn id="31" dur="500" fill="hold"/>
                                        <p:tgtEl>
                                          <p:spTgt spid="745474">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45474">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45474">
                                            <p:txEl>
                                              <p:pRg st="7" end="7"/>
                                            </p:txEl>
                                          </p:spTgt>
                                        </p:tgtEl>
                                        <p:attrNameLst>
                                          <p:attrName>style.visibility</p:attrName>
                                        </p:attrNameLst>
                                      </p:cBhvr>
                                      <p:to>
                                        <p:strVal val="visible"/>
                                      </p:to>
                                    </p:set>
                                    <p:anim calcmode="lin" valueType="num">
                                      <p:cBhvr additive="base">
                                        <p:cTn id="35" dur="500" fill="hold"/>
                                        <p:tgtEl>
                                          <p:spTgt spid="745474">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45474">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45474">
                                            <p:txEl>
                                              <p:pRg st="8" end="8"/>
                                            </p:txEl>
                                          </p:spTgt>
                                        </p:tgtEl>
                                        <p:attrNameLst>
                                          <p:attrName>style.visibility</p:attrName>
                                        </p:attrNameLst>
                                      </p:cBhvr>
                                      <p:to>
                                        <p:strVal val="visible"/>
                                      </p:to>
                                    </p:set>
                                    <p:anim calcmode="lin" valueType="num">
                                      <p:cBhvr additive="base">
                                        <p:cTn id="39" dur="500" fill="hold"/>
                                        <p:tgtEl>
                                          <p:spTgt spid="745474">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4547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228600" y="838200"/>
            <a:ext cx="8610600" cy="5265738"/>
          </a:xfrm>
          <a:noFill/>
        </p:spPr>
        <p:txBody>
          <a:bodyPr lIns="63500" tIns="25400" rIns="63500" bIns="25400">
            <a:spAutoFit/>
          </a:bodyPr>
          <a:lstStyle/>
          <a:p>
            <a:pPr>
              <a:lnSpc>
                <a:spcPct val="80000"/>
              </a:lnSpc>
              <a:spcBef>
                <a:spcPct val="20000"/>
              </a:spcBef>
            </a:pPr>
            <a:r>
              <a:rPr lang="en-US" altLang="ko-KR" smtClean="0">
                <a:solidFill>
                  <a:schemeClr val="hlink"/>
                </a:solidFill>
                <a:ea typeface="굴림" panose="020B0600000101010101" pitchFamily="34" charset="-127"/>
              </a:rPr>
              <a:t>Write through</a:t>
            </a:r>
            <a:r>
              <a:rPr lang="en-US" altLang="ko-KR" smtClean="0">
                <a:ea typeface="굴림" panose="020B0600000101010101" pitchFamily="34" charset="-127"/>
              </a:rPr>
              <a:t>: The information is written to both the block in the cache and to the block in the lower-level memory</a:t>
            </a:r>
          </a:p>
          <a:p>
            <a:pPr>
              <a:lnSpc>
                <a:spcPct val="80000"/>
              </a:lnSpc>
              <a:spcBef>
                <a:spcPct val="20000"/>
              </a:spcBef>
            </a:pPr>
            <a:r>
              <a:rPr lang="en-US" altLang="ko-KR" smtClean="0">
                <a:solidFill>
                  <a:schemeClr val="hlink"/>
                </a:solidFill>
                <a:ea typeface="굴림" panose="020B0600000101010101" pitchFamily="34" charset="-127"/>
              </a:rPr>
              <a:t>Write back</a:t>
            </a:r>
            <a:r>
              <a:rPr lang="en-US" altLang="ko-KR" smtClean="0">
                <a:ea typeface="굴림" panose="020B0600000101010101" pitchFamily="34" charset="-127"/>
              </a:rPr>
              <a:t>: The information is written only to the block in the cache. </a:t>
            </a:r>
          </a:p>
          <a:p>
            <a:pPr lvl="1">
              <a:lnSpc>
                <a:spcPct val="80000"/>
              </a:lnSpc>
              <a:spcBef>
                <a:spcPct val="20000"/>
              </a:spcBef>
            </a:pPr>
            <a:r>
              <a:rPr lang="en-US" altLang="ko-KR" smtClean="0">
                <a:ea typeface="굴림" panose="020B0600000101010101" pitchFamily="34" charset="-127"/>
              </a:rPr>
              <a:t>Modified cache block is written to main memory only when it is replaced</a:t>
            </a:r>
          </a:p>
          <a:p>
            <a:pPr lvl="1">
              <a:lnSpc>
                <a:spcPct val="80000"/>
              </a:lnSpc>
              <a:spcBef>
                <a:spcPct val="20000"/>
              </a:spcBef>
            </a:pPr>
            <a:r>
              <a:rPr lang="en-US" altLang="ko-KR" smtClean="0">
                <a:ea typeface="굴림" panose="020B0600000101010101" pitchFamily="34" charset="-127"/>
              </a:rPr>
              <a:t>Question is block clean or dirty?</a:t>
            </a:r>
          </a:p>
          <a:p>
            <a:pPr>
              <a:lnSpc>
                <a:spcPct val="80000"/>
              </a:lnSpc>
              <a:spcBef>
                <a:spcPct val="20000"/>
              </a:spcBef>
            </a:pPr>
            <a:r>
              <a:rPr lang="en-US" altLang="ko-KR" smtClean="0">
                <a:ea typeface="굴림" panose="020B0600000101010101" pitchFamily="34" charset="-127"/>
              </a:rPr>
              <a:t>Pros and Cons of each?</a:t>
            </a:r>
          </a:p>
          <a:p>
            <a:pPr lvl="1">
              <a:lnSpc>
                <a:spcPct val="80000"/>
              </a:lnSpc>
              <a:spcBef>
                <a:spcPct val="20000"/>
              </a:spcBef>
            </a:pPr>
            <a:r>
              <a:rPr lang="en-US" altLang="ko-KR" smtClean="0">
                <a:ea typeface="굴림" panose="020B0600000101010101" pitchFamily="34" charset="-127"/>
              </a:rPr>
              <a:t>WT: </a:t>
            </a:r>
          </a:p>
          <a:p>
            <a:pPr lvl="2">
              <a:lnSpc>
                <a:spcPct val="80000"/>
              </a:lnSpc>
              <a:spcBef>
                <a:spcPct val="20000"/>
              </a:spcBef>
            </a:pPr>
            <a:r>
              <a:rPr lang="en-US" altLang="ko-KR" smtClean="0">
                <a:ea typeface="굴림" panose="020B0600000101010101" pitchFamily="34" charset="-127"/>
              </a:rPr>
              <a:t>PRO: read misses cannot result in writes</a:t>
            </a:r>
          </a:p>
          <a:p>
            <a:pPr lvl="2">
              <a:lnSpc>
                <a:spcPct val="80000"/>
              </a:lnSpc>
              <a:spcBef>
                <a:spcPct val="20000"/>
              </a:spcBef>
            </a:pPr>
            <a:r>
              <a:rPr lang="en-US" altLang="ko-KR" smtClean="0">
                <a:ea typeface="굴림" panose="020B0600000101010101" pitchFamily="34" charset="-127"/>
              </a:rPr>
              <a:t>CON: Processor held up on writes unless writes buffered</a:t>
            </a:r>
          </a:p>
          <a:p>
            <a:pPr lvl="1">
              <a:lnSpc>
                <a:spcPct val="80000"/>
              </a:lnSpc>
              <a:spcBef>
                <a:spcPct val="20000"/>
              </a:spcBef>
            </a:pPr>
            <a:r>
              <a:rPr lang="en-US" altLang="ko-KR" smtClean="0">
                <a:ea typeface="굴림" panose="020B0600000101010101" pitchFamily="34" charset="-127"/>
              </a:rPr>
              <a:t>WB: </a:t>
            </a:r>
          </a:p>
          <a:p>
            <a:pPr lvl="2">
              <a:lnSpc>
                <a:spcPct val="80000"/>
              </a:lnSpc>
              <a:spcBef>
                <a:spcPct val="20000"/>
              </a:spcBef>
            </a:pPr>
            <a:r>
              <a:rPr lang="en-US" altLang="ko-KR" smtClean="0">
                <a:ea typeface="굴림" panose="020B0600000101010101" pitchFamily="34" charset="-127"/>
              </a:rPr>
              <a:t>PRO: repeated writes not sent to DRAM</a:t>
            </a:r>
            <a:br>
              <a:rPr lang="en-US" altLang="ko-KR" smtClean="0">
                <a:ea typeface="굴림" panose="020B0600000101010101" pitchFamily="34" charset="-127"/>
              </a:rPr>
            </a:br>
            <a:r>
              <a:rPr lang="en-US" altLang="ko-KR" smtClean="0">
                <a:ea typeface="굴림" panose="020B0600000101010101" pitchFamily="34" charset="-127"/>
              </a:rPr>
              <a:t>	 processor not held up on writes</a:t>
            </a:r>
          </a:p>
          <a:p>
            <a:pPr lvl="2">
              <a:lnSpc>
                <a:spcPct val="80000"/>
              </a:lnSpc>
              <a:spcBef>
                <a:spcPct val="20000"/>
              </a:spcBef>
            </a:pPr>
            <a:r>
              <a:rPr lang="en-US" altLang="ko-KR" smtClean="0">
                <a:ea typeface="굴림" panose="020B0600000101010101" pitchFamily="34" charset="-127"/>
              </a:rPr>
              <a:t>CON: More complex</a:t>
            </a:r>
            <a:br>
              <a:rPr lang="en-US" altLang="ko-KR" smtClean="0">
                <a:ea typeface="굴림" panose="020B0600000101010101" pitchFamily="34" charset="-127"/>
              </a:rPr>
            </a:br>
            <a:r>
              <a:rPr lang="en-US" altLang="ko-KR" smtClean="0">
                <a:ea typeface="굴림" panose="020B0600000101010101" pitchFamily="34" charset="-127"/>
              </a:rPr>
              <a:t>	 Read miss may require writeback of dirty data</a:t>
            </a:r>
          </a:p>
        </p:txBody>
      </p:sp>
      <p:sp>
        <p:nvSpPr>
          <p:cNvPr id="31747" name="Rectangle 3"/>
          <p:cNvSpPr>
            <a:spLocks noGrp="1" noChangeArrowheads="1"/>
          </p:cNvSpPr>
          <p:nvPr>
            <p:ph type="title"/>
          </p:nvPr>
        </p:nvSpPr>
        <p:spPr>
          <a:xfrm>
            <a:off x="765175" y="227013"/>
            <a:ext cx="7693025" cy="368300"/>
          </a:xfrm>
        </p:spPr>
        <p:txBody>
          <a:bodyPr/>
          <a:lstStyle/>
          <a:p>
            <a:r>
              <a:rPr lang="en-US" altLang="ko-KR" smtClean="0">
                <a:ea typeface="굴림" panose="020B0600000101010101" pitchFamily="34" charset="-127"/>
              </a:rPr>
              <a:t>Review: What happens on a write?</a:t>
            </a:r>
          </a:p>
        </p:txBody>
      </p:sp>
    </p:spTree>
    <p:extLst>
      <p:ext uri="{BB962C8B-B14F-4D97-AF65-F5344CB8AC3E}">
        <p14:creationId xmlns:p14="http://schemas.microsoft.com/office/powerpoint/2010/main" val="260827915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0600" y="76200"/>
            <a:ext cx="7162800" cy="533400"/>
          </a:xfrm>
        </p:spPr>
        <p:txBody>
          <a:bodyPr/>
          <a:lstStyle/>
          <a:p>
            <a:r>
              <a:rPr lang="en-US" altLang="ko-KR" smtClean="0">
                <a:ea typeface="굴림" panose="020B0600000101010101" pitchFamily="34" charset="-127"/>
              </a:rPr>
              <a:t>Caching Applied to Address Translation</a:t>
            </a:r>
          </a:p>
        </p:txBody>
      </p:sp>
      <p:sp>
        <p:nvSpPr>
          <p:cNvPr id="738307" name="Rectangle 3"/>
          <p:cNvSpPr>
            <a:spLocks noGrp="1" noChangeArrowheads="1"/>
          </p:cNvSpPr>
          <p:nvPr>
            <p:ph type="body" idx="1"/>
          </p:nvPr>
        </p:nvSpPr>
        <p:spPr>
          <a:xfrm>
            <a:off x="304800" y="4191000"/>
            <a:ext cx="8534400" cy="2438400"/>
          </a:xfrm>
        </p:spPr>
        <p:txBody>
          <a:bodyPr/>
          <a:lstStyle/>
          <a:p>
            <a:pPr>
              <a:lnSpc>
                <a:spcPct val="80000"/>
              </a:lnSpc>
              <a:spcBef>
                <a:spcPct val="20000"/>
              </a:spcBef>
            </a:pPr>
            <a:r>
              <a:rPr lang="en-US" altLang="ko-KR" smtClean="0">
                <a:ea typeface="굴림" panose="020B0600000101010101" pitchFamily="34" charset="-127"/>
              </a:rPr>
              <a:t>Question is one of page locality: does it exist?</a:t>
            </a:r>
          </a:p>
          <a:p>
            <a:pPr lvl="1">
              <a:lnSpc>
                <a:spcPct val="80000"/>
              </a:lnSpc>
              <a:spcBef>
                <a:spcPct val="20000"/>
              </a:spcBef>
            </a:pPr>
            <a:r>
              <a:rPr lang="en-US" altLang="ko-KR" smtClean="0">
                <a:ea typeface="굴림" panose="020B0600000101010101" pitchFamily="34" charset="-127"/>
              </a:rPr>
              <a:t>Instruction accesses spend a lot of time on the same page (since accesses sequential)</a:t>
            </a:r>
          </a:p>
          <a:p>
            <a:pPr lvl="1">
              <a:lnSpc>
                <a:spcPct val="80000"/>
              </a:lnSpc>
              <a:spcBef>
                <a:spcPct val="20000"/>
              </a:spcBef>
            </a:pPr>
            <a:r>
              <a:rPr lang="en-US" altLang="ko-KR" smtClean="0">
                <a:ea typeface="굴림" panose="020B0600000101010101" pitchFamily="34" charset="-127"/>
              </a:rPr>
              <a:t>Stack accesses have definite locality of reference</a:t>
            </a:r>
          </a:p>
          <a:p>
            <a:pPr lvl="1">
              <a:lnSpc>
                <a:spcPct val="80000"/>
              </a:lnSpc>
              <a:spcBef>
                <a:spcPct val="20000"/>
              </a:spcBef>
            </a:pPr>
            <a:r>
              <a:rPr lang="en-US" altLang="ko-KR" smtClean="0">
                <a:ea typeface="굴림" panose="020B0600000101010101" pitchFamily="34" charset="-127"/>
              </a:rPr>
              <a:t>Data accesses have less page locality, but still some…</a:t>
            </a:r>
          </a:p>
          <a:p>
            <a:pPr>
              <a:lnSpc>
                <a:spcPct val="80000"/>
              </a:lnSpc>
              <a:spcBef>
                <a:spcPct val="20000"/>
              </a:spcBef>
            </a:pPr>
            <a:r>
              <a:rPr lang="en-US" altLang="ko-KR" smtClean="0">
                <a:ea typeface="굴림" panose="020B0600000101010101" pitchFamily="34" charset="-127"/>
              </a:rPr>
              <a:t>Can we have a TLB hierarchy?</a:t>
            </a:r>
          </a:p>
          <a:p>
            <a:pPr lvl="1">
              <a:lnSpc>
                <a:spcPct val="80000"/>
              </a:lnSpc>
              <a:spcBef>
                <a:spcPct val="20000"/>
              </a:spcBef>
            </a:pPr>
            <a:r>
              <a:rPr lang="en-US" altLang="ko-KR" smtClean="0">
                <a:ea typeface="굴림" panose="020B0600000101010101" pitchFamily="34" charset="-127"/>
              </a:rPr>
              <a:t>Sure: multiple levels at different sizes/speeds</a:t>
            </a:r>
          </a:p>
          <a:p>
            <a:pPr lvl="1">
              <a:lnSpc>
                <a:spcPct val="80000"/>
              </a:lnSpc>
              <a:spcBef>
                <a:spcPct val="20000"/>
              </a:spcBef>
            </a:pPr>
            <a:endParaRPr lang="ko-KR" altLang="en-US" smtClean="0">
              <a:ea typeface="굴림" panose="020B0600000101010101" pitchFamily="34" charset="-127"/>
            </a:endParaRPr>
          </a:p>
        </p:txBody>
      </p:sp>
      <p:grpSp>
        <p:nvGrpSpPr>
          <p:cNvPr id="738340" name="Group 36"/>
          <p:cNvGrpSpPr>
            <a:grpSpLocks/>
          </p:cNvGrpSpPr>
          <p:nvPr/>
        </p:nvGrpSpPr>
        <p:grpSpPr bwMode="auto">
          <a:xfrm>
            <a:off x="1752600" y="1952625"/>
            <a:ext cx="5029200" cy="2238375"/>
            <a:chOff x="1104" y="1230"/>
            <a:chExt cx="3168" cy="1410"/>
          </a:xfrm>
        </p:grpSpPr>
        <p:sp>
          <p:nvSpPr>
            <p:cNvPr id="32794" name="Text Box 20"/>
            <p:cNvSpPr txBox="1">
              <a:spLocks noChangeArrowheads="1"/>
            </p:cNvSpPr>
            <p:nvPr/>
          </p:nvSpPr>
          <p:spPr bwMode="auto">
            <a:xfrm>
              <a:off x="1536" y="2238"/>
              <a:ext cx="1676"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Data Read or Write</a:t>
              </a:r>
            </a:p>
            <a:p>
              <a:r>
                <a:rPr lang="en-US" altLang="ko-KR">
                  <a:ea typeface="굴림" panose="020B0600000101010101" pitchFamily="34" charset="-127"/>
                </a:rPr>
                <a:t>(untranslated)</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32773" name="Oval 9"/>
          <p:cNvSpPr>
            <a:spLocks noChangeArrowheads="1"/>
          </p:cNvSpPr>
          <p:nvPr/>
        </p:nvSpPr>
        <p:spPr bwMode="auto">
          <a:xfrm>
            <a:off x="685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a:ea typeface="굴림" panose="020B0600000101010101" pitchFamily="34" charset="-127"/>
              </a:rPr>
              <a:t>CPU</a:t>
            </a:r>
          </a:p>
        </p:txBody>
      </p:sp>
      <p:sp>
        <p:nvSpPr>
          <p:cNvPr id="32774" name="Rectangle 12"/>
          <p:cNvSpPr>
            <a:spLocks noChangeArrowheads="1"/>
          </p:cNvSpPr>
          <p:nvPr/>
        </p:nvSpPr>
        <p:spPr bwMode="auto">
          <a:xfrm>
            <a:off x="6934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Physical</a:t>
            </a:r>
          </a:p>
          <a:p>
            <a:r>
              <a:rPr lang="en-US" altLang="ko-KR">
                <a:ea typeface="굴림" panose="020B0600000101010101" pitchFamily="34" charset="-127"/>
              </a:rPr>
              <a:t>Memory</a:t>
            </a:r>
          </a:p>
        </p:txBody>
      </p:sp>
      <p:sp>
        <p:nvSpPr>
          <p:cNvPr id="32775" name="Freeform 4"/>
          <p:cNvSpPr>
            <a:spLocks/>
          </p:cNvSpPr>
          <p:nvPr/>
        </p:nvSpPr>
        <p:spPr bwMode="auto">
          <a:xfrm>
            <a:off x="2743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76" name="Text Box 5"/>
          <p:cNvSpPr txBox="1">
            <a:spLocks noChangeArrowheads="1"/>
          </p:cNvSpPr>
          <p:nvPr/>
        </p:nvSpPr>
        <p:spPr bwMode="auto">
          <a:xfrm>
            <a:off x="3962400" y="657225"/>
            <a:ext cx="754063" cy="3810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ea typeface="굴림" panose="020B0600000101010101" pitchFamily="34" charset="-127"/>
              </a:rPr>
              <a:t>TLB</a:t>
            </a:r>
          </a:p>
        </p:txBody>
      </p:sp>
      <p:sp>
        <p:nvSpPr>
          <p:cNvPr id="738317" name="Text Box 13"/>
          <p:cNvSpPr txBox="1">
            <a:spLocks noChangeArrowheads="1"/>
          </p:cNvSpPr>
          <p:nvPr/>
        </p:nvSpPr>
        <p:spPr bwMode="auto">
          <a:xfrm>
            <a:off x="3222625" y="2638425"/>
            <a:ext cx="1349375" cy="6381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Translate</a:t>
            </a:r>
          </a:p>
          <a:p>
            <a:r>
              <a:rPr lang="en-US" altLang="ko-KR">
                <a:ea typeface="굴림" panose="020B0600000101010101" pitchFamily="34" charset="-127"/>
              </a:rPr>
              <a:t>(MMU)</a:t>
            </a:r>
          </a:p>
        </p:txBody>
      </p:sp>
      <p:grpSp>
        <p:nvGrpSpPr>
          <p:cNvPr id="738338" name="Group 34"/>
          <p:cNvGrpSpPr>
            <a:grpSpLocks/>
          </p:cNvGrpSpPr>
          <p:nvPr/>
        </p:nvGrpSpPr>
        <p:grpSpPr bwMode="auto">
          <a:xfrm>
            <a:off x="3505200" y="1647825"/>
            <a:ext cx="520700" cy="914400"/>
            <a:chOff x="2208" y="1038"/>
            <a:chExt cx="328" cy="576"/>
          </a:xfrm>
        </p:grpSpPr>
        <p:sp>
          <p:nvSpPr>
            <p:cNvPr id="32792" name="Text Box 8"/>
            <p:cNvSpPr txBox="1">
              <a:spLocks noChangeArrowheads="1"/>
            </p:cNvSpPr>
            <p:nvPr/>
          </p:nvSpPr>
          <p:spPr bwMode="auto">
            <a:xfrm>
              <a:off x="2208" y="1038"/>
              <a:ext cx="328"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738334" name="Group 30"/>
          <p:cNvGrpSpPr>
            <a:grpSpLocks/>
          </p:cNvGrpSpPr>
          <p:nvPr/>
        </p:nvGrpSpPr>
        <p:grpSpPr bwMode="auto">
          <a:xfrm>
            <a:off x="1905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91" name="Text Box 23"/>
            <p:cNvSpPr txBox="1">
              <a:spLocks noChangeArrowheads="1"/>
            </p:cNvSpPr>
            <p:nvPr/>
          </p:nvSpPr>
          <p:spPr bwMode="auto">
            <a:xfrm>
              <a:off x="1200" y="462"/>
              <a:ext cx="741"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Virtual</a:t>
              </a:r>
            </a:p>
            <a:p>
              <a:r>
                <a:rPr lang="en-US" altLang="ko-KR">
                  <a:ea typeface="굴림" panose="020B0600000101010101" pitchFamily="34" charset="-127"/>
                </a:rPr>
                <a:t>Address</a:t>
              </a:r>
            </a:p>
          </p:txBody>
        </p:sp>
      </p:grpSp>
      <p:grpSp>
        <p:nvGrpSpPr>
          <p:cNvPr id="738335" name="Group 31"/>
          <p:cNvGrpSpPr>
            <a:grpSpLocks/>
          </p:cNvGrpSpPr>
          <p:nvPr/>
        </p:nvGrpSpPr>
        <p:grpSpPr bwMode="auto">
          <a:xfrm>
            <a:off x="5334000" y="857250"/>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89" name="Text Box 25"/>
            <p:cNvSpPr txBox="1">
              <a:spLocks noChangeArrowheads="1"/>
            </p:cNvSpPr>
            <p:nvPr/>
          </p:nvSpPr>
          <p:spPr bwMode="auto">
            <a:xfrm>
              <a:off x="3579" y="540"/>
              <a:ext cx="741"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Physical</a:t>
              </a:r>
            </a:p>
            <a:p>
              <a:r>
                <a:rPr lang="en-US" altLang="ko-KR">
                  <a:ea typeface="굴림" panose="020B0600000101010101" pitchFamily="34" charset="-127"/>
                </a:rPr>
                <a:t>Address</a:t>
              </a:r>
            </a:p>
          </p:txBody>
        </p:sp>
      </p:grpSp>
      <p:grpSp>
        <p:nvGrpSpPr>
          <p:cNvPr id="738337" name="Group 33"/>
          <p:cNvGrpSpPr>
            <a:grpSpLocks/>
          </p:cNvGrpSpPr>
          <p:nvPr/>
        </p:nvGrpSpPr>
        <p:grpSpPr bwMode="auto">
          <a:xfrm>
            <a:off x="3657600" y="1343025"/>
            <a:ext cx="1524000" cy="333375"/>
            <a:chOff x="2304" y="846"/>
            <a:chExt cx="960" cy="21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87" name="Text Box 7"/>
            <p:cNvSpPr txBox="1">
              <a:spLocks noChangeArrowheads="1"/>
            </p:cNvSpPr>
            <p:nvPr/>
          </p:nvSpPr>
          <p:spPr bwMode="auto">
            <a:xfrm>
              <a:off x="2304" y="846"/>
              <a:ext cx="383"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Yes</a:t>
              </a:r>
            </a:p>
          </p:txBody>
        </p:sp>
      </p:grpSp>
      <p:sp>
        <p:nvSpPr>
          <p:cNvPr id="738330" name="Text Box 26"/>
          <p:cNvSpPr txBox="1">
            <a:spLocks noChangeArrowheads="1"/>
          </p:cNvSpPr>
          <p:nvPr/>
        </p:nvSpPr>
        <p:spPr bwMode="auto">
          <a:xfrm>
            <a:off x="3395663" y="1114425"/>
            <a:ext cx="1190625" cy="3333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Cached?</a:t>
            </a:r>
          </a:p>
        </p:txBody>
      </p:sp>
      <p:grpSp>
        <p:nvGrpSpPr>
          <p:cNvPr id="738339" name="Group 35"/>
          <p:cNvGrpSpPr>
            <a:grpSpLocks/>
          </p:cNvGrpSpPr>
          <p:nvPr/>
        </p:nvGrpSpPr>
        <p:grpSpPr bwMode="auto">
          <a:xfrm>
            <a:off x="3962400" y="1571625"/>
            <a:ext cx="1308100" cy="990600"/>
            <a:chOff x="2496" y="990"/>
            <a:chExt cx="824" cy="62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85" name="Text Box 27"/>
            <p:cNvSpPr txBox="1">
              <a:spLocks noChangeArrowheads="1"/>
            </p:cNvSpPr>
            <p:nvPr/>
          </p:nvSpPr>
          <p:spPr bwMode="auto">
            <a:xfrm rot="-2498606">
              <a:off x="2735" y="1230"/>
              <a:ext cx="585" cy="3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a:ea typeface="굴림" panose="020B0600000101010101" pitchFamily="34" charset="-127"/>
                </a:rPr>
                <a:t>Save</a:t>
              </a:r>
            </a:p>
            <a:p>
              <a:pPr>
                <a:spcBef>
                  <a:spcPct val="10000"/>
                </a:spcBef>
              </a:pPr>
              <a:r>
                <a:rPr lang="en-US" altLang="ko-KR">
                  <a:ea typeface="굴림" panose="020B0600000101010101" pitchFamily="34" charset="-127"/>
                </a:rPr>
                <a:t>Result</a:t>
              </a:r>
            </a:p>
          </p:txBody>
        </p:sp>
      </p:grpSp>
    </p:spTree>
    <p:extLst>
      <p:ext uri="{BB962C8B-B14F-4D97-AF65-F5344CB8AC3E}">
        <p14:creationId xmlns:p14="http://schemas.microsoft.com/office/powerpoint/2010/main" val="27074177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38337"/>
                                        </p:tgtEl>
                                        <p:attrNameLst>
                                          <p:attrName>style.visibility</p:attrName>
                                        </p:attrNameLst>
                                      </p:cBhvr>
                                      <p:to>
                                        <p:strVal val="visible"/>
                                      </p:to>
                                    </p:set>
                                    <p:animEffect transition="in" filter="wipe(left)">
                                      <p:cBhvr>
                                        <p:cTn id="15" dur="500"/>
                                        <p:tgtEl>
                                          <p:spTgt spid="738337"/>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38335"/>
                                        </p:tgtEl>
                                        <p:attrNameLst>
                                          <p:attrName>style.visibility</p:attrName>
                                        </p:attrNameLst>
                                      </p:cBhvr>
                                      <p:to>
                                        <p:strVal val="visible"/>
                                      </p:to>
                                    </p:set>
                                    <p:animEffect transition="in" filter="wipe(left)">
                                      <p:cBhvr>
                                        <p:cTn id="19" dur="500"/>
                                        <p:tgtEl>
                                          <p:spTgt spid="7383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38338"/>
                                        </p:tgtEl>
                                        <p:attrNameLst>
                                          <p:attrName>style.visibility</p:attrName>
                                        </p:attrNameLst>
                                      </p:cBhvr>
                                      <p:to>
                                        <p:strVal val="visible"/>
                                      </p:to>
                                    </p:set>
                                    <p:animEffect transition="in" filter="wipe(up)">
                                      <p:cBhvr>
                                        <p:cTn id="24" dur="500"/>
                                        <p:tgtEl>
                                          <p:spTgt spid="738338"/>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38339"/>
                                        </p:tgtEl>
                                        <p:attrNameLst>
                                          <p:attrName>style.visibility</p:attrName>
                                        </p:attrNameLst>
                                      </p:cBhvr>
                                      <p:to>
                                        <p:strVal val="visible"/>
                                      </p:to>
                                    </p:set>
                                    <p:animEffect transition="in" filter="wipe(down)">
                                      <p:cBhvr>
                                        <p:cTn id="31" dur="500"/>
                                        <p:tgtEl>
                                          <p:spTgt spid="7383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38340"/>
                                        </p:tgtEl>
                                        <p:attrNameLst>
                                          <p:attrName>style.visibility</p:attrName>
                                        </p:attrNameLst>
                                      </p:cBhvr>
                                      <p:to>
                                        <p:strVal val="visible"/>
                                      </p:to>
                                    </p:set>
                                    <p:animEffect transition="in" filter="wipe(left)">
                                      <p:cBhvr>
                                        <p:cTn id="36" dur="500"/>
                                        <p:tgtEl>
                                          <p:spTgt spid="7383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anim calcmode="lin" valueType="num">
                                      <p:cBhvr additive="base">
                                        <p:cTn id="41" dur="500" fill="hold"/>
                                        <p:tgtEl>
                                          <p:spTgt spid="738307">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38307">
                                            <p:txEl>
                                              <p:pRg st="1" end="1"/>
                                            </p:txEl>
                                          </p:spTgt>
                                        </p:tgtEl>
                                        <p:attrNameLst>
                                          <p:attrName>style.visibility</p:attrName>
                                        </p:attrNameLst>
                                      </p:cBhvr>
                                      <p:to>
                                        <p:strVal val="visible"/>
                                      </p:to>
                                    </p:set>
                                    <p:anim calcmode="lin" valueType="num">
                                      <p:cBhvr additive="base">
                                        <p:cTn id="47" dur="500" fill="hold"/>
                                        <p:tgtEl>
                                          <p:spTgt spid="738307">
                                            <p:txEl>
                                              <p:pRg st="1" end="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3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38307">
                                            <p:txEl>
                                              <p:pRg st="2" end="2"/>
                                            </p:txEl>
                                          </p:spTgt>
                                        </p:tgtEl>
                                        <p:attrNameLst>
                                          <p:attrName>style.visibility</p:attrName>
                                        </p:attrNameLst>
                                      </p:cBhvr>
                                      <p:to>
                                        <p:strVal val="visible"/>
                                      </p:to>
                                    </p:set>
                                    <p:anim calcmode="lin" valueType="num">
                                      <p:cBhvr additive="base">
                                        <p:cTn id="53" dur="500" fill="hold"/>
                                        <p:tgtEl>
                                          <p:spTgt spid="738307">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38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38307">
                                            <p:txEl>
                                              <p:pRg st="3" end="3"/>
                                            </p:txEl>
                                          </p:spTgt>
                                        </p:tgtEl>
                                        <p:attrNameLst>
                                          <p:attrName>style.visibility</p:attrName>
                                        </p:attrNameLst>
                                      </p:cBhvr>
                                      <p:to>
                                        <p:strVal val="visible"/>
                                      </p:to>
                                    </p:set>
                                    <p:anim calcmode="lin" valueType="num">
                                      <p:cBhvr additive="base">
                                        <p:cTn id="59" dur="500" fill="hold"/>
                                        <p:tgtEl>
                                          <p:spTgt spid="738307">
                                            <p:txEl>
                                              <p:pRg st="3" end="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38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38307">
                                            <p:txEl>
                                              <p:pRg st="4" end="4"/>
                                            </p:txEl>
                                          </p:spTgt>
                                        </p:tgtEl>
                                        <p:attrNameLst>
                                          <p:attrName>style.visibility</p:attrName>
                                        </p:attrNameLst>
                                      </p:cBhvr>
                                      <p:to>
                                        <p:strVal val="visible"/>
                                      </p:to>
                                    </p:set>
                                    <p:anim calcmode="lin" valueType="num">
                                      <p:cBhvr additive="base">
                                        <p:cTn id="65" dur="500" fill="hold"/>
                                        <p:tgtEl>
                                          <p:spTgt spid="738307">
                                            <p:txEl>
                                              <p:pRg st="4" end="4"/>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38307">
                                            <p:txEl>
                                              <p:pRg st="4" end="4"/>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38307">
                                            <p:txEl>
                                              <p:pRg st="5" end="5"/>
                                            </p:txEl>
                                          </p:spTgt>
                                        </p:tgtEl>
                                        <p:attrNameLst>
                                          <p:attrName>style.visibility</p:attrName>
                                        </p:attrNameLst>
                                      </p:cBhvr>
                                      <p:to>
                                        <p:strVal val="visible"/>
                                      </p:to>
                                    </p:set>
                                    <p:anim calcmode="lin" valueType="num">
                                      <p:cBhvr additive="base">
                                        <p:cTn id="69" dur="500" fill="hold"/>
                                        <p:tgtEl>
                                          <p:spTgt spid="738307">
                                            <p:txEl>
                                              <p:pRg st="5" end="5"/>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3830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ea typeface="굴림" panose="020B0600000101010101" pitchFamily="34" charset="-127"/>
              </a:rPr>
              <a:t>What Actually Happens on a TLB Miss?</a:t>
            </a:r>
          </a:p>
        </p:txBody>
      </p:sp>
      <p:sp>
        <p:nvSpPr>
          <p:cNvPr id="33795" name="Rectangle 3"/>
          <p:cNvSpPr>
            <a:spLocks noGrp="1" noChangeArrowheads="1"/>
          </p:cNvSpPr>
          <p:nvPr>
            <p:ph type="body" idx="1"/>
          </p:nvPr>
        </p:nvSpPr>
        <p:spPr>
          <a:xfrm>
            <a:off x="152400" y="762000"/>
            <a:ext cx="8915400" cy="5486400"/>
          </a:xfrm>
        </p:spPr>
        <p:txBody>
          <a:bodyPr/>
          <a:lstStyle/>
          <a:p>
            <a:pPr>
              <a:lnSpc>
                <a:spcPct val="80000"/>
              </a:lnSpc>
              <a:spcBef>
                <a:spcPct val="20000"/>
              </a:spcBef>
            </a:pPr>
            <a:r>
              <a:rPr lang="en-US" altLang="ko-KR" smtClean="0">
                <a:ea typeface="굴림" panose="020B0600000101010101" pitchFamily="34" charset="-127"/>
              </a:rPr>
              <a:t>Hardware traversed page tables:</a:t>
            </a:r>
          </a:p>
          <a:p>
            <a:pPr lvl="1">
              <a:lnSpc>
                <a:spcPct val="80000"/>
              </a:lnSpc>
              <a:spcBef>
                <a:spcPct val="20000"/>
              </a:spcBef>
            </a:pPr>
            <a:r>
              <a:rPr lang="en-US" altLang="ko-KR" smtClean="0">
                <a:ea typeface="굴림" panose="020B0600000101010101" pitchFamily="34" charset="-127"/>
              </a:rPr>
              <a:t>On TLB miss, hardware in MMU looks at current page table to fill TLB (may walk multiple levels)</a:t>
            </a:r>
          </a:p>
          <a:p>
            <a:pPr lvl="2">
              <a:lnSpc>
                <a:spcPct val="80000"/>
              </a:lnSpc>
              <a:spcBef>
                <a:spcPct val="20000"/>
              </a:spcBef>
            </a:pPr>
            <a:r>
              <a:rPr lang="en-US" altLang="ko-KR" smtClean="0">
                <a:ea typeface="굴림" panose="020B0600000101010101" pitchFamily="34" charset="-127"/>
              </a:rPr>
              <a:t>If PTE valid, hardware fills TLB and processor never knows</a:t>
            </a:r>
          </a:p>
          <a:p>
            <a:pPr lvl="2">
              <a:lnSpc>
                <a:spcPct val="80000"/>
              </a:lnSpc>
              <a:spcBef>
                <a:spcPct val="20000"/>
              </a:spcBef>
            </a:pPr>
            <a:r>
              <a:rPr lang="en-US" altLang="ko-KR" smtClean="0">
                <a:ea typeface="굴림" panose="020B0600000101010101" pitchFamily="34" charset="-127"/>
              </a:rPr>
              <a:t>If PTE marked as invalid, causes Page Fault, after which kernel decides what to do afterwards</a:t>
            </a:r>
          </a:p>
          <a:p>
            <a:pPr>
              <a:lnSpc>
                <a:spcPct val="80000"/>
              </a:lnSpc>
              <a:spcBef>
                <a:spcPct val="20000"/>
              </a:spcBef>
            </a:pPr>
            <a:r>
              <a:rPr lang="en-US" altLang="ko-KR" smtClean="0">
                <a:ea typeface="굴림" panose="020B0600000101010101" pitchFamily="34" charset="-127"/>
              </a:rPr>
              <a:t>Software traversed Page tables (like MIPS)</a:t>
            </a:r>
          </a:p>
          <a:p>
            <a:pPr lvl="1">
              <a:lnSpc>
                <a:spcPct val="80000"/>
              </a:lnSpc>
              <a:spcBef>
                <a:spcPct val="20000"/>
              </a:spcBef>
            </a:pPr>
            <a:r>
              <a:rPr lang="en-US" altLang="ko-KR" smtClean="0">
                <a:ea typeface="굴림" panose="020B0600000101010101" pitchFamily="34" charset="-127"/>
              </a:rPr>
              <a:t>On TLB miss, processor receives TLB fault</a:t>
            </a:r>
          </a:p>
          <a:p>
            <a:pPr lvl="1">
              <a:lnSpc>
                <a:spcPct val="80000"/>
              </a:lnSpc>
              <a:spcBef>
                <a:spcPct val="20000"/>
              </a:spcBef>
            </a:pPr>
            <a:r>
              <a:rPr lang="en-US" altLang="ko-KR" smtClean="0">
                <a:ea typeface="굴림" panose="020B0600000101010101" pitchFamily="34" charset="-127"/>
              </a:rPr>
              <a:t>Kernel traverses page table to find PTE</a:t>
            </a:r>
          </a:p>
          <a:p>
            <a:pPr lvl="2">
              <a:lnSpc>
                <a:spcPct val="80000"/>
              </a:lnSpc>
              <a:spcBef>
                <a:spcPct val="20000"/>
              </a:spcBef>
            </a:pPr>
            <a:r>
              <a:rPr lang="en-US" altLang="ko-KR" smtClean="0">
                <a:ea typeface="굴림" panose="020B0600000101010101" pitchFamily="34" charset="-127"/>
              </a:rPr>
              <a:t>If PTE valid, fills TLB and returns from fault</a:t>
            </a:r>
          </a:p>
          <a:p>
            <a:pPr lvl="2">
              <a:lnSpc>
                <a:spcPct val="80000"/>
              </a:lnSpc>
              <a:spcBef>
                <a:spcPct val="20000"/>
              </a:spcBef>
            </a:pPr>
            <a:r>
              <a:rPr lang="en-US" altLang="ko-KR" smtClean="0">
                <a:ea typeface="굴림" panose="020B0600000101010101" pitchFamily="34" charset="-127"/>
              </a:rPr>
              <a:t>If PTE marked as invalid, internally calls Page Fault handler</a:t>
            </a:r>
          </a:p>
          <a:p>
            <a:pPr>
              <a:lnSpc>
                <a:spcPct val="80000"/>
              </a:lnSpc>
              <a:spcBef>
                <a:spcPct val="20000"/>
              </a:spcBef>
            </a:pPr>
            <a:r>
              <a:rPr lang="en-US" altLang="ko-KR" smtClean="0">
                <a:ea typeface="굴림" panose="020B0600000101010101" pitchFamily="34" charset="-127"/>
              </a:rPr>
              <a:t>Most chip sets provide hardware traversal</a:t>
            </a:r>
          </a:p>
          <a:p>
            <a:pPr lvl="1">
              <a:lnSpc>
                <a:spcPct val="80000"/>
              </a:lnSpc>
              <a:spcBef>
                <a:spcPct val="20000"/>
              </a:spcBef>
            </a:pPr>
            <a:r>
              <a:rPr lang="en-US" altLang="ko-KR" smtClean="0">
                <a:ea typeface="굴림" panose="020B0600000101010101" pitchFamily="34" charset="-127"/>
              </a:rPr>
              <a:t>Modern operating systems tend to have more TLB faults since they use translation for many things</a:t>
            </a:r>
          </a:p>
          <a:p>
            <a:pPr lvl="1">
              <a:lnSpc>
                <a:spcPct val="80000"/>
              </a:lnSpc>
              <a:spcBef>
                <a:spcPct val="20000"/>
              </a:spcBef>
            </a:pPr>
            <a:r>
              <a:rPr lang="en-US" altLang="ko-KR" smtClean="0">
                <a:ea typeface="굴림" panose="020B0600000101010101" pitchFamily="34" charset="-127"/>
              </a:rPr>
              <a:t>Examples: </a:t>
            </a:r>
          </a:p>
          <a:p>
            <a:pPr lvl="2">
              <a:lnSpc>
                <a:spcPct val="80000"/>
              </a:lnSpc>
              <a:spcBef>
                <a:spcPct val="20000"/>
              </a:spcBef>
            </a:pPr>
            <a:r>
              <a:rPr lang="en-US" altLang="ko-KR" smtClean="0">
                <a:ea typeface="굴림" panose="020B0600000101010101" pitchFamily="34" charset="-127"/>
              </a:rPr>
              <a:t>shared segments</a:t>
            </a:r>
          </a:p>
          <a:p>
            <a:pPr lvl="2">
              <a:lnSpc>
                <a:spcPct val="80000"/>
              </a:lnSpc>
              <a:spcBef>
                <a:spcPct val="20000"/>
              </a:spcBef>
            </a:pPr>
            <a:r>
              <a:rPr lang="en-US" altLang="ko-KR" smtClean="0">
                <a:ea typeface="굴림" panose="020B0600000101010101" pitchFamily="34" charset="-127"/>
              </a:rPr>
              <a:t>user-level portions of an operating system</a:t>
            </a:r>
          </a:p>
        </p:txBody>
      </p:sp>
    </p:spTree>
    <p:extLst>
      <p:ext uri="{BB962C8B-B14F-4D97-AF65-F5344CB8AC3E}">
        <p14:creationId xmlns:p14="http://schemas.microsoft.com/office/powerpoint/2010/main" val="64982272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ea typeface="굴림" panose="020B0600000101010101" pitchFamily="34" charset="-127"/>
              </a:rPr>
              <a:t>What happens on a Context Switch?</a:t>
            </a:r>
          </a:p>
        </p:txBody>
      </p:sp>
      <p:sp>
        <p:nvSpPr>
          <p:cNvPr id="756739" name="Rectangle 3"/>
          <p:cNvSpPr>
            <a:spLocks noGrp="1" noChangeArrowheads="1"/>
          </p:cNvSpPr>
          <p:nvPr>
            <p:ph type="body" idx="1"/>
          </p:nvPr>
        </p:nvSpPr>
        <p:spPr>
          <a:xfrm>
            <a:off x="304800" y="762000"/>
            <a:ext cx="8229600" cy="5638800"/>
          </a:xfrm>
        </p:spPr>
        <p:txBody>
          <a:bodyPr/>
          <a:lstStyle/>
          <a:p>
            <a:r>
              <a:rPr lang="en-US" altLang="ko-KR" smtClean="0">
                <a:ea typeface="굴림" panose="020B0600000101010101" pitchFamily="34" charset="-127"/>
              </a:rPr>
              <a:t>Need to do something, since TLBs map virtual addresses to physical addresses</a:t>
            </a:r>
          </a:p>
          <a:p>
            <a:pPr lvl="1"/>
            <a:r>
              <a:rPr lang="en-US" altLang="ko-KR" smtClean="0">
                <a:ea typeface="굴림" panose="020B0600000101010101" pitchFamily="34" charset="-127"/>
              </a:rPr>
              <a:t>Address Space just changed, so TLB entries no longer valid!</a:t>
            </a:r>
          </a:p>
          <a:p>
            <a:r>
              <a:rPr lang="en-US" altLang="ko-KR" smtClean="0">
                <a:ea typeface="굴림" panose="020B0600000101010101" pitchFamily="34" charset="-127"/>
              </a:rPr>
              <a:t>Options?</a:t>
            </a:r>
          </a:p>
          <a:p>
            <a:pPr lvl="1"/>
            <a:r>
              <a:rPr lang="en-US" altLang="ko-KR" smtClean="0">
                <a:ea typeface="굴림" panose="020B0600000101010101" pitchFamily="34" charset="-127"/>
              </a:rPr>
              <a:t>Invalidate TLB: simple but might be expensive</a:t>
            </a:r>
          </a:p>
          <a:p>
            <a:pPr lvl="2"/>
            <a:r>
              <a:rPr lang="en-US" altLang="ko-KR" smtClean="0">
                <a:ea typeface="굴림" panose="020B0600000101010101" pitchFamily="34" charset="-127"/>
              </a:rPr>
              <a:t>What if switching frequently between processes?</a:t>
            </a:r>
          </a:p>
          <a:p>
            <a:pPr lvl="1"/>
            <a:r>
              <a:rPr lang="en-US" altLang="ko-KR" smtClean="0">
                <a:ea typeface="굴림" panose="020B0600000101010101" pitchFamily="34" charset="-127"/>
              </a:rPr>
              <a:t>Include ProcessID in TLB</a:t>
            </a:r>
          </a:p>
          <a:p>
            <a:pPr lvl="2"/>
            <a:r>
              <a:rPr lang="en-US" altLang="ko-KR" smtClean="0">
                <a:ea typeface="굴림" panose="020B0600000101010101" pitchFamily="34" charset="-127"/>
              </a:rPr>
              <a:t>This is an architectural solution: needs hardware</a:t>
            </a:r>
          </a:p>
          <a:p>
            <a:r>
              <a:rPr lang="en-US" altLang="ko-KR" smtClean="0">
                <a:ea typeface="굴림" panose="020B0600000101010101" pitchFamily="34" charset="-127"/>
              </a:rPr>
              <a:t>What if translation tables change?</a:t>
            </a:r>
          </a:p>
          <a:p>
            <a:pPr lvl="1"/>
            <a:r>
              <a:rPr lang="en-US" altLang="ko-KR" smtClean="0">
                <a:ea typeface="굴림" panose="020B0600000101010101" pitchFamily="34" charset="-127"/>
              </a:rPr>
              <a:t>For example, to move page from memory to disk or vice versa…</a:t>
            </a:r>
          </a:p>
          <a:p>
            <a:pPr lvl="1"/>
            <a:r>
              <a:rPr lang="en-US" altLang="ko-KR" smtClean="0">
                <a:ea typeface="굴림" panose="020B0600000101010101" pitchFamily="34" charset="-127"/>
              </a:rPr>
              <a:t>Must invalidate TLB entry!</a:t>
            </a:r>
          </a:p>
          <a:p>
            <a:pPr lvl="2"/>
            <a:r>
              <a:rPr lang="en-US" altLang="ko-KR" smtClean="0">
                <a:ea typeface="굴림" panose="020B0600000101010101" pitchFamily="34" charset="-127"/>
              </a:rPr>
              <a:t>Otherwise, might think that page is still in memory!</a:t>
            </a:r>
          </a:p>
        </p:txBody>
      </p:sp>
    </p:spTree>
    <p:extLst>
      <p:ext uri="{BB962C8B-B14F-4D97-AF65-F5344CB8AC3E}">
        <p14:creationId xmlns:p14="http://schemas.microsoft.com/office/powerpoint/2010/main" val="36029020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anim calcmode="lin" valueType="num">
                                      <p:cBhvr additive="base">
                                        <p:cTn id="7" dur="500" fill="hold"/>
                                        <p:tgtEl>
                                          <p:spTgt spid="7567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67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56739">
                                            <p:txEl>
                                              <p:pRg st="1" end="1"/>
                                            </p:txEl>
                                          </p:spTgt>
                                        </p:tgtEl>
                                        <p:attrNameLst>
                                          <p:attrName>style.visibility</p:attrName>
                                        </p:attrNameLst>
                                      </p:cBhvr>
                                      <p:to>
                                        <p:strVal val="visible"/>
                                      </p:to>
                                    </p:set>
                                    <p:anim calcmode="lin" valueType="num">
                                      <p:cBhvr additive="base">
                                        <p:cTn id="11" dur="500" fill="hold"/>
                                        <p:tgtEl>
                                          <p:spTgt spid="7567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56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6739">
                                            <p:txEl>
                                              <p:pRg st="2" end="2"/>
                                            </p:txEl>
                                          </p:spTgt>
                                        </p:tgtEl>
                                        <p:attrNameLst>
                                          <p:attrName>style.visibility</p:attrName>
                                        </p:attrNameLst>
                                      </p:cBhvr>
                                      <p:to>
                                        <p:strVal val="visible"/>
                                      </p:to>
                                    </p:set>
                                    <p:anim calcmode="lin" valueType="num">
                                      <p:cBhvr additive="base">
                                        <p:cTn id="17" dur="500" fill="hold"/>
                                        <p:tgtEl>
                                          <p:spTgt spid="75673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6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56739">
                                            <p:txEl>
                                              <p:pRg st="3" end="3"/>
                                            </p:txEl>
                                          </p:spTgt>
                                        </p:tgtEl>
                                        <p:attrNameLst>
                                          <p:attrName>style.visibility</p:attrName>
                                        </p:attrNameLst>
                                      </p:cBhvr>
                                      <p:to>
                                        <p:strVal val="visible"/>
                                      </p:to>
                                    </p:set>
                                    <p:anim calcmode="lin" valueType="num">
                                      <p:cBhvr additive="base">
                                        <p:cTn id="23" dur="500" fill="hold"/>
                                        <p:tgtEl>
                                          <p:spTgt spid="75673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5673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56739">
                                            <p:txEl>
                                              <p:pRg st="4" end="4"/>
                                            </p:txEl>
                                          </p:spTgt>
                                        </p:tgtEl>
                                        <p:attrNameLst>
                                          <p:attrName>style.visibility</p:attrName>
                                        </p:attrNameLst>
                                      </p:cBhvr>
                                      <p:to>
                                        <p:strVal val="visible"/>
                                      </p:to>
                                    </p:set>
                                    <p:anim calcmode="lin" valueType="num">
                                      <p:cBhvr additive="base">
                                        <p:cTn id="27" dur="500" fill="hold"/>
                                        <p:tgtEl>
                                          <p:spTgt spid="75673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567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56739">
                                            <p:txEl>
                                              <p:pRg st="5" end="5"/>
                                            </p:txEl>
                                          </p:spTgt>
                                        </p:tgtEl>
                                        <p:attrNameLst>
                                          <p:attrName>style.visibility</p:attrName>
                                        </p:attrNameLst>
                                      </p:cBhvr>
                                      <p:to>
                                        <p:strVal val="visible"/>
                                      </p:to>
                                    </p:set>
                                    <p:anim calcmode="lin" valueType="num">
                                      <p:cBhvr additive="base">
                                        <p:cTn id="33" dur="500" fill="hold"/>
                                        <p:tgtEl>
                                          <p:spTgt spid="756739">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56739">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56739">
                                            <p:txEl>
                                              <p:pRg st="6" end="6"/>
                                            </p:txEl>
                                          </p:spTgt>
                                        </p:tgtEl>
                                        <p:attrNameLst>
                                          <p:attrName>style.visibility</p:attrName>
                                        </p:attrNameLst>
                                      </p:cBhvr>
                                      <p:to>
                                        <p:strVal val="visible"/>
                                      </p:to>
                                    </p:set>
                                    <p:anim calcmode="lin" valueType="num">
                                      <p:cBhvr additive="base">
                                        <p:cTn id="37" dur="500" fill="hold"/>
                                        <p:tgtEl>
                                          <p:spTgt spid="75673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67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56739">
                                            <p:txEl>
                                              <p:pRg st="7" end="7"/>
                                            </p:txEl>
                                          </p:spTgt>
                                        </p:tgtEl>
                                        <p:attrNameLst>
                                          <p:attrName>style.visibility</p:attrName>
                                        </p:attrNameLst>
                                      </p:cBhvr>
                                      <p:to>
                                        <p:strVal val="visible"/>
                                      </p:to>
                                    </p:set>
                                    <p:anim calcmode="lin" valueType="num">
                                      <p:cBhvr additive="base">
                                        <p:cTn id="43" dur="500" fill="hold"/>
                                        <p:tgtEl>
                                          <p:spTgt spid="75673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56739">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56739">
                                            <p:txEl>
                                              <p:pRg st="8" end="8"/>
                                            </p:txEl>
                                          </p:spTgt>
                                        </p:tgtEl>
                                        <p:attrNameLst>
                                          <p:attrName>style.visibility</p:attrName>
                                        </p:attrNameLst>
                                      </p:cBhvr>
                                      <p:to>
                                        <p:strVal val="visible"/>
                                      </p:to>
                                    </p:set>
                                    <p:anim calcmode="lin" valueType="num">
                                      <p:cBhvr additive="base">
                                        <p:cTn id="47" dur="500" fill="hold"/>
                                        <p:tgtEl>
                                          <p:spTgt spid="756739">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56739">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56739">
                                            <p:txEl>
                                              <p:pRg st="9" end="9"/>
                                            </p:txEl>
                                          </p:spTgt>
                                        </p:tgtEl>
                                        <p:attrNameLst>
                                          <p:attrName>style.visibility</p:attrName>
                                        </p:attrNameLst>
                                      </p:cBhvr>
                                      <p:to>
                                        <p:strVal val="visible"/>
                                      </p:to>
                                    </p:set>
                                    <p:anim calcmode="lin" valueType="num">
                                      <p:cBhvr additive="base">
                                        <p:cTn id="51" dur="500" fill="hold"/>
                                        <p:tgtEl>
                                          <p:spTgt spid="756739">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56739">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56739">
                                            <p:txEl>
                                              <p:pRg st="10" end="10"/>
                                            </p:txEl>
                                          </p:spTgt>
                                        </p:tgtEl>
                                        <p:attrNameLst>
                                          <p:attrName>style.visibility</p:attrName>
                                        </p:attrNameLst>
                                      </p:cBhvr>
                                      <p:to>
                                        <p:strVal val="visible"/>
                                      </p:to>
                                    </p:set>
                                    <p:anim calcmode="lin" valueType="num">
                                      <p:cBhvr additive="base">
                                        <p:cTn id="55" dur="500" fill="hold"/>
                                        <p:tgtEl>
                                          <p:spTgt spid="756739">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5673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What TLB organization makes sense?</a:t>
            </a:r>
          </a:p>
        </p:txBody>
      </p:sp>
      <p:sp>
        <p:nvSpPr>
          <p:cNvPr id="750595" name="Rectangle 3"/>
          <p:cNvSpPr>
            <a:spLocks noGrp="1" noChangeArrowheads="1"/>
          </p:cNvSpPr>
          <p:nvPr>
            <p:ph type="body" idx="1"/>
          </p:nvPr>
        </p:nvSpPr>
        <p:spPr>
          <a:xfrm>
            <a:off x="0" y="1600200"/>
            <a:ext cx="9144000" cy="5029200"/>
          </a:xfrm>
        </p:spPr>
        <p:txBody>
          <a:bodyPr/>
          <a:lstStyle/>
          <a:p>
            <a:pPr>
              <a:lnSpc>
                <a:spcPct val="80000"/>
              </a:lnSpc>
              <a:spcBef>
                <a:spcPct val="20000"/>
              </a:spcBef>
            </a:pPr>
            <a:r>
              <a:rPr lang="en-US" altLang="ko-KR" smtClean="0">
                <a:ea typeface="굴림" panose="020B0600000101010101" pitchFamily="34" charset="-127"/>
              </a:rPr>
              <a:t>Needs to be really fast</a:t>
            </a:r>
          </a:p>
          <a:p>
            <a:pPr lvl="1">
              <a:lnSpc>
                <a:spcPct val="80000"/>
              </a:lnSpc>
              <a:spcBef>
                <a:spcPct val="20000"/>
              </a:spcBef>
            </a:pPr>
            <a:r>
              <a:rPr lang="en-US" altLang="ko-KR" smtClean="0">
                <a:ea typeface="굴림" panose="020B0600000101010101" pitchFamily="34" charset="-127"/>
              </a:rPr>
              <a:t>Critical path of memory access </a:t>
            </a:r>
          </a:p>
          <a:p>
            <a:pPr lvl="2">
              <a:lnSpc>
                <a:spcPct val="80000"/>
              </a:lnSpc>
              <a:spcBef>
                <a:spcPct val="20000"/>
              </a:spcBef>
            </a:pPr>
            <a:r>
              <a:rPr lang="en-US" altLang="ko-KR" smtClean="0">
                <a:ea typeface="굴림" panose="020B0600000101010101" pitchFamily="34" charset="-127"/>
              </a:rPr>
              <a:t>In simplest view: before the cache</a:t>
            </a:r>
          </a:p>
          <a:p>
            <a:pPr lvl="2">
              <a:lnSpc>
                <a:spcPct val="80000"/>
              </a:lnSpc>
              <a:spcBef>
                <a:spcPct val="20000"/>
              </a:spcBef>
            </a:pPr>
            <a:r>
              <a:rPr lang="en-US" altLang="ko-KR" smtClean="0">
                <a:ea typeface="굴림" panose="020B0600000101010101" pitchFamily="34" charset="-127"/>
              </a:rPr>
              <a:t>Thus, this adds to access time (reducing cache speed)</a:t>
            </a:r>
          </a:p>
          <a:p>
            <a:pPr lvl="1">
              <a:lnSpc>
                <a:spcPct val="80000"/>
              </a:lnSpc>
              <a:spcBef>
                <a:spcPct val="20000"/>
              </a:spcBef>
            </a:pPr>
            <a:r>
              <a:rPr lang="en-US" altLang="ko-KR" smtClean="0">
                <a:ea typeface="굴림" panose="020B0600000101010101" pitchFamily="34" charset="-127"/>
              </a:rPr>
              <a:t>Seems to argue for Direct Mapped or Low Associativity</a:t>
            </a:r>
          </a:p>
          <a:p>
            <a:pPr>
              <a:lnSpc>
                <a:spcPct val="80000"/>
              </a:lnSpc>
              <a:spcBef>
                <a:spcPct val="20000"/>
              </a:spcBef>
            </a:pPr>
            <a:r>
              <a:rPr lang="en-US" altLang="ko-KR" smtClean="0">
                <a:ea typeface="굴림" panose="020B0600000101010101" pitchFamily="34" charset="-127"/>
              </a:rPr>
              <a:t>However, needs to have very few conflicts!</a:t>
            </a:r>
          </a:p>
          <a:p>
            <a:pPr lvl="1">
              <a:lnSpc>
                <a:spcPct val="80000"/>
              </a:lnSpc>
              <a:spcBef>
                <a:spcPct val="20000"/>
              </a:spcBef>
            </a:pPr>
            <a:r>
              <a:rPr lang="en-US" altLang="ko-KR" smtClean="0">
                <a:ea typeface="굴림" panose="020B0600000101010101" pitchFamily="34" charset="-127"/>
              </a:rPr>
              <a:t>With TLB, the Miss Time extremely high!</a:t>
            </a:r>
          </a:p>
          <a:p>
            <a:pPr lvl="1">
              <a:lnSpc>
                <a:spcPct val="80000"/>
              </a:lnSpc>
              <a:spcBef>
                <a:spcPct val="20000"/>
              </a:spcBef>
            </a:pPr>
            <a:r>
              <a:rPr lang="en-US" altLang="ko-KR" smtClean="0">
                <a:solidFill>
                  <a:schemeClr val="hlink"/>
                </a:solidFill>
                <a:ea typeface="굴림" panose="020B0600000101010101" pitchFamily="34" charset="-127"/>
              </a:rPr>
              <a:t>This argues that cost of Conflict (Miss Time) is much higher than slightly increased cost of access (Hit Time)</a:t>
            </a:r>
          </a:p>
          <a:p>
            <a:pPr>
              <a:lnSpc>
                <a:spcPct val="80000"/>
              </a:lnSpc>
              <a:spcBef>
                <a:spcPct val="20000"/>
              </a:spcBef>
            </a:pPr>
            <a:r>
              <a:rPr lang="en-US" altLang="ko-KR" smtClean="0">
                <a:solidFill>
                  <a:schemeClr val="hlink"/>
                </a:solidFill>
                <a:ea typeface="굴림" panose="020B0600000101010101" pitchFamily="34" charset="-127"/>
              </a:rPr>
              <a:t>Thrashing: </a:t>
            </a:r>
            <a:r>
              <a:rPr lang="en-US" altLang="ko-KR" smtClean="0">
                <a:ea typeface="굴림" panose="020B0600000101010101" pitchFamily="34" charset="-127"/>
              </a:rPr>
              <a:t>continuous conflicts between accesses</a:t>
            </a:r>
          </a:p>
          <a:p>
            <a:pPr lvl="1">
              <a:lnSpc>
                <a:spcPct val="80000"/>
              </a:lnSpc>
              <a:spcBef>
                <a:spcPct val="20000"/>
              </a:spcBef>
            </a:pPr>
            <a:r>
              <a:rPr lang="en-US" altLang="ko-KR" smtClean="0">
                <a:ea typeface="굴림" panose="020B0600000101010101" pitchFamily="34" charset="-127"/>
              </a:rPr>
              <a:t>What if use low order bits of page as index into TLB?</a:t>
            </a:r>
          </a:p>
          <a:p>
            <a:pPr lvl="2">
              <a:lnSpc>
                <a:spcPct val="80000"/>
              </a:lnSpc>
              <a:spcBef>
                <a:spcPct val="20000"/>
              </a:spcBef>
            </a:pPr>
            <a:r>
              <a:rPr lang="en-US" altLang="ko-KR" smtClean="0">
                <a:ea typeface="굴림" panose="020B0600000101010101" pitchFamily="34" charset="-127"/>
              </a:rPr>
              <a:t>First page of code, data, stack may map to same entry</a:t>
            </a:r>
          </a:p>
          <a:p>
            <a:pPr lvl="2">
              <a:lnSpc>
                <a:spcPct val="80000"/>
              </a:lnSpc>
              <a:spcBef>
                <a:spcPct val="20000"/>
              </a:spcBef>
            </a:pPr>
            <a:r>
              <a:rPr lang="en-US" altLang="ko-KR" smtClean="0">
                <a:ea typeface="굴림" panose="020B0600000101010101" pitchFamily="34" charset="-127"/>
              </a:rPr>
              <a:t>Need 3-way associativity at least?</a:t>
            </a:r>
          </a:p>
          <a:p>
            <a:pPr lvl="1">
              <a:lnSpc>
                <a:spcPct val="80000"/>
              </a:lnSpc>
              <a:spcBef>
                <a:spcPct val="20000"/>
              </a:spcBef>
            </a:pPr>
            <a:r>
              <a:rPr lang="en-US" altLang="ko-KR" smtClean="0">
                <a:ea typeface="굴림" panose="020B0600000101010101" pitchFamily="34" charset="-127"/>
              </a:rPr>
              <a:t>What if use high order bits as index?</a:t>
            </a:r>
          </a:p>
          <a:p>
            <a:pPr lvl="2">
              <a:lnSpc>
                <a:spcPct val="80000"/>
              </a:lnSpc>
              <a:spcBef>
                <a:spcPct val="20000"/>
              </a:spcBef>
            </a:pPr>
            <a:r>
              <a:rPr lang="en-US" altLang="ko-KR" smtClean="0">
                <a:ea typeface="굴림" panose="020B0600000101010101" pitchFamily="34" charset="-127"/>
              </a:rPr>
              <a:t>TLB mostly unused for small programs</a:t>
            </a:r>
            <a:endParaRPr lang="en-US" altLang="ko-KR" smtClean="0">
              <a:solidFill>
                <a:schemeClr val="hlink"/>
              </a:solidFill>
              <a:ea typeface="굴림" panose="020B0600000101010101" pitchFamily="34" charset="-127"/>
            </a:endParaRPr>
          </a:p>
        </p:txBody>
      </p:sp>
      <p:grpSp>
        <p:nvGrpSpPr>
          <p:cNvPr id="35844" name="Group 11"/>
          <p:cNvGrpSpPr>
            <a:grpSpLocks/>
          </p:cNvGrpSpPr>
          <p:nvPr/>
        </p:nvGrpSpPr>
        <p:grpSpPr bwMode="auto">
          <a:xfrm>
            <a:off x="1600200" y="685800"/>
            <a:ext cx="5715000" cy="928688"/>
            <a:chOff x="576" y="528"/>
            <a:chExt cx="4656" cy="768"/>
          </a:xfrm>
        </p:grpSpPr>
        <p:sp>
          <p:nvSpPr>
            <p:cNvPr id="35845" name="Oval 4"/>
            <p:cNvSpPr>
              <a:spLocks noChangeArrowheads="1"/>
            </p:cNvSpPr>
            <p:nvPr/>
          </p:nvSpPr>
          <p:spPr bwMode="auto">
            <a:xfrm>
              <a:off x="576" y="552"/>
              <a:ext cx="816" cy="720"/>
            </a:xfrm>
            <a:prstGeom prst="ellipse">
              <a:avLst/>
            </a:prstGeom>
            <a:solidFill>
              <a:srgbClr val="2A40E2"/>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ea typeface="굴림" panose="020B0600000101010101" pitchFamily="34" charset="-127"/>
                </a:rPr>
                <a:t>CPU</a:t>
              </a:r>
            </a:p>
          </p:txBody>
        </p:sp>
        <p:sp>
          <p:nvSpPr>
            <p:cNvPr id="35846" name="Rectangle 5"/>
            <p:cNvSpPr>
              <a:spLocks noChangeArrowheads="1"/>
            </p:cNvSpPr>
            <p:nvPr/>
          </p:nvSpPr>
          <p:spPr bwMode="auto">
            <a:xfrm>
              <a:off x="1824" y="528"/>
              <a:ext cx="672" cy="76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ea typeface="굴림" panose="020B0600000101010101" pitchFamily="34" charset="-127"/>
                </a:rPr>
                <a:t>TLB</a:t>
              </a:r>
            </a:p>
          </p:txBody>
        </p:sp>
        <p:sp>
          <p:nvSpPr>
            <p:cNvPr id="35847" name="Rectangle 6"/>
            <p:cNvSpPr>
              <a:spLocks noChangeArrowheads="1"/>
            </p:cNvSpPr>
            <p:nvPr/>
          </p:nvSpPr>
          <p:spPr bwMode="auto">
            <a:xfrm>
              <a:off x="2928" y="528"/>
              <a:ext cx="960"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Cache</a:t>
              </a:r>
            </a:p>
          </p:txBody>
        </p:sp>
        <p:sp>
          <p:nvSpPr>
            <p:cNvPr id="35848" name="Rectangle 7"/>
            <p:cNvSpPr>
              <a:spLocks noChangeArrowheads="1"/>
            </p:cNvSpPr>
            <p:nvPr/>
          </p:nvSpPr>
          <p:spPr bwMode="auto">
            <a:xfrm>
              <a:off x="4320" y="528"/>
              <a:ext cx="912" cy="76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Memory</a:t>
              </a:r>
            </a:p>
          </p:txBody>
        </p:sp>
        <p:sp>
          <p:nvSpPr>
            <p:cNvPr id="35849" name="Line 8"/>
            <p:cNvSpPr>
              <a:spLocks noChangeShapeType="1"/>
            </p:cNvSpPr>
            <p:nvPr/>
          </p:nvSpPr>
          <p:spPr bwMode="auto">
            <a:xfrm>
              <a:off x="1392"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5850" name="Line 9"/>
            <p:cNvSpPr>
              <a:spLocks noChangeShapeType="1"/>
            </p:cNvSpPr>
            <p:nvPr/>
          </p:nvSpPr>
          <p:spPr bwMode="auto">
            <a:xfrm>
              <a:off x="2496"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5851" name="Line 10"/>
            <p:cNvSpPr>
              <a:spLocks noChangeShapeType="1"/>
            </p:cNvSpPr>
            <p:nvPr/>
          </p:nvSpPr>
          <p:spPr bwMode="auto">
            <a:xfrm>
              <a:off x="3888"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25551532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anim calcmode="lin" valueType="num">
                                      <p:cBhvr additive="base">
                                        <p:cTn id="7" dur="500" fill="hold"/>
                                        <p:tgtEl>
                                          <p:spTgt spid="750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05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anim calcmode="lin" valueType="num">
                                      <p:cBhvr additive="base">
                                        <p:cTn id="11" dur="500" fill="hold"/>
                                        <p:tgtEl>
                                          <p:spTgt spid="7505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505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anim calcmode="lin" valueType="num">
                                      <p:cBhvr additive="base">
                                        <p:cTn id="15" dur="500" fill="hold"/>
                                        <p:tgtEl>
                                          <p:spTgt spid="75059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505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anim calcmode="lin" valueType="num">
                                      <p:cBhvr additive="base">
                                        <p:cTn id="19" dur="500" fill="hold"/>
                                        <p:tgtEl>
                                          <p:spTgt spid="75059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5059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anim calcmode="lin" valueType="num">
                                      <p:cBhvr additive="base">
                                        <p:cTn id="23" dur="500" fill="hold"/>
                                        <p:tgtEl>
                                          <p:spTgt spid="75059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50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50595">
                                            <p:txEl>
                                              <p:pRg st="5" end="5"/>
                                            </p:txEl>
                                          </p:spTgt>
                                        </p:tgtEl>
                                        <p:attrNameLst>
                                          <p:attrName>style.visibility</p:attrName>
                                        </p:attrNameLst>
                                      </p:cBhvr>
                                      <p:to>
                                        <p:strVal val="visible"/>
                                      </p:to>
                                    </p:set>
                                    <p:anim calcmode="lin" valueType="num">
                                      <p:cBhvr additive="base">
                                        <p:cTn id="29" dur="500" fill="hold"/>
                                        <p:tgtEl>
                                          <p:spTgt spid="75059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5059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50595">
                                            <p:txEl>
                                              <p:pRg st="6" end="6"/>
                                            </p:txEl>
                                          </p:spTgt>
                                        </p:tgtEl>
                                        <p:attrNameLst>
                                          <p:attrName>style.visibility</p:attrName>
                                        </p:attrNameLst>
                                      </p:cBhvr>
                                      <p:to>
                                        <p:strVal val="visible"/>
                                      </p:to>
                                    </p:set>
                                    <p:anim calcmode="lin" valueType="num">
                                      <p:cBhvr additive="base">
                                        <p:cTn id="33" dur="500" fill="hold"/>
                                        <p:tgtEl>
                                          <p:spTgt spid="75059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5059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50595">
                                            <p:txEl>
                                              <p:pRg st="7" end="7"/>
                                            </p:txEl>
                                          </p:spTgt>
                                        </p:tgtEl>
                                        <p:attrNameLst>
                                          <p:attrName>style.visibility</p:attrName>
                                        </p:attrNameLst>
                                      </p:cBhvr>
                                      <p:to>
                                        <p:strVal val="visible"/>
                                      </p:to>
                                    </p:set>
                                    <p:anim calcmode="lin" valueType="num">
                                      <p:cBhvr additive="base">
                                        <p:cTn id="37" dur="500" fill="hold"/>
                                        <p:tgtEl>
                                          <p:spTgt spid="75059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05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50595">
                                            <p:txEl>
                                              <p:pRg st="8" end="8"/>
                                            </p:txEl>
                                          </p:spTgt>
                                        </p:tgtEl>
                                        <p:attrNameLst>
                                          <p:attrName>style.visibility</p:attrName>
                                        </p:attrNameLst>
                                      </p:cBhvr>
                                      <p:to>
                                        <p:strVal val="visible"/>
                                      </p:to>
                                    </p:set>
                                    <p:anim calcmode="lin" valueType="num">
                                      <p:cBhvr additive="base">
                                        <p:cTn id="43" dur="500" fill="hold"/>
                                        <p:tgtEl>
                                          <p:spTgt spid="750595">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505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50595">
                                            <p:txEl>
                                              <p:pRg st="9" end="9"/>
                                            </p:txEl>
                                          </p:spTgt>
                                        </p:tgtEl>
                                        <p:attrNameLst>
                                          <p:attrName>style.visibility</p:attrName>
                                        </p:attrNameLst>
                                      </p:cBhvr>
                                      <p:to>
                                        <p:strVal val="visible"/>
                                      </p:to>
                                    </p:set>
                                    <p:anim calcmode="lin" valueType="num">
                                      <p:cBhvr additive="base">
                                        <p:cTn id="49" dur="500" fill="hold"/>
                                        <p:tgtEl>
                                          <p:spTgt spid="75059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50595">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50595">
                                            <p:txEl>
                                              <p:pRg st="10" end="10"/>
                                            </p:txEl>
                                          </p:spTgt>
                                        </p:tgtEl>
                                        <p:attrNameLst>
                                          <p:attrName>style.visibility</p:attrName>
                                        </p:attrNameLst>
                                      </p:cBhvr>
                                      <p:to>
                                        <p:strVal val="visible"/>
                                      </p:to>
                                    </p:set>
                                    <p:anim calcmode="lin" valueType="num">
                                      <p:cBhvr additive="base">
                                        <p:cTn id="53" dur="500" fill="hold"/>
                                        <p:tgtEl>
                                          <p:spTgt spid="750595">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5059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50595">
                                            <p:txEl>
                                              <p:pRg st="11" end="11"/>
                                            </p:txEl>
                                          </p:spTgt>
                                        </p:tgtEl>
                                        <p:attrNameLst>
                                          <p:attrName>style.visibility</p:attrName>
                                        </p:attrNameLst>
                                      </p:cBhvr>
                                      <p:to>
                                        <p:strVal val="visible"/>
                                      </p:to>
                                    </p:set>
                                    <p:anim calcmode="lin" valueType="num">
                                      <p:cBhvr additive="base">
                                        <p:cTn id="59" dur="500" fill="hold"/>
                                        <p:tgtEl>
                                          <p:spTgt spid="750595">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5059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50595">
                                            <p:txEl>
                                              <p:pRg st="12" end="12"/>
                                            </p:txEl>
                                          </p:spTgt>
                                        </p:tgtEl>
                                        <p:attrNameLst>
                                          <p:attrName>style.visibility</p:attrName>
                                        </p:attrNameLst>
                                      </p:cBhvr>
                                      <p:to>
                                        <p:strVal val="visible"/>
                                      </p:to>
                                    </p:set>
                                    <p:anim calcmode="lin" valueType="num">
                                      <p:cBhvr additive="base">
                                        <p:cTn id="65" dur="500" fill="hold"/>
                                        <p:tgtEl>
                                          <p:spTgt spid="750595">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50595">
                                            <p:txEl>
                                              <p:pRg st="12" end="12"/>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50595">
                                            <p:txEl>
                                              <p:pRg st="13" end="13"/>
                                            </p:txEl>
                                          </p:spTgt>
                                        </p:tgtEl>
                                        <p:attrNameLst>
                                          <p:attrName>style.visibility</p:attrName>
                                        </p:attrNameLst>
                                      </p:cBhvr>
                                      <p:to>
                                        <p:strVal val="visible"/>
                                      </p:to>
                                    </p:set>
                                    <p:anim calcmode="lin" valueType="num">
                                      <p:cBhvr additive="base">
                                        <p:cTn id="69" dur="500" fill="hold"/>
                                        <p:tgtEl>
                                          <p:spTgt spid="750595">
                                            <p:txEl>
                                              <p:pRg st="13" end="1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50595">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228600"/>
            <a:ext cx="7693025" cy="368300"/>
          </a:xfrm>
        </p:spPr>
        <p:txBody>
          <a:bodyPr/>
          <a:lstStyle/>
          <a:p>
            <a:r>
              <a:rPr lang="en-US" altLang="ko-KR" smtClean="0">
                <a:ea typeface="굴림" panose="020B0600000101010101" pitchFamily="34" charset="-127"/>
              </a:rPr>
              <a:t>TLB organization: include protection</a:t>
            </a:r>
          </a:p>
        </p:txBody>
      </p:sp>
      <p:sp>
        <p:nvSpPr>
          <p:cNvPr id="748547" name="Rectangle 3"/>
          <p:cNvSpPr>
            <a:spLocks noGrp="1" noChangeArrowheads="1"/>
          </p:cNvSpPr>
          <p:nvPr>
            <p:ph type="body" idx="1"/>
          </p:nvPr>
        </p:nvSpPr>
        <p:spPr>
          <a:xfrm>
            <a:off x="304800" y="762000"/>
            <a:ext cx="8610600" cy="6019800"/>
          </a:xfrm>
        </p:spPr>
        <p:txBody>
          <a:bodyPr/>
          <a:lstStyle/>
          <a:p>
            <a:pPr marL="203200" indent="-203200">
              <a:lnSpc>
                <a:spcPct val="80000"/>
              </a:lnSpc>
              <a:spcBef>
                <a:spcPct val="20000"/>
              </a:spcBef>
              <a:tabLst>
                <a:tab pos="4122738" algn="l"/>
              </a:tabLst>
            </a:pPr>
            <a:r>
              <a:rPr lang="en-US" altLang="ko-KR" smtClean="0">
                <a:ea typeface="굴림" panose="020B0600000101010101" pitchFamily="34" charset="-127"/>
              </a:rPr>
              <a:t>How big does TLB actually have to be?</a:t>
            </a:r>
          </a:p>
          <a:p>
            <a:pPr lvl="1" indent="-190500">
              <a:lnSpc>
                <a:spcPct val="80000"/>
              </a:lnSpc>
              <a:spcBef>
                <a:spcPct val="20000"/>
              </a:spcBef>
              <a:tabLst>
                <a:tab pos="4122738" algn="l"/>
              </a:tabLst>
            </a:pPr>
            <a:r>
              <a:rPr lang="en-US" altLang="ko-KR" smtClean="0">
                <a:ea typeface="굴림" panose="020B0600000101010101" pitchFamily="34" charset="-127"/>
              </a:rPr>
              <a:t>Usually small: 128-512 entries</a:t>
            </a:r>
          </a:p>
          <a:p>
            <a:pPr lvl="1" indent="-190500">
              <a:lnSpc>
                <a:spcPct val="80000"/>
              </a:lnSpc>
              <a:spcBef>
                <a:spcPct val="20000"/>
              </a:spcBef>
              <a:tabLst>
                <a:tab pos="4122738" algn="l"/>
              </a:tabLst>
            </a:pPr>
            <a:r>
              <a:rPr lang="en-US" altLang="ko-KR" smtClean="0">
                <a:ea typeface="굴림" panose="020B0600000101010101" pitchFamily="34" charset="-127"/>
              </a:rPr>
              <a:t>Not very big, can support higher associativity</a:t>
            </a:r>
          </a:p>
          <a:p>
            <a:pPr marL="203200" indent="-203200">
              <a:lnSpc>
                <a:spcPct val="80000"/>
              </a:lnSpc>
              <a:spcBef>
                <a:spcPct val="20000"/>
              </a:spcBef>
              <a:tabLst>
                <a:tab pos="4122738" algn="l"/>
              </a:tabLst>
            </a:pPr>
            <a:r>
              <a:rPr lang="en-US" altLang="ko-KR" smtClean="0">
                <a:solidFill>
                  <a:schemeClr val="hlink"/>
                </a:solidFill>
                <a:ea typeface="굴림" panose="020B0600000101010101" pitchFamily="34" charset="-127"/>
              </a:rPr>
              <a:t>TLB usually organized as</a:t>
            </a:r>
            <a:r>
              <a:rPr lang="en-US" altLang="ko-KR" smtClean="0">
                <a:ea typeface="굴림" panose="020B0600000101010101" pitchFamily="34" charset="-127"/>
              </a:rPr>
              <a:t> </a:t>
            </a:r>
            <a:r>
              <a:rPr lang="en-US" altLang="ko-KR" smtClean="0">
                <a:solidFill>
                  <a:schemeClr val="hlink"/>
                </a:solidFill>
                <a:ea typeface="굴림" panose="020B0600000101010101" pitchFamily="34" charset="-127"/>
              </a:rPr>
              <a:t>fully-associative cache</a:t>
            </a:r>
          </a:p>
          <a:p>
            <a:pPr lvl="1" indent="-190500">
              <a:lnSpc>
                <a:spcPct val="80000"/>
              </a:lnSpc>
              <a:spcBef>
                <a:spcPct val="20000"/>
              </a:spcBef>
              <a:tabLst>
                <a:tab pos="4122738" algn="l"/>
              </a:tabLst>
            </a:pPr>
            <a:r>
              <a:rPr lang="en-US" altLang="ko-KR" smtClean="0">
                <a:ea typeface="굴림" panose="020B0600000101010101" pitchFamily="34" charset="-127"/>
              </a:rPr>
              <a:t>Lookup is by Virtual Address</a:t>
            </a:r>
          </a:p>
          <a:p>
            <a:pPr lvl="1" indent="-190500">
              <a:lnSpc>
                <a:spcPct val="80000"/>
              </a:lnSpc>
              <a:spcBef>
                <a:spcPct val="20000"/>
              </a:spcBef>
              <a:tabLst>
                <a:tab pos="4122738" algn="l"/>
              </a:tabLst>
            </a:pPr>
            <a:r>
              <a:rPr lang="en-US" altLang="ko-KR" smtClean="0">
                <a:ea typeface="굴림" panose="020B0600000101010101" pitchFamily="34" charset="-127"/>
              </a:rPr>
              <a:t>Returns Physical Address + other info</a:t>
            </a:r>
          </a:p>
          <a:p>
            <a:pPr marL="203200" indent="-203200">
              <a:lnSpc>
                <a:spcPct val="80000"/>
              </a:lnSpc>
              <a:spcBef>
                <a:spcPct val="20000"/>
              </a:spcBef>
              <a:tabLst>
                <a:tab pos="4122738" algn="l"/>
              </a:tabLst>
            </a:pPr>
            <a:r>
              <a:rPr lang="en-US" altLang="ko-KR" smtClean="0">
                <a:ea typeface="굴림" panose="020B0600000101010101" pitchFamily="34" charset="-127"/>
              </a:rPr>
              <a:t>What happens when fully-associative is too slow?</a:t>
            </a:r>
          </a:p>
          <a:p>
            <a:pPr lvl="1" indent="-190500">
              <a:lnSpc>
                <a:spcPct val="80000"/>
              </a:lnSpc>
              <a:spcBef>
                <a:spcPct val="20000"/>
              </a:spcBef>
              <a:tabLst>
                <a:tab pos="4122738" algn="l"/>
              </a:tabLst>
            </a:pPr>
            <a:r>
              <a:rPr lang="en-US" altLang="ko-KR" smtClean="0">
                <a:ea typeface="굴림" panose="020B0600000101010101" pitchFamily="34" charset="-127"/>
              </a:rPr>
              <a:t>Put a small (4-16 entry) direct-mapped cache in front</a:t>
            </a:r>
          </a:p>
          <a:p>
            <a:pPr lvl="1" indent="-190500">
              <a:lnSpc>
                <a:spcPct val="80000"/>
              </a:lnSpc>
              <a:spcBef>
                <a:spcPct val="20000"/>
              </a:spcBef>
              <a:tabLst>
                <a:tab pos="4122738" algn="l"/>
              </a:tabLst>
            </a:pPr>
            <a:r>
              <a:rPr lang="en-US" altLang="ko-KR" smtClean="0">
                <a:ea typeface="굴림" panose="020B0600000101010101" pitchFamily="34" charset="-127"/>
              </a:rPr>
              <a:t>Called a “TLB Slice”</a:t>
            </a:r>
          </a:p>
          <a:p>
            <a:pPr marL="203200" indent="-203200">
              <a:lnSpc>
                <a:spcPct val="80000"/>
              </a:lnSpc>
              <a:spcBef>
                <a:spcPct val="20000"/>
              </a:spcBef>
              <a:tabLst>
                <a:tab pos="4122738" algn="l"/>
              </a:tabLst>
            </a:pPr>
            <a:r>
              <a:rPr lang="en-US" altLang="ko-KR" smtClean="0">
                <a:ea typeface="굴림" panose="020B0600000101010101" pitchFamily="34" charset="-127"/>
              </a:rPr>
              <a:t>Example for MIPS R3000:</a:t>
            </a:r>
          </a:p>
          <a:p>
            <a:pPr marL="203200" indent="-203200">
              <a:lnSpc>
                <a:spcPct val="80000"/>
              </a:lnSpc>
              <a:spcBef>
                <a:spcPct val="20000"/>
              </a:spcBef>
              <a:tabLst>
                <a:tab pos="4122738" algn="l"/>
              </a:tabLst>
            </a:pPr>
            <a:endParaRPr lang="en-US" altLang="ko-KR" smtClean="0">
              <a:ea typeface="굴림" panose="020B0600000101010101" pitchFamily="34" charset="-127"/>
            </a:endParaRPr>
          </a:p>
          <a:p>
            <a:pPr marL="203200" indent="-203200">
              <a:lnSpc>
                <a:spcPct val="80000"/>
              </a:lnSpc>
              <a:spcBef>
                <a:spcPct val="20000"/>
              </a:spcBef>
              <a:tabLst>
                <a:tab pos="4122738" algn="l"/>
              </a:tabLst>
            </a:pPr>
            <a:endParaRPr lang="en-US" altLang="ko-KR" smtClean="0">
              <a:ea typeface="굴림" panose="020B0600000101010101" pitchFamily="34" charset="-127"/>
            </a:endParaRPr>
          </a:p>
          <a:p>
            <a:pPr marL="203200" indent="-203200">
              <a:lnSpc>
                <a:spcPct val="80000"/>
              </a:lnSpc>
              <a:spcBef>
                <a:spcPct val="20000"/>
              </a:spcBef>
              <a:tabLst>
                <a:tab pos="4122738" algn="l"/>
              </a:tabLst>
            </a:pPr>
            <a:endParaRPr lang="en-US" altLang="ko-KR" smtClean="0">
              <a:ea typeface="굴림" panose="020B0600000101010101" pitchFamily="34" charset="-127"/>
            </a:endParaRPr>
          </a:p>
          <a:p>
            <a:pPr marL="203200" indent="-203200">
              <a:lnSpc>
                <a:spcPct val="80000"/>
              </a:lnSpc>
              <a:spcBef>
                <a:spcPct val="20000"/>
              </a:spcBef>
              <a:tabLst>
                <a:tab pos="4122738" algn="l"/>
              </a:tabLst>
            </a:pPr>
            <a:endParaRPr lang="en-US" altLang="ko-KR" smtClean="0">
              <a:ea typeface="굴림" panose="020B0600000101010101" pitchFamily="34" charset="-127"/>
            </a:endParaRPr>
          </a:p>
          <a:p>
            <a:pPr lvl="1" indent="-190500">
              <a:lnSpc>
                <a:spcPct val="80000"/>
              </a:lnSpc>
              <a:spcBef>
                <a:spcPct val="20000"/>
              </a:spcBef>
              <a:buFontTx/>
              <a:buNone/>
              <a:tabLst>
                <a:tab pos="4122738" algn="l"/>
              </a:tabLst>
            </a:pPr>
            <a:endParaRPr lang="ko-KR" altLang="en-US" smtClean="0">
              <a:ea typeface="굴림" panose="020B0600000101010101" pitchFamily="34" charset="-127"/>
            </a:endParaRPr>
          </a:p>
        </p:txBody>
      </p:sp>
      <p:grpSp>
        <p:nvGrpSpPr>
          <p:cNvPr id="748560" name="Group 16"/>
          <p:cNvGrpSpPr>
            <a:grpSpLocks/>
          </p:cNvGrpSpPr>
          <p:nvPr/>
        </p:nvGrpSpPr>
        <p:grpSpPr bwMode="auto">
          <a:xfrm>
            <a:off x="914400" y="4343400"/>
            <a:ext cx="7543800" cy="1498600"/>
            <a:chOff x="480" y="704"/>
            <a:chExt cx="4752" cy="944"/>
          </a:xfrm>
        </p:grpSpPr>
        <p:sp>
          <p:nvSpPr>
            <p:cNvPr id="36869" name="Text Box 15"/>
            <p:cNvSpPr txBox="1">
              <a:spLocks noChangeArrowheads="1"/>
            </p:cNvSpPr>
            <p:nvPr/>
          </p:nvSpPr>
          <p:spPr bwMode="auto">
            <a:xfrm>
              <a:off x="528" y="960"/>
              <a:ext cx="46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1pPr>
              <a:lvl2pPr marL="742950" indent="-28575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2pPr>
              <a:lvl3pPr marL="11430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3pPr>
              <a:lvl4pPr marL="16002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4pPr>
              <a:lvl5pPr marL="20574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9pPr>
            </a:lstStyle>
            <a:p>
              <a:pPr algn="l">
                <a:lnSpc>
                  <a:spcPct val="100000"/>
                </a:lnSpc>
                <a:spcBef>
                  <a:spcPct val="50000"/>
                </a:spcBef>
                <a:buSzTx/>
              </a:pPr>
              <a:r>
                <a:rPr lang="ko-KR" altLang="en-US" sz="1800" b="0">
                  <a:solidFill>
                    <a:schemeClr val="accent2"/>
                  </a:solidFill>
                  <a:latin typeface="Arial" panose="020B0604020202020204" pitchFamily="34" charset="0"/>
                  <a:ea typeface="굴림" panose="020B0600000101010101" pitchFamily="34" charset="-127"/>
                </a:rPr>
                <a:t>	</a:t>
              </a:r>
              <a:r>
                <a:rPr lang="en-US" altLang="ko-KR" sz="1800">
                  <a:solidFill>
                    <a:schemeClr val="hlink"/>
                  </a:solidFill>
                  <a:latin typeface="Arial" panose="020B0604020202020204" pitchFamily="34" charset="0"/>
                  <a:ea typeface="굴림" panose="020B0600000101010101" pitchFamily="34" charset="-127"/>
                </a:rPr>
                <a:t>0xFA00	0x0003	Y	N	Y	R/W	34</a:t>
              </a:r>
              <a:br>
                <a:rPr lang="en-US" altLang="ko-KR" sz="1800">
                  <a:solidFill>
                    <a:schemeClr val="hlink"/>
                  </a:solidFill>
                  <a:latin typeface="Arial" panose="020B0604020202020204" pitchFamily="34" charset="0"/>
                  <a:ea typeface="굴림" panose="020B0600000101010101" pitchFamily="34" charset="-127"/>
                </a:rPr>
              </a:br>
              <a:r>
                <a:rPr lang="en-US" altLang="ko-KR" sz="1800">
                  <a:solidFill>
                    <a:schemeClr val="hlink"/>
                  </a:solidFill>
                  <a:latin typeface="Arial" panose="020B0604020202020204" pitchFamily="34" charset="0"/>
                  <a:ea typeface="굴림" panose="020B0600000101010101" pitchFamily="34" charset="-127"/>
                </a:rPr>
                <a:t>	0x0040	0x0010	N	Y	Y	R	0</a:t>
              </a:r>
              <a:br>
                <a:rPr lang="en-US" altLang="ko-KR" sz="1800">
                  <a:solidFill>
                    <a:schemeClr val="hlink"/>
                  </a:solidFill>
                  <a:latin typeface="Arial" panose="020B0604020202020204" pitchFamily="34" charset="0"/>
                  <a:ea typeface="굴림" panose="020B0600000101010101" pitchFamily="34" charset="-127"/>
                </a:rPr>
              </a:br>
              <a:r>
                <a:rPr lang="en-US" altLang="ko-KR" sz="1800">
                  <a:solidFill>
                    <a:schemeClr val="hlink"/>
                  </a:solidFill>
                  <a:latin typeface="Arial" panose="020B0604020202020204" pitchFamily="34" charset="0"/>
                  <a:ea typeface="굴림" panose="020B0600000101010101" pitchFamily="34" charset="-127"/>
                </a:rPr>
                <a:t>	0x0041	0x0011	N	Y	Y	R	0</a:t>
              </a:r>
            </a:p>
          </p:txBody>
        </p:sp>
        <p:sp>
          <p:nvSpPr>
            <p:cNvPr id="36870" name="Rectangle 4"/>
            <p:cNvSpPr>
              <a:spLocks noChangeArrowheads="1"/>
            </p:cNvSpPr>
            <p:nvPr/>
          </p:nvSpPr>
          <p:spPr bwMode="auto">
            <a:xfrm>
              <a:off x="480" y="704"/>
              <a:ext cx="4704" cy="9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6871" name="Rectangle 5"/>
            <p:cNvSpPr>
              <a:spLocks noChangeArrowheads="1"/>
            </p:cNvSpPr>
            <p:nvPr/>
          </p:nvSpPr>
          <p:spPr bwMode="auto">
            <a:xfrm>
              <a:off x="480" y="720"/>
              <a:ext cx="475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Virtual Address   Physical Address   Dirty   Ref   Valid   Access ASID</a:t>
              </a:r>
            </a:p>
          </p:txBody>
        </p:sp>
        <p:sp>
          <p:nvSpPr>
            <p:cNvPr id="36872" name="Line 6"/>
            <p:cNvSpPr>
              <a:spLocks noChangeShapeType="1"/>
            </p:cNvSpPr>
            <p:nvPr/>
          </p:nvSpPr>
          <p:spPr bwMode="auto">
            <a:xfrm>
              <a:off x="1636"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Line 7"/>
            <p:cNvSpPr>
              <a:spLocks noChangeShapeType="1"/>
            </p:cNvSpPr>
            <p:nvPr/>
          </p:nvSpPr>
          <p:spPr bwMode="auto">
            <a:xfrm>
              <a:off x="2964" y="736"/>
              <a:ext cx="0" cy="8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Line 8"/>
            <p:cNvSpPr>
              <a:spLocks noChangeShapeType="1"/>
            </p:cNvSpPr>
            <p:nvPr/>
          </p:nvSpPr>
          <p:spPr bwMode="auto">
            <a:xfrm>
              <a:off x="3404"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5" name="Line 9"/>
            <p:cNvSpPr>
              <a:spLocks noChangeShapeType="1"/>
            </p:cNvSpPr>
            <p:nvPr/>
          </p:nvSpPr>
          <p:spPr bwMode="auto">
            <a:xfrm>
              <a:off x="3764"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Line 10"/>
            <p:cNvSpPr>
              <a:spLocks noChangeShapeType="1"/>
            </p:cNvSpPr>
            <p:nvPr/>
          </p:nvSpPr>
          <p:spPr bwMode="auto">
            <a:xfrm>
              <a:off x="4236"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7" name="Line 11"/>
            <p:cNvSpPr>
              <a:spLocks noChangeShapeType="1"/>
            </p:cNvSpPr>
            <p:nvPr/>
          </p:nvSpPr>
          <p:spPr bwMode="auto">
            <a:xfrm flipV="1">
              <a:off x="488" y="864"/>
              <a:ext cx="4696" cy="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8" name="Line 13"/>
            <p:cNvSpPr>
              <a:spLocks noChangeShapeType="1"/>
            </p:cNvSpPr>
            <p:nvPr/>
          </p:nvSpPr>
          <p:spPr bwMode="auto">
            <a:xfrm>
              <a:off x="4800" y="720"/>
              <a:ext cx="0" cy="8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Line 14"/>
            <p:cNvSpPr>
              <a:spLocks noChangeShapeType="1"/>
            </p:cNvSpPr>
            <p:nvPr/>
          </p:nvSpPr>
          <p:spPr bwMode="auto">
            <a:xfrm>
              <a:off x="4800" y="720"/>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30656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anim calcmode="lin" valueType="num">
                                      <p:cBhvr additive="base">
                                        <p:cTn id="7" dur="500" fill="hold"/>
                                        <p:tgtEl>
                                          <p:spTgt spid="7485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85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8547">
                                            <p:txEl>
                                              <p:pRg st="1" end="1"/>
                                            </p:txEl>
                                          </p:spTgt>
                                        </p:tgtEl>
                                        <p:attrNameLst>
                                          <p:attrName>style.visibility</p:attrName>
                                        </p:attrNameLst>
                                      </p:cBhvr>
                                      <p:to>
                                        <p:strVal val="visible"/>
                                      </p:to>
                                    </p:set>
                                    <p:anim calcmode="lin" valueType="num">
                                      <p:cBhvr additive="base">
                                        <p:cTn id="11" dur="500" fill="hold"/>
                                        <p:tgtEl>
                                          <p:spTgt spid="7485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85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8547">
                                            <p:txEl>
                                              <p:pRg st="2" end="2"/>
                                            </p:txEl>
                                          </p:spTgt>
                                        </p:tgtEl>
                                        <p:attrNameLst>
                                          <p:attrName>style.visibility</p:attrName>
                                        </p:attrNameLst>
                                      </p:cBhvr>
                                      <p:to>
                                        <p:strVal val="visible"/>
                                      </p:to>
                                    </p:set>
                                    <p:anim calcmode="lin" valueType="num">
                                      <p:cBhvr additive="base">
                                        <p:cTn id="15" dur="500" fill="hold"/>
                                        <p:tgtEl>
                                          <p:spTgt spid="7485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8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48547">
                                            <p:txEl>
                                              <p:pRg st="3" end="3"/>
                                            </p:txEl>
                                          </p:spTgt>
                                        </p:tgtEl>
                                        <p:attrNameLst>
                                          <p:attrName>style.visibility</p:attrName>
                                        </p:attrNameLst>
                                      </p:cBhvr>
                                      <p:to>
                                        <p:strVal val="visible"/>
                                      </p:to>
                                    </p:set>
                                    <p:anim calcmode="lin" valueType="num">
                                      <p:cBhvr additive="base">
                                        <p:cTn id="21" dur="500" fill="hold"/>
                                        <p:tgtEl>
                                          <p:spTgt spid="7485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485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48547">
                                            <p:txEl>
                                              <p:pRg st="4" end="4"/>
                                            </p:txEl>
                                          </p:spTgt>
                                        </p:tgtEl>
                                        <p:attrNameLst>
                                          <p:attrName>style.visibility</p:attrName>
                                        </p:attrNameLst>
                                      </p:cBhvr>
                                      <p:to>
                                        <p:strVal val="visible"/>
                                      </p:to>
                                    </p:set>
                                    <p:anim calcmode="lin" valueType="num">
                                      <p:cBhvr additive="base">
                                        <p:cTn id="25" dur="500" fill="hold"/>
                                        <p:tgtEl>
                                          <p:spTgt spid="7485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4854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48547">
                                            <p:txEl>
                                              <p:pRg st="5" end="5"/>
                                            </p:txEl>
                                          </p:spTgt>
                                        </p:tgtEl>
                                        <p:attrNameLst>
                                          <p:attrName>style.visibility</p:attrName>
                                        </p:attrNameLst>
                                      </p:cBhvr>
                                      <p:to>
                                        <p:strVal val="visible"/>
                                      </p:to>
                                    </p:set>
                                    <p:anim calcmode="lin" valueType="num">
                                      <p:cBhvr additive="base">
                                        <p:cTn id="29" dur="500" fill="hold"/>
                                        <p:tgtEl>
                                          <p:spTgt spid="74854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485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48547">
                                            <p:txEl>
                                              <p:pRg st="6" end="6"/>
                                            </p:txEl>
                                          </p:spTgt>
                                        </p:tgtEl>
                                        <p:attrNameLst>
                                          <p:attrName>style.visibility</p:attrName>
                                        </p:attrNameLst>
                                      </p:cBhvr>
                                      <p:to>
                                        <p:strVal val="visible"/>
                                      </p:to>
                                    </p:set>
                                    <p:anim calcmode="lin" valueType="num">
                                      <p:cBhvr additive="base">
                                        <p:cTn id="35" dur="500" fill="hold"/>
                                        <p:tgtEl>
                                          <p:spTgt spid="74854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48547">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48547">
                                            <p:txEl>
                                              <p:pRg st="7" end="7"/>
                                            </p:txEl>
                                          </p:spTgt>
                                        </p:tgtEl>
                                        <p:attrNameLst>
                                          <p:attrName>style.visibility</p:attrName>
                                        </p:attrNameLst>
                                      </p:cBhvr>
                                      <p:to>
                                        <p:strVal val="visible"/>
                                      </p:to>
                                    </p:set>
                                    <p:anim calcmode="lin" valueType="num">
                                      <p:cBhvr additive="base">
                                        <p:cTn id="39" dur="500" fill="hold"/>
                                        <p:tgtEl>
                                          <p:spTgt spid="748547">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48547">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48547">
                                            <p:txEl>
                                              <p:pRg st="8" end="8"/>
                                            </p:txEl>
                                          </p:spTgt>
                                        </p:tgtEl>
                                        <p:attrNameLst>
                                          <p:attrName>style.visibility</p:attrName>
                                        </p:attrNameLst>
                                      </p:cBhvr>
                                      <p:to>
                                        <p:strVal val="visible"/>
                                      </p:to>
                                    </p:set>
                                    <p:anim calcmode="lin" valueType="num">
                                      <p:cBhvr additive="base">
                                        <p:cTn id="43" dur="500" fill="hold"/>
                                        <p:tgtEl>
                                          <p:spTgt spid="74854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4854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48547">
                                            <p:txEl>
                                              <p:pRg st="9" end="9"/>
                                            </p:txEl>
                                          </p:spTgt>
                                        </p:tgtEl>
                                        <p:attrNameLst>
                                          <p:attrName>style.visibility</p:attrName>
                                        </p:attrNameLst>
                                      </p:cBhvr>
                                      <p:to>
                                        <p:strVal val="visible"/>
                                      </p:to>
                                    </p:set>
                                    <p:anim calcmode="lin" valueType="num">
                                      <p:cBhvr additive="base">
                                        <p:cTn id="49" dur="500" fill="hold"/>
                                        <p:tgtEl>
                                          <p:spTgt spid="748547">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48547">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748560"/>
                                        </p:tgtEl>
                                        <p:attrNameLst>
                                          <p:attrName>style.visibility</p:attrName>
                                        </p:attrNameLst>
                                      </p:cBhvr>
                                      <p:to>
                                        <p:strVal val="visible"/>
                                      </p:to>
                                    </p:set>
                                    <p:anim calcmode="lin" valueType="num">
                                      <p:cBhvr additive="base">
                                        <p:cTn id="53" dur="500" fill="hold"/>
                                        <p:tgtEl>
                                          <p:spTgt spid="748560"/>
                                        </p:tgtEl>
                                        <p:attrNameLst>
                                          <p:attrName>ppt_x</p:attrName>
                                        </p:attrNameLst>
                                      </p:cBhvr>
                                      <p:tavLst>
                                        <p:tav tm="0">
                                          <p:val>
                                            <p:strVal val="1+#ppt_w/2"/>
                                          </p:val>
                                        </p:tav>
                                        <p:tav tm="100000">
                                          <p:val>
                                            <p:strVal val="#ppt_x"/>
                                          </p:val>
                                        </p:tav>
                                      </p:tavLst>
                                    </p:anim>
                                    <p:anim calcmode="lin" valueType="num">
                                      <p:cBhvr additive="base">
                                        <p:cTn id="54" dur="500" fill="hold"/>
                                        <p:tgtEl>
                                          <p:spTgt spid="7485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46113" y="228600"/>
            <a:ext cx="7053262" cy="379413"/>
          </a:xfrm>
          <a:noFill/>
        </p:spPr>
        <p:txBody>
          <a:bodyPr wrap="none" lIns="63500" tIns="25400" rIns="63500" bIns="25400" anchor="t">
            <a:spAutoFit/>
          </a:bodyPr>
          <a:lstStyle/>
          <a:p>
            <a:r>
              <a:rPr lang="en-US" altLang="ko-KR" smtClean="0">
                <a:ea typeface="굴림" panose="020B0600000101010101" pitchFamily="34" charset="-127"/>
              </a:rPr>
              <a:t>Example: R3000 pipeline includes TLB “stages”</a:t>
            </a:r>
          </a:p>
        </p:txBody>
      </p:sp>
      <p:sp>
        <p:nvSpPr>
          <p:cNvPr id="37891" name="Rectangle 3" descr="20%"/>
          <p:cNvSpPr>
            <a:spLocks noChangeArrowheads="1"/>
          </p:cNvSpPr>
          <p:nvPr/>
        </p:nvSpPr>
        <p:spPr bwMode="auto">
          <a:xfrm>
            <a:off x="5610225" y="1730375"/>
            <a:ext cx="1384300" cy="276225"/>
          </a:xfrm>
          <a:prstGeom prst="rect">
            <a:avLst/>
          </a:prstGeom>
          <a:pattFill prst="pct20">
            <a:fgClr>
              <a:schemeClr val="accent1"/>
            </a:fgClr>
            <a:bgClr>
              <a:schemeClr val="bg1"/>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2" name="Rectangle 4"/>
          <p:cNvSpPr>
            <a:spLocks noChangeArrowheads="1"/>
          </p:cNvSpPr>
          <p:nvPr/>
        </p:nvSpPr>
        <p:spPr bwMode="auto">
          <a:xfrm>
            <a:off x="1457325"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3" name="Rectangle 5"/>
          <p:cNvSpPr>
            <a:spLocks noChangeArrowheads="1"/>
          </p:cNvSpPr>
          <p:nvPr/>
        </p:nvSpPr>
        <p:spPr bwMode="auto">
          <a:xfrm>
            <a:off x="2844800" y="1301750"/>
            <a:ext cx="1371600"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4" name="Rectangle 6"/>
          <p:cNvSpPr>
            <a:spLocks noChangeArrowheads="1"/>
          </p:cNvSpPr>
          <p:nvPr/>
        </p:nvSpPr>
        <p:spPr bwMode="auto">
          <a:xfrm>
            <a:off x="4229100"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5" name="Rectangle 7"/>
          <p:cNvSpPr>
            <a:spLocks noChangeArrowheads="1"/>
          </p:cNvSpPr>
          <p:nvPr/>
        </p:nvSpPr>
        <p:spPr bwMode="auto">
          <a:xfrm>
            <a:off x="5616575" y="1301750"/>
            <a:ext cx="1371600"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6" name="Rectangle 8"/>
          <p:cNvSpPr>
            <a:spLocks noChangeArrowheads="1"/>
          </p:cNvSpPr>
          <p:nvPr/>
        </p:nvSpPr>
        <p:spPr bwMode="auto">
          <a:xfrm>
            <a:off x="7000875"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7" name="Rectangle 9"/>
          <p:cNvSpPr>
            <a:spLocks noChangeArrowheads="1"/>
          </p:cNvSpPr>
          <p:nvPr/>
        </p:nvSpPr>
        <p:spPr bwMode="auto">
          <a:xfrm>
            <a:off x="1501775" y="1384300"/>
            <a:ext cx="110013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Inst Fetch</a:t>
            </a:r>
          </a:p>
        </p:txBody>
      </p:sp>
      <p:sp>
        <p:nvSpPr>
          <p:cNvPr id="37898" name="Rectangle 10"/>
          <p:cNvSpPr>
            <a:spLocks noChangeArrowheads="1"/>
          </p:cNvSpPr>
          <p:nvPr/>
        </p:nvSpPr>
        <p:spPr bwMode="auto">
          <a:xfrm>
            <a:off x="3009900" y="1343025"/>
            <a:ext cx="10191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Dcd/ Reg</a:t>
            </a:r>
          </a:p>
        </p:txBody>
      </p:sp>
      <p:sp>
        <p:nvSpPr>
          <p:cNvPr id="37899" name="Rectangle 11"/>
          <p:cNvSpPr>
            <a:spLocks noChangeArrowheads="1"/>
          </p:cNvSpPr>
          <p:nvPr/>
        </p:nvSpPr>
        <p:spPr bwMode="auto">
          <a:xfrm>
            <a:off x="4273550" y="1384300"/>
            <a:ext cx="117951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ALU  /  E.A</a:t>
            </a:r>
          </a:p>
        </p:txBody>
      </p:sp>
      <p:sp>
        <p:nvSpPr>
          <p:cNvPr id="37900" name="Rectangle 12"/>
          <p:cNvSpPr>
            <a:spLocks noChangeArrowheads="1"/>
          </p:cNvSpPr>
          <p:nvPr/>
        </p:nvSpPr>
        <p:spPr bwMode="auto">
          <a:xfrm>
            <a:off x="5721350" y="1384300"/>
            <a:ext cx="9191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Memory</a:t>
            </a:r>
          </a:p>
        </p:txBody>
      </p:sp>
      <p:sp>
        <p:nvSpPr>
          <p:cNvPr id="37901" name="Rectangle 13"/>
          <p:cNvSpPr>
            <a:spLocks noChangeArrowheads="1"/>
          </p:cNvSpPr>
          <p:nvPr/>
        </p:nvSpPr>
        <p:spPr bwMode="auto">
          <a:xfrm>
            <a:off x="7105650" y="1384300"/>
            <a:ext cx="10890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Write Reg</a:t>
            </a:r>
          </a:p>
        </p:txBody>
      </p:sp>
      <p:sp>
        <p:nvSpPr>
          <p:cNvPr id="37902" name="Line 14"/>
          <p:cNvSpPr>
            <a:spLocks noChangeShapeType="1"/>
          </p:cNvSpPr>
          <p:nvPr/>
        </p:nvSpPr>
        <p:spPr bwMode="auto">
          <a:xfrm>
            <a:off x="145097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Line 15"/>
          <p:cNvSpPr>
            <a:spLocks noChangeShapeType="1"/>
          </p:cNvSpPr>
          <p:nvPr/>
        </p:nvSpPr>
        <p:spPr bwMode="auto">
          <a:xfrm>
            <a:off x="21145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Line 16"/>
          <p:cNvSpPr>
            <a:spLocks noChangeShapeType="1"/>
          </p:cNvSpPr>
          <p:nvPr/>
        </p:nvSpPr>
        <p:spPr bwMode="auto">
          <a:xfrm>
            <a:off x="34988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5" name="Line 17"/>
          <p:cNvSpPr>
            <a:spLocks noChangeShapeType="1"/>
          </p:cNvSpPr>
          <p:nvPr/>
        </p:nvSpPr>
        <p:spPr bwMode="auto">
          <a:xfrm>
            <a:off x="42227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Line 18"/>
          <p:cNvSpPr>
            <a:spLocks noChangeShapeType="1"/>
          </p:cNvSpPr>
          <p:nvPr/>
        </p:nvSpPr>
        <p:spPr bwMode="auto">
          <a:xfrm>
            <a:off x="561022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Line 19"/>
          <p:cNvSpPr>
            <a:spLocks noChangeShapeType="1"/>
          </p:cNvSpPr>
          <p:nvPr/>
        </p:nvSpPr>
        <p:spPr bwMode="auto">
          <a:xfrm>
            <a:off x="699452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8" name="Line 20"/>
          <p:cNvSpPr>
            <a:spLocks noChangeShapeType="1"/>
          </p:cNvSpPr>
          <p:nvPr/>
        </p:nvSpPr>
        <p:spPr bwMode="auto">
          <a:xfrm>
            <a:off x="765810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9" name="Line 21"/>
          <p:cNvSpPr>
            <a:spLocks noChangeShapeType="1"/>
          </p:cNvSpPr>
          <p:nvPr/>
        </p:nvSpPr>
        <p:spPr bwMode="auto">
          <a:xfrm>
            <a:off x="4222750"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Line 22"/>
          <p:cNvSpPr>
            <a:spLocks noChangeShapeType="1"/>
          </p:cNvSpPr>
          <p:nvPr/>
        </p:nvSpPr>
        <p:spPr bwMode="auto">
          <a:xfrm>
            <a:off x="48863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Line 23"/>
          <p:cNvSpPr>
            <a:spLocks noChangeShapeType="1"/>
          </p:cNvSpPr>
          <p:nvPr/>
        </p:nvSpPr>
        <p:spPr bwMode="auto">
          <a:xfrm>
            <a:off x="56102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Rectangle 24"/>
          <p:cNvSpPr>
            <a:spLocks noChangeArrowheads="1"/>
          </p:cNvSpPr>
          <p:nvPr/>
        </p:nvSpPr>
        <p:spPr bwMode="auto">
          <a:xfrm>
            <a:off x="1441450" y="1704975"/>
            <a:ext cx="61499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ko-KR" altLang="en-US" sz="1600">
                <a:latin typeface="Arial" panose="020B0604020202020204" pitchFamily="34" charset="0"/>
                <a:ea typeface="굴림" panose="020B0600000101010101" pitchFamily="34" charset="-127"/>
              </a:rPr>
              <a:t> </a:t>
            </a:r>
            <a:r>
              <a:rPr lang="en-US" altLang="ko-KR" sz="1600">
                <a:solidFill>
                  <a:schemeClr val="hlink"/>
                </a:solidFill>
                <a:latin typeface="Arial" panose="020B0604020202020204" pitchFamily="34" charset="0"/>
                <a:ea typeface="굴림" panose="020B0600000101010101" pitchFamily="34" charset="-127"/>
              </a:rPr>
              <a:t>TLB </a:t>
            </a:r>
            <a:r>
              <a:rPr lang="en-US" altLang="ko-KR" sz="1600">
                <a:latin typeface="Arial" panose="020B0604020202020204" pitchFamily="34" charset="0"/>
                <a:ea typeface="굴림" panose="020B0600000101010101" pitchFamily="34" charset="-127"/>
              </a:rPr>
              <a:t>      I-Cache          RF        Operation                                WB</a:t>
            </a:r>
          </a:p>
        </p:txBody>
      </p:sp>
      <p:sp>
        <p:nvSpPr>
          <p:cNvPr id="37913" name="Line 25"/>
          <p:cNvSpPr>
            <a:spLocks noChangeShapeType="1"/>
          </p:cNvSpPr>
          <p:nvPr/>
        </p:nvSpPr>
        <p:spPr bwMode="auto">
          <a:xfrm>
            <a:off x="69945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Rectangle 26"/>
          <p:cNvSpPr>
            <a:spLocks noChangeArrowheads="1"/>
          </p:cNvSpPr>
          <p:nvPr/>
        </p:nvSpPr>
        <p:spPr bwMode="auto">
          <a:xfrm>
            <a:off x="4273550" y="2057400"/>
            <a:ext cx="24939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ko-KR" altLang="en-US" sz="1600">
                <a:latin typeface="Arial" panose="020B0604020202020204" pitchFamily="34" charset="0"/>
                <a:ea typeface="굴림" panose="020B0600000101010101" pitchFamily="34" charset="-127"/>
              </a:rPr>
              <a:t> </a:t>
            </a:r>
            <a:r>
              <a:rPr lang="en-US" altLang="ko-KR" sz="1600">
                <a:latin typeface="Arial" panose="020B0604020202020204" pitchFamily="34" charset="0"/>
                <a:ea typeface="굴림" panose="020B0600000101010101" pitchFamily="34" charset="-127"/>
              </a:rPr>
              <a:t>E.A.    </a:t>
            </a:r>
            <a:r>
              <a:rPr lang="en-US" altLang="ko-KR" sz="1600">
                <a:solidFill>
                  <a:schemeClr val="hlink"/>
                </a:solidFill>
                <a:latin typeface="Arial" panose="020B0604020202020204" pitchFamily="34" charset="0"/>
                <a:ea typeface="굴림" panose="020B0600000101010101" pitchFamily="34" charset="-127"/>
              </a:rPr>
              <a:t>TLB</a:t>
            </a:r>
            <a:r>
              <a:rPr lang="en-US" altLang="ko-KR" sz="1600">
                <a:latin typeface="Arial" panose="020B0604020202020204" pitchFamily="34" charset="0"/>
                <a:ea typeface="굴림" panose="020B0600000101010101" pitchFamily="34" charset="-127"/>
              </a:rPr>
              <a:t>        D-Cache</a:t>
            </a:r>
          </a:p>
        </p:txBody>
      </p:sp>
      <p:sp>
        <p:nvSpPr>
          <p:cNvPr id="37915" name="Rectangle 27"/>
          <p:cNvSpPr>
            <a:spLocks noChangeArrowheads="1"/>
          </p:cNvSpPr>
          <p:nvPr/>
        </p:nvSpPr>
        <p:spPr bwMode="auto">
          <a:xfrm>
            <a:off x="741363" y="984250"/>
            <a:ext cx="21812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MIPS R3000 Pipeline</a:t>
            </a:r>
          </a:p>
        </p:txBody>
      </p:sp>
      <p:sp>
        <p:nvSpPr>
          <p:cNvPr id="37916" name="Rectangle 28"/>
          <p:cNvSpPr>
            <a:spLocks noChangeArrowheads="1"/>
          </p:cNvSpPr>
          <p:nvPr/>
        </p:nvSpPr>
        <p:spPr bwMode="auto">
          <a:xfrm>
            <a:off x="1122363" y="3979863"/>
            <a:ext cx="6191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ASID</a:t>
            </a:r>
          </a:p>
        </p:txBody>
      </p:sp>
      <p:sp>
        <p:nvSpPr>
          <p:cNvPr id="37917" name="Rectangle 29"/>
          <p:cNvSpPr>
            <a:spLocks noChangeArrowheads="1"/>
          </p:cNvSpPr>
          <p:nvPr/>
        </p:nvSpPr>
        <p:spPr bwMode="auto">
          <a:xfrm>
            <a:off x="1149350" y="3968750"/>
            <a:ext cx="596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18" name="Rectangle 30"/>
          <p:cNvSpPr>
            <a:spLocks noChangeArrowheads="1"/>
          </p:cNvSpPr>
          <p:nvPr/>
        </p:nvSpPr>
        <p:spPr bwMode="auto">
          <a:xfrm>
            <a:off x="18351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19" name="Rectangle 31"/>
          <p:cNvSpPr>
            <a:spLocks noChangeArrowheads="1"/>
          </p:cNvSpPr>
          <p:nvPr/>
        </p:nvSpPr>
        <p:spPr bwMode="auto">
          <a:xfrm>
            <a:off x="19875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0" name="Rectangle 32"/>
          <p:cNvSpPr>
            <a:spLocks noChangeArrowheads="1"/>
          </p:cNvSpPr>
          <p:nvPr/>
        </p:nvSpPr>
        <p:spPr bwMode="auto">
          <a:xfrm>
            <a:off x="21399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1" name="Rectangle 33"/>
          <p:cNvSpPr>
            <a:spLocks noChangeArrowheads="1"/>
          </p:cNvSpPr>
          <p:nvPr/>
        </p:nvSpPr>
        <p:spPr bwMode="auto">
          <a:xfrm>
            <a:off x="1835150" y="3968750"/>
            <a:ext cx="2120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2" name="Rectangle 34"/>
          <p:cNvSpPr>
            <a:spLocks noChangeArrowheads="1"/>
          </p:cNvSpPr>
          <p:nvPr/>
        </p:nvSpPr>
        <p:spPr bwMode="auto">
          <a:xfrm>
            <a:off x="3968750" y="3968750"/>
            <a:ext cx="1282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3" name="Rectangle 35"/>
          <p:cNvSpPr>
            <a:spLocks noChangeArrowheads="1"/>
          </p:cNvSpPr>
          <p:nvPr/>
        </p:nvSpPr>
        <p:spPr bwMode="auto">
          <a:xfrm>
            <a:off x="2341563" y="3979863"/>
            <a:ext cx="15557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V. Page Number</a:t>
            </a:r>
          </a:p>
        </p:txBody>
      </p:sp>
      <p:sp>
        <p:nvSpPr>
          <p:cNvPr id="37924" name="Rectangle 36"/>
          <p:cNvSpPr>
            <a:spLocks noChangeArrowheads="1"/>
          </p:cNvSpPr>
          <p:nvPr/>
        </p:nvSpPr>
        <p:spPr bwMode="auto">
          <a:xfrm>
            <a:off x="4094163" y="3979863"/>
            <a:ext cx="7048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Offset</a:t>
            </a:r>
          </a:p>
        </p:txBody>
      </p:sp>
      <p:sp>
        <p:nvSpPr>
          <p:cNvPr id="37925" name="Rectangle 37"/>
          <p:cNvSpPr>
            <a:spLocks noChangeArrowheads="1"/>
          </p:cNvSpPr>
          <p:nvPr/>
        </p:nvSpPr>
        <p:spPr bwMode="auto">
          <a:xfrm>
            <a:off x="4322763" y="4208463"/>
            <a:ext cx="390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12</a:t>
            </a:r>
          </a:p>
        </p:txBody>
      </p:sp>
      <p:sp>
        <p:nvSpPr>
          <p:cNvPr id="37926" name="Rectangle 38"/>
          <p:cNvSpPr>
            <a:spLocks noChangeArrowheads="1"/>
          </p:cNvSpPr>
          <p:nvPr/>
        </p:nvSpPr>
        <p:spPr bwMode="auto">
          <a:xfrm>
            <a:off x="2951163" y="4284663"/>
            <a:ext cx="390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20</a:t>
            </a:r>
          </a:p>
        </p:txBody>
      </p:sp>
      <p:sp>
        <p:nvSpPr>
          <p:cNvPr id="37927" name="Rectangle 39"/>
          <p:cNvSpPr>
            <a:spLocks noChangeArrowheads="1"/>
          </p:cNvSpPr>
          <p:nvPr/>
        </p:nvSpPr>
        <p:spPr bwMode="auto">
          <a:xfrm>
            <a:off x="1274763" y="4208463"/>
            <a:ext cx="2921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6</a:t>
            </a:r>
          </a:p>
        </p:txBody>
      </p:sp>
      <p:sp>
        <p:nvSpPr>
          <p:cNvPr id="37928" name="Line 40"/>
          <p:cNvSpPr>
            <a:spLocks noChangeShapeType="1"/>
          </p:cNvSpPr>
          <p:nvPr/>
        </p:nvSpPr>
        <p:spPr bwMode="auto">
          <a:xfrm>
            <a:off x="1828800" y="4349750"/>
            <a:ext cx="0" cy="63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9" name="Line 41"/>
          <p:cNvSpPr>
            <a:spLocks noChangeShapeType="1"/>
          </p:cNvSpPr>
          <p:nvPr/>
        </p:nvSpPr>
        <p:spPr bwMode="auto">
          <a:xfrm>
            <a:off x="1835150" y="4419600"/>
            <a:ext cx="44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0" name="Line 42"/>
          <p:cNvSpPr>
            <a:spLocks noChangeShapeType="1"/>
          </p:cNvSpPr>
          <p:nvPr/>
        </p:nvSpPr>
        <p:spPr bwMode="auto">
          <a:xfrm flipV="1">
            <a:off x="2286000" y="433705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1" name="Line 43"/>
          <p:cNvSpPr>
            <a:spLocks noChangeShapeType="1"/>
          </p:cNvSpPr>
          <p:nvPr/>
        </p:nvSpPr>
        <p:spPr bwMode="auto">
          <a:xfrm>
            <a:off x="2057400" y="4425950"/>
            <a:ext cx="0"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2" name="Rectangle 44"/>
          <p:cNvSpPr>
            <a:spLocks noChangeArrowheads="1"/>
          </p:cNvSpPr>
          <p:nvPr/>
        </p:nvSpPr>
        <p:spPr bwMode="auto">
          <a:xfrm>
            <a:off x="1503363" y="4818063"/>
            <a:ext cx="451167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0xx User segment (caching based on PT/TLB entry)</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100 Kernel physical space, cached</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101 Kernel physical space, uncached</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11x Kernel virtual space</a:t>
            </a:r>
          </a:p>
        </p:txBody>
      </p:sp>
      <p:sp>
        <p:nvSpPr>
          <p:cNvPr id="37933" name="Line 45"/>
          <p:cNvSpPr>
            <a:spLocks noChangeShapeType="1"/>
          </p:cNvSpPr>
          <p:nvPr/>
        </p:nvSpPr>
        <p:spPr bwMode="auto">
          <a:xfrm>
            <a:off x="1149350" y="4572000"/>
            <a:ext cx="596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4" name="Line 46"/>
          <p:cNvSpPr>
            <a:spLocks noChangeShapeType="1"/>
          </p:cNvSpPr>
          <p:nvPr/>
        </p:nvSpPr>
        <p:spPr bwMode="auto">
          <a:xfrm flipV="1">
            <a:off x="1752600" y="448945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5" name="Line 47"/>
          <p:cNvSpPr>
            <a:spLocks noChangeShapeType="1"/>
          </p:cNvSpPr>
          <p:nvPr/>
        </p:nvSpPr>
        <p:spPr bwMode="auto">
          <a:xfrm>
            <a:off x="1447800" y="4578350"/>
            <a:ext cx="0" cy="135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6" name="Line 48"/>
          <p:cNvSpPr>
            <a:spLocks noChangeShapeType="1"/>
          </p:cNvSpPr>
          <p:nvPr/>
        </p:nvSpPr>
        <p:spPr bwMode="auto">
          <a:xfrm>
            <a:off x="1143000" y="4502150"/>
            <a:ext cx="0" cy="63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7" name="Rectangle 49"/>
          <p:cNvSpPr>
            <a:spLocks noChangeArrowheads="1"/>
          </p:cNvSpPr>
          <p:nvPr/>
        </p:nvSpPr>
        <p:spPr bwMode="auto">
          <a:xfrm>
            <a:off x="1274763" y="5961063"/>
            <a:ext cx="32829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Allows context switching among</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64 user processes without TLB flush</a:t>
            </a:r>
          </a:p>
        </p:txBody>
      </p:sp>
      <p:sp>
        <p:nvSpPr>
          <p:cNvPr id="37938" name="Rectangle 50"/>
          <p:cNvSpPr>
            <a:spLocks noChangeArrowheads="1"/>
          </p:cNvSpPr>
          <p:nvPr/>
        </p:nvSpPr>
        <p:spPr bwMode="auto">
          <a:xfrm>
            <a:off x="817563" y="3346450"/>
            <a:ext cx="23495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Virtual Address Space</a:t>
            </a:r>
          </a:p>
        </p:txBody>
      </p:sp>
      <p:sp>
        <p:nvSpPr>
          <p:cNvPr id="37939" name="Rectangle 51"/>
          <p:cNvSpPr>
            <a:spLocks noChangeArrowheads="1"/>
          </p:cNvSpPr>
          <p:nvPr/>
        </p:nvSpPr>
        <p:spPr bwMode="auto">
          <a:xfrm>
            <a:off x="817563" y="2584450"/>
            <a:ext cx="6700837"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TLB</a:t>
            </a:r>
          </a:p>
          <a:p>
            <a:pPr lvl="1" algn="l">
              <a:lnSpc>
                <a:spcPct val="100000"/>
              </a:lnSpc>
              <a:spcBef>
                <a:spcPct val="0"/>
              </a:spcBef>
              <a:buSzTx/>
            </a:pPr>
            <a:r>
              <a:rPr lang="en-US" altLang="ko-KR" sz="1600">
                <a:latin typeface="Arial" panose="020B0604020202020204" pitchFamily="34" charset="0"/>
                <a:ea typeface="굴림" panose="020B0600000101010101" pitchFamily="34" charset="-127"/>
              </a:rPr>
              <a:t>64 entry, on-chip,  fully associative, software TLB fault handler</a:t>
            </a:r>
          </a:p>
        </p:txBody>
      </p:sp>
    </p:spTree>
    <p:extLst>
      <p:ext uri="{BB962C8B-B14F-4D97-AF65-F5344CB8AC3E}">
        <p14:creationId xmlns:p14="http://schemas.microsoft.com/office/powerpoint/2010/main" val="206601786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p:cNvSpPr>
            <a:spLocks noGrp="1" noChangeArrowheads="1"/>
          </p:cNvSpPr>
          <p:nvPr>
            <p:ph type="body" idx="1"/>
          </p:nvPr>
        </p:nvSpPr>
        <p:spPr>
          <a:xfrm>
            <a:off x="228600" y="762000"/>
            <a:ext cx="8915400" cy="5491163"/>
          </a:xfrm>
        </p:spPr>
        <p:txBody>
          <a:bodyPr>
            <a:normAutofit lnSpcReduction="10000"/>
          </a:bodyPr>
          <a:lstStyle/>
          <a:p>
            <a:r>
              <a:rPr lang="en-US" altLang="ko-KR" smtClean="0">
                <a:ea typeface="굴림" panose="020B0600000101010101" pitchFamily="34" charset="-127"/>
              </a:rPr>
              <a:t>As described, TLB lookup is in serial with cache lookup:</a:t>
            </a:r>
          </a:p>
          <a:p>
            <a:endParaRPr lang="en-US" altLang="ko-KR" smtClean="0">
              <a:ea typeface="굴림" panose="020B0600000101010101" pitchFamily="34" charset="-127"/>
            </a:endParaRPr>
          </a:p>
          <a:p>
            <a:endParaRPr lang="en-US" altLang="ko-KR" smtClean="0">
              <a:ea typeface="굴림" panose="020B0600000101010101" pitchFamily="34" charset="-127"/>
            </a:endParaRPr>
          </a:p>
          <a:p>
            <a:endParaRPr lang="en-US" altLang="ko-KR" smtClean="0">
              <a:ea typeface="굴림" panose="020B0600000101010101" pitchFamily="34" charset="-127"/>
            </a:endParaRPr>
          </a:p>
          <a:p>
            <a:endParaRPr lang="en-US" altLang="ko-KR" smtClean="0">
              <a:ea typeface="굴림" panose="020B0600000101010101" pitchFamily="34" charset="-127"/>
            </a:endParaRPr>
          </a:p>
          <a:p>
            <a:endParaRPr lang="en-US" altLang="ko-KR" smtClean="0">
              <a:ea typeface="굴림" panose="020B0600000101010101" pitchFamily="34" charset="-127"/>
            </a:endParaRPr>
          </a:p>
          <a:p>
            <a:endParaRPr lang="en-US" altLang="ko-KR" smtClean="0">
              <a:ea typeface="굴림" panose="020B0600000101010101" pitchFamily="34" charset="-127"/>
            </a:endParaRPr>
          </a:p>
          <a:p>
            <a:endParaRPr lang="en-US" altLang="ko-KR" smtClean="0">
              <a:ea typeface="굴림" panose="020B0600000101010101" pitchFamily="34" charset="-127"/>
            </a:endParaRPr>
          </a:p>
          <a:p>
            <a:endParaRPr lang="en-US" altLang="ko-KR" smtClean="0">
              <a:ea typeface="굴림" panose="020B0600000101010101" pitchFamily="34" charset="-127"/>
            </a:endParaRPr>
          </a:p>
          <a:p>
            <a:endParaRPr lang="en-US" altLang="ko-KR" smtClean="0">
              <a:ea typeface="굴림" panose="020B0600000101010101" pitchFamily="34" charset="-127"/>
            </a:endParaRPr>
          </a:p>
          <a:p>
            <a:r>
              <a:rPr lang="en-US" altLang="ko-KR" smtClean="0">
                <a:ea typeface="굴림" panose="020B0600000101010101" pitchFamily="34" charset="-127"/>
              </a:rPr>
              <a:t>Machines with TLBs go one step further: they overlap TLB lookup with cache access.</a:t>
            </a:r>
          </a:p>
          <a:p>
            <a:pPr lvl="1"/>
            <a:r>
              <a:rPr lang="en-US" altLang="ko-KR" smtClean="0">
                <a:ea typeface="굴림" panose="020B0600000101010101" pitchFamily="34" charset="-127"/>
              </a:rPr>
              <a:t>Works because offset available early</a:t>
            </a:r>
          </a:p>
        </p:txBody>
      </p:sp>
      <p:sp>
        <p:nvSpPr>
          <p:cNvPr id="38915" name="Rectangle 3"/>
          <p:cNvSpPr>
            <a:spLocks noGrp="1" noChangeArrowheads="1"/>
          </p:cNvSpPr>
          <p:nvPr>
            <p:ph type="title"/>
          </p:nvPr>
        </p:nvSpPr>
        <p:spPr>
          <a:xfrm>
            <a:off x="765175" y="227013"/>
            <a:ext cx="7159625" cy="368300"/>
          </a:xfrm>
        </p:spPr>
        <p:txBody>
          <a:bodyPr/>
          <a:lstStyle/>
          <a:p>
            <a:r>
              <a:rPr lang="en-US" altLang="ko-KR" smtClean="0">
                <a:ea typeface="굴림" panose="020B0600000101010101" pitchFamily="34" charset="-127"/>
              </a:rPr>
              <a:t>Reducing translation time further</a:t>
            </a:r>
          </a:p>
        </p:txBody>
      </p:sp>
      <p:grpSp>
        <p:nvGrpSpPr>
          <p:cNvPr id="753668" name="Group 4"/>
          <p:cNvGrpSpPr>
            <a:grpSpLocks/>
          </p:cNvGrpSpPr>
          <p:nvPr/>
        </p:nvGrpSpPr>
        <p:grpSpPr bwMode="auto">
          <a:xfrm>
            <a:off x="1524000" y="1295400"/>
            <a:ext cx="5338763" cy="3789363"/>
            <a:chOff x="1152" y="1008"/>
            <a:chExt cx="3363" cy="2387"/>
          </a:xfrm>
        </p:grpSpPr>
        <p:sp>
          <p:nvSpPr>
            <p:cNvPr id="38917" name="Rectangle 5"/>
            <p:cNvSpPr>
              <a:spLocks noChangeArrowheads="1"/>
            </p:cNvSpPr>
            <p:nvPr/>
          </p:nvSpPr>
          <p:spPr bwMode="auto">
            <a:xfrm>
              <a:off x="1152" y="1008"/>
              <a:ext cx="114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Virtual Address</a:t>
              </a:r>
            </a:p>
          </p:txBody>
        </p:sp>
        <p:sp>
          <p:nvSpPr>
            <p:cNvPr id="38918" name="Line 6"/>
            <p:cNvSpPr>
              <a:spLocks noChangeShapeType="1"/>
            </p:cNvSpPr>
            <p:nvPr/>
          </p:nvSpPr>
          <p:spPr bwMode="auto">
            <a:xfrm>
              <a:off x="1916" y="1788"/>
              <a:ext cx="0" cy="8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Line 7"/>
            <p:cNvSpPr>
              <a:spLocks noChangeShapeType="1"/>
            </p:cNvSpPr>
            <p:nvPr/>
          </p:nvSpPr>
          <p:spPr bwMode="auto">
            <a:xfrm>
              <a:off x="2972" y="1788"/>
              <a:ext cx="0" cy="8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Line 8"/>
            <p:cNvSpPr>
              <a:spLocks noChangeShapeType="1"/>
            </p:cNvSpPr>
            <p:nvPr/>
          </p:nvSpPr>
          <p:spPr bwMode="auto">
            <a:xfrm>
              <a:off x="1924" y="1980"/>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 name="Line 9"/>
            <p:cNvSpPr>
              <a:spLocks noChangeShapeType="1"/>
            </p:cNvSpPr>
            <p:nvPr/>
          </p:nvSpPr>
          <p:spPr bwMode="auto">
            <a:xfrm>
              <a:off x="1924" y="2164"/>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Line 10"/>
            <p:cNvSpPr>
              <a:spLocks noChangeShapeType="1"/>
            </p:cNvSpPr>
            <p:nvPr/>
          </p:nvSpPr>
          <p:spPr bwMode="auto">
            <a:xfrm>
              <a:off x="1924" y="2380"/>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3" name="Line 11"/>
            <p:cNvSpPr>
              <a:spLocks noChangeShapeType="1"/>
            </p:cNvSpPr>
            <p:nvPr/>
          </p:nvSpPr>
          <p:spPr bwMode="auto">
            <a:xfrm>
              <a:off x="1924" y="2524"/>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4" name="Line 12"/>
            <p:cNvSpPr>
              <a:spLocks noChangeShapeType="1"/>
            </p:cNvSpPr>
            <p:nvPr/>
          </p:nvSpPr>
          <p:spPr bwMode="auto">
            <a:xfrm>
              <a:off x="2124" y="1988"/>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Line 13"/>
            <p:cNvSpPr>
              <a:spLocks noChangeShapeType="1"/>
            </p:cNvSpPr>
            <p:nvPr/>
          </p:nvSpPr>
          <p:spPr bwMode="auto">
            <a:xfrm>
              <a:off x="2556" y="1988"/>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6" name="Rectangle 14"/>
            <p:cNvSpPr>
              <a:spLocks noChangeArrowheads="1"/>
            </p:cNvSpPr>
            <p:nvPr/>
          </p:nvSpPr>
          <p:spPr bwMode="auto">
            <a:xfrm>
              <a:off x="2000" y="1752"/>
              <a:ext cx="92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i="1">
                  <a:solidFill>
                    <a:schemeClr val="hlink"/>
                  </a:solidFill>
                  <a:latin typeface="Arial" panose="020B0604020202020204" pitchFamily="34" charset="0"/>
                  <a:ea typeface="굴림" panose="020B0600000101010101" pitchFamily="34" charset="-127"/>
                </a:rPr>
                <a:t>TLB Lookup</a:t>
              </a:r>
            </a:p>
          </p:txBody>
        </p:sp>
        <p:sp>
          <p:nvSpPr>
            <p:cNvPr id="38927" name="Line 15"/>
            <p:cNvSpPr>
              <a:spLocks noChangeShapeType="1"/>
            </p:cNvSpPr>
            <p:nvPr/>
          </p:nvSpPr>
          <p:spPr bwMode="auto">
            <a:xfrm>
              <a:off x="1556" y="1532"/>
              <a:ext cx="0" cy="6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8" name="Line 16"/>
            <p:cNvSpPr>
              <a:spLocks noChangeShapeType="1"/>
            </p:cNvSpPr>
            <p:nvPr/>
          </p:nvSpPr>
          <p:spPr bwMode="auto">
            <a:xfrm>
              <a:off x="1564" y="2236"/>
              <a:ext cx="3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Rectangle 17"/>
            <p:cNvSpPr>
              <a:spLocks noChangeArrowheads="1"/>
            </p:cNvSpPr>
            <p:nvPr/>
          </p:nvSpPr>
          <p:spPr bwMode="auto">
            <a:xfrm>
              <a:off x="1928" y="2184"/>
              <a:ext cx="1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V</a:t>
              </a:r>
            </a:p>
          </p:txBody>
        </p:sp>
        <p:sp>
          <p:nvSpPr>
            <p:cNvPr id="38930" name="Rectangle 18"/>
            <p:cNvSpPr>
              <a:spLocks noChangeArrowheads="1"/>
            </p:cNvSpPr>
            <p:nvPr/>
          </p:nvSpPr>
          <p:spPr bwMode="auto">
            <a:xfrm>
              <a:off x="2128" y="2128"/>
              <a:ext cx="471"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400">
                  <a:latin typeface="Arial" panose="020B0604020202020204" pitchFamily="34" charset="0"/>
                  <a:ea typeface="굴림" panose="020B0600000101010101" pitchFamily="34" charset="-127"/>
                </a:rPr>
                <a:t>Access</a:t>
              </a:r>
            </a:p>
            <a:p>
              <a:pPr algn="l">
                <a:lnSpc>
                  <a:spcPct val="90000"/>
                </a:lnSpc>
                <a:spcBef>
                  <a:spcPct val="0"/>
                </a:spcBef>
                <a:buSzTx/>
              </a:pPr>
              <a:r>
                <a:rPr lang="en-US" altLang="ko-KR" sz="1400">
                  <a:latin typeface="Arial" panose="020B0604020202020204" pitchFamily="34" charset="0"/>
                  <a:ea typeface="굴림" panose="020B0600000101010101" pitchFamily="34" charset="-127"/>
                </a:rPr>
                <a:t>Rights</a:t>
              </a:r>
            </a:p>
          </p:txBody>
        </p:sp>
        <p:sp>
          <p:nvSpPr>
            <p:cNvPr id="38931" name="Rectangle 19"/>
            <p:cNvSpPr>
              <a:spLocks noChangeArrowheads="1"/>
            </p:cNvSpPr>
            <p:nvPr/>
          </p:nvSpPr>
          <p:spPr bwMode="auto">
            <a:xfrm>
              <a:off x="2632" y="2200"/>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PA</a:t>
              </a:r>
              <a:endParaRPr lang="en-US" altLang="ko-KR" sz="1800">
                <a:solidFill>
                  <a:schemeClr val="bg2"/>
                </a:solidFill>
                <a:latin typeface="Arial" panose="020B0604020202020204" pitchFamily="34" charset="0"/>
                <a:ea typeface="굴림" panose="020B0600000101010101" pitchFamily="34" charset="-127"/>
              </a:endParaRPr>
            </a:p>
          </p:txBody>
        </p:sp>
        <p:grpSp>
          <p:nvGrpSpPr>
            <p:cNvPr id="38932" name="Group 20"/>
            <p:cNvGrpSpPr>
              <a:grpSpLocks/>
            </p:cNvGrpSpPr>
            <p:nvPr/>
          </p:nvGrpSpPr>
          <p:grpSpPr bwMode="auto">
            <a:xfrm>
              <a:off x="1260" y="1184"/>
              <a:ext cx="1600" cy="452"/>
              <a:chOff x="2556" y="1712"/>
              <a:chExt cx="1600" cy="452"/>
            </a:xfrm>
          </p:grpSpPr>
          <p:sp>
            <p:nvSpPr>
              <p:cNvPr id="38946" name="Rectangle 21"/>
              <p:cNvSpPr>
                <a:spLocks noChangeArrowheads="1"/>
              </p:cNvSpPr>
              <p:nvPr/>
            </p:nvSpPr>
            <p:spPr bwMode="auto">
              <a:xfrm>
                <a:off x="2556" y="186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8947" name="Rectangle 22"/>
              <p:cNvSpPr>
                <a:spLocks noChangeArrowheads="1"/>
              </p:cNvSpPr>
              <p:nvPr/>
            </p:nvSpPr>
            <p:spPr bwMode="auto">
              <a:xfrm>
                <a:off x="2560" y="188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V page no.</a:t>
                </a:r>
              </a:p>
            </p:txBody>
          </p:sp>
          <p:sp>
            <p:nvSpPr>
              <p:cNvPr id="38948" name="Rectangle 23"/>
              <p:cNvSpPr>
                <a:spLocks noChangeArrowheads="1"/>
              </p:cNvSpPr>
              <p:nvPr/>
            </p:nvSpPr>
            <p:spPr bwMode="auto">
              <a:xfrm>
                <a:off x="3648" y="188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offset</a:t>
                </a:r>
              </a:p>
            </p:txBody>
          </p:sp>
          <p:sp>
            <p:nvSpPr>
              <p:cNvPr id="38949" name="Line 24"/>
              <p:cNvSpPr>
                <a:spLocks noChangeShapeType="1"/>
              </p:cNvSpPr>
              <p:nvPr/>
            </p:nvSpPr>
            <p:spPr bwMode="auto">
              <a:xfrm>
                <a:off x="3492" y="186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0" name="Rectangle 25"/>
              <p:cNvSpPr>
                <a:spLocks noChangeArrowheads="1"/>
              </p:cNvSpPr>
              <p:nvPr/>
            </p:nvSpPr>
            <p:spPr bwMode="auto">
              <a:xfrm>
                <a:off x="3712" y="171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10</a:t>
                </a:r>
              </a:p>
            </p:txBody>
          </p:sp>
          <p:sp>
            <p:nvSpPr>
              <p:cNvPr id="38951" name="Line 26"/>
              <p:cNvSpPr>
                <a:spLocks noChangeShapeType="1"/>
              </p:cNvSpPr>
              <p:nvPr/>
            </p:nvSpPr>
            <p:spPr bwMode="auto">
              <a:xfrm>
                <a:off x="3932" y="178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2" name="Line 27"/>
              <p:cNvSpPr>
                <a:spLocks noChangeShapeType="1"/>
              </p:cNvSpPr>
              <p:nvPr/>
            </p:nvSpPr>
            <p:spPr bwMode="auto">
              <a:xfrm flipH="1">
                <a:off x="3484" y="1788"/>
                <a:ext cx="2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3" name="Line 28"/>
              <p:cNvSpPr>
                <a:spLocks noChangeShapeType="1"/>
              </p:cNvSpPr>
              <p:nvPr/>
            </p:nvSpPr>
            <p:spPr bwMode="auto">
              <a:xfrm>
                <a:off x="3828" y="2052"/>
                <a:ext cx="0"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33" name="Line 29"/>
            <p:cNvSpPr>
              <a:spLocks noChangeShapeType="1"/>
            </p:cNvSpPr>
            <p:nvPr/>
          </p:nvSpPr>
          <p:spPr bwMode="auto">
            <a:xfrm flipV="1">
              <a:off x="2540" y="1632"/>
              <a:ext cx="1588" cy="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4" name="Line 30"/>
            <p:cNvSpPr>
              <a:spLocks noChangeShapeType="1"/>
            </p:cNvSpPr>
            <p:nvPr/>
          </p:nvSpPr>
          <p:spPr bwMode="auto">
            <a:xfrm>
              <a:off x="4128" y="1632"/>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35" name="Group 31"/>
            <p:cNvGrpSpPr>
              <a:grpSpLocks/>
            </p:cNvGrpSpPr>
            <p:nvPr/>
          </p:nvGrpSpPr>
          <p:grpSpPr bwMode="auto">
            <a:xfrm>
              <a:off x="2905" y="2788"/>
              <a:ext cx="1610" cy="374"/>
              <a:chOff x="3984" y="3708"/>
              <a:chExt cx="1610" cy="374"/>
            </a:xfrm>
          </p:grpSpPr>
          <p:sp>
            <p:nvSpPr>
              <p:cNvPr id="38938" name="Rectangle 32"/>
              <p:cNvSpPr>
                <a:spLocks noChangeArrowheads="1"/>
              </p:cNvSpPr>
              <p:nvPr/>
            </p:nvSpPr>
            <p:spPr bwMode="auto">
              <a:xfrm>
                <a:off x="3984" y="370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8939" name="Rectangle 33"/>
              <p:cNvSpPr>
                <a:spLocks noChangeArrowheads="1"/>
              </p:cNvSpPr>
              <p:nvPr/>
            </p:nvSpPr>
            <p:spPr bwMode="auto">
              <a:xfrm>
                <a:off x="3988" y="372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P page no.</a:t>
                </a:r>
              </a:p>
            </p:txBody>
          </p:sp>
          <p:sp>
            <p:nvSpPr>
              <p:cNvPr id="38940" name="Rectangle 34"/>
              <p:cNvSpPr>
                <a:spLocks noChangeArrowheads="1"/>
              </p:cNvSpPr>
              <p:nvPr/>
            </p:nvSpPr>
            <p:spPr bwMode="auto">
              <a:xfrm>
                <a:off x="5076" y="372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offset</a:t>
                </a:r>
              </a:p>
            </p:txBody>
          </p:sp>
          <p:sp>
            <p:nvSpPr>
              <p:cNvPr id="38941" name="Line 35"/>
              <p:cNvSpPr>
                <a:spLocks noChangeShapeType="1"/>
              </p:cNvSpPr>
              <p:nvPr/>
            </p:nvSpPr>
            <p:spPr bwMode="auto">
              <a:xfrm>
                <a:off x="4920" y="370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42" name="Group 36"/>
              <p:cNvGrpSpPr>
                <a:grpSpLocks/>
              </p:cNvGrpSpPr>
              <p:nvPr/>
            </p:nvGrpSpPr>
            <p:grpSpPr bwMode="auto">
              <a:xfrm>
                <a:off x="4922" y="3903"/>
                <a:ext cx="672" cy="179"/>
                <a:chOff x="4912" y="3552"/>
                <a:chExt cx="672" cy="179"/>
              </a:xfrm>
            </p:grpSpPr>
            <p:sp>
              <p:nvSpPr>
                <p:cNvPr id="38943" name="Rectangle 37"/>
                <p:cNvSpPr>
                  <a:spLocks noChangeArrowheads="1"/>
                </p:cNvSpPr>
                <p:nvPr/>
              </p:nvSpPr>
              <p:spPr bwMode="auto">
                <a:xfrm>
                  <a:off x="5140" y="355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10</a:t>
                  </a:r>
                </a:p>
              </p:txBody>
            </p:sp>
            <p:sp>
              <p:nvSpPr>
                <p:cNvPr id="38944" name="Line 38"/>
                <p:cNvSpPr>
                  <a:spLocks noChangeShapeType="1"/>
                </p:cNvSpPr>
                <p:nvPr/>
              </p:nvSpPr>
              <p:spPr bwMode="auto">
                <a:xfrm>
                  <a:off x="5360" y="362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5" name="Line 39"/>
                <p:cNvSpPr>
                  <a:spLocks noChangeShapeType="1"/>
                </p:cNvSpPr>
                <p:nvPr/>
              </p:nvSpPr>
              <p:spPr bwMode="auto">
                <a:xfrm flipH="1">
                  <a:off x="4912" y="3628"/>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8936" name="Freeform 40"/>
            <p:cNvSpPr>
              <a:spLocks/>
            </p:cNvSpPr>
            <p:nvPr/>
          </p:nvSpPr>
          <p:spPr bwMode="auto">
            <a:xfrm>
              <a:off x="2976" y="2256"/>
              <a:ext cx="384" cy="528"/>
            </a:xfrm>
            <a:custGeom>
              <a:avLst/>
              <a:gdLst>
                <a:gd name="T0" fmla="*/ 0 w 384"/>
                <a:gd name="T1" fmla="*/ 0 h 528"/>
                <a:gd name="T2" fmla="*/ 384 w 384"/>
                <a:gd name="T3" fmla="*/ 0 h 528"/>
                <a:gd name="T4" fmla="*/ 384 w 384"/>
                <a:gd name="T5" fmla="*/ 528 h 528"/>
                <a:gd name="T6" fmla="*/ 0 60000 65536"/>
                <a:gd name="T7" fmla="*/ 0 60000 65536"/>
                <a:gd name="T8" fmla="*/ 0 60000 65536"/>
              </a:gdLst>
              <a:ahLst/>
              <a:cxnLst>
                <a:cxn ang="T6">
                  <a:pos x="T0" y="T1"/>
                </a:cxn>
                <a:cxn ang="T7">
                  <a:pos x="T2" y="T3"/>
                </a:cxn>
                <a:cxn ang="T8">
                  <a:pos x="T4" y="T5"/>
                </a:cxn>
              </a:cxnLst>
              <a:rect l="0" t="0" r="r" b="b"/>
              <a:pathLst>
                <a:path w="384" h="528">
                  <a:moveTo>
                    <a:pt x="0" y="0"/>
                  </a:moveTo>
                  <a:lnTo>
                    <a:pt x="384" y="0"/>
                  </a:lnTo>
                  <a:lnTo>
                    <a:pt x="384" y="52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Rectangle 41"/>
            <p:cNvSpPr>
              <a:spLocks noChangeArrowheads="1"/>
            </p:cNvSpPr>
            <p:nvPr/>
          </p:nvSpPr>
          <p:spPr bwMode="auto">
            <a:xfrm>
              <a:off x="3120" y="3216"/>
              <a:ext cx="1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Physical Address</a:t>
              </a:r>
            </a:p>
          </p:txBody>
        </p:sp>
      </p:grpSp>
    </p:spTree>
    <p:extLst>
      <p:ext uri="{BB962C8B-B14F-4D97-AF65-F5344CB8AC3E}">
        <p14:creationId xmlns:p14="http://schemas.microsoft.com/office/powerpoint/2010/main" val="437558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3666">
                                            <p:txEl>
                                              <p:pRg st="0" end="0"/>
                                            </p:txEl>
                                          </p:spTgt>
                                        </p:tgtEl>
                                        <p:attrNameLst>
                                          <p:attrName>style.visibility</p:attrName>
                                        </p:attrNameLst>
                                      </p:cBhvr>
                                      <p:to>
                                        <p:strVal val="visible"/>
                                      </p:to>
                                    </p:set>
                                    <p:anim calcmode="lin" valueType="num">
                                      <p:cBhvr additive="base">
                                        <p:cTn id="7" dur="500" fill="hold"/>
                                        <p:tgtEl>
                                          <p:spTgt spid="75366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36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53668"/>
                                        </p:tgtEl>
                                        <p:attrNameLst>
                                          <p:attrName>style.visibility</p:attrName>
                                        </p:attrNameLst>
                                      </p:cBhvr>
                                      <p:to>
                                        <p:strVal val="visible"/>
                                      </p:to>
                                    </p:set>
                                    <p:anim calcmode="lin" valueType="num">
                                      <p:cBhvr additive="base">
                                        <p:cTn id="11" dur="500" fill="hold"/>
                                        <p:tgtEl>
                                          <p:spTgt spid="753668"/>
                                        </p:tgtEl>
                                        <p:attrNameLst>
                                          <p:attrName>ppt_x</p:attrName>
                                        </p:attrNameLst>
                                      </p:cBhvr>
                                      <p:tavLst>
                                        <p:tav tm="0">
                                          <p:val>
                                            <p:strVal val="1+#ppt_w/2"/>
                                          </p:val>
                                        </p:tav>
                                        <p:tav tm="100000">
                                          <p:val>
                                            <p:strVal val="#ppt_x"/>
                                          </p:val>
                                        </p:tav>
                                      </p:tavLst>
                                    </p:anim>
                                    <p:anim calcmode="lin" valueType="num">
                                      <p:cBhvr additive="base">
                                        <p:cTn id="12" dur="500" fill="hold"/>
                                        <p:tgtEl>
                                          <p:spTgt spid="75366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3666">
                                            <p:txEl>
                                              <p:pRg st="10" end="10"/>
                                            </p:txEl>
                                          </p:spTgt>
                                        </p:tgtEl>
                                        <p:attrNameLst>
                                          <p:attrName>style.visibility</p:attrName>
                                        </p:attrNameLst>
                                      </p:cBhvr>
                                      <p:to>
                                        <p:strVal val="visible"/>
                                      </p:to>
                                    </p:set>
                                    <p:anim calcmode="lin" valueType="num">
                                      <p:cBhvr additive="base">
                                        <p:cTn id="17" dur="500" fill="hold"/>
                                        <p:tgtEl>
                                          <p:spTgt spid="753666">
                                            <p:txEl>
                                              <p:pRg st="10" end="1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3666">
                                            <p:txEl>
                                              <p:pRg st="10" end="1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53666">
                                            <p:txEl>
                                              <p:pRg st="11" end="11"/>
                                            </p:txEl>
                                          </p:spTgt>
                                        </p:tgtEl>
                                        <p:attrNameLst>
                                          <p:attrName>style.visibility</p:attrName>
                                        </p:attrNameLst>
                                      </p:cBhvr>
                                      <p:to>
                                        <p:strVal val="visible"/>
                                      </p:to>
                                    </p:set>
                                    <p:anim calcmode="lin" valueType="num">
                                      <p:cBhvr additive="base">
                                        <p:cTn id="21" dur="500" fill="hold"/>
                                        <p:tgtEl>
                                          <p:spTgt spid="753666">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366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6"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71880" name="Group 136"/>
          <p:cNvGrpSpPr>
            <a:grpSpLocks/>
          </p:cNvGrpSpPr>
          <p:nvPr/>
        </p:nvGrpSpPr>
        <p:grpSpPr bwMode="auto">
          <a:xfrm>
            <a:off x="5040313" y="609600"/>
            <a:ext cx="3784600" cy="6015038"/>
            <a:chOff x="3088" y="384"/>
            <a:chExt cx="2384" cy="3789"/>
          </a:xfrm>
        </p:grpSpPr>
        <p:grpSp>
          <p:nvGrpSpPr>
            <p:cNvPr id="23614" name="Group 107"/>
            <p:cNvGrpSpPr>
              <a:grpSpLocks/>
            </p:cNvGrpSpPr>
            <p:nvPr/>
          </p:nvGrpSpPr>
          <p:grpSpPr bwMode="auto">
            <a:xfrm>
              <a:off x="3088" y="384"/>
              <a:ext cx="2384" cy="364"/>
              <a:chOff x="3065" y="452"/>
              <a:chExt cx="2384" cy="364"/>
            </a:xfrm>
          </p:grpSpPr>
          <p:sp>
            <p:nvSpPr>
              <p:cNvPr id="23626" name="Text Box 100"/>
              <p:cNvSpPr txBox="1">
                <a:spLocks noChangeArrowheads="1"/>
              </p:cNvSpPr>
              <p:nvPr/>
            </p:nvSpPr>
            <p:spPr bwMode="auto">
              <a:xfrm>
                <a:off x="3065" y="452"/>
                <a:ext cx="810"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a:t>Physical</a:t>
                </a:r>
              </a:p>
              <a:p>
                <a:pPr>
                  <a:spcBef>
                    <a:spcPct val="0"/>
                  </a:spcBef>
                </a:pPr>
                <a:r>
                  <a:rPr lang="en-US" altLang="en-US"/>
                  <a:t>Address:</a:t>
                </a:r>
              </a:p>
            </p:txBody>
          </p:sp>
          <p:grpSp>
            <p:nvGrpSpPr>
              <p:cNvPr id="23627" name="Group 104"/>
              <p:cNvGrpSpPr>
                <a:grpSpLocks/>
              </p:cNvGrpSpPr>
              <p:nvPr/>
            </p:nvGrpSpPr>
            <p:grpSpPr bwMode="auto">
              <a:xfrm>
                <a:off x="3840" y="528"/>
                <a:ext cx="1609" cy="238"/>
                <a:chOff x="3840" y="384"/>
                <a:chExt cx="1609" cy="238"/>
              </a:xfrm>
            </p:grpSpPr>
            <p:sp>
              <p:nvSpPr>
                <p:cNvPr id="23628" name="Rectangle 98"/>
                <p:cNvSpPr>
                  <a:spLocks noChangeArrowheads="1"/>
                </p:cNvSpPr>
                <p:nvPr/>
              </p:nvSpPr>
              <p:spPr bwMode="auto">
                <a:xfrm>
                  <a:off x="4464" y="384"/>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Offset</a:t>
                  </a:r>
                </a:p>
              </p:txBody>
            </p:sp>
            <p:sp>
              <p:nvSpPr>
                <p:cNvPr id="23629" name="Rectangle 102"/>
                <p:cNvSpPr>
                  <a:spLocks noChangeArrowheads="1"/>
                </p:cNvSpPr>
                <p:nvPr/>
              </p:nvSpPr>
              <p:spPr bwMode="auto">
                <a:xfrm>
                  <a:off x="3840" y="384"/>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Physical</a:t>
                  </a:r>
                </a:p>
                <a:p>
                  <a:pPr>
                    <a:lnSpc>
                      <a:spcPct val="75000"/>
                    </a:lnSpc>
                    <a:spcBef>
                      <a:spcPct val="0"/>
                    </a:spcBef>
                  </a:pPr>
                  <a:r>
                    <a:rPr lang="en-US" altLang="en-US" sz="1800"/>
                    <a:t>Page #</a:t>
                  </a:r>
                </a:p>
              </p:txBody>
            </p:sp>
          </p:grpSp>
        </p:grpSp>
        <p:grpSp>
          <p:nvGrpSpPr>
            <p:cNvPr id="23615" name="Group 131"/>
            <p:cNvGrpSpPr>
              <a:grpSpLocks/>
            </p:cNvGrpSpPr>
            <p:nvPr/>
          </p:nvGrpSpPr>
          <p:grpSpPr bwMode="auto">
            <a:xfrm>
              <a:off x="4804" y="756"/>
              <a:ext cx="668" cy="1079"/>
              <a:chOff x="4804" y="756"/>
              <a:chExt cx="668" cy="1079"/>
            </a:xfrm>
          </p:grpSpPr>
          <p:sp useBgFill="1">
            <p:nvSpPr>
              <p:cNvPr id="23623" name="Rectangle 27"/>
              <p:cNvSpPr>
                <a:spLocks noChangeArrowheads="1"/>
              </p:cNvSpPr>
              <p:nvPr/>
            </p:nvSpPr>
            <p:spPr bwMode="auto">
              <a:xfrm>
                <a:off x="4804" y="756"/>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useBgFill="1">
            <p:nvSpPr>
              <p:cNvPr id="23624" name="Rectangle 28"/>
              <p:cNvSpPr>
                <a:spLocks noChangeArrowheads="1"/>
              </p:cNvSpPr>
              <p:nvPr/>
            </p:nvSpPr>
            <p:spPr bwMode="auto">
              <a:xfrm>
                <a:off x="4928" y="855"/>
                <a:ext cx="420" cy="88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625" name="Rectangle 29"/>
              <p:cNvSpPr>
                <a:spLocks noChangeArrowheads="1"/>
              </p:cNvSpPr>
              <p:nvPr/>
            </p:nvSpPr>
            <p:spPr bwMode="auto">
              <a:xfrm>
                <a:off x="5051" y="954"/>
                <a:ext cx="421" cy="88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useBgFill="1">
          <p:nvSpPr>
            <p:cNvPr id="23616" name="Rectangle 23"/>
            <p:cNvSpPr>
              <a:spLocks noChangeArrowheads="1"/>
            </p:cNvSpPr>
            <p:nvPr/>
          </p:nvSpPr>
          <p:spPr bwMode="auto">
            <a:xfrm>
              <a:off x="4681" y="1941"/>
              <a:ext cx="422" cy="881"/>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useBgFill="1">
          <p:nvSpPr>
            <p:cNvPr id="23617" name="Rectangle 24"/>
            <p:cNvSpPr>
              <a:spLocks noChangeArrowheads="1"/>
            </p:cNvSpPr>
            <p:nvPr/>
          </p:nvSpPr>
          <p:spPr bwMode="auto">
            <a:xfrm>
              <a:off x="4804" y="2040"/>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618" name="Rectangle 53"/>
            <p:cNvSpPr>
              <a:spLocks noChangeArrowheads="1"/>
            </p:cNvSpPr>
            <p:nvPr/>
          </p:nvSpPr>
          <p:spPr bwMode="auto">
            <a:xfrm>
              <a:off x="5113" y="1225"/>
              <a:ext cx="304"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400">
                  <a:latin typeface="Arial" panose="020B0604020202020204" pitchFamily="34" charset="0"/>
                </a:rPr>
                <a:t>4KB</a:t>
              </a:r>
            </a:p>
          </p:txBody>
        </p:sp>
        <p:sp useBgFill="1">
          <p:nvSpPr>
            <p:cNvPr id="23619" name="Rectangle 121"/>
            <p:cNvSpPr>
              <a:spLocks noChangeArrowheads="1"/>
            </p:cNvSpPr>
            <p:nvPr/>
          </p:nvSpPr>
          <p:spPr bwMode="auto">
            <a:xfrm>
              <a:off x="4560" y="3100"/>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useBgFill="1">
          <p:nvSpPr>
            <p:cNvPr id="23620" name="Rectangle 36"/>
            <p:cNvSpPr>
              <a:spLocks noChangeArrowheads="1"/>
            </p:cNvSpPr>
            <p:nvPr/>
          </p:nvSpPr>
          <p:spPr bwMode="auto">
            <a:xfrm>
              <a:off x="4656" y="3196"/>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useBgFill="1">
          <p:nvSpPr>
            <p:cNvPr id="23621" name="Rectangle 25"/>
            <p:cNvSpPr>
              <a:spLocks noChangeArrowheads="1"/>
            </p:cNvSpPr>
            <p:nvPr/>
          </p:nvSpPr>
          <p:spPr bwMode="auto">
            <a:xfrm>
              <a:off x="4896" y="2140"/>
              <a:ext cx="420" cy="881"/>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useBgFill="1">
          <p:nvSpPr>
            <p:cNvPr id="23622" name="Rectangle 37"/>
            <p:cNvSpPr>
              <a:spLocks noChangeArrowheads="1"/>
            </p:cNvSpPr>
            <p:nvPr/>
          </p:nvSpPr>
          <p:spPr bwMode="auto">
            <a:xfrm>
              <a:off x="4800" y="3292"/>
              <a:ext cx="420" cy="881"/>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3555" name="Rectangle 2"/>
          <p:cNvSpPr>
            <a:spLocks noGrp="1" noChangeArrowheads="1"/>
          </p:cNvSpPr>
          <p:nvPr>
            <p:ph type="title"/>
          </p:nvPr>
        </p:nvSpPr>
        <p:spPr>
          <a:xfrm>
            <a:off x="308833" y="228600"/>
            <a:ext cx="8524770" cy="383695"/>
          </a:xfrm>
          <a:noFill/>
        </p:spPr>
        <p:txBody>
          <a:bodyPr wrap="none" lIns="63500" tIns="25400" rIns="63500" bIns="25400" anchor="t">
            <a:spAutoFit/>
          </a:bodyPr>
          <a:lstStyle/>
          <a:p>
            <a:r>
              <a:rPr lang="en-US" altLang="ko-KR" dirty="0" smtClean="0">
                <a:ea typeface="굴림" panose="020B0600000101010101" pitchFamily="34" charset="-127"/>
              </a:rPr>
              <a:t>Fix for sparse address space: The two-level </a:t>
            </a:r>
            <a:r>
              <a:rPr lang="en-US" altLang="ko-KR" dirty="0" smtClean="0">
                <a:ea typeface="굴림" panose="020B0600000101010101" pitchFamily="34" charset="-127"/>
              </a:rPr>
              <a:t>page table</a:t>
            </a:r>
          </a:p>
        </p:txBody>
      </p:sp>
      <p:grpSp>
        <p:nvGrpSpPr>
          <p:cNvPr id="671871" name="Group 127"/>
          <p:cNvGrpSpPr>
            <a:grpSpLocks/>
          </p:cNvGrpSpPr>
          <p:nvPr/>
        </p:nvGrpSpPr>
        <p:grpSpPr bwMode="auto">
          <a:xfrm>
            <a:off x="4176713" y="1720850"/>
            <a:ext cx="1614487" cy="3071813"/>
            <a:chOff x="2544" y="1084"/>
            <a:chExt cx="1017" cy="1935"/>
          </a:xfrm>
        </p:grpSpPr>
        <p:sp>
          <p:nvSpPr>
            <p:cNvPr id="23611" name="Line 20"/>
            <p:cNvSpPr>
              <a:spLocks noChangeShapeType="1"/>
            </p:cNvSpPr>
            <p:nvPr/>
          </p:nvSpPr>
          <p:spPr bwMode="auto">
            <a:xfrm flipV="1">
              <a:off x="2544" y="1084"/>
              <a:ext cx="1008" cy="72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2" name="Line 21"/>
            <p:cNvSpPr>
              <a:spLocks noChangeShapeType="1"/>
            </p:cNvSpPr>
            <p:nvPr/>
          </p:nvSpPr>
          <p:spPr bwMode="auto">
            <a:xfrm flipV="1">
              <a:off x="2544" y="2044"/>
              <a:ext cx="100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3" name="Line 22"/>
            <p:cNvSpPr>
              <a:spLocks noChangeShapeType="1"/>
            </p:cNvSpPr>
            <p:nvPr/>
          </p:nvSpPr>
          <p:spPr bwMode="auto">
            <a:xfrm>
              <a:off x="2544" y="2236"/>
              <a:ext cx="1017" cy="78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1869" name="Group 125"/>
          <p:cNvGrpSpPr>
            <a:grpSpLocks/>
          </p:cNvGrpSpPr>
          <p:nvPr/>
        </p:nvGrpSpPr>
        <p:grpSpPr bwMode="auto">
          <a:xfrm>
            <a:off x="152400" y="862013"/>
            <a:ext cx="4938713" cy="827087"/>
            <a:chOff x="9" y="543"/>
            <a:chExt cx="3111" cy="521"/>
          </a:xfrm>
        </p:grpSpPr>
        <p:sp>
          <p:nvSpPr>
            <p:cNvPr id="23602" name="Rectangle 54"/>
            <p:cNvSpPr>
              <a:spLocks noChangeArrowheads="1"/>
            </p:cNvSpPr>
            <p:nvPr/>
          </p:nvSpPr>
          <p:spPr bwMode="auto">
            <a:xfrm>
              <a:off x="816" y="543"/>
              <a:ext cx="58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a:latin typeface="Arial" panose="020B0604020202020204" pitchFamily="34" charset="0"/>
                </a:rPr>
                <a:t>10 bits</a:t>
              </a:r>
            </a:p>
          </p:txBody>
        </p:sp>
        <p:sp>
          <p:nvSpPr>
            <p:cNvPr id="23603" name="Rectangle 55"/>
            <p:cNvSpPr>
              <a:spLocks noChangeArrowheads="1"/>
            </p:cNvSpPr>
            <p:nvPr/>
          </p:nvSpPr>
          <p:spPr bwMode="auto">
            <a:xfrm>
              <a:off x="1488" y="543"/>
              <a:ext cx="58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a:latin typeface="Arial" panose="020B0604020202020204" pitchFamily="34" charset="0"/>
                </a:rPr>
                <a:t>10 bits</a:t>
              </a:r>
            </a:p>
          </p:txBody>
        </p:sp>
        <p:sp>
          <p:nvSpPr>
            <p:cNvPr id="23604" name="Rectangle 56"/>
            <p:cNvSpPr>
              <a:spLocks noChangeArrowheads="1"/>
            </p:cNvSpPr>
            <p:nvPr/>
          </p:nvSpPr>
          <p:spPr bwMode="auto">
            <a:xfrm>
              <a:off x="2256" y="543"/>
              <a:ext cx="58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a:latin typeface="Arial" panose="020B0604020202020204" pitchFamily="34" charset="0"/>
                </a:rPr>
                <a:t>12 bits</a:t>
              </a:r>
            </a:p>
          </p:txBody>
        </p:sp>
        <p:grpSp>
          <p:nvGrpSpPr>
            <p:cNvPr id="23605" name="Group 65"/>
            <p:cNvGrpSpPr>
              <a:grpSpLocks/>
            </p:cNvGrpSpPr>
            <p:nvPr/>
          </p:nvGrpSpPr>
          <p:grpSpPr bwMode="auto">
            <a:xfrm>
              <a:off x="9" y="700"/>
              <a:ext cx="3111" cy="364"/>
              <a:chOff x="48" y="1440"/>
              <a:chExt cx="3111" cy="364"/>
            </a:xfrm>
          </p:grpSpPr>
          <p:sp>
            <p:nvSpPr>
              <p:cNvPr id="23606" name="Text Box 66"/>
              <p:cNvSpPr txBox="1">
                <a:spLocks noChangeArrowheads="1"/>
              </p:cNvSpPr>
              <p:nvPr/>
            </p:nvSpPr>
            <p:spPr bwMode="auto">
              <a:xfrm>
                <a:off x="48" y="1440"/>
                <a:ext cx="810"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a:t>Virtual </a:t>
                </a:r>
              </a:p>
              <a:p>
                <a:pPr>
                  <a:spcBef>
                    <a:spcPct val="0"/>
                  </a:spcBef>
                </a:pPr>
                <a:r>
                  <a:rPr lang="en-US" altLang="en-US"/>
                  <a:t>Address:</a:t>
                </a:r>
              </a:p>
            </p:txBody>
          </p:sp>
          <p:grpSp>
            <p:nvGrpSpPr>
              <p:cNvPr id="23607" name="Group 67"/>
              <p:cNvGrpSpPr>
                <a:grpSpLocks/>
              </p:cNvGrpSpPr>
              <p:nvPr/>
            </p:nvGrpSpPr>
            <p:grpSpPr bwMode="auto">
              <a:xfrm>
                <a:off x="912" y="1490"/>
                <a:ext cx="2247" cy="238"/>
                <a:chOff x="1625" y="528"/>
                <a:chExt cx="2247" cy="238"/>
              </a:xfrm>
            </p:grpSpPr>
            <p:sp>
              <p:nvSpPr>
                <p:cNvPr id="23608" name="Rectangle 68"/>
                <p:cNvSpPr>
                  <a:spLocks noChangeArrowheads="1"/>
                </p:cNvSpPr>
                <p:nvPr/>
              </p:nvSpPr>
              <p:spPr bwMode="auto">
                <a:xfrm>
                  <a:off x="2887" y="528"/>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t>Offset</a:t>
                  </a:r>
                </a:p>
              </p:txBody>
            </p:sp>
            <p:sp>
              <p:nvSpPr>
                <p:cNvPr id="23609" name="Rectangle 69"/>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Virtual</a:t>
                  </a:r>
                </a:p>
                <a:p>
                  <a:pPr>
                    <a:lnSpc>
                      <a:spcPct val="75000"/>
                    </a:lnSpc>
                    <a:spcBef>
                      <a:spcPct val="0"/>
                    </a:spcBef>
                  </a:pPr>
                  <a:r>
                    <a:rPr lang="en-US" altLang="en-US" sz="1800"/>
                    <a:t>P2 index</a:t>
                  </a:r>
                </a:p>
              </p:txBody>
            </p:sp>
            <p:sp>
              <p:nvSpPr>
                <p:cNvPr id="23610" name="Rectangle 70"/>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t>Virtual</a:t>
                  </a:r>
                </a:p>
                <a:p>
                  <a:pPr>
                    <a:lnSpc>
                      <a:spcPct val="75000"/>
                    </a:lnSpc>
                    <a:spcBef>
                      <a:spcPct val="0"/>
                    </a:spcBef>
                  </a:pPr>
                  <a:r>
                    <a:rPr lang="en-US" altLang="en-US" sz="1800"/>
                    <a:t>P1 index</a:t>
                  </a:r>
                </a:p>
              </p:txBody>
            </p:sp>
          </p:grpSp>
        </p:grpSp>
      </p:grpSp>
      <p:grpSp>
        <p:nvGrpSpPr>
          <p:cNvPr id="671870" name="Group 126"/>
          <p:cNvGrpSpPr>
            <a:grpSpLocks/>
          </p:cNvGrpSpPr>
          <p:nvPr/>
        </p:nvGrpSpPr>
        <p:grpSpPr bwMode="auto">
          <a:xfrm>
            <a:off x="442913" y="2559050"/>
            <a:ext cx="4217987" cy="1752600"/>
            <a:chOff x="192" y="1612"/>
            <a:chExt cx="2657" cy="1104"/>
          </a:xfrm>
        </p:grpSpPr>
        <p:sp>
          <p:nvSpPr>
            <p:cNvPr id="23592" name="Rectangle 4"/>
            <p:cNvSpPr>
              <a:spLocks noChangeArrowheads="1"/>
            </p:cNvSpPr>
            <p:nvPr/>
          </p:nvSpPr>
          <p:spPr bwMode="auto">
            <a:xfrm>
              <a:off x="2112" y="1644"/>
              <a:ext cx="422" cy="8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93" name="Rectangle 5" descr="80%"/>
            <p:cNvSpPr>
              <a:spLocks noChangeArrowheads="1"/>
            </p:cNvSpPr>
            <p:nvPr/>
          </p:nvSpPr>
          <p:spPr bwMode="auto">
            <a:xfrm>
              <a:off x="2112" y="1776"/>
              <a:ext cx="422" cy="90"/>
            </a:xfrm>
            <a:prstGeom prst="rect">
              <a:avLst/>
            </a:prstGeom>
            <a:pattFill prst="pct80">
              <a:fgClr>
                <a:schemeClr val="hlink"/>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94" name="Rectangle 6" descr="75%"/>
            <p:cNvSpPr>
              <a:spLocks noChangeArrowheads="1"/>
            </p:cNvSpPr>
            <p:nvPr/>
          </p:nvSpPr>
          <p:spPr bwMode="auto">
            <a:xfrm>
              <a:off x="2112" y="2072"/>
              <a:ext cx="422" cy="91"/>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95" name="Rectangle 7" descr="75%"/>
            <p:cNvSpPr>
              <a:spLocks noChangeArrowheads="1"/>
            </p:cNvSpPr>
            <p:nvPr/>
          </p:nvSpPr>
          <p:spPr bwMode="auto">
            <a:xfrm>
              <a:off x="2112" y="2171"/>
              <a:ext cx="422" cy="90"/>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23596" name="Group 111"/>
            <p:cNvGrpSpPr>
              <a:grpSpLocks/>
            </p:cNvGrpSpPr>
            <p:nvPr/>
          </p:nvGrpSpPr>
          <p:grpSpPr bwMode="auto">
            <a:xfrm>
              <a:off x="1776" y="2528"/>
              <a:ext cx="1073" cy="188"/>
              <a:chOff x="1872" y="2644"/>
              <a:chExt cx="1073" cy="188"/>
            </a:xfrm>
          </p:grpSpPr>
          <p:sp>
            <p:nvSpPr>
              <p:cNvPr id="23599" name="Rectangle 47"/>
              <p:cNvSpPr>
                <a:spLocks noChangeArrowheads="1"/>
              </p:cNvSpPr>
              <p:nvPr/>
            </p:nvSpPr>
            <p:spPr bwMode="auto">
              <a:xfrm>
                <a:off x="2112" y="2644"/>
                <a:ext cx="576"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a:latin typeface="Arial" panose="020B0604020202020204" pitchFamily="34" charset="0"/>
                  </a:rPr>
                  <a:t>4 bytes</a:t>
                </a:r>
              </a:p>
            </p:txBody>
          </p:sp>
          <p:sp>
            <p:nvSpPr>
              <p:cNvPr id="23600" name="Line 48"/>
              <p:cNvSpPr>
                <a:spLocks noChangeShapeType="1"/>
              </p:cNvSpPr>
              <p:nvPr/>
            </p:nvSpPr>
            <p:spPr bwMode="auto">
              <a:xfrm>
                <a:off x="1872" y="2740"/>
                <a:ext cx="2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1" name="Line 49"/>
              <p:cNvSpPr>
                <a:spLocks noChangeShapeType="1"/>
              </p:cNvSpPr>
              <p:nvPr/>
            </p:nvSpPr>
            <p:spPr bwMode="auto">
              <a:xfrm flipH="1">
                <a:off x="2688" y="2740"/>
                <a:ext cx="25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97" name="Rectangle 76"/>
            <p:cNvSpPr>
              <a:spLocks noChangeArrowheads="1"/>
            </p:cNvSpPr>
            <p:nvPr/>
          </p:nvSpPr>
          <p:spPr bwMode="auto">
            <a:xfrm>
              <a:off x="192" y="1612"/>
              <a:ext cx="1148" cy="199"/>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a:t>PageTablePtr</a:t>
              </a:r>
            </a:p>
          </p:txBody>
        </p:sp>
        <p:sp>
          <p:nvSpPr>
            <p:cNvPr id="23598" name="Line 92"/>
            <p:cNvSpPr>
              <a:spLocks noChangeShapeType="1"/>
            </p:cNvSpPr>
            <p:nvPr/>
          </p:nvSpPr>
          <p:spPr bwMode="auto">
            <a:xfrm flipV="1">
              <a:off x="1344" y="1660"/>
              <a:ext cx="76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671837" name="Freeform 93"/>
          <p:cNvSpPr>
            <a:spLocks/>
          </p:cNvSpPr>
          <p:nvPr/>
        </p:nvSpPr>
        <p:spPr bwMode="auto">
          <a:xfrm>
            <a:off x="2043113" y="1568450"/>
            <a:ext cx="1447800" cy="1295400"/>
          </a:xfrm>
          <a:custGeom>
            <a:avLst/>
            <a:gdLst>
              <a:gd name="T0" fmla="*/ 0 w 912"/>
              <a:gd name="T1" fmla="*/ 0 h 960"/>
              <a:gd name="T2" fmla="*/ 0 w 912"/>
              <a:gd name="T3" fmla="*/ 388620 h 960"/>
              <a:gd name="T4" fmla="*/ 838200 w 912"/>
              <a:gd name="T5" fmla="*/ 1295400 h 960"/>
              <a:gd name="T6" fmla="*/ 1447800 w 912"/>
              <a:gd name="T7" fmla="*/ 129540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960">
                <a:moveTo>
                  <a:pt x="0" y="0"/>
                </a:moveTo>
                <a:lnTo>
                  <a:pt x="0" y="288"/>
                </a:lnTo>
                <a:lnTo>
                  <a:pt x="528" y="960"/>
                </a:lnTo>
                <a:lnTo>
                  <a:pt x="912" y="96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671838" name="Rectangle 94"/>
          <p:cNvSpPr>
            <a:spLocks noGrp="1" noChangeArrowheads="1"/>
          </p:cNvSpPr>
          <p:nvPr>
            <p:ph type="body" idx="1"/>
          </p:nvPr>
        </p:nvSpPr>
        <p:spPr>
          <a:xfrm>
            <a:off x="0" y="4343400"/>
            <a:ext cx="5562600" cy="2590800"/>
          </a:xfrm>
        </p:spPr>
        <p:txBody>
          <a:bodyPr/>
          <a:lstStyle/>
          <a:p>
            <a:pPr>
              <a:lnSpc>
                <a:spcPct val="80000"/>
              </a:lnSpc>
              <a:spcBef>
                <a:spcPct val="0"/>
              </a:spcBef>
            </a:pPr>
            <a:r>
              <a:rPr lang="en-US" altLang="ko-KR" smtClean="0">
                <a:ea typeface="굴림" panose="020B0600000101010101" pitchFamily="34" charset="-127"/>
              </a:rPr>
              <a:t>Tree of Page Tables</a:t>
            </a:r>
          </a:p>
          <a:p>
            <a:pPr>
              <a:lnSpc>
                <a:spcPct val="80000"/>
              </a:lnSpc>
              <a:spcBef>
                <a:spcPct val="0"/>
              </a:spcBef>
            </a:pPr>
            <a:r>
              <a:rPr lang="en-US" altLang="ko-KR" smtClean="0">
                <a:ea typeface="굴림" panose="020B0600000101010101" pitchFamily="34" charset="-127"/>
              </a:rPr>
              <a:t>Tables fixed size (1024 entries)</a:t>
            </a:r>
          </a:p>
          <a:p>
            <a:pPr lvl="1">
              <a:lnSpc>
                <a:spcPct val="80000"/>
              </a:lnSpc>
              <a:spcBef>
                <a:spcPct val="0"/>
              </a:spcBef>
            </a:pPr>
            <a:r>
              <a:rPr lang="en-US" altLang="ko-KR" smtClean="0">
                <a:ea typeface="굴림" panose="020B0600000101010101" pitchFamily="34" charset="-127"/>
              </a:rPr>
              <a:t>On context-switch: save single PageTablePtr register</a:t>
            </a:r>
          </a:p>
          <a:p>
            <a:pPr>
              <a:lnSpc>
                <a:spcPct val="80000"/>
              </a:lnSpc>
              <a:spcBef>
                <a:spcPct val="0"/>
              </a:spcBef>
            </a:pPr>
            <a:r>
              <a:rPr lang="en-US" altLang="ko-KR" smtClean="0">
                <a:ea typeface="굴림" panose="020B0600000101010101" pitchFamily="34" charset="-127"/>
              </a:rPr>
              <a:t>Valid bits on Page Table Entries </a:t>
            </a:r>
          </a:p>
          <a:p>
            <a:pPr lvl="1">
              <a:lnSpc>
                <a:spcPct val="80000"/>
              </a:lnSpc>
              <a:spcBef>
                <a:spcPct val="0"/>
              </a:spcBef>
            </a:pPr>
            <a:r>
              <a:rPr lang="en-US" altLang="ko-KR" smtClean="0">
                <a:ea typeface="굴림" panose="020B0600000101010101" pitchFamily="34" charset="-127"/>
              </a:rPr>
              <a:t>Don’t need every 2</a:t>
            </a:r>
            <a:r>
              <a:rPr lang="en-US" altLang="ko-KR" baseline="30000" smtClean="0">
                <a:ea typeface="굴림" panose="020B0600000101010101" pitchFamily="34" charset="-127"/>
              </a:rPr>
              <a:t>nd</a:t>
            </a:r>
            <a:r>
              <a:rPr lang="en-US" altLang="ko-KR" smtClean="0">
                <a:ea typeface="굴림" panose="020B0600000101010101" pitchFamily="34" charset="-127"/>
              </a:rPr>
              <a:t>-level table</a:t>
            </a:r>
          </a:p>
          <a:p>
            <a:pPr lvl="1">
              <a:lnSpc>
                <a:spcPct val="80000"/>
              </a:lnSpc>
              <a:spcBef>
                <a:spcPct val="0"/>
              </a:spcBef>
            </a:pPr>
            <a:r>
              <a:rPr lang="en-US" altLang="ko-KR" smtClean="0">
                <a:solidFill>
                  <a:schemeClr val="hlink"/>
                </a:solidFill>
                <a:ea typeface="굴림" panose="020B0600000101010101" pitchFamily="34" charset="-127"/>
              </a:rPr>
              <a:t>Even when exist, 2</a:t>
            </a:r>
            <a:r>
              <a:rPr lang="en-US" altLang="ko-KR" baseline="30000" smtClean="0">
                <a:solidFill>
                  <a:schemeClr val="hlink"/>
                </a:solidFill>
                <a:ea typeface="굴림" panose="020B0600000101010101" pitchFamily="34" charset="-127"/>
              </a:rPr>
              <a:t>nd</a:t>
            </a:r>
            <a:r>
              <a:rPr lang="en-US" altLang="ko-KR" smtClean="0">
                <a:solidFill>
                  <a:schemeClr val="hlink"/>
                </a:solidFill>
                <a:ea typeface="굴림" panose="020B0600000101010101" pitchFamily="34" charset="-127"/>
              </a:rPr>
              <a:t>-level tables can reside on disk if not in use</a:t>
            </a:r>
          </a:p>
        </p:txBody>
      </p:sp>
      <p:grpSp>
        <p:nvGrpSpPr>
          <p:cNvPr id="671881" name="Group 137"/>
          <p:cNvGrpSpPr>
            <a:grpSpLocks/>
          </p:cNvGrpSpPr>
          <p:nvPr/>
        </p:nvGrpSpPr>
        <p:grpSpPr bwMode="auto">
          <a:xfrm>
            <a:off x="5292725" y="1695450"/>
            <a:ext cx="1703388" cy="4749800"/>
            <a:chOff x="3247" y="1068"/>
            <a:chExt cx="1073" cy="2992"/>
          </a:xfrm>
        </p:grpSpPr>
        <p:grpSp>
          <p:nvGrpSpPr>
            <p:cNvPr id="23574" name="Group 117"/>
            <p:cNvGrpSpPr>
              <a:grpSpLocks/>
            </p:cNvGrpSpPr>
            <p:nvPr/>
          </p:nvGrpSpPr>
          <p:grpSpPr bwMode="auto">
            <a:xfrm>
              <a:off x="3572" y="1068"/>
              <a:ext cx="421" cy="880"/>
              <a:chOff x="3572" y="971"/>
              <a:chExt cx="421" cy="880"/>
            </a:xfrm>
          </p:grpSpPr>
          <p:sp>
            <p:nvSpPr>
              <p:cNvPr id="23588" name="Rectangle 8"/>
              <p:cNvSpPr>
                <a:spLocks noChangeArrowheads="1"/>
              </p:cNvSpPr>
              <p:nvPr/>
            </p:nvSpPr>
            <p:spPr bwMode="auto">
              <a:xfrm>
                <a:off x="3572" y="971"/>
                <a:ext cx="421" cy="8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89" name="Rectangle 9" descr="50%"/>
              <p:cNvSpPr>
                <a:spLocks noChangeArrowheads="1"/>
              </p:cNvSpPr>
              <p:nvPr/>
            </p:nvSpPr>
            <p:spPr bwMode="auto">
              <a:xfrm>
                <a:off x="3572" y="1317"/>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90" name="Rectangle 10" descr="50%"/>
              <p:cNvSpPr>
                <a:spLocks noChangeArrowheads="1"/>
              </p:cNvSpPr>
              <p:nvPr/>
            </p:nvSpPr>
            <p:spPr bwMode="auto">
              <a:xfrm>
                <a:off x="3572" y="1416"/>
                <a:ext cx="421" cy="89"/>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91" name="Rectangle 11" descr="70%"/>
              <p:cNvSpPr>
                <a:spLocks noChangeArrowheads="1"/>
              </p:cNvSpPr>
              <p:nvPr/>
            </p:nvSpPr>
            <p:spPr bwMode="auto">
              <a:xfrm>
                <a:off x="3572" y="1613"/>
                <a:ext cx="421" cy="91"/>
              </a:xfrm>
              <a:prstGeom prst="rect">
                <a:avLst/>
              </a:prstGeom>
              <a:pattFill prst="pct70">
                <a:fgClr>
                  <a:schemeClr val="hlink"/>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nvGrpSpPr>
            <p:cNvPr id="23575" name="Group 118"/>
            <p:cNvGrpSpPr>
              <a:grpSpLocks/>
            </p:cNvGrpSpPr>
            <p:nvPr/>
          </p:nvGrpSpPr>
          <p:grpSpPr bwMode="auto">
            <a:xfrm>
              <a:off x="3572" y="2027"/>
              <a:ext cx="421" cy="881"/>
              <a:chOff x="3572" y="2057"/>
              <a:chExt cx="421" cy="881"/>
            </a:xfrm>
          </p:grpSpPr>
          <p:sp>
            <p:nvSpPr>
              <p:cNvPr id="23584" name="Rectangle 12"/>
              <p:cNvSpPr>
                <a:spLocks noChangeArrowheads="1"/>
              </p:cNvSpPr>
              <p:nvPr/>
            </p:nvSpPr>
            <p:spPr bwMode="auto">
              <a:xfrm>
                <a:off x="3572" y="2057"/>
                <a:ext cx="421" cy="8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85" name="Rectangle 13" descr="50%"/>
              <p:cNvSpPr>
                <a:spLocks noChangeArrowheads="1"/>
              </p:cNvSpPr>
              <p:nvPr/>
            </p:nvSpPr>
            <p:spPr bwMode="auto">
              <a:xfrm>
                <a:off x="3572" y="2304"/>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86" name="Rectangle 14" descr="50%"/>
              <p:cNvSpPr>
                <a:spLocks noChangeArrowheads="1"/>
              </p:cNvSpPr>
              <p:nvPr/>
            </p:nvSpPr>
            <p:spPr bwMode="auto">
              <a:xfrm>
                <a:off x="3572" y="2403"/>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87" name="Rectangle 15" descr="50%"/>
              <p:cNvSpPr>
                <a:spLocks noChangeArrowheads="1"/>
              </p:cNvSpPr>
              <p:nvPr/>
            </p:nvSpPr>
            <p:spPr bwMode="auto">
              <a:xfrm>
                <a:off x="3572" y="2600"/>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nvGrpSpPr>
            <p:cNvPr id="23576" name="Group 119"/>
            <p:cNvGrpSpPr>
              <a:grpSpLocks/>
            </p:cNvGrpSpPr>
            <p:nvPr/>
          </p:nvGrpSpPr>
          <p:grpSpPr bwMode="auto">
            <a:xfrm>
              <a:off x="3572" y="2956"/>
              <a:ext cx="421" cy="880"/>
              <a:chOff x="3572" y="3094"/>
              <a:chExt cx="421" cy="880"/>
            </a:xfrm>
          </p:grpSpPr>
          <p:sp>
            <p:nvSpPr>
              <p:cNvPr id="23580" name="Rectangle 16"/>
              <p:cNvSpPr>
                <a:spLocks noChangeArrowheads="1"/>
              </p:cNvSpPr>
              <p:nvPr/>
            </p:nvSpPr>
            <p:spPr bwMode="auto">
              <a:xfrm>
                <a:off x="3572" y="3094"/>
                <a:ext cx="421" cy="8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81" name="Rectangle 17" descr="50%"/>
              <p:cNvSpPr>
                <a:spLocks noChangeArrowheads="1"/>
              </p:cNvSpPr>
              <p:nvPr/>
            </p:nvSpPr>
            <p:spPr bwMode="auto">
              <a:xfrm>
                <a:off x="3572" y="3291"/>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82" name="Rectangle 18" descr="50%"/>
              <p:cNvSpPr>
                <a:spLocks noChangeArrowheads="1"/>
              </p:cNvSpPr>
              <p:nvPr/>
            </p:nvSpPr>
            <p:spPr bwMode="auto">
              <a:xfrm>
                <a:off x="3572" y="3538"/>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83" name="Rectangle 19" descr="50%"/>
              <p:cNvSpPr>
                <a:spLocks noChangeArrowheads="1"/>
              </p:cNvSpPr>
              <p:nvPr/>
            </p:nvSpPr>
            <p:spPr bwMode="auto">
              <a:xfrm>
                <a:off x="3572" y="3736"/>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3577" name="Rectangle 113"/>
            <p:cNvSpPr>
              <a:spLocks noChangeArrowheads="1"/>
            </p:cNvSpPr>
            <p:nvPr/>
          </p:nvSpPr>
          <p:spPr bwMode="auto">
            <a:xfrm>
              <a:off x="3487" y="3872"/>
              <a:ext cx="576" cy="1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a:latin typeface="Arial" panose="020B0604020202020204" pitchFamily="34" charset="0"/>
                </a:rPr>
                <a:t>4 bytes</a:t>
              </a:r>
            </a:p>
          </p:txBody>
        </p:sp>
        <p:sp>
          <p:nvSpPr>
            <p:cNvPr id="23578" name="Line 114"/>
            <p:cNvSpPr>
              <a:spLocks noChangeShapeType="1"/>
            </p:cNvSpPr>
            <p:nvPr/>
          </p:nvSpPr>
          <p:spPr bwMode="auto">
            <a:xfrm>
              <a:off x="3247" y="3968"/>
              <a:ext cx="2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9" name="Line 115"/>
            <p:cNvSpPr>
              <a:spLocks noChangeShapeType="1"/>
            </p:cNvSpPr>
            <p:nvPr/>
          </p:nvSpPr>
          <p:spPr bwMode="auto">
            <a:xfrm flipH="1">
              <a:off x="4063" y="3968"/>
              <a:ext cx="25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1864" name="Freeform 120"/>
          <p:cNvSpPr>
            <a:spLocks/>
          </p:cNvSpPr>
          <p:nvPr/>
        </p:nvSpPr>
        <p:spPr bwMode="auto">
          <a:xfrm>
            <a:off x="2957513" y="1568450"/>
            <a:ext cx="2819400" cy="1219200"/>
          </a:xfrm>
          <a:custGeom>
            <a:avLst/>
            <a:gdLst>
              <a:gd name="T0" fmla="*/ 0 w 1824"/>
              <a:gd name="T1" fmla="*/ 0 h 768"/>
              <a:gd name="T2" fmla="*/ 0 w 1824"/>
              <a:gd name="T3" fmla="*/ 304800 h 768"/>
              <a:gd name="T4" fmla="*/ 2225842 w 1824"/>
              <a:gd name="T5" fmla="*/ 1219200 h 768"/>
              <a:gd name="T6" fmla="*/ 2819400 w 1824"/>
              <a:gd name="T7" fmla="*/ 121920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4" h="768">
                <a:moveTo>
                  <a:pt x="0" y="0"/>
                </a:moveTo>
                <a:lnTo>
                  <a:pt x="0" y="192"/>
                </a:lnTo>
                <a:lnTo>
                  <a:pt x="1440" y="768"/>
                </a:lnTo>
                <a:lnTo>
                  <a:pt x="182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671874" name="Group 130"/>
          <p:cNvGrpSpPr>
            <a:grpSpLocks/>
          </p:cNvGrpSpPr>
          <p:nvPr/>
        </p:nvGrpSpPr>
        <p:grpSpPr bwMode="auto">
          <a:xfrm>
            <a:off x="6462713" y="1111250"/>
            <a:ext cx="1677987" cy="4648200"/>
            <a:chOff x="3984" y="700"/>
            <a:chExt cx="1057" cy="2928"/>
          </a:xfrm>
        </p:grpSpPr>
        <p:sp>
          <p:nvSpPr>
            <p:cNvPr id="23564" name="Line 30"/>
            <p:cNvSpPr>
              <a:spLocks noChangeShapeType="1"/>
            </p:cNvSpPr>
            <p:nvPr/>
          </p:nvSpPr>
          <p:spPr bwMode="auto">
            <a:xfrm flipV="1">
              <a:off x="3984" y="748"/>
              <a:ext cx="81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Line 31"/>
            <p:cNvSpPr>
              <a:spLocks noChangeShapeType="1"/>
            </p:cNvSpPr>
            <p:nvPr/>
          </p:nvSpPr>
          <p:spPr bwMode="auto">
            <a:xfrm flipV="1">
              <a:off x="3984" y="847"/>
              <a:ext cx="934" cy="7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6" name="Line 32"/>
            <p:cNvSpPr>
              <a:spLocks noChangeShapeType="1"/>
            </p:cNvSpPr>
            <p:nvPr/>
          </p:nvSpPr>
          <p:spPr bwMode="auto">
            <a:xfrm flipV="1">
              <a:off x="3984" y="995"/>
              <a:ext cx="1057" cy="761"/>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7" name="Line 33"/>
            <p:cNvSpPr>
              <a:spLocks noChangeShapeType="1"/>
            </p:cNvSpPr>
            <p:nvPr/>
          </p:nvSpPr>
          <p:spPr bwMode="auto">
            <a:xfrm flipV="1">
              <a:off x="3984" y="1948"/>
              <a:ext cx="72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Line 34"/>
            <p:cNvSpPr>
              <a:spLocks noChangeShapeType="1"/>
            </p:cNvSpPr>
            <p:nvPr/>
          </p:nvSpPr>
          <p:spPr bwMode="auto">
            <a:xfrm flipV="1">
              <a:off x="3984" y="2044"/>
              <a:ext cx="816"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Line 35"/>
            <p:cNvSpPr>
              <a:spLocks noChangeShapeType="1"/>
            </p:cNvSpPr>
            <p:nvPr/>
          </p:nvSpPr>
          <p:spPr bwMode="auto">
            <a:xfrm flipV="1">
              <a:off x="3984" y="2140"/>
              <a:ext cx="912"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0" name="Line 122"/>
            <p:cNvSpPr>
              <a:spLocks noChangeShapeType="1"/>
            </p:cNvSpPr>
            <p:nvPr/>
          </p:nvSpPr>
          <p:spPr bwMode="auto">
            <a:xfrm flipV="1">
              <a:off x="3984" y="3100"/>
              <a:ext cx="576" cy="11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Line 38"/>
            <p:cNvSpPr>
              <a:spLocks noChangeShapeType="1"/>
            </p:cNvSpPr>
            <p:nvPr/>
          </p:nvSpPr>
          <p:spPr bwMode="auto">
            <a:xfrm flipV="1">
              <a:off x="3984" y="3196"/>
              <a:ext cx="72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 name="Line 39"/>
            <p:cNvSpPr>
              <a:spLocks noChangeShapeType="1"/>
            </p:cNvSpPr>
            <p:nvPr/>
          </p:nvSpPr>
          <p:spPr bwMode="auto">
            <a:xfrm flipV="1">
              <a:off x="3984" y="3292"/>
              <a:ext cx="816"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Line 123"/>
            <p:cNvSpPr>
              <a:spLocks noChangeShapeType="1"/>
            </p:cNvSpPr>
            <p:nvPr/>
          </p:nvSpPr>
          <p:spPr bwMode="auto">
            <a:xfrm flipH="1" flipV="1">
              <a:off x="4224" y="700"/>
              <a:ext cx="384" cy="57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33763175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1838">
                                            <p:txEl>
                                              <p:pRg st="0" end="0"/>
                                            </p:txEl>
                                          </p:spTgt>
                                        </p:tgtEl>
                                        <p:attrNameLst>
                                          <p:attrName>style.visibility</p:attrName>
                                        </p:attrNameLst>
                                      </p:cBhvr>
                                      <p:to>
                                        <p:strVal val="visible"/>
                                      </p:to>
                                    </p:set>
                                    <p:anim calcmode="lin" valueType="num">
                                      <p:cBhvr additive="base">
                                        <p:cTn id="7" dur="500" fill="hold"/>
                                        <p:tgtEl>
                                          <p:spTgt spid="67183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71838">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6718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18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71838">
                                            <p:txEl>
                                              <p:pRg st="1" end="1"/>
                                            </p:txEl>
                                          </p:spTgt>
                                        </p:tgtEl>
                                        <p:attrNameLst>
                                          <p:attrName>style.visibility</p:attrName>
                                        </p:attrNameLst>
                                      </p:cBhvr>
                                      <p:to>
                                        <p:strVal val="visible"/>
                                      </p:to>
                                    </p:set>
                                    <p:anim calcmode="lin" valueType="num">
                                      <p:cBhvr additive="base">
                                        <p:cTn id="19" dur="500" fill="hold"/>
                                        <p:tgtEl>
                                          <p:spTgt spid="67183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71838">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71838">
                                            <p:txEl>
                                              <p:pRg st="2" end="2"/>
                                            </p:txEl>
                                          </p:spTgt>
                                        </p:tgtEl>
                                        <p:attrNameLst>
                                          <p:attrName>style.visibility</p:attrName>
                                        </p:attrNameLst>
                                      </p:cBhvr>
                                      <p:to>
                                        <p:strVal val="visible"/>
                                      </p:to>
                                    </p:set>
                                    <p:anim calcmode="lin" valueType="num">
                                      <p:cBhvr additive="base">
                                        <p:cTn id="23" dur="500" fill="hold"/>
                                        <p:tgtEl>
                                          <p:spTgt spid="671838">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71838">
                                            <p:txEl>
                                              <p:pRg st="2" end="2"/>
                                            </p:txEl>
                                          </p:spTgt>
                                        </p:tgtEl>
                                        <p:attrNameLst>
                                          <p:attrName>ppt_y</p:attrName>
                                        </p:attrNameLst>
                                      </p:cBhvr>
                                      <p:tavLst>
                                        <p:tav tm="0">
                                          <p:val>
                                            <p:strVal val="#ppt_y"/>
                                          </p:val>
                                        </p:tav>
                                        <p:tav tm="100000">
                                          <p:val>
                                            <p:strVal val="#ppt_y"/>
                                          </p:val>
                                        </p:tav>
                                      </p:tavLst>
                                    </p:anim>
                                  </p:childTnLst>
                                </p:cTn>
                              </p:par>
                              <p:par>
                                <p:cTn id="25" presetID="22" presetClass="entr" presetSubtype="1" fill="hold" grpId="0" nodeType="withEffect">
                                  <p:stCondLst>
                                    <p:cond delay="0"/>
                                  </p:stCondLst>
                                  <p:childTnLst>
                                    <p:set>
                                      <p:cBhvr>
                                        <p:cTn id="26" dur="1" fill="hold">
                                          <p:stCondLst>
                                            <p:cond delay="0"/>
                                          </p:stCondLst>
                                        </p:cTn>
                                        <p:tgtEl>
                                          <p:spTgt spid="671837"/>
                                        </p:tgtEl>
                                        <p:attrNameLst>
                                          <p:attrName>style.visibility</p:attrName>
                                        </p:attrNameLst>
                                      </p:cBhvr>
                                      <p:to>
                                        <p:strVal val="visible"/>
                                      </p:to>
                                    </p:set>
                                    <p:animEffect transition="in" filter="wipe(up)">
                                      <p:cBhvr>
                                        <p:cTn id="27" dur="500"/>
                                        <p:tgtEl>
                                          <p:spTgt spid="671837"/>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671871"/>
                                        </p:tgtEl>
                                        <p:attrNameLst>
                                          <p:attrName>style.visibility</p:attrName>
                                        </p:attrNameLst>
                                      </p:cBhvr>
                                      <p:to>
                                        <p:strVal val="visible"/>
                                      </p:to>
                                    </p:set>
                                    <p:animEffect transition="in" filter="wipe(left)">
                                      <p:cBhvr>
                                        <p:cTn id="31" dur="500"/>
                                        <p:tgtEl>
                                          <p:spTgt spid="671871"/>
                                        </p:tgtEl>
                                      </p:cBhvr>
                                    </p:animEffect>
                                  </p:childTnLst>
                                </p:cTn>
                              </p:par>
                            </p:childTnLst>
                          </p:cTn>
                        </p:par>
                        <p:par>
                          <p:cTn id="32" fill="hold" nodeType="afterGroup">
                            <p:stCondLst>
                              <p:cond delay="1000"/>
                            </p:stCondLst>
                            <p:childTnLst>
                              <p:par>
                                <p:cTn id="33" presetID="1" presetClass="entr" presetSubtype="0" fill="hold" nodeType="afterEffect">
                                  <p:stCondLst>
                                    <p:cond delay="0"/>
                                  </p:stCondLst>
                                  <p:childTnLst>
                                    <p:set>
                                      <p:cBhvr>
                                        <p:cTn id="34" dur="1" fill="hold">
                                          <p:stCondLst>
                                            <p:cond delay="0"/>
                                          </p:stCondLst>
                                        </p:cTn>
                                        <p:tgtEl>
                                          <p:spTgt spid="6718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71864"/>
                                        </p:tgtEl>
                                        <p:attrNameLst>
                                          <p:attrName>style.visibility</p:attrName>
                                        </p:attrNameLst>
                                      </p:cBhvr>
                                      <p:to>
                                        <p:strVal val="visible"/>
                                      </p:to>
                                    </p:set>
                                    <p:animEffect transition="in" filter="wipe(left)">
                                      <p:cBhvr>
                                        <p:cTn id="39" dur="500"/>
                                        <p:tgtEl>
                                          <p:spTgt spid="671864"/>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671874"/>
                                        </p:tgtEl>
                                        <p:attrNameLst>
                                          <p:attrName>style.visibility</p:attrName>
                                        </p:attrNameLst>
                                      </p:cBhvr>
                                      <p:to>
                                        <p:strVal val="visible"/>
                                      </p:to>
                                    </p:set>
                                    <p:animEffect transition="in" filter="wipe(left)">
                                      <p:cBhvr>
                                        <p:cTn id="43" dur="500"/>
                                        <p:tgtEl>
                                          <p:spTgt spid="671874"/>
                                        </p:tgtEl>
                                      </p:cBhvr>
                                    </p:animEffect>
                                  </p:childTnLst>
                                </p:cTn>
                              </p:par>
                            </p:childTnLst>
                          </p:cTn>
                        </p:par>
                        <p:par>
                          <p:cTn id="44" fill="hold" nodeType="afterGroup">
                            <p:stCondLst>
                              <p:cond delay="1000"/>
                            </p:stCondLst>
                            <p:childTnLst>
                              <p:par>
                                <p:cTn id="45" presetID="1" presetClass="entr" presetSubtype="0" fill="hold" nodeType="afterEffect">
                                  <p:stCondLst>
                                    <p:cond delay="0"/>
                                  </p:stCondLst>
                                  <p:childTnLst>
                                    <p:set>
                                      <p:cBhvr>
                                        <p:cTn id="46" dur="1" fill="hold">
                                          <p:stCondLst>
                                            <p:cond delay="0"/>
                                          </p:stCondLst>
                                        </p:cTn>
                                        <p:tgtEl>
                                          <p:spTgt spid="67188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671838">
                                            <p:txEl>
                                              <p:pRg st="3" end="3"/>
                                            </p:txEl>
                                          </p:spTgt>
                                        </p:tgtEl>
                                        <p:attrNameLst>
                                          <p:attrName>style.visibility</p:attrName>
                                        </p:attrNameLst>
                                      </p:cBhvr>
                                      <p:to>
                                        <p:strVal val="visible"/>
                                      </p:to>
                                    </p:set>
                                    <p:anim calcmode="lin" valueType="num">
                                      <p:cBhvr additive="base">
                                        <p:cTn id="51" dur="500" fill="hold"/>
                                        <p:tgtEl>
                                          <p:spTgt spid="671838">
                                            <p:txEl>
                                              <p:pRg st="3" end="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671838">
                                            <p:txEl>
                                              <p:pRg st="3" end="3"/>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671838">
                                            <p:txEl>
                                              <p:pRg st="4" end="4"/>
                                            </p:txEl>
                                          </p:spTgt>
                                        </p:tgtEl>
                                        <p:attrNameLst>
                                          <p:attrName>style.visibility</p:attrName>
                                        </p:attrNameLst>
                                      </p:cBhvr>
                                      <p:to>
                                        <p:strVal val="visible"/>
                                      </p:to>
                                    </p:set>
                                    <p:anim calcmode="lin" valueType="num">
                                      <p:cBhvr additive="base">
                                        <p:cTn id="55" dur="500" fill="hold"/>
                                        <p:tgtEl>
                                          <p:spTgt spid="671838">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671838">
                                            <p:txEl>
                                              <p:pRg st="4" end="4"/>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671838">
                                            <p:txEl>
                                              <p:pRg st="5" end="5"/>
                                            </p:txEl>
                                          </p:spTgt>
                                        </p:tgtEl>
                                        <p:attrNameLst>
                                          <p:attrName>style.visibility</p:attrName>
                                        </p:attrNameLst>
                                      </p:cBhvr>
                                      <p:to>
                                        <p:strVal val="visible"/>
                                      </p:to>
                                    </p:set>
                                    <p:anim calcmode="lin" valueType="num">
                                      <p:cBhvr additive="base">
                                        <p:cTn id="59" dur="500" fill="hold"/>
                                        <p:tgtEl>
                                          <p:spTgt spid="671838">
                                            <p:txEl>
                                              <p:pRg st="5" end="5"/>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67183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837" grpId="0" animBg="1"/>
      <p:bldP spid="671838" grpId="0" build="p"/>
      <p:bldP spid="67186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685800" y="152400"/>
            <a:ext cx="7772400" cy="533400"/>
          </a:xfrm>
        </p:spPr>
        <p:txBody>
          <a:bodyPr/>
          <a:lstStyle/>
          <a:p>
            <a:r>
              <a:rPr lang="en-US" altLang="ko-KR" smtClean="0">
                <a:ea typeface="굴림" panose="020B0600000101010101" pitchFamily="34" charset="-127"/>
              </a:rPr>
              <a:t>Overlapping TLB &amp; Cache Access (1/2)</a:t>
            </a:r>
            <a:endParaRPr lang="en-US" altLang="en-US" smtClean="0"/>
          </a:p>
        </p:txBody>
      </p:sp>
      <p:sp>
        <p:nvSpPr>
          <p:cNvPr id="71682" name="Content Placeholder 2"/>
          <p:cNvSpPr>
            <a:spLocks noGrp="1"/>
          </p:cNvSpPr>
          <p:nvPr>
            <p:ph idx="1"/>
          </p:nvPr>
        </p:nvSpPr>
        <p:spPr>
          <a:xfrm>
            <a:off x="609600" y="914400"/>
            <a:ext cx="7924800" cy="1905000"/>
          </a:xfrm>
        </p:spPr>
        <p:txBody>
          <a:bodyPr/>
          <a:lstStyle/>
          <a:p>
            <a:r>
              <a:rPr lang="en-US" altLang="en-US" smtClean="0">
                <a:latin typeface="+mj-lt"/>
              </a:rPr>
              <a:t>Main idea: </a:t>
            </a:r>
          </a:p>
          <a:p>
            <a:pPr lvl="1"/>
            <a:r>
              <a:rPr lang="en-US" altLang="en-US" smtClean="0">
                <a:latin typeface="+mj-lt"/>
              </a:rPr>
              <a:t>Offset in virtual address exactly covers the “cache index” and “byte select”</a:t>
            </a:r>
          </a:p>
          <a:p>
            <a:pPr lvl="1"/>
            <a:r>
              <a:rPr lang="en-US" altLang="en-US" smtClean="0">
                <a:latin typeface="+mj-lt"/>
              </a:rPr>
              <a:t>Thus can select the cached byte(s) in parallel to perform address translation  </a:t>
            </a:r>
          </a:p>
        </p:txBody>
      </p:sp>
      <p:grpSp>
        <p:nvGrpSpPr>
          <p:cNvPr id="71683" name="Group 11"/>
          <p:cNvGrpSpPr>
            <a:grpSpLocks/>
          </p:cNvGrpSpPr>
          <p:nvPr/>
        </p:nvGrpSpPr>
        <p:grpSpPr bwMode="auto">
          <a:xfrm>
            <a:off x="2667000" y="2971800"/>
            <a:ext cx="3505200" cy="304800"/>
            <a:chOff x="-279" y="624"/>
            <a:chExt cx="1645" cy="336"/>
          </a:xfrm>
        </p:grpSpPr>
        <p:sp>
          <p:nvSpPr>
            <p:cNvPr id="71692" name="Rectangle 5"/>
            <p:cNvSpPr>
              <a:spLocks noChangeArrowheads="1"/>
            </p:cNvSpPr>
            <p:nvPr/>
          </p:nvSpPr>
          <p:spPr bwMode="auto">
            <a:xfrm>
              <a:off x="490" y="624"/>
              <a:ext cx="876" cy="336"/>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mj-lt"/>
                  <a:cs typeface="Helvetica" panose="020B0604020202020204" pitchFamily="34" charset="0"/>
                </a:rPr>
                <a:t>Offset</a:t>
              </a:r>
            </a:p>
          </p:txBody>
        </p:sp>
        <p:sp>
          <p:nvSpPr>
            <p:cNvPr id="71693" name="Rectangle 6"/>
            <p:cNvSpPr>
              <a:spLocks noChangeArrowheads="1"/>
            </p:cNvSpPr>
            <p:nvPr/>
          </p:nvSpPr>
          <p:spPr bwMode="auto">
            <a:xfrm>
              <a:off x="-279" y="624"/>
              <a:ext cx="768" cy="336"/>
            </a:xfrm>
            <a:prstGeom prst="rect">
              <a:avLst/>
            </a:prstGeom>
            <a:solidFill>
              <a:srgbClr val="FC885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a:latin typeface="+mj-lt"/>
                  <a:cs typeface="Helvetica" panose="020B0604020202020204" pitchFamily="34" charset="0"/>
                </a:rPr>
                <a:t>Virtual Page #</a:t>
              </a:r>
            </a:p>
          </p:txBody>
        </p:sp>
      </p:grpSp>
      <p:grpSp>
        <p:nvGrpSpPr>
          <p:cNvPr id="71684" name="Group 11"/>
          <p:cNvGrpSpPr>
            <a:grpSpLocks/>
          </p:cNvGrpSpPr>
          <p:nvPr/>
        </p:nvGrpSpPr>
        <p:grpSpPr bwMode="auto">
          <a:xfrm>
            <a:off x="2667000" y="3733800"/>
            <a:ext cx="2514600" cy="304800"/>
            <a:chOff x="-279" y="624"/>
            <a:chExt cx="1180" cy="336"/>
          </a:xfrm>
        </p:grpSpPr>
        <p:sp>
          <p:nvSpPr>
            <p:cNvPr id="71690" name="Rectangle 5"/>
            <p:cNvSpPr>
              <a:spLocks noChangeArrowheads="1"/>
            </p:cNvSpPr>
            <p:nvPr/>
          </p:nvSpPr>
          <p:spPr bwMode="auto">
            <a:xfrm>
              <a:off x="472" y="624"/>
              <a:ext cx="429" cy="336"/>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mj-lt"/>
                  <a:cs typeface="Helvetica" panose="020B0604020202020204" pitchFamily="34" charset="0"/>
                </a:rPr>
                <a:t>index</a:t>
              </a:r>
            </a:p>
          </p:txBody>
        </p:sp>
        <p:sp>
          <p:nvSpPr>
            <p:cNvPr id="71691" name="Rectangle 6"/>
            <p:cNvSpPr>
              <a:spLocks noChangeArrowheads="1"/>
            </p:cNvSpPr>
            <p:nvPr/>
          </p:nvSpPr>
          <p:spPr bwMode="auto">
            <a:xfrm>
              <a:off x="-279" y="624"/>
              <a:ext cx="751" cy="336"/>
            </a:xfrm>
            <a:prstGeom prst="rect">
              <a:avLst/>
            </a:prstGeom>
            <a:solidFill>
              <a:schemeClr val="bg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lnSpc>
                  <a:spcPct val="75000"/>
                </a:lnSpc>
              </a:pPr>
              <a:r>
                <a:rPr lang="en-US" altLang="en-US" sz="1800">
                  <a:latin typeface="+mj-lt"/>
                  <a:cs typeface="Helvetica" panose="020B0604020202020204" pitchFamily="34" charset="0"/>
                </a:rPr>
                <a:t>tag / page #</a:t>
              </a:r>
            </a:p>
          </p:txBody>
        </p:sp>
      </p:grpSp>
      <p:sp>
        <p:nvSpPr>
          <p:cNvPr id="71685" name="Rectangle 5"/>
          <p:cNvSpPr>
            <a:spLocks noChangeArrowheads="1"/>
          </p:cNvSpPr>
          <p:nvPr/>
        </p:nvSpPr>
        <p:spPr bwMode="auto">
          <a:xfrm>
            <a:off x="5181600" y="3733800"/>
            <a:ext cx="990600" cy="304800"/>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mj-lt"/>
                <a:cs typeface="Helvetica" panose="020B0604020202020204" pitchFamily="34" charset="0"/>
              </a:rPr>
              <a:t>byte</a:t>
            </a:r>
          </a:p>
        </p:txBody>
      </p:sp>
      <p:cxnSp>
        <p:nvCxnSpPr>
          <p:cNvPr id="71686" name="Straight Connector 16"/>
          <p:cNvCxnSpPr>
            <a:cxnSpLocks noChangeShapeType="1"/>
          </p:cNvCxnSpPr>
          <p:nvPr/>
        </p:nvCxnSpPr>
        <p:spPr bwMode="auto">
          <a:xfrm>
            <a:off x="4267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1687" name="Straight Connector 17"/>
          <p:cNvCxnSpPr>
            <a:cxnSpLocks noChangeShapeType="1"/>
          </p:cNvCxnSpPr>
          <p:nvPr/>
        </p:nvCxnSpPr>
        <p:spPr bwMode="auto">
          <a:xfrm>
            <a:off x="6172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71688" name="TextBox 18"/>
          <p:cNvSpPr txBox="1">
            <a:spLocks noChangeArrowheads="1"/>
          </p:cNvSpPr>
          <p:nvPr/>
        </p:nvSpPr>
        <p:spPr bwMode="auto">
          <a:xfrm>
            <a:off x="685800" y="2895600"/>
            <a:ext cx="20617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mj-lt"/>
                <a:cs typeface="Helvetica" panose="020B0604020202020204" pitchFamily="34" charset="0"/>
              </a:rPr>
              <a:t>virtual address </a:t>
            </a:r>
          </a:p>
        </p:txBody>
      </p:sp>
      <p:sp>
        <p:nvSpPr>
          <p:cNvPr id="71689" name="TextBox 19"/>
          <p:cNvSpPr txBox="1">
            <a:spLocks noChangeArrowheads="1"/>
          </p:cNvSpPr>
          <p:nvPr/>
        </p:nvSpPr>
        <p:spPr bwMode="auto">
          <a:xfrm>
            <a:off x="512676" y="3638550"/>
            <a:ext cx="2234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mj-lt"/>
                <a:cs typeface="Helvetica" panose="020B0604020202020204" pitchFamily="34" charset="0"/>
              </a:rPr>
              <a:t>physical address </a:t>
            </a:r>
          </a:p>
        </p:txBody>
      </p:sp>
    </p:spTree>
    <p:extLst>
      <p:ext uri="{BB962C8B-B14F-4D97-AF65-F5344CB8AC3E}">
        <p14:creationId xmlns:p14="http://schemas.microsoft.com/office/powerpoint/2010/main" val="318310756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4731" name="Rectangle 43"/>
          <p:cNvSpPr>
            <a:spLocks noGrp="1" noChangeArrowheads="1"/>
          </p:cNvSpPr>
          <p:nvPr>
            <p:ph type="body" idx="1"/>
          </p:nvPr>
        </p:nvSpPr>
        <p:spPr>
          <a:xfrm>
            <a:off x="228600" y="609600"/>
            <a:ext cx="8534400" cy="5868988"/>
          </a:xfrm>
          <a:noFill/>
        </p:spPr>
        <p:txBody>
          <a:bodyPr lIns="63500" tIns="25400" rIns="63500" bIns="25400">
            <a:spAutoFit/>
          </a:bodyPr>
          <a:lstStyle/>
          <a:p>
            <a:pPr>
              <a:spcBef>
                <a:spcPct val="20000"/>
              </a:spcBef>
            </a:pPr>
            <a:r>
              <a:rPr lang="en-US" altLang="ko-KR" smtClean="0">
                <a:ea typeface="굴림" panose="020B0600000101010101" pitchFamily="34" charset="-127"/>
              </a:rPr>
              <a:t>Here is how this might work with a 4K cache: </a:t>
            </a: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buSzTx/>
            </a:pPr>
            <a:endParaRPr lang="en-US" altLang="ko-KR" smtClean="0">
              <a:solidFill>
                <a:schemeClr val="hlink"/>
              </a:solidFill>
              <a:ea typeface="굴림" panose="020B0600000101010101" pitchFamily="34" charset="-127"/>
            </a:endParaRPr>
          </a:p>
          <a:p>
            <a:pPr>
              <a:spcBef>
                <a:spcPct val="20000"/>
              </a:spcBef>
              <a:buSzTx/>
            </a:pPr>
            <a:r>
              <a:rPr lang="en-US" altLang="ko-KR" smtClean="0">
                <a:solidFill>
                  <a:schemeClr val="hlink"/>
                </a:solidFill>
                <a:ea typeface="굴림" panose="020B0600000101010101" pitchFamily="34" charset="-127"/>
              </a:rPr>
              <a:t>What if cache size is increased to 8KB?</a:t>
            </a:r>
          </a:p>
          <a:p>
            <a:pPr lvl="1">
              <a:spcBef>
                <a:spcPct val="20000"/>
              </a:spcBef>
              <a:buSzTx/>
            </a:pPr>
            <a:r>
              <a:rPr lang="en-US" altLang="ko-KR" smtClean="0">
                <a:ea typeface="굴림" panose="020B0600000101010101" pitchFamily="34" charset="-127"/>
              </a:rPr>
              <a:t>Overlap not complete</a:t>
            </a:r>
          </a:p>
          <a:p>
            <a:pPr lvl="1">
              <a:spcBef>
                <a:spcPct val="20000"/>
              </a:spcBef>
              <a:buSzTx/>
            </a:pPr>
            <a:r>
              <a:rPr lang="en-US" altLang="ko-KR" smtClean="0">
                <a:ea typeface="굴림" panose="020B0600000101010101" pitchFamily="34" charset="-127"/>
              </a:rPr>
              <a:t>Need to do something else.  See CS152/252 </a:t>
            </a:r>
          </a:p>
          <a:p>
            <a:pPr>
              <a:spcBef>
                <a:spcPct val="20000"/>
              </a:spcBef>
            </a:pPr>
            <a:r>
              <a:rPr lang="en-US" altLang="ko-KR" smtClean="0">
                <a:solidFill>
                  <a:schemeClr val="hlink"/>
                </a:solidFill>
                <a:ea typeface="굴림" panose="020B0600000101010101" pitchFamily="34" charset="-127"/>
              </a:rPr>
              <a:t>Another option: Virtual Caches</a:t>
            </a:r>
          </a:p>
          <a:p>
            <a:pPr lvl="1">
              <a:spcBef>
                <a:spcPct val="20000"/>
              </a:spcBef>
            </a:pPr>
            <a:r>
              <a:rPr lang="en-US" altLang="ko-KR" smtClean="0">
                <a:ea typeface="굴림" panose="020B0600000101010101" pitchFamily="34" charset="-127"/>
              </a:rPr>
              <a:t>Tags in cache are virtual addresses</a:t>
            </a:r>
          </a:p>
          <a:p>
            <a:pPr lvl="1">
              <a:spcBef>
                <a:spcPct val="20000"/>
              </a:spcBef>
            </a:pPr>
            <a:r>
              <a:rPr lang="en-US" altLang="ko-KR" smtClean="0">
                <a:ea typeface="굴림" panose="020B0600000101010101" pitchFamily="34" charset="-127"/>
              </a:rPr>
              <a:t>Translation only happens on cache misses</a:t>
            </a:r>
          </a:p>
        </p:txBody>
      </p:sp>
      <p:grpSp>
        <p:nvGrpSpPr>
          <p:cNvPr id="754733" name="Group 45"/>
          <p:cNvGrpSpPr>
            <a:grpSpLocks/>
          </p:cNvGrpSpPr>
          <p:nvPr/>
        </p:nvGrpSpPr>
        <p:grpSpPr bwMode="auto">
          <a:xfrm>
            <a:off x="685800" y="1143000"/>
            <a:ext cx="7829550" cy="3068638"/>
            <a:chOff x="363" y="1104"/>
            <a:chExt cx="5225" cy="2048"/>
          </a:xfrm>
        </p:grpSpPr>
        <p:sp>
          <p:nvSpPr>
            <p:cNvPr id="39941" name="Rectangle 2"/>
            <p:cNvSpPr>
              <a:spLocks noChangeArrowheads="1"/>
            </p:cNvSpPr>
            <p:nvPr/>
          </p:nvSpPr>
          <p:spPr bwMode="auto">
            <a:xfrm>
              <a:off x="699" y="1136"/>
              <a:ext cx="1000" cy="992"/>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ea typeface="굴림" panose="020B0600000101010101" pitchFamily="34" charset="-127"/>
                </a:rPr>
                <a:t>TLB</a:t>
              </a:r>
            </a:p>
          </p:txBody>
        </p:sp>
        <p:sp>
          <p:nvSpPr>
            <p:cNvPr id="39942" name="Rectangle 3"/>
            <p:cNvSpPr>
              <a:spLocks noChangeArrowheads="1"/>
            </p:cNvSpPr>
            <p:nvPr/>
          </p:nvSpPr>
          <p:spPr bwMode="auto">
            <a:xfrm>
              <a:off x="3947" y="1112"/>
              <a:ext cx="1288" cy="1048"/>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ea typeface="굴림" panose="020B0600000101010101" pitchFamily="34" charset="-127"/>
                </a:rPr>
                <a:t>4K Cache</a:t>
              </a:r>
            </a:p>
          </p:txBody>
        </p:sp>
        <p:sp>
          <p:nvSpPr>
            <p:cNvPr id="39943" name="Rectangle 4"/>
            <p:cNvSpPr>
              <a:spLocks noChangeArrowheads="1"/>
            </p:cNvSpPr>
            <p:nvPr/>
          </p:nvSpPr>
          <p:spPr bwMode="auto">
            <a:xfrm>
              <a:off x="2035" y="2144"/>
              <a:ext cx="1640" cy="2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9944" name="Line 5"/>
            <p:cNvSpPr>
              <a:spLocks noChangeShapeType="1"/>
            </p:cNvSpPr>
            <p:nvPr/>
          </p:nvSpPr>
          <p:spPr bwMode="auto">
            <a:xfrm>
              <a:off x="3471" y="2144"/>
              <a:ext cx="0"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Line 6"/>
            <p:cNvSpPr>
              <a:spLocks noChangeShapeType="1"/>
            </p:cNvSpPr>
            <p:nvPr/>
          </p:nvSpPr>
          <p:spPr bwMode="auto">
            <a:xfrm>
              <a:off x="2967" y="2144"/>
              <a:ext cx="0"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Rectangle 7"/>
            <p:cNvSpPr>
              <a:spLocks noChangeArrowheads="1"/>
            </p:cNvSpPr>
            <p:nvPr/>
          </p:nvSpPr>
          <p:spPr bwMode="auto">
            <a:xfrm>
              <a:off x="3107" y="1967"/>
              <a:ext cx="27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10</a:t>
              </a:r>
            </a:p>
          </p:txBody>
        </p:sp>
        <p:sp>
          <p:nvSpPr>
            <p:cNvPr id="39947" name="Rectangle 8"/>
            <p:cNvSpPr>
              <a:spLocks noChangeArrowheads="1"/>
            </p:cNvSpPr>
            <p:nvPr/>
          </p:nvSpPr>
          <p:spPr bwMode="auto">
            <a:xfrm>
              <a:off x="3499" y="1967"/>
              <a:ext cx="17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2</a:t>
              </a:r>
            </a:p>
          </p:txBody>
        </p:sp>
        <p:sp>
          <p:nvSpPr>
            <p:cNvPr id="39948" name="Rectangle 9"/>
            <p:cNvSpPr>
              <a:spLocks noChangeArrowheads="1"/>
            </p:cNvSpPr>
            <p:nvPr/>
          </p:nvSpPr>
          <p:spPr bwMode="auto">
            <a:xfrm>
              <a:off x="3451" y="2192"/>
              <a:ext cx="27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00</a:t>
              </a:r>
            </a:p>
          </p:txBody>
        </p:sp>
        <p:sp>
          <p:nvSpPr>
            <p:cNvPr id="39949" name="Rectangle 10"/>
            <p:cNvSpPr>
              <a:spLocks noChangeArrowheads="1"/>
            </p:cNvSpPr>
            <p:nvPr/>
          </p:nvSpPr>
          <p:spPr bwMode="auto">
            <a:xfrm>
              <a:off x="4307" y="1984"/>
              <a:ext cx="65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4 bytes</a:t>
              </a:r>
            </a:p>
          </p:txBody>
        </p:sp>
        <p:sp>
          <p:nvSpPr>
            <p:cNvPr id="39950" name="Line 11"/>
            <p:cNvSpPr>
              <a:spLocks noChangeShapeType="1"/>
            </p:cNvSpPr>
            <p:nvPr/>
          </p:nvSpPr>
          <p:spPr bwMode="auto">
            <a:xfrm>
              <a:off x="4867" y="2060"/>
              <a:ext cx="3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Line 12"/>
            <p:cNvSpPr>
              <a:spLocks noChangeShapeType="1"/>
            </p:cNvSpPr>
            <p:nvPr/>
          </p:nvSpPr>
          <p:spPr bwMode="auto">
            <a:xfrm flipH="1">
              <a:off x="3939" y="2060"/>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2" name="Line 13"/>
            <p:cNvSpPr>
              <a:spLocks noChangeShapeType="1"/>
            </p:cNvSpPr>
            <p:nvPr/>
          </p:nvSpPr>
          <p:spPr bwMode="auto">
            <a:xfrm>
              <a:off x="3235" y="1612"/>
              <a:ext cx="70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Rectangle 14"/>
            <p:cNvSpPr>
              <a:spLocks noChangeArrowheads="1"/>
            </p:cNvSpPr>
            <p:nvPr/>
          </p:nvSpPr>
          <p:spPr bwMode="auto">
            <a:xfrm>
              <a:off x="3315" y="1448"/>
              <a:ext cx="47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index</a:t>
              </a:r>
            </a:p>
          </p:txBody>
        </p:sp>
        <p:sp>
          <p:nvSpPr>
            <p:cNvPr id="39954" name="Rectangle 15"/>
            <p:cNvSpPr>
              <a:spLocks noChangeArrowheads="1"/>
            </p:cNvSpPr>
            <p:nvPr/>
          </p:nvSpPr>
          <p:spPr bwMode="auto">
            <a:xfrm>
              <a:off x="5251" y="1528"/>
              <a:ext cx="337"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1 K</a:t>
              </a:r>
            </a:p>
          </p:txBody>
        </p:sp>
        <p:sp>
          <p:nvSpPr>
            <p:cNvPr id="39955" name="Line 16"/>
            <p:cNvSpPr>
              <a:spLocks noChangeShapeType="1"/>
            </p:cNvSpPr>
            <p:nvPr/>
          </p:nvSpPr>
          <p:spPr bwMode="auto">
            <a:xfrm flipV="1">
              <a:off x="5391" y="1104"/>
              <a:ext cx="0"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Line 17"/>
            <p:cNvSpPr>
              <a:spLocks noChangeShapeType="1"/>
            </p:cNvSpPr>
            <p:nvPr/>
          </p:nvSpPr>
          <p:spPr bwMode="auto">
            <a:xfrm>
              <a:off x="5391" y="1688"/>
              <a:ext cx="0" cy="4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Rectangle 18"/>
            <p:cNvSpPr>
              <a:spLocks noChangeArrowheads="1"/>
            </p:cNvSpPr>
            <p:nvPr/>
          </p:nvSpPr>
          <p:spPr bwMode="auto">
            <a:xfrm>
              <a:off x="2059" y="2152"/>
              <a:ext cx="611"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page #</a:t>
              </a:r>
            </a:p>
          </p:txBody>
        </p:sp>
        <p:sp>
          <p:nvSpPr>
            <p:cNvPr id="39958" name="Rectangle 19"/>
            <p:cNvSpPr>
              <a:spLocks noChangeArrowheads="1"/>
            </p:cNvSpPr>
            <p:nvPr/>
          </p:nvSpPr>
          <p:spPr bwMode="auto">
            <a:xfrm>
              <a:off x="3035" y="2152"/>
              <a:ext cx="3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disp</a:t>
              </a:r>
            </a:p>
          </p:txBody>
        </p:sp>
        <p:sp>
          <p:nvSpPr>
            <p:cNvPr id="39959" name="Rectangle 20"/>
            <p:cNvSpPr>
              <a:spLocks noChangeArrowheads="1"/>
            </p:cNvSpPr>
            <p:nvPr/>
          </p:nvSpPr>
          <p:spPr bwMode="auto">
            <a:xfrm>
              <a:off x="2347" y="1976"/>
              <a:ext cx="27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20</a:t>
              </a:r>
            </a:p>
          </p:txBody>
        </p:sp>
        <p:sp>
          <p:nvSpPr>
            <p:cNvPr id="39960" name="Line 21"/>
            <p:cNvSpPr>
              <a:spLocks noChangeShapeType="1"/>
            </p:cNvSpPr>
            <p:nvPr/>
          </p:nvSpPr>
          <p:spPr bwMode="auto">
            <a:xfrm flipH="1">
              <a:off x="1699" y="1604"/>
              <a:ext cx="64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Rectangle 22"/>
            <p:cNvSpPr>
              <a:spLocks noChangeArrowheads="1"/>
            </p:cNvSpPr>
            <p:nvPr/>
          </p:nvSpPr>
          <p:spPr bwMode="auto">
            <a:xfrm>
              <a:off x="1939" y="1168"/>
              <a:ext cx="53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assoc</a:t>
              </a:r>
            </a:p>
            <a:p>
              <a:pPr algn="l">
                <a:lnSpc>
                  <a:spcPct val="85000"/>
                </a:lnSpc>
                <a:spcBef>
                  <a:spcPct val="0"/>
                </a:spcBef>
                <a:buSzTx/>
              </a:pPr>
              <a:r>
                <a:rPr lang="en-US" altLang="ko-KR" sz="1800">
                  <a:ea typeface="굴림" panose="020B0600000101010101" pitchFamily="34" charset="-127"/>
                </a:rPr>
                <a:t>lookup</a:t>
              </a:r>
            </a:p>
          </p:txBody>
        </p:sp>
        <p:sp>
          <p:nvSpPr>
            <p:cNvPr id="39962" name="Rectangle 23"/>
            <p:cNvSpPr>
              <a:spLocks noChangeArrowheads="1"/>
            </p:cNvSpPr>
            <p:nvPr/>
          </p:nvSpPr>
          <p:spPr bwMode="auto">
            <a:xfrm>
              <a:off x="363" y="1536"/>
              <a:ext cx="27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32</a:t>
              </a:r>
            </a:p>
          </p:txBody>
        </p:sp>
        <p:sp>
          <p:nvSpPr>
            <p:cNvPr id="39963" name="Line 24"/>
            <p:cNvSpPr>
              <a:spLocks noChangeShapeType="1"/>
            </p:cNvSpPr>
            <p:nvPr/>
          </p:nvSpPr>
          <p:spPr bwMode="auto">
            <a:xfrm flipV="1">
              <a:off x="503" y="1112"/>
              <a:ext cx="0"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4" name="Line 25"/>
            <p:cNvSpPr>
              <a:spLocks noChangeShapeType="1"/>
            </p:cNvSpPr>
            <p:nvPr/>
          </p:nvSpPr>
          <p:spPr bwMode="auto">
            <a:xfrm>
              <a:off x="503" y="1696"/>
              <a:ext cx="0" cy="4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5" name="Line 26"/>
            <p:cNvSpPr>
              <a:spLocks noChangeShapeType="1"/>
            </p:cNvSpPr>
            <p:nvPr/>
          </p:nvSpPr>
          <p:spPr bwMode="auto">
            <a:xfrm>
              <a:off x="839" y="2136"/>
              <a:ext cx="0" cy="10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6" name="Rectangle 27"/>
            <p:cNvSpPr>
              <a:spLocks noChangeArrowheads="1"/>
            </p:cNvSpPr>
            <p:nvPr/>
          </p:nvSpPr>
          <p:spPr bwMode="auto">
            <a:xfrm>
              <a:off x="411" y="2384"/>
              <a:ext cx="410"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Hit/</a:t>
              </a:r>
            </a:p>
            <a:p>
              <a:pPr algn="l">
                <a:lnSpc>
                  <a:spcPct val="85000"/>
                </a:lnSpc>
                <a:spcBef>
                  <a:spcPct val="0"/>
                </a:spcBef>
                <a:buSzTx/>
              </a:pPr>
              <a:r>
                <a:rPr lang="en-US" altLang="ko-KR" sz="1800">
                  <a:ea typeface="굴림" panose="020B0600000101010101" pitchFamily="34" charset="-127"/>
                </a:rPr>
                <a:t>Miss</a:t>
              </a:r>
            </a:p>
          </p:txBody>
        </p:sp>
        <p:sp>
          <p:nvSpPr>
            <p:cNvPr id="39967" name="Line 28"/>
            <p:cNvSpPr>
              <a:spLocks noChangeShapeType="1"/>
            </p:cNvSpPr>
            <p:nvPr/>
          </p:nvSpPr>
          <p:spPr bwMode="auto">
            <a:xfrm>
              <a:off x="5079" y="2168"/>
              <a:ext cx="0" cy="9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8" name="Rectangle 29"/>
            <p:cNvSpPr>
              <a:spLocks noChangeArrowheads="1"/>
            </p:cNvSpPr>
            <p:nvPr/>
          </p:nvSpPr>
          <p:spPr bwMode="auto">
            <a:xfrm>
              <a:off x="3987" y="2792"/>
              <a:ext cx="301"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FN</a:t>
              </a:r>
            </a:p>
          </p:txBody>
        </p:sp>
        <p:sp>
          <p:nvSpPr>
            <p:cNvPr id="39969" name="Rectangle 30"/>
            <p:cNvSpPr>
              <a:spLocks noChangeArrowheads="1"/>
            </p:cNvSpPr>
            <p:nvPr/>
          </p:nvSpPr>
          <p:spPr bwMode="auto">
            <a:xfrm>
              <a:off x="4323" y="2784"/>
              <a:ext cx="437"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Data</a:t>
              </a:r>
            </a:p>
          </p:txBody>
        </p:sp>
        <p:sp>
          <p:nvSpPr>
            <p:cNvPr id="39970" name="Rectangle 31"/>
            <p:cNvSpPr>
              <a:spLocks noChangeArrowheads="1"/>
            </p:cNvSpPr>
            <p:nvPr/>
          </p:nvSpPr>
          <p:spPr bwMode="auto">
            <a:xfrm>
              <a:off x="5123" y="2792"/>
              <a:ext cx="410"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Hit/</a:t>
              </a:r>
            </a:p>
            <a:p>
              <a:pPr algn="l">
                <a:lnSpc>
                  <a:spcPct val="85000"/>
                </a:lnSpc>
                <a:spcBef>
                  <a:spcPct val="0"/>
                </a:spcBef>
                <a:buSzTx/>
              </a:pPr>
              <a:r>
                <a:rPr lang="en-US" altLang="ko-KR" sz="1800">
                  <a:ea typeface="굴림" panose="020B0600000101010101" pitchFamily="34" charset="-127"/>
                </a:rPr>
                <a:t>Miss</a:t>
              </a:r>
            </a:p>
          </p:txBody>
        </p:sp>
        <p:sp>
          <p:nvSpPr>
            <p:cNvPr id="39971" name="Oval 32"/>
            <p:cNvSpPr>
              <a:spLocks noChangeArrowheads="1"/>
            </p:cNvSpPr>
            <p:nvPr/>
          </p:nvSpPr>
          <p:spPr bwMode="auto">
            <a:xfrm>
              <a:off x="2899" y="2784"/>
              <a:ext cx="224" cy="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ea typeface="굴림" panose="020B0600000101010101" pitchFamily="34" charset="-127"/>
                </a:rPr>
                <a:t>=</a:t>
              </a:r>
            </a:p>
          </p:txBody>
        </p:sp>
        <p:sp>
          <p:nvSpPr>
            <p:cNvPr id="39972" name="Line 33"/>
            <p:cNvSpPr>
              <a:spLocks noChangeShapeType="1"/>
            </p:cNvSpPr>
            <p:nvPr/>
          </p:nvSpPr>
          <p:spPr bwMode="auto">
            <a:xfrm flipH="1">
              <a:off x="3107" y="2488"/>
              <a:ext cx="1032" cy="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3" name="Line 34"/>
            <p:cNvSpPr>
              <a:spLocks noChangeShapeType="1"/>
            </p:cNvSpPr>
            <p:nvPr/>
          </p:nvSpPr>
          <p:spPr bwMode="auto">
            <a:xfrm>
              <a:off x="1531" y="2472"/>
              <a:ext cx="1336"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4" name="Line 35"/>
            <p:cNvSpPr>
              <a:spLocks noChangeShapeType="1"/>
            </p:cNvSpPr>
            <p:nvPr/>
          </p:nvSpPr>
          <p:spPr bwMode="auto">
            <a:xfrm>
              <a:off x="3015" y="2992"/>
              <a:ext cx="0" cy="16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5" name="Line 36"/>
            <p:cNvSpPr>
              <a:spLocks noChangeShapeType="1"/>
            </p:cNvSpPr>
            <p:nvPr/>
          </p:nvSpPr>
          <p:spPr bwMode="auto">
            <a:xfrm>
              <a:off x="2343" y="1608"/>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6" name="Rectangle 37"/>
            <p:cNvSpPr>
              <a:spLocks noChangeArrowheads="1"/>
            </p:cNvSpPr>
            <p:nvPr/>
          </p:nvSpPr>
          <p:spPr bwMode="auto">
            <a:xfrm>
              <a:off x="1395" y="2744"/>
              <a:ext cx="30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FN</a:t>
              </a:r>
            </a:p>
          </p:txBody>
        </p:sp>
        <p:sp>
          <p:nvSpPr>
            <p:cNvPr id="39977" name="Line 38"/>
            <p:cNvSpPr>
              <a:spLocks noChangeShapeType="1"/>
            </p:cNvSpPr>
            <p:nvPr/>
          </p:nvSpPr>
          <p:spPr bwMode="auto">
            <a:xfrm>
              <a:off x="1527" y="2136"/>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Line 39"/>
            <p:cNvSpPr>
              <a:spLocks noChangeShapeType="1"/>
            </p:cNvSpPr>
            <p:nvPr/>
          </p:nvSpPr>
          <p:spPr bwMode="auto">
            <a:xfrm>
              <a:off x="4119" y="2184"/>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9" name="Line 40"/>
            <p:cNvSpPr>
              <a:spLocks noChangeShapeType="1"/>
            </p:cNvSpPr>
            <p:nvPr/>
          </p:nvSpPr>
          <p:spPr bwMode="auto">
            <a:xfrm>
              <a:off x="3255" y="1608"/>
              <a:ext cx="0" cy="3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0" name="Line 41"/>
            <p:cNvSpPr>
              <a:spLocks noChangeShapeType="1"/>
            </p:cNvSpPr>
            <p:nvPr/>
          </p:nvSpPr>
          <p:spPr bwMode="auto">
            <a:xfrm>
              <a:off x="4503" y="2184"/>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0" name="Rectangle 44"/>
          <p:cNvSpPr>
            <a:spLocks noGrp="1" noChangeArrowheads="1"/>
          </p:cNvSpPr>
          <p:nvPr>
            <p:ph type="title"/>
          </p:nvPr>
        </p:nvSpPr>
        <p:spPr>
          <a:xfrm>
            <a:off x="990600" y="228600"/>
            <a:ext cx="7083425" cy="368300"/>
          </a:xfrm>
        </p:spPr>
        <p:txBody>
          <a:bodyPr/>
          <a:lstStyle/>
          <a:p>
            <a:r>
              <a:rPr lang="en-US" altLang="ko-KR" smtClean="0">
                <a:ea typeface="굴림" panose="020B0600000101010101" pitchFamily="34" charset="-127"/>
              </a:rPr>
              <a:t>Overlapping TLB &amp; Cache Access</a:t>
            </a:r>
          </a:p>
        </p:txBody>
      </p:sp>
    </p:spTree>
    <p:extLst>
      <p:ext uri="{BB962C8B-B14F-4D97-AF65-F5344CB8AC3E}">
        <p14:creationId xmlns:p14="http://schemas.microsoft.com/office/powerpoint/2010/main" val="2885175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4731">
                                            <p:txEl>
                                              <p:pRg st="0" end="0"/>
                                            </p:txEl>
                                          </p:spTgt>
                                        </p:tgtEl>
                                        <p:attrNameLst>
                                          <p:attrName>style.visibility</p:attrName>
                                        </p:attrNameLst>
                                      </p:cBhvr>
                                      <p:to>
                                        <p:strVal val="visible"/>
                                      </p:to>
                                    </p:set>
                                    <p:anim calcmode="lin" valueType="num">
                                      <p:cBhvr additive="base">
                                        <p:cTn id="7" dur="500" fill="hold"/>
                                        <p:tgtEl>
                                          <p:spTgt spid="754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47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54733"/>
                                        </p:tgtEl>
                                        <p:attrNameLst>
                                          <p:attrName>style.visibility</p:attrName>
                                        </p:attrNameLst>
                                      </p:cBhvr>
                                      <p:to>
                                        <p:strVal val="visible"/>
                                      </p:to>
                                    </p:set>
                                    <p:anim calcmode="lin" valueType="num">
                                      <p:cBhvr additive="base">
                                        <p:cTn id="11" dur="500" fill="hold"/>
                                        <p:tgtEl>
                                          <p:spTgt spid="754733"/>
                                        </p:tgtEl>
                                        <p:attrNameLst>
                                          <p:attrName>ppt_x</p:attrName>
                                        </p:attrNameLst>
                                      </p:cBhvr>
                                      <p:tavLst>
                                        <p:tav tm="0">
                                          <p:val>
                                            <p:strVal val="1+#ppt_w/2"/>
                                          </p:val>
                                        </p:tav>
                                        <p:tav tm="100000">
                                          <p:val>
                                            <p:strVal val="#ppt_x"/>
                                          </p:val>
                                        </p:tav>
                                      </p:tavLst>
                                    </p:anim>
                                    <p:anim calcmode="lin" valueType="num">
                                      <p:cBhvr additive="base">
                                        <p:cTn id="12" dur="500" fill="hold"/>
                                        <p:tgtEl>
                                          <p:spTgt spid="75473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4731">
                                            <p:txEl>
                                              <p:pRg st="9" end="9"/>
                                            </p:txEl>
                                          </p:spTgt>
                                        </p:tgtEl>
                                        <p:attrNameLst>
                                          <p:attrName>style.visibility</p:attrName>
                                        </p:attrNameLst>
                                      </p:cBhvr>
                                      <p:to>
                                        <p:strVal val="visible"/>
                                      </p:to>
                                    </p:set>
                                    <p:anim calcmode="lin" valueType="num">
                                      <p:cBhvr additive="base">
                                        <p:cTn id="17" dur="500" fill="hold"/>
                                        <p:tgtEl>
                                          <p:spTgt spid="754731">
                                            <p:txEl>
                                              <p:pRg st="9" end="9"/>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4731">
                                            <p:txEl>
                                              <p:pRg st="9" end="9"/>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54731">
                                            <p:txEl>
                                              <p:pRg st="10" end="10"/>
                                            </p:txEl>
                                          </p:spTgt>
                                        </p:tgtEl>
                                        <p:attrNameLst>
                                          <p:attrName>style.visibility</p:attrName>
                                        </p:attrNameLst>
                                      </p:cBhvr>
                                      <p:to>
                                        <p:strVal val="visible"/>
                                      </p:to>
                                    </p:set>
                                    <p:anim calcmode="lin" valueType="num">
                                      <p:cBhvr additive="base">
                                        <p:cTn id="21" dur="500" fill="hold"/>
                                        <p:tgtEl>
                                          <p:spTgt spid="754731">
                                            <p:txEl>
                                              <p:pRg st="10" end="1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4731">
                                            <p:txEl>
                                              <p:pRg st="10" end="1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54731">
                                            <p:txEl>
                                              <p:pRg st="11" end="11"/>
                                            </p:txEl>
                                          </p:spTgt>
                                        </p:tgtEl>
                                        <p:attrNameLst>
                                          <p:attrName>style.visibility</p:attrName>
                                        </p:attrNameLst>
                                      </p:cBhvr>
                                      <p:to>
                                        <p:strVal val="visible"/>
                                      </p:to>
                                    </p:set>
                                    <p:anim calcmode="lin" valueType="num">
                                      <p:cBhvr additive="base">
                                        <p:cTn id="25" dur="500" fill="hold"/>
                                        <p:tgtEl>
                                          <p:spTgt spid="754731">
                                            <p:txEl>
                                              <p:pRg st="11" end="1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473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54731">
                                            <p:txEl>
                                              <p:pRg st="12" end="12"/>
                                            </p:txEl>
                                          </p:spTgt>
                                        </p:tgtEl>
                                        <p:attrNameLst>
                                          <p:attrName>style.visibility</p:attrName>
                                        </p:attrNameLst>
                                      </p:cBhvr>
                                      <p:to>
                                        <p:strVal val="visible"/>
                                      </p:to>
                                    </p:set>
                                    <p:anim calcmode="lin" valueType="num">
                                      <p:cBhvr additive="base">
                                        <p:cTn id="31" dur="500" fill="hold"/>
                                        <p:tgtEl>
                                          <p:spTgt spid="754731">
                                            <p:txEl>
                                              <p:pRg st="12" end="1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54731">
                                            <p:txEl>
                                              <p:pRg st="12" end="12"/>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54731">
                                            <p:txEl>
                                              <p:pRg st="13" end="13"/>
                                            </p:txEl>
                                          </p:spTgt>
                                        </p:tgtEl>
                                        <p:attrNameLst>
                                          <p:attrName>style.visibility</p:attrName>
                                        </p:attrNameLst>
                                      </p:cBhvr>
                                      <p:to>
                                        <p:strVal val="visible"/>
                                      </p:to>
                                    </p:set>
                                    <p:anim calcmode="lin" valueType="num">
                                      <p:cBhvr additive="base">
                                        <p:cTn id="35" dur="500" fill="hold"/>
                                        <p:tgtEl>
                                          <p:spTgt spid="754731">
                                            <p:txEl>
                                              <p:pRg st="13" end="1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54731">
                                            <p:txEl>
                                              <p:pRg st="13" end="13"/>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54731">
                                            <p:txEl>
                                              <p:pRg st="14" end="14"/>
                                            </p:txEl>
                                          </p:spTgt>
                                        </p:tgtEl>
                                        <p:attrNameLst>
                                          <p:attrName>style.visibility</p:attrName>
                                        </p:attrNameLst>
                                      </p:cBhvr>
                                      <p:to>
                                        <p:strVal val="visible"/>
                                      </p:to>
                                    </p:set>
                                    <p:anim calcmode="lin" valueType="num">
                                      <p:cBhvr additive="base">
                                        <p:cTn id="39" dur="500" fill="hold"/>
                                        <p:tgtEl>
                                          <p:spTgt spid="754731">
                                            <p:txEl>
                                              <p:pRg st="14" end="1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54731">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3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609600" y="152400"/>
            <a:ext cx="8077200" cy="533400"/>
          </a:xfrm>
        </p:spPr>
        <p:txBody>
          <a:bodyPr/>
          <a:lstStyle/>
          <a:p>
            <a:r>
              <a:rPr lang="en-US" altLang="en-US" dirty="0" smtClean="0"/>
              <a:t>Putting Everything Together: Address Translation</a:t>
            </a:r>
          </a:p>
        </p:txBody>
      </p:sp>
      <p:sp>
        <p:nvSpPr>
          <p:cNvPr id="74754"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Address:</a:t>
            </a:r>
          </a:p>
        </p:txBody>
      </p:sp>
      <p:sp>
        <p:nvSpPr>
          <p:cNvPr id="19" name="Rectangle 98"/>
          <p:cNvSpPr>
            <a:spLocks noChangeArrowheads="1"/>
          </p:cNvSpPr>
          <p:nvPr/>
        </p:nvSpPr>
        <p:spPr bwMode="auto">
          <a:xfrm>
            <a:off x="5257800" y="31273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20" name="Rectangle 102"/>
          <p:cNvSpPr>
            <a:spLocks noChangeArrowheads="1"/>
          </p:cNvSpPr>
          <p:nvPr/>
        </p:nvSpPr>
        <p:spPr bwMode="auto">
          <a:xfrm>
            <a:off x="4267200" y="3127375"/>
            <a:ext cx="1000125"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mj-lt"/>
                <a:cs typeface="Helvetica" panose="020B0604020202020204" pitchFamily="34" charset="0"/>
              </a:rPr>
              <a:t>Physical</a:t>
            </a:r>
          </a:p>
          <a:p>
            <a:pPr eaLnBrk="1" hangingPunct="1">
              <a:lnSpc>
                <a:spcPct val="75000"/>
              </a:lnSpc>
            </a:pPr>
            <a:r>
              <a:rPr lang="en-US" altLang="en-US" sz="1800" b="0" dirty="0">
                <a:latin typeface="+mj-lt"/>
                <a:cs typeface="Helvetica" panose="020B0604020202020204" pitchFamily="34" charset="0"/>
              </a:rPr>
              <a:t>Page #</a:t>
            </a:r>
          </a:p>
        </p:txBody>
      </p:sp>
      <p:sp>
        <p:nvSpPr>
          <p:cNvPr id="74757"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Virtual Address:</a:t>
            </a:r>
          </a:p>
        </p:txBody>
      </p:sp>
      <p:sp>
        <p:nvSpPr>
          <p:cNvPr id="74758"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74759"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mj-lt"/>
                <a:cs typeface="Helvetica" panose="020B0604020202020204" pitchFamily="34" charset="0"/>
              </a:rPr>
              <a:t>Virtual</a:t>
            </a:r>
          </a:p>
          <a:p>
            <a:pPr eaLnBrk="1" hangingPunct="1">
              <a:lnSpc>
                <a:spcPct val="75000"/>
              </a:lnSpc>
            </a:pPr>
            <a:r>
              <a:rPr lang="en-US" altLang="en-US" sz="1800" b="0">
                <a:latin typeface="+mj-lt"/>
                <a:cs typeface="Helvetica" panose="020B0604020202020204" pitchFamily="34" charset="0"/>
              </a:rPr>
              <a:t>P2 index</a:t>
            </a:r>
          </a:p>
        </p:txBody>
      </p:sp>
      <p:sp>
        <p:nvSpPr>
          <p:cNvPr id="74760"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mj-lt"/>
                <a:cs typeface="Helvetica" panose="020B0604020202020204" pitchFamily="34" charset="0"/>
              </a:rPr>
              <a:t>Virtual</a:t>
            </a:r>
          </a:p>
          <a:p>
            <a:pPr eaLnBrk="1" hangingPunct="1">
              <a:lnSpc>
                <a:spcPct val="75000"/>
              </a:lnSpc>
            </a:pPr>
            <a:r>
              <a:rPr lang="en-US" altLang="en-US" sz="1800" b="0" dirty="0">
                <a:latin typeface="+mj-lt"/>
                <a:cs typeface="Helvetica" panose="020B0604020202020204" pitchFamily="34" charset="0"/>
              </a:rPr>
              <a:t>P1 index</a:t>
            </a:r>
          </a:p>
        </p:txBody>
      </p:sp>
      <p:sp>
        <p:nvSpPr>
          <p:cNvPr id="46"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67" name="Freeform 120"/>
          <p:cNvSpPr>
            <a:spLocks/>
          </p:cNvSpPr>
          <p:nvPr/>
        </p:nvSpPr>
        <p:spPr bwMode="auto">
          <a:xfrm>
            <a:off x="1905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83"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84"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grpSp>
        <p:nvGrpSpPr>
          <p:cNvPr id="2" name="Group 94"/>
          <p:cNvGrpSpPr>
            <a:grpSpLocks/>
          </p:cNvGrpSpPr>
          <p:nvPr/>
        </p:nvGrpSpPr>
        <p:grpSpPr bwMode="auto">
          <a:xfrm>
            <a:off x="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mj-l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(1</a:t>
              </a:r>
              <a:r>
                <a:rPr lang="en-US" altLang="en-US" sz="1800" b="0" baseline="30000">
                  <a:latin typeface="+mj-lt"/>
                  <a:cs typeface="Helvetica" panose="020B0604020202020204" pitchFamily="34" charset="0"/>
                </a:rPr>
                <a:t>st</a:t>
              </a:r>
              <a:r>
                <a:rPr lang="en-US" altLang="en-US" sz="1800" b="0">
                  <a:latin typeface="+mj-lt"/>
                  <a:cs typeface="Helvetica" panose="020B0604020202020204" pitchFamily="34" charset="0"/>
                </a:rPr>
                <a:t> level)</a:t>
              </a:r>
            </a:p>
          </p:txBody>
        </p:sp>
      </p:grpSp>
      <p:grpSp>
        <p:nvGrpSpPr>
          <p:cNvPr id="3" name="Group 95"/>
          <p:cNvGrpSpPr>
            <a:grpSpLocks/>
          </p:cNvGrpSpPr>
          <p:nvPr/>
        </p:nvGrpSpPr>
        <p:grpSpPr bwMode="auto">
          <a:xfrm>
            <a:off x="2971800" y="1828800"/>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(2</a:t>
              </a:r>
              <a:r>
                <a:rPr lang="en-US" altLang="en-US" sz="1800" b="0" baseline="30000">
                  <a:latin typeface="+mj-lt"/>
                  <a:cs typeface="Helvetica" panose="020B0604020202020204" pitchFamily="34" charset="0"/>
                </a:rPr>
                <a:t>nd</a:t>
              </a:r>
              <a:r>
                <a:rPr lang="en-US" altLang="en-US" sz="1800" b="0">
                  <a:latin typeface="+mj-lt"/>
                  <a:cs typeface="Helvetica" panose="020B0604020202020204" pitchFamily="34" charset="0"/>
                </a:rPr>
                <a:t> level)</a:t>
              </a:r>
            </a:p>
          </p:txBody>
        </p:sp>
      </p:grpSp>
      <p:sp>
        <p:nvSpPr>
          <p:cNvPr id="74767"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92"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93"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4772"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t>
            </a:r>
          </a:p>
          <a:p>
            <a:pPr eaLnBrk="1" hangingPunct="1"/>
            <a:r>
              <a:rPr lang="en-US" altLang="en-US" sz="1800" b="0">
                <a:latin typeface="+mj-lt"/>
                <a:cs typeface="Helvetica" panose="020B0604020202020204" pitchFamily="34" charset="0"/>
              </a:rPr>
              <a:t>Memory:</a:t>
            </a:r>
          </a:p>
        </p:txBody>
      </p:sp>
    </p:spTree>
    <p:extLst>
      <p:ext uri="{BB962C8B-B14F-4D97-AF65-F5344CB8AC3E}">
        <p14:creationId xmlns:p14="http://schemas.microsoft.com/office/powerpoint/2010/main" val="4728598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animEffect transition="in" filter="dissolve">
                                      <p:cBhvr>
                                        <p:cTn id="9" dur="500"/>
                                        <p:tgtEl>
                                          <p:spTgt spid="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childTnLst>
                                </p:cTn>
                              </p:par>
                              <p:par>
                                <p:cTn id="30" presetID="9"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9"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dissolve">
                                      <p:cBhvr>
                                        <p:cTn id="39" dur="500"/>
                                        <p:tgtEl>
                                          <p:spTgt spid="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3"/>
                                        </p:tgtEl>
                                        <p:attrNameLst>
                                          <p:attrName>style.visibility</p:attrName>
                                        </p:attrNameLst>
                                      </p:cBhvr>
                                      <p:to>
                                        <p:strVal val="visible"/>
                                      </p:to>
                                    </p:set>
                                  </p:childTnLst>
                                </p:cTn>
                              </p:par>
                              <p:par>
                                <p:cTn id="44" presetID="9"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dissolve">
                                      <p:cBhvr>
                                        <p:cTn id="4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46" grpId="0" animBg="1"/>
      <p:bldP spid="67" grpId="0" animBg="1"/>
      <p:bldP spid="83" grpId="0" animBg="1"/>
      <p:bldP spid="84" grpId="0" animBg="1"/>
      <p:bldP spid="88" grpId="0" animBg="1"/>
      <p:bldP spid="90" grpId="0" animBg="1"/>
      <p:bldP spid="92" grpId="0" animBg="1"/>
      <p:bldP spid="9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3124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5778" name="Line 22"/>
          <p:cNvSpPr>
            <a:spLocks noChangeShapeType="1"/>
          </p:cNvSpPr>
          <p:nvPr/>
        </p:nvSpPr>
        <p:spPr bwMode="auto">
          <a:xfrm>
            <a:off x="3109913"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5779" name="Rectangle 8"/>
          <p:cNvSpPr>
            <a:spLocks noChangeArrowheads="1"/>
          </p:cNvSpPr>
          <p:nvPr/>
        </p:nvSpPr>
        <p:spPr bwMode="auto">
          <a:xfrm>
            <a:off x="3429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0" name="Rectangle 10" descr="50%"/>
          <p:cNvSpPr>
            <a:spLocks noChangeArrowheads="1"/>
          </p:cNvSpPr>
          <p:nvPr/>
        </p:nvSpPr>
        <p:spPr bwMode="auto">
          <a:xfrm>
            <a:off x="3429000" y="39576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1" name="Rectangle 10" descr="50%"/>
          <p:cNvSpPr>
            <a:spLocks noChangeArrowheads="1"/>
          </p:cNvSpPr>
          <p:nvPr/>
        </p:nvSpPr>
        <p:spPr bwMode="auto">
          <a:xfrm>
            <a:off x="3429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2" name="Text Box 66"/>
          <p:cNvSpPr txBox="1">
            <a:spLocks noChangeArrowheads="1"/>
          </p:cNvSpPr>
          <p:nvPr/>
        </p:nvSpPr>
        <p:spPr bwMode="auto">
          <a:xfrm>
            <a:off x="2971800" y="46482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(2</a:t>
            </a:r>
            <a:r>
              <a:rPr lang="en-US" altLang="en-US" sz="1800" b="0" baseline="30000">
                <a:latin typeface="+mj-lt"/>
                <a:cs typeface="Helvetica" panose="020B0604020202020204" pitchFamily="34" charset="0"/>
              </a:rPr>
              <a:t>nd</a:t>
            </a:r>
            <a:r>
              <a:rPr lang="en-US" altLang="en-US" sz="1800" b="0">
                <a:latin typeface="+mj-lt"/>
                <a:cs typeface="Helvetica" panose="020B0604020202020204" pitchFamily="34" charset="0"/>
              </a:rPr>
              <a:t> level)</a:t>
            </a:r>
          </a:p>
        </p:txBody>
      </p:sp>
      <p:sp>
        <p:nvSpPr>
          <p:cNvPr id="75783" name="Rectangle 8"/>
          <p:cNvSpPr>
            <a:spLocks noChangeArrowheads="1"/>
          </p:cNvSpPr>
          <p:nvPr/>
        </p:nvSpPr>
        <p:spPr bwMode="auto">
          <a:xfrm>
            <a:off x="3429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4" name="Rectangle 10" descr="50%"/>
          <p:cNvSpPr>
            <a:spLocks noChangeArrowheads="1"/>
          </p:cNvSpPr>
          <p:nvPr/>
        </p:nvSpPr>
        <p:spPr bwMode="auto">
          <a:xfrm>
            <a:off x="3429000" y="20970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5" name="Rectangle 11" descr="70%"/>
          <p:cNvSpPr>
            <a:spLocks noChangeArrowheads="1"/>
          </p:cNvSpPr>
          <p:nvPr/>
        </p:nvSpPr>
        <p:spPr bwMode="auto">
          <a:xfrm>
            <a:off x="3429000" y="24098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6"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5787" name="Rectangle 4"/>
          <p:cNvSpPr>
            <a:spLocks noChangeArrowheads="1"/>
          </p:cNvSpPr>
          <p:nvPr/>
        </p:nvSpPr>
        <p:spPr bwMode="auto">
          <a:xfrm>
            <a:off x="2438400"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8" name="Rectangle 5" descr="80%"/>
          <p:cNvSpPr>
            <a:spLocks noChangeArrowheads="1"/>
          </p:cNvSpPr>
          <p:nvPr/>
        </p:nvSpPr>
        <p:spPr bwMode="auto">
          <a:xfrm>
            <a:off x="2438400" y="29718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9" name="Rectangle 7" descr="75%"/>
          <p:cNvSpPr>
            <a:spLocks noChangeArrowheads="1"/>
          </p:cNvSpPr>
          <p:nvPr/>
        </p:nvSpPr>
        <p:spPr bwMode="auto">
          <a:xfrm>
            <a:off x="2438400" y="33528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90" name="Line 92"/>
          <p:cNvSpPr>
            <a:spLocks noChangeShapeType="1"/>
          </p:cNvSpPr>
          <p:nvPr/>
        </p:nvSpPr>
        <p:spPr bwMode="auto">
          <a:xfrm flipV="1">
            <a:off x="1600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mj-lt"/>
            </a:endParaRPr>
          </a:p>
        </p:txBody>
      </p:sp>
      <p:sp>
        <p:nvSpPr>
          <p:cNvPr id="75791" name="Rectangle 76"/>
          <p:cNvSpPr>
            <a:spLocks noChangeArrowheads="1"/>
          </p:cNvSpPr>
          <p:nvPr/>
        </p:nvSpPr>
        <p:spPr bwMode="auto">
          <a:xfrm>
            <a:off x="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PageTablePtr</a:t>
            </a:r>
          </a:p>
        </p:txBody>
      </p:sp>
      <p:sp>
        <p:nvSpPr>
          <p:cNvPr id="75792"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5793" name="Freeform 120"/>
          <p:cNvSpPr>
            <a:spLocks/>
          </p:cNvSpPr>
          <p:nvPr/>
        </p:nvSpPr>
        <p:spPr bwMode="auto">
          <a:xfrm>
            <a:off x="1905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5794" name="Text Box 66"/>
          <p:cNvSpPr txBox="1">
            <a:spLocks noChangeArrowheads="1"/>
          </p:cNvSpPr>
          <p:nvPr/>
        </p:nvSpPr>
        <p:spPr bwMode="auto">
          <a:xfrm>
            <a:off x="1905000" y="39528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(1</a:t>
            </a:r>
            <a:r>
              <a:rPr lang="en-US" altLang="en-US" sz="1800" b="0" baseline="30000">
                <a:latin typeface="+mj-lt"/>
                <a:cs typeface="Helvetica" panose="020B0604020202020204" pitchFamily="34" charset="0"/>
              </a:rPr>
              <a:t>st</a:t>
            </a:r>
            <a:r>
              <a:rPr lang="en-US" altLang="en-US" sz="1800" b="0">
                <a:latin typeface="+mj-lt"/>
                <a:cs typeface="Helvetica" panose="020B0604020202020204" pitchFamily="34" charset="0"/>
              </a:rPr>
              <a:t> level)</a:t>
            </a:r>
          </a:p>
        </p:txBody>
      </p:sp>
      <p:sp>
        <p:nvSpPr>
          <p:cNvPr id="35" name="Rectangle 34"/>
          <p:cNvSpPr/>
          <p:nvPr/>
        </p:nvSpPr>
        <p:spPr bwMode="auto">
          <a:xfrm>
            <a:off x="0" y="727075"/>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5796" name="Title 1"/>
          <p:cNvSpPr>
            <a:spLocks noGrp="1"/>
          </p:cNvSpPr>
          <p:nvPr>
            <p:ph type="title"/>
          </p:nvPr>
        </p:nvSpPr>
        <p:spPr>
          <a:xfrm>
            <a:off x="381000" y="152400"/>
            <a:ext cx="8229600" cy="533400"/>
          </a:xfrm>
        </p:spPr>
        <p:txBody>
          <a:bodyPr/>
          <a:lstStyle/>
          <a:p>
            <a:r>
              <a:rPr lang="en-US" altLang="en-US" dirty="0" smtClean="0"/>
              <a:t>Putting Everything Together: TLB</a:t>
            </a:r>
          </a:p>
        </p:txBody>
      </p:sp>
      <p:sp>
        <p:nvSpPr>
          <p:cNvPr id="75797" name="Rectangle 98"/>
          <p:cNvSpPr>
            <a:spLocks noChangeArrowheads="1"/>
          </p:cNvSpPr>
          <p:nvPr/>
        </p:nvSpPr>
        <p:spPr bwMode="auto">
          <a:xfrm>
            <a:off x="5257799" y="3127375"/>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75798" name="Rectangle 102"/>
          <p:cNvSpPr>
            <a:spLocks noChangeArrowheads="1"/>
          </p:cNvSpPr>
          <p:nvPr/>
        </p:nvSpPr>
        <p:spPr bwMode="auto">
          <a:xfrm>
            <a:off x="4267200" y="31273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mj-lt"/>
                <a:cs typeface="Helvetica" panose="020B0604020202020204" pitchFamily="34" charset="0"/>
              </a:rPr>
              <a:t>Physical</a:t>
            </a:r>
          </a:p>
          <a:p>
            <a:pPr eaLnBrk="1" hangingPunct="1">
              <a:lnSpc>
                <a:spcPct val="75000"/>
              </a:lnSpc>
            </a:pPr>
            <a:r>
              <a:rPr lang="en-US" altLang="en-US" sz="1800" b="0">
                <a:latin typeface="+mj-lt"/>
                <a:cs typeface="Helvetica" panose="020B0604020202020204" pitchFamily="34" charset="0"/>
              </a:rPr>
              <a:t>Page #</a:t>
            </a:r>
          </a:p>
        </p:txBody>
      </p:sp>
      <p:sp>
        <p:nvSpPr>
          <p:cNvPr id="75799"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Virtual Address:</a:t>
            </a:r>
          </a:p>
        </p:txBody>
      </p:sp>
      <p:sp>
        <p:nvSpPr>
          <p:cNvPr id="75800"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75801"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mj-lt"/>
                <a:cs typeface="Helvetica" panose="020B0604020202020204" pitchFamily="34" charset="0"/>
              </a:rPr>
              <a:t>Virtual</a:t>
            </a:r>
          </a:p>
          <a:p>
            <a:pPr eaLnBrk="1" hangingPunct="1">
              <a:lnSpc>
                <a:spcPct val="75000"/>
              </a:lnSpc>
            </a:pPr>
            <a:r>
              <a:rPr lang="en-US" altLang="en-US" sz="1800" b="0">
                <a:latin typeface="+mj-lt"/>
                <a:cs typeface="Helvetica" panose="020B0604020202020204" pitchFamily="34" charset="0"/>
              </a:rPr>
              <a:t>P2 index</a:t>
            </a:r>
          </a:p>
        </p:txBody>
      </p:sp>
      <p:sp>
        <p:nvSpPr>
          <p:cNvPr id="75802"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mj-lt"/>
                <a:cs typeface="Helvetica" panose="020B0604020202020204" pitchFamily="34" charset="0"/>
              </a:rPr>
              <a:t>Virtual</a:t>
            </a:r>
          </a:p>
          <a:p>
            <a:pPr eaLnBrk="1" hangingPunct="1">
              <a:lnSpc>
                <a:spcPct val="75000"/>
              </a:lnSpc>
            </a:pPr>
            <a:r>
              <a:rPr lang="en-US" altLang="en-US" sz="1800" b="0" dirty="0">
                <a:latin typeface="+mj-lt"/>
                <a:cs typeface="Helvetica" panose="020B0604020202020204" pitchFamily="34" charset="0"/>
              </a:rPr>
              <a:t>P1 index</a:t>
            </a:r>
          </a:p>
        </p:txBody>
      </p:sp>
      <p:sp>
        <p:nvSpPr>
          <p:cNvPr id="75803"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75806"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t>
            </a:r>
          </a:p>
          <a:p>
            <a:pPr eaLnBrk="1" hangingPunct="1"/>
            <a:r>
              <a:rPr lang="en-US" altLang="en-US" sz="1800" b="0">
                <a:latin typeface="+mj-lt"/>
                <a:cs typeface="Helvetica" panose="020B0604020202020204" pitchFamily="34" charset="0"/>
              </a:rPr>
              <a:t>Memory:</a:t>
            </a:r>
          </a:p>
        </p:txBody>
      </p:sp>
      <p:sp>
        <p:nvSpPr>
          <p:cNvPr id="75807"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5808"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Address:</a:t>
            </a:r>
          </a:p>
        </p:txBody>
      </p:sp>
      <p:sp>
        <p:nvSpPr>
          <p:cNvPr id="75809" name="Right Brace 47"/>
          <p:cNvSpPr>
            <a:spLocks/>
          </p:cNvSpPr>
          <p:nvPr/>
        </p:nvSpPr>
        <p:spPr bwMode="auto">
          <a:xfrm rot="5400000">
            <a:off x="971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50" name="Freeform 49"/>
          <p:cNvSpPr>
            <a:spLocks noChangeArrowheads="1"/>
          </p:cNvSpPr>
          <p:nvPr/>
        </p:nvSpPr>
        <p:spPr bwMode="auto">
          <a:xfrm>
            <a:off x="1062038" y="1981200"/>
            <a:ext cx="830262"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51" name="Freeform 50"/>
          <p:cNvSpPr>
            <a:spLocks noChangeArrowheads="1"/>
          </p:cNvSpPr>
          <p:nvPr/>
        </p:nvSpPr>
        <p:spPr bwMode="auto">
          <a:xfrm>
            <a:off x="4354513" y="3492500"/>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grpSp>
        <p:nvGrpSpPr>
          <p:cNvPr id="2" name="Group 54"/>
          <p:cNvGrpSpPr>
            <a:grpSpLocks/>
          </p:cNvGrpSpPr>
          <p:nvPr/>
        </p:nvGrpSpPr>
        <p:grpSpPr bwMode="auto">
          <a:xfrm>
            <a:off x="1752600" y="5318125"/>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5822" name="TextBox 48"/>
            <p:cNvSpPr txBox="1">
              <a:spLocks noChangeArrowheads="1"/>
            </p:cNvSpPr>
            <p:nvPr/>
          </p:nvSpPr>
          <p:spPr bwMode="auto">
            <a:xfrm>
              <a:off x="2971800" y="5645339"/>
              <a:ext cx="393056" cy="46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mj-lt"/>
                  <a:cs typeface="Helvetica" panose="020B0604020202020204" pitchFamily="34" charset="0"/>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TLB:</a:t>
              </a:r>
            </a:p>
          </p:txBody>
        </p:sp>
      </p:grpSp>
      <p:sp>
        <p:nvSpPr>
          <p:cNvPr id="75813"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5814"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Tree>
    <p:extLst>
      <p:ext uri="{BB962C8B-B14F-4D97-AF65-F5344CB8AC3E}">
        <p14:creationId xmlns:p14="http://schemas.microsoft.com/office/powerpoint/2010/main" val="39821151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52" name="Rectangle 51"/>
          <p:cNvSpPr/>
          <p:nvPr/>
        </p:nvSpPr>
        <p:spPr bwMode="auto">
          <a:xfrm>
            <a:off x="1905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03" name="Line 20"/>
          <p:cNvSpPr>
            <a:spLocks noChangeShapeType="1"/>
          </p:cNvSpPr>
          <p:nvPr/>
        </p:nvSpPr>
        <p:spPr bwMode="auto">
          <a:xfrm flipV="1">
            <a:off x="3124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6804" name="Line 22"/>
          <p:cNvSpPr>
            <a:spLocks noChangeShapeType="1"/>
          </p:cNvSpPr>
          <p:nvPr/>
        </p:nvSpPr>
        <p:spPr bwMode="auto">
          <a:xfrm>
            <a:off x="3109913"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6805" name="Rectangle 8"/>
          <p:cNvSpPr>
            <a:spLocks noChangeArrowheads="1"/>
          </p:cNvSpPr>
          <p:nvPr/>
        </p:nvSpPr>
        <p:spPr bwMode="auto">
          <a:xfrm>
            <a:off x="3429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06" name="Rectangle 10" descr="50%"/>
          <p:cNvSpPr>
            <a:spLocks noChangeArrowheads="1"/>
          </p:cNvSpPr>
          <p:nvPr/>
        </p:nvSpPr>
        <p:spPr bwMode="auto">
          <a:xfrm>
            <a:off x="3429000" y="39576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07" name="Rectangle 10" descr="50%"/>
          <p:cNvSpPr>
            <a:spLocks noChangeArrowheads="1"/>
          </p:cNvSpPr>
          <p:nvPr/>
        </p:nvSpPr>
        <p:spPr bwMode="auto">
          <a:xfrm>
            <a:off x="3429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08" name="Text Box 66"/>
          <p:cNvSpPr txBox="1">
            <a:spLocks noChangeArrowheads="1"/>
          </p:cNvSpPr>
          <p:nvPr/>
        </p:nvSpPr>
        <p:spPr bwMode="auto">
          <a:xfrm>
            <a:off x="2971800" y="46482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(2</a:t>
            </a:r>
            <a:r>
              <a:rPr lang="en-US" altLang="en-US" sz="1800" b="0" baseline="30000">
                <a:latin typeface="+mj-lt"/>
                <a:cs typeface="Helvetica" panose="020B0604020202020204" pitchFamily="34" charset="0"/>
              </a:rPr>
              <a:t>nd</a:t>
            </a:r>
            <a:r>
              <a:rPr lang="en-US" altLang="en-US" sz="1800" b="0">
                <a:latin typeface="+mj-lt"/>
                <a:cs typeface="Helvetica" panose="020B0604020202020204" pitchFamily="34" charset="0"/>
              </a:rPr>
              <a:t> level)</a:t>
            </a:r>
          </a:p>
        </p:txBody>
      </p:sp>
      <p:sp>
        <p:nvSpPr>
          <p:cNvPr id="76809" name="Rectangle 8"/>
          <p:cNvSpPr>
            <a:spLocks noChangeArrowheads="1"/>
          </p:cNvSpPr>
          <p:nvPr/>
        </p:nvSpPr>
        <p:spPr bwMode="auto">
          <a:xfrm>
            <a:off x="3429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0" name="Rectangle 10" descr="50%"/>
          <p:cNvSpPr>
            <a:spLocks noChangeArrowheads="1"/>
          </p:cNvSpPr>
          <p:nvPr/>
        </p:nvSpPr>
        <p:spPr bwMode="auto">
          <a:xfrm>
            <a:off x="3429000" y="20970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1" name="Rectangle 11" descr="70%"/>
          <p:cNvSpPr>
            <a:spLocks noChangeArrowheads="1"/>
          </p:cNvSpPr>
          <p:nvPr/>
        </p:nvSpPr>
        <p:spPr bwMode="auto">
          <a:xfrm>
            <a:off x="3429000" y="24098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2" name="Rectangle 4"/>
          <p:cNvSpPr>
            <a:spLocks noChangeArrowheads="1"/>
          </p:cNvSpPr>
          <p:nvPr/>
        </p:nvSpPr>
        <p:spPr bwMode="auto">
          <a:xfrm>
            <a:off x="2438400"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3" name="Rectangle 5" descr="80%"/>
          <p:cNvSpPr>
            <a:spLocks noChangeArrowheads="1"/>
          </p:cNvSpPr>
          <p:nvPr/>
        </p:nvSpPr>
        <p:spPr bwMode="auto">
          <a:xfrm>
            <a:off x="2438400" y="29718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4" name="Rectangle 7" descr="75%"/>
          <p:cNvSpPr>
            <a:spLocks noChangeArrowheads="1"/>
          </p:cNvSpPr>
          <p:nvPr/>
        </p:nvSpPr>
        <p:spPr bwMode="auto">
          <a:xfrm>
            <a:off x="2438400" y="33528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5" name="Line 92"/>
          <p:cNvSpPr>
            <a:spLocks noChangeShapeType="1"/>
          </p:cNvSpPr>
          <p:nvPr/>
        </p:nvSpPr>
        <p:spPr bwMode="auto">
          <a:xfrm flipV="1">
            <a:off x="1600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mj-lt"/>
            </a:endParaRPr>
          </a:p>
        </p:txBody>
      </p:sp>
      <p:sp>
        <p:nvSpPr>
          <p:cNvPr id="76816" name="Rectangle 76"/>
          <p:cNvSpPr>
            <a:spLocks noChangeArrowheads="1"/>
          </p:cNvSpPr>
          <p:nvPr/>
        </p:nvSpPr>
        <p:spPr bwMode="auto">
          <a:xfrm>
            <a:off x="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PageTablePtr</a:t>
            </a:r>
          </a:p>
        </p:txBody>
      </p:sp>
      <p:sp>
        <p:nvSpPr>
          <p:cNvPr id="76817"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6818" name="Freeform 120"/>
          <p:cNvSpPr>
            <a:spLocks/>
          </p:cNvSpPr>
          <p:nvPr/>
        </p:nvSpPr>
        <p:spPr bwMode="auto">
          <a:xfrm>
            <a:off x="1905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6819" name="Text Box 66"/>
          <p:cNvSpPr txBox="1">
            <a:spLocks noChangeArrowheads="1"/>
          </p:cNvSpPr>
          <p:nvPr/>
        </p:nvSpPr>
        <p:spPr bwMode="auto">
          <a:xfrm>
            <a:off x="1905000" y="39528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(1</a:t>
            </a:r>
            <a:r>
              <a:rPr lang="en-US" altLang="en-US" sz="1800" b="0" baseline="30000">
                <a:latin typeface="+mj-lt"/>
                <a:cs typeface="Helvetica" panose="020B0604020202020204" pitchFamily="34" charset="0"/>
              </a:rPr>
              <a:t>st</a:t>
            </a:r>
            <a:r>
              <a:rPr lang="en-US" altLang="en-US" sz="1800" b="0">
                <a:latin typeface="+mj-lt"/>
                <a:cs typeface="Helvetica" panose="020B0604020202020204" pitchFamily="34" charset="0"/>
              </a:rPr>
              <a:t> level)</a:t>
            </a:r>
          </a:p>
        </p:txBody>
      </p:sp>
      <p:sp>
        <p:nvSpPr>
          <p:cNvPr id="76820"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Virtual Address:</a:t>
            </a:r>
          </a:p>
        </p:txBody>
      </p:sp>
      <p:sp>
        <p:nvSpPr>
          <p:cNvPr id="76821"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76822"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mj-lt"/>
                <a:cs typeface="Helvetica" panose="020B0604020202020204" pitchFamily="34" charset="0"/>
              </a:rPr>
              <a:t>Virtual</a:t>
            </a:r>
          </a:p>
          <a:p>
            <a:pPr eaLnBrk="1" hangingPunct="1">
              <a:lnSpc>
                <a:spcPct val="75000"/>
              </a:lnSpc>
            </a:pPr>
            <a:r>
              <a:rPr lang="en-US" altLang="en-US" sz="1800" b="0">
                <a:latin typeface="+mj-lt"/>
                <a:cs typeface="Helvetica" panose="020B0604020202020204" pitchFamily="34" charset="0"/>
              </a:rPr>
              <a:t>P2 index</a:t>
            </a:r>
          </a:p>
        </p:txBody>
      </p:sp>
      <p:sp>
        <p:nvSpPr>
          <p:cNvPr id="76823"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mj-lt"/>
                <a:cs typeface="Helvetica" panose="020B0604020202020204" pitchFamily="34" charset="0"/>
              </a:rPr>
              <a:t>Virtual</a:t>
            </a:r>
          </a:p>
          <a:p>
            <a:pPr eaLnBrk="1" hangingPunct="1">
              <a:lnSpc>
                <a:spcPct val="75000"/>
              </a:lnSpc>
            </a:pPr>
            <a:r>
              <a:rPr lang="en-US" altLang="en-US" sz="1800" b="0" dirty="0">
                <a:latin typeface="+mj-lt"/>
                <a:cs typeface="Helvetica" panose="020B0604020202020204" pitchFamily="34" charset="0"/>
              </a:rPr>
              <a:t>P1 index</a:t>
            </a:r>
          </a:p>
        </p:txBody>
      </p:sp>
      <p:sp>
        <p:nvSpPr>
          <p:cNvPr id="38" name="Rectangle 37"/>
          <p:cNvSpPr/>
          <p:nvPr/>
        </p:nvSpPr>
        <p:spPr bwMode="auto">
          <a:xfrm>
            <a:off x="1905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25" name="Rectangle 39"/>
          <p:cNvSpPr>
            <a:spLocks noChangeArrowheads="1"/>
          </p:cNvSpPr>
          <p:nvPr/>
        </p:nvSpPr>
        <p:spPr bwMode="auto">
          <a:xfrm>
            <a:off x="1905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43" name="Rectangle 42"/>
          <p:cNvSpPr/>
          <p:nvPr/>
        </p:nvSpPr>
        <p:spPr bwMode="auto">
          <a:xfrm>
            <a:off x="1905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44" name="Rectangle 43"/>
          <p:cNvSpPr/>
          <p:nvPr/>
        </p:nvSpPr>
        <p:spPr bwMode="auto">
          <a:xfrm>
            <a:off x="3124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28" name="Rectangle 44"/>
          <p:cNvSpPr>
            <a:spLocks noChangeArrowheads="1"/>
          </p:cNvSpPr>
          <p:nvPr/>
        </p:nvSpPr>
        <p:spPr bwMode="auto">
          <a:xfrm>
            <a:off x="3124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47" name="Rectangle 46"/>
          <p:cNvSpPr/>
          <p:nvPr/>
        </p:nvSpPr>
        <p:spPr bwMode="auto">
          <a:xfrm>
            <a:off x="3124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30" name="Right Brace 47"/>
          <p:cNvSpPr>
            <a:spLocks/>
          </p:cNvSpPr>
          <p:nvPr/>
        </p:nvSpPr>
        <p:spPr bwMode="auto">
          <a:xfrm rot="5400000">
            <a:off x="971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31" name="TextBox 48"/>
          <p:cNvSpPr txBox="1">
            <a:spLocks noChangeArrowheads="1"/>
          </p:cNvSpPr>
          <p:nvPr/>
        </p:nvSpPr>
        <p:spPr bwMode="auto">
          <a:xfrm>
            <a:off x="2971800" y="5949950"/>
            <a:ext cx="393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mj-lt"/>
                <a:cs typeface="Helvetica" panose="020B0604020202020204" pitchFamily="34" charset="0"/>
              </a:rPr>
              <a:t>…</a:t>
            </a:r>
          </a:p>
        </p:txBody>
      </p:sp>
      <p:sp>
        <p:nvSpPr>
          <p:cNvPr id="76832" name="Freeform 49"/>
          <p:cNvSpPr>
            <a:spLocks noChangeArrowheads="1"/>
          </p:cNvSpPr>
          <p:nvPr/>
        </p:nvSpPr>
        <p:spPr bwMode="auto">
          <a:xfrm>
            <a:off x="1062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6833" name="Freeform 50"/>
          <p:cNvSpPr>
            <a:spLocks noChangeArrowheads="1"/>
          </p:cNvSpPr>
          <p:nvPr/>
        </p:nvSpPr>
        <p:spPr bwMode="auto">
          <a:xfrm>
            <a:off x="4354513" y="3492500"/>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6834" name="Text Box 66"/>
          <p:cNvSpPr txBox="1">
            <a:spLocks noChangeArrowheads="1"/>
          </p:cNvSpPr>
          <p:nvPr/>
        </p:nvSpPr>
        <p:spPr bwMode="auto">
          <a:xfrm>
            <a:off x="1752600" y="531812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TLB:</a:t>
            </a:r>
          </a:p>
        </p:txBody>
      </p:sp>
      <p:sp>
        <p:nvSpPr>
          <p:cNvPr id="35" name="Rectangle 34"/>
          <p:cNvSpPr/>
          <p:nvPr/>
        </p:nvSpPr>
        <p:spPr bwMode="auto">
          <a:xfrm>
            <a:off x="0" y="727075"/>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36" name="Title 1"/>
          <p:cNvSpPr>
            <a:spLocks noGrp="1"/>
          </p:cNvSpPr>
          <p:nvPr>
            <p:ph type="title"/>
          </p:nvPr>
        </p:nvSpPr>
        <p:spPr>
          <a:xfrm>
            <a:off x="990600" y="152400"/>
            <a:ext cx="7162800" cy="533400"/>
          </a:xfrm>
        </p:spPr>
        <p:txBody>
          <a:bodyPr/>
          <a:lstStyle/>
          <a:p>
            <a:r>
              <a:rPr lang="en-US" altLang="en-US" smtClean="0"/>
              <a:t>Putting Everything Together: Cache</a:t>
            </a:r>
          </a:p>
        </p:txBody>
      </p:sp>
      <p:sp>
        <p:nvSpPr>
          <p:cNvPr id="76837" name="Rectangle 98"/>
          <p:cNvSpPr>
            <a:spLocks noChangeArrowheads="1"/>
          </p:cNvSpPr>
          <p:nvPr/>
        </p:nvSpPr>
        <p:spPr bwMode="auto">
          <a:xfrm>
            <a:off x="5257800" y="31273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76838"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76841"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t>
            </a:r>
          </a:p>
          <a:p>
            <a:pPr eaLnBrk="1" hangingPunct="1"/>
            <a:r>
              <a:rPr lang="en-US" altLang="en-US" sz="1800" b="0">
                <a:latin typeface="+mj-lt"/>
                <a:cs typeface="Helvetica" panose="020B0604020202020204" pitchFamily="34" charset="0"/>
              </a:rPr>
              <a:t>Memory:</a:t>
            </a:r>
          </a:p>
        </p:txBody>
      </p:sp>
      <p:sp>
        <p:nvSpPr>
          <p:cNvPr id="76842"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6843"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Address:</a:t>
            </a:r>
          </a:p>
        </p:txBody>
      </p:sp>
      <p:sp>
        <p:nvSpPr>
          <p:cNvPr id="76844"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6845"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6846" name="Rectangle 102"/>
          <p:cNvSpPr>
            <a:spLocks noChangeArrowheads="1"/>
          </p:cNvSpPr>
          <p:nvPr/>
        </p:nvSpPr>
        <p:spPr bwMode="auto">
          <a:xfrm>
            <a:off x="4267200" y="31273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mj-lt"/>
                <a:cs typeface="Helvetica" panose="020B0604020202020204" pitchFamily="34" charset="0"/>
              </a:rPr>
              <a:t>Physical</a:t>
            </a:r>
          </a:p>
          <a:p>
            <a:pPr eaLnBrk="1" hangingPunct="1">
              <a:lnSpc>
                <a:spcPct val="75000"/>
              </a:lnSpc>
            </a:pPr>
            <a:r>
              <a:rPr lang="en-US" altLang="en-US" sz="1800" b="0">
                <a:latin typeface="+mj-lt"/>
                <a:cs typeface="Helvetica" panose="020B0604020202020204" pitchFamily="34" charset="0"/>
              </a:rPr>
              <a:t>Page #</a:t>
            </a:r>
          </a:p>
        </p:txBody>
      </p:sp>
      <p:grpSp>
        <p:nvGrpSpPr>
          <p:cNvPr id="2" name="Group 141"/>
          <p:cNvGrpSpPr>
            <a:grpSpLocks/>
          </p:cNvGrpSpPr>
          <p:nvPr/>
        </p:nvGrpSpPr>
        <p:grpSpPr bwMode="auto">
          <a:xfrm>
            <a:off x="4953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mj-lt"/>
                  <a:cs typeface="Helvetica" panose="020B0604020202020204" pitchFamily="34" charset="0"/>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75"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87"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95"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grpSp>
      <p:sp>
        <p:nvSpPr>
          <p:cNvPr id="76848" name="Text Box 66"/>
          <p:cNvSpPr txBox="1">
            <a:spLocks noChangeArrowheads="1"/>
          </p:cNvSpPr>
          <p:nvPr/>
        </p:nvSpPr>
        <p:spPr bwMode="auto">
          <a:xfrm>
            <a:off x="5257800" y="4267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cache:</a:t>
            </a:r>
          </a:p>
        </p:txBody>
      </p:sp>
      <p:sp>
        <p:nvSpPr>
          <p:cNvPr id="135" name="Freeform 134"/>
          <p:cNvSpPr>
            <a:spLocks noChangeArrowheads="1"/>
          </p:cNvSpPr>
          <p:nvPr/>
        </p:nvSpPr>
        <p:spPr bwMode="auto">
          <a:xfrm>
            <a:off x="4410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grpSp>
        <p:nvGrpSpPr>
          <p:cNvPr id="3" name="Group 140"/>
          <p:cNvGrpSpPr>
            <a:grpSpLocks/>
          </p:cNvGrpSpPr>
          <p:nvPr/>
        </p:nvGrpSpPr>
        <p:grpSpPr bwMode="auto">
          <a:xfrm>
            <a:off x="4267200" y="3581400"/>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grpSp>
      <p:sp>
        <p:nvSpPr>
          <p:cNvPr id="136" name="Freeform 135"/>
          <p:cNvSpPr>
            <a:spLocks noChangeArrowheads="1"/>
          </p:cNvSpPr>
          <p:nvPr/>
        </p:nvSpPr>
        <p:spPr bwMode="auto">
          <a:xfrm>
            <a:off x="4600575" y="4295775"/>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cxnSp>
        <p:nvCxnSpPr>
          <p:cNvPr id="138" name="Straight Arrow Connector 137"/>
          <p:cNvCxnSpPr>
            <a:cxnSpLocks noChangeShapeType="1"/>
            <a:stCxn id="76854" idx="2"/>
            <a:endCxn id="106" idx="0"/>
          </p:cNvCxnSpPr>
          <p:nvPr/>
        </p:nvCxnSpPr>
        <p:spPr bwMode="auto">
          <a:xfrm rot="16200000" flipH="1">
            <a:off x="6018212"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69529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685800" y="152400"/>
            <a:ext cx="7467600" cy="533400"/>
          </a:xfrm>
        </p:spPr>
        <p:txBody>
          <a:bodyPr/>
          <a:lstStyle/>
          <a:p>
            <a:r>
              <a:rPr lang="en-US" altLang="en-US" dirty="0" smtClean="0"/>
              <a:t>Next Up: What </a:t>
            </a:r>
            <a:r>
              <a:rPr lang="en-US" altLang="en-US" dirty="0" smtClean="0"/>
              <a:t>happens when …</a:t>
            </a:r>
          </a:p>
        </p:txBody>
      </p:sp>
      <p:sp>
        <p:nvSpPr>
          <p:cNvPr id="47106" name="TextBox 3"/>
          <p:cNvSpPr txBox="1">
            <a:spLocks noChangeArrowheads="1"/>
          </p:cNvSpPr>
          <p:nvPr/>
        </p:nvSpPr>
        <p:spPr bwMode="auto">
          <a:xfrm>
            <a:off x="2057400" y="990600"/>
            <a:ext cx="18036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mj-lt"/>
                <a:cs typeface="Helvetica" panose="020B0604020202020204" pitchFamily="34" charset="0"/>
              </a:rPr>
              <a:t>virtual address</a:t>
            </a:r>
          </a:p>
        </p:txBody>
      </p:sp>
      <p:sp>
        <p:nvSpPr>
          <p:cNvPr id="47107" name="Rectangle 4"/>
          <p:cNvSpPr>
            <a:spLocks noChangeArrowheads="1"/>
          </p:cNvSpPr>
          <p:nvPr/>
        </p:nvSpPr>
        <p:spPr bwMode="auto">
          <a:xfrm>
            <a:off x="7239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mj-lt"/>
              <a:cs typeface="Helvetica" panose="020B0604020202020204" pitchFamily="34" charset="0"/>
            </a:endParaRPr>
          </a:p>
        </p:txBody>
      </p:sp>
      <p:sp>
        <p:nvSpPr>
          <p:cNvPr id="47108" name="Rectangle 5"/>
          <p:cNvSpPr>
            <a:spLocks noChangeArrowheads="1"/>
          </p:cNvSpPr>
          <p:nvPr/>
        </p:nvSpPr>
        <p:spPr bwMode="auto">
          <a:xfrm>
            <a:off x="7239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mj-lt"/>
              <a:cs typeface="Helvetica" panose="020B0604020202020204" pitchFamily="34" charset="0"/>
            </a:endParaRPr>
          </a:p>
        </p:txBody>
      </p:sp>
      <p:sp>
        <p:nvSpPr>
          <p:cNvPr id="47109" name="Rectangle 6"/>
          <p:cNvSpPr>
            <a:spLocks noChangeArrowheads="1"/>
          </p:cNvSpPr>
          <p:nvPr/>
        </p:nvSpPr>
        <p:spPr bwMode="auto">
          <a:xfrm>
            <a:off x="7239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mj-lt"/>
              <a:cs typeface="Helvetica" panose="020B0604020202020204" pitchFamily="34" charset="0"/>
            </a:endParaRPr>
          </a:p>
        </p:txBody>
      </p:sp>
      <p:sp>
        <p:nvSpPr>
          <p:cNvPr id="47110" name="Rectangle 7"/>
          <p:cNvSpPr>
            <a:spLocks noChangeArrowheads="1"/>
          </p:cNvSpPr>
          <p:nvPr/>
        </p:nvSpPr>
        <p:spPr bwMode="auto">
          <a:xfrm>
            <a:off x="7239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mj-lt"/>
              <a:cs typeface="Helvetica" panose="020B0604020202020204" pitchFamily="34" charset="0"/>
            </a:endParaRPr>
          </a:p>
        </p:txBody>
      </p:sp>
      <p:sp>
        <p:nvSpPr>
          <p:cNvPr id="47111" name="Rectangle 8"/>
          <p:cNvSpPr>
            <a:spLocks noChangeArrowheads="1"/>
          </p:cNvSpPr>
          <p:nvPr/>
        </p:nvSpPr>
        <p:spPr bwMode="auto">
          <a:xfrm>
            <a:off x="3352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mj-lt"/>
                <a:cs typeface="Helvetica" panose="020B0604020202020204" pitchFamily="34" charset="0"/>
              </a:rPr>
              <a:t>MMU</a:t>
            </a:r>
          </a:p>
        </p:txBody>
      </p:sp>
      <p:sp>
        <p:nvSpPr>
          <p:cNvPr id="47112" name="Rectangle 9"/>
          <p:cNvSpPr>
            <a:spLocks noChangeArrowheads="1"/>
          </p:cNvSpPr>
          <p:nvPr/>
        </p:nvSpPr>
        <p:spPr bwMode="auto">
          <a:xfrm>
            <a:off x="5105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mj-lt"/>
                <a:cs typeface="Helvetica" panose="020B0604020202020204" pitchFamily="34" charset="0"/>
              </a:rPr>
              <a:t>PT</a:t>
            </a:r>
          </a:p>
        </p:txBody>
      </p:sp>
      <p:grpSp>
        <p:nvGrpSpPr>
          <p:cNvPr id="4" name="Group 3"/>
          <p:cNvGrpSpPr/>
          <p:nvPr/>
        </p:nvGrpSpPr>
        <p:grpSpPr>
          <a:xfrm>
            <a:off x="4724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990600" y="1447800"/>
            <a:ext cx="1486304"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mj-lt"/>
                <a:cs typeface="Helvetica" panose="020B0604020202020204" pitchFamily="34" charset="0"/>
              </a:rPr>
              <a:t>instruction</a:t>
            </a:r>
          </a:p>
        </p:txBody>
      </p:sp>
      <p:cxnSp>
        <p:nvCxnSpPr>
          <p:cNvPr id="33" name="Straight Arrow Connector 32"/>
          <p:cNvCxnSpPr>
            <a:cxnSpLocks noChangeShapeType="1"/>
            <a:stCxn id="47118" idx="3"/>
          </p:cNvCxnSpPr>
          <p:nvPr/>
        </p:nvCxnSpPr>
        <p:spPr bwMode="auto">
          <a:xfrm>
            <a:off x="2476904" y="1647855"/>
            <a:ext cx="875896"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5562600" y="914400"/>
            <a:ext cx="1952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mj-lt"/>
                <a:cs typeface="Helvetica" panose="020B0604020202020204" pitchFamily="34" charset="0"/>
              </a:rPr>
              <a:t>physical address</a:t>
            </a:r>
          </a:p>
        </p:txBody>
      </p:sp>
      <p:sp>
        <p:nvSpPr>
          <p:cNvPr id="47121" name="TextBox 38"/>
          <p:cNvSpPr txBox="1">
            <a:spLocks noChangeArrowheads="1"/>
          </p:cNvSpPr>
          <p:nvPr/>
        </p:nvSpPr>
        <p:spPr bwMode="auto">
          <a:xfrm>
            <a:off x="4343400" y="1295400"/>
            <a:ext cx="7938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mj-lt"/>
                <a:cs typeface="Helvetica" panose="020B0604020202020204" pitchFamily="34" charset="0"/>
              </a:rPr>
              <a:t>page#</a:t>
            </a:r>
          </a:p>
        </p:txBody>
      </p:sp>
      <p:sp>
        <p:nvSpPr>
          <p:cNvPr id="47122" name="TextBox 39"/>
          <p:cNvSpPr txBox="1">
            <a:spLocks noChangeArrowheads="1"/>
          </p:cNvSpPr>
          <p:nvPr/>
        </p:nvSpPr>
        <p:spPr bwMode="auto">
          <a:xfrm>
            <a:off x="6324600" y="1524000"/>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mj-lt"/>
                <a:cs typeface="Helvetica" panose="020B0604020202020204" pitchFamily="34" charset="0"/>
              </a:rPr>
              <a:t>frame#</a:t>
            </a:r>
          </a:p>
        </p:txBody>
      </p:sp>
      <p:sp>
        <p:nvSpPr>
          <p:cNvPr id="47123" name="TextBox 40"/>
          <p:cNvSpPr txBox="1">
            <a:spLocks noChangeArrowheads="1"/>
          </p:cNvSpPr>
          <p:nvPr/>
        </p:nvSpPr>
        <p:spPr bwMode="auto">
          <a:xfrm>
            <a:off x="6324600" y="2024063"/>
            <a:ext cx="808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mj-lt"/>
                <a:cs typeface="Helvetica" panose="020B0604020202020204" pitchFamily="34" charset="0"/>
              </a:rPr>
              <a:t>offset</a:t>
            </a:r>
          </a:p>
        </p:txBody>
      </p:sp>
      <p:sp>
        <p:nvSpPr>
          <p:cNvPr id="47124" name="Cube 41"/>
          <p:cNvSpPr>
            <a:spLocks noChangeArrowheads="1"/>
          </p:cNvSpPr>
          <p:nvPr/>
        </p:nvSpPr>
        <p:spPr bwMode="auto">
          <a:xfrm>
            <a:off x="7391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mj-lt"/>
              <a:cs typeface="Helvetica" panose="020B0604020202020204" pitchFamily="34" charset="0"/>
            </a:endParaRPr>
          </a:p>
        </p:txBody>
      </p:sp>
      <p:grpSp>
        <p:nvGrpSpPr>
          <p:cNvPr id="88" name="Group 87"/>
          <p:cNvGrpSpPr>
            <a:grpSpLocks/>
          </p:cNvGrpSpPr>
          <p:nvPr/>
        </p:nvGrpSpPr>
        <p:grpSpPr bwMode="auto">
          <a:xfrm>
            <a:off x="2796391" y="1981200"/>
            <a:ext cx="1797339" cy="533400"/>
            <a:chOff x="2796391" y="1981200"/>
            <a:chExt cx="1797340" cy="533400"/>
          </a:xfrm>
        </p:grpSpPr>
        <p:sp>
          <p:nvSpPr>
            <p:cNvPr id="47157" name="TextBox 42"/>
            <p:cNvSpPr txBox="1">
              <a:spLocks noChangeArrowheads="1"/>
            </p:cNvSpPr>
            <p:nvPr/>
          </p:nvSpPr>
          <p:spPr bwMode="auto">
            <a:xfrm>
              <a:off x="3200400" y="2114490"/>
              <a:ext cx="1393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mj-lt"/>
                  <a:cs typeface="Helvetica" panose="020B0604020202020204" pitchFamily="34" charset="0"/>
                </a:rPr>
                <a:t>page fault</a:t>
              </a:r>
            </a:p>
          </p:txBody>
        </p:sp>
        <p:cxnSp>
          <p:nvCxnSpPr>
            <p:cNvPr id="47158" name="Straight Arrow Connector 44"/>
            <p:cNvCxnSpPr>
              <a:cxnSpLocks noChangeShapeType="1"/>
              <a:endCxn id="47153" idx="3"/>
            </p:cNvCxnSpPr>
            <p:nvPr/>
          </p:nvCxnSpPr>
          <p:spPr bwMode="auto">
            <a:xfrm flipH="1">
              <a:off x="2796391" y="1981200"/>
              <a:ext cx="937410"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1447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381000" y="3048000"/>
            <a:ext cx="23599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mj-lt"/>
                <a:cs typeface="Helvetica" panose="020B0604020202020204" pitchFamily="34" charset="0"/>
              </a:rPr>
              <a:t>Operating System</a:t>
            </a:r>
          </a:p>
        </p:txBody>
      </p:sp>
      <p:grpSp>
        <p:nvGrpSpPr>
          <p:cNvPr id="89" name="Group 88"/>
          <p:cNvGrpSpPr>
            <a:grpSpLocks/>
          </p:cNvGrpSpPr>
          <p:nvPr/>
        </p:nvGrpSpPr>
        <p:grpSpPr bwMode="auto">
          <a:xfrm>
            <a:off x="1041400" y="2228850"/>
            <a:ext cx="1754991" cy="1751013"/>
            <a:chOff x="1041242" y="2057400"/>
            <a:chExt cx="1755049" cy="1921933"/>
          </a:xfrm>
        </p:grpSpPr>
        <p:sp>
          <p:nvSpPr>
            <p:cNvPr id="47153" name="TextBox 53"/>
            <p:cNvSpPr txBox="1">
              <a:spLocks noChangeArrowheads="1"/>
            </p:cNvSpPr>
            <p:nvPr/>
          </p:nvSpPr>
          <p:spPr bwMode="auto">
            <a:xfrm>
              <a:off x="1447800" y="2057400"/>
              <a:ext cx="1348491" cy="4391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mj-lt"/>
                  <a:cs typeface="Helvetica" panose="020B0604020202020204" pitchFamily="34" charset="0"/>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latin typeface="+mj-lt"/>
              </a:endParaRPr>
            </a:p>
          </p:txBody>
        </p:sp>
      </p:grpSp>
      <p:grpSp>
        <p:nvGrpSpPr>
          <p:cNvPr id="90" name="Group 89"/>
          <p:cNvGrpSpPr>
            <a:grpSpLocks/>
          </p:cNvGrpSpPr>
          <p:nvPr/>
        </p:nvGrpSpPr>
        <p:grpSpPr bwMode="auto">
          <a:xfrm>
            <a:off x="1066800" y="3505200"/>
            <a:ext cx="2440092" cy="1219200"/>
            <a:chOff x="1066800" y="3505200"/>
            <a:chExt cx="2440710" cy="1219200"/>
          </a:xfrm>
        </p:grpSpPr>
        <p:sp>
          <p:nvSpPr>
            <p:cNvPr id="47151" name="TextBox 55"/>
            <p:cNvSpPr txBox="1">
              <a:spLocks noChangeArrowheads="1"/>
            </p:cNvSpPr>
            <p:nvPr/>
          </p:nvSpPr>
          <p:spPr bwMode="auto">
            <a:xfrm>
              <a:off x="1066800" y="3505200"/>
              <a:ext cx="2440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mj-lt"/>
                  <a:cs typeface="Helvetica" panose="020B0604020202020204" pitchFamily="34" charset="0"/>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mj-lt"/>
                <a:cs typeface="Helvetica" panose="020B0604020202020204" pitchFamily="34" charset="0"/>
              </a:endParaRPr>
            </a:p>
          </p:txBody>
        </p:sp>
      </p:grpSp>
      <p:sp>
        <p:nvSpPr>
          <p:cNvPr id="47130" name="Can 60"/>
          <p:cNvSpPr>
            <a:spLocks noChangeArrowheads="1"/>
          </p:cNvSpPr>
          <p:nvPr/>
        </p:nvSpPr>
        <p:spPr bwMode="auto">
          <a:xfrm>
            <a:off x="3200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mj-lt"/>
              <a:cs typeface="Helvetica" panose="020B0604020202020204" pitchFamily="34" charset="0"/>
            </a:endParaRPr>
          </a:p>
        </p:txBody>
      </p:sp>
      <p:sp>
        <p:nvSpPr>
          <p:cNvPr id="65" name="Rectangle 64"/>
          <p:cNvSpPr/>
          <p:nvPr/>
        </p:nvSpPr>
        <p:spPr bwMode="auto">
          <a:xfrm>
            <a:off x="3276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mj-lt"/>
              <a:ea typeface="MS PGothic" charset="0"/>
              <a:cs typeface="Helvetica"/>
            </a:endParaRPr>
          </a:p>
        </p:txBody>
      </p:sp>
      <p:sp>
        <p:nvSpPr>
          <p:cNvPr id="66" name="Rectangle 65"/>
          <p:cNvSpPr/>
          <p:nvPr/>
        </p:nvSpPr>
        <p:spPr bwMode="auto">
          <a:xfrm>
            <a:off x="7239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mj-lt"/>
              <a:ea typeface="MS PGothic" charset="0"/>
              <a:cs typeface="Helvetica"/>
            </a:endParaRPr>
          </a:p>
        </p:txBody>
      </p:sp>
      <p:cxnSp>
        <p:nvCxnSpPr>
          <p:cNvPr id="68" name="Straight Arrow Connector 67"/>
          <p:cNvCxnSpPr>
            <a:cxnSpLocks noChangeShapeType="1"/>
          </p:cNvCxnSpPr>
          <p:nvPr/>
        </p:nvCxnSpPr>
        <p:spPr bwMode="auto">
          <a:xfrm>
            <a:off x="2108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5867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5105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mj-lt"/>
              <a:ea typeface="MS PGothic" charset="0"/>
              <a:cs typeface="Helvetica"/>
            </a:endParaRPr>
          </a:p>
        </p:txBody>
      </p:sp>
      <p:grpSp>
        <p:nvGrpSpPr>
          <p:cNvPr id="91" name="Group 90"/>
          <p:cNvGrpSpPr>
            <a:grpSpLocks/>
          </p:cNvGrpSpPr>
          <p:nvPr/>
        </p:nvGrpSpPr>
        <p:grpSpPr bwMode="auto">
          <a:xfrm>
            <a:off x="4038600" y="3200400"/>
            <a:ext cx="3436244" cy="1905000"/>
            <a:chOff x="4038600" y="3200400"/>
            <a:chExt cx="3436244"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5218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mj-lt"/>
                  <a:cs typeface="Helvetica" panose="020B0604020202020204" pitchFamily="34" charset="0"/>
                </a:rPr>
                <a:t>load page from disk</a:t>
              </a:r>
            </a:p>
          </p:txBody>
        </p:sp>
      </p:grpSp>
      <p:grpSp>
        <p:nvGrpSpPr>
          <p:cNvPr id="92" name="Group 91"/>
          <p:cNvGrpSpPr>
            <a:grpSpLocks/>
          </p:cNvGrpSpPr>
          <p:nvPr/>
        </p:nvGrpSpPr>
        <p:grpSpPr bwMode="auto">
          <a:xfrm>
            <a:off x="2146049" y="2181225"/>
            <a:ext cx="3555243" cy="2306638"/>
            <a:chOff x="2215108" y="2133600"/>
            <a:chExt cx="355605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2113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mj-lt"/>
                  <a:cs typeface="Helvetica" panose="020B0604020202020204" pitchFamily="34" charset="0"/>
                </a:rPr>
                <a:t>update PT entry</a:t>
              </a:r>
            </a:p>
          </p:txBody>
        </p:sp>
      </p:grpSp>
      <p:sp>
        <p:nvSpPr>
          <p:cNvPr id="47138" name="TextBox 80"/>
          <p:cNvSpPr txBox="1">
            <a:spLocks noChangeArrowheads="1"/>
          </p:cNvSpPr>
          <p:nvPr/>
        </p:nvSpPr>
        <p:spPr bwMode="auto">
          <a:xfrm>
            <a:off x="457200" y="895350"/>
            <a:ext cx="1111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mj-lt"/>
                <a:cs typeface="Helvetica" panose="020B0604020202020204" pitchFamily="34" charset="0"/>
              </a:rPr>
              <a:t>Process</a:t>
            </a:r>
          </a:p>
        </p:txBody>
      </p:sp>
      <p:grpSp>
        <p:nvGrpSpPr>
          <p:cNvPr id="93" name="Group 92"/>
          <p:cNvGrpSpPr>
            <a:grpSpLocks/>
          </p:cNvGrpSpPr>
          <p:nvPr/>
        </p:nvGrpSpPr>
        <p:grpSpPr bwMode="auto">
          <a:xfrm>
            <a:off x="381000" y="4876800"/>
            <a:ext cx="1424659" cy="1314468"/>
            <a:chOff x="381000" y="4876800"/>
            <a:chExt cx="1424411" cy="1314528"/>
          </a:xfrm>
        </p:grpSpPr>
        <p:sp>
          <p:nvSpPr>
            <p:cNvPr id="47145" name="TextBox 82"/>
            <p:cNvSpPr txBox="1">
              <a:spLocks noChangeArrowheads="1"/>
            </p:cNvSpPr>
            <p:nvPr/>
          </p:nvSpPr>
          <p:spPr bwMode="auto">
            <a:xfrm>
              <a:off x="457200" y="5791200"/>
              <a:ext cx="1348211" cy="40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mj-lt"/>
                  <a:cs typeface="Helvetica" panose="020B0604020202020204" pitchFamily="34" charset="0"/>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mj-lt"/>
                <a:cs typeface="Helvetica" panose="020B0604020202020204" pitchFamily="34" charset="0"/>
              </a:endParaRPr>
            </a:p>
          </p:txBody>
        </p:sp>
      </p:grpSp>
      <p:sp>
        <p:nvSpPr>
          <p:cNvPr id="82" name="Freeform 81"/>
          <p:cNvSpPr>
            <a:spLocks/>
          </p:cNvSpPr>
          <p:nvPr/>
        </p:nvSpPr>
        <p:spPr bwMode="auto">
          <a:xfrm>
            <a:off x="846138" y="4487863"/>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latin typeface="+mj-lt"/>
            </a:endParaRPr>
          </a:p>
        </p:txBody>
      </p:sp>
      <p:grpSp>
        <p:nvGrpSpPr>
          <p:cNvPr id="94" name="Group 93"/>
          <p:cNvGrpSpPr>
            <a:grpSpLocks/>
          </p:cNvGrpSpPr>
          <p:nvPr/>
        </p:nvGrpSpPr>
        <p:grpSpPr bwMode="auto">
          <a:xfrm>
            <a:off x="152400"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algn="ctr">
                <a:defRPr/>
              </a:pPr>
              <a:endParaRPr lang="en-US">
                <a:latin typeface="+mj-lt"/>
                <a:ea typeface="MS PGothic" charset="0"/>
                <a:cs typeface="MS PGothic" charset="0"/>
              </a:endParaRPr>
            </a:p>
          </p:txBody>
        </p:sp>
        <p:sp>
          <p:nvSpPr>
            <p:cNvPr id="86" name="TextBox 85"/>
            <p:cNvSpPr txBox="1"/>
            <p:nvPr/>
          </p:nvSpPr>
          <p:spPr>
            <a:xfrm>
              <a:off x="152400" y="2132963"/>
              <a:ext cx="835228" cy="400271"/>
            </a:xfrm>
            <a:prstGeom prst="rect">
              <a:avLst/>
            </a:prstGeom>
            <a:noFill/>
            <a:ln w="38100">
              <a:noFill/>
            </a:ln>
          </p:spPr>
          <p:txBody>
            <a:bodyPr wrap="none">
              <a:spAutoFit/>
            </a:bodyPr>
            <a:lstStyle/>
            <a:p>
              <a:pPr>
                <a:defRPr/>
              </a:pPr>
              <a:r>
                <a:rPr lang="en-US" sz="2000" dirty="0">
                  <a:solidFill>
                    <a:schemeClr val="accent6"/>
                  </a:solidFill>
                  <a:latin typeface="+mj-lt"/>
                  <a:ea typeface="MS PGothic" charset="0"/>
                  <a:cs typeface="Helvetica"/>
                </a:rPr>
                <a:t>retry</a:t>
              </a:r>
            </a:p>
          </p:txBody>
        </p:sp>
      </p:grpSp>
      <p:sp>
        <p:nvSpPr>
          <p:cNvPr id="87" name="Cube 86"/>
          <p:cNvSpPr>
            <a:spLocks noChangeArrowheads="1"/>
          </p:cNvSpPr>
          <p:nvPr/>
        </p:nvSpPr>
        <p:spPr bwMode="auto">
          <a:xfrm>
            <a:off x="7391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mj-lt"/>
              <a:cs typeface="Helvetica" panose="020B0604020202020204" pitchFamily="34" charset="0"/>
            </a:endParaRPr>
          </a:p>
        </p:txBody>
      </p:sp>
      <p:grpSp>
        <p:nvGrpSpPr>
          <p:cNvPr id="3" name="Group 2"/>
          <p:cNvGrpSpPr/>
          <p:nvPr/>
        </p:nvGrpSpPr>
        <p:grpSpPr>
          <a:xfrm>
            <a:off x="4343400" y="1600200"/>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mj-lt"/>
                <a:ea typeface="MS PGothic" charset="0"/>
                <a:cs typeface="Helvetica"/>
              </a:endParaRPr>
            </a:p>
          </p:txBody>
        </p:sp>
      </p:grpSp>
      <p:cxnSp>
        <p:nvCxnSpPr>
          <p:cNvPr id="6" name="Straight Arrow Connector 5"/>
          <p:cNvCxnSpPr>
            <a:stCxn id="47111" idx="3"/>
            <a:endCxn id="77" idx="1"/>
          </p:cNvCxnSpPr>
          <p:nvPr/>
        </p:nvCxnSpPr>
        <p:spPr bwMode="auto">
          <a:xfrm>
            <a:off x="4343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7" name="Group 66"/>
          <p:cNvGrpSpPr/>
          <p:nvPr/>
        </p:nvGrpSpPr>
        <p:grpSpPr>
          <a:xfrm>
            <a:off x="4495800"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6502400" y="2410327"/>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mj-lt"/>
                <a:cs typeface="Helvetica" panose="020B0604020202020204" pitchFamily="34" charset="0"/>
              </a:rPr>
              <a:t>frame#</a:t>
            </a:r>
          </a:p>
        </p:txBody>
      </p:sp>
      <p:sp>
        <p:nvSpPr>
          <p:cNvPr id="73" name="TextBox 40"/>
          <p:cNvSpPr txBox="1">
            <a:spLocks noChangeArrowheads="1"/>
          </p:cNvSpPr>
          <p:nvPr/>
        </p:nvSpPr>
        <p:spPr bwMode="auto">
          <a:xfrm>
            <a:off x="6170613" y="3079924"/>
            <a:ext cx="808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mj-lt"/>
                <a:cs typeface="Helvetica" panose="020B0604020202020204" pitchFamily="34" charset="0"/>
              </a:rPr>
              <a:t>offset</a:t>
            </a:r>
          </a:p>
        </p:txBody>
      </p:sp>
    </p:spTree>
    <p:extLst>
      <p:ext uri="{BB962C8B-B14F-4D97-AF65-F5344CB8AC3E}">
        <p14:creationId xmlns:p14="http://schemas.microsoft.com/office/powerpoint/2010/main" val="1480951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smtClean="0">
                <a:ea typeface="굴림" panose="020B0600000101010101" pitchFamily="34" charset="-127"/>
              </a:rPr>
              <a:t>Summary </a:t>
            </a:r>
            <a:r>
              <a:rPr lang="en-US" altLang="ko-KR" dirty="0" smtClean="0">
                <a:ea typeface="굴림" panose="020B0600000101010101" pitchFamily="34" charset="-127"/>
              </a:rPr>
              <a:t>(1/3)</a:t>
            </a:r>
            <a:endParaRPr lang="en-US" altLang="ko-KR" dirty="0" smtClean="0">
              <a:ea typeface="굴림" panose="020B0600000101010101" pitchFamily="34" charset="-127"/>
            </a:endParaRPr>
          </a:p>
        </p:txBody>
      </p:sp>
      <p:sp>
        <p:nvSpPr>
          <p:cNvPr id="35843" name="Rectangle 3"/>
          <p:cNvSpPr>
            <a:spLocks noGrp="1" noChangeArrowheads="1"/>
          </p:cNvSpPr>
          <p:nvPr>
            <p:ph type="body" idx="1"/>
          </p:nvPr>
        </p:nvSpPr>
        <p:spPr>
          <a:xfrm>
            <a:off x="304800" y="685800"/>
            <a:ext cx="8534400" cy="6019800"/>
          </a:xfrm>
        </p:spPr>
        <p:txBody>
          <a:bodyPr/>
          <a:lstStyle/>
          <a:p>
            <a:pPr>
              <a:lnSpc>
                <a:spcPct val="80000"/>
              </a:lnSpc>
              <a:spcBef>
                <a:spcPct val="15000"/>
              </a:spcBef>
            </a:pPr>
            <a:r>
              <a:rPr lang="en-US" altLang="ko-KR" dirty="0" smtClean="0">
                <a:ea typeface="굴림" panose="020B0600000101010101" pitchFamily="34" charset="-127"/>
              </a:rPr>
              <a:t>Page </a:t>
            </a:r>
            <a:r>
              <a:rPr lang="en-US" altLang="ko-KR" dirty="0" smtClean="0">
                <a:ea typeface="굴림" panose="020B0600000101010101" pitchFamily="34" charset="-127"/>
              </a:rPr>
              <a:t>Tables</a:t>
            </a:r>
          </a:p>
          <a:p>
            <a:pPr lvl="1">
              <a:lnSpc>
                <a:spcPct val="80000"/>
              </a:lnSpc>
              <a:spcBef>
                <a:spcPct val="15000"/>
              </a:spcBef>
            </a:pPr>
            <a:r>
              <a:rPr lang="en-US" altLang="ko-KR" dirty="0" smtClean="0">
                <a:ea typeface="굴림" panose="020B0600000101010101" pitchFamily="34" charset="-127"/>
              </a:rPr>
              <a:t>Memory divided into fixed-sized chunks of memory</a:t>
            </a:r>
          </a:p>
          <a:p>
            <a:pPr lvl="1">
              <a:lnSpc>
                <a:spcPct val="80000"/>
              </a:lnSpc>
              <a:spcBef>
                <a:spcPct val="15000"/>
              </a:spcBef>
            </a:pPr>
            <a:r>
              <a:rPr lang="en-US" altLang="ko-KR" dirty="0" smtClean="0">
                <a:ea typeface="굴림" panose="020B0600000101010101" pitchFamily="34" charset="-127"/>
              </a:rPr>
              <a:t>Virtual page number from virtual address mapped through page table to physical page number</a:t>
            </a:r>
          </a:p>
          <a:p>
            <a:pPr lvl="1">
              <a:lnSpc>
                <a:spcPct val="80000"/>
              </a:lnSpc>
              <a:spcBef>
                <a:spcPct val="15000"/>
              </a:spcBef>
            </a:pPr>
            <a:r>
              <a:rPr lang="en-US" altLang="ko-KR" dirty="0" smtClean="0">
                <a:ea typeface="굴림" panose="020B0600000101010101" pitchFamily="34" charset="-127"/>
              </a:rPr>
              <a:t>Offset of virtual address same as physical address</a:t>
            </a:r>
          </a:p>
          <a:p>
            <a:pPr lvl="1">
              <a:lnSpc>
                <a:spcPct val="80000"/>
              </a:lnSpc>
              <a:spcBef>
                <a:spcPct val="15000"/>
              </a:spcBef>
            </a:pPr>
            <a:r>
              <a:rPr lang="en-US" altLang="ko-KR" dirty="0" smtClean="0">
                <a:ea typeface="굴림" panose="020B0600000101010101" pitchFamily="34" charset="-127"/>
              </a:rPr>
              <a:t>Large page tables can be placed into virtual memory</a:t>
            </a:r>
          </a:p>
          <a:p>
            <a:pPr>
              <a:lnSpc>
                <a:spcPct val="80000"/>
              </a:lnSpc>
              <a:spcBef>
                <a:spcPct val="15000"/>
              </a:spcBef>
            </a:pPr>
            <a:r>
              <a:rPr lang="en-US" altLang="ko-KR" dirty="0" smtClean="0">
                <a:ea typeface="굴림" panose="020B0600000101010101" pitchFamily="34" charset="-127"/>
              </a:rPr>
              <a:t>Multi-Level Tables</a:t>
            </a:r>
          </a:p>
          <a:p>
            <a:pPr lvl="1">
              <a:lnSpc>
                <a:spcPct val="80000"/>
              </a:lnSpc>
              <a:spcBef>
                <a:spcPct val="15000"/>
              </a:spcBef>
            </a:pPr>
            <a:r>
              <a:rPr lang="en-US" altLang="ko-KR" dirty="0" smtClean="0">
                <a:ea typeface="굴림" panose="020B0600000101010101" pitchFamily="34" charset="-127"/>
              </a:rPr>
              <a:t>Virtual address mapped to series of tables</a:t>
            </a:r>
          </a:p>
          <a:p>
            <a:pPr lvl="1">
              <a:lnSpc>
                <a:spcPct val="80000"/>
              </a:lnSpc>
              <a:spcBef>
                <a:spcPct val="15000"/>
              </a:spcBef>
            </a:pPr>
            <a:r>
              <a:rPr lang="en-US" altLang="ko-KR" dirty="0" smtClean="0">
                <a:ea typeface="굴림" panose="020B0600000101010101" pitchFamily="34" charset="-127"/>
              </a:rPr>
              <a:t>Permit sparse population of address space</a:t>
            </a:r>
          </a:p>
          <a:p>
            <a:pPr>
              <a:lnSpc>
                <a:spcPct val="80000"/>
              </a:lnSpc>
              <a:spcBef>
                <a:spcPct val="15000"/>
              </a:spcBef>
            </a:pPr>
            <a:r>
              <a:rPr lang="en-US" altLang="ko-KR" dirty="0" smtClean="0">
                <a:ea typeface="굴림" panose="020B0600000101010101" pitchFamily="34" charset="-127"/>
              </a:rPr>
              <a:t>Inverted page table</a:t>
            </a:r>
          </a:p>
          <a:p>
            <a:pPr lvl="1">
              <a:lnSpc>
                <a:spcPct val="80000"/>
              </a:lnSpc>
              <a:spcBef>
                <a:spcPct val="15000"/>
              </a:spcBef>
            </a:pPr>
            <a:r>
              <a:rPr lang="en-US" altLang="ko-KR" dirty="0" smtClean="0">
                <a:ea typeface="굴림" panose="020B0600000101010101" pitchFamily="34" charset="-127"/>
              </a:rPr>
              <a:t>Size of page table related to physical memory </a:t>
            </a:r>
            <a:r>
              <a:rPr lang="en-US" altLang="ko-KR" dirty="0" smtClean="0">
                <a:ea typeface="굴림" panose="020B0600000101010101" pitchFamily="34" charset="-127"/>
              </a:rPr>
              <a:t>size</a:t>
            </a:r>
          </a:p>
          <a:p>
            <a:pPr>
              <a:lnSpc>
                <a:spcPct val="80000"/>
              </a:lnSpc>
              <a:spcBef>
                <a:spcPct val="20000"/>
              </a:spcBef>
            </a:pPr>
            <a:r>
              <a:rPr lang="en-US" altLang="ko-KR" dirty="0">
                <a:ea typeface="굴림" panose="020B0600000101010101" pitchFamily="34" charset="-127"/>
              </a:rPr>
              <a:t>PTE: Page Table Entries</a:t>
            </a:r>
          </a:p>
          <a:p>
            <a:pPr lvl="1">
              <a:lnSpc>
                <a:spcPct val="80000"/>
              </a:lnSpc>
              <a:spcBef>
                <a:spcPct val="20000"/>
              </a:spcBef>
            </a:pPr>
            <a:r>
              <a:rPr lang="en-US" altLang="ko-KR" dirty="0">
                <a:ea typeface="굴림" panose="020B0600000101010101" pitchFamily="34" charset="-127"/>
              </a:rPr>
              <a:t>Includes physical page number</a:t>
            </a:r>
          </a:p>
          <a:p>
            <a:pPr lvl="1">
              <a:lnSpc>
                <a:spcPct val="80000"/>
              </a:lnSpc>
              <a:spcBef>
                <a:spcPct val="20000"/>
              </a:spcBef>
            </a:pPr>
            <a:r>
              <a:rPr lang="en-US" altLang="ko-KR" dirty="0">
                <a:ea typeface="굴림" panose="020B0600000101010101" pitchFamily="34" charset="-127"/>
              </a:rPr>
              <a:t>Control info (valid bit, writeable, dirty, user, </a:t>
            </a:r>
            <a:r>
              <a:rPr lang="en-US" altLang="ko-KR" dirty="0" err="1">
                <a:ea typeface="굴림" panose="020B0600000101010101" pitchFamily="34" charset="-127"/>
              </a:rPr>
              <a:t>etc</a:t>
            </a:r>
            <a:r>
              <a:rPr lang="en-US" altLang="ko-KR" dirty="0">
                <a:ea typeface="굴림" panose="020B0600000101010101" pitchFamily="34" charset="-127"/>
              </a:rPr>
              <a:t>)</a:t>
            </a:r>
          </a:p>
          <a:p>
            <a:pPr>
              <a:lnSpc>
                <a:spcPct val="80000"/>
              </a:lnSpc>
              <a:spcBef>
                <a:spcPct val="15000"/>
              </a:spcBef>
            </a:pPr>
            <a:endParaRPr lang="en-US" altLang="ko-KR" dirty="0" smtClean="0">
              <a:ea typeface="굴림" panose="020B0600000101010101" pitchFamily="34" charset="-127"/>
            </a:endParaRPr>
          </a:p>
        </p:txBody>
      </p:sp>
    </p:spTree>
    <p:extLst>
      <p:ext uri="{BB962C8B-B14F-4D97-AF65-F5344CB8AC3E}">
        <p14:creationId xmlns:p14="http://schemas.microsoft.com/office/powerpoint/2010/main" val="182931508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96947" y="304800"/>
            <a:ext cx="2358018" cy="383695"/>
          </a:xfrm>
          <a:noFill/>
        </p:spPr>
        <p:txBody>
          <a:bodyPr wrap="none" lIns="63500" tIns="25400" rIns="63500" bIns="25400" anchor="t">
            <a:spAutoFit/>
          </a:bodyPr>
          <a:lstStyle/>
          <a:p>
            <a:r>
              <a:rPr lang="en-US" altLang="ko-KR" dirty="0" smtClean="0">
                <a:ea typeface="굴림" panose="020B0600000101010101" pitchFamily="34" charset="-127"/>
              </a:rPr>
              <a:t>Summary </a:t>
            </a:r>
            <a:r>
              <a:rPr lang="en-US" altLang="ko-KR" dirty="0">
                <a:ea typeface="굴림" panose="020B0600000101010101" pitchFamily="34" charset="-127"/>
              </a:rPr>
              <a:t>(</a:t>
            </a:r>
            <a:r>
              <a:rPr lang="en-US" altLang="ko-KR" dirty="0" smtClean="0">
                <a:ea typeface="굴림" panose="020B0600000101010101" pitchFamily="34" charset="-127"/>
              </a:rPr>
              <a:t>2/3)</a:t>
            </a:r>
            <a:endParaRPr lang="en-US" altLang="ko-KR" dirty="0" smtClean="0">
              <a:ea typeface="굴림" panose="020B0600000101010101" pitchFamily="34" charset="-127"/>
            </a:endParaRPr>
          </a:p>
        </p:txBody>
      </p:sp>
      <p:sp>
        <p:nvSpPr>
          <p:cNvPr id="40963" name="Rectangle 3"/>
          <p:cNvSpPr>
            <a:spLocks noGrp="1" noChangeArrowheads="1"/>
          </p:cNvSpPr>
          <p:nvPr>
            <p:ph type="body" idx="1"/>
          </p:nvPr>
        </p:nvSpPr>
        <p:spPr>
          <a:xfrm>
            <a:off x="76200" y="762000"/>
            <a:ext cx="8915400" cy="5167313"/>
          </a:xfrm>
          <a:noFill/>
        </p:spPr>
        <p:txBody>
          <a:bodyPr lIns="63500" tIns="25400" rIns="63500" bIns="25400">
            <a:spAutoFit/>
          </a:bodyPr>
          <a:lstStyle/>
          <a:p>
            <a:pPr>
              <a:lnSpc>
                <a:spcPct val="80000"/>
              </a:lnSpc>
              <a:spcBef>
                <a:spcPct val="20000"/>
              </a:spcBef>
            </a:pPr>
            <a:r>
              <a:rPr lang="en-US" altLang="ko-KR" smtClean="0">
                <a:ea typeface="굴림" panose="020B0600000101010101" pitchFamily="34" charset="-127"/>
              </a:rPr>
              <a:t>The Principle of Locality:</a:t>
            </a:r>
          </a:p>
          <a:p>
            <a:pPr lvl="1">
              <a:lnSpc>
                <a:spcPct val="80000"/>
              </a:lnSpc>
              <a:spcBef>
                <a:spcPct val="20000"/>
              </a:spcBef>
            </a:pPr>
            <a:r>
              <a:rPr lang="en-US" altLang="ko-KR" smtClean="0">
                <a:ea typeface="굴림" panose="020B0600000101010101" pitchFamily="34" charset="-127"/>
              </a:rPr>
              <a:t>Program likely to access a relatively small portion of the address space at any instant of time.</a:t>
            </a:r>
          </a:p>
          <a:p>
            <a:pPr lvl="2">
              <a:lnSpc>
                <a:spcPct val="80000"/>
              </a:lnSpc>
              <a:spcBef>
                <a:spcPct val="20000"/>
              </a:spcBef>
            </a:pPr>
            <a:r>
              <a:rPr lang="en-US" altLang="ko-KR" smtClean="0">
                <a:solidFill>
                  <a:schemeClr val="hlink"/>
                </a:solidFill>
                <a:ea typeface="굴림" panose="020B0600000101010101" pitchFamily="34" charset="-127"/>
              </a:rPr>
              <a:t>Temporal Locality</a:t>
            </a:r>
            <a:r>
              <a:rPr lang="en-US" altLang="ko-KR" smtClean="0">
                <a:ea typeface="굴림" panose="020B0600000101010101" pitchFamily="34" charset="-127"/>
              </a:rPr>
              <a:t>: Locality in Time</a:t>
            </a:r>
          </a:p>
          <a:p>
            <a:pPr lvl="2">
              <a:lnSpc>
                <a:spcPct val="80000"/>
              </a:lnSpc>
              <a:spcBef>
                <a:spcPct val="20000"/>
              </a:spcBef>
            </a:pPr>
            <a:r>
              <a:rPr lang="en-US" altLang="ko-KR" smtClean="0">
                <a:solidFill>
                  <a:schemeClr val="hlink"/>
                </a:solidFill>
                <a:ea typeface="굴림" panose="020B0600000101010101" pitchFamily="34" charset="-127"/>
              </a:rPr>
              <a:t>Spatial Locality</a:t>
            </a:r>
            <a:r>
              <a:rPr lang="en-US" altLang="ko-KR" smtClean="0">
                <a:ea typeface="굴림" panose="020B0600000101010101" pitchFamily="34" charset="-127"/>
              </a:rPr>
              <a:t>: Locality in Space</a:t>
            </a:r>
          </a:p>
          <a:p>
            <a:pPr>
              <a:lnSpc>
                <a:spcPct val="80000"/>
              </a:lnSpc>
              <a:spcBef>
                <a:spcPct val="20000"/>
              </a:spcBef>
            </a:pPr>
            <a:r>
              <a:rPr lang="en-US" altLang="ko-KR" smtClean="0">
                <a:ea typeface="굴림" panose="020B0600000101010101" pitchFamily="34" charset="-127"/>
              </a:rPr>
              <a:t>Three (+1) Major Categories of Cache Misses:</a:t>
            </a:r>
          </a:p>
          <a:p>
            <a:pPr lvl="1">
              <a:lnSpc>
                <a:spcPct val="80000"/>
              </a:lnSpc>
              <a:spcBef>
                <a:spcPct val="20000"/>
              </a:spcBef>
            </a:pPr>
            <a:r>
              <a:rPr lang="en-US" altLang="ko-KR" smtClean="0">
                <a:solidFill>
                  <a:schemeClr val="hlink"/>
                </a:solidFill>
                <a:ea typeface="굴림" panose="020B0600000101010101" pitchFamily="34" charset="-127"/>
              </a:rPr>
              <a:t>Compulsory Misses</a:t>
            </a:r>
            <a:r>
              <a:rPr lang="en-US" altLang="ko-KR" smtClean="0">
                <a:ea typeface="굴림" panose="020B0600000101010101" pitchFamily="34" charset="-127"/>
              </a:rPr>
              <a:t>: sad facts of life.  Example: cold start misses.</a:t>
            </a:r>
          </a:p>
          <a:p>
            <a:pPr lvl="1">
              <a:lnSpc>
                <a:spcPct val="80000"/>
              </a:lnSpc>
              <a:spcBef>
                <a:spcPct val="20000"/>
              </a:spcBef>
            </a:pPr>
            <a:r>
              <a:rPr lang="en-US" altLang="ko-KR" smtClean="0">
                <a:solidFill>
                  <a:schemeClr val="hlink"/>
                </a:solidFill>
                <a:ea typeface="굴림" panose="020B0600000101010101" pitchFamily="34" charset="-127"/>
              </a:rPr>
              <a:t>Conflict Misses</a:t>
            </a:r>
            <a:r>
              <a:rPr lang="en-US" altLang="ko-KR" smtClean="0">
                <a:ea typeface="굴림" panose="020B0600000101010101" pitchFamily="34" charset="-127"/>
              </a:rPr>
              <a:t>: increase cache size and/or associativity</a:t>
            </a:r>
          </a:p>
          <a:p>
            <a:pPr lvl="1">
              <a:lnSpc>
                <a:spcPct val="80000"/>
              </a:lnSpc>
              <a:spcBef>
                <a:spcPct val="20000"/>
              </a:spcBef>
            </a:pPr>
            <a:r>
              <a:rPr lang="en-US" altLang="ko-KR" smtClean="0">
                <a:solidFill>
                  <a:schemeClr val="hlink"/>
                </a:solidFill>
                <a:ea typeface="굴림" panose="020B0600000101010101" pitchFamily="34" charset="-127"/>
              </a:rPr>
              <a:t>Capacity Misses</a:t>
            </a:r>
            <a:r>
              <a:rPr lang="en-US" altLang="ko-KR" smtClean="0">
                <a:ea typeface="굴림" panose="020B0600000101010101" pitchFamily="34" charset="-127"/>
              </a:rPr>
              <a:t>: increase cache size</a:t>
            </a:r>
          </a:p>
          <a:p>
            <a:pPr lvl="1">
              <a:lnSpc>
                <a:spcPct val="80000"/>
              </a:lnSpc>
              <a:spcBef>
                <a:spcPct val="20000"/>
              </a:spcBef>
            </a:pPr>
            <a:r>
              <a:rPr lang="en-US" altLang="ko-KR" smtClean="0">
                <a:solidFill>
                  <a:schemeClr val="hlink"/>
                </a:solidFill>
                <a:ea typeface="굴림" panose="020B0600000101010101" pitchFamily="34" charset="-127"/>
              </a:rPr>
              <a:t>Coherence Misses</a:t>
            </a:r>
            <a:r>
              <a:rPr lang="en-US" altLang="ko-KR" smtClean="0">
                <a:solidFill>
                  <a:schemeClr val="accent1"/>
                </a:solidFill>
                <a:ea typeface="굴림" panose="020B0600000101010101" pitchFamily="34" charset="-127"/>
              </a:rPr>
              <a:t>: </a:t>
            </a:r>
            <a:r>
              <a:rPr lang="en-US" altLang="ko-KR" smtClean="0">
                <a:ea typeface="굴림" panose="020B0600000101010101" pitchFamily="34" charset="-127"/>
              </a:rPr>
              <a:t>Caused by external processors or I/O devices</a:t>
            </a:r>
          </a:p>
          <a:p>
            <a:pPr>
              <a:lnSpc>
                <a:spcPct val="80000"/>
              </a:lnSpc>
              <a:spcBef>
                <a:spcPct val="20000"/>
              </a:spcBef>
            </a:pPr>
            <a:r>
              <a:rPr lang="en-US" altLang="ko-KR" smtClean="0">
                <a:ea typeface="굴림" panose="020B0600000101010101" pitchFamily="34" charset="-127"/>
              </a:rPr>
              <a:t>Cache Organizations:</a:t>
            </a:r>
          </a:p>
          <a:p>
            <a:pPr lvl="1">
              <a:lnSpc>
                <a:spcPct val="80000"/>
              </a:lnSpc>
              <a:spcBef>
                <a:spcPct val="20000"/>
              </a:spcBef>
            </a:pPr>
            <a:r>
              <a:rPr lang="en-US" altLang="ko-KR" smtClean="0">
                <a:ea typeface="굴림" panose="020B0600000101010101" pitchFamily="34" charset="-127"/>
              </a:rPr>
              <a:t>Direct Mapped: single block per set</a:t>
            </a:r>
          </a:p>
          <a:p>
            <a:pPr lvl="1">
              <a:lnSpc>
                <a:spcPct val="80000"/>
              </a:lnSpc>
              <a:spcBef>
                <a:spcPct val="20000"/>
              </a:spcBef>
            </a:pPr>
            <a:r>
              <a:rPr lang="en-US" altLang="ko-KR" smtClean="0">
                <a:ea typeface="굴림" panose="020B0600000101010101" pitchFamily="34" charset="-127"/>
              </a:rPr>
              <a:t>Set associative: more than one block per set</a:t>
            </a:r>
          </a:p>
          <a:p>
            <a:pPr lvl="1">
              <a:lnSpc>
                <a:spcPct val="80000"/>
              </a:lnSpc>
              <a:spcBef>
                <a:spcPct val="20000"/>
              </a:spcBef>
            </a:pPr>
            <a:r>
              <a:rPr lang="en-US" altLang="ko-KR" smtClean="0">
                <a:ea typeface="굴림" panose="020B0600000101010101" pitchFamily="34" charset="-127"/>
              </a:rPr>
              <a:t>Fully associative: all entries equivalent</a:t>
            </a:r>
          </a:p>
        </p:txBody>
      </p:sp>
    </p:spTree>
    <p:extLst>
      <p:ext uri="{BB962C8B-B14F-4D97-AF65-F5344CB8AC3E}">
        <p14:creationId xmlns:p14="http://schemas.microsoft.com/office/powerpoint/2010/main" val="393916759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81625" y="228600"/>
            <a:ext cx="6460102" cy="383695"/>
          </a:xfrm>
          <a:noFill/>
        </p:spPr>
        <p:txBody>
          <a:bodyPr wrap="none" lIns="63500" tIns="25400" rIns="63500" bIns="25400" anchor="t">
            <a:spAutoFit/>
          </a:bodyPr>
          <a:lstStyle/>
          <a:p>
            <a:r>
              <a:rPr lang="en-US" altLang="ko-KR" dirty="0" smtClean="0">
                <a:ea typeface="굴림" panose="020B0600000101010101" pitchFamily="34" charset="-127"/>
              </a:rPr>
              <a:t>Summary </a:t>
            </a:r>
            <a:r>
              <a:rPr lang="en-US" altLang="ko-KR" dirty="0" smtClean="0">
                <a:ea typeface="굴림" panose="020B0600000101010101" pitchFamily="34" charset="-127"/>
              </a:rPr>
              <a:t>(3/3): </a:t>
            </a:r>
            <a:r>
              <a:rPr lang="en-US" altLang="ko-KR" dirty="0" smtClean="0">
                <a:ea typeface="굴림" panose="020B0600000101010101" pitchFamily="34" charset="-127"/>
              </a:rPr>
              <a:t>Translation Caching (TLB)</a:t>
            </a:r>
          </a:p>
        </p:txBody>
      </p:sp>
      <p:sp>
        <p:nvSpPr>
          <p:cNvPr id="41987" name="Rectangle 3"/>
          <p:cNvSpPr>
            <a:spLocks noGrp="1" noChangeArrowheads="1"/>
          </p:cNvSpPr>
          <p:nvPr>
            <p:ph type="body" idx="1"/>
          </p:nvPr>
        </p:nvSpPr>
        <p:spPr>
          <a:xfrm>
            <a:off x="0" y="762000"/>
            <a:ext cx="8686800" cy="4787977"/>
          </a:xfrm>
          <a:noFill/>
        </p:spPr>
        <p:txBody>
          <a:bodyPr lIns="63500" tIns="25400" rIns="63500" bIns="25400">
            <a:spAutoFit/>
          </a:bodyPr>
          <a:lstStyle/>
          <a:p>
            <a:r>
              <a:rPr lang="en-US" altLang="ko-KR" dirty="0" smtClean="0">
                <a:ea typeface="굴림" panose="020B0600000101010101" pitchFamily="34" charset="-127"/>
              </a:rPr>
              <a:t>A </a:t>
            </a:r>
            <a:r>
              <a:rPr lang="en-US" altLang="ko-KR" dirty="0" smtClean="0">
                <a:ea typeface="굴림" panose="020B0600000101010101" pitchFamily="34" charset="-127"/>
              </a:rPr>
              <a:t>cache of translations called a “Translation Lookaside Buffer” (TLB)</a:t>
            </a:r>
          </a:p>
          <a:p>
            <a:pPr lvl="1"/>
            <a:r>
              <a:rPr lang="en-US" altLang="ko-KR" dirty="0" smtClean="0">
                <a:ea typeface="굴림" panose="020B0600000101010101" pitchFamily="34" charset="-127"/>
              </a:rPr>
              <a:t>Relatively small number of entries (&lt; 512)</a:t>
            </a:r>
          </a:p>
          <a:p>
            <a:pPr lvl="1"/>
            <a:r>
              <a:rPr lang="en-US" altLang="ko-KR" dirty="0" smtClean="0">
                <a:ea typeface="굴림" panose="020B0600000101010101" pitchFamily="34" charset="-127"/>
              </a:rPr>
              <a:t>Fully Associative (Since conflict misses expensive)</a:t>
            </a:r>
          </a:p>
          <a:p>
            <a:pPr lvl="1"/>
            <a:r>
              <a:rPr lang="en-US" altLang="ko-KR" dirty="0" smtClean="0">
                <a:ea typeface="굴림" panose="020B0600000101010101" pitchFamily="34" charset="-127"/>
              </a:rPr>
              <a:t>TLB entries contain PTE and optional process ID</a:t>
            </a:r>
          </a:p>
          <a:p>
            <a:r>
              <a:rPr lang="en-US" altLang="ko-KR" dirty="0" smtClean="0">
                <a:ea typeface="굴림" panose="020B0600000101010101" pitchFamily="34" charset="-127"/>
              </a:rPr>
              <a:t>On TLB miss, page table must be traversed</a:t>
            </a:r>
          </a:p>
          <a:p>
            <a:pPr lvl="1"/>
            <a:r>
              <a:rPr lang="en-US" altLang="ko-KR" dirty="0" smtClean="0">
                <a:ea typeface="굴림" panose="020B0600000101010101" pitchFamily="34" charset="-127"/>
              </a:rPr>
              <a:t>If located PTE is invalid, cause Page Fault </a:t>
            </a:r>
          </a:p>
          <a:p>
            <a:r>
              <a:rPr lang="en-US" altLang="ko-KR" dirty="0" smtClean="0">
                <a:ea typeface="굴림" panose="020B0600000101010101" pitchFamily="34" charset="-127"/>
              </a:rPr>
              <a:t>On context switch/change in page table</a:t>
            </a:r>
          </a:p>
          <a:p>
            <a:pPr lvl="1"/>
            <a:r>
              <a:rPr lang="en-US" altLang="ko-KR" dirty="0" smtClean="0">
                <a:ea typeface="굴림" panose="020B0600000101010101" pitchFamily="34" charset="-127"/>
              </a:rPr>
              <a:t>TLB entries must be invalidated somehow </a:t>
            </a:r>
          </a:p>
          <a:p>
            <a:r>
              <a:rPr lang="en-US" altLang="ko-KR" dirty="0" smtClean="0">
                <a:ea typeface="굴림" panose="020B0600000101010101" pitchFamily="34" charset="-127"/>
              </a:rPr>
              <a:t>TLB is logically in front of cache</a:t>
            </a:r>
          </a:p>
          <a:p>
            <a:pPr lvl="1"/>
            <a:r>
              <a:rPr lang="en-US" altLang="ko-KR" dirty="0" smtClean="0">
                <a:ea typeface="굴림" panose="020B0600000101010101" pitchFamily="34" charset="-127"/>
              </a:rPr>
              <a:t>Thus, needs to be overlapped with cache access to be really fast</a:t>
            </a:r>
          </a:p>
        </p:txBody>
      </p:sp>
    </p:spTree>
    <p:extLst>
      <p:ext uri="{BB962C8B-B14F-4D97-AF65-F5344CB8AC3E}">
        <p14:creationId xmlns:p14="http://schemas.microsoft.com/office/powerpoint/2010/main" val="26411848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dirty="0" smtClean="0">
                <a:ea typeface="굴림" panose="020B0600000101010101" pitchFamily="34" charset="-127"/>
              </a:rPr>
              <a:t>What is in a </a:t>
            </a:r>
            <a:r>
              <a:rPr lang="en-US" altLang="ko-KR" dirty="0" smtClean="0">
                <a:ea typeface="굴림" panose="020B0600000101010101" pitchFamily="34" charset="-127"/>
              </a:rPr>
              <a:t>Page Table Entry?</a:t>
            </a:r>
            <a:endParaRPr lang="en-US" altLang="ko-KR" dirty="0" smtClean="0">
              <a:ea typeface="굴림" panose="020B0600000101010101" pitchFamily="34" charset="-127"/>
            </a:endParaRPr>
          </a:p>
        </p:txBody>
      </p:sp>
      <p:sp>
        <p:nvSpPr>
          <p:cNvPr id="803843" name="Rectangle 3"/>
          <p:cNvSpPr>
            <a:spLocks noGrp="1" noChangeArrowheads="1"/>
          </p:cNvSpPr>
          <p:nvPr>
            <p:ph type="body" idx="1"/>
          </p:nvPr>
        </p:nvSpPr>
        <p:spPr>
          <a:xfrm>
            <a:off x="0" y="685800"/>
            <a:ext cx="9144000" cy="5943600"/>
          </a:xfrm>
        </p:spPr>
        <p:txBody>
          <a:bodyPr/>
          <a:lstStyle/>
          <a:p>
            <a:pPr>
              <a:lnSpc>
                <a:spcPct val="80000"/>
              </a:lnSpc>
              <a:spcBef>
                <a:spcPct val="15000"/>
              </a:spcBef>
              <a:tabLst>
                <a:tab pos="1377950" algn="r"/>
                <a:tab pos="1541463" algn="l"/>
              </a:tabLst>
            </a:pPr>
            <a:r>
              <a:rPr lang="en-US" altLang="ko-KR" smtClean="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smtClean="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smtClean="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smtClean="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smtClean="0">
                <a:ea typeface="굴림" panose="020B0600000101010101" pitchFamily="34" charset="-127"/>
                <a:sym typeface="Symbol" panose="05050102010706020507" pitchFamily="18" charset="2"/>
              </a:rPr>
              <a:t>Address same format previous slide (10, 10, 12-bit offset)</a:t>
            </a:r>
          </a:p>
          <a:p>
            <a:pPr marL="628650" lvl="1">
              <a:lnSpc>
                <a:spcPct val="80000"/>
              </a:lnSpc>
              <a:spcBef>
                <a:spcPct val="15000"/>
              </a:spcBef>
              <a:tabLst>
                <a:tab pos="1377950" algn="r"/>
                <a:tab pos="1541463" algn="l"/>
              </a:tabLst>
            </a:pPr>
            <a:r>
              <a:rPr lang="en-US" altLang="ko-KR" smtClean="0">
                <a:ea typeface="굴림" panose="020B0600000101010101" pitchFamily="34" charset="-127"/>
                <a:sym typeface="Symbol" panose="05050102010706020507" pitchFamily="18" charset="2"/>
              </a:rPr>
              <a:t>Intermediate page tables called “Directories”</a:t>
            </a:r>
          </a:p>
          <a:p>
            <a:pPr marL="628650" lvl="1">
              <a:lnSpc>
                <a:spcPct val="80000"/>
              </a:lnSpc>
              <a:spcBef>
                <a:spcPct val="15000"/>
              </a:spcBef>
              <a:tabLst>
                <a:tab pos="1377950" algn="r"/>
                <a:tab pos="1541463" algn="l"/>
              </a:tabLst>
            </a:pPr>
            <a:endParaRPr lang="en-US" altLang="ko-KR" smtClean="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smtClean="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smtClean="0">
              <a:ea typeface="굴림" panose="020B0600000101010101" pitchFamily="34" charset="-127"/>
              <a:sym typeface="Symbol" panose="05050102010706020507" pitchFamily="18" charset="2"/>
            </a:endParaRP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P: 	Present (same as “valid” bit in other architectures) </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W: 	Writeable</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U: 	User accessible</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A: 	Accessed: page has been accessed recently</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D: 	Dirty (PTE only): page has been modified recently</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L: 	L=14MB page (directory only).</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		Bottom 22 bits of virtual address serve as offset</a:t>
            </a:r>
          </a:p>
        </p:txBody>
      </p:sp>
      <p:grpSp>
        <p:nvGrpSpPr>
          <p:cNvPr id="803844" name="Group 4"/>
          <p:cNvGrpSpPr>
            <a:grpSpLocks/>
          </p:cNvGrpSpPr>
          <p:nvPr/>
        </p:nvGrpSpPr>
        <p:grpSpPr bwMode="auto">
          <a:xfrm>
            <a:off x="663575" y="2717800"/>
            <a:ext cx="7712075" cy="942975"/>
            <a:chOff x="480" y="2304"/>
            <a:chExt cx="4858" cy="594"/>
          </a:xfrm>
        </p:grpSpPr>
        <p:sp>
          <p:nvSpPr>
            <p:cNvPr id="8197" name="Rectangle 5"/>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Page Frame Number</a:t>
              </a:r>
            </a:p>
            <a:p>
              <a:r>
                <a:rPr lang="en-US" altLang="ko-KR">
                  <a:ea typeface="굴림" panose="020B0600000101010101" pitchFamily="34" charset="-127"/>
                </a:rPr>
                <a:t>(Physical Page Number)</a:t>
              </a:r>
            </a:p>
          </p:txBody>
        </p:sp>
        <p:sp>
          <p:nvSpPr>
            <p:cNvPr id="8198" name="Rectangle 6"/>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Free</a:t>
              </a:r>
            </a:p>
            <a:p>
              <a:r>
                <a:rPr lang="en-US" altLang="ko-KR">
                  <a:ea typeface="굴림" panose="020B0600000101010101" pitchFamily="34" charset="-127"/>
                </a:rPr>
                <a:t>(OS)</a:t>
              </a:r>
            </a:p>
          </p:txBody>
        </p:sp>
        <p:sp>
          <p:nvSpPr>
            <p:cNvPr id="8199" name="Rectangle 7"/>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0</a:t>
              </a:r>
            </a:p>
          </p:txBody>
        </p:sp>
        <p:sp>
          <p:nvSpPr>
            <p:cNvPr id="8200" name="Rectangle 8"/>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L</a:t>
              </a:r>
            </a:p>
          </p:txBody>
        </p:sp>
        <p:sp>
          <p:nvSpPr>
            <p:cNvPr id="8201" name="Rectangle 9"/>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D</a:t>
              </a:r>
            </a:p>
          </p:txBody>
        </p:sp>
        <p:sp>
          <p:nvSpPr>
            <p:cNvPr id="8202" name="Rectangle 10"/>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A</a:t>
              </a:r>
            </a:p>
          </p:txBody>
        </p:sp>
        <p:sp>
          <p:nvSpPr>
            <p:cNvPr id="8203" name="Rectangle 11"/>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PCD</a:t>
              </a:r>
            </a:p>
          </p:txBody>
        </p:sp>
        <p:sp>
          <p:nvSpPr>
            <p:cNvPr id="8204" name="Rectangle 12"/>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PWT</a:t>
              </a:r>
            </a:p>
          </p:txBody>
        </p:sp>
        <p:sp>
          <p:nvSpPr>
            <p:cNvPr id="8205" name="Rectangle 13"/>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U</a:t>
              </a:r>
            </a:p>
          </p:txBody>
        </p:sp>
        <p:sp>
          <p:nvSpPr>
            <p:cNvPr id="8206" name="Rectangle 14"/>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W</a:t>
              </a:r>
            </a:p>
          </p:txBody>
        </p:sp>
        <p:sp>
          <p:nvSpPr>
            <p:cNvPr id="8207" name="Rectangle 15"/>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a:t>
              </a:r>
            </a:p>
          </p:txBody>
        </p:sp>
        <p:sp>
          <p:nvSpPr>
            <p:cNvPr id="8208" name="Text Box 16"/>
            <p:cNvSpPr txBox="1">
              <a:spLocks noChangeArrowheads="1"/>
            </p:cNvSpPr>
            <p:nvPr/>
          </p:nvSpPr>
          <p:spPr bwMode="auto">
            <a:xfrm>
              <a:off x="5126"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0</a:t>
              </a:r>
            </a:p>
          </p:txBody>
        </p:sp>
        <p:sp>
          <p:nvSpPr>
            <p:cNvPr id="8209" name="Text Box 17"/>
            <p:cNvSpPr txBox="1">
              <a:spLocks noChangeArrowheads="1"/>
            </p:cNvSpPr>
            <p:nvPr/>
          </p:nvSpPr>
          <p:spPr bwMode="auto">
            <a:xfrm>
              <a:off x="4944"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1</a:t>
              </a:r>
            </a:p>
          </p:txBody>
        </p:sp>
        <p:sp>
          <p:nvSpPr>
            <p:cNvPr id="8210" name="Text Box 18"/>
            <p:cNvSpPr txBox="1">
              <a:spLocks noChangeArrowheads="1"/>
            </p:cNvSpPr>
            <p:nvPr/>
          </p:nvSpPr>
          <p:spPr bwMode="auto">
            <a:xfrm>
              <a:off x="4752"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2</a:t>
              </a:r>
            </a:p>
          </p:txBody>
        </p:sp>
        <p:sp>
          <p:nvSpPr>
            <p:cNvPr id="8211" name="Text Box 19"/>
            <p:cNvSpPr txBox="1">
              <a:spLocks noChangeArrowheads="1"/>
            </p:cNvSpPr>
            <p:nvPr/>
          </p:nvSpPr>
          <p:spPr bwMode="auto">
            <a:xfrm>
              <a:off x="4560"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3</a:t>
              </a:r>
            </a:p>
          </p:txBody>
        </p:sp>
        <p:sp>
          <p:nvSpPr>
            <p:cNvPr id="8212" name="Text Box 20"/>
            <p:cNvSpPr txBox="1">
              <a:spLocks noChangeArrowheads="1"/>
            </p:cNvSpPr>
            <p:nvPr/>
          </p:nvSpPr>
          <p:spPr bwMode="auto">
            <a:xfrm>
              <a:off x="4368"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4</a:t>
              </a:r>
            </a:p>
          </p:txBody>
        </p:sp>
        <p:sp>
          <p:nvSpPr>
            <p:cNvPr id="8213" name="Text Box 21"/>
            <p:cNvSpPr txBox="1">
              <a:spLocks noChangeArrowheads="1"/>
            </p:cNvSpPr>
            <p:nvPr/>
          </p:nvSpPr>
          <p:spPr bwMode="auto">
            <a:xfrm>
              <a:off x="4176"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5</a:t>
              </a:r>
            </a:p>
          </p:txBody>
        </p:sp>
        <p:sp>
          <p:nvSpPr>
            <p:cNvPr id="8214" name="Text Box 22"/>
            <p:cNvSpPr txBox="1">
              <a:spLocks noChangeArrowheads="1"/>
            </p:cNvSpPr>
            <p:nvPr/>
          </p:nvSpPr>
          <p:spPr bwMode="auto">
            <a:xfrm>
              <a:off x="3984"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6</a:t>
              </a:r>
            </a:p>
          </p:txBody>
        </p:sp>
        <p:sp>
          <p:nvSpPr>
            <p:cNvPr id="8215" name="Text Box 23"/>
            <p:cNvSpPr txBox="1">
              <a:spLocks noChangeArrowheads="1"/>
            </p:cNvSpPr>
            <p:nvPr/>
          </p:nvSpPr>
          <p:spPr bwMode="auto">
            <a:xfrm>
              <a:off x="3792"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7</a:t>
              </a:r>
            </a:p>
          </p:txBody>
        </p:sp>
        <p:sp>
          <p:nvSpPr>
            <p:cNvPr id="8216" name="Text Box 24"/>
            <p:cNvSpPr txBox="1">
              <a:spLocks noChangeArrowheads="1"/>
            </p:cNvSpPr>
            <p:nvPr/>
          </p:nvSpPr>
          <p:spPr bwMode="auto">
            <a:xfrm>
              <a:off x="3600"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8</a:t>
              </a:r>
            </a:p>
          </p:txBody>
        </p:sp>
        <p:sp>
          <p:nvSpPr>
            <p:cNvPr id="8217" name="Text Box 25"/>
            <p:cNvSpPr txBox="1">
              <a:spLocks noChangeArrowheads="1"/>
            </p:cNvSpPr>
            <p:nvPr/>
          </p:nvSpPr>
          <p:spPr bwMode="auto">
            <a:xfrm>
              <a:off x="3072" y="2688"/>
              <a:ext cx="506"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11-9</a:t>
              </a:r>
            </a:p>
          </p:txBody>
        </p:sp>
        <p:sp>
          <p:nvSpPr>
            <p:cNvPr id="8218" name="Text Box 26"/>
            <p:cNvSpPr txBox="1">
              <a:spLocks noChangeArrowheads="1"/>
            </p:cNvSpPr>
            <p:nvPr/>
          </p:nvSpPr>
          <p:spPr bwMode="auto">
            <a:xfrm>
              <a:off x="1440" y="2688"/>
              <a:ext cx="604"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31-12</a:t>
              </a:r>
            </a:p>
          </p:txBody>
        </p:sp>
      </p:grpSp>
    </p:spTree>
    <p:extLst>
      <p:ext uri="{BB962C8B-B14F-4D97-AF65-F5344CB8AC3E}">
        <p14:creationId xmlns:p14="http://schemas.microsoft.com/office/powerpoint/2010/main" val="27438664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anim calcmode="lin" valueType="num">
                                      <p:cBhvr additive="base">
                                        <p:cTn id="7" dur="500" fill="hold"/>
                                        <p:tgtEl>
                                          <p:spTgt spid="803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38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03843">
                                            <p:txEl>
                                              <p:pRg st="1" end="1"/>
                                            </p:txEl>
                                          </p:spTgt>
                                        </p:tgtEl>
                                        <p:attrNameLst>
                                          <p:attrName>style.visibility</p:attrName>
                                        </p:attrNameLst>
                                      </p:cBhvr>
                                      <p:to>
                                        <p:strVal val="visible"/>
                                      </p:to>
                                    </p:set>
                                    <p:anim calcmode="lin" valueType="num">
                                      <p:cBhvr additive="base">
                                        <p:cTn id="11" dur="500" fill="hold"/>
                                        <p:tgtEl>
                                          <p:spTgt spid="80384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038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03843">
                                            <p:txEl>
                                              <p:pRg st="2" end="2"/>
                                            </p:txEl>
                                          </p:spTgt>
                                        </p:tgtEl>
                                        <p:attrNameLst>
                                          <p:attrName>style.visibility</p:attrName>
                                        </p:attrNameLst>
                                      </p:cBhvr>
                                      <p:to>
                                        <p:strVal val="visible"/>
                                      </p:to>
                                    </p:set>
                                    <p:anim calcmode="lin" valueType="num">
                                      <p:cBhvr additive="base">
                                        <p:cTn id="15" dur="500" fill="hold"/>
                                        <p:tgtEl>
                                          <p:spTgt spid="80384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03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803843">
                                            <p:txEl>
                                              <p:pRg st="3" end="3"/>
                                            </p:txEl>
                                          </p:spTgt>
                                        </p:tgtEl>
                                        <p:attrNameLst>
                                          <p:attrName>style.visibility</p:attrName>
                                        </p:attrNameLst>
                                      </p:cBhvr>
                                      <p:to>
                                        <p:strVal val="visible"/>
                                      </p:to>
                                    </p:set>
                                    <p:anim calcmode="lin" valueType="num">
                                      <p:cBhvr additive="base">
                                        <p:cTn id="21" dur="500" fill="hold"/>
                                        <p:tgtEl>
                                          <p:spTgt spid="80384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0384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03843">
                                            <p:txEl>
                                              <p:pRg st="4" end="4"/>
                                            </p:txEl>
                                          </p:spTgt>
                                        </p:tgtEl>
                                        <p:attrNameLst>
                                          <p:attrName>style.visibility</p:attrName>
                                        </p:attrNameLst>
                                      </p:cBhvr>
                                      <p:to>
                                        <p:strVal val="visible"/>
                                      </p:to>
                                    </p:set>
                                    <p:anim calcmode="lin" valueType="num">
                                      <p:cBhvr additive="base">
                                        <p:cTn id="25" dur="500" fill="hold"/>
                                        <p:tgtEl>
                                          <p:spTgt spid="80384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384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03843">
                                            <p:txEl>
                                              <p:pRg st="5" end="5"/>
                                            </p:txEl>
                                          </p:spTgt>
                                        </p:tgtEl>
                                        <p:attrNameLst>
                                          <p:attrName>style.visibility</p:attrName>
                                        </p:attrNameLst>
                                      </p:cBhvr>
                                      <p:to>
                                        <p:strVal val="visible"/>
                                      </p:to>
                                    </p:set>
                                    <p:anim calcmode="lin" valueType="num">
                                      <p:cBhvr additive="base">
                                        <p:cTn id="29" dur="500" fill="hold"/>
                                        <p:tgtEl>
                                          <p:spTgt spid="80384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0384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803844"/>
                                        </p:tgtEl>
                                        <p:attrNameLst>
                                          <p:attrName>style.visibility</p:attrName>
                                        </p:attrNameLst>
                                      </p:cBhvr>
                                      <p:to>
                                        <p:strVal val="visible"/>
                                      </p:to>
                                    </p:set>
                                    <p:anim calcmode="lin" valueType="num">
                                      <p:cBhvr additive="base">
                                        <p:cTn id="33" dur="500" fill="hold"/>
                                        <p:tgtEl>
                                          <p:spTgt spid="803844"/>
                                        </p:tgtEl>
                                        <p:attrNameLst>
                                          <p:attrName>ppt_x</p:attrName>
                                        </p:attrNameLst>
                                      </p:cBhvr>
                                      <p:tavLst>
                                        <p:tav tm="0">
                                          <p:val>
                                            <p:strVal val="1+#ppt_w/2"/>
                                          </p:val>
                                        </p:tav>
                                        <p:tav tm="100000">
                                          <p:val>
                                            <p:strVal val="#ppt_x"/>
                                          </p:val>
                                        </p:tav>
                                      </p:tavLst>
                                    </p:anim>
                                    <p:anim calcmode="lin" valueType="num">
                                      <p:cBhvr additive="base">
                                        <p:cTn id="34" dur="500" fill="hold"/>
                                        <p:tgtEl>
                                          <p:spTgt spid="803844"/>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03843">
                                            <p:txEl>
                                              <p:pRg st="9" end="9"/>
                                            </p:txEl>
                                          </p:spTgt>
                                        </p:tgtEl>
                                        <p:attrNameLst>
                                          <p:attrName>style.visibility</p:attrName>
                                        </p:attrNameLst>
                                      </p:cBhvr>
                                      <p:to>
                                        <p:strVal val="visible"/>
                                      </p:to>
                                    </p:set>
                                    <p:anim calcmode="lin" valueType="num">
                                      <p:cBhvr additive="base">
                                        <p:cTn id="39" dur="500" fill="hold"/>
                                        <p:tgtEl>
                                          <p:spTgt spid="803843">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0384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803843">
                                            <p:txEl>
                                              <p:pRg st="10" end="10"/>
                                            </p:txEl>
                                          </p:spTgt>
                                        </p:tgtEl>
                                        <p:attrNameLst>
                                          <p:attrName>style.visibility</p:attrName>
                                        </p:attrNameLst>
                                      </p:cBhvr>
                                      <p:to>
                                        <p:strVal val="visible"/>
                                      </p:to>
                                    </p:set>
                                    <p:anim calcmode="lin" valueType="num">
                                      <p:cBhvr additive="base">
                                        <p:cTn id="45" dur="500" fill="hold"/>
                                        <p:tgtEl>
                                          <p:spTgt spid="803843">
                                            <p:txEl>
                                              <p:pRg st="10" end="1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0384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803843">
                                            <p:txEl>
                                              <p:pRg st="11" end="11"/>
                                            </p:txEl>
                                          </p:spTgt>
                                        </p:tgtEl>
                                        <p:attrNameLst>
                                          <p:attrName>style.visibility</p:attrName>
                                        </p:attrNameLst>
                                      </p:cBhvr>
                                      <p:to>
                                        <p:strVal val="visible"/>
                                      </p:to>
                                    </p:set>
                                    <p:anim calcmode="lin" valueType="num">
                                      <p:cBhvr additive="base">
                                        <p:cTn id="51" dur="500" fill="hold"/>
                                        <p:tgtEl>
                                          <p:spTgt spid="803843">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80384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803843">
                                            <p:txEl>
                                              <p:pRg st="12" end="12"/>
                                            </p:txEl>
                                          </p:spTgt>
                                        </p:tgtEl>
                                        <p:attrNameLst>
                                          <p:attrName>style.visibility</p:attrName>
                                        </p:attrNameLst>
                                      </p:cBhvr>
                                      <p:to>
                                        <p:strVal val="visible"/>
                                      </p:to>
                                    </p:set>
                                    <p:anim calcmode="lin" valueType="num">
                                      <p:cBhvr additive="base">
                                        <p:cTn id="57" dur="500" fill="hold"/>
                                        <p:tgtEl>
                                          <p:spTgt spid="803843">
                                            <p:txEl>
                                              <p:pRg st="12" end="12"/>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0384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803843">
                                            <p:txEl>
                                              <p:pRg st="13" end="13"/>
                                            </p:txEl>
                                          </p:spTgt>
                                        </p:tgtEl>
                                        <p:attrNameLst>
                                          <p:attrName>style.visibility</p:attrName>
                                        </p:attrNameLst>
                                      </p:cBhvr>
                                      <p:to>
                                        <p:strVal val="visible"/>
                                      </p:to>
                                    </p:set>
                                    <p:anim calcmode="lin" valueType="num">
                                      <p:cBhvr additive="base">
                                        <p:cTn id="63" dur="500" fill="hold"/>
                                        <p:tgtEl>
                                          <p:spTgt spid="803843">
                                            <p:txEl>
                                              <p:pRg st="13" end="1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80384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803843">
                                            <p:txEl>
                                              <p:pRg st="14" end="14"/>
                                            </p:txEl>
                                          </p:spTgt>
                                        </p:tgtEl>
                                        <p:attrNameLst>
                                          <p:attrName>style.visibility</p:attrName>
                                        </p:attrNameLst>
                                      </p:cBhvr>
                                      <p:to>
                                        <p:strVal val="visible"/>
                                      </p:to>
                                    </p:set>
                                    <p:anim calcmode="lin" valueType="num">
                                      <p:cBhvr additive="base">
                                        <p:cTn id="69" dur="500" fill="hold"/>
                                        <p:tgtEl>
                                          <p:spTgt spid="803843">
                                            <p:txEl>
                                              <p:pRg st="14" end="14"/>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80384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803843">
                                            <p:txEl>
                                              <p:pRg st="15" end="15"/>
                                            </p:txEl>
                                          </p:spTgt>
                                        </p:tgtEl>
                                        <p:attrNameLst>
                                          <p:attrName>style.visibility</p:attrName>
                                        </p:attrNameLst>
                                      </p:cBhvr>
                                      <p:to>
                                        <p:strVal val="visible"/>
                                      </p:to>
                                    </p:set>
                                    <p:anim calcmode="lin" valueType="num">
                                      <p:cBhvr additive="base">
                                        <p:cTn id="75" dur="500" fill="hold"/>
                                        <p:tgtEl>
                                          <p:spTgt spid="803843">
                                            <p:txEl>
                                              <p:pRg st="15" end="15"/>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80384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803843">
                                            <p:txEl>
                                              <p:pRg st="16" end="16"/>
                                            </p:txEl>
                                          </p:spTgt>
                                        </p:tgtEl>
                                        <p:attrNameLst>
                                          <p:attrName>style.visibility</p:attrName>
                                        </p:attrNameLst>
                                      </p:cBhvr>
                                      <p:to>
                                        <p:strVal val="visible"/>
                                      </p:to>
                                    </p:set>
                                    <p:anim calcmode="lin" valueType="num">
                                      <p:cBhvr additive="base">
                                        <p:cTn id="81" dur="500" fill="hold"/>
                                        <p:tgtEl>
                                          <p:spTgt spid="803843">
                                            <p:txEl>
                                              <p:pRg st="16" end="16"/>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80384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smtClean="0">
                <a:ea typeface="굴림" panose="020B0600000101010101" pitchFamily="34" charset="-127"/>
              </a:rPr>
              <a:t>Examples of how to use a PTE</a:t>
            </a:r>
          </a:p>
        </p:txBody>
      </p:sp>
      <p:sp>
        <p:nvSpPr>
          <p:cNvPr id="9219" name="Rectangle 3"/>
          <p:cNvSpPr>
            <a:spLocks noGrp="1" noChangeArrowheads="1"/>
          </p:cNvSpPr>
          <p:nvPr>
            <p:ph type="body" idx="1"/>
          </p:nvPr>
        </p:nvSpPr>
        <p:spPr>
          <a:xfrm>
            <a:off x="0" y="685800"/>
            <a:ext cx="8991600" cy="5867400"/>
          </a:xfrm>
        </p:spPr>
        <p:txBody>
          <a:bodyPr/>
          <a:lstStyle/>
          <a:p>
            <a:pPr>
              <a:lnSpc>
                <a:spcPct val="80000"/>
              </a:lnSpc>
              <a:spcBef>
                <a:spcPct val="5000"/>
              </a:spcBef>
            </a:pPr>
            <a:r>
              <a:rPr lang="en-US" altLang="ko-KR" smtClean="0">
                <a:ea typeface="굴림" panose="020B0600000101010101" pitchFamily="34" charset="-127"/>
                <a:sym typeface="Symbol" panose="05050102010706020507" pitchFamily="18" charset="2"/>
              </a:rPr>
              <a:t>How do we use the PTE?</a:t>
            </a:r>
          </a:p>
          <a:p>
            <a:pPr lvl="1">
              <a:lnSpc>
                <a:spcPct val="80000"/>
              </a:lnSpc>
              <a:spcBef>
                <a:spcPct val="5000"/>
              </a:spcBef>
            </a:pPr>
            <a:r>
              <a:rPr lang="en-US" altLang="ko-KR" smtClean="0">
                <a:ea typeface="굴림" panose="020B0600000101010101" pitchFamily="34" charset="-127"/>
                <a:sym typeface="Symbol" panose="05050102010706020507" pitchFamily="18" charset="2"/>
              </a:rPr>
              <a:t>Invalid PTE can imply different things:</a:t>
            </a:r>
          </a:p>
          <a:p>
            <a:pPr lvl="2">
              <a:lnSpc>
                <a:spcPct val="80000"/>
              </a:lnSpc>
              <a:spcBef>
                <a:spcPct val="5000"/>
              </a:spcBef>
            </a:pPr>
            <a:r>
              <a:rPr lang="en-US" altLang="ko-KR" smtClean="0">
                <a:ea typeface="굴림" panose="020B0600000101010101" pitchFamily="34" charset="-127"/>
                <a:sym typeface="Symbol" panose="05050102010706020507" pitchFamily="18" charset="2"/>
              </a:rPr>
              <a:t>Region of address space is actually invalid or </a:t>
            </a:r>
          </a:p>
          <a:p>
            <a:pPr lvl="2">
              <a:lnSpc>
                <a:spcPct val="80000"/>
              </a:lnSpc>
              <a:spcBef>
                <a:spcPct val="5000"/>
              </a:spcBef>
            </a:pPr>
            <a:r>
              <a:rPr lang="en-US" altLang="ko-KR" smtClean="0">
                <a:ea typeface="굴림" panose="020B0600000101010101" pitchFamily="34" charset="-127"/>
                <a:sym typeface="Symbol" panose="05050102010706020507" pitchFamily="18" charset="2"/>
              </a:rPr>
              <a:t>Page/directory is just somewhere else than memory</a:t>
            </a:r>
          </a:p>
          <a:p>
            <a:pPr lvl="1">
              <a:lnSpc>
                <a:spcPct val="80000"/>
              </a:lnSpc>
              <a:spcBef>
                <a:spcPct val="5000"/>
              </a:spcBef>
            </a:pPr>
            <a:r>
              <a:rPr lang="en-US" altLang="ko-KR" smtClean="0">
                <a:ea typeface="굴림" panose="020B0600000101010101" pitchFamily="34" charset="-127"/>
                <a:sym typeface="Symbol" panose="05050102010706020507" pitchFamily="18" charset="2"/>
              </a:rPr>
              <a:t>Validity checked first</a:t>
            </a:r>
          </a:p>
          <a:p>
            <a:pPr lvl="2">
              <a:lnSpc>
                <a:spcPct val="80000"/>
              </a:lnSpc>
              <a:spcBef>
                <a:spcPct val="5000"/>
              </a:spcBef>
            </a:pPr>
            <a:r>
              <a:rPr lang="en-US" altLang="ko-KR" smtClean="0">
                <a:ea typeface="굴림" panose="020B0600000101010101" pitchFamily="34" charset="-127"/>
                <a:sym typeface="Symbol" panose="05050102010706020507" pitchFamily="18" charset="2"/>
              </a:rPr>
              <a:t>OS can use other (say) 31 bits for location info</a:t>
            </a:r>
          </a:p>
          <a:p>
            <a:pPr>
              <a:lnSpc>
                <a:spcPct val="80000"/>
              </a:lnSpc>
              <a:spcBef>
                <a:spcPct val="5000"/>
              </a:spcBef>
            </a:pPr>
            <a:r>
              <a:rPr lang="en-US" altLang="ko-KR" smtClean="0">
                <a:ea typeface="굴림" panose="020B0600000101010101" pitchFamily="34" charset="-127"/>
                <a:sym typeface="Symbol" panose="05050102010706020507" pitchFamily="18" charset="2"/>
              </a:rPr>
              <a:t>Usage Example: Demand Paging</a:t>
            </a:r>
          </a:p>
          <a:p>
            <a:pPr lvl="1">
              <a:lnSpc>
                <a:spcPct val="80000"/>
              </a:lnSpc>
              <a:spcBef>
                <a:spcPct val="5000"/>
              </a:spcBef>
            </a:pPr>
            <a:r>
              <a:rPr lang="en-US" altLang="ko-KR" smtClean="0">
                <a:ea typeface="굴림" panose="020B0600000101010101" pitchFamily="34" charset="-127"/>
                <a:sym typeface="Symbol" panose="05050102010706020507" pitchFamily="18" charset="2"/>
              </a:rPr>
              <a:t>Keep only active pages in memory</a:t>
            </a:r>
          </a:p>
          <a:p>
            <a:pPr lvl="1">
              <a:lnSpc>
                <a:spcPct val="80000"/>
              </a:lnSpc>
              <a:spcBef>
                <a:spcPct val="5000"/>
              </a:spcBef>
            </a:pPr>
            <a:r>
              <a:rPr lang="en-US" altLang="ko-KR" smtClean="0">
                <a:ea typeface="굴림" panose="020B0600000101010101" pitchFamily="34" charset="-127"/>
                <a:sym typeface="Symbol" panose="05050102010706020507" pitchFamily="18" charset="2"/>
              </a:rPr>
              <a:t>Place others on disk and mark their PTEs invalid</a:t>
            </a:r>
          </a:p>
          <a:p>
            <a:pPr>
              <a:lnSpc>
                <a:spcPct val="80000"/>
              </a:lnSpc>
              <a:spcBef>
                <a:spcPct val="5000"/>
              </a:spcBef>
            </a:pPr>
            <a:r>
              <a:rPr lang="en-US" altLang="ko-KR" smtClean="0">
                <a:ea typeface="굴림" panose="020B0600000101010101" pitchFamily="34" charset="-127"/>
                <a:sym typeface="Symbol" panose="05050102010706020507" pitchFamily="18" charset="2"/>
              </a:rPr>
              <a:t>Usage Example: Copy on Write</a:t>
            </a:r>
          </a:p>
          <a:p>
            <a:pPr lvl="1">
              <a:lnSpc>
                <a:spcPct val="80000"/>
              </a:lnSpc>
              <a:spcBef>
                <a:spcPct val="5000"/>
              </a:spcBef>
            </a:pPr>
            <a:r>
              <a:rPr lang="en-US" altLang="ko-KR" smtClean="0">
                <a:ea typeface="굴림" panose="020B0600000101010101" pitchFamily="34" charset="-127"/>
                <a:sym typeface="Symbol" panose="05050102010706020507" pitchFamily="18" charset="2"/>
              </a:rPr>
              <a:t>UNIX fork gives </a:t>
            </a:r>
            <a:r>
              <a:rPr lang="en-US" altLang="ko-KR" i="1" smtClean="0">
                <a:ea typeface="굴림" panose="020B0600000101010101" pitchFamily="34" charset="-127"/>
                <a:sym typeface="Symbol" panose="05050102010706020507" pitchFamily="18" charset="2"/>
              </a:rPr>
              <a:t>copy</a:t>
            </a:r>
            <a:r>
              <a:rPr lang="en-US" altLang="ko-KR" smtClean="0">
                <a:ea typeface="굴림" panose="020B0600000101010101" pitchFamily="34" charset="-127"/>
                <a:sym typeface="Symbol" panose="05050102010706020507" pitchFamily="18" charset="2"/>
              </a:rPr>
              <a:t> of parent address space to child</a:t>
            </a:r>
          </a:p>
          <a:p>
            <a:pPr lvl="2">
              <a:lnSpc>
                <a:spcPct val="80000"/>
              </a:lnSpc>
              <a:spcBef>
                <a:spcPct val="5000"/>
              </a:spcBef>
            </a:pPr>
            <a:r>
              <a:rPr lang="en-US" altLang="ko-KR" smtClean="0">
                <a:ea typeface="굴림" panose="020B0600000101010101" pitchFamily="34" charset="-127"/>
                <a:sym typeface="Symbol" panose="05050102010706020507" pitchFamily="18" charset="2"/>
              </a:rPr>
              <a:t>Address spaces disconnected after child created</a:t>
            </a:r>
          </a:p>
          <a:p>
            <a:pPr lvl="1">
              <a:lnSpc>
                <a:spcPct val="80000"/>
              </a:lnSpc>
              <a:spcBef>
                <a:spcPct val="5000"/>
              </a:spcBef>
            </a:pPr>
            <a:r>
              <a:rPr lang="en-US" altLang="ko-KR" smtClean="0">
                <a:ea typeface="굴림" panose="020B0600000101010101" pitchFamily="34" charset="-127"/>
                <a:sym typeface="Symbol" panose="05050102010706020507" pitchFamily="18" charset="2"/>
              </a:rPr>
              <a:t>How to do this cheaply?  </a:t>
            </a:r>
          </a:p>
          <a:p>
            <a:pPr lvl="2">
              <a:lnSpc>
                <a:spcPct val="80000"/>
              </a:lnSpc>
              <a:spcBef>
                <a:spcPct val="5000"/>
              </a:spcBef>
            </a:pPr>
            <a:r>
              <a:rPr lang="en-US" altLang="ko-KR" smtClean="0">
                <a:ea typeface="굴림" panose="020B0600000101010101" pitchFamily="34" charset="-127"/>
                <a:sym typeface="Symbol" panose="05050102010706020507" pitchFamily="18" charset="2"/>
              </a:rPr>
              <a:t>Make copy of parent’s page tables (point at same memory)</a:t>
            </a:r>
          </a:p>
          <a:p>
            <a:pPr lvl="2">
              <a:lnSpc>
                <a:spcPct val="80000"/>
              </a:lnSpc>
              <a:spcBef>
                <a:spcPct val="5000"/>
              </a:spcBef>
            </a:pPr>
            <a:r>
              <a:rPr lang="en-US" altLang="ko-KR" smtClean="0">
                <a:ea typeface="굴림" panose="020B0600000101010101" pitchFamily="34" charset="-127"/>
                <a:sym typeface="Symbol" panose="05050102010706020507" pitchFamily="18" charset="2"/>
              </a:rPr>
              <a:t>Mark entries in both sets of page tables as read-only</a:t>
            </a:r>
          </a:p>
          <a:p>
            <a:pPr lvl="2">
              <a:lnSpc>
                <a:spcPct val="80000"/>
              </a:lnSpc>
              <a:spcBef>
                <a:spcPct val="5000"/>
              </a:spcBef>
            </a:pPr>
            <a:r>
              <a:rPr lang="en-US" altLang="ko-KR" smtClean="0">
                <a:ea typeface="굴림" panose="020B0600000101010101" pitchFamily="34" charset="-127"/>
                <a:sym typeface="Symbol" panose="05050102010706020507" pitchFamily="18" charset="2"/>
              </a:rPr>
              <a:t>Page fault on write creates two copies </a:t>
            </a:r>
          </a:p>
          <a:p>
            <a:pPr>
              <a:lnSpc>
                <a:spcPct val="80000"/>
              </a:lnSpc>
              <a:spcBef>
                <a:spcPct val="5000"/>
              </a:spcBef>
            </a:pPr>
            <a:r>
              <a:rPr lang="en-US" altLang="ko-KR" smtClean="0">
                <a:ea typeface="굴림" panose="020B0600000101010101" pitchFamily="34" charset="-127"/>
                <a:sym typeface="Symbol" panose="05050102010706020507" pitchFamily="18" charset="2"/>
              </a:rPr>
              <a:t>Usage Example: Zero Fill On Demand</a:t>
            </a:r>
          </a:p>
          <a:p>
            <a:pPr lvl="1">
              <a:lnSpc>
                <a:spcPct val="80000"/>
              </a:lnSpc>
              <a:spcBef>
                <a:spcPct val="5000"/>
              </a:spcBef>
            </a:pPr>
            <a:r>
              <a:rPr lang="en-US" altLang="ko-KR" smtClean="0">
                <a:ea typeface="굴림" panose="020B0600000101010101" pitchFamily="34" charset="-127"/>
                <a:sym typeface="Symbol" panose="05050102010706020507" pitchFamily="18" charset="2"/>
              </a:rPr>
              <a:t>New data pages must carry no information (say be zeroed)</a:t>
            </a:r>
          </a:p>
          <a:p>
            <a:pPr lvl="1">
              <a:lnSpc>
                <a:spcPct val="80000"/>
              </a:lnSpc>
              <a:spcBef>
                <a:spcPct val="5000"/>
              </a:spcBef>
            </a:pPr>
            <a:r>
              <a:rPr lang="en-US" altLang="ko-KR" smtClean="0">
                <a:ea typeface="굴림" panose="020B0600000101010101" pitchFamily="34" charset="-127"/>
                <a:sym typeface="Symbol" panose="05050102010706020507" pitchFamily="18" charset="2"/>
              </a:rPr>
              <a:t>Mark PTEs as invalid; page fault on use gets zeroed page</a:t>
            </a:r>
          </a:p>
          <a:p>
            <a:pPr lvl="1">
              <a:lnSpc>
                <a:spcPct val="80000"/>
              </a:lnSpc>
              <a:spcBef>
                <a:spcPct val="5000"/>
              </a:spcBef>
            </a:pPr>
            <a:r>
              <a:rPr lang="en-US" altLang="ko-KR" smtClean="0">
                <a:ea typeface="굴림" panose="020B0600000101010101" pitchFamily="34" charset="-127"/>
                <a:sym typeface="Symbol" panose="05050102010706020507" pitchFamily="18" charset="2"/>
              </a:rPr>
              <a:t>Often, OS creates zeroed pages in background</a:t>
            </a:r>
          </a:p>
        </p:txBody>
      </p:sp>
    </p:spTree>
    <p:extLst>
      <p:ext uri="{BB962C8B-B14F-4D97-AF65-F5344CB8AC3E}">
        <p14:creationId xmlns:p14="http://schemas.microsoft.com/office/powerpoint/2010/main" val="2242094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35"/>
          <p:cNvSpPr>
            <a:spLocks noChangeArrowheads="1"/>
          </p:cNvSpPr>
          <p:nvPr/>
        </p:nvSpPr>
        <p:spPr bwMode="auto">
          <a:xfrm>
            <a:off x="6629400" y="2286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7890" name="Title 1"/>
          <p:cNvSpPr>
            <a:spLocks noGrp="1"/>
          </p:cNvSpPr>
          <p:nvPr>
            <p:ph type="title"/>
          </p:nvPr>
        </p:nvSpPr>
        <p:spPr>
          <a:xfrm>
            <a:off x="990600" y="76200"/>
            <a:ext cx="7162800" cy="533400"/>
          </a:xfrm>
        </p:spPr>
        <p:txBody>
          <a:bodyPr/>
          <a:lstStyle/>
          <a:p>
            <a:r>
              <a:rPr lang="en-US" altLang="en-US" dirty="0" smtClean="0"/>
              <a:t>Summary: Two-Level Paging</a:t>
            </a:r>
          </a:p>
        </p:txBody>
      </p:sp>
      <p:sp>
        <p:nvSpPr>
          <p:cNvPr id="24580" name="TextBox 5"/>
          <p:cNvSpPr txBox="1">
            <a:spLocks noChangeArrowheads="1"/>
          </p:cNvSpPr>
          <p:nvPr/>
        </p:nvSpPr>
        <p:spPr bwMode="auto">
          <a:xfrm>
            <a:off x="127000" y="914400"/>
            <a:ext cx="11096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defRPr/>
            </a:pPr>
            <a:r>
              <a:rPr lang="en-US" sz="1600" i="1" dirty="0" smtClean="0">
                <a:solidFill>
                  <a:srgbClr val="FF0000"/>
                </a:solidFill>
                <a:latin typeface="Helvetica" charset="0"/>
                <a:cs typeface="Helvetica" charset="0"/>
              </a:rPr>
              <a:t>111</a:t>
            </a:r>
            <a:r>
              <a:rPr lang="en-US" sz="1600" dirty="0" smtClean="0">
                <a:solidFill>
                  <a:srgbClr val="008000"/>
                </a:solidFill>
                <a:latin typeface="Helvetica" charset="0"/>
                <a:cs typeface="Helvetica" charset="0"/>
              </a:rPr>
              <a:t>1 1</a:t>
            </a:r>
            <a:r>
              <a:rPr lang="en-US" sz="1600" dirty="0" smtClean="0">
                <a:solidFill>
                  <a:schemeClr val="accent5">
                    <a:lumMod val="50000"/>
                  </a:schemeClr>
                </a:solidFill>
                <a:latin typeface="Helvetica" charset="0"/>
                <a:cs typeface="Helvetica" charset="0"/>
              </a:rPr>
              <a:t>111</a:t>
            </a:r>
          </a:p>
        </p:txBody>
      </p:sp>
      <p:sp>
        <p:nvSpPr>
          <p:cNvPr id="37892" name="Rectangle 6"/>
          <p:cNvSpPr>
            <a:spLocks noChangeArrowheads="1"/>
          </p:cNvSpPr>
          <p:nvPr/>
        </p:nvSpPr>
        <p:spPr bwMode="auto">
          <a:xfrm>
            <a:off x="1193800" y="10668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7893" name="Rectangle 7"/>
          <p:cNvSpPr>
            <a:spLocks noChangeArrowheads="1"/>
          </p:cNvSpPr>
          <p:nvPr/>
        </p:nvSpPr>
        <p:spPr bwMode="auto">
          <a:xfrm>
            <a:off x="1193800" y="30480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1938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7895" name="Rectangle 9"/>
          <p:cNvSpPr>
            <a:spLocks noChangeArrowheads="1"/>
          </p:cNvSpPr>
          <p:nvPr/>
        </p:nvSpPr>
        <p:spPr bwMode="auto">
          <a:xfrm>
            <a:off x="1193800" y="41148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7896" name="Up Arrow 10"/>
          <p:cNvSpPr>
            <a:spLocks noChangeArrowheads="1"/>
          </p:cNvSpPr>
          <p:nvPr/>
        </p:nvSpPr>
        <p:spPr bwMode="auto">
          <a:xfrm flipH="1">
            <a:off x="17272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7" name="Up Arrow 11"/>
          <p:cNvSpPr>
            <a:spLocks noChangeArrowheads="1"/>
          </p:cNvSpPr>
          <p:nvPr/>
        </p:nvSpPr>
        <p:spPr bwMode="auto">
          <a:xfrm flipH="1" flipV="1">
            <a:off x="17272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8" name="Rectangle 12"/>
          <p:cNvSpPr>
            <a:spLocks noChangeArrowheads="1"/>
          </p:cNvSpPr>
          <p:nvPr/>
        </p:nvSpPr>
        <p:spPr bwMode="auto">
          <a:xfrm>
            <a:off x="11938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9" name="TextBox 13"/>
          <p:cNvSpPr txBox="1">
            <a:spLocks noChangeArrowheads="1"/>
          </p:cNvSpPr>
          <p:nvPr/>
        </p:nvSpPr>
        <p:spPr bwMode="auto">
          <a:xfrm>
            <a:off x="685800" y="685800"/>
            <a:ext cx="218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37900" name="Rectangle 14"/>
          <p:cNvSpPr>
            <a:spLocks noChangeArrowheads="1"/>
          </p:cNvSpPr>
          <p:nvPr/>
        </p:nvSpPr>
        <p:spPr bwMode="auto">
          <a:xfrm>
            <a:off x="11938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1" name="Rectangle 15"/>
          <p:cNvSpPr>
            <a:spLocks noChangeArrowheads="1"/>
          </p:cNvSpPr>
          <p:nvPr/>
        </p:nvSpPr>
        <p:spPr bwMode="auto">
          <a:xfrm>
            <a:off x="11938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2" name="Rectangle 16"/>
          <p:cNvSpPr>
            <a:spLocks noChangeArrowheads="1"/>
          </p:cNvSpPr>
          <p:nvPr/>
        </p:nvSpPr>
        <p:spPr bwMode="auto">
          <a:xfrm>
            <a:off x="11938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3" name="TextBox 17"/>
          <p:cNvSpPr txBox="1">
            <a:spLocks noChangeArrowheads="1"/>
          </p:cNvSpPr>
          <p:nvPr/>
        </p:nvSpPr>
        <p:spPr bwMode="auto">
          <a:xfrm>
            <a:off x="508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000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4" name="TextBox 18"/>
          <p:cNvSpPr txBox="1">
            <a:spLocks noChangeArrowheads="1"/>
          </p:cNvSpPr>
          <p:nvPr/>
        </p:nvSpPr>
        <p:spPr bwMode="auto">
          <a:xfrm>
            <a:off x="39688" y="4495800"/>
            <a:ext cx="1165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010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5" name="TextBox 19"/>
          <p:cNvSpPr txBox="1">
            <a:spLocks noChangeArrowheads="1"/>
          </p:cNvSpPr>
          <p:nvPr/>
        </p:nvSpPr>
        <p:spPr bwMode="auto">
          <a:xfrm>
            <a:off x="39688" y="3276600"/>
            <a:ext cx="1165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100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6" name="TextBox 20"/>
          <p:cNvSpPr txBox="1">
            <a:spLocks noChangeArrowheads="1"/>
          </p:cNvSpPr>
          <p:nvPr/>
        </p:nvSpPr>
        <p:spPr bwMode="auto">
          <a:xfrm>
            <a:off x="50800" y="20240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110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7" name="Left Brace 22"/>
          <p:cNvSpPr>
            <a:spLocks/>
          </p:cNvSpPr>
          <p:nvPr/>
        </p:nvSpPr>
        <p:spPr bwMode="auto">
          <a:xfrm rot="5400000" flipH="1">
            <a:off x="209550" y="5865813"/>
            <a:ext cx="187325" cy="352425"/>
          </a:xfrm>
          <a:prstGeom prst="leftBrace">
            <a:avLst>
              <a:gd name="adj1" fmla="val 830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08" name="TextBox 23"/>
          <p:cNvSpPr txBox="1">
            <a:spLocks noChangeArrowheads="1"/>
          </p:cNvSpPr>
          <p:nvPr/>
        </p:nvSpPr>
        <p:spPr bwMode="auto">
          <a:xfrm>
            <a:off x="-50800" y="6062663"/>
            <a:ext cx="928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page1 #</a:t>
            </a:r>
          </a:p>
        </p:txBody>
      </p:sp>
      <p:sp>
        <p:nvSpPr>
          <p:cNvPr id="37909" name="TextBox 24"/>
          <p:cNvSpPr txBox="1">
            <a:spLocks noChangeArrowheads="1"/>
          </p:cNvSpPr>
          <p:nvPr/>
        </p:nvSpPr>
        <p:spPr bwMode="auto">
          <a:xfrm>
            <a:off x="781050" y="6062663"/>
            <a:ext cx="742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37910" name="Left Brace 25"/>
          <p:cNvSpPr>
            <a:spLocks/>
          </p:cNvSpPr>
          <p:nvPr/>
        </p:nvSpPr>
        <p:spPr bwMode="auto">
          <a:xfrm rot="5400000" flipH="1">
            <a:off x="864393" y="58920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11" name="TextBox 27"/>
          <p:cNvSpPr txBox="1">
            <a:spLocks noChangeArrowheads="1"/>
          </p:cNvSpPr>
          <p:nvPr/>
        </p:nvSpPr>
        <p:spPr bwMode="auto">
          <a:xfrm>
            <a:off x="6461125"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37912" name="Rectangle 28"/>
          <p:cNvSpPr>
            <a:spLocks noChangeArrowheads="1"/>
          </p:cNvSpPr>
          <p:nvPr/>
        </p:nvSpPr>
        <p:spPr bwMode="auto">
          <a:xfrm>
            <a:off x="6629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13" name="Rectangle 29"/>
          <p:cNvSpPr>
            <a:spLocks noChangeArrowheads="1"/>
          </p:cNvSpPr>
          <p:nvPr/>
        </p:nvSpPr>
        <p:spPr bwMode="auto">
          <a:xfrm>
            <a:off x="6629400" y="38100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6294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6294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6294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6294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18" name="Rectangle 35"/>
          <p:cNvSpPr>
            <a:spLocks noChangeArrowheads="1"/>
          </p:cNvSpPr>
          <p:nvPr/>
        </p:nvSpPr>
        <p:spPr bwMode="auto">
          <a:xfrm>
            <a:off x="6629400" y="33528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6294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20" name="Rectangle 39"/>
          <p:cNvSpPr>
            <a:spLocks noChangeArrowheads="1"/>
          </p:cNvSpPr>
          <p:nvPr/>
        </p:nvSpPr>
        <p:spPr bwMode="auto">
          <a:xfrm>
            <a:off x="6629400" y="13716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6294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8" name="Rectangle 47"/>
          <p:cNvSpPr/>
          <p:nvPr/>
        </p:nvSpPr>
        <p:spPr bwMode="auto">
          <a:xfrm>
            <a:off x="11938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1938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1938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1938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1938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1938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1938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1938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1938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1938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1938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1938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1938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1938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1938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1938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1938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1938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1938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1938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1938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1938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1938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1938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1938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1938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1938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1938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1938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1938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1938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1938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629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629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solidFill>
                <a:schemeClr val="accent2">
                  <a:lumMod val="60000"/>
                  <a:lumOff val="40000"/>
                </a:schemeClr>
              </a:solidFill>
              <a:latin typeface="Helvetica"/>
              <a:ea typeface="ＭＳ Ｐゴシック" charset="-128"/>
              <a:cs typeface="Helvetica"/>
            </a:endParaRPr>
          </a:p>
        </p:txBody>
      </p:sp>
      <p:sp>
        <p:nvSpPr>
          <p:cNvPr id="105" name="Rectangle 104"/>
          <p:cNvSpPr/>
          <p:nvPr/>
        </p:nvSpPr>
        <p:spPr bwMode="auto">
          <a:xfrm>
            <a:off x="6629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629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629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629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629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629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629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629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629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629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629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629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629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629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629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629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629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629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629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629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629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629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629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629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629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629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629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629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629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629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86" name="TextBox 168"/>
          <p:cNvSpPr txBox="1">
            <a:spLocks noChangeArrowheads="1"/>
          </p:cNvSpPr>
          <p:nvPr/>
        </p:nvSpPr>
        <p:spPr bwMode="auto">
          <a:xfrm>
            <a:off x="7913688" y="56816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37987" name="TextBox 169"/>
          <p:cNvSpPr txBox="1">
            <a:spLocks noChangeArrowheads="1"/>
          </p:cNvSpPr>
          <p:nvPr/>
        </p:nvSpPr>
        <p:spPr bwMode="auto">
          <a:xfrm>
            <a:off x="7913688" y="53768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37988" name="TextBox 170"/>
          <p:cNvSpPr txBox="1">
            <a:spLocks noChangeArrowheads="1"/>
          </p:cNvSpPr>
          <p:nvPr/>
        </p:nvSpPr>
        <p:spPr bwMode="auto">
          <a:xfrm>
            <a:off x="7924800" y="4114800"/>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37989" name="TextBox 171"/>
          <p:cNvSpPr txBox="1">
            <a:spLocks noChangeArrowheads="1"/>
          </p:cNvSpPr>
          <p:nvPr/>
        </p:nvSpPr>
        <p:spPr bwMode="auto">
          <a:xfrm>
            <a:off x="7947025" y="3548063"/>
            <a:ext cx="10175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37990" name="TextBox 172"/>
          <p:cNvSpPr txBox="1">
            <a:spLocks noChangeArrowheads="1"/>
          </p:cNvSpPr>
          <p:nvPr/>
        </p:nvSpPr>
        <p:spPr bwMode="auto">
          <a:xfrm>
            <a:off x="7848600" y="1414463"/>
            <a:ext cx="1131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37991" name="Left Brace 176"/>
          <p:cNvSpPr>
            <a:spLocks/>
          </p:cNvSpPr>
          <p:nvPr/>
        </p:nvSpPr>
        <p:spPr bwMode="auto">
          <a:xfrm rot="5400000">
            <a:off x="571500" y="5600700"/>
            <a:ext cx="152400" cy="228600"/>
          </a:xfrm>
          <a:prstGeom prst="leftBrace">
            <a:avLst>
              <a:gd name="adj1" fmla="val 8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92" name="TextBox 178"/>
          <p:cNvSpPr txBox="1">
            <a:spLocks noChangeArrowheads="1"/>
          </p:cNvSpPr>
          <p:nvPr/>
        </p:nvSpPr>
        <p:spPr bwMode="auto">
          <a:xfrm>
            <a:off x="101600" y="5257800"/>
            <a:ext cx="928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008200"/>
                </a:solidFill>
                <a:latin typeface="Helvetica" panose="020B0604020202020204" pitchFamily="34" charset="0"/>
              </a:rPr>
              <a:t>page2 #</a:t>
            </a:r>
          </a:p>
        </p:txBody>
      </p:sp>
      <p:grpSp>
        <p:nvGrpSpPr>
          <p:cNvPr id="37993" name="Group 141"/>
          <p:cNvGrpSpPr>
            <a:grpSpLocks/>
          </p:cNvGrpSpPr>
          <p:nvPr/>
        </p:nvGrpSpPr>
        <p:grpSpPr bwMode="auto">
          <a:xfrm>
            <a:off x="3124200" y="2544763"/>
            <a:ext cx="990600" cy="1570037"/>
            <a:chOff x="4188007" y="838200"/>
            <a:chExt cx="990600" cy="1569660"/>
          </a:xfrm>
        </p:grpSpPr>
        <p:sp>
          <p:nvSpPr>
            <p:cNvPr id="38036" name="TextBox 180"/>
            <p:cNvSpPr txBox="1">
              <a:spLocks noChangeArrowheads="1"/>
            </p:cNvSpPr>
            <p:nvPr/>
          </p:nvSpPr>
          <p:spPr bwMode="auto">
            <a:xfrm>
              <a:off x="4188007" y="838200"/>
              <a:ext cx="990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i="1">
                  <a:solidFill>
                    <a:srgbClr val="FF0000"/>
                  </a:solidFill>
                  <a:latin typeface="Helvetica" panose="020B0604020202020204" pitchFamily="34" charset="0"/>
                </a:rPr>
                <a:t>111</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110</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011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010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001</a:t>
              </a:r>
              <a:r>
                <a:rPr lang="en-US" altLang="en-US" sz="1200" i="1">
                  <a:latin typeface="Helvetica" panose="020B0604020202020204" pitchFamily="34" charset="0"/>
                </a:rPr>
                <a:t>   null</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000</a:t>
              </a:r>
              <a:r>
                <a:rPr lang="en-US" altLang="en-US" sz="1200" i="1">
                  <a:latin typeface="Helvetica" panose="020B0604020202020204" pitchFamily="34" charset="0"/>
                </a:rPr>
                <a:t>   </a:t>
              </a:r>
            </a:p>
          </p:txBody>
        </p:sp>
        <p:sp>
          <p:nvSpPr>
            <p:cNvPr id="38037" name="Rectangle 182"/>
            <p:cNvSpPr>
              <a:spLocks noChangeArrowheads="1"/>
            </p:cNvSpPr>
            <p:nvPr/>
          </p:nvSpPr>
          <p:spPr bwMode="auto">
            <a:xfrm>
              <a:off x="4569007" y="838200"/>
              <a:ext cx="533400" cy="15240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37994" name="TextBox 184"/>
          <p:cNvSpPr txBox="1">
            <a:spLocks noChangeArrowheads="1"/>
          </p:cNvSpPr>
          <p:nvPr/>
        </p:nvSpPr>
        <p:spPr bwMode="auto">
          <a:xfrm>
            <a:off x="4876800" y="13033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11101    </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11100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10111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10110</a:t>
            </a:r>
          </a:p>
        </p:txBody>
      </p:sp>
      <p:sp>
        <p:nvSpPr>
          <p:cNvPr id="37995" name="Rectangle 185"/>
          <p:cNvSpPr>
            <a:spLocks noChangeArrowheads="1"/>
          </p:cNvSpPr>
          <p:nvPr/>
        </p:nvSpPr>
        <p:spPr bwMode="auto">
          <a:xfrm>
            <a:off x="5181600" y="12954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96" name="TextBox 190"/>
          <p:cNvSpPr txBox="1">
            <a:spLocks noChangeArrowheads="1"/>
          </p:cNvSpPr>
          <p:nvPr/>
        </p:nvSpPr>
        <p:spPr bwMode="auto">
          <a:xfrm>
            <a:off x="4876800" y="38179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01101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01100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01010</a:t>
            </a:r>
          </a:p>
        </p:txBody>
      </p:sp>
      <p:sp>
        <p:nvSpPr>
          <p:cNvPr id="37997" name="Rectangle 191"/>
          <p:cNvSpPr>
            <a:spLocks noChangeArrowheads="1"/>
          </p:cNvSpPr>
          <p:nvPr/>
        </p:nvSpPr>
        <p:spPr bwMode="auto">
          <a:xfrm>
            <a:off x="5181600" y="3810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98" name="TextBox 193"/>
          <p:cNvSpPr txBox="1">
            <a:spLocks noChangeArrowheads="1"/>
          </p:cNvSpPr>
          <p:nvPr/>
        </p:nvSpPr>
        <p:spPr bwMode="auto">
          <a:xfrm>
            <a:off x="4876800" y="49609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00101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00100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00011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00010</a:t>
            </a:r>
          </a:p>
        </p:txBody>
      </p:sp>
      <p:sp>
        <p:nvSpPr>
          <p:cNvPr id="37999" name="Rectangle 194"/>
          <p:cNvSpPr>
            <a:spLocks noChangeArrowheads="1"/>
          </p:cNvSpPr>
          <p:nvPr/>
        </p:nvSpPr>
        <p:spPr bwMode="auto">
          <a:xfrm>
            <a:off x="5181600" y="4953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00" name="TextBox 196"/>
          <p:cNvSpPr txBox="1">
            <a:spLocks noChangeArrowheads="1"/>
          </p:cNvSpPr>
          <p:nvPr/>
        </p:nvSpPr>
        <p:spPr bwMode="auto">
          <a:xfrm>
            <a:off x="4876800" y="25225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null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10000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01110</a:t>
            </a:r>
          </a:p>
        </p:txBody>
      </p:sp>
      <p:sp>
        <p:nvSpPr>
          <p:cNvPr id="38001" name="Rectangle 197"/>
          <p:cNvSpPr>
            <a:spLocks noChangeArrowheads="1"/>
          </p:cNvSpPr>
          <p:nvPr/>
        </p:nvSpPr>
        <p:spPr bwMode="auto">
          <a:xfrm>
            <a:off x="5181600" y="25146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cxnSp>
        <p:nvCxnSpPr>
          <p:cNvPr id="38002" name="Straight Arrow Connector 199"/>
          <p:cNvCxnSpPr>
            <a:cxnSpLocks noChangeShapeType="1"/>
          </p:cNvCxnSpPr>
          <p:nvPr/>
        </p:nvCxnSpPr>
        <p:spPr bwMode="auto">
          <a:xfrm>
            <a:off x="5791200" y="1447800"/>
            <a:ext cx="8540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03" name="Straight Arrow Connector 202"/>
          <p:cNvCxnSpPr>
            <a:cxnSpLocks noChangeShapeType="1"/>
          </p:cNvCxnSpPr>
          <p:nvPr/>
        </p:nvCxnSpPr>
        <p:spPr bwMode="auto">
          <a:xfrm>
            <a:off x="5791200" y="1600200"/>
            <a:ext cx="8540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04" name="Straight Arrow Connector 203"/>
          <p:cNvCxnSpPr>
            <a:cxnSpLocks noChangeShapeType="1"/>
            <a:endCxn id="127" idx="1"/>
          </p:cNvCxnSpPr>
          <p:nvPr/>
        </p:nvCxnSpPr>
        <p:spPr bwMode="auto">
          <a:xfrm>
            <a:off x="5791200" y="1827213"/>
            <a:ext cx="838200" cy="534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05" name="Straight Arrow Connector 205"/>
          <p:cNvCxnSpPr>
            <a:cxnSpLocks noChangeShapeType="1"/>
          </p:cNvCxnSpPr>
          <p:nvPr/>
        </p:nvCxnSpPr>
        <p:spPr bwMode="auto">
          <a:xfrm>
            <a:off x="5791200" y="1979613"/>
            <a:ext cx="838200" cy="534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06" name="Straight Arrow Connector 208"/>
          <p:cNvCxnSpPr>
            <a:cxnSpLocks noChangeShapeType="1"/>
          </p:cNvCxnSpPr>
          <p:nvPr/>
        </p:nvCxnSpPr>
        <p:spPr bwMode="auto">
          <a:xfrm>
            <a:off x="5791200" y="30480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07" name="Straight Arrow Connector 212"/>
          <p:cNvCxnSpPr>
            <a:cxnSpLocks noChangeShapeType="1"/>
          </p:cNvCxnSpPr>
          <p:nvPr/>
        </p:nvCxnSpPr>
        <p:spPr bwMode="auto">
          <a:xfrm>
            <a:off x="5791200" y="32004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08" name="Straight Arrow Connector 213"/>
          <p:cNvCxnSpPr>
            <a:cxnSpLocks noChangeShapeType="1"/>
          </p:cNvCxnSpPr>
          <p:nvPr/>
        </p:nvCxnSpPr>
        <p:spPr bwMode="auto">
          <a:xfrm>
            <a:off x="5791200" y="28956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09" name="Straight Arrow Connector 214"/>
          <p:cNvCxnSpPr>
            <a:cxnSpLocks noChangeShapeType="1"/>
          </p:cNvCxnSpPr>
          <p:nvPr/>
        </p:nvCxnSpPr>
        <p:spPr bwMode="auto">
          <a:xfrm rot="5400000" flipH="1" flipV="1">
            <a:off x="3619500" y="1409700"/>
            <a:ext cx="1371600" cy="1143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10" name="Straight Arrow Connector 218"/>
          <p:cNvCxnSpPr>
            <a:cxnSpLocks noChangeShapeType="1"/>
          </p:cNvCxnSpPr>
          <p:nvPr/>
        </p:nvCxnSpPr>
        <p:spPr bwMode="auto">
          <a:xfrm flipV="1">
            <a:off x="3733800" y="2514600"/>
            <a:ext cx="1143000" cy="685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11" name="Straight Arrow Connector 220"/>
          <p:cNvCxnSpPr>
            <a:cxnSpLocks noChangeShapeType="1"/>
            <a:stCxn id="38032" idx="5"/>
          </p:cNvCxnSpPr>
          <p:nvPr/>
        </p:nvCxnSpPr>
        <p:spPr bwMode="auto">
          <a:xfrm rot="16200000" flipH="1">
            <a:off x="4217988" y="3151188"/>
            <a:ext cx="163512" cy="115411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12" name="Straight Arrow Connector 222"/>
          <p:cNvCxnSpPr>
            <a:cxnSpLocks noChangeShapeType="1"/>
          </p:cNvCxnSpPr>
          <p:nvPr/>
        </p:nvCxnSpPr>
        <p:spPr bwMode="auto">
          <a:xfrm>
            <a:off x="3733800" y="39624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13" name="Straight Arrow Connector 224"/>
          <p:cNvCxnSpPr>
            <a:cxnSpLocks noChangeShapeType="1"/>
          </p:cNvCxnSpPr>
          <p:nvPr/>
        </p:nvCxnSpPr>
        <p:spPr bwMode="auto">
          <a:xfrm rot="16200000" flipH="1">
            <a:off x="2286000" y="1828800"/>
            <a:ext cx="13716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014" name="Right Brace 227"/>
          <p:cNvSpPr>
            <a:spLocks/>
          </p:cNvSpPr>
          <p:nvPr/>
        </p:nvSpPr>
        <p:spPr bwMode="auto">
          <a:xfrm>
            <a:off x="2514600" y="10668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5" name="Right Brace 229"/>
          <p:cNvSpPr>
            <a:spLocks/>
          </p:cNvSpPr>
          <p:nvPr/>
        </p:nvSpPr>
        <p:spPr bwMode="auto">
          <a:xfrm>
            <a:off x="2514600" y="3048000"/>
            <a:ext cx="228600" cy="4572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6" name="Right Brace 230"/>
          <p:cNvSpPr>
            <a:spLocks/>
          </p:cNvSpPr>
          <p:nvPr/>
        </p:nvSpPr>
        <p:spPr bwMode="auto">
          <a:xfrm>
            <a:off x="2514600" y="41148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7" name="Right Brace 231"/>
          <p:cNvSpPr>
            <a:spLocks/>
          </p:cNvSpPr>
          <p:nvPr/>
        </p:nvSpPr>
        <p:spPr bwMode="auto">
          <a:xfrm>
            <a:off x="2514600" y="53340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cxnSp>
        <p:nvCxnSpPr>
          <p:cNvPr id="38018" name="Straight Arrow Connector 233"/>
          <p:cNvCxnSpPr>
            <a:cxnSpLocks noChangeShapeType="1"/>
            <a:stCxn id="38015" idx="1"/>
          </p:cNvCxnSpPr>
          <p:nvPr/>
        </p:nvCxnSpPr>
        <p:spPr bwMode="auto">
          <a:xfrm>
            <a:off x="2743200" y="3276600"/>
            <a:ext cx="457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19" name="Straight Arrow Connector 235"/>
          <p:cNvCxnSpPr>
            <a:cxnSpLocks noChangeShapeType="1"/>
          </p:cNvCxnSpPr>
          <p:nvPr/>
        </p:nvCxnSpPr>
        <p:spPr bwMode="auto">
          <a:xfrm rot="5400000" flipH="1" flipV="1">
            <a:off x="2552700" y="3771900"/>
            <a:ext cx="8382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20" name="Straight Arrow Connector 237"/>
          <p:cNvCxnSpPr>
            <a:cxnSpLocks noChangeShapeType="1"/>
          </p:cNvCxnSpPr>
          <p:nvPr/>
        </p:nvCxnSpPr>
        <p:spPr bwMode="auto">
          <a:xfrm rot="5400000" flipH="1" flipV="1">
            <a:off x="2133600" y="4572000"/>
            <a:ext cx="16764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21" name="Straight Arrow Connector 239"/>
          <p:cNvCxnSpPr>
            <a:cxnSpLocks noChangeShapeType="1"/>
            <a:endCxn id="105" idx="1"/>
          </p:cNvCxnSpPr>
          <p:nvPr/>
        </p:nvCxnSpPr>
        <p:spPr bwMode="auto">
          <a:xfrm flipV="1">
            <a:off x="5791200" y="3886200"/>
            <a:ext cx="8382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22" name="Straight Arrow Connector 241"/>
          <p:cNvCxnSpPr>
            <a:cxnSpLocks noChangeShapeType="1"/>
          </p:cNvCxnSpPr>
          <p:nvPr/>
        </p:nvCxnSpPr>
        <p:spPr bwMode="auto">
          <a:xfrm flipV="1">
            <a:off x="5791200" y="4038600"/>
            <a:ext cx="8382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23" name="Straight Arrow Connector 242"/>
          <p:cNvCxnSpPr>
            <a:cxnSpLocks noChangeShapeType="1"/>
          </p:cNvCxnSpPr>
          <p:nvPr/>
        </p:nvCxnSpPr>
        <p:spPr bwMode="auto">
          <a:xfrm flipV="1">
            <a:off x="5791200" y="4191000"/>
            <a:ext cx="8382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24" name="Straight Arrow Connector 243"/>
          <p:cNvCxnSpPr>
            <a:cxnSpLocks noChangeShapeType="1"/>
          </p:cNvCxnSpPr>
          <p:nvPr/>
        </p:nvCxnSpPr>
        <p:spPr bwMode="auto">
          <a:xfrm flipV="1">
            <a:off x="5791200" y="4343400"/>
            <a:ext cx="8382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25" name="Straight Arrow Connector 244"/>
          <p:cNvCxnSpPr>
            <a:cxnSpLocks noChangeShapeType="1"/>
            <a:endCxn id="113" idx="1"/>
          </p:cNvCxnSpPr>
          <p:nvPr/>
        </p:nvCxnSpPr>
        <p:spPr bwMode="auto">
          <a:xfrm>
            <a:off x="5791200" y="5105400"/>
            <a:ext cx="83820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26" name="Straight Arrow Connector 246"/>
          <p:cNvCxnSpPr>
            <a:cxnSpLocks noChangeShapeType="1"/>
          </p:cNvCxnSpPr>
          <p:nvPr/>
        </p:nvCxnSpPr>
        <p:spPr bwMode="auto">
          <a:xfrm>
            <a:off x="5791200" y="5257800"/>
            <a:ext cx="83820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27" name="Straight Arrow Connector 247"/>
          <p:cNvCxnSpPr>
            <a:cxnSpLocks noChangeShapeType="1"/>
            <a:endCxn id="115" idx="1"/>
          </p:cNvCxnSpPr>
          <p:nvPr/>
        </p:nvCxnSpPr>
        <p:spPr bwMode="auto">
          <a:xfrm flipV="1">
            <a:off x="5791200" y="5410200"/>
            <a:ext cx="838200" cy="746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028" name="Straight Arrow Connector 249"/>
          <p:cNvCxnSpPr>
            <a:cxnSpLocks noChangeShapeType="1"/>
          </p:cNvCxnSpPr>
          <p:nvPr/>
        </p:nvCxnSpPr>
        <p:spPr bwMode="auto">
          <a:xfrm flipV="1">
            <a:off x="5791200" y="5562600"/>
            <a:ext cx="838200" cy="746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029" name="TextBox 252"/>
          <p:cNvSpPr txBox="1">
            <a:spLocks noChangeArrowheads="1"/>
          </p:cNvSpPr>
          <p:nvPr/>
        </p:nvSpPr>
        <p:spPr bwMode="auto">
          <a:xfrm>
            <a:off x="4724400" y="6858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Tables</a:t>
            </a:r>
          </a:p>
          <a:p>
            <a:pPr eaLnBrk="1" hangingPunct="1"/>
            <a:r>
              <a:rPr lang="en-US" altLang="en-US" sz="1600">
                <a:latin typeface="Helvetica" panose="020B0604020202020204" pitchFamily="34" charset="0"/>
              </a:rPr>
              <a:t>(level 2)</a:t>
            </a:r>
          </a:p>
        </p:txBody>
      </p:sp>
      <p:sp>
        <p:nvSpPr>
          <p:cNvPr id="38030" name="TextBox 253"/>
          <p:cNvSpPr txBox="1">
            <a:spLocks noChangeArrowheads="1"/>
          </p:cNvSpPr>
          <p:nvPr/>
        </p:nvSpPr>
        <p:spPr bwMode="auto">
          <a:xfrm>
            <a:off x="3048000" y="19304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a:p>
            <a:pPr eaLnBrk="1" hangingPunct="1"/>
            <a:r>
              <a:rPr lang="en-US" altLang="en-US" sz="1600">
                <a:latin typeface="Helvetica" panose="020B0604020202020204" pitchFamily="34" charset="0"/>
              </a:rPr>
              <a:t>(level 1)</a:t>
            </a:r>
          </a:p>
        </p:txBody>
      </p:sp>
      <p:sp>
        <p:nvSpPr>
          <p:cNvPr id="38031" name="Oval 254"/>
          <p:cNvSpPr>
            <a:spLocks noChangeArrowheads="1"/>
          </p:cNvSpPr>
          <p:nvPr/>
        </p:nvSpPr>
        <p:spPr bwMode="auto">
          <a:xfrm>
            <a:off x="3657600" y="38862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2" name="Oval 255"/>
          <p:cNvSpPr>
            <a:spLocks noChangeArrowheads="1"/>
          </p:cNvSpPr>
          <p:nvPr/>
        </p:nvSpPr>
        <p:spPr bwMode="auto">
          <a:xfrm>
            <a:off x="3657600" y="3581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3" name="Oval 256"/>
          <p:cNvSpPr>
            <a:spLocks noChangeArrowheads="1"/>
          </p:cNvSpPr>
          <p:nvPr/>
        </p:nvSpPr>
        <p:spPr bwMode="auto">
          <a:xfrm>
            <a:off x="3657600" y="3200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4" name="Oval 257"/>
          <p:cNvSpPr>
            <a:spLocks noChangeArrowheads="1"/>
          </p:cNvSpPr>
          <p:nvPr/>
        </p:nvSpPr>
        <p:spPr bwMode="auto">
          <a:xfrm>
            <a:off x="3657600" y="26670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5" name="TextBox 261"/>
          <p:cNvSpPr txBox="1">
            <a:spLocks noChangeArrowheads="1"/>
          </p:cNvSpPr>
          <p:nvPr/>
        </p:nvSpPr>
        <p:spPr bwMode="auto">
          <a:xfrm>
            <a:off x="65088" y="1490663"/>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111</a:t>
            </a:r>
            <a:r>
              <a:rPr lang="en-US" altLang="en-US" sz="1600">
                <a:solidFill>
                  <a:srgbClr val="008000"/>
                </a:solidFill>
                <a:latin typeface="Helvetica" panose="020B0604020202020204" pitchFamily="34" charset="0"/>
              </a:rPr>
              <a:t>1 0</a:t>
            </a:r>
            <a:r>
              <a:rPr lang="en-US" altLang="en-US" sz="1600">
                <a:solidFill>
                  <a:srgbClr val="2A40E2"/>
                </a:solidFill>
                <a:latin typeface="Helvetica" panose="020B0604020202020204" pitchFamily="34" charset="0"/>
              </a:rPr>
              <a:t>000</a:t>
            </a:r>
          </a:p>
        </p:txBody>
      </p:sp>
    </p:spTree>
    <p:extLst>
      <p:ext uri="{BB962C8B-B14F-4D97-AF65-F5344CB8AC3E}">
        <p14:creationId xmlns:p14="http://schemas.microsoft.com/office/powerpoint/2010/main" val="213778254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35"/>
          <p:cNvSpPr>
            <a:spLocks noChangeArrowheads="1"/>
          </p:cNvSpPr>
          <p:nvPr/>
        </p:nvSpPr>
        <p:spPr bwMode="auto">
          <a:xfrm>
            <a:off x="6629400" y="2286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8914" name="Title 1"/>
          <p:cNvSpPr>
            <a:spLocks noGrp="1"/>
          </p:cNvSpPr>
          <p:nvPr>
            <p:ph type="title"/>
          </p:nvPr>
        </p:nvSpPr>
        <p:spPr>
          <a:xfrm>
            <a:off x="990600" y="76200"/>
            <a:ext cx="7162800" cy="533400"/>
          </a:xfrm>
        </p:spPr>
        <p:txBody>
          <a:bodyPr/>
          <a:lstStyle/>
          <a:p>
            <a:r>
              <a:rPr lang="en-US" altLang="en-US" smtClean="0"/>
              <a:t>Summary: Two-Level Paging</a:t>
            </a:r>
          </a:p>
        </p:txBody>
      </p:sp>
      <p:sp>
        <p:nvSpPr>
          <p:cNvPr id="38915" name="Rectangle 6"/>
          <p:cNvSpPr>
            <a:spLocks noChangeArrowheads="1"/>
          </p:cNvSpPr>
          <p:nvPr/>
        </p:nvSpPr>
        <p:spPr bwMode="auto">
          <a:xfrm>
            <a:off x="1219200" y="10668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8916" name="Rectangle 7"/>
          <p:cNvSpPr>
            <a:spLocks noChangeArrowheads="1"/>
          </p:cNvSpPr>
          <p:nvPr/>
        </p:nvSpPr>
        <p:spPr bwMode="auto">
          <a:xfrm>
            <a:off x="1219200" y="30480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2192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8918" name="Rectangle 9"/>
          <p:cNvSpPr>
            <a:spLocks noChangeArrowheads="1"/>
          </p:cNvSpPr>
          <p:nvPr/>
        </p:nvSpPr>
        <p:spPr bwMode="auto">
          <a:xfrm>
            <a:off x="1219200" y="41148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8919" name="Up Arrow 10"/>
          <p:cNvSpPr>
            <a:spLocks noChangeArrowheads="1"/>
          </p:cNvSpPr>
          <p:nvPr/>
        </p:nvSpPr>
        <p:spPr bwMode="auto">
          <a:xfrm flipH="1">
            <a:off x="17526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0" name="Up Arrow 11"/>
          <p:cNvSpPr>
            <a:spLocks noChangeArrowheads="1"/>
          </p:cNvSpPr>
          <p:nvPr/>
        </p:nvSpPr>
        <p:spPr bwMode="auto">
          <a:xfrm flipH="1" flipV="1">
            <a:off x="17526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1" name="Rectangle 12"/>
          <p:cNvSpPr>
            <a:spLocks noChangeArrowheads="1"/>
          </p:cNvSpPr>
          <p:nvPr/>
        </p:nvSpPr>
        <p:spPr bwMode="auto">
          <a:xfrm>
            <a:off x="12192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2" name="TextBox 13"/>
          <p:cNvSpPr txBox="1">
            <a:spLocks noChangeArrowheads="1"/>
          </p:cNvSpPr>
          <p:nvPr/>
        </p:nvSpPr>
        <p:spPr bwMode="auto">
          <a:xfrm>
            <a:off x="685800" y="685800"/>
            <a:ext cx="218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38923" name="Rectangle 14"/>
          <p:cNvSpPr>
            <a:spLocks noChangeArrowheads="1"/>
          </p:cNvSpPr>
          <p:nvPr/>
        </p:nvSpPr>
        <p:spPr bwMode="auto">
          <a:xfrm>
            <a:off x="12192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4" name="Rectangle 15"/>
          <p:cNvSpPr>
            <a:spLocks noChangeArrowheads="1"/>
          </p:cNvSpPr>
          <p:nvPr/>
        </p:nvSpPr>
        <p:spPr bwMode="auto">
          <a:xfrm>
            <a:off x="12192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5" name="Rectangle 16"/>
          <p:cNvSpPr>
            <a:spLocks noChangeArrowheads="1"/>
          </p:cNvSpPr>
          <p:nvPr/>
        </p:nvSpPr>
        <p:spPr bwMode="auto">
          <a:xfrm>
            <a:off x="12192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6" name="TextBox 19"/>
          <p:cNvSpPr txBox="1">
            <a:spLocks noChangeArrowheads="1"/>
          </p:cNvSpPr>
          <p:nvPr/>
        </p:nvSpPr>
        <p:spPr bwMode="auto">
          <a:xfrm>
            <a:off x="31750" y="2938463"/>
            <a:ext cx="1173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100</a:t>
            </a:r>
            <a:r>
              <a:rPr lang="en-US" altLang="en-US" sz="1600">
                <a:solidFill>
                  <a:srgbClr val="008200"/>
                </a:solidFill>
                <a:latin typeface="Helvetica" panose="020B0604020202020204" pitchFamily="34" charset="0"/>
              </a:rPr>
              <a:t>1 0</a:t>
            </a:r>
            <a:r>
              <a:rPr lang="en-US" altLang="en-US" sz="1600">
                <a:solidFill>
                  <a:srgbClr val="2A40E2"/>
                </a:solidFill>
                <a:latin typeface="Helvetica" panose="020B0604020202020204" pitchFamily="34" charset="0"/>
              </a:rPr>
              <a:t>000</a:t>
            </a:r>
          </a:p>
          <a:p>
            <a:pPr algn="r" eaLnBrk="1" hangingPunct="1"/>
            <a:r>
              <a:rPr lang="en-US" altLang="en-US" sz="1600">
                <a:latin typeface="Helvetica" panose="020B0604020202020204" pitchFamily="34" charset="0"/>
              </a:rPr>
              <a:t>(0x90)</a:t>
            </a:r>
          </a:p>
        </p:txBody>
      </p:sp>
      <p:sp>
        <p:nvSpPr>
          <p:cNvPr id="38927" name="TextBox 27"/>
          <p:cNvSpPr txBox="1">
            <a:spLocks noChangeArrowheads="1"/>
          </p:cNvSpPr>
          <p:nvPr/>
        </p:nvSpPr>
        <p:spPr bwMode="auto">
          <a:xfrm>
            <a:off x="6461125"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38928" name="Rectangle 28"/>
          <p:cNvSpPr>
            <a:spLocks noChangeArrowheads="1"/>
          </p:cNvSpPr>
          <p:nvPr/>
        </p:nvSpPr>
        <p:spPr bwMode="auto">
          <a:xfrm>
            <a:off x="6629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9" name="Rectangle 29"/>
          <p:cNvSpPr>
            <a:spLocks noChangeArrowheads="1"/>
          </p:cNvSpPr>
          <p:nvPr/>
        </p:nvSpPr>
        <p:spPr bwMode="auto">
          <a:xfrm>
            <a:off x="6629400" y="38100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6294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6294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6294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6294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934" name="Rectangle 35"/>
          <p:cNvSpPr>
            <a:spLocks noChangeArrowheads="1"/>
          </p:cNvSpPr>
          <p:nvPr/>
        </p:nvSpPr>
        <p:spPr bwMode="auto">
          <a:xfrm>
            <a:off x="6629400" y="33528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6294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936" name="Rectangle 39"/>
          <p:cNvSpPr>
            <a:spLocks noChangeArrowheads="1"/>
          </p:cNvSpPr>
          <p:nvPr/>
        </p:nvSpPr>
        <p:spPr bwMode="auto">
          <a:xfrm>
            <a:off x="6629400" y="13716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6294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8" name="Rectangle 47"/>
          <p:cNvSpPr/>
          <p:nvPr/>
        </p:nvSpPr>
        <p:spPr bwMode="auto">
          <a:xfrm>
            <a:off x="12192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2192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2192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2192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2192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2192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2192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2192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2192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2192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2192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2192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2192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2192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2192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2192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2192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2192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2192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2192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2192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2192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2192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2192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2192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2192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2192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2192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2192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2192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2192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2192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629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629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solidFill>
                <a:schemeClr val="accent2">
                  <a:lumMod val="60000"/>
                  <a:lumOff val="40000"/>
                </a:schemeClr>
              </a:solidFill>
              <a:latin typeface="Helvetica"/>
              <a:ea typeface="ＭＳ Ｐゴシック" charset="-128"/>
              <a:cs typeface="Helvetica"/>
            </a:endParaRPr>
          </a:p>
        </p:txBody>
      </p:sp>
      <p:sp>
        <p:nvSpPr>
          <p:cNvPr id="105" name="Rectangle 104"/>
          <p:cNvSpPr/>
          <p:nvPr/>
        </p:nvSpPr>
        <p:spPr bwMode="auto">
          <a:xfrm>
            <a:off x="6629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629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629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629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629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629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629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629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629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629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629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629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629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629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629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629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629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629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629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629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629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629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629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629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629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629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629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629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629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629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002" name="TextBox 168"/>
          <p:cNvSpPr txBox="1">
            <a:spLocks noChangeArrowheads="1"/>
          </p:cNvSpPr>
          <p:nvPr/>
        </p:nvSpPr>
        <p:spPr bwMode="auto">
          <a:xfrm>
            <a:off x="7913688" y="56816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39003" name="TextBox 169"/>
          <p:cNvSpPr txBox="1">
            <a:spLocks noChangeArrowheads="1"/>
          </p:cNvSpPr>
          <p:nvPr/>
        </p:nvSpPr>
        <p:spPr bwMode="auto">
          <a:xfrm>
            <a:off x="7913688" y="53768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39004" name="TextBox 171"/>
          <p:cNvSpPr txBox="1">
            <a:spLocks noChangeArrowheads="1"/>
          </p:cNvSpPr>
          <p:nvPr/>
        </p:nvSpPr>
        <p:spPr bwMode="auto">
          <a:xfrm>
            <a:off x="7848600" y="3243263"/>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latin typeface="Helvetica" panose="020B0604020202020204" pitchFamily="34" charset="0"/>
              </a:rPr>
              <a:t>1000 0</a:t>
            </a:r>
            <a:r>
              <a:rPr lang="en-US" altLang="en-US" sz="1600">
                <a:solidFill>
                  <a:srgbClr val="0000FF"/>
                </a:solidFill>
                <a:latin typeface="Helvetica" panose="020B0604020202020204" pitchFamily="34" charset="0"/>
              </a:rPr>
              <a:t>000</a:t>
            </a:r>
          </a:p>
          <a:p>
            <a:pPr algn="r" eaLnBrk="1" hangingPunct="1"/>
            <a:r>
              <a:rPr lang="en-US" altLang="en-US" sz="1600">
                <a:solidFill>
                  <a:srgbClr val="000000"/>
                </a:solidFill>
                <a:latin typeface="Helvetica" panose="020B0604020202020204" pitchFamily="34" charset="0"/>
              </a:rPr>
              <a:t>(0x80)</a:t>
            </a:r>
          </a:p>
        </p:txBody>
      </p:sp>
      <p:sp>
        <p:nvSpPr>
          <p:cNvPr id="39005" name="TextBox 172"/>
          <p:cNvSpPr txBox="1">
            <a:spLocks noChangeArrowheads="1"/>
          </p:cNvSpPr>
          <p:nvPr/>
        </p:nvSpPr>
        <p:spPr bwMode="auto">
          <a:xfrm>
            <a:off x="7848600" y="1414463"/>
            <a:ext cx="1131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grpSp>
        <p:nvGrpSpPr>
          <p:cNvPr id="39006" name="Group 141"/>
          <p:cNvGrpSpPr>
            <a:grpSpLocks/>
          </p:cNvGrpSpPr>
          <p:nvPr/>
        </p:nvGrpSpPr>
        <p:grpSpPr bwMode="auto">
          <a:xfrm>
            <a:off x="3124200" y="2544763"/>
            <a:ext cx="990600" cy="1570037"/>
            <a:chOff x="4188007" y="838200"/>
            <a:chExt cx="990600" cy="1569660"/>
          </a:xfrm>
        </p:grpSpPr>
        <p:sp>
          <p:nvSpPr>
            <p:cNvPr id="39029" name="TextBox 180"/>
            <p:cNvSpPr txBox="1">
              <a:spLocks noChangeArrowheads="1"/>
            </p:cNvSpPr>
            <p:nvPr/>
          </p:nvSpPr>
          <p:spPr bwMode="auto">
            <a:xfrm>
              <a:off x="4188007" y="838200"/>
              <a:ext cx="990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i="1">
                  <a:solidFill>
                    <a:srgbClr val="FF0000"/>
                  </a:solidFill>
                  <a:latin typeface="Helvetica" panose="020B0604020202020204" pitchFamily="34" charset="0"/>
                </a:rPr>
                <a:t>111</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110</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011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010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001</a:t>
              </a:r>
              <a:r>
                <a:rPr lang="en-US" altLang="en-US" sz="1200" i="1">
                  <a:latin typeface="Helvetica" panose="020B0604020202020204" pitchFamily="34" charset="0"/>
                </a:rPr>
                <a:t>   null</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000</a:t>
              </a:r>
              <a:r>
                <a:rPr lang="en-US" altLang="en-US" sz="1200" i="1">
                  <a:latin typeface="Helvetica" panose="020B0604020202020204" pitchFamily="34" charset="0"/>
                </a:rPr>
                <a:t>   </a:t>
              </a:r>
            </a:p>
          </p:txBody>
        </p:sp>
        <p:sp>
          <p:nvSpPr>
            <p:cNvPr id="39030" name="Rectangle 182"/>
            <p:cNvSpPr>
              <a:spLocks noChangeArrowheads="1"/>
            </p:cNvSpPr>
            <p:nvPr/>
          </p:nvSpPr>
          <p:spPr bwMode="auto">
            <a:xfrm>
              <a:off x="4569007" y="838200"/>
              <a:ext cx="533400" cy="15240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39007" name="TextBox 184"/>
          <p:cNvSpPr txBox="1">
            <a:spLocks noChangeArrowheads="1"/>
          </p:cNvSpPr>
          <p:nvPr/>
        </p:nvSpPr>
        <p:spPr bwMode="auto">
          <a:xfrm>
            <a:off x="4876800" y="13033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11101    </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11100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10111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10110</a:t>
            </a:r>
          </a:p>
        </p:txBody>
      </p:sp>
      <p:sp>
        <p:nvSpPr>
          <p:cNvPr id="39008" name="Rectangle 185"/>
          <p:cNvSpPr>
            <a:spLocks noChangeArrowheads="1"/>
          </p:cNvSpPr>
          <p:nvPr/>
        </p:nvSpPr>
        <p:spPr bwMode="auto">
          <a:xfrm>
            <a:off x="5181600" y="12954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09" name="TextBox 190"/>
          <p:cNvSpPr txBox="1">
            <a:spLocks noChangeArrowheads="1"/>
          </p:cNvSpPr>
          <p:nvPr/>
        </p:nvSpPr>
        <p:spPr bwMode="auto">
          <a:xfrm>
            <a:off x="4876800" y="38179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01101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01100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01010</a:t>
            </a:r>
          </a:p>
        </p:txBody>
      </p:sp>
      <p:sp>
        <p:nvSpPr>
          <p:cNvPr id="39010" name="Rectangle 191"/>
          <p:cNvSpPr>
            <a:spLocks noChangeArrowheads="1"/>
          </p:cNvSpPr>
          <p:nvPr/>
        </p:nvSpPr>
        <p:spPr bwMode="auto">
          <a:xfrm>
            <a:off x="5181600" y="3810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11" name="TextBox 193"/>
          <p:cNvSpPr txBox="1">
            <a:spLocks noChangeArrowheads="1"/>
          </p:cNvSpPr>
          <p:nvPr/>
        </p:nvSpPr>
        <p:spPr bwMode="auto">
          <a:xfrm>
            <a:off x="4876800" y="49609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00101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00100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00011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00010</a:t>
            </a:r>
          </a:p>
        </p:txBody>
      </p:sp>
      <p:sp>
        <p:nvSpPr>
          <p:cNvPr id="39012" name="Rectangle 194"/>
          <p:cNvSpPr>
            <a:spLocks noChangeArrowheads="1"/>
          </p:cNvSpPr>
          <p:nvPr/>
        </p:nvSpPr>
        <p:spPr bwMode="auto">
          <a:xfrm>
            <a:off x="5181600" y="4953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13" name="TextBox 196"/>
          <p:cNvSpPr txBox="1">
            <a:spLocks noChangeArrowheads="1"/>
          </p:cNvSpPr>
          <p:nvPr/>
        </p:nvSpPr>
        <p:spPr bwMode="auto">
          <a:xfrm>
            <a:off x="4876800" y="25225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null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10000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01110</a:t>
            </a:r>
          </a:p>
        </p:txBody>
      </p:sp>
      <p:sp>
        <p:nvSpPr>
          <p:cNvPr id="39014" name="Rectangle 197"/>
          <p:cNvSpPr>
            <a:spLocks noChangeArrowheads="1"/>
          </p:cNvSpPr>
          <p:nvPr/>
        </p:nvSpPr>
        <p:spPr bwMode="auto">
          <a:xfrm>
            <a:off x="5181600" y="25146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cxnSp>
        <p:nvCxnSpPr>
          <p:cNvPr id="25704" name="Straight Arrow Connector 213"/>
          <p:cNvCxnSpPr>
            <a:cxnSpLocks noChangeShapeType="1"/>
          </p:cNvCxnSpPr>
          <p:nvPr/>
        </p:nvCxnSpPr>
        <p:spPr bwMode="auto">
          <a:xfrm>
            <a:off x="5791200" y="28956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016" name="Straight Arrow Connector 218"/>
          <p:cNvCxnSpPr>
            <a:cxnSpLocks noChangeShapeType="1"/>
          </p:cNvCxnSpPr>
          <p:nvPr/>
        </p:nvCxnSpPr>
        <p:spPr bwMode="auto">
          <a:xfrm flipV="1">
            <a:off x="3733800" y="2590800"/>
            <a:ext cx="1219200" cy="609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706" name="Straight Arrow Connector 233"/>
          <p:cNvCxnSpPr>
            <a:cxnSpLocks noChangeShapeType="1"/>
          </p:cNvCxnSpPr>
          <p:nvPr/>
        </p:nvCxnSpPr>
        <p:spPr bwMode="auto">
          <a:xfrm>
            <a:off x="2514600" y="3124200"/>
            <a:ext cx="6858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018" name="TextBox 252"/>
          <p:cNvSpPr txBox="1">
            <a:spLocks noChangeArrowheads="1"/>
          </p:cNvSpPr>
          <p:nvPr/>
        </p:nvSpPr>
        <p:spPr bwMode="auto">
          <a:xfrm>
            <a:off x="4724400" y="6858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Tables</a:t>
            </a:r>
          </a:p>
          <a:p>
            <a:pPr eaLnBrk="1" hangingPunct="1"/>
            <a:r>
              <a:rPr lang="en-US" altLang="en-US" sz="1600">
                <a:latin typeface="Helvetica" panose="020B0604020202020204" pitchFamily="34" charset="0"/>
              </a:rPr>
              <a:t>(level 2)</a:t>
            </a:r>
          </a:p>
        </p:txBody>
      </p:sp>
      <p:sp>
        <p:nvSpPr>
          <p:cNvPr id="39019" name="TextBox 253"/>
          <p:cNvSpPr txBox="1">
            <a:spLocks noChangeArrowheads="1"/>
          </p:cNvSpPr>
          <p:nvPr/>
        </p:nvSpPr>
        <p:spPr bwMode="auto">
          <a:xfrm>
            <a:off x="3048000" y="19304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a:p>
            <a:pPr eaLnBrk="1" hangingPunct="1"/>
            <a:r>
              <a:rPr lang="en-US" altLang="en-US" sz="1600">
                <a:latin typeface="Helvetica" panose="020B0604020202020204" pitchFamily="34" charset="0"/>
              </a:rPr>
              <a:t>(level 1)</a:t>
            </a:r>
          </a:p>
        </p:txBody>
      </p:sp>
      <p:sp>
        <p:nvSpPr>
          <p:cNvPr id="39020" name="Oval 254"/>
          <p:cNvSpPr>
            <a:spLocks noChangeArrowheads="1"/>
          </p:cNvSpPr>
          <p:nvPr/>
        </p:nvSpPr>
        <p:spPr bwMode="auto">
          <a:xfrm>
            <a:off x="3657600" y="38862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1" name="Oval 255"/>
          <p:cNvSpPr>
            <a:spLocks noChangeArrowheads="1"/>
          </p:cNvSpPr>
          <p:nvPr/>
        </p:nvSpPr>
        <p:spPr bwMode="auto">
          <a:xfrm>
            <a:off x="3657600" y="3581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2" name="Oval 256"/>
          <p:cNvSpPr>
            <a:spLocks noChangeArrowheads="1"/>
          </p:cNvSpPr>
          <p:nvPr/>
        </p:nvSpPr>
        <p:spPr bwMode="auto">
          <a:xfrm>
            <a:off x="3657600" y="3200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3" name="Oval 257"/>
          <p:cNvSpPr>
            <a:spLocks noChangeArrowheads="1"/>
          </p:cNvSpPr>
          <p:nvPr/>
        </p:nvSpPr>
        <p:spPr bwMode="auto">
          <a:xfrm>
            <a:off x="3657600" y="26670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1" name="Rectangle 260"/>
          <p:cNvSpPr>
            <a:spLocks noChangeArrowheads="1"/>
          </p:cNvSpPr>
          <p:nvPr/>
        </p:nvSpPr>
        <p:spPr bwMode="auto">
          <a:xfrm>
            <a:off x="-7543800" y="3733800"/>
            <a:ext cx="6629400" cy="1371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Helvetica" panose="020B0604020202020204" pitchFamily="34" charset="0"/>
              </a:rPr>
              <a:t>In best case, total size of page tables ≈ number of pages </a:t>
            </a:r>
            <a:r>
              <a:rPr lang="en-US" altLang="en-US" b="0">
                <a:solidFill>
                  <a:srgbClr val="FF0000"/>
                </a:solidFill>
                <a:latin typeface="Helvetica" panose="020B0604020202020204" pitchFamily="34" charset="0"/>
              </a:rPr>
              <a:t>used</a:t>
            </a:r>
            <a:r>
              <a:rPr lang="en-US" altLang="en-US" b="0">
                <a:latin typeface="Helvetica" panose="020B0604020202020204" pitchFamily="34" charset="0"/>
              </a:rPr>
              <a:t> by program </a:t>
            </a:r>
            <a:r>
              <a:rPr lang="en-US" altLang="en-US" b="0">
                <a:solidFill>
                  <a:srgbClr val="FF0000"/>
                </a:solidFill>
                <a:latin typeface="Helvetica" panose="020B0604020202020204" pitchFamily="34" charset="0"/>
              </a:rPr>
              <a:t>virtual memory</a:t>
            </a:r>
            <a:r>
              <a:rPr lang="en-US" altLang="en-US" b="0">
                <a:latin typeface="Helvetica" panose="020B0604020202020204" pitchFamily="34" charset="0"/>
              </a:rPr>
              <a:t>. Requires two additional memory access!</a:t>
            </a:r>
          </a:p>
        </p:txBody>
      </p:sp>
      <p:sp>
        <p:nvSpPr>
          <p:cNvPr id="157" name="Rectangle 156"/>
          <p:cNvSpPr/>
          <p:nvPr/>
        </p:nvSpPr>
        <p:spPr bwMode="auto">
          <a:xfrm>
            <a:off x="1219200" y="3048000"/>
            <a:ext cx="1295400" cy="152400"/>
          </a:xfrm>
          <a:prstGeom prst="rect">
            <a:avLst/>
          </a:prstGeom>
          <a:solidFill>
            <a:schemeClr val="accent6">
              <a:lumMod val="75000"/>
            </a:schemeClr>
          </a:solid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9" name="Rectangle 158"/>
          <p:cNvSpPr/>
          <p:nvPr/>
        </p:nvSpPr>
        <p:spPr bwMode="auto">
          <a:xfrm>
            <a:off x="3200400" y="3168650"/>
            <a:ext cx="838200" cy="152400"/>
          </a:xfrm>
          <a:prstGeom prst="rect">
            <a:avLst/>
          </a:prstGeom>
          <a:noFill/>
          <a:ln w="38100" cap="flat" cmpd="sng" algn="ctr">
            <a:solidFill>
              <a:schemeClr val="accent6">
                <a:lumMod val="75000"/>
              </a:schemeClr>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0" name="Rectangle 159"/>
          <p:cNvSpPr/>
          <p:nvPr/>
        </p:nvSpPr>
        <p:spPr bwMode="auto">
          <a:xfrm>
            <a:off x="4876800" y="2768600"/>
            <a:ext cx="914400" cy="152400"/>
          </a:xfrm>
          <a:prstGeom prst="rect">
            <a:avLst/>
          </a:prstGeom>
          <a:noFill/>
          <a:ln w="38100" cap="flat" cmpd="sng" algn="ctr">
            <a:solidFill>
              <a:schemeClr val="accent6">
                <a:lumMod val="75000"/>
              </a:schemeClr>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1" name="Rectangle 160"/>
          <p:cNvSpPr/>
          <p:nvPr/>
        </p:nvSpPr>
        <p:spPr bwMode="auto">
          <a:xfrm>
            <a:off x="6629400" y="3352800"/>
            <a:ext cx="1295400" cy="152400"/>
          </a:xfrm>
          <a:prstGeom prst="rect">
            <a:avLst/>
          </a:prstGeom>
          <a:solidFill>
            <a:schemeClr val="accent6">
              <a:lumMod val="75000"/>
            </a:schemeClr>
          </a:solid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9397036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706"/>
                                        </p:tgtEl>
                                        <p:attrNameLst>
                                          <p:attrName>style.visibility</p:attrName>
                                        </p:attrNameLst>
                                      </p:cBhvr>
                                      <p:to>
                                        <p:strVal val="visible"/>
                                      </p:to>
                                    </p:set>
                                    <p:animEffect transition="in" filter="wipe(left)">
                                      <p:cBhvr>
                                        <p:cTn id="7" dur="500"/>
                                        <p:tgtEl>
                                          <p:spTgt spid="257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wipe(left)">
                                      <p:cBhvr>
                                        <p:cTn id="11" dur="500"/>
                                        <p:tgtEl>
                                          <p:spTgt spid="1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wipe(left)">
                                      <p:cBhvr>
                                        <p:cTn id="16" dur="500"/>
                                        <p:tgtEl>
                                          <p:spTgt spid="1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5704"/>
                                        </p:tgtEl>
                                        <p:attrNameLst>
                                          <p:attrName>style.visibility</p:attrName>
                                        </p:attrNameLst>
                                      </p:cBhvr>
                                      <p:to>
                                        <p:strVal val="visible"/>
                                      </p:to>
                                    </p:set>
                                    <p:animEffect transition="in" filter="wipe(left)">
                                      <p:cBhvr>
                                        <p:cTn id="21" dur="500"/>
                                        <p:tgtEl>
                                          <p:spTgt spid="2570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wipe(left)">
                                      <p:cBhvr>
                                        <p:cTn id="25" dur="500"/>
                                        <p:tgtEl>
                                          <p:spTgt spid="1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grpId="0" nodeType="clickEffect">
                                  <p:stCondLst>
                                    <p:cond delay="0"/>
                                  </p:stCondLst>
                                  <p:childTnLst>
                                    <p:animMotion origin="layout" path="M -1.00469E-6 8.32562E-7 L 0.84956 0.13321 " pathEditMode="relative" ptsTypes="AA">
                                      <p:cBhvr>
                                        <p:cTn id="29" dur="500" fill="hold"/>
                                        <p:tgtEl>
                                          <p:spTgt spid="2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animBg="1"/>
      <p:bldP spid="159" grpId="0" animBg="1"/>
      <p:bldP spid="160" grpId="0" animBg="1"/>
      <p:bldP spid="161"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58630</TotalTime>
  <Pages>60</Pages>
  <Words>6845</Words>
  <Application>Microsoft Office PowerPoint</Application>
  <PresentationFormat>On-screen Show (4:3)</PresentationFormat>
  <Paragraphs>1554</Paragraphs>
  <Slides>58</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굴림</vt:lpstr>
      <vt:lpstr>굴림</vt:lpstr>
      <vt:lpstr>MS PGothic</vt:lpstr>
      <vt:lpstr>MS PGothic</vt:lpstr>
      <vt:lpstr>Arial</vt:lpstr>
      <vt:lpstr>Comic Sans MS</vt:lpstr>
      <vt:lpstr>Helvetica</vt:lpstr>
      <vt:lpstr>Symbol</vt:lpstr>
      <vt:lpstr>Times New Roman</vt:lpstr>
      <vt:lpstr>Wingdings</vt:lpstr>
      <vt:lpstr>Office</vt:lpstr>
      <vt:lpstr>CS162 Operating Systems and Systems Programming Lecture 13   Address Translation (Finished), Caching</vt:lpstr>
      <vt:lpstr>Recall: Paging</vt:lpstr>
      <vt:lpstr>Recall: Simple Page Table Discussion</vt:lpstr>
      <vt:lpstr>Memory Layout for Linux 32-bit</vt:lpstr>
      <vt:lpstr>Fix for sparse address space: The two-level page table</vt:lpstr>
      <vt:lpstr>What is in a Page Table Entry?</vt:lpstr>
      <vt:lpstr>Examples of how to use a PTE</vt:lpstr>
      <vt:lpstr>Summary: Two-Level Paging</vt:lpstr>
      <vt:lpstr>Summary: Two-Level Paging</vt:lpstr>
      <vt:lpstr>Recall: Segments + Pages</vt:lpstr>
      <vt:lpstr>Recall Sharing (Complete Segment)</vt:lpstr>
      <vt:lpstr>Multi-level Translation Analysis</vt:lpstr>
      <vt:lpstr>X86_64: Four-level page table!</vt:lpstr>
      <vt:lpstr>PowerPoint Presentation</vt:lpstr>
      <vt:lpstr>Inverted Page Table</vt:lpstr>
      <vt:lpstr>IA64: Inverse Page Table (IPT)</vt:lpstr>
      <vt:lpstr>IPT address translation</vt:lpstr>
      <vt:lpstr>Summary: Inverted Table</vt:lpstr>
      <vt:lpstr>Address Translation Comparison</vt:lpstr>
      <vt:lpstr>Administrivia</vt:lpstr>
      <vt:lpstr>Making it real:  X86 Memory model with segmentation (16/32-bit)</vt:lpstr>
      <vt:lpstr>X86 Segment Descriptors (32-bit Protected Mode)</vt:lpstr>
      <vt:lpstr>Recall: How are segments used?</vt:lpstr>
      <vt:lpstr>How is the translation accomplished?</vt:lpstr>
      <vt:lpstr>Recall: Dual-Mode Operation</vt:lpstr>
      <vt:lpstr>How to get from KernelUser</vt:lpstr>
      <vt:lpstr>Recall: UserKernel (System Call)</vt:lpstr>
      <vt:lpstr>UserKernel (Exceptions: Traps and Interrupts)</vt:lpstr>
      <vt:lpstr>Closing thought: Protection without Hardware</vt:lpstr>
      <vt:lpstr>Caching Concept</vt:lpstr>
      <vt:lpstr>Why Bother with Caching?</vt:lpstr>
      <vt:lpstr>Another Major Reason to Deal with Caching</vt:lpstr>
      <vt:lpstr>Why Does Caching Help? Locality!</vt:lpstr>
      <vt:lpstr>Memory Hierarchy of a Modern Computer System</vt:lpstr>
      <vt:lpstr>A Summary on Sources of Cache Misses</vt:lpstr>
      <vt:lpstr>How is a Block found in a Cache?</vt:lpstr>
      <vt:lpstr>Review: Direct Mapped Cache</vt:lpstr>
      <vt:lpstr>Review: Set Associative Cache</vt:lpstr>
      <vt:lpstr>Review: Fully Associative Cache</vt:lpstr>
      <vt:lpstr>Where does a Block Get Placed in a Cache?</vt:lpstr>
      <vt:lpstr>Review: Which block should be replaced on a miss?</vt:lpstr>
      <vt:lpstr>Review: What happens on a write?</vt:lpstr>
      <vt:lpstr>Caching Applied to Address Translation</vt:lpstr>
      <vt:lpstr>What Actually Happens on a TLB Miss?</vt:lpstr>
      <vt:lpstr>What happens on a Context Switch?</vt:lpstr>
      <vt:lpstr>What TLB organization makes sense?</vt:lpstr>
      <vt:lpstr>TLB organization: include protection</vt:lpstr>
      <vt:lpstr>Example: R3000 pipeline includes TLB “stages”</vt:lpstr>
      <vt:lpstr>Reducing translation time further</vt:lpstr>
      <vt:lpstr>Overlapping TLB &amp; Cache Access (1/2)</vt:lpstr>
      <vt:lpstr>Overlapping TLB &amp; Cache Access</vt:lpstr>
      <vt:lpstr>Putting Everything Together: Address Translation</vt:lpstr>
      <vt:lpstr>Putting Everything Together: TLB</vt:lpstr>
      <vt:lpstr>Putting Everything Together: Cache</vt:lpstr>
      <vt:lpstr>Next Up: What happens when …</vt:lpstr>
      <vt:lpstr>Summary (1/3)</vt:lpstr>
      <vt:lpstr>Summary (2/3)</vt:lpstr>
      <vt:lpstr>Summary (3/3): Translation Caching (TLB)</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kubitron</cp:lastModifiedBy>
  <cp:revision>640</cp:revision>
  <cp:lastPrinted>2015-03-09T16:17:29Z</cp:lastPrinted>
  <dcterms:created xsi:type="dcterms:W3CDTF">1995-08-12T11:37:26Z</dcterms:created>
  <dcterms:modified xsi:type="dcterms:W3CDTF">2015-03-09T16:27:07Z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