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1056" r:id="rId3"/>
    <p:sldId id="1057" r:id="rId4"/>
    <p:sldId id="1028" r:id="rId5"/>
    <p:sldId id="1029" r:id="rId6"/>
    <p:sldId id="1030" r:id="rId7"/>
    <p:sldId id="1031" r:id="rId8"/>
    <p:sldId id="1032" r:id="rId9"/>
    <p:sldId id="1033" r:id="rId10"/>
    <p:sldId id="1034" r:id="rId11"/>
    <p:sldId id="1129" r:id="rId12"/>
    <p:sldId id="1130" r:id="rId13"/>
    <p:sldId id="1141" r:id="rId14"/>
    <p:sldId id="1142" r:id="rId15"/>
    <p:sldId id="1143" r:id="rId16"/>
    <p:sldId id="1144" r:id="rId17"/>
    <p:sldId id="1131" r:id="rId18"/>
    <p:sldId id="1132" r:id="rId19"/>
    <p:sldId id="1133" r:id="rId20"/>
    <p:sldId id="1134" r:id="rId21"/>
    <p:sldId id="1135" r:id="rId22"/>
    <p:sldId id="1136" r:id="rId23"/>
    <p:sldId id="1137" r:id="rId24"/>
    <p:sldId id="1138" r:id="rId25"/>
    <p:sldId id="1139" r:id="rId26"/>
    <p:sldId id="1140" r:id="rId27"/>
    <p:sldId id="1058" r:id="rId28"/>
    <p:sldId id="1059" r:id="rId29"/>
    <p:sldId id="1061" r:id="rId30"/>
    <p:sldId id="1062" r:id="rId31"/>
    <p:sldId id="1063" r:id="rId32"/>
    <p:sldId id="1076" r:id="rId33"/>
    <p:sldId id="1077" r:id="rId34"/>
    <p:sldId id="1078" r:id="rId35"/>
    <p:sldId id="1079" r:id="rId36"/>
    <p:sldId id="1080" r:id="rId37"/>
    <p:sldId id="1117" r:id="rId38"/>
    <p:sldId id="1118" r:id="rId39"/>
    <p:sldId id="1119" r:id="rId40"/>
    <p:sldId id="1120" r:id="rId41"/>
    <p:sldId id="1121" r:id="rId42"/>
    <p:sldId id="1122" r:id="rId43"/>
    <p:sldId id="1123" r:id="rId44"/>
    <p:sldId id="1124" r:id="rId45"/>
    <p:sldId id="1125" r:id="rId46"/>
    <p:sldId id="1126" r:id="rId47"/>
    <p:sldId id="1127" r:id="rId48"/>
    <p:sldId id="1128" r:id="rId49"/>
    <p:sldId id="1085" r:id="rId50"/>
    <p:sldId id="1115" r:id="rId51"/>
    <p:sldId id="1049" r:id="rId52"/>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2" autoAdjust="0"/>
    <p:restoredTop sz="94799" autoAdjust="0"/>
  </p:normalViewPr>
  <p:slideViewPr>
    <p:cSldViewPr>
      <p:cViewPr>
        <p:scale>
          <a:sx n="80" d="100"/>
          <a:sy n="80" d="100"/>
        </p:scale>
        <p:origin x="10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6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t>
            </a:r>
            <a:r>
              <a:rPr lang="en-US" sz="1600"/>
              <a:t>access</a:t>
            </a:r>
            <a:r>
              <a:rPr lang="en-US" baseline="0"/>
              <a:t>(rank)</a:t>
            </a:r>
            <a:r>
              <a:rPr lang="en-US"/>
              <a:t> = </a:t>
            </a:r>
            <a:r>
              <a:rPr lang="en-US" baseline="0"/>
              <a:t>1/rank</a:t>
            </a:r>
            <a:endParaRPr lang="en-US"/>
          </a:p>
        </c:rich>
      </c:tx>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9.6387817986979998E-2</c:v>
                </c:pt>
                <c:pt idx="2">
                  <c:v>6.4258545324653304E-2</c:v>
                </c:pt>
                <c:pt idx="3">
                  <c:v>4.8193908993489999E-2</c:v>
                </c:pt>
                <c:pt idx="4">
                  <c:v>3.8555127194791997E-2</c:v>
                </c:pt>
                <c:pt idx="5">
                  <c:v>3.2129272662326701E-2</c:v>
                </c:pt>
                <c:pt idx="6">
                  <c:v>2.75393765677086E-2</c:v>
                </c:pt>
                <c:pt idx="7">
                  <c:v>2.4096954496745E-2</c:v>
                </c:pt>
                <c:pt idx="8">
                  <c:v>2.1419515108217799E-2</c:v>
                </c:pt>
                <c:pt idx="9">
                  <c:v>1.9277563597395998E-2</c:v>
                </c:pt>
                <c:pt idx="10">
                  <c:v>1.7525057815814499E-2</c:v>
                </c:pt>
                <c:pt idx="11">
                  <c:v>1.6064636331163298E-2</c:v>
                </c:pt>
                <c:pt idx="12">
                  <c:v>1.4828895074920001E-2</c:v>
                </c:pt>
                <c:pt idx="13">
                  <c:v>1.37696882838543E-2</c:v>
                </c:pt>
                <c:pt idx="14">
                  <c:v>1.2851709064930701E-2</c:v>
                </c:pt>
                <c:pt idx="15">
                  <c:v>1.20484772483725E-2</c:v>
                </c:pt>
                <c:pt idx="16">
                  <c:v>1.1339743292585899E-2</c:v>
                </c:pt>
                <c:pt idx="17">
                  <c:v>1.07097575541089E-2</c:v>
                </c:pt>
                <c:pt idx="18">
                  <c:v>1.01460861038926E-2</c:v>
                </c:pt>
                <c:pt idx="19">
                  <c:v>9.6387817986979991E-3</c:v>
                </c:pt>
                <c:pt idx="20">
                  <c:v>9.1797921892361901E-3</c:v>
                </c:pt>
                <c:pt idx="21">
                  <c:v>8.7625289079072705E-3</c:v>
                </c:pt>
                <c:pt idx="22">
                  <c:v>8.3815493901721692E-3</c:v>
                </c:pt>
                <c:pt idx="23">
                  <c:v>8.03231816558167E-3</c:v>
                </c:pt>
                <c:pt idx="24">
                  <c:v>7.7110254389583998E-3</c:v>
                </c:pt>
                <c:pt idx="25">
                  <c:v>7.4144475374600003E-3</c:v>
                </c:pt>
                <c:pt idx="26">
                  <c:v>7.1398383694059198E-3</c:v>
                </c:pt>
                <c:pt idx="27">
                  <c:v>6.8848441419271404E-3</c:v>
                </c:pt>
                <c:pt idx="28">
                  <c:v>6.6474357232400002E-3</c:v>
                </c:pt>
                <c:pt idx="29">
                  <c:v>6.4258545324653296E-3</c:v>
                </c:pt>
                <c:pt idx="30">
                  <c:v>6.21856890238581E-3</c:v>
                </c:pt>
                <c:pt idx="31">
                  <c:v>6.0242386241862499E-3</c:v>
                </c:pt>
                <c:pt idx="32">
                  <c:v>5.8416859386048502E-3</c:v>
                </c:pt>
                <c:pt idx="33">
                  <c:v>5.6698716462929401E-3</c:v>
                </c:pt>
                <c:pt idx="34">
                  <c:v>5.5078753135417097E-3</c:v>
                </c:pt>
                <c:pt idx="35">
                  <c:v>5.3548787770544403E-3</c:v>
                </c:pt>
                <c:pt idx="36">
                  <c:v>5.2101523236205401E-3</c:v>
                </c:pt>
                <c:pt idx="37">
                  <c:v>5.0730430519463198E-3</c:v>
                </c:pt>
                <c:pt idx="38">
                  <c:v>4.9429650249733304E-3</c:v>
                </c:pt>
                <c:pt idx="39">
                  <c:v>4.8193908993489996E-3</c:v>
                </c:pt>
                <c:pt idx="40">
                  <c:v>4.70184477985268E-3</c:v>
                </c:pt>
                <c:pt idx="41">
                  <c:v>4.5898960946180898E-3</c:v>
                </c:pt>
                <c:pt idx="42">
                  <c:v>4.4831543249758098E-3</c:v>
                </c:pt>
                <c:pt idx="43">
                  <c:v>4.3812644539536396E-3</c:v>
                </c:pt>
                <c:pt idx="44">
                  <c:v>4.2839030216435597E-3</c:v>
                </c:pt>
                <c:pt idx="45">
                  <c:v>4.1907746950860898E-3</c:v>
                </c:pt>
                <c:pt idx="46">
                  <c:v>4.1016092760416999E-3</c:v>
                </c:pt>
                <c:pt idx="47">
                  <c:v>4.0161590827908298E-3</c:v>
                </c:pt>
                <c:pt idx="48">
                  <c:v>3.9341966525298002E-3</c:v>
                </c:pt>
                <c:pt idx="49">
                  <c:v>3.8555127194791999E-3</c:v>
                </c:pt>
              </c:numCache>
            </c:numRef>
          </c:val>
          <c:smooth val="0"/>
        </c:ser>
        <c:dLbls>
          <c:showLegendKey val="0"/>
          <c:showVal val="0"/>
          <c:showCatName val="0"/>
          <c:showSerName val="0"/>
          <c:showPercent val="0"/>
          <c:showBubbleSize val="0"/>
        </c:dLbls>
        <c:marker val="1"/>
        <c:smooth val="0"/>
        <c:axId val="502616032"/>
        <c:axId val="502617712"/>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0.28916345396094001</c:v>
                </c:pt>
                <c:pt idx="2">
                  <c:v>0.35342199928559298</c:v>
                </c:pt>
                <c:pt idx="3">
                  <c:v>0.401615908279083</c:v>
                </c:pt>
                <c:pt idx="4">
                  <c:v>0.44017103547387498</c:v>
                </c:pt>
                <c:pt idx="5">
                  <c:v>0.472300308136202</c:v>
                </c:pt>
                <c:pt idx="6">
                  <c:v>0.49983968470391099</c:v>
                </c:pt>
                <c:pt idx="7">
                  <c:v>0.52393663920065603</c:v>
                </c:pt>
                <c:pt idx="8">
                  <c:v>0.54535615430887396</c:v>
                </c:pt>
                <c:pt idx="9">
                  <c:v>0.56463371790626904</c:v>
                </c:pt>
                <c:pt idx="10">
                  <c:v>0.58215877572208397</c:v>
                </c:pt>
                <c:pt idx="11">
                  <c:v>0.59822341205324703</c:v>
                </c:pt>
                <c:pt idx="12">
                  <c:v>0.61305230712816705</c:v>
                </c:pt>
                <c:pt idx="13">
                  <c:v>0.62682199541202199</c:v>
                </c:pt>
                <c:pt idx="14">
                  <c:v>0.63967370447695204</c:v>
                </c:pt>
                <c:pt idx="15">
                  <c:v>0.65172218172532503</c:v>
                </c:pt>
                <c:pt idx="16">
                  <c:v>0.66306192501791095</c:v>
                </c:pt>
                <c:pt idx="17">
                  <c:v>0.67377168257202003</c:v>
                </c:pt>
                <c:pt idx="18">
                  <c:v>0.68391776867591203</c:v>
                </c:pt>
                <c:pt idx="19">
                  <c:v>0.69355655047460996</c:v>
                </c:pt>
                <c:pt idx="20">
                  <c:v>0.70273634266384599</c:v>
                </c:pt>
                <c:pt idx="21">
                  <c:v>0.71149887157175395</c:v>
                </c:pt>
                <c:pt idx="22">
                  <c:v>0.71988042096192595</c:v>
                </c:pt>
                <c:pt idx="23">
                  <c:v>0.72791273912750798</c:v>
                </c:pt>
                <c:pt idx="24">
                  <c:v>0.73562376456646605</c:v>
                </c:pt>
                <c:pt idx="25">
                  <c:v>0.74303821210392595</c:v>
                </c:pt>
                <c:pt idx="26">
                  <c:v>0.75017805047333197</c:v>
                </c:pt>
                <c:pt idx="27">
                  <c:v>0.757062894615259</c:v>
                </c:pt>
                <c:pt idx="28">
                  <c:v>0.763710330338499</c:v>
                </c:pt>
                <c:pt idx="29">
                  <c:v>0.77013618487096502</c:v>
                </c:pt>
                <c:pt idx="30">
                  <c:v>0.77635475377334995</c:v>
                </c:pt>
                <c:pt idx="31">
                  <c:v>0.78237899239753705</c:v>
                </c:pt>
                <c:pt idx="32">
                  <c:v>0.78822067833614096</c:v>
                </c:pt>
                <c:pt idx="33">
                  <c:v>0.79389054998243402</c:v>
                </c:pt>
                <c:pt idx="34">
                  <c:v>0.79939842529597605</c:v>
                </c:pt>
                <c:pt idx="35">
                  <c:v>0.80475330407303103</c:v>
                </c:pt>
                <c:pt idx="36">
                  <c:v>0.80996345639665102</c:v>
                </c:pt>
                <c:pt idx="37">
                  <c:v>0.81503649944859702</c:v>
                </c:pt>
                <c:pt idx="38">
                  <c:v>0.81997946447357095</c:v>
                </c:pt>
                <c:pt idx="39">
                  <c:v>0.82479885537291997</c:v>
                </c:pt>
                <c:pt idx="40">
                  <c:v>0.829500700152773</c:v>
                </c:pt>
                <c:pt idx="41">
                  <c:v>0.83409059624739101</c:v>
                </c:pt>
                <c:pt idx="42">
                  <c:v>0.83857375057236605</c:v>
                </c:pt>
                <c:pt idx="43">
                  <c:v>0.84295501502631998</c:v>
                </c:pt>
                <c:pt idx="44">
                  <c:v>0.84723891804796403</c:v>
                </c:pt>
                <c:pt idx="45">
                  <c:v>0.85142969274305003</c:v>
                </c:pt>
                <c:pt idx="46">
                  <c:v>0.855531302019091</c:v>
                </c:pt>
                <c:pt idx="47">
                  <c:v>0.85954746110188196</c:v>
                </c:pt>
                <c:pt idx="48">
                  <c:v>0.86348165775441199</c:v>
                </c:pt>
                <c:pt idx="49">
                  <c:v>0.86733717047389103</c:v>
                </c:pt>
              </c:numCache>
            </c:numRef>
          </c:val>
          <c:smooth val="0"/>
        </c:ser>
        <c:dLbls>
          <c:showLegendKey val="0"/>
          <c:showVal val="0"/>
          <c:showCatName val="0"/>
          <c:showSerName val="0"/>
          <c:showPercent val="0"/>
          <c:showBubbleSize val="0"/>
        </c:dLbls>
        <c:marker val="1"/>
        <c:smooth val="0"/>
        <c:axId val="391569952"/>
        <c:axId val="391569392"/>
      </c:lineChart>
      <c:catAx>
        <c:axId val="502616032"/>
        <c:scaling>
          <c:orientation val="minMax"/>
        </c:scaling>
        <c:delete val="0"/>
        <c:axPos val="b"/>
        <c:title>
          <c:tx>
            <c:rich>
              <a:bodyPr/>
              <a:lstStyle/>
              <a:p>
                <a:pPr>
                  <a:defRPr sz="1400"/>
                </a:pPr>
                <a:r>
                  <a:rPr lang="en-US" sz="1400"/>
                  <a:t>Rank</a:t>
                </a:r>
              </a:p>
            </c:rich>
          </c:tx>
          <c:overlay val="0"/>
        </c:title>
        <c:majorTickMark val="out"/>
        <c:minorTickMark val="none"/>
        <c:tickLblPos val="nextTo"/>
        <c:crossAx val="502617712"/>
        <c:crosses val="autoZero"/>
        <c:auto val="1"/>
        <c:lblAlgn val="ctr"/>
        <c:lblOffset val="100"/>
        <c:noMultiLvlLbl val="0"/>
      </c:catAx>
      <c:valAx>
        <c:axId val="502617712"/>
        <c:scaling>
          <c:orientation val="minMax"/>
          <c:max val="0.2"/>
        </c:scaling>
        <c:delete val="0"/>
        <c:axPos val="l"/>
        <c:majorGridlines/>
        <c:title>
          <c:tx>
            <c:rich>
              <a:bodyPr rot="-5400000" vert="horz"/>
              <a:lstStyle/>
              <a:p>
                <a:pPr>
                  <a:defRPr sz="1400"/>
                </a:pPr>
                <a:r>
                  <a:rPr lang="en-US" sz="1400"/>
                  <a:t>Popularity</a:t>
                </a:r>
                <a:r>
                  <a:rPr lang="en-US" sz="1400" baseline="0"/>
                  <a:t> (% accesses)</a:t>
                </a:r>
                <a:endParaRPr lang="en-US" sz="1400"/>
              </a:p>
            </c:rich>
          </c:tx>
          <c:overlay val="0"/>
        </c:title>
        <c:numFmt formatCode="0%" sourceLinked="1"/>
        <c:majorTickMark val="out"/>
        <c:minorTickMark val="none"/>
        <c:tickLblPos val="nextTo"/>
        <c:crossAx val="502616032"/>
        <c:crosses val="autoZero"/>
        <c:crossBetween val="between"/>
      </c:valAx>
      <c:valAx>
        <c:axId val="391569392"/>
        <c:scaling>
          <c:orientation val="minMax"/>
        </c:scaling>
        <c:delete val="0"/>
        <c:axPos val="r"/>
        <c:title>
          <c:tx>
            <c:rich>
              <a:bodyPr rot="-5400000" vert="horz"/>
              <a:lstStyle/>
              <a:p>
                <a:pPr>
                  <a:defRPr sz="1600"/>
                </a:pPr>
                <a:r>
                  <a:rPr lang="en-US" sz="1600"/>
                  <a:t>Estimated</a:t>
                </a:r>
                <a:r>
                  <a:rPr lang="en-US" sz="1600" baseline="0"/>
                  <a:t> Hit Rate</a:t>
                </a:r>
                <a:endParaRPr lang="en-US" sz="1600"/>
              </a:p>
            </c:rich>
          </c:tx>
          <c:overlay val="0"/>
        </c:title>
        <c:numFmt formatCode="General" sourceLinked="1"/>
        <c:majorTickMark val="out"/>
        <c:minorTickMark val="none"/>
        <c:tickLblPos val="nextTo"/>
        <c:crossAx val="391569952"/>
        <c:crosses val="max"/>
        <c:crossBetween val="between"/>
      </c:valAx>
      <c:catAx>
        <c:axId val="391569952"/>
        <c:scaling>
          <c:orientation val="minMax"/>
        </c:scaling>
        <c:delete val="1"/>
        <c:axPos val="b"/>
        <c:majorTickMark val="out"/>
        <c:minorTickMark val="none"/>
        <c:tickLblPos val="nextTo"/>
        <c:crossAx val="391569392"/>
        <c:crosses val="autoZero"/>
        <c:auto val="1"/>
        <c:lblAlgn val="ctr"/>
        <c:lblOffset val="100"/>
        <c:noMultiLvlLbl val="0"/>
      </c:catAx>
    </c:plotArea>
    <c:legend>
      <c:legendPos val="r"/>
      <c:layout>
        <c:manualLayout>
          <c:xMode val="edge"/>
          <c:yMode val="edge"/>
          <c:x val="0.50087255411595399"/>
          <c:y val="0.47675984810334598"/>
          <c:w val="0.30508308160177999"/>
          <c:h val="0.25861394949128802"/>
        </c:manualLayout>
      </c:layout>
      <c:overlay val="1"/>
      <c:spPr>
        <a:solidFill>
          <a:schemeClr val="tx2">
            <a:lumMod val="20000"/>
            <a:lumOff val="80000"/>
            <a:alpha val="60000"/>
          </a:schemeClr>
        </a:solidFill>
      </c:spPr>
      <c:txPr>
        <a:bodyPr/>
        <a:lstStyle/>
        <a:p>
          <a:pPr>
            <a:defRPr sz="12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7994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3180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056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228600" indent="-228600"/>
            <a:r>
              <a:rPr lang="en-US" altLang="ko-KR" smtClean="0">
                <a:ea typeface="굴림" panose="020B0600000101010101" pitchFamily="34" charset="-127"/>
              </a:rPr>
              <a:t>Nachos and other systems: hardware saves state, to help you. Role of nextPC, LoadReg, etc.</a:t>
            </a:r>
          </a:p>
          <a:p>
            <a:pPr marL="228600" indent="-228600"/>
            <a:r>
              <a:rPr lang="en-US" altLang="ko-KR" smtClean="0">
                <a:ea typeface="굴림" panose="020B0600000101010101" pitchFamily="34" charset="-127"/>
              </a:rPr>
              <a:t>Other examples: 68000 was non-virtualizable. Couldn’t restart after a fault</a:t>
            </a:r>
          </a:p>
          <a:p>
            <a:pPr marL="228600" indent="-228600"/>
            <a:r>
              <a:rPr lang="en-US" altLang="ko-KR" smtClean="0">
                <a:ea typeface="굴림" panose="020B0600000101010101" pitchFamily="34" charset="-127"/>
              </a:rPr>
              <a:t>So Apollo Computers put 2 68000 in every workstation:</a:t>
            </a:r>
          </a:p>
          <a:p>
            <a:pPr marL="228600" indent="-228600">
              <a:buFontTx/>
              <a:buAutoNum type="arabicPeriod"/>
            </a:pPr>
            <a:r>
              <a:rPr lang="en-US" altLang="ko-KR" smtClean="0">
                <a:ea typeface="굴림" panose="020B0600000101010101" pitchFamily="34" charset="-127"/>
              </a:rPr>
              <a:t>Executes user code (hangs on fault)</a:t>
            </a:r>
          </a:p>
          <a:p>
            <a:pPr marL="228600" indent="-228600">
              <a:buFontTx/>
              <a:buAutoNum type="arabicPeriod"/>
            </a:pPr>
            <a:r>
              <a:rPr lang="en-US" altLang="ko-KR" smtClean="0">
                <a:ea typeface="굴림" panose="020B0600000101010101" pitchFamily="34" charset="-127"/>
              </a:rPr>
              <a:t> Handles fault (no overlapped I/O)</a:t>
            </a:r>
          </a:p>
          <a:p>
            <a:pPr marL="228600" indent="-228600"/>
            <a:r>
              <a:rPr lang="en-US" altLang="ko-KR" smtClean="0">
                <a:ea typeface="굴림" panose="020B0600000101010101" pitchFamily="34" charset="-127"/>
              </a:rPr>
              <a:t>Intel i860 (came out same time as 486): doesn’t provide failing virtual address. Have to go back and disassemble instruction to figure out what failed…</a:t>
            </a:r>
          </a:p>
          <a:p>
            <a:pPr marL="228600" indent="-228600"/>
            <a:r>
              <a:rPr lang="en-US" altLang="ko-KR" smtClean="0">
                <a:ea typeface="굴림" panose="020B0600000101010101" pitchFamily="34" charset="-127"/>
              </a:rPr>
              <a:t>Moral: have to know lots of stuff to do hardware design: hardware/compilers/OS</a:t>
            </a:r>
          </a:p>
        </p:txBody>
      </p:sp>
    </p:spTree>
    <p:extLst>
      <p:ext uri="{BB962C8B-B14F-4D97-AF65-F5344CB8AC3E}">
        <p14:creationId xmlns:p14="http://schemas.microsoft.com/office/powerpoint/2010/main" val="43384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986088" y="469900"/>
            <a:ext cx="3644900" cy="2733675"/>
          </a:xfrm>
          <a:ln/>
        </p:spPr>
      </p:sp>
      <p:sp>
        <p:nvSpPr>
          <p:cNvPr id="67587" name="Rectangle 3"/>
          <p:cNvSpPr>
            <a:spLocks noGrp="1" noChangeArrowheads="1"/>
          </p:cNvSpPr>
          <p:nvPr>
            <p:ph type="body" idx="1"/>
          </p:nvPr>
        </p:nvSpPr>
        <p:spPr>
          <a:xfrm>
            <a:off x="720725" y="3473450"/>
            <a:ext cx="8275638" cy="3292475"/>
          </a:xfrm>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9550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04068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6501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69019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87882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55729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769065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062236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137358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79718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04763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44121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0391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91219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65576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88759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20725" y="3473450"/>
            <a:ext cx="8275638"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No fancy replacement policy is needed for the direct mapped cache. </a:t>
            </a:r>
          </a:p>
          <a:p>
            <a:r>
              <a:rPr lang="en-US" altLang="ko-KR" smtClean="0">
                <a:ea typeface="굴림" panose="020B0600000101010101" pitchFamily="34" charset="-127"/>
              </a:rPr>
              <a:t>As a matter of fact, that is what cause direct mapped trouble to begin with: only one place to go in the cache--causes conflict misses.</a:t>
            </a:r>
          </a:p>
          <a:p>
            <a:endParaRPr lang="en-US" altLang="ko-KR" smtClean="0">
              <a:ea typeface="굴림" panose="020B0600000101010101" pitchFamily="34" charset="-127"/>
            </a:endParaRPr>
          </a:p>
          <a:p>
            <a:r>
              <a:rPr lang="en-US" altLang="ko-KR" smtClean="0">
                <a:ea typeface="굴림" panose="020B0600000101010101" pitchFamily="34" charset="-127"/>
              </a:rPr>
              <a:t>Besides working at Sun, I also teach people how to fly whenever I have time.</a:t>
            </a:r>
          </a:p>
          <a:p>
            <a:r>
              <a:rPr lang="en-US" altLang="ko-KR" smtClean="0">
                <a:ea typeface="굴림" panose="020B0600000101010101" pitchFamily="34" charset="-127"/>
              </a:rPr>
              <a:t>Statistic have shown that if a pilot crashed after an engine failure, he or she is more likely to get killed in a multi-engine light airplane than a single engine airplane.</a:t>
            </a:r>
          </a:p>
          <a:p>
            <a:r>
              <a:rPr lang="en-US" altLang="ko-KR" smtClean="0">
                <a:ea typeface="굴림" panose="020B0600000101010101" pitchFamily="34" charset="-127"/>
              </a:rPr>
              <a:t>The joke among us flight instructors is that: sure, when the engine quit in a single engine stops, you have one option: sooner or later, you land.  Probably sooner.</a:t>
            </a:r>
          </a:p>
          <a:p>
            <a:r>
              <a:rPr lang="en-US" altLang="ko-KR" smtClean="0">
                <a:ea typeface="굴림" panose="020B0600000101010101" pitchFamily="34" charset="-127"/>
              </a:rPr>
              <a:t>But in a multi-engine airplane with one engine stops, you have a lot of options.  It is the need to make a decision that kills those people.</a:t>
            </a:r>
          </a:p>
          <a:p>
            <a:endParaRPr lang="en-US" altLang="ko-KR" smtClean="0">
              <a:ea typeface="굴림" panose="020B0600000101010101" pitchFamily="34" charset="-127"/>
            </a:endParaRPr>
          </a:p>
        </p:txBody>
      </p:sp>
      <p:sp>
        <p:nvSpPr>
          <p:cNvPr id="81923"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4922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5653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Let’s use a specific example with realistic numbers: assume we have a 1 KB direct mapped cache with block size equals to 32 bytes.</a:t>
            </a:r>
          </a:p>
          <a:p>
            <a:r>
              <a:rPr lang="en-US" altLang="ko-KR" smtClean="0">
                <a:ea typeface="굴림" panose="020B0600000101010101" pitchFamily="34" charset="-127"/>
              </a:rPr>
              <a:t>In other words, each block associated with the cache tag will have 32 bytes in it (Row 1).</a:t>
            </a:r>
          </a:p>
          <a:p>
            <a:r>
              <a:rPr lang="en-US" altLang="ko-KR" smtClean="0">
                <a:ea typeface="굴림" panose="020B0600000101010101" pitchFamily="34" charset="-127"/>
              </a:rPr>
              <a:t>With Block Size equals to 32 bytes, the 5 least significant bits of the address will be used as byte select within the cache block.</a:t>
            </a:r>
          </a:p>
          <a:p>
            <a:r>
              <a:rPr lang="en-US" altLang="ko-KR" smtClean="0">
                <a:ea typeface="굴림" panose="020B0600000101010101" pitchFamily="34" charset="-127"/>
              </a:rPr>
              <a:t>Since the cache size is 1K byte, the upper 32 minus 10 bits, or 22 bits of the address will be stored as cache tag.</a:t>
            </a:r>
          </a:p>
          <a:p>
            <a:r>
              <a:rPr lang="en-US" altLang="ko-KR" smtClean="0">
                <a:ea typeface="굴림" panose="020B0600000101010101" pitchFamily="34" charset="-127"/>
              </a:rPr>
              <a:t>The rest of the address bits in the middle, that is bit 5 through 9, will be used as Cache Index to select the proper cache entry.</a:t>
            </a:r>
          </a:p>
          <a:p>
            <a:endParaRPr lang="en-US" altLang="ko-KR" smtClean="0">
              <a:ea typeface="굴림" panose="020B0600000101010101" pitchFamily="34" charset="-127"/>
            </a:endParaRPr>
          </a:p>
          <a:p>
            <a:r>
              <a:rPr lang="en-US" altLang="ko-KR" smtClean="0">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2466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smtClean="0">
                <a:ea typeface="굴림" panose="020B0600000101010101" pitchFamily="34" charset="-127"/>
              </a:rPr>
              <a:t>This is how it works: the cache index selects a set from the cache. The two tags in the set are compared in parallel with the upper bits of the memory address.</a:t>
            </a:r>
          </a:p>
          <a:p>
            <a:r>
              <a:rPr lang="en-US" altLang="ko-KR" smtClean="0">
                <a:ea typeface="굴림" panose="020B0600000101010101" pitchFamily="34" charset="-127"/>
              </a:rPr>
              <a:t>If neither tag matches the incoming address tag, we have a cache miss.</a:t>
            </a:r>
          </a:p>
          <a:p>
            <a:r>
              <a:rPr lang="en-US" altLang="ko-KR" smtClean="0">
                <a:ea typeface="굴림" panose="020B0600000101010101" pitchFamily="34" charset="-127"/>
              </a:rPr>
              <a:t>Otherwise, we have a cache hit and we will select the data on the side where the tag matches occur.</a:t>
            </a:r>
          </a:p>
          <a:p>
            <a:r>
              <a:rPr lang="en-US" altLang="ko-KR" smtClean="0">
                <a:ea typeface="굴림" panose="020B0600000101010101" pitchFamily="34" charset="-127"/>
              </a:rPr>
              <a:t>This is simple enough.  What is its disadvantages?</a:t>
            </a:r>
          </a:p>
          <a:p>
            <a:endParaRPr lang="en-US" altLang="ko-KR" smtClean="0">
              <a:ea typeface="굴림" panose="020B0600000101010101" pitchFamily="34" charset="-127"/>
            </a:endParaRPr>
          </a:p>
          <a:p>
            <a:r>
              <a:rPr lang="en-US" altLang="ko-KR" smtClean="0">
                <a:ea typeface="굴림" panose="020B0600000101010101" pitchFamily="34" charset="-127"/>
              </a:rPr>
              <a:t>+1 = 36 min. (Y:16)</a:t>
            </a:r>
          </a:p>
          <a:p>
            <a:endParaRPr lang="en-US" altLang="ko-KR" smtClean="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51303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smtClean="0">
                <a:ea typeface="굴림" panose="020B0600000101010101" pitchFamily="34" charset="-127"/>
              </a:rPr>
              <a:t>While the direct mapped cache is on the simple end of the cache design spectrum, the fully associative cache is on the most complex end.</a:t>
            </a:r>
          </a:p>
          <a:p>
            <a:r>
              <a:rPr lang="en-US" altLang="ko-KR" smtClean="0">
                <a:ea typeface="굴림" panose="020B0600000101010101" pitchFamily="34" charset="-127"/>
              </a:rPr>
              <a:t>It is the N-way set associative cache carried to the extreme where N in this case is set to the number of cache entries in the cache.</a:t>
            </a:r>
          </a:p>
          <a:p>
            <a:r>
              <a:rPr lang="en-US" altLang="ko-KR" smtClean="0">
                <a:ea typeface="굴림" panose="020B0600000101010101" pitchFamily="34" charset="-127"/>
              </a:rPr>
              <a:t>In other words, we don’t even bother to use any address bits as the cache index.</a:t>
            </a:r>
          </a:p>
          <a:p>
            <a:r>
              <a:rPr lang="en-US" altLang="ko-KR" smtClean="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smtClean="0">
                <a:ea typeface="굴림" panose="020B0600000101010101" pitchFamily="34" charset="-127"/>
              </a:rPr>
              <a:t>The address is sent to all entries at once and compared in parallel and only the one that matches are sent to the output. This is called an associative lookup.</a:t>
            </a:r>
          </a:p>
          <a:p>
            <a:r>
              <a:rPr lang="en-US" altLang="ko-KR" smtClean="0">
                <a:ea typeface="굴림" panose="020B0600000101010101" pitchFamily="34" charset="-127"/>
              </a:rPr>
              <a:t>Needless to say, it is very hardware intensive. Usually,  fully associative cache is limited to 64 or less entries.</a:t>
            </a:r>
          </a:p>
          <a:p>
            <a:r>
              <a:rPr lang="en-US" altLang="ko-KR" smtClean="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smtClean="0">
                <a:ea typeface="굴림" panose="020B0600000101010101" pitchFamily="34" charset="-127"/>
              </a:rPr>
              <a:t>Therefore, by definition, conflict miss is zero for a fully associative cache. This, however, does not mean the overall miss rate will be zero.</a:t>
            </a:r>
          </a:p>
          <a:p>
            <a:r>
              <a:rPr lang="en-US" altLang="ko-KR" smtClean="0">
                <a:ea typeface="굴림" panose="020B0600000101010101" pitchFamily="34" charset="-127"/>
              </a:rPr>
              <a:t>Assume we have 64 entries here.  The first 64 items we accessed can fit in.</a:t>
            </a:r>
          </a:p>
          <a:p>
            <a:r>
              <a:rPr lang="en-US" altLang="ko-KR" smtClean="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smtClean="0">
              <a:ea typeface="굴림" panose="020B0600000101010101" pitchFamily="34" charset="-127"/>
            </a:endParaRPr>
          </a:p>
          <a:p>
            <a:r>
              <a:rPr lang="en-US" altLang="ko-KR" smtClean="0">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94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2639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98912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5475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8"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14.</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3/16/15</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14</a:t>
            </a:r>
            <a:br>
              <a:rPr lang="en-US" altLang="en-US" sz="3000" dirty="0" smtClean="0"/>
            </a:br>
            <a:r>
              <a:rPr lang="en-US" altLang="en-US" sz="3000" dirty="0" smtClean="0"/>
              <a:t> </a:t>
            </a:r>
            <a:br>
              <a:rPr lang="en-US" altLang="en-US" sz="3000" dirty="0" smtClean="0"/>
            </a:br>
            <a:r>
              <a:rPr lang="en-US" altLang="en-US" sz="3000" dirty="0" smtClean="0"/>
              <a:t>Caching (Finished),</a:t>
            </a:r>
            <a:br>
              <a:rPr lang="en-US" altLang="en-US" sz="3000" dirty="0" smtClean="0"/>
            </a:br>
            <a:r>
              <a:rPr lang="en-US" altLang="en-US" sz="3000" dirty="0" smtClean="0"/>
              <a:t>Demand Paging</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16</a:t>
            </a:r>
            <a:r>
              <a:rPr lang="en-US" altLang="en-US" baseline="30000" dirty="0" smtClean="0"/>
              <a:t>th</a:t>
            </a:r>
            <a:r>
              <a:rPr lang="en-US" altLang="en-US" dirty="0" smtClean="0"/>
              <a:t>, 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265738"/>
          </a:xfrm>
          <a:noFill/>
        </p:spPr>
        <p:txBody>
          <a:bodyPr lIns="63500" tIns="25400" rIns="63500" bIns="25400">
            <a:spAutoFit/>
          </a:bodyPr>
          <a:lstStyle/>
          <a:p>
            <a:pPr>
              <a:lnSpc>
                <a:spcPct val="80000"/>
              </a:lnSpc>
              <a:spcBef>
                <a:spcPct val="20000"/>
              </a:spcBef>
            </a:pPr>
            <a:r>
              <a:rPr lang="en-US" altLang="ko-KR" smtClean="0">
                <a:solidFill>
                  <a:schemeClr val="hlink"/>
                </a:solidFill>
                <a:ea typeface="굴림" panose="020B0600000101010101" pitchFamily="34" charset="-127"/>
              </a:rPr>
              <a:t>Write through</a:t>
            </a:r>
            <a:r>
              <a:rPr lang="en-US" altLang="ko-KR" smtClean="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smtClean="0">
                <a:solidFill>
                  <a:schemeClr val="hlink"/>
                </a:solidFill>
                <a:ea typeface="굴림" panose="020B0600000101010101" pitchFamily="34" charset="-127"/>
              </a:rPr>
              <a:t>Write back</a:t>
            </a:r>
            <a:r>
              <a:rPr lang="en-US" altLang="ko-KR" smtClean="0">
                <a:ea typeface="굴림" panose="020B0600000101010101" pitchFamily="34" charset="-127"/>
              </a:rPr>
              <a:t>: The information is written only to the block in the cache. </a:t>
            </a:r>
          </a:p>
          <a:p>
            <a:pPr lvl="1">
              <a:lnSpc>
                <a:spcPct val="80000"/>
              </a:lnSpc>
              <a:spcBef>
                <a:spcPct val="20000"/>
              </a:spcBef>
            </a:pPr>
            <a:r>
              <a:rPr lang="en-US" altLang="ko-KR" smtClean="0">
                <a:ea typeface="굴림" panose="020B0600000101010101" pitchFamily="34" charset="-127"/>
              </a:rPr>
              <a:t>Modified cache block is written to main memory only when it is replaced</a:t>
            </a:r>
          </a:p>
          <a:p>
            <a:pPr lvl="1">
              <a:lnSpc>
                <a:spcPct val="80000"/>
              </a:lnSpc>
              <a:spcBef>
                <a:spcPct val="20000"/>
              </a:spcBef>
            </a:pPr>
            <a:r>
              <a:rPr lang="en-US" altLang="ko-KR" smtClean="0">
                <a:ea typeface="굴림" panose="020B0600000101010101" pitchFamily="34" charset="-127"/>
              </a:rPr>
              <a:t>Question is block clean or dirty?</a:t>
            </a:r>
          </a:p>
          <a:p>
            <a:pPr>
              <a:lnSpc>
                <a:spcPct val="80000"/>
              </a:lnSpc>
              <a:spcBef>
                <a:spcPct val="20000"/>
              </a:spcBef>
            </a:pPr>
            <a:r>
              <a:rPr lang="en-US" altLang="ko-KR" smtClean="0">
                <a:ea typeface="굴림" panose="020B0600000101010101" pitchFamily="34" charset="-127"/>
              </a:rPr>
              <a:t>Pros and Cons of each?</a:t>
            </a:r>
          </a:p>
          <a:p>
            <a:pPr lvl="1">
              <a:lnSpc>
                <a:spcPct val="80000"/>
              </a:lnSpc>
              <a:spcBef>
                <a:spcPct val="20000"/>
              </a:spcBef>
            </a:pPr>
            <a:r>
              <a:rPr lang="en-US" altLang="ko-KR" smtClean="0">
                <a:ea typeface="굴림" panose="020B0600000101010101" pitchFamily="34" charset="-127"/>
              </a:rPr>
              <a:t>WT: </a:t>
            </a:r>
          </a:p>
          <a:p>
            <a:pPr lvl="2">
              <a:lnSpc>
                <a:spcPct val="80000"/>
              </a:lnSpc>
              <a:spcBef>
                <a:spcPct val="20000"/>
              </a:spcBef>
            </a:pPr>
            <a:r>
              <a:rPr lang="en-US" altLang="ko-KR" smtClean="0">
                <a:ea typeface="굴림" panose="020B0600000101010101" pitchFamily="34" charset="-127"/>
              </a:rPr>
              <a:t>PRO: read misses cannot result in writes</a:t>
            </a:r>
          </a:p>
          <a:p>
            <a:pPr lvl="2">
              <a:lnSpc>
                <a:spcPct val="80000"/>
              </a:lnSpc>
              <a:spcBef>
                <a:spcPct val="20000"/>
              </a:spcBef>
            </a:pPr>
            <a:r>
              <a:rPr lang="en-US" altLang="ko-KR" smtClean="0">
                <a:ea typeface="굴림" panose="020B0600000101010101" pitchFamily="34" charset="-127"/>
              </a:rPr>
              <a:t>CON: Processor held up on writes unless writes buffered</a:t>
            </a:r>
          </a:p>
          <a:p>
            <a:pPr lvl="1">
              <a:lnSpc>
                <a:spcPct val="80000"/>
              </a:lnSpc>
              <a:spcBef>
                <a:spcPct val="20000"/>
              </a:spcBef>
            </a:pPr>
            <a:r>
              <a:rPr lang="en-US" altLang="ko-KR" smtClean="0">
                <a:ea typeface="굴림" panose="020B0600000101010101" pitchFamily="34" charset="-127"/>
              </a:rPr>
              <a:t>WB: </a:t>
            </a:r>
          </a:p>
          <a:p>
            <a:pPr lvl="2">
              <a:lnSpc>
                <a:spcPct val="80000"/>
              </a:lnSpc>
              <a:spcBef>
                <a:spcPct val="20000"/>
              </a:spcBef>
            </a:pPr>
            <a:r>
              <a:rPr lang="en-US" altLang="ko-KR" smtClean="0">
                <a:ea typeface="굴림" panose="020B0600000101010101" pitchFamily="34" charset="-127"/>
              </a:rPr>
              <a:t>PRO: repeated writes not sent to DRAM</a:t>
            </a:r>
            <a:br>
              <a:rPr lang="en-US" altLang="ko-KR" smtClean="0">
                <a:ea typeface="굴림" panose="020B0600000101010101" pitchFamily="34" charset="-127"/>
              </a:rPr>
            </a:br>
            <a:r>
              <a:rPr lang="en-US" altLang="ko-KR" smtClean="0">
                <a:ea typeface="굴림" panose="020B0600000101010101" pitchFamily="34" charset="-127"/>
              </a:rPr>
              <a:t>	 processor not held up on writes</a:t>
            </a:r>
          </a:p>
          <a:p>
            <a:pPr lvl="2">
              <a:lnSpc>
                <a:spcPct val="80000"/>
              </a:lnSpc>
              <a:spcBef>
                <a:spcPct val="20000"/>
              </a:spcBef>
            </a:pPr>
            <a:r>
              <a:rPr lang="en-US" altLang="ko-KR" smtClean="0">
                <a:ea typeface="굴림" panose="020B0600000101010101" pitchFamily="34" charset="-127"/>
              </a:rPr>
              <a:t>CON: More complex</a:t>
            </a:r>
            <a:br>
              <a:rPr lang="en-US" altLang="ko-KR" smtClean="0">
                <a:ea typeface="굴림" panose="020B0600000101010101" pitchFamily="34" charset="-127"/>
              </a:rPr>
            </a:br>
            <a:r>
              <a:rPr lang="en-US" altLang="ko-KR" smtClean="0">
                <a:ea typeface="굴림" panose="020B0600000101010101" pitchFamily="34" charset="-127"/>
              </a:rPr>
              <a:t>	 Read miss may require writeback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smtClean="0">
                <a:ea typeface="굴림" panose="020B0600000101010101" pitchFamily="34" charset="-127"/>
              </a:rPr>
              <a:t>Review: What happens on a write?</a:t>
            </a:r>
          </a:p>
        </p:txBody>
      </p:sp>
    </p:spTree>
    <p:extLst>
      <p:ext uri="{BB962C8B-B14F-4D97-AF65-F5344CB8AC3E}">
        <p14:creationId xmlns:p14="http://schemas.microsoft.com/office/powerpoint/2010/main" val="26082791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smtClean="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343400"/>
            <a:ext cx="8534400" cy="2438400"/>
          </a:xfrm>
        </p:spPr>
        <p:txBody>
          <a:bodyPr/>
          <a:lstStyle/>
          <a:p>
            <a:pPr>
              <a:lnSpc>
                <a:spcPct val="80000"/>
              </a:lnSpc>
              <a:spcBef>
                <a:spcPct val="20000"/>
              </a:spcBef>
            </a:pPr>
            <a:r>
              <a:rPr lang="en-US" altLang="ko-KR" dirty="0" smtClean="0">
                <a:ea typeface="굴림" panose="020B0600000101010101" pitchFamily="34" charset="-127"/>
              </a:rPr>
              <a:t>Question is one of page locality: does it exist?</a:t>
            </a:r>
          </a:p>
          <a:p>
            <a:pPr lvl="1">
              <a:lnSpc>
                <a:spcPct val="80000"/>
              </a:lnSpc>
              <a:spcBef>
                <a:spcPct val="20000"/>
              </a:spcBef>
            </a:pPr>
            <a:r>
              <a:rPr lang="en-US" altLang="ko-KR" dirty="0"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smtClean="0">
                <a:ea typeface="굴림" panose="020B0600000101010101" pitchFamily="34" charset="-127"/>
              </a:rPr>
              <a:t>Stack accesses have definite locality of reference</a:t>
            </a:r>
          </a:p>
          <a:p>
            <a:pPr lvl="1">
              <a:lnSpc>
                <a:spcPct val="80000"/>
              </a:lnSpc>
              <a:spcBef>
                <a:spcPct val="20000"/>
              </a:spcBef>
            </a:pPr>
            <a:r>
              <a:rPr lang="en-US" altLang="ko-KR" dirty="0" smtClean="0">
                <a:ea typeface="굴림" panose="020B0600000101010101" pitchFamily="34" charset="-127"/>
              </a:rPr>
              <a:t>Data accesses have less page locality, but still some…</a:t>
            </a:r>
          </a:p>
          <a:p>
            <a:pPr>
              <a:lnSpc>
                <a:spcPct val="80000"/>
              </a:lnSpc>
              <a:spcBef>
                <a:spcPct val="20000"/>
              </a:spcBef>
            </a:pPr>
            <a:r>
              <a:rPr lang="en-US" altLang="ko-KR" dirty="0" smtClean="0">
                <a:ea typeface="굴림" panose="020B0600000101010101" pitchFamily="34" charset="-127"/>
              </a:rPr>
              <a:t>Can we have a TLB hierarchy?</a:t>
            </a:r>
          </a:p>
          <a:p>
            <a:pPr lvl="1">
              <a:lnSpc>
                <a:spcPct val="80000"/>
              </a:lnSpc>
              <a:spcBef>
                <a:spcPct val="20000"/>
              </a:spcBef>
            </a:pPr>
            <a:r>
              <a:rPr lang="en-US" altLang="ko-KR" dirty="0" smtClean="0">
                <a:ea typeface="굴림" panose="020B0600000101010101" pitchFamily="34" charset="-127"/>
              </a:rPr>
              <a:t>Sure: multiple levels at different sizes/speeds</a:t>
            </a:r>
          </a:p>
          <a:p>
            <a:pPr lvl="1">
              <a:lnSpc>
                <a:spcPct val="80000"/>
              </a:lnSpc>
              <a:spcBef>
                <a:spcPct val="20000"/>
              </a:spcBef>
            </a:pPr>
            <a:endParaRPr lang="ko-KR" altLang="en-US" dirty="0" smtClean="0">
              <a:ea typeface="굴림" panose="020B0600000101010101" pitchFamily="34" charset="-127"/>
            </a:endParaRPr>
          </a:p>
        </p:txBody>
      </p:sp>
      <p:grpSp>
        <p:nvGrpSpPr>
          <p:cNvPr id="738340" name="Group 36"/>
          <p:cNvGrpSpPr>
            <a:grpSpLocks/>
          </p:cNvGrpSpPr>
          <p:nvPr/>
        </p:nvGrpSpPr>
        <p:grpSpPr bwMode="auto">
          <a:xfrm>
            <a:off x="1676400" y="1905000"/>
            <a:ext cx="5181601" cy="2362200"/>
            <a:chOff x="1104" y="1230"/>
            <a:chExt cx="3264" cy="1488"/>
          </a:xfrm>
        </p:grpSpPr>
        <p:sp>
          <p:nvSpPr>
            <p:cNvPr id="32794" name="Text Box 20"/>
            <p:cNvSpPr txBox="1">
              <a:spLocks noChangeArrowheads="1"/>
            </p:cNvSpPr>
            <p:nvPr/>
          </p:nvSpPr>
          <p:spPr bwMode="auto">
            <a:xfrm>
              <a:off x="1668" y="2274"/>
              <a:ext cx="1692"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dirty="0">
                  <a:ea typeface="굴림" panose="020B0600000101010101" pitchFamily="34" charset="-127"/>
                </a:rPr>
                <a:t>Data Read or Write</a:t>
              </a:r>
            </a:p>
            <a:p>
              <a:pPr algn="ctr"/>
              <a:r>
                <a:rPr lang="en-US" altLang="ko-KR" dirty="0">
                  <a:ea typeface="굴림" panose="020B0600000101010101" pitchFamily="34" charset="-127"/>
                </a:rPr>
                <a:t>(untranslated)</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96" name="Line 22"/>
            <p:cNvSpPr>
              <a:spLocks noChangeShapeType="1"/>
            </p:cNvSpPr>
            <p:nvPr/>
          </p:nvSpPr>
          <p:spPr bwMode="auto">
            <a:xfrm flipV="1">
              <a:off x="3264"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a:ea typeface="굴림" panose="020B0600000101010101" pitchFamily="34" charset="-127"/>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Physical</a:t>
            </a:r>
          </a:p>
          <a:p>
            <a:r>
              <a:rPr lang="en-US" altLang="ko-KR">
                <a:ea typeface="굴림" panose="020B0600000101010101" pitchFamily="34" charset="-127"/>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76" name="Text Box 5"/>
          <p:cNvSpPr txBox="1">
            <a:spLocks noChangeArrowheads="1"/>
          </p:cNvSpPr>
          <p:nvPr/>
        </p:nvSpPr>
        <p:spPr bwMode="auto">
          <a:xfrm>
            <a:off x="3962400" y="657225"/>
            <a:ext cx="754063" cy="3810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TLB</a:t>
            </a:r>
          </a:p>
        </p:txBody>
      </p:sp>
      <p:sp>
        <p:nvSpPr>
          <p:cNvPr id="738317" name="Text Box 13"/>
          <p:cNvSpPr txBox="1">
            <a:spLocks noChangeArrowheads="1"/>
          </p:cNvSpPr>
          <p:nvPr/>
        </p:nvSpPr>
        <p:spPr bwMode="auto">
          <a:xfrm>
            <a:off x="3298825" y="2590800"/>
            <a:ext cx="1349375" cy="6381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ea typeface="굴림" panose="020B0600000101010101" pitchFamily="34" charset="-127"/>
              </a:rPr>
              <a:t>Translate</a:t>
            </a:r>
          </a:p>
          <a:p>
            <a:r>
              <a:rPr lang="en-US" altLang="ko-KR" dirty="0">
                <a:ea typeface="굴림" panose="020B0600000101010101" pitchFamily="34" charset="-127"/>
              </a:rPr>
              <a:t>(MMU)</a:t>
            </a:r>
          </a:p>
        </p:txBody>
      </p:sp>
      <p:grpSp>
        <p:nvGrpSpPr>
          <p:cNvPr id="738338" name="Group 34"/>
          <p:cNvGrpSpPr>
            <a:grpSpLocks/>
          </p:cNvGrpSpPr>
          <p:nvPr/>
        </p:nvGrpSpPr>
        <p:grpSpPr bwMode="auto">
          <a:xfrm>
            <a:off x="3505200" y="1647825"/>
            <a:ext cx="520700" cy="914400"/>
            <a:chOff x="2208" y="1038"/>
            <a:chExt cx="328" cy="576"/>
          </a:xfrm>
        </p:grpSpPr>
        <p:sp>
          <p:nvSpPr>
            <p:cNvPr id="32792" name="Text Box 8"/>
            <p:cNvSpPr txBox="1">
              <a:spLocks noChangeArrowheads="1"/>
            </p:cNvSpPr>
            <p:nvPr/>
          </p:nvSpPr>
          <p:spPr bwMode="auto">
            <a:xfrm>
              <a:off x="2208" y="1038"/>
              <a:ext cx="328"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91" name="Text Box 23"/>
            <p:cNvSpPr txBox="1">
              <a:spLocks noChangeArrowheads="1"/>
            </p:cNvSpPr>
            <p:nvPr/>
          </p:nvSpPr>
          <p:spPr bwMode="auto">
            <a:xfrm>
              <a:off x="1200" y="462"/>
              <a:ext cx="741"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Virtual</a:t>
              </a:r>
            </a:p>
            <a:p>
              <a:r>
                <a:rPr lang="en-US" altLang="ko-KR">
                  <a:ea typeface="굴림" panose="020B0600000101010101" pitchFamily="34" charset="-127"/>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9" name="Text Box 25"/>
            <p:cNvSpPr txBox="1">
              <a:spLocks noChangeArrowheads="1"/>
            </p:cNvSpPr>
            <p:nvPr/>
          </p:nvSpPr>
          <p:spPr bwMode="auto">
            <a:xfrm>
              <a:off x="3579" y="540"/>
              <a:ext cx="741"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Physical</a:t>
              </a:r>
            </a:p>
            <a:p>
              <a:r>
                <a:rPr lang="en-US" altLang="ko-KR">
                  <a:ea typeface="굴림" panose="020B0600000101010101" pitchFamily="34" charset="-127"/>
                </a:rPr>
                <a:t>Address</a:t>
              </a:r>
            </a:p>
          </p:txBody>
        </p:sp>
      </p:grpSp>
      <p:grpSp>
        <p:nvGrpSpPr>
          <p:cNvPr id="738337" name="Group 33"/>
          <p:cNvGrpSpPr>
            <a:grpSpLocks/>
          </p:cNvGrpSpPr>
          <p:nvPr/>
        </p:nvGrpSpPr>
        <p:grpSpPr bwMode="auto">
          <a:xfrm>
            <a:off x="3657600" y="1343025"/>
            <a:ext cx="1524000" cy="333375"/>
            <a:chOff x="2304" y="846"/>
            <a:chExt cx="960" cy="21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7" name="Text Box 7"/>
            <p:cNvSpPr txBox="1">
              <a:spLocks noChangeArrowheads="1"/>
            </p:cNvSpPr>
            <p:nvPr/>
          </p:nvSpPr>
          <p:spPr bwMode="auto">
            <a:xfrm>
              <a:off x="2304" y="846"/>
              <a:ext cx="383"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Yes</a:t>
              </a:r>
            </a:p>
          </p:txBody>
        </p:sp>
      </p:grpSp>
      <p:sp>
        <p:nvSpPr>
          <p:cNvPr id="738330" name="Text Box 26"/>
          <p:cNvSpPr txBox="1">
            <a:spLocks noChangeArrowheads="1"/>
          </p:cNvSpPr>
          <p:nvPr/>
        </p:nvSpPr>
        <p:spPr bwMode="auto">
          <a:xfrm>
            <a:off x="3395663" y="1114425"/>
            <a:ext cx="1190625" cy="3333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Cached?</a:t>
            </a:r>
          </a:p>
        </p:txBody>
      </p:sp>
      <p:grpSp>
        <p:nvGrpSpPr>
          <p:cNvPr id="738339" name="Group 35"/>
          <p:cNvGrpSpPr>
            <a:grpSpLocks/>
          </p:cNvGrpSpPr>
          <p:nvPr/>
        </p:nvGrpSpPr>
        <p:grpSpPr bwMode="auto">
          <a:xfrm>
            <a:off x="3962400" y="1571625"/>
            <a:ext cx="1308100" cy="990600"/>
            <a:chOff x="2496" y="990"/>
            <a:chExt cx="824" cy="62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2785" name="Text Box 27"/>
            <p:cNvSpPr txBox="1">
              <a:spLocks noChangeArrowheads="1"/>
            </p:cNvSpPr>
            <p:nvPr/>
          </p:nvSpPr>
          <p:spPr bwMode="auto">
            <a:xfrm rot="-2498606">
              <a:off x="2735" y="1230"/>
              <a:ext cx="585" cy="3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a:ea typeface="굴림" panose="020B0600000101010101" pitchFamily="34" charset="-127"/>
                </a:rPr>
                <a:t>Save</a:t>
              </a:r>
            </a:p>
            <a:p>
              <a:pPr>
                <a:spcBef>
                  <a:spcPct val="10000"/>
                </a:spcBef>
              </a:pPr>
              <a:r>
                <a:rPr lang="en-US" altLang="ko-KR">
                  <a:ea typeface="굴림" panose="020B0600000101010101" pitchFamily="34" charset="-127"/>
                </a:rPr>
                <a:t>Result</a:t>
              </a:r>
            </a:p>
          </p:txBody>
        </p:sp>
      </p:grpSp>
    </p:spTree>
    <p:extLst>
      <p:ext uri="{BB962C8B-B14F-4D97-AF65-F5344CB8AC3E}">
        <p14:creationId xmlns:p14="http://schemas.microsoft.com/office/powerpoint/2010/main" val="1732330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anim calcmode="lin" valueType="num">
                                      <p:cBhvr additive="base">
                                        <p:cTn id="41" dur="500" fill="hold"/>
                                        <p:tgtEl>
                                          <p:spTgt spid="73830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38307">
                                            <p:txEl>
                                              <p:pRg st="1" end="1"/>
                                            </p:txEl>
                                          </p:spTgt>
                                        </p:tgtEl>
                                        <p:attrNameLst>
                                          <p:attrName>style.visibility</p:attrName>
                                        </p:attrNameLst>
                                      </p:cBhvr>
                                      <p:to>
                                        <p:strVal val="visible"/>
                                      </p:to>
                                    </p:set>
                                    <p:anim calcmode="lin" valueType="num">
                                      <p:cBhvr additive="base">
                                        <p:cTn id="47" dur="500" fill="hold"/>
                                        <p:tgtEl>
                                          <p:spTgt spid="73830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3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38307">
                                            <p:txEl>
                                              <p:pRg st="2" end="2"/>
                                            </p:txEl>
                                          </p:spTgt>
                                        </p:tgtEl>
                                        <p:attrNameLst>
                                          <p:attrName>style.visibility</p:attrName>
                                        </p:attrNameLst>
                                      </p:cBhvr>
                                      <p:to>
                                        <p:strVal val="visible"/>
                                      </p:to>
                                    </p:set>
                                    <p:anim calcmode="lin" valueType="num">
                                      <p:cBhvr additive="base">
                                        <p:cTn id="53" dur="500" fill="hold"/>
                                        <p:tgtEl>
                                          <p:spTgt spid="738307">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3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8307">
                                            <p:txEl>
                                              <p:pRg st="3" end="3"/>
                                            </p:txEl>
                                          </p:spTgt>
                                        </p:tgtEl>
                                        <p:attrNameLst>
                                          <p:attrName>style.visibility</p:attrName>
                                        </p:attrNameLst>
                                      </p:cBhvr>
                                      <p:to>
                                        <p:strVal val="visible"/>
                                      </p:to>
                                    </p:set>
                                    <p:anim calcmode="lin" valueType="num">
                                      <p:cBhvr additive="base">
                                        <p:cTn id="59" dur="500" fill="hold"/>
                                        <p:tgtEl>
                                          <p:spTgt spid="738307">
                                            <p:txEl>
                                              <p:pRg st="3" end="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8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38307">
                                            <p:txEl>
                                              <p:pRg st="4" end="4"/>
                                            </p:txEl>
                                          </p:spTgt>
                                        </p:tgtEl>
                                        <p:attrNameLst>
                                          <p:attrName>style.visibility</p:attrName>
                                        </p:attrNameLst>
                                      </p:cBhvr>
                                      <p:to>
                                        <p:strVal val="visible"/>
                                      </p:to>
                                    </p:set>
                                    <p:anim calcmode="lin" valueType="num">
                                      <p:cBhvr additive="base">
                                        <p:cTn id="65" dur="500" fill="hold"/>
                                        <p:tgtEl>
                                          <p:spTgt spid="738307">
                                            <p:txEl>
                                              <p:pRg st="4" end="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38307">
                                            <p:txEl>
                                              <p:pRg st="4" end="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38307">
                                            <p:txEl>
                                              <p:pRg st="5" end="5"/>
                                            </p:txEl>
                                          </p:spTgt>
                                        </p:tgtEl>
                                        <p:attrNameLst>
                                          <p:attrName>style.visibility</p:attrName>
                                        </p:attrNameLst>
                                      </p:cBhvr>
                                      <p:to>
                                        <p:strVal val="visible"/>
                                      </p:to>
                                    </p:set>
                                    <p:anim calcmode="lin" valueType="num">
                                      <p:cBhvr additive="base">
                                        <p:cTn id="69" dur="500" fill="hold"/>
                                        <p:tgtEl>
                                          <p:spTgt spid="738307">
                                            <p:txEl>
                                              <p:pRg st="5" end="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383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Actually Happens on a TLB Miss?</a:t>
            </a:r>
          </a:p>
        </p:txBody>
      </p:sp>
      <p:sp>
        <p:nvSpPr>
          <p:cNvPr id="33795" name="Rectangle 3"/>
          <p:cNvSpPr>
            <a:spLocks noGrp="1" noChangeArrowheads="1"/>
          </p:cNvSpPr>
          <p:nvPr>
            <p:ph type="body" idx="1"/>
          </p:nvPr>
        </p:nvSpPr>
        <p:spPr>
          <a:xfrm>
            <a:off x="152400" y="762000"/>
            <a:ext cx="8915400" cy="5486400"/>
          </a:xfrm>
        </p:spPr>
        <p:txBody>
          <a:bodyPr/>
          <a:lstStyle/>
          <a:p>
            <a:pPr>
              <a:lnSpc>
                <a:spcPct val="80000"/>
              </a:lnSpc>
              <a:spcBef>
                <a:spcPct val="20000"/>
              </a:spcBef>
            </a:pPr>
            <a:r>
              <a:rPr lang="en-US" altLang="ko-KR" smtClean="0">
                <a:ea typeface="굴림" panose="020B0600000101010101" pitchFamily="34" charset="-127"/>
              </a:rPr>
              <a:t>Hardware traversed page tables:</a:t>
            </a:r>
          </a:p>
          <a:p>
            <a:pPr lvl="1">
              <a:lnSpc>
                <a:spcPct val="80000"/>
              </a:lnSpc>
              <a:spcBef>
                <a:spcPct val="20000"/>
              </a:spcBef>
            </a:pPr>
            <a:r>
              <a:rPr lang="en-US" altLang="ko-KR" smtClean="0">
                <a:ea typeface="굴림" panose="020B0600000101010101" pitchFamily="34" charset="-127"/>
              </a:rPr>
              <a:t>On TLB miss, hardware in MMU looks at current page table to fill TLB (may walk multiple levels)</a:t>
            </a:r>
          </a:p>
          <a:p>
            <a:pPr lvl="2">
              <a:lnSpc>
                <a:spcPct val="80000"/>
              </a:lnSpc>
              <a:spcBef>
                <a:spcPct val="20000"/>
              </a:spcBef>
            </a:pPr>
            <a:r>
              <a:rPr lang="en-US" altLang="ko-KR" smtClean="0">
                <a:ea typeface="굴림" panose="020B0600000101010101" pitchFamily="34" charset="-127"/>
              </a:rPr>
              <a:t>If PTE valid, hardware fills TLB and processor never knows</a:t>
            </a:r>
          </a:p>
          <a:p>
            <a:pPr lvl="2">
              <a:lnSpc>
                <a:spcPct val="80000"/>
              </a:lnSpc>
              <a:spcBef>
                <a:spcPct val="20000"/>
              </a:spcBef>
            </a:pPr>
            <a:r>
              <a:rPr lang="en-US" altLang="ko-KR" smtClean="0">
                <a:ea typeface="굴림" panose="020B0600000101010101" pitchFamily="34" charset="-127"/>
              </a:rPr>
              <a:t>If PTE marked as invalid, causes Page Fault, after which kernel decides what to do afterwards</a:t>
            </a:r>
          </a:p>
          <a:p>
            <a:pPr>
              <a:lnSpc>
                <a:spcPct val="80000"/>
              </a:lnSpc>
              <a:spcBef>
                <a:spcPct val="20000"/>
              </a:spcBef>
            </a:pPr>
            <a:r>
              <a:rPr lang="en-US" altLang="ko-KR" smtClean="0">
                <a:ea typeface="굴림" panose="020B0600000101010101" pitchFamily="34" charset="-127"/>
              </a:rPr>
              <a:t>Software traversed Page tables (like MIPS)</a:t>
            </a:r>
          </a:p>
          <a:p>
            <a:pPr lvl="1">
              <a:lnSpc>
                <a:spcPct val="80000"/>
              </a:lnSpc>
              <a:spcBef>
                <a:spcPct val="20000"/>
              </a:spcBef>
            </a:pPr>
            <a:r>
              <a:rPr lang="en-US" altLang="ko-KR" smtClean="0">
                <a:ea typeface="굴림" panose="020B0600000101010101" pitchFamily="34" charset="-127"/>
              </a:rPr>
              <a:t>On TLB miss, processor receives TLB fault</a:t>
            </a:r>
          </a:p>
          <a:p>
            <a:pPr lvl="1">
              <a:lnSpc>
                <a:spcPct val="80000"/>
              </a:lnSpc>
              <a:spcBef>
                <a:spcPct val="20000"/>
              </a:spcBef>
            </a:pPr>
            <a:r>
              <a:rPr lang="en-US" altLang="ko-KR" smtClean="0">
                <a:ea typeface="굴림" panose="020B0600000101010101" pitchFamily="34" charset="-127"/>
              </a:rPr>
              <a:t>Kernel traverses page table to find PTE</a:t>
            </a:r>
          </a:p>
          <a:p>
            <a:pPr lvl="2">
              <a:lnSpc>
                <a:spcPct val="80000"/>
              </a:lnSpc>
              <a:spcBef>
                <a:spcPct val="20000"/>
              </a:spcBef>
            </a:pPr>
            <a:r>
              <a:rPr lang="en-US" altLang="ko-KR" smtClean="0">
                <a:ea typeface="굴림" panose="020B0600000101010101" pitchFamily="34" charset="-127"/>
              </a:rPr>
              <a:t>If PTE valid, fills TLB and returns from fault</a:t>
            </a:r>
          </a:p>
          <a:p>
            <a:pPr lvl="2">
              <a:lnSpc>
                <a:spcPct val="80000"/>
              </a:lnSpc>
              <a:spcBef>
                <a:spcPct val="20000"/>
              </a:spcBef>
            </a:pPr>
            <a:r>
              <a:rPr lang="en-US" altLang="ko-KR" smtClean="0">
                <a:ea typeface="굴림" panose="020B0600000101010101" pitchFamily="34" charset="-127"/>
              </a:rPr>
              <a:t>If PTE marked as invalid, internally calls Page Fault handler</a:t>
            </a:r>
          </a:p>
          <a:p>
            <a:pPr>
              <a:lnSpc>
                <a:spcPct val="80000"/>
              </a:lnSpc>
              <a:spcBef>
                <a:spcPct val="20000"/>
              </a:spcBef>
            </a:pPr>
            <a:r>
              <a:rPr lang="en-US" altLang="ko-KR" smtClean="0">
                <a:ea typeface="굴림" panose="020B0600000101010101" pitchFamily="34" charset="-127"/>
              </a:rPr>
              <a:t>Most chip sets provide hardware traversal</a:t>
            </a:r>
          </a:p>
          <a:p>
            <a:pPr lvl="1">
              <a:lnSpc>
                <a:spcPct val="80000"/>
              </a:lnSpc>
              <a:spcBef>
                <a:spcPct val="20000"/>
              </a:spcBef>
            </a:pPr>
            <a:r>
              <a:rPr lang="en-US" altLang="ko-KR" smtClean="0">
                <a:ea typeface="굴림" panose="020B0600000101010101" pitchFamily="34" charset="-127"/>
              </a:rPr>
              <a:t>Modern operating systems tend to have more TLB faults since they use translation for many things</a:t>
            </a:r>
          </a:p>
          <a:p>
            <a:pPr lvl="1">
              <a:lnSpc>
                <a:spcPct val="80000"/>
              </a:lnSpc>
              <a:spcBef>
                <a:spcPct val="20000"/>
              </a:spcBef>
            </a:pPr>
            <a:r>
              <a:rPr lang="en-US" altLang="ko-KR" smtClean="0">
                <a:ea typeface="굴림" panose="020B0600000101010101" pitchFamily="34" charset="-127"/>
              </a:rPr>
              <a:t>Examples: </a:t>
            </a:r>
          </a:p>
          <a:p>
            <a:pPr lvl="2">
              <a:lnSpc>
                <a:spcPct val="80000"/>
              </a:lnSpc>
              <a:spcBef>
                <a:spcPct val="20000"/>
              </a:spcBef>
            </a:pPr>
            <a:r>
              <a:rPr lang="en-US" altLang="ko-KR" smtClean="0">
                <a:ea typeface="굴림" panose="020B0600000101010101" pitchFamily="34" charset="-127"/>
              </a:rPr>
              <a:t>shared segments</a:t>
            </a:r>
          </a:p>
          <a:p>
            <a:pPr lvl="2">
              <a:lnSpc>
                <a:spcPct val="80000"/>
              </a:lnSpc>
              <a:spcBef>
                <a:spcPct val="20000"/>
              </a:spcBef>
            </a:pPr>
            <a:r>
              <a:rPr lang="en-US" altLang="ko-KR" smtClean="0">
                <a:ea typeface="굴림" panose="020B0600000101010101" pitchFamily="34" charset="-127"/>
              </a:rPr>
              <a:t>user-level portions of an operating system</a:t>
            </a:r>
          </a:p>
        </p:txBody>
      </p:sp>
    </p:spTree>
    <p:extLst>
      <p:ext uri="{BB962C8B-B14F-4D97-AF65-F5344CB8AC3E}">
        <p14:creationId xmlns:p14="http://schemas.microsoft.com/office/powerpoint/2010/main" val="1338263395"/>
      </p:ext>
    </p:extLst>
  </p:cSld>
  <p:clrMapOvr>
    <a:masterClrMapping/>
  </p:clrMapOvr>
  <p:transition/>
  <p:timing>
    <p:tnLst>
      <p:par>
        <p:cTn id="1" dur="indefinite" restart="never" nodeType="tmRoot"/>
      </p:par>
    </p:tnLst>
    <p:bldLst>
      <p:bldP spid="33795" grpId="0" build="p">
        <p:tmplLst>
          <p:tmpl lvl="2">
            <p:tnLst>
              <p:par>
                <p:cTn presetID="2" presetClass="entr" presetSubtype="2" fill="hold" nodeType="withEffect">
                  <p:stCondLst>
                    <p:cond delay="0"/>
                  </p:stCondLst>
                  <p:childTnLst>
                    <p:set>
                      <p:cBhvr>
                        <p:cTn dur="1" fill="hold">
                          <p:stCondLst>
                            <p:cond delay="0"/>
                          </p:stCondLst>
                        </p:cTn>
                        <p:tgtEl>
                          <p:spTgt spid="33795"/>
                        </p:tgtEl>
                        <p:attrNameLst>
                          <p:attrName>style.visibility</p:attrName>
                        </p:attrNameLst>
                      </p:cBhvr>
                      <p:to>
                        <p:strVal val="visible"/>
                      </p:to>
                    </p:set>
                    <p:anim calcmode="lin" valueType="num">
                      <p:cBhvr additive="base">
                        <p:cTn dur="500" fill="hold"/>
                        <p:tgtEl>
                          <p:spTgt spid="33795"/>
                        </p:tgtEl>
                        <p:attrNameLst>
                          <p:attrName>ppt_x</p:attrName>
                        </p:attrNameLst>
                      </p:cBhvr>
                      <p:tavLst>
                        <p:tav tm="0">
                          <p:val>
                            <p:strVal val="1+#ppt_w/2"/>
                          </p:val>
                        </p:tav>
                        <p:tav tm="100000">
                          <p:val>
                            <p:strVal val="#ppt_x"/>
                          </p:val>
                        </p:tav>
                      </p:tavLst>
                    </p:anim>
                    <p:anim calcmode="lin" valueType="num">
                      <p:cBhvr additive="base">
                        <p:cTn dur="500" fill="hold"/>
                        <p:tgtEl>
                          <p:spTgt spid="33795"/>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3795"/>
                        </p:tgtEl>
                        <p:attrNameLst>
                          <p:attrName>style.visibility</p:attrName>
                        </p:attrNameLst>
                      </p:cBhvr>
                      <p:to>
                        <p:strVal val="visible"/>
                      </p:to>
                    </p:set>
                    <p:anim calcmode="lin" valueType="num">
                      <p:cBhvr additive="base">
                        <p:cTn dur="500" fill="hold"/>
                        <p:tgtEl>
                          <p:spTgt spid="33795"/>
                        </p:tgtEl>
                        <p:attrNameLst>
                          <p:attrName>ppt_x</p:attrName>
                        </p:attrNameLst>
                      </p:cBhvr>
                      <p:tavLst>
                        <p:tav tm="0">
                          <p:val>
                            <p:strVal val="1+#ppt_w/2"/>
                          </p:val>
                        </p:tav>
                        <p:tav tm="100000">
                          <p:val>
                            <p:strVal val="#ppt_x"/>
                          </p:val>
                        </p:tav>
                      </p:tavLst>
                    </p:anim>
                    <p:anim calcmode="lin" valueType="num">
                      <p:cBhvr additive="base">
                        <p:cTn dur="500" fill="hold"/>
                        <p:tgtEl>
                          <p:spTgt spid="33795"/>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3795"/>
                        </p:tgtEl>
                        <p:attrNameLst>
                          <p:attrName>style.visibility</p:attrName>
                        </p:attrNameLst>
                      </p:cBhvr>
                      <p:to>
                        <p:strVal val="visible"/>
                      </p:to>
                    </p:set>
                    <p:anim calcmode="lin" valueType="num">
                      <p:cBhvr additive="base">
                        <p:cTn dur="500" fill="hold"/>
                        <p:tgtEl>
                          <p:spTgt spid="33795"/>
                        </p:tgtEl>
                        <p:attrNameLst>
                          <p:attrName>ppt_x</p:attrName>
                        </p:attrNameLst>
                      </p:cBhvr>
                      <p:tavLst>
                        <p:tav tm="0">
                          <p:val>
                            <p:strVal val="1+#ppt_w/2"/>
                          </p:val>
                        </p:tav>
                        <p:tav tm="100000">
                          <p:val>
                            <p:strVal val="#ppt_x"/>
                          </p:val>
                        </p:tav>
                      </p:tavLst>
                    </p:anim>
                    <p:anim calcmode="lin" valueType="num">
                      <p:cBhvr additive="base">
                        <p:cTn dur="500" fill="hold"/>
                        <p:tgtEl>
                          <p:spTgt spid="33795"/>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3795"/>
                        </p:tgtEl>
                        <p:attrNameLst>
                          <p:attrName>style.visibility</p:attrName>
                        </p:attrNameLst>
                      </p:cBhvr>
                      <p:to>
                        <p:strVal val="visible"/>
                      </p:to>
                    </p:set>
                    <p:anim calcmode="lin" valueType="num">
                      <p:cBhvr additive="base">
                        <p:cTn dur="500" fill="hold"/>
                        <p:tgtEl>
                          <p:spTgt spid="33795"/>
                        </p:tgtEl>
                        <p:attrNameLst>
                          <p:attrName>ppt_x</p:attrName>
                        </p:attrNameLst>
                      </p:cBhvr>
                      <p:tavLst>
                        <p:tav tm="0">
                          <p:val>
                            <p:strVal val="1+#ppt_w/2"/>
                          </p:val>
                        </p:tav>
                        <p:tav tm="100000">
                          <p:val>
                            <p:strVal val="#ppt_x"/>
                          </p:val>
                        </p:tav>
                      </p:tavLst>
                    </p:anim>
                    <p:anim calcmode="lin" valueType="num">
                      <p:cBhvr additive="base">
                        <p:cTn dur="500" fill="hold"/>
                        <p:tgtEl>
                          <p:spTgt spid="33795"/>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3795"/>
                        </p:tgtEl>
                        <p:attrNameLst>
                          <p:attrName>style.visibility</p:attrName>
                        </p:attrNameLst>
                      </p:cBhvr>
                      <p:to>
                        <p:strVal val="visible"/>
                      </p:to>
                    </p:set>
                    <p:anim calcmode="lin" valueType="num">
                      <p:cBhvr additive="base">
                        <p:cTn dur="500" fill="hold"/>
                        <p:tgtEl>
                          <p:spTgt spid="33795"/>
                        </p:tgtEl>
                        <p:attrNameLst>
                          <p:attrName>ppt_x</p:attrName>
                        </p:attrNameLst>
                      </p:cBhvr>
                      <p:tavLst>
                        <p:tav tm="0">
                          <p:val>
                            <p:strVal val="1+#ppt_w/2"/>
                          </p:val>
                        </p:tav>
                        <p:tav tm="100000">
                          <p:val>
                            <p:strVal val="#ppt_x"/>
                          </p:val>
                        </p:tav>
                      </p:tavLst>
                    </p:anim>
                    <p:anim calcmode="lin" valueType="num">
                      <p:cBhvr additive="base">
                        <p:cTn dur="500" fill="hold"/>
                        <p:tgtEl>
                          <p:spTgt spid="33795"/>
                        </p:tgtEl>
                        <p:attrNameLst>
                          <p:attrName>ppt_y</p:attrName>
                        </p:attrNameLst>
                      </p:cBhvr>
                      <p:tavLst>
                        <p:tav tm="0">
                          <p:val>
                            <p:strVal val="#ppt_y"/>
                          </p:val>
                        </p:tav>
                        <p:tav tm="100000">
                          <p:val>
                            <p:strVal val="#ppt_y"/>
                          </p:val>
                        </p:tav>
                      </p:tavLst>
                    </p:anim>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smtClean="0">
                <a:ea typeface="굴림" panose="020B0600000101010101" pitchFamily="34" charset="-127"/>
              </a:rPr>
              <a:t>Transparent Exceptions: TLB/Page fault</a:t>
            </a:r>
          </a:p>
        </p:txBody>
      </p:sp>
      <p:sp>
        <p:nvSpPr>
          <p:cNvPr id="769027" name="Rectangle 3"/>
          <p:cNvSpPr>
            <a:spLocks noGrp="1" noChangeArrowheads="1"/>
          </p:cNvSpPr>
          <p:nvPr>
            <p:ph type="body" idx="1"/>
          </p:nvPr>
        </p:nvSpPr>
        <p:spPr>
          <a:xfrm>
            <a:off x="228600" y="2895600"/>
            <a:ext cx="8915400" cy="3733800"/>
          </a:xfrm>
        </p:spPr>
        <p:txBody>
          <a:bodyPr>
            <a:normAutofit lnSpcReduction="10000"/>
          </a:bodyPr>
          <a:lstStyle/>
          <a:p>
            <a:pPr>
              <a:lnSpc>
                <a:spcPct val="80000"/>
              </a:lnSpc>
              <a:spcBef>
                <a:spcPct val="20000"/>
              </a:spcBef>
            </a:pPr>
            <a:r>
              <a:rPr lang="en-US" altLang="ko-KR" dirty="0" smtClean="0">
                <a:ea typeface="굴림" panose="020B0600000101010101" pitchFamily="34" charset="-127"/>
              </a:rPr>
              <a:t>How to transparently restart faulting instructions?</a:t>
            </a:r>
          </a:p>
          <a:p>
            <a:pPr lvl="1">
              <a:lnSpc>
                <a:spcPct val="80000"/>
              </a:lnSpc>
              <a:spcBef>
                <a:spcPct val="20000"/>
              </a:spcBef>
            </a:pPr>
            <a:r>
              <a:rPr lang="en-US" altLang="ko-KR" dirty="0" smtClean="0">
                <a:solidFill>
                  <a:srgbClr val="FF0000"/>
                </a:solidFill>
                <a:ea typeface="굴림" panose="020B0600000101010101" pitchFamily="34" charset="-127"/>
              </a:rPr>
              <a:t>(Consider load or store that gets TLB or Page fault)</a:t>
            </a:r>
          </a:p>
          <a:p>
            <a:pPr lvl="1">
              <a:lnSpc>
                <a:spcPct val="80000"/>
              </a:lnSpc>
              <a:spcBef>
                <a:spcPct val="20000"/>
              </a:spcBef>
            </a:pPr>
            <a:r>
              <a:rPr lang="en-US" altLang="ko-KR" dirty="0" smtClean="0">
                <a:ea typeface="굴림" panose="020B0600000101010101" pitchFamily="34" charset="-127"/>
              </a:rPr>
              <a:t>Could we just skip faulting instruction? </a:t>
            </a:r>
          </a:p>
          <a:p>
            <a:pPr lvl="2">
              <a:lnSpc>
                <a:spcPct val="80000"/>
              </a:lnSpc>
              <a:spcBef>
                <a:spcPct val="20000"/>
              </a:spcBef>
            </a:pPr>
            <a:r>
              <a:rPr lang="en-US" altLang="ko-KR" dirty="0" smtClean="0">
                <a:ea typeface="굴림" panose="020B0600000101010101" pitchFamily="34" charset="-127"/>
              </a:rPr>
              <a:t>No: need to perform load or store after reconnecting physical page</a:t>
            </a:r>
          </a:p>
          <a:p>
            <a:pPr>
              <a:lnSpc>
                <a:spcPct val="80000"/>
              </a:lnSpc>
              <a:spcBef>
                <a:spcPct val="20000"/>
              </a:spcBef>
            </a:pPr>
            <a:r>
              <a:rPr lang="en-US" altLang="ko-KR" dirty="0" smtClean="0">
                <a:ea typeface="굴림" panose="020B0600000101010101" pitchFamily="34" charset="-127"/>
              </a:rPr>
              <a:t>Hardware must help out by saving:</a:t>
            </a:r>
          </a:p>
          <a:p>
            <a:pPr lvl="1">
              <a:lnSpc>
                <a:spcPct val="80000"/>
              </a:lnSpc>
              <a:spcBef>
                <a:spcPct val="20000"/>
              </a:spcBef>
            </a:pPr>
            <a:r>
              <a:rPr lang="en-US" altLang="ko-KR" dirty="0" smtClean="0">
                <a:ea typeface="굴림" panose="020B0600000101010101" pitchFamily="34" charset="-127"/>
              </a:rPr>
              <a:t>Faulting instruction and partial state </a:t>
            </a:r>
          </a:p>
          <a:p>
            <a:pPr lvl="2">
              <a:lnSpc>
                <a:spcPct val="80000"/>
              </a:lnSpc>
              <a:spcBef>
                <a:spcPct val="20000"/>
              </a:spcBef>
            </a:pPr>
            <a:r>
              <a:rPr lang="en-US" altLang="ko-KR" dirty="0" smtClean="0">
                <a:ea typeface="굴림" panose="020B0600000101010101" pitchFamily="34" charset="-127"/>
              </a:rPr>
              <a:t>Need to know which instruction caused fault </a:t>
            </a:r>
          </a:p>
          <a:p>
            <a:pPr lvl="2">
              <a:lnSpc>
                <a:spcPct val="80000"/>
              </a:lnSpc>
              <a:spcBef>
                <a:spcPct val="20000"/>
              </a:spcBef>
            </a:pPr>
            <a:r>
              <a:rPr lang="en-US" altLang="ko-KR" dirty="0" smtClean="0">
                <a:ea typeface="굴림" panose="020B0600000101010101" pitchFamily="34" charset="-127"/>
              </a:rPr>
              <a:t>Is single PC sufficient to identify faulting position????</a:t>
            </a:r>
          </a:p>
          <a:p>
            <a:pPr lvl="1">
              <a:lnSpc>
                <a:spcPct val="80000"/>
              </a:lnSpc>
              <a:spcBef>
                <a:spcPct val="20000"/>
              </a:spcBef>
            </a:pPr>
            <a:r>
              <a:rPr lang="en-US" altLang="ko-KR" dirty="0" smtClean="0">
                <a:ea typeface="굴림" panose="020B0600000101010101" pitchFamily="34" charset="-127"/>
              </a:rPr>
              <a:t>Processor State: sufficient to restart user thread</a:t>
            </a:r>
          </a:p>
          <a:p>
            <a:pPr lvl="2">
              <a:lnSpc>
                <a:spcPct val="80000"/>
              </a:lnSpc>
              <a:spcBef>
                <a:spcPct val="20000"/>
              </a:spcBef>
            </a:pPr>
            <a:r>
              <a:rPr lang="en-US" altLang="ko-KR" dirty="0" smtClean="0">
                <a:ea typeface="굴림" panose="020B0600000101010101" pitchFamily="34" charset="-127"/>
              </a:rPr>
              <a:t>Save/restore registers, stack, </a:t>
            </a:r>
            <a:r>
              <a:rPr lang="en-US" altLang="ko-KR" dirty="0" err="1" smtClean="0">
                <a:ea typeface="굴림" panose="020B0600000101010101" pitchFamily="34" charset="-127"/>
              </a:rPr>
              <a:t>etc</a:t>
            </a:r>
            <a:endParaRPr lang="en-US" altLang="ko-KR"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What if an instruction has side-effects?</a:t>
            </a:r>
          </a:p>
        </p:txBody>
      </p:sp>
      <p:grpSp>
        <p:nvGrpSpPr>
          <p:cNvPr id="769051" name="Group 27"/>
          <p:cNvGrpSpPr>
            <a:grpSpLocks/>
          </p:cNvGrpSpPr>
          <p:nvPr/>
        </p:nvGrpSpPr>
        <p:grpSpPr bwMode="auto">
          <a:xfrm>
            <a:off x="228600" y="655638"/>
            <a:ext cx="8534400" cy="2011362"/>
            <a:chOff x="144" y="413"/>
            <a:chExt cx="5376" cy="1267"/>
          </a:xfrm>
        </p:grpSpPr>
        <p:grpSp>
          <p:nvGrpSpPr>
            <p:cNvPr id="28677" name="Group 26"/>
            <p:cNvGrpSpPr>
              <a:grpSpLocks/>
            </p:cNvGrpSpPr>
            <p:nvPr/>
          </p:nvGrpSpPr>
          <p:grpSpPr bwMode="auto">
            <a:xfrm>
              <a:off x="624" y="413"/>
              <a:ext cx="4896" cy="1267"/>
              <a:chOff x="576" y="480"/>
              <a:chExt cx="4896" cy="1267"/>
            </a:xfrm>
          </p:grpSpPr>
          <p:sp>
            <p:nvSpPr>
              <p:cNvPr id="28681" name="Rectangle 4"/>
              <p:cNvSpPr>
                <a:spLocks noChangeArrowheads="1"/>
              </p:cNvSpPr>
              <p:nvPr/>
            </p:nvSpPr>
            <p:spPr bwMode="auto">
              <a:xfrm>
                <a:off x="576" y="643"/>
                <a:ext cx="816"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8682" name="Group 20"/>
              <p:cNvGrpSpPr>
                <a:grpSpLocks/>
              </p:cNvGrpSpPr>
              <p:nvPr/>
            </p:nvGrpSpPr>
            <p:grpSpPr bwMode="auto">
              <a:xfrm>
                <a:off x="1584" y="1123"/>
                <a:ext cx="624" cy="624"/>
                <a:chOff x="1536" y="1248"/>
                <a:chExt cx="384" cy="624"/>
              </a:xfrm>
            </p:grpSpPr>
            <p:sp>
              <p:nvSpPr>
                <p:cNvPr id="28693" name="Rectangle 6"/>
                <p:cNvSpPr>
                  <a:spLocks noChangeArrowheads="1"/>
                </p:cNvSpPr>
                <p:nvPr/>
              </p:nvSpPr>
              <p:spPr bwMode="auto">
                <a:xfrm>
                  <a:off x="1536" y="1536"/>
                  <a:ext cx="384"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dirty="0" smtClean="0">
                      <a:ea typeface="굴림" panose="020B0600000101010101" pitchFamily="34" charset="-127"/>
                    </a:rPr>
                    <a:t>Software</a:t>
                  </a:r>
                </a:p>
                <a:p>
                  <a:r>
                    <a:rPr lang="en-US" altLang="ko-KR" sz="1600" dirty="0" smtClean="0">
                      <a:ea typeface="굴림" panose="020B0600000101010101" pitchFamily="34" charset="-127"/>
                    </a:rPr>
                    <a:t>Load </a:t>
                  </a:r>
                  <a:r>
                    <a:rPr lang="en-US" altLang="ko-KR" sz="1600" dirty="0">
                      <a:ea typeface="굴림" panose="020B0600000101010101" pitchFamily="34" charset="-127"/>
                    </a:rPr>
                    <a:t>TLB</a:t>
                  </a:r>
                </a:p>
              </p:txBody>
            </p:sp>
            <p:sp>
              <p:nvSpPr>
                <p:cNvPr id="28694" name="Line 8"/>
                <p:cNvSpPr>
                  <a:spLocks noChangeShapeType="1"/>
                </p:cNvSpPr>
                <p:nvPr/>
              </p:nvSpPr>
              <p:spPr bwMode="auto">
                <a:xfrm>
                  <a:off x="1536"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95" name="Line 10"/>
                <p:cNvSpPr>
                  <a:spLocks noChangeShapeType="1"/>
                </p:cNvSpPr>
                <p:nvPr/>
              </p:nvSpPr>
              <p:spPr bwMode="auto">
                <a:xfrm flipV="1">
                  <a:off x="1920"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8683" name="Rectangle 11"/>
              <p:cNvSpPr>
                <a:spLocks noChangeArrowheads="1"/>
              </p:cNvSpPr>
              <p:nvPr/>
            </p:nvSpPr>
            <p:spPr bwMode="auto">
              <a:xfrm>
                <a:off x="2400" y="643"/>
                <a:ext cx="624"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4" name="Text Box 7"/>
              <p:cNvSpPr txBox="1">
                <a:spLocks noChangeArrowheads="1"/>
              </p:cNvSpPr>
              <p:nvPr/>
            </p:nvSpPr>
            <p:spPr bwMode="auto">
              <a:xfrm rot="-5400000">
                <a:off x="1216" y="656"/>
                <a:ext cx="716"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Faulting</a:t>
                </a:r>
              </a:p>
              <a:p>
                <a:pPr>
                  <a:spcBef>
                    <a:spcPct val="0"/>
                  </a:spcBef>
                </a:pPr>
                <a:r>
                  <a:rPr lang="en-US" altLang="ko-KR">
                    <a:ea typeface="굴림" panose="020B0600000101010101" pitchFamily="34" charset="-127"/>
                  </a:rPr>
                  <a:t>Inst 1</a:t>
                </a:r>
              </a:p>
            </p:txBody>
          </p:sp>
          <p:sp>
            <p:nvSpPr>
              <p:cNvPr id="28685" name="Text Box 9"/>
              <p:cNvSpPr txBox="1">
                <a:spLocks noChangeArrowheads="1"/>
              </p:cNvSpPr>
              <p:nvPr/>
            </p:nvSpPr>
            <p:spPr bwMode="auto">
              <a:xfrm rot="-5400000">
                <a:off x="1840" y="675"/>
                <a:ext cx="716"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Faulting</a:t>
                </a:r>
              </a:p>
              <a:p>
                <a:pPr>
                  <a:spcBef>
                    <a:spcPct val="0"/>
                  </a:spcBef>
                </a:pPr>
                <a:r>
                  <a:rPr lang="en-US" altLang="ko-KR">
                    <a:ea typeface="굴림" panose="020B0600000101010101" pitchFamily="34" charset="-127"/>
                  </a:rPr>
                  <a:t>Inst 1</a:t>
                </a:r>
              </a:p>
            </p:txBody>
          </p:sp>
          <p:sp>
            <p:nvSpPr>
              <p:cNvPr id="28686" name="Text Box 12"/>
              <p:cNvSpPr txBox="1">
                <a:spLocks noChangeArrowheads="1"/>
              </p:cNvSpPr>
              <p:nvPr/>
            </p:nvSpPr>
            <p:spPr bwMode="auto">
              <a:xfrm rot="-5400000">
                <a:off x="2848" y="675"/>
                <a:ext cx="716"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Faulting</a:t>
                </a:r>
              </a:p>
              <a:p>
                <a:pPr>
                  <a:spcBef>
                    <a:spcPct val="0"/>
                  </a:spcBef>
                </a:pPr>
                <a:r>
                  <a:rPr lang="en-US" altLang="ko-KR">
                    <a:ea typeface="굴림" panose="020B0600000101010101" pitchFamily="34" charset="-127"/>
                  </a:rPr>
                  <a:t>Inst 2</a:t>
                </a:r>
              </a:p>
            </p:txBody>
          </p:sp>
          <p:sp>
            <p:nvSpPr>
              <p:cNvPr id="28687" name="Rectangle 13"/>
              <p:cNvSpPr>
                <a:spLocks noChangeArrowheads="1"/>
              </p:cNvSpPr>
              <p:nvPr/>
            </p:nvSpPr>
            <p:spPr bwMode="auto">
              <a:xfrm>
                <a:off x="4464" y="643"/>
                <a:ext cx="1008"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Text Box 14"/>
              <p:cNvSpPr txBox="1">
                <a:spLocks noChangeArrowheads="1"/>
              </p:cNvSpPr>
              <p:nvPr/>
            </p:nvSpPr>
            <p:spPr bwMode="auto">
              <a:xfrm rot="-5400000">
                <a:off x="3876" y="675"/>
                <a:ext cx="716"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Faulting</a:t>
                </a:r>
              </a:p>
              <a:p>
                <a:pPr>
                  <a:spcBef>
                    <a:spcPct val="0"/>
                  </a:spcBef>
                </a:pPr>
                <a:r>
                  <a:rPr lang="en-US" altLang="ko-KR">
                    <a:ea typeface="굴림" panose="020B0600000101010101" pitchFamily="34" charset="-127"/>
                  </a:rPr>
                  <a:t>Inst 2</a:t>
                </a:r>
              </a:p>
            </p:txBody>
          </p:sp>
          <p:grpSp>
            <p:nvGrpSpPr>
              <p:cNvPr id="28689" name="Group 21"/>
              <p:cNvGrpSpPr>
                <a:grpSpLocks/>
              </p:cNvGrpSpPr>
              <p:nvPr/>
            </p:nvGrpSpPr>
            <p:grpSpPr bwMode="auto">
              <a:xfrm>
                <a:off x="3216" y="1123"/>
                <a:ext cx="1008" cy="624"/>
                <a:chOff x="3184" y="1248"/>
                <a:chExt cx="768" cy="624"/>
              </a:xfrm>
            </p:grpSpPr>
            <p:sp>
              <p:nvSpPr>
                <p:cNvPr id="28690" name="Rectangle 17"/>
                <p:cNvSpPr>
                  <a:spLocks noChangeArrowheads="1"/>
                </p:cNvSpPr>
                <p:nvPr/>
              </p:nvSpPr>
              <p:spPr bwMode="auto">
                <a:xfrm>
                  <a:off x="3184" y="1536"/>
                  <a:ext cx="768"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Fetch page/</a:t>
                  </a:r>
                </a:p>
                <a:p>
                  <a:r>
                    <a:rPr lang="en-US" altLang="ko-KR" sz="1600">
                      <a:ea typeface="굴림" panose="020B0600000101010101" pitchFamily="34" charset="-127"/>
                    </a:rPr>
                    <a:t>Load TLB</a:t>
                  </a:r>
                </a:p>
              </p:txBody>
            </p:sp>
            <p:sp>
              <p:nvSpPr>
                <p:cNvPr id="28691" name="Line 18"/>
                <p:cNvSpPr>
                  <a:spLocks noChangeShapeType="1"/>
                </p:cNvSpPr>
                <p:nvPr/>
              </p:nvSpPr>
              <p:spPr bwMode="auto">
                <a:xfrm>
                  <a:off x="3184"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92" name="Line 19"/>
                <p:cNvSpPr>
                  <a:spLocks noChangeShapeType="1"/>
                </p:cNvSpPr>
                <p:nvPr/>
              </p:nvSpPr>
              <p:spPr bwMode="auto">
                <a:xfrm flipV="1">
                  <a:off x="3952"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sp>
          <p:nvSpPr>
            <p:cNvPr id="28678" name="Text Box 23"/>
            <p:cNvSpPr txBox="1">
              <a:spLocks noChangeArrowheads="1"/>
            </p:cNvSpPr>
            <p:nvPr/>
          </p:nvSpPr>
          <p:spPr bwMode="auto">
            <a:xfrm>
              <a:off x="144" y="653"/>
              <a:ext cx="476"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User</a:t>
              </a:r>
            </a:p>
          </p:txBody>
        </p:sp>
        <p:sp>
          <p:nvSpPr>
            <p:cNvPr id="28679" name="Text Box 24"/>
            <p:cNvSpPr txBox="1">
              <a:spLocks noChangeArrowheads="1"/>
            </p:cNvSpPr>
            <p:nvPr/>
          </p:nvSpPr>
          <p:spPr bwMode="auto">
            <a:xfrm>
              <a:off x="205" y="1403"/>
              <a:ext cx="353"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OS</a:t>
              </a:r>
            </a:p>
          </p:txBody>
        </p:sp>
        <p:sp>
          <p:nvSpPr>
            <p:cNvPr id="28680" name="Text Box 25"/>
            <p:cNvSpPr txBox="1">
              <a:spLocks noChangeArrowheads="1"/>
            </p:cNvSpPr>
            <p:nvPr/>
          </p:nvSpPr>
          <p:spPr bwMode="auto">
            <a:xfrm>
              <a:off x="443" y="1085"/>
              <a:ext cx="949"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dirty="0">
                  <a:ea typeface="굴림" panose="020B0600000101010101" pitchFamily="34" charset="-127"/>
                </a:rPr>
                <a:t>TLB Faults</a:t>
              </a:r>
            </a:p>
          </p:txBody>
        </p:sp>
      </p:grpSp>
    </p:spTree>
    <p:extLst>
      <p:ext uri="{BB962C8B-B14F-4D97-AF65-F5344CB8AC3E}">
        <p14:creationId xmlns:p14="http://schemas.microsoft.com/office/powerpoint/2010/main" val="26832190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anim calcmode="lin" valueType="num">
                                      <p:cBhvr additive="base">
                                        <p:cTn id="7" dur="500" fill="hold"/>
                                        <p:tgtEl>
                                          <p:spTgt spid="769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9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9027">
                                            <p:txEl>
                                              <p:pRg st="1" end="1"/>
                                            </p:txEl>
                                          </p:spTgt>
                                        </p:tgtEl>
                                        <p:attrNameLst>
                                          <p:attrName>style.visibility</p:attrName>
                                        </p:attrNameLst>
                                      </p:cBhvr>
                                      <p:to>
                                        <p:strVal val="visible"/>
                                      </p:to>
                                    </p:set>
                                    <p:anim calcmode="lin" valueType="num">
                                      <p:cBhvr additive="base">
                                        <p:cTn id="11" dur="500" fill="hold"/>
                                        <p:tgtEl>
                                          <p:spTgt spid="769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9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69051"/>
                                        </p:tgtEl>
                                        <p:attrNameLst>
                                          <p:attrName>style.visibility</p:attrName>
                                        </p:attrNameLst>
                                      </p:cBhvr>
                                      <p:to>
                                        <p:strVal val="visible"/>
                                      </p:to>
                                    </p:set>
                                    <p:anim calcmode="lin" valueType="num">
                                      <p:cBhvr additive="base">
                                        <p:cTn id="15" dur="500" fill="hold"/>
                                        <p:tgtEl>
                                          <p:spTgt spid="769051"/>
                                        </p:tgtEl>
                                        <p:attrNameLst>
                                          <p:attrName>ppt_x</p:attrName>
                                        </p:attrNameLst>
                                      </p:cBhvr>
                                      <p:tavLst>
                                        <p:tav tm="0">
                                          <p:val>
                                            <p:strVal val="1+#ppt_w/2"/>
                                          </p:val>
                                        </p:tav>
                                        <p:tav tm="100000">
                                          <p:val>
                                            <p:strVal val="#ppt_x"/>
                                          </p:val>
                                        </p:tav>
                                      </p:tavLst>
                                    </p:anim>
                                    <p:anim calcmode="lin" valueType="num">
                                      <p:cBhvr additive="base">
                                        <p:cTn id="16" dur="500" fill="hold"/>
                                        <p:tgtEl>
                                          <p:spTgt spid="76905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69027">
                                            <p:txEl>
                                              <p:pRg st="2" end="2"/>
                                            </p:txEl>
                                          </p:spTgt>
                                        </p:tgtEl>
                                        <p:attrNameLst>
                                          <p:attrName>style.visibility</p:attrName>
                                        </p:attrNameLst>
                                      </p:cBhvr>
                                      <p:to>
                                        <p:strVal val="visible"/>
                                      </p:to>
                                    </p:set>
                                    <p:anim calcmode="lin" valueType="num">
                                      <p:cBhvr additive="base">
                                        <p:cTn id="19" dur="500" fill="hold"/>
                                        <p:tgtEl>
                                          <p:spTgt spid="7690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902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69027">
                                            <p:txEl>
                                              <p:pRg st="3" end="3"/>
                                            </p:txEl>
                                          </p:spTgt>
                                        </p:tgtEl>
                                        <p:attrNameLst>
                                          <p:attrName>style.visibility</p:attrName>
                                        </p:attrNameLst>
                                      </p:cBhvr>
                                      <p:to>
                                        <p:strVal val="visible"/>
                                      </p:to>
                                    </p:set>
                                    <p:anim calcmode="lin" valueType="num">
                                      <p:cBhvr additive="base">
                                        <p:cTn id="23" dur="500" fill="hold"/>
                                        <p:tgtEl>
                                          <p:spTgt spid="76902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6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69027">
                                            <p:txEl>
                                              <p:pRg st="4" end="4"/>
                                            </p:txEl>
                                          </p:spTgt>
                                        </p:tgtEl>
                                        <p:attrNameLst>
                                          <p:attrName>style.visibility</p:attrName>
                                        </p:attrNameLst>
                                      </p:cBhvr>
                                      <p:to>
                                        <p:strVal val="visible"/>
                                      </p:to>
                                    </p:set>
                                    <p:anim calcmode="lin" valueType="num">
                                      <p:cBhvr additive="base">
                                        <p:cTn id="29" dur="500" fill="hold"/>
                                        <p:tgtEl>
                                          <p:spTgt spid="769027">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69027">
                                            <p:txEl>
                                              <p:pRg st="5" end="5"/>
                                            </p:txEl>
                                          </p:spTgt>
                                        </p:tgtEl>
                                        <p:attrNameLst>
                                          <p:attrName>style.visibility</p:attrName>
                                        </p:attrNameLst>
                                      </p:cBhvr>
                                      <p:to>
                                        <p:strVal val="visible"/>
                                      </p:to>
                                    </p:set>
                                    <p:anim calcmode="lin" valueType="num">
                                      <p:cBhvr additive="base">
                                        <p:cTn id="35" dur="500" fill="hold"/>
                                        <p:tgtEl>
                                          <p:spTgt spid="76902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6902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69027">
                                            <p:txEl>
                                              <p:pRg st="6" end="6"/>
                                            </p:txEl>
                                          </p:spTgt>
                                        </p:tgtEl>
                                        <p:attrNameLst>
                                          <p:attrName>style.visibility</p:attrName>
                                        </p:attrNameLst>
                                      </p:cBhvr>
                                      <p:to>
                                        <p:strVal val="visible"/>
                                      </p:to>
                                    </p:set>
                                    <p:anim calcmode="lin" valueType="num">
                                      <p:cBhvr additive="base">
                                        <p:cTn id="39" dur="500" fill="hold"/>
                                        <p:tgtEl>
                                          <p:spTgt spid="769027">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6902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69027">
                                            <p:txEl>
                                              <p:pRg st="7" end="7"/>
                                            </p:txEl>
                                          </p:spTgt>
                                        </p:tgtEl>
                                        <p:attrNameLst>
                                          <p:attrName>style.visibility</p:attrName>
                                        </p:attrNameLst>
                                      </p:cBhvr>
                                      <p:to>
                                        <p:strVal val="visible"/>
                                      </p:to>
                                    </p:set>
                                    <p:anim calcmode="lin" valueType="num">
                                      <p:cBhvr additive="base">
                                        <p:cTn id="43" dur="500" fill="hold"/>
                                        <p:tgtEl>
                                          <p:spTgt spid="76902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90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9027">
                                            <p:txEl>
                                              <p:pRg st="8" end="8"/>
                                            </p:txEl>
                                          </p:spTgt>
                                        </p:tgtEl>
                                        <p:attrNameLst>
                                          <p:attrName>style.visibility</p:attrName>
                                        </p:attrNameLst>
                                      </p:cBhvr>
                                      <p:to>
                                        <p:strVal val="visible"/>
                                      </p:to>
                                    </p:set>
                                    <p:anim calcmode="lin" valueType="num">
                                      <p:cBhvr additive="base">
                                        <p:cTn id="49" dur="500" fill="hold"/>
                                        <p:tgtEl>
                                          <p:spTgt spid="76902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9027">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69027">
                                            <p:txEl>
                                              <p:pRg st="9" end="9"/>
                                            </p:txEl>
                                          </p:spTgt>
                                        </p:tgtEl>
                                        <p:attrNameLst>
                                          <p:attrName>style.visibility</p:attrName>
                                        </p:attrNameLst>
                                      </p:cBhvr>
                                      <p:to>
                                        <p:strVal val="visible"/>
                                      </p:to>
                                    </p:set>
                                    <p:anim calcmode="lin" valueType="num">
                                      <p:cBhvr additive="base">
                                        <p:cTn id="53" dur="500" fill="hold"/>
                                        <p:tgtEl>
                                          <p:spTgt spid="769027">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690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69027">
                                            <p:txEl>
                                              <p:pRg st="10" end="10"/>
                                            </p:txEl>
                                          </p:spTgt>
                                        </p:tgtEl>
                                        <p:attrNameLst>
                                          <p:attrName>style.visibility</p:attrName>
                                        </p:attrNameLst>
                                      </p:cBhvr>
                                      <p:to>
                                        <p:strVal val="visible"/>
                                      </p:to>
                                    </p:set>
                                    <p:anim calcmode="lin" valueType="num">
                                      <p:cBhvr additive="base">
                                        <p:cTn id="59" dur="500" fill="hold"/>
                                        <p:tgtEl>
                                          <p:spTgt spid="769027">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6902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Consider weird things that can happen</a:t>
            </a:r>
          </a:p>
        </p:txBody>
      </p:sp>
      <p:sp>
        <p:nvSpPr>
          <p:cNvPr id="857091" name="Rectangle 3"/>
          <p:cNvSpPr>
            <a:spLocks noGrp="1" noChangeArrowheads="1"/>
          </p:cNvSpPr>
          <p:nvPr>
            <p:ph type="body" idx="1"/>
          </p:nvPr>
        </p:nvSpPr>
        <p:spPr>
          <a:xfrm>
            <a:off x="304800" y="685800"/>
            <a:ext cx="8534400" cy="6019800"/>
          </a:xfrm>
        </p:spPr>
        <p:txBody>
          <a:bodyPr/>
          <a:lstStyle/>
          <a:p>
            <a:pPr>
              <a:lnSpc>
                <a:spcPct val="80000"/>
              </a:lnSpc>
              <a:spcBef>
                <a:spcPct val="10000"/>
              </a:spcBef>
            </a:pPr>
            <a:r>
              <a:rPr lang="en-US" altLang="ko-KR" dirty="0" smtClean="0">
                <a:ea typeface="굴림" panose="020B0600000101010101" pitchFamily="34" charset="-127"/>
              </a:rPr>
              <a:t>What if an instruction has side effects?</a:t>
            </a:r>
          </a:p>
          <a:p>
            <a:pPr lvl="1">
              <a:lnSpc>
                <a:spcPct val="80000"/>
              </a:lnSpc>
              <a:spcBef>
                <a:spcPct val="10000"/>
              </a:spcBef>
            </a:pPr>
            <a:r>
              <a:rPr lang="en-US" altLang="ko-KR" dirty="0" smtClean="0">
                <a:ea typeface="굴림" panose="020B0600000101010101" pitchFamily="34" charset="-127"/>
              </a:rPr>
              <a:t>Options:</a:t>
            </a:r>
          </a:p>
          <a:p>
            <a:pPr lvl="2">
              <a:lnSpc>
                <a:spcPct val="80000"/>
              </a:lnSpc>
              <a:spcBef>
                <a:spcPct val="10000"/>
              </a:spcBef>
            </a:pPr>
            <a:r>
              <a:rPr lang="en-US" altLang="ko-KR" dirty="0" smtClean="0">
                <a:ea typeface="굴림" panose="020B0600000101010101" pitchFamily="34" charset="-127"/>
              </a:rPr>
              <a:t>Unwind side-effects (easy to restart)</a:t>
            </a:r>
          </a:p>
          <a:p>
            <a:pPr lvl="2">
              <a:lnSpc>
                <a:spcPct val="80000"/>
              </a:lnSpc>
              <a:spcBef>
                <a:spcPct val="10000"/>
              </a:spcBef>
            </a:pPr>
            <a:r>
              <a:rPr lang="en-US" altLang="ko-KR" dirty="0" smtClean="0">
                <a:ea typeface="굴림" panose="020B0600000101010101" pitchFamily="34" charset="-127"/>
              </a:rPr>
              <a:t>Finish off side-effects (messy!)</a:t>
            </a:r>
          </a:p>
          <a:p>
            <a:pPr lvl="1">
              <a:lnSpc>
                <a:spcPct val="80000"/>
              </a:lnSpc>
              <a:spcBef>
                <a:spcPct val="10000"/>
              </a:spcBef>
            </a:pPr>
            <a:r>
              <a:rPr lang="en-US" altLang="ko-KR" dirty="0" smtClean="0">
                <a:ea typeface="굴림" panose="020B0600000101010101" pitchFamily="34" charset="-127"/>
              </a:rPr>
              <a:t>Example 1: </a:t>
            </a:r>
            <a:r>
              <a:rPr lang="en-US" altLang="ko-KR" dirty="0" err="1" smtClean="0">
                <a:latin typeface="Courier New" panose="02070309020205020404" pitchFamily="49" charset="0"/>
                <a:ea typeface="굴림" panose="020B0600000101010101" pitchFamily="34" charset="-127"/>
              </a:rPr>
              <a:t>mov</a:t>
            </a: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)+,10</a:t>
            </a:r>
          </a:p>
          <a:p>
            <a:pPr lvl="2">
              <a:lnSpc>
                <a:spcPct val="80000"/>
              </a:lnSpc>
              <a:spcBef>
                <a:spcPct val="10000"/>
              </a:spcBef>
            </a:pPr>
            <a:r>
              <a:rPr lang="en-US" altLang="ko-KR" dirty="0" smtClean="0">
                <a:ea typeface="굴림" panose="020B0600000101010101" pitchFamily="34" charset="-127"/>
              </a:rPr>
              <a:t>What if page fault occurs when write to stack pointer?</a:t>
            </a:r>
          </a:p>
          <a:p>
            <a:pPr lvl="2">
              <a:lnSpc>
                <a:spcPct val="80000"/>
              </a:lnSpc>
              <a:spcBef>
                <a:spcPct val="10000"/>
              </a:spcBef>
            </a:pPr>
            <a:r>
              <a:rPr lang="en-US" altLang="ko-KR" dirty="0" smtClean="0">
                <a:ea typeface="굴림" panose="020B0600000101010101" pitchFamily="34" charset="-127"/>
              </a:rPr>
              <a:t>Did </a:t>
            </a:r>
            <a:r>
              <a:rPr lang="en-US" altLang="ko-KR" dirty="0" err="1" smtClean="0">
                <a:latin typeface="Courier New" panose="02070309020205020404" pitchFamily="49" charset="0"/>
                <a:ea typeface="굴림" panose="020B0600000101010101" pitchFamily="34" charset="-127"/>
              </a:rPr>
              <a:t>sp</a:t>
            </a:r>
            <a:r>
              <a:rPr lang="en-US" altLang="ko-KR" dirty="0" smtClean="0">
                <a:ea typeface="굴림" panose="020B0600000101010101" pitchFamily="34" charset="-127"/>
              </a:rPr>
              <a:t> get incremented before or after the page fault?</a:t>
            </a:r>
          </a:p>
          <a:p>
            <a:pPr lvl="1">
              <a:lnSpc>
                <a:spcPct val="80000"/>
              </a:lnSpc>
              <a:spcBef>
                <a:spcPct val="10000"/>
              </a:spcBef>
            </a:pPr>
            <a:r>
              <a:rPr lang="en-US" altLang="ko-KR" dirty="0" smtClean="0">
                <a:ea typeface="굴림" panose="020B0600000101010101" pitchFamily="34" charset="-127"/>
              </a:rPr>
              <a:t>Example 2: </a:t>
            </a:r>
            <a:r>
              <a:rPr lang="en-US" altLang="ko-KR" dirty="0" err="1" smtClean="0">
                <a:latin typeface="Courier New" panose="02070309020205020404" pitchFamily="49" charset="0"/>
                <a:ea typeface="굴림" panose="020B0600000101010101" pitchFamily="34" charset="-127"/>
              </a:rPr>
              <a:t>strcpy</a:t>
            </a:r>
            <a:r>
              <a:rPr lang="en-US" altLang="ko-KR" dirty="0" smtClean="0">
                <a:latin typeface="Courier New" panose="02070309020205020404" pitchFamily="49" charset="0"/>
                <a:ea typeface="굴림" panose="020B0600000101010101" pitchFamily="34" charset="-127"/>
              </a:rPr>
              <a:t> (r1), (r2)</a:t>
            </a:r>
          </a:p>
          <a:p>
            <a:pPr lvl="2">
              <a:lnSpc>
                <a:spcPct val="80000"/>
              </a:lnSpc>
              <a:spcBef>
                <a:spcPct val="10000"/>
              </a:spcBef>
            </a:pPr>
            <a:r>
              <a:rPr lang="en-US" altLang="ko-KR" dirty="0" smtClean="0">
                <a:ea typeface="굴림" panose="020B0600000101010101" pitchFamily="34" charset="-127"/>
              </a:rPr>
              <a:t>Source and destination overlap: can’t unwind in principle!</a:t>
            </a:r>
          </a:p>
          <a:p>
            <a:pPr lvl="2">
              <a:lnSpc>
                <a:spcPct val="80000"/>
              </a:lnSpc>
              <a:spcBef>
                <a:spcPct val="10000"/>
              </a:spcBef>
            </a:pPr>
            <a:r>
              <a:rPr lang="en-US" altLang="ko-KR" dirty="0" smtClean="0">
                <a:ea typeface="굴림" panose="020B0600000101010101" pitchFamily="34" charset="-127"/>
              </a:rPr>
              <a:t>IBM S/370 and VAX solution: execute twice – once read-only</a:t>
            </a:r>
          </a:p>
          <a:p>
            <a:pPr>
              <a:lnSpc>
                <a:spcPct val="80000"/>
              </a:lnSpc>
              <a:spcBef>
                <a:spcPct val="10000"/>
              </a:spcBef>
            </a:pPr>
            <a:r>
              <a:rPr lang="en-US" altLang="ko-KR" dirty="0" smtClean="0">
                <a:ea typeface="굴림" panose="020B0600000101010101" pitchFamily="34" charset="-127"/>
              </a:rPr>
              <a:t>What about “RISC” processors?</a:t>
            </a:r>
          </a:p>
          <a:p>
            <a:pPr lvl="1">
              <a:lnSpc>
                <a:spcPct val="80000"/>
              </a:lnSpc>
              <a:spcBef>
                <a:spcPct val="10000"/>
              </a:spcBef>
            </a:pPr>
            <a:r>
              <a:rPr lang="en-US" altLang="ko-KR" dirty="0" smtClean="0">
                <a:ea typeface="굴림" panose="020B0600000101010101" pitchFamily="34" charset="-127"/>
              </a:rPr>
              <a:t>For instance delayed branches?</a:t>
            </a:r>
          </a:p>
          <a:p>
            <a:pPr lvl="2">
              <a:lnSpc>
                <a:spcPct val="80000"/>
              </a:lnSpc>
              <a:spcBef>
                <a:spcPct val="10000"/>
              </a:spcBef>
            </a:pPr>
            <a:r>
              <a:rPr lang="en-US" altLang="ko-KR" dirty="0" smtClean="0">
                <a:ea typeface="굴림" panose="020B0600000101010101" pitchFamily="34" charset="-127"/>
              </a:rPr>
              <a:t>Example: 	</a:t>
            </a:r>
            <a:r>
              <a:rPr lang="en-US" altLang="ko-KR" dirty="0" err="1" smtClean="0">
                <a:latin typeface="Courier New" panose="02070309020205020404" pitchFamily="49" charset="0"/>
                <a:ea typeface="굴림" panose="020B0600000101010101" pitchFamily="34" charset="-127"/>
              </a:rPr>
              <a:t>bne</a:t>
            </a:r>
            <a:r>
              <a:rPr lang="en-US" altLang="ko-KR" dirty="0" smtClean="0">
                <a:latin typeface="Courier New" panose="02070309020205020404" pitchFamily="49" charset="0"/>
                <a:ea typeface="굴림" panose="020B0600000101010101" pitchFamily="34" charset="-127"/>
              </a:rPr>
              <a:t> somewhere</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ld</a:t>
            </a:r>
            <a:r>
              <a:rPr lang="en-US" altLang="ko-KR" dirty="0" smtClean="0">
                <a:latin typeface="Courier New" panose="02070309020205020404" pitchFamily="49" charset="0"/>
                <a:ea typeface="굴림" panose="020B0600000101010101" pitchFamily="34" charset="-127"/>
              </a:rPr>
              <a:t> r1,(</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smtClean="0">
                <a:ea typeface="굴림" panose="020B0600000101010101" pitchFamily="34" charset="-127"/>
              </a:rPr>
              <a:t>Precise exception state consists of two PCs: PC and </a:t>
            </a:r>
            <a:r>
              <a:rPr lang="en-US" altLang="ko-KR" dirty="0" err="1" smtClean="0">
                <a:ea typeface="굴림" panose="020B0600000101010101" pitchFamily="34" charset="-127"/>
              </a:rPr>
              <a:t>nPC</a:t>
            </a:r>
            <a:endParaRPr lang="en-US" altLang="ko-KR" dirty="0" smtClean="0">
              <a:ea typeface="굴림" panose="020B0600000101010101" pitchFamily="34" charset="-127"/>
            </a:endParaRPr>
          </a:p>
          <a:p>
            <a:pPr lvl="1">
              <a:lnSpc>
                <a:spcPct val="80000"/>
              </a:lnSpc>
              <a:spcBef>
                <a:spcPct val="10000"/>
              </a:spcBef>
            </a:pPr>
            <a:r>
              <a:rPr lang="en-US" altLang="ko-KR" dirty="0" smtClean="0">
                <a:ea typeface="굴림" panose="020B0600000101010101" pitchFamily="34" charset="-127"/>
              </a:rPr>
              <a:t>Delayed exceptions:</a:t>
            </a:r>
          </a:p>
          <a:p>
            <a:pPr lvl="2">
              <a:lnSpc>
                <a:spcPct val="80000"/>
              </a:lnSpc>
              <a:spcBef>
                <a:spcPct val="10000"/>
              </a:spcBef>
            </a:pPr>
            <a:r>
              <a:rPr lang="en-US" altLang="ko-KR" dirty="0" smtClean="0">
                <a:ea typeface="굴림" panose="020B0600000101010101" pitchFamily="34" charset="-127"/>
              </a:rPr>
              <a:t>Example:	</a:t>
            </a:r>
            <a:r>
              <a:rPr lang="en-US" altLang="ko-KR" dirty="0" smtClean="0">
                <a:latin typeface="Courier New" panose="02070309020205020404" pitchFamily="49" charset="0"/>
                <a:ea typeface="굴림" panose="020B0600000101010101" pitchFamily="34" charset="-127"/>
              </a:rPr>
              <a:t>div r1, r2, r3</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ld</a:t>
            </a:r>
            <a:r>
              <a:rPr lang="en-US" altLang="ko-KR" dirty="0" smtClean="0">
                <a:latin typeface="Courier New" panose="02070309020205020404" pitchFamily="49" charset="0"/>
                <a:ea typeface="굴림" panose="020B0600000101010101" pitchFamily="34" charset="-127"/>
              </a:rPr>
              <a:t> r1, (</a:t>
            </a:r>
            <a:r>
              <a:rPr lang="en-US" altLang="ko-KR" dirty="0" err="1" smtClean="0">
                <a:latin typeface="Courier New" panose="02070309020205020404" pitchFamily="49" charset="0"/>
                <a:ea typeface="굴림" panose="020B0600000101010101" pitchFamily="34" charset="-127"/>
              </a:rPr>
              <a:t>sp</a:t>
            </a:r>
            <a:r>
              <a:rPr lang="en-US" altLang="ko-KR" dirty="0" smtClean="0">
                <a:latin typeface="Courier New" panose="02070309020205020404" pitchFamily="49" charset="0"/>
                <a:ea typeface="굴림" panose="020B0600000101010101" pitchFamily="34" charset="-127"/>
              </a:rPr>
              <a:t>)</a:t>
            </a:r>
          </a:p>
          <a:p>
            <a:pPr lvl="2">
              <a:lnSpc>
                <a:spcPct val="80000"/>
              </a:lnSpc>
              <a:spcBef>
                <a:spcPct val="10000"/>
              </a:spcBef>
            </a:pPr>
            <a:r>
              <a:rPr lang="en-US" altLang="ko-KR" dirty="0" smtClean="0">
                <a:ea typeface="굴림" panose="020B0600000101010101" pitchFamily="34" charset="-127"/>
              </a:rPr>
              <a:t>What if takes many cycles to discover divide by zero, but load has already caused page fault?</a:t>
            </a:r>
          </a:p>
        </p:txBody>
      </p:sp>
    </p:spTree>
    <p:extLst>
      <p:ext uri="{BB962C8B-B14F-4D97-AF65-F5344CB8AC3E}">
        <p14:creationId xmlns:p14="http://schemas.microsoft.com/office/powerpoint/2010/main" val="2345016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anim calcmode="lin" valueType="num">
                                      <p:cBhvr additive="base">
                                        <p:cTn id="7" dur="500" fill="hold"/>
                                        <p:tgtEl>
                                          <p:spTgt spid="85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70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57091">
                                            <p:txEl>
                                              <p:pRg st="1" end="1"/>
                                            </p:txEl>
                                          </p:spTgt>
                                        </p:tgtEl>
                                        <p:attrNameLst>
                                          <p:attrName>style.visibility</p:attrName>
                                        </p:attrNameLst>
                                      </p:cBhvr>
                                      <p:to>
                                        <p:strVal val="visible"/>
                                      </p:to>
                                    </p:set>
                                    <p:anim calcmode="lin" valueType="num">
                                      <p:cBhvr additive="base">
                                        <p:cTn id="11" dur="500" fill="hold"/>
                                        <p:tgtEl>
                                          <p:spTgt spid="8570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570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57091">
                                            <p:txEl>
                                              <p:pRg st="2" end="2"/>
                                            </p:txEl>
                                          </p:spTgt>
                                        </p:tgtEl>
                                        <p:attrNameLst>
                                          <p:attrName>style.visibility</p:attrName>
                                        </p:attrNameLst>
                                      </p:cBhvr>
                                      <p:to>
                                        <p:strVal val="visible"/>
                                      </p:to>
                                    </p:set>
                                    <p:anim calcmode="lin" valueType="num">
                                      <p:cBhvr additive="base">
                                        <p:cTn id="15" dur="500" fill="hold"/>
                                        <p:tgtEl>
                                          <p:spTgt spid="8570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570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57091">
                                            <p:txEl>
                                              <p:pRg st="3" end="3"/>
                                            </p:txEl>
                                          </p:spTgt>
                                        </p:tgtEl>
                                        <p:attrNameLst>
                                          <p:attrName>style.visibility</p:attrName>
                                        </p:attrNameLst>
                                      </p:cBhvr>
                                      <p:to>
                                        <p:strVal val="visible"/>
                                      </p:to>
                                    </p:set>
                                    <p:anim calcmode="lin" valueType="num">
                                      <p:cBhvr additive="base">
                                        <p:cTn id="19" dur="500" fill="hold"/>
                                        <p:tgtEl>
                                          <p:spTgt spid="8570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57091">
                                            <p:txEl>
                                              <p:pRg st="4" end="4"/>
                                            </p:txEl>
                                          </p:spTgt>
                                        </p:tgtEl>
                                        <p:attrNameLst>
                                          <p:attrName>style.visibility</p:attrName>
                                        </p:attrNameLst>
                                      </p:cBhvr>
                                      <p:to>
                                        <p:strVal val="visible"/>
                                      </p:to>
                                    </p:set>
                                    <p:anim calcmode="lin" valueType="num">
                                      <p:cBhvr additive="base">
                                        <p:cTn id="25" dur="500" fill="hold"/>
                                        <p:tgtEl>
                                          <p:spTgt spid="8570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5709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57091">
                                            <p:txEl>
                                              <p:pRg st="5" end="5"/>
                                            </p:txEl>
                                          </p:spTgt>
                                        </p:tgtEl>
                                        <p:attrNameLst>
                                          <p:attrName>style.visibility</p:attrName>
                                        </p:attrNameLst>
                                      </p:cBhvr>
                                      <p:to>
                                        <p:strVal val="visible"/>
                                      </p:to>
                                    </p:set>
                                    <p:anim calcmode="lin" valueType="num">
                                      <p:cBhvr additive="base">
                                        <p:cTn id="29" dur="500" fill="hold"/>
                                        <p:tgtEl>
                                          <p:spTgt spid="8570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5709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57091">
                                            <p:txEl>
                                              <p:pRg st="6" end="6"/>
                                            </p:txEl>
                                          </p:spTgt>
                                        </p:tgtEl>
                                        <p:attrNameLst>
                                          <p:attrName>style.visibility</p:attrName>
                                        </p:attrNameLst>
                                      </p:cBhvr>
                                      <p:to>
                                        <p:strVal val="visible"/>
                                      </p:to>
                                    </p:set>
                                    <p:anim calcmode="lin" valueType="num">
                                      <p:cBhvr additive="base">
                                        <p:cTn id="33" dur="500" fill="hold"/>
                                        <p:tgtEl>
                                          <p:spTgt spid="85709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5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57091">
                                            <p:txEl>
                                              <p:pRg st="7" end="7"/>
                                            </p:txEl>
                                          </p:spTgt>
                                        </p:tgtEl>
                                        <p:attrNameLst>
                                          <p:attrName>style.visibility</p:attrName>
                                        </p:attrNameLst>
                                      </p:cBhvr>
                                      <p:to>
                                        <p:strVal val="visible"/>
                                      </p:to>
                                    </p:set>
                                    <p:anim calcmode="lin" valueType="num">
                                      <p:cBhvr additive="base">
                                        <p:cTn id="39" dur="500" fill="hold"/>
                                        <p:tgtEl>
                                          <p:spTgt spid="85709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5709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57091">
                                            <p:txEl>
                                              <p:pRg st="8" end="8"/>
                                            </p:txEl>
                                          </p:spTgt>
                                        </p:tgtEl>
                                        <p:attrNameLst>
                                          <p:attrName>style.visibility</p:attrName>
                                        </p:attrNameLst>
                                      </p:cBhvr>
                                      <p:to>
                                        <p:strVal val="visible"/>
                                      </p:to>
                                    </p:set>
                                    <p:anim calcmode="lin" valueType="num">
                                      <p:cBhvr additive="base">
                                        <p:cTn id="43" dur="500" fill="hold"/>
                                        <p:tgtEl>
                                          <p:spTgt spid="85709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5709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57091">
                                            <p:txEl>
                                              <p:pRg st="9" end="9"/>
                                            </p:txEl>
                                          </p:spTgt>
                                        </p:tgtEl>
                                        <p:attrNameLst>
                                          <p:attrName>style.visibility</p:attrName>
                                        </p:attrNameLst>
                                      </p:cBhvr>
                                      <p:to>
                                        <p:strVal val="visible"/>
                                      </p:to>
                                    </p:set>
                                    <p:anim calcmode="lin" valueType="num">
                                      <p:cBhvr additive="base">
                                        <p:cTn id="47" dur="500" fill="hold"/>
                                        <p:tgtEl>
                                          <p:spTgt spid="85709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570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57091">
                                            <p:txEl>
                                              <p:pRg st="10" end="10"/>
                                            </p:txEl>
                                          </p:spTgt>
                                        </p:tgtEl>
                                        <p:attrNameLst>
                                          <p:attrName>style.visibility</p:attrName>
                                        </p:attrNameLst>
                                      </p:cBhvr>
                                      <p:to>
                                        <p:strVal val="visible"/>
                                      </p:to>
                                    </p:set>
                                    <p:anim calcmode="lin" valueType="num">
                                      <p:cBhvr additive="base">
                                        <p:cTn id="53" dur="500" fill="hold"/>
                                        <p:tgtEl>
                                          <p:spTgt spid="85709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570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857091">
                                            <p:txEl>
                                              <p:pRg st="11" end="11"/>
                                            </p:txEl>
                                          </p:spTgt>
                                        </p:tgtEl>
                                        <p:attrNameLst>
                                          <p:attrName>style.visibility</p:attrName>
                                        </p:attrNameLst>
                                      </p:cBhvr>
                                      <p:to>
                                        <p:strVal val="visible"/>
                                      </p:to>
                                    </p:set>
                                    <p:anim calcmode="lin" valueType="num">
                                      <p:cBhvr additive="base">
                                        <p:cTn id="59" dur="500" fill="hold"/>
                                        <p:tgtEl>
                                          <p:spTgt spid="857091">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57091">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57091">
                                            <p:txEl>
                                              <p:pRg st="12" end="12"/>
                                            </p:txEl>
                                          </p:spTgt>
                                        </p:tgtEl>
                                        <p:attrNameLst>
                                          <p:attrName>style.visibility</p:attrName>
                                        </p:attrNameLst>
                                      </p:cBhvr>
                                      <p:to>
                                        <p:strVal val="visible"/>
                                      </p:to>
                                    </p:set>
                                    <p:anim calcmode="lin" valueType="num">
                                      <p:cBhvr additive="base">
                                        <p:cTn id="63" dur="500" fill="hold"/>
                                        <p:tgtEl>
                                          <p:spTgt spid="85709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57091">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57091">
                                            <p:txEl>
                                              <p:pRg st="13" end="13"/>
                                            </p:txEl>
                                          </p:spTgt>
                                        </p:tgtEl>
                                        <p:attrNameLst>
                                          <p:attrName>style.visibility</p:attrName>
                                        </p:attrNameLst>
                                      </p:cBhvr>
                                      <p:to>
                                        <p:strVal val="visible"/>
                                      </p:to>
                                    </p:set>
                                    <p:anim calcmode="lin" valueType="num">
                                      <p:cBhvr additive="base">
                                        <p:cTn id="67" dur="500" fill="hold"/>
                                        <p:tgtEl>
                                          <p:spTgt spid="857091">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5709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857091">
                                            <p:txEl>
                                              <p:pRg st="14" end="14"/>
                                            </p:txEl>
                                          </p:spTgt>
                                        </p:tgtEl>
                                        <p:attrNameLst>
                                          <p:attrName>style.visibility</p:attrName>
                                        </p:attrNameLst>
                                      </p:cBhvr>
                                      <p:to>
                                        <p:strVal val="visible"/>
                                      </p:to>
                                    </p:set>
                                    <p:anim calcmode="lin" valueType="num">
                                      <p:cBhvr additive="base">
                                        <p:cTn id="73" dur="500" fill="hold"/>
                                        <p:tgtEl>
                                          <p:spTgt spid="857091">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857091">
                                            <p:txEl>
                                              <p:pRg st="14" end="14"/>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857091">
                                            <p:txEl>
                                              <p:pRg st="15" end="15"/>
                                            </p:txEl>
                                          </p:spTgt>
                                        </p:tgtEl>
                                        <p:attrNameLst>
                                          <p:attrName>style.visibility</p:attrName>
                                        </p:attrNameLst>
                                      </p:cBhvr>
                                      <p:to>
                                        <p:strVal val="visible"/>
                                      </p:to>
                                    </p:set>
                                    <p:anim calcmode="lin" valueType="num">
                                      <p:cBhvr additive="base">
                                        <p:cTn id="77" dur="500" fill="hold"/>
                                        <p:tgtEl>
                                          <p:spTgt spid="857091">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57091">
                                            <p:txEl>
                                              <p:pRg st="15" end="15"/>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857091">
                                            <p:txEl>
                                              <p:pRg st="16" end="16"/>
                                            </p:txEl>
                                          </p:spTgt>
                                        </p:tgtEl>
                                        <p:attrNameLst>
                                          <p:attrName>style.visibility</p:attrName>
                                        </p:attrNameLst>
                                      </p:cBhvr>
                                      <p:to>
                                        <p:strVal val="visible"/>
                                      </p:to>
                                    </p:set>
                                    <p:anim calcmode="lin" valueType="num">
                                      <p:cBhvr additive="base">
                                        <p:cTn id="81" dur="500" fill="hold"/>
                                        <p:tgtEl>
                                          <p:spTgt spid="857091">
                                            <p:txEl>
                                              <p:pRg st="16" end="1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85709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05138" y="228600"/>
            <a:ext cx="2854325" cy="379413"/>
          </a:xfrm>
          <a:noFill/>
        </p:spPr>
        <p:txBody>
          <a:bodyPr wrap="none" lIns="63500" tIns="25400" rIns="63500" bIns="25400" anchor="t">
            <a:spAutoFit/>
          </a:bodyPr>
          <a:lstStyle/>
          <a:p>
            <a:r>
              <a:rPr lang="en-US" altLang="ko-KR" smtClean="0">
                <a:ea typeface="굴림" panose="020B0600000101010101" pitchFamily="34" charset="-127"/>
              </a:rPr>
              <a:t>Precise Exceptions</a:t>
            </a:r>
          </a:p>
        </p:txBody>
      </p:sp>
      <p:sp>
        <p:nvSpPr>
          <p:cNvPr id="859139" name="Rectangle 3"/>
          <p:cNvSpPr>
            <a:spLocks noGrp="1" noChangeArrowheads="1"/>
          </p:cNvSpPr>
          <p:nvPr>
            <p:ph type="body" idx="1"/>
          </p:nvPr>
        </p:nvSpPr>
        <p:spPr>
          <a:xfrm>
            <a:off x="152400" y="750888"/>
            <a:ext cx="8839200" cy="5421312"/>
          </a:xfrm>
          <a:noFill/>
        </p:spPr>
        <p:txBody>
          <a:bodyPr lIns="63500" tIns="25400" rIns="63500" bIns="25400">
            <a:spAutoFit/>
          </a:bodyPr>
          <a:lstStyle/>
          <a:p>
            <a:pPr>
              <a:lnSpc>
                <a:spcPct val="80000"/>
              </a:lnSpc>
              <a:spcBef>
                <a:spcPct val="20000"/>
              </a:spcBef>
            </a:pPr>
            <a:r>
              <a:rPr lang="en-US" altLang="ko-KR" smtClean="0">
                <a:ea typeface="굴림" panose="020B0600000101010101" pitchFamily="34" charset="-127"/>
              </a:rPr>
              <a:t>Precise </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 state of the machine is preserved as if program executed up to the offending instruction</a:t>
            </a:r>
          </a:p>
          <a:p>
            <a:pPr lvl="1">
              <a:lnSpc>
                <a:spcPct val="80000"/>
              </a:lnSpc>
              <a:spcBef>
                <a:spcPct val="20000"/>
              </a:spcBef>
            </a:pPr>
            <a:r>
              <a:rPr lang="en-US" altLang="ko-KR" smtClean="0">
                <a:ea typeface="굴림" panose="020B0600000101010101" pitchFamily="34" charset="-127"/>
              </a:rPr>
              <a:t>All previous instructions </a:t>
            </a:r>
            <a:r>
              <a:rPr lang="en-US" altLang="ko-KR" smtClean="0">
                <a:solidFill>
                  <a:schemeClr val="hlink"/>
                </a:solidFill>
                <a:ea typeface="굴림" panose="020B0600000101010101" pitchFamily="34" charset="-127"/>
              </a:rPr>
              <a:t>completed</a:t>
            </a:r>
          </a:p>
          <a:p>
            <a:pPr lvl="1">
              <a:lnSpc>
                <a:spcPct val="80000"/>
              </a:lnSpc>
              <a:spcBef>
                <a:spcPct val="20000"/>
              </a:spcBef>
            </a:pPr>
            <a:r>
              <a:rPr lang="en-US" altLang="ko-KR" smtClean="0">
                <a:ea typeface="굴림" panose="020B0600000101010101" pitchFamily="34" charset="-127"/>
              </a:rPr>
              <a:t>Offending instruction and all following instructions act </a:t>
            </a:r>
            <a:r>
              <a:rPr lang="en-US" altLang="ko-KR" smtClean="0">
                <a:solidFill>
                  <a:schemeClr val="hlink"/>
                </a:solidFill>
                <a:ea typeface="굴림" panose="020B0600000101010101" pitchFamily="34" charset="-127"/>
              </a:rPr>
              <a:t>as if they have not even started</a:t>
            </a:r>
          </a:p>
          <a:p>
            <a:pPr lvl="1">
              <a:lnSpc>
                <a:spcPct val="80000"/>
              </a:lnSpc>
              <a:spcBef>
                <a:spcPct val="20000"/>
              </a:spcBef>
            </a:pPr>
            <a:r>
              <a:rPr lang="en-US" altLang="ko-KR" smtClean="0">
                <a:ea typeface="굴림" panose="020B0600000101010101" pitchFamily="34" charset="-127"/>
              </a:rPr>
              <a:t>Same system code will work on different implementations </a:t>
            </a:r>
          </a:p>
          <a:p>
            <a:pPr lvl="1">
              <a:lnSpc>
                <a:spcPct val="80000"/>
              </a:lnSpc>
              <a:spcBef>
                <a:spcPct val="20000"/>
              </a:spcBef>
            </a:pPr>
            <a:r>
              <a:rPr lang="en-US" altLang="ko-KR" smtClean="0">
                <a:ea typeface="굴림" panose="020B0600000101010101" pitchFamily="34" charset="-127"/>
              </a:rPr>
              <a:t>Difficult in the presence of pipelining, out-of-order execution, ...</a:t>
            </a:r>
          </a:p>
          <a:p>
            <a:pPr lvl="1">
              <a:lnSpc>
                <a:spcPct val="80000"/>
              </a:lnSpc>
              <a:spcBef>
                <a:spcPct val="20000"/>
              </a:spcBef>
            </a:pPr>
            <a:r>
              <a:rPr lang="en-US" altLang="ko-KR" smtClean="0">
                <a:solidFill>
                  <a:schemeClr val="hlink"/>
                </a:solidFill>
                <a:ea typeface="굴림" panose="020B0600000101010101" pitchFamily="34" charset="-127"/>
              </a:rPr>
              <a:t>MIPS takes this position</a:t>
            </a:r>
          </a:p>
          <a:p>
            <a:pPr>
              <a:lnSpc>
                <a:spcPct val="80000"/>
              </a:lnSpc>
              <a:spcBef>
                <a:spcPct val="20000"/>
              </a:spcBef>
            </a:pPr>
            <a:r>
              <a:rPr lang="en-US" altLang="ko-KR" smtClean="0">
                <a:ea typeface="굴림" panose="020B0600000101010101" pitchFamily="34" charset="-127"/>
              </a:rPr>
              <a:t>Imprecise </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 system software has to figure out what is where and put it all back together</a:t>
            </a:r>
          </a:p>
          <a:p>
            <a:pPr>
              <a:lnSpc>
                <a:spcPct val="80000"/>
              </a:lnSpc>
              <a:spcBef>
                <a:spcPct val="20000"/>
              </a:spcBef>
            </a:pPr>
            <a:r>
              <a:rPr lang="en-US" altLang="ko-KR" smtClean="0">
                <a:ea typeface="굴림" panose="020B0600000101010101" pitchFamily="34" charset="-127"/>
              </a:rPr>
              <a:t>Performance goals often lead designers to forsake precise interrupts</a:t>
            </a:r>
          </a:p>
          <a:p>
            <a:pPr lvl="1">
              <a:lnSpc>
                <a:spcPct val="80000"/>
              </a:lnSpc>
              <a:spcBef>
                <a:spcPct val="20000"/>
              </a:spcBef>
            </a:pPr>
            <a:r>
              <a:rPr lang="en-US" altLang="ko-KR" smtClean="0">
                <a:ea typeface="굴림" panose="020B0600000101010101" pitchFamily="34" charset="-127"/>
              </a:rPr>
              <a:t>system software developers, user, markets etc. usually wish they had not done this</a:t>
            </a:r>
          </a:p>
          <a:p>
            <a:pPr>
              <a:lnSpc>
                <a:spcPct val="80000"/>
              </a:lnSpc>
              <a:spcBef>
                <a:spcPct val="20000"/>
              </a:spcBef>
            </a:pPr>
            <a:r>
              <a:rPr lang="en-US" altLang="ko-KR" smtClean="0">
                <a:solidFill>
                  <a:schemeClr val="hlink"/>
                </a:solidFill>
                <a:ea typeface="굴림" panose="020B0600000101010101" pitchFamily="34" charset="-127"/>
              </a:rPr>
              <a:t>Modern techniques for out-of-order execution and branch prediction help implement precise interrupts</a:t>
            </a:r>
          </a:p>
        </p:txBody>
      </p:sp>
    </p:spTree>
    <p:extLst>
      <p:ext uri="{BB962C8B-B14F-4D97-AF65-F5344CB8AC3E}">
        <p14:creationId xmlns:p14="http://schemas.microsoft.com/office/powerpoint/2010/main" val="3882959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 calcmode="lin" valueType="num">
                                      <p:cBhvr additive="base">
                                        <p:cTn id="7" dur="500" fill="hold"/>
                                        <p:tgtEl>
                                          <p:spTgt spid="85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9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59139">
                                            <p:txEl>
                                              <p:pRg st="1" end="1"/>
                                            </p:txEl>
                                          </p:spTgt>
                                        </p:tgtEl>
                                        <p:attrNameLst>
                                          <p:attrName>style.visibility</p:attrName>
                                        </p:attrNameLst>
                                      </p:cBhvr>
                                      <p:to>
                                        <p:strVal val="visible"/>
                                      </p:to>
                                    </p:set>
                                    <p:anim calcmode="lin" valueType="num">
                                      <p:cBhvr additive="base">
                                        <p:cTn id="11" dur="500" fill="hold"/>
                                        <p:tgtEl>
                                          <p:spTgt spid="8591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59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59139">
                                            <p:txEl>
                                              <p:pRg st="2" end="2"/>
                                            </p:txEl>
                                          </p:spTgt>
                                        </p:tgtEl>
                                        <p:attrNameLst>
                                          <p:attrName>style.visibility</p:attrName>
                                        </p:attrNameLst>
                                      </p:cBhvr>
                                      <p:to>
                                        <p:strVal val="visible"/>
                                      </p:to>
                                    </p:set>
                                    <p:anim calcmode="lin" valueType="num">
                                      <p:cBhvr additive="base">
                                        <p:cTn id="15" dur="500" fill="hold"/>
                                        <p:tgtEl>
                                          <p:spTgt spid="8591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59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59139">
                                            <p:txEl>
                                              <p:pRg st="3" end="3"/>
                                            </p:txEl>
                                          </p:spTgt>
                                        </p:tgtEl>
                                        <p:attrNameLst>
                                          <p:attrName>style.visibility</p:attrName>
                                        </p:attrNameLst>
                                      </p:cBhvr>
                                      <p:to>
                                        <p:strVal val="visible"/>
                                      </p:to>
                                    </p:set>
                                    <p:anim calcmode="lin" valueType="num">
                                      <p:cBhvr additive="base">
                                        <p:cTn id="19" dur="500" fill="hold"/>
                                        <p:tgtEl>
                                          <p:spTgt spid="8591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91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59139">
                                            <p:txEl>
                                              <p:pRg st="4" end="4"/>
                                            </p:txEl>
                                          </p:spTgt>
                                        </p:tgtEl>
                                        <p:attrNameLst>
                                          <p:attrName>style.visibility</p:attrName>
                                        </p:attrNameLst>
                                      </p:cBhvr>
                                      <p:to>
                                        <p:strVal val="visible"/>
                                      </p:to>
                                    </p:set>
                                    <p:anim calcmode="lin" valueType="num">
                                      <p:cBhvr additive="base">
                                        <p:cTn id="23" dur="500" fill="hold"/>
                                        <p:tgtEl>
                                          <p:spTgt spid="8591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591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59139">
                                            <p:txEl>
                                              <p:pRg st="5" end="5"/>
                                            </p:txEl>
                                          </p:spTgt>
                                        </p:tgtEl>
                                        <p:attrNameLst>
                                          <p:attrName>style.visibility</p:attrName>
                                        </p:attrNameLst>
                                      </p:cBhvr>
                                      <p:to>
                                        <p:strVal val="visible"/>
                                      </p:to>
                                    </p:set>
                                    <p:anim calcmode="lin" valueType="num">
                                      <p:cBhvr additive="base">
                                        <p:cTn id="27" dur="500" fill="hold"/>
                                        <p:tgtEl>
                                          <p:spTgt spid="8591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591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59139">
                                            <p:txEl>
                                              <p:pRg st="6" end="6"/>
                                            </p:txEl>
                                          </p:spTgt>
                                        </p:tgtEl>
                                        <p:attrNameLst>
                                          <p:attrName>style.visibility</p:attrName>
                                        </p:attrNameLst>
                                      </p:cBhvr>
                                      <p:to>
                                        <p:strVal val="visible"/>
                                      </p:to>
                                    </p:set>
                                    <p:anim calcmode="lin" valueType="num">
                                      <p:cBhvr additive="base">
                                        <p:cTn id="33" dur="500" fill="hold"/>
                                        <p:tgtEl>
                                          <p:spTgt spid="8591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591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59139">
                                            <p:txEl>
                                              <p:pRg st="7" end="7"/>
                                            </p:txEl>
                                          </p:spTgt>
                                        </p:tgtEl>
                                        <p:attrNameLst>
                                          <p:attrName>style.visibility</p:attrName>
                                        </p:attrNameLst>
                                      </p:cBhvr>
                                      <p:to>
                                        <p:strVal val="visible"/>
                                      </p:to>
                                    </p:set>
                                    <p:anim calcmode="lin" valueType="num">
                                      <p:cBhvr additive="base">
                                        <p:cTn id="39" dur="500" fill="hold"/>
                                        <p:tgtEl>
                                          <p:spTgt spid="85913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5913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59139">
                                            <p:txEl>
                                              <p:pRg st="8" end="8"/>
                                            </p:txEl>
                                          </p:spTgt>
                                        </p:tgtEl>
                                        <p:attrNameLst>
                                          <p:attrName>style.visibility</p:attrName>
                                        </p:attrNameLst>
                                      </p:cBhvr>
                                      <p:to>
                                        <p:strVal val="visible"/>
                                      </p:to>
                                    </p:set>
                                    <p:anim calcmode="lin" valueType="num">
                                      <p:cBhvr additive="base">
                                        <p:cTn id="43" dur="500" fill="hold"/>
                                        <p:tgtEl>
                                          <p:spTgt spid="85913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591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59139">
                                            <p:txEl>
                                              <p:pRg st="9" end="9"/>
                                            </p:txEl>
                                          </p:spTgt>
                                        </p:tgtEl>
                                        <p:attrNameLst>
                                          <p:attrName>style.visibility</p:attrName>
                                        </p:attrNameLst>
                                      </p:cBhvr>
                                      <p:to>
                                        <p:strVal val="visible"/>
                                      </p:to>
                                    </p:set>
                                    <p:anim calcmode="lin" valueType="num">
                                      <p:cBhvr additive="base">
                                        <p:cTn id="49" dur="500" fill="hold"/>
                                        <p:tgtEl>
                                          <p:spTgt spid="85913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591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Still working on the grading of exams</a:t>
            </a:r>
          </a:p>
          <a:p>
            <a:pPr lvl="1"/>
            <a:r>
              <a:rPr lang="en-US" dirty="0" smtClean="0"/>
              <a:t>No deadline yet, will let you know</a:t>
            </a:r>
          </a:p>
          <a:p>
            <a:r>
              <a:rPr lang="en-US" dirty="0" smtClean="0"/>
              <a:t>Solutions are done!</a:t>
            </a:r>
          </a:p>
          <a:p>
            <a:pPr lvl="1"/>
            <a:r>
              <a:rPr lang="en-US" dirty="0" smtClean="0"/>
              <a:t>Will post them on the </a:t>
            </a:r>
            <a:r>
              <a:rPr lang="en-US" dirty="0" smtClean="0"/>
              <a:t>website</a:t>
            </a:r>
          </a:p>
          <a:p>
            <a:r>
              <a:rPr lang="en-US" dirty="0" smtClean="0"/>
              <a:t>Checkpoint 1 for Project 2 delayed</a:t>
            </a:r>
          </a:p>
          <a:p>
            <a:pPr lvl="1"/>
            <a:r>
              <a:rPr lang="en-US" dirty="0" smtClean="0"/>
              <a:t>Now due Monday after </a:t>
            </a:r>
            <a:r>
              <a:rPr lang="en-US" smtClean="0"/>
              <a:t>Spring Break</a:t>
            </a:r>
          </a:p>
          <a:p>
            <a:pPr lvl="1"/>
            <a:endParaRPr lang="en-US" dirty="0" smtClean="0"/>
          </a:p>
          <a:p>
            <a:endParaRPr lang="en-US" dirty="0" smtClean="0"/>
          </a:p>
        </p:txBody>
      </p:sp>
    </p:spTree>
    <p:extLst>
      <p:ext uri="{BB962C8B-B14F-4D97-AF65-F5344CB8AC3E}">
        <p14:creationId xmlns:p14="http://schemas.microsoft.com/office/powerpoint/2010/main" val="769597284"/>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What happens on a Context Switch?</a:t>
            </a:r>
          </a:p>
        </p:txBody>
      </p:sp>
      <p:sp>
        <p:nvSpPr>
          <p:cNvPr id="756739" name="Rectangle 3"/>
          <p:cNvSpPr>
            <a:spLocks noGrp="1" noChangeArrowheads="1"/>
          </p:cNvSpPr>
          <p:nvPr>
            <p:ph type="body" idx="1"/>
          </p:nvPr>
        </p:nvSpPr>
        <p:spPr>
          <a:xfrm>
            <a:off x="304800" y="762000"/>
            <a:ext cx="8229600" cy="5638800"/>
          </a:xfrm>
        </p:spPr>
        <p:txBody>
          <a:bodyPr>
            <a:normAutofit lnSpcReduction="10000"/>
          </a:bodyPr>
          <a:lstStyle/>
          <a:p>
            <a:r>
              <a:rPr lang="en-US" altLang="ko-KR" dirty="0" smtClean="0">
                <a:ea typeface="굴림" panose="020B0600000101010101" pitchFamily="34" charset="-127"/>
              </a:rPr>
              <a:t>Need to do something, since TLBs map virtual addresses to physical addresses</a:t>
            </a:r>
          </a:p>
          <a:p>
            <a:pPr lvl="1"/>
            <a:r>
              <a:rPr lang="en-US" altLang="ko-KR" dirty="0" smtClean="0">
                <a:ea typeface="굴림" panose="020B0600000101010101" pitchFamily="34" charset="-127"/>
              </a:rPr>
              <a:t>Address Space just changed, so TLB entries no longer valid!</a:t>
            </a:r>
          </a:p>
          <a:p>
            <a:r>
              <a:rPr lang="en-US" altLang="ko-KR" dirty="0" smtClean="0">
                <a:ea typeface="굴림" panose="020B0600000101010101" pitchFamily="34" charset="-127"/>
              </a:rPr>
              <a:t>Options?</a:t>
            </a:r>
          </a:p>
          <a:p>
            <a:pPr lvl="1"/>
            <a:r>
              <a:rPr lang="en-US" altLang="ko-KR" dirty="0" smtClean="0">
                <a:ea typeface="굴림" panose="020B0600000101010101" pitchFamily="34" charset="-127"/>
              </a:rPr>
              <a:t>Invalidate TLB: simple but might be expensive</a:t>
            </a:r>
          </a:p>
          <a:p>
            <a:pPr lvl="2"/>
            <a:r>
              <a:rPr lang="en-US" altLang="ko-KR" dirty="0" smtClean="0">
                <a:ea typeface="굴림" panose="020B0600000101010101" pitchFamily="34" charset="-127"/>
              </a:rPr>
              <a:t>What if switching frequently between processes?</a:t>
            </a:r>
          </a:p>
          <a:p>
            <a:pPr lvl="1"/>
            <a:r>
              <a:rPr lang="en-US" altLang="ko-KR" dirty="0" smtClean="0">
                <a:ea typeface="굴림" panose="020B0600000101010101" pitchFamily="34" charset="-127"/>
              </a:rPr>
              <a:t>Include </a:t>
            </a:r>
            <a:r>
              <a:rPr lang="en-US" altLang="ko-KR" dirty="0" err="1" smtClean="0">
                <a:ea typeface="굴림" panose="020B0600000101010101" pitchFamily="34" charset="-127"/>
              </a:rPr>
              <a:t>ProcessID</a:t>
            </a:r>
            <a:r>
              <a:rPr lang="en-US" altLang="ko-KR" dirty="0" smtClean="0">
                <a:ea typeface="굴림" panose="020B0600000101010101" pitchFamily="34" charset="-127"/>
              </a:rPr>
              <a:t> in TLB</a:t>
            </a:r>
          </a:p>
          <a:p>
            <a:pPr lvl="2"/>
            <a:r>
              <a:rPr lang="en-US" altLang="ko-KR" dirty="0" smtClean="0">
                <a:ea typeface="굴림" panose="020B0600000101010101" pitchFamily="34" charset="-127"/>
              </a:rPr>
              <a:t>This is an architectural solution: needs hardware</a:t>
            </a:r>
          </a:p>
          <a:p>
            <a:r>
              <a:rPr lang="en-US" altLang="ko-KR" dirty="0" smtClean="0">
                <a:ea typeface="굴림" panose="020B0600000101010101" pitchFamily="34" charset="-127"/>
              </a:rPr>
              <a:t>What if translation tables change?</a:t>
            </a:r>
          </a:p>
          <a:p>
            <a:pPr lvl="1"/>
            <a:r>
              <a:rPr lang="en-US" altLang="ko-KR" dirty="0" smtClean="0">
                <a:ea typeface="굴림" panose="020B0600000101010101" pitchFamily="34" charset="-127"/>
              </a:rPr>
              <a:t>For example, to move page from memory to disk or vice versa…</a:t>
            </a:r>
          </a:p>
          <a:p>
            <a:pPr lvl="1"/>
            <a:r>
              <a:rPr lang="en-US" altLang="ko-KR" dirty="0" smtClean="0">
                <a:ea typeface="굴림" panose="020B0600000101010101" pitchFamily="34" charset="-127"/>
              </a:rPr>
              <a:t>Must invalidate TLB entry!</a:t>
            </a:r>
          </a:p>
          <a:p>
            <a:pPr lvl="2"/>
            <a:r>
              <a:rPr lang="en-US" altLang="ko-KR" dirty="0" smtClean="0">
                <a:ea typeface="굴림" panose="020B0600000101010101" pitchFamily="34" charset="-127"/>
              </a:rPr>
              <a:t>Otherwise, might think that page is still in memory!</a:t>
            </a:r>
          </a:p>
          <a:p>
            <a:pPr lvl="1"/>
            <a:r>
              <a:rPr lang="en-US" altLang="ko-KR" dirty="0" smtClean="0">
                <a:ea typeface="굴림" panose="020B0600000101010101" pitchFamily="34" charset="-127"/>
              </a:rPr>
              <a:t>Called “TLB Consistency”</a:t>
            </a:r>
          </a:p>
        </p:txBody>
      </p:sp>
    </p:spTree>
    <p:extLst>
      <p:ext uri="{BB962C8B-B14F-4D97-AF65-F5344CB8AC3E}">
        <p14:creationId xmlns:p14="http://schemas.microsoft.com/office/powerpoint/2010/main" val="332555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 calcmode="lin" valueType="num">
                                      <p:cBhvr additive="base">
                                        <p:cTn id="7" dur="500" fill="hold"/>
                                        <p:tgtEl>
                                          <p:spTgt spid="756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6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6739">
                                            <p:txEl>
                                              <p:pRg st="1" end="1"/>
                                            </p:txEl>
                                          </p:spTgt>
                                        </p:tgtEl>
                                        <p:attrNameLst>
                                          <p:attrName>style.visibility</p:attrName>
                                        </p:attrNameLst>
                                      </p:cBhvr>
                                      <p:to>
                                        <p:strVal val="visible"/>
                                      </p:to>
                                    </p:set>
                                    <p:anim calcmode="lin" valueType="num">
                                      <p:cBhvr additive="base">
                                        <p:cTn id="11" dur="500" fill="hold"/>
                                        <p:tgtEl>
                                          <p:spTgt spid="7567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6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 calcmode="lin" valueType="num">
                                      <p:cBhvr additive="base">
                                        <p:cTn id="17" dur="500" fill="hold"/>
                                        <p:tgtEl>
                                          <p:spTgt spid="7567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6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56739">
                                            <p:txEl>
                                              <p:pRg st="3" end="3"/>
                                            </p:txEl>
                                          </p:spTgt>
                                        </p:tgtEl>
                                        <p:attrNameLst>
                                          <p:attrName>style.visibility</p:attrName>
                                        </p:attrNameLst>
                                      </p:cBhvr>
                                      <p:to>
                                        <p:strVal val="visible"/>
                                      </p:to>
                                    </p:set>
                                    <p:anim calcmode="lin" valueType="num">
                                      <p:cBhvr additive="base">
                                        <p:cTn id="23" dur="500" fill="hold"/>
                                        <p:tgtEl>
                                          <p:spTgt spid="7567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567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6739">
                                            <p:txEl>
                                              <p:pRg st="4" end="4"/>
                                            </p:txEl>
                                          </p:spTgt>
                                        </p:tgtEl>
                                        <p:attrNameLst>
                                          <p:attrName>style.visibility</p:attrName>
                                        </p:attrNameLst>
                                      </p:cBhvr>
                                      <p:to>
                                        <p:strVal val="visible"/>
                                      </p:to>
                                    </p:set>
                                    <p:anim calcmode="lin" valueType="num">
                                      <p:cBhvr additive="base">
                                        <p:cTn id="27" dur="500" fill="hold"/>
                                        <p:tgtEl>
                                          <p:spTgt spid="7567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567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56739">
                                            <p:txEl>
                                              <p:pRg st="5" end="5"/>
                                            </p:txEl>
                                          </p:spTgt>
                                        </p:tgtEl>
                                        <p:attrNameLst>
                                          <p:attrName>style.visibility</p:attrName>
                                        </p:attrNameLst>
                                      </p:cBhvr>
                                      <p:to>
                                        <p:strVal val="visible"/>
                                      </p:to>
                                    </p:set>
                                    <p:anim calcmode="lin" valueType="num">
                                      <p:cBhvr additive="base">
                                        <p:cTn id="33" dur="500" fill="hold"/>
                                        <p:tgtEl>
                                          <p:spTgt spid="75673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6739">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56739">
                                            <p:txEl>
                                              <p:pRg st="6" end="6"/>
                                            </p:txEl>
                                          </p:spTgt>
                                        </p:tgtEl>
                                        <p:attrNameLst>
                                          <p:attrName>style.visibility</p:attrName>
                                        </p:attrNameLst>
                                      </p:cBhvr>
                                      <p:to>
                                        <p:strVal val="visible"/>
                                      </p:to>
                                    </p:set>
                                    <p:anim calcmode="lin" valueType="num">
                                      <p:cBhvr additive="base">
                                        <p:cTn id="37" dur="500" fill="hold"/>
                                        <p:tgtEl>
                                          <p:spTgt spid="75673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67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6739">
                                            <p:txEl>
                                              <p:pRg st="7" end="7"/>
                                            </p:txEl>
                                          </p:spTgt>
                                        </p:tgtEl>
                                        <p:attrNameLst>
                                          <p:attrName>style.visibility</p:attrName>
                                        </p:attrNameLst>
                                      </p:cBhvr>
                                      <p:to>
                                        <p:strVal val="visible"/>
                                      </p:to>
                                    </p:set>
                                    <p:anim calcmode="lin" valueType="num">
                                      <p:cBhvr additive="base">
                                        <p:cTn id="43" dur="500" fill="hold"/>
                                        <p:tgtEl>
                                          <p:spTgt spid="75673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673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56739">
                                            <p:txEl>
                                              <p:pRg st="8" end="8"/>
                                            </p:txEl>
                                          </p:spTgt>
                                        </p:tgtEl>
                                        <p:attrNameLst>
                                          <p:attrName>style.visibility</p:attrName>
                                        </p:attrNameLst>
                                      </p:cBhvr>
                                      <p:to>
                                        <p:strVal val="visible"/>
                                      </p:to>
                                    </p:set>
                                    <p:anim calcmode="lin" valueType="num">
                                      <p:cBhvr additive="base">
                                        <p:cTn id="47" dur="500" fill="hold"/>
                                        <p:tgtEl>
                                          <p:spTgt spid="75673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56739">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56739">
                                            <p:txEl>
                                              <p:pRg st="9" end="9"/>
                                            </p:txEl>
                                          </p:spTgt>
                                        </p:tgtEl>
                                        <p:attrNameLst>
                                          <p:attrName>style.visibility</p:attrName>
                                        </p:attrNameLst>
                                      </p:cBhvr>
                                      <p:to>
                                        <p:strVal val="visible"/>
                                      </p:to>
                                    </p:set>
                                    <p:anim calcmode="lin" valueType="num">
                                      <p:cBhvr additive="base">
                                        <p:cTn id="51" dur="500" fill="hold"/>
                                        <p:tgtEl>
                                          <p:spTgt spid="756739">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56739">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56739">
                                            <p:txEl>
                                              <p:pRg st="10" end="10"/>
                                            </p:txEl>
                                          </p:spTgt>
                                        </p:tgtEl>
                                        <p:attrNameLst>
                                          <p:attrName>style.visibility</p:attrName>
                                        </p:attrNameLst>
                                      </p:cBhvr>
                                      <p:to>
                                        <p:strVal val="visible"/>
                                      </p:to>
                                    </p:set>
                                    <p:anim calcmode="lin" valueType="num">
                                      <p:cBhvr additive="base">
                                        <p:cTn id="55" dur="500" fill="hold"/>
                                        <p:tgtEl>
                                          <p:spTgt spid="756739">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56739">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56739">
                                            <p:txEl>
                                              <p:pRg st="11" end="11"/>
                                            </p:txEl>
                                          </p:spTgt>
                                        </p:tgtEl>
                                        <p:attrNameLst>
                                          <p:attrName>style.visibility</p:attrName>
                                        </p:attrNameLst>
                                      </p:cBhvr>
                                      <p:to>
                                        <p:strVal val="visible"/>
                                      </p:to>
                                    </p:set>
                                    <p:anim calcmode="lin" valueType="num">
                                      <p:cBhvr additive="base">
                                        <p:cTn id="59" dur="500" fill="hold"/>
                                        <p:tgtEl>
                                          <p:spTgt spid="756739">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567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What TLB organization makes sense?</a:t>
            </a:r>
          </a:p>
        </p:txBody>
      </p:sp>
      <p:sp>
        <p:nvSpPr>
          <p:cNvPr id="750595" name="Rectangle 3"/>
          <p:cNvSpPr>
            <a:spLocks noGrp="1" noChangeArrowheads="1"/>
          </p:cNvSpPr>
          <p:nvPr>
            <p:ph type="body" idx="1"/>
          </p:nvPr>
        </p:nvSpPr>
        <p:spPr>
          <a:xfrm>
            <a:off x="0" y="1600200"/>
            <a:ext cx="9144000" cy="5029200"/>
          </a:xfrm>
        </p:spPr>
        <p:txBody>
          <a:bodyPr/>
          <a:lstStyle/>
          <a:p>
            <a:pPr>
              <a:lnSpc>
                <a:spcPct val="80000"/>
              </a:lnSpc>
              <a:spcBef>
                <a:spcPct val="20000"/>
              </a:spcBef>
            </a:pPr>
            <a:r>
              <a:rPr lang="en-US" altLang="ko-KR" smtClean="0">
                <a:ea typeface="굴림" panose="020B0600000101010101" pitchFamily="34" charset="-127"/>
              </a:rPr>
              <a:t>Needs to be really fast</a:t>
            </a:r>
          </a:p>
          <a:p>
            <a:pPr lvl="1">
              <a:lnSpc>
                <a:spcPct val="80000"/>
              </a:lnSpc>
              <a:spcBef>
                <a:spcPct val="20000"/>
              </a:spcBef>
            </a:pPr>
            <a:r>
              <a:rPr lang="en-US" altLang="ko-KR" smtClean="0">
                <a:ea typeface="굴림" panose="020B0600000101010101" pitchFamily="34" charset="-127"/>
              </a:rPr>
              <a:t>Critical path of memory access </a:t>
            </a:r>
          </a:p>
          <a:p>
            <a:pPr lvl="2">
              <a:lnSpc>
                <a:spcPct val="80000"/>
              </a:lnSpc>
              <a:spcBef>
                <a:spcPct val="20000"/>
              </a:spcBef>
            </a:pPr>
            <a:r>
              <a:rPr lang="en-US" altLang="ko-KR" smtClean="0">
                <a:ea typeface="굴림" panose="020B0600000101010101" pitchFamily="34" charset="-127"/>
              </a:rPr>
              <a:t>In simplest view: before the cache</a:t>
            </a:r>
          </a:p>
          <a:p>
            <a:pPr lvl="2">
              <a:lnSpc>
                <a:spcPct val="80000"/>
              </a:lnSpc>
              <a:spcBef>
                <a:spcPct val="20000"/>
              </a:spcBef>
            </a:pPr>
            <a:r>
              <a:rPr lang="en-US" altLang="ko-KR" smtClean="0">
                <a:ea typeface="굴림" panose="020B0600000101010101" pitchFamily="34" charset="-127"/>
              </a:rPr>
              <a:t>Thus, this adds to access time (reducing cache speed)</a:t>
            </a:r>
          </a:p>
          <a:p>
            <a:pPr lvl="1">
              <a:lnSpc>
                <a:spcPct val="80000"/>
              </a:lnSpc>
              <a:spcBef>
                <a:spcPct val="20000"/>
              </a:spcBef>
            </a:pPr>
            <a:r>
              <a:rPr lang="en-US" altLang="ko-KR" smtClean="0">
                <a:ea typeface="굴림" panose="020B0600000101010101" pitchFamily="34" charset="-127"/>
              </a:rPr>
              <a:t>Seems to argue for Direct Mapped or Low Associativity</a:t>
            </a:r>
          </a:p>
          <a:p>
            <a:pPr>
              <a:lnSpc>
                <a:spcPct val="80000"/>
              </a:lnSpc>
              <a:spcBef>
                <a:spcPct val="20000"/>
              </a:spcBef>
            </a:pPr>
            <a:r>
              <a:rPr lang="en-US" altLang="ko-KR" smtClean="0">
                <a:ea typeface="굴림" panose="020B0600000101010101" pitchFamily="34" charset="-127"/>
              </a:rPr>
              <a:t>However, needs to have very few conflicts!</a:t>
            </a:r>
          </a:p>
          <a:p>
            <a:pPr lvl="1">
              <a:lnSpc>
                <a:spcPct val="80000"/>
              </a:lnSpc>
              <a:spcBef>
                <a:spcPct val="20000"/>
              </a:spcBef>
            </a:pPr>
            <a:r>
              <a:rPr lang="en-US" altLang="ko-KR" smtClean="0">
                <a:ea typeface="굴림" panose="020B0600000101010101" pitchFamily="34" charset="-127"/>
              </a:rPr>
              <a:t>With TLB, the Miss Time extremely high!</a:t>
            </a:r>
          </a:p>
          <a:p>
            <a:pPr lvl="1">
              <a:lnSpc>
                <a:spcPct val="80000"/>
              </a:lnSpc>
              <a:spcBef>
                <a:spcPct val="20000"/>
              </a:spcBef>
            </a:pPr>
            <a:r>
              <a:rPr lang="en-US" altLang="ko-KR" smtClean="0">
                <a:solidFill>
                  <a:schemeClr val="hlink"/>
                </a:solidFill>
                <a:ea typeface="굴림" panose="020B0600000101010101" pitchFamily="34" charset="-127"/>
              </a:rPr>
              <a:t>This argues that cost of Conflict (Miss Time) is much higher than slightly increased cost of access (Hit Time)</a:t>
            </a:r>
          </a:p>
          <a:p>
            <a:pPr>
              <a:lnSpc>
                <a:spcPct val="80000"/>
              </a:lnSpc>
              <a:spcBef>
                <a:spcPct val="20000"/>
              </a:spcBef>
            </a:pPr>
            <a:r>
              <a:rPr lang="en-US" altLang="ko-KR" smtClean="0">
                <a:solidFill>
                  <a:schemeClr val="hlink"/>
                </a:solidFill>
                <a:ea typeface="굴림" panose="020B0600000101010101" pitchFamily="34" charset="-127"/>
              </a:rPr>
              <a:t>Thrashing: </a:t>
            </a:r>
            <a:r>
              <a:rPr lang="en-US" altLang="ko-KR" smtClean="0">
                <a:ea typeface="굴림" panose="020B0600000101010101" pitchFamily="34" charset="-127"/>
              </a:rPr>
              <a:t>continuous conflicts between accesses</a:t>
            </a:r>
          </a:p>
          <a:p>
            <a:pPr lvl="1">
              <a:lnSpc>
                <a:spcPct val="80000"/>
              </a:lnSpc>
              <a:spcBef>
                <a:spcPct val="20000"/>
              </a:spcBef>
            </a:pPr>
            <a:r>
              <a:rPr lang="en-US" altLang="ko-KR" smtClean="0">
                <a:ea typeface="굴림" panose="020B0600000101010101" pitchFamily="34" charset="-127"/>
              </a:rPr>
              <a:t>What if use low order bits of page as index into TLB?</a:t>
            </a:r>
          </a:p>
          <a:p>
            <a:pPr lvl="2">
              <a:lnSpc>
                <a:spcPct val="80000"/>
              </a:lnSpc>
              <a:spcBef>
                <a:spcPct val="20000"/>
              </a:spcBef>
            </a:pPr>
            <a:r>
              <a:rPr lang="en-US" altLang="ko-KR" smtClean="0">
                <a:ea typeface="굴림" panose="020B0600000101010101" pitchFamily="34" charset="-127"/>
              </a:rPr>
              <a:t>First page of code, data, stack may map to same entry</a:t>
            </a:r>
          </a:p>
          <a:p>
            <a:pPr lvl="2">
              <a:lnSpc>
                <a:spcPct val="80000"/>
              </a:lnSpc>
              <a:spcBef>
                <a:spcPct val="20000"/>
              </a:spcBef>
            </a:pPr>
            <a:r>
              <a:rPr lang="en-US" altLang="ko-KR" smtClean="0">
                <a:ea typeface="굴림" panose="020B0600000101010101" pitchFamily="34" charset="-127"/>
              </a:rPr>
              <a:t>Need 3-way associativity at least?</a:t>
            </a:r>
          </a:p>
          <a:p>
            <a:pPr lvl="1">
              <a:lnSpc>
                <a:spcPct val="80000"/>
              </a:lnSpc>
              <a:spcBef>
                <a:spcPct val="20000"/>
              </a:spcBef>
            </a:pPr>
            <a:r>
              <a:rPr lang="en-US" altLang="ko-KR" smtClean="0">
                <a:ea typeface="굴림" panose="020B0600000101010101" pitchFamily="34" charset="-127"/>
              </a:rPr>
              <a:t>What if use high order bits as index?</a:t>
            </a:r>
          </a:p>
          <a:p>
            <a:pPr lvl="2">
              <a:lnSpc>
                <a:spcPct val="80000"/>
              </a:lnSpc>
              <a:spcBef>
                <a:spcPct val="20000"/>
              </a:spcBef>
            </a:pPr>
            <a:r>
              <a:rPr lang="en-US" altLang="ko-KR" smtClean="0">
                <a:ea typeface="굴림" panose="020B0600000101010101" pitchFamily="34" charset="-127"/>
              </a:rPr>
              <a:t>TLB mostly unused for small programs</a:t>
            </a:r>
            <a:endParaRPr lang="en-US" altLang="ko-KR" smtClean="0">
              <a:solidFill>
                <a:schemeClr val="hlink"/>
              </a:solidFill>
              <a:ea typeface="굴림" panose="020B0600000101010101" pitchFamily="34" charset="-127"/>
            </a:endParaRPr>
          </a:p>
        </p:txBody>
      </p:sp>
      <p:grpSp>
        <p:nvGrpSpPr>
          <p:cNvPr id="35844" name="Group 11"/>
          <p:cNvGrpSpPr>
            <a:grpSpLocks/>
          </p:cNvGrpSpPr>
          <p:nvPr/>
        </p:nvGrpSpPr>
        <p:grpSpPr bwMode="auto">
          <a:xfrm>
            <a:off x="1600200" y="685800"/>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a:ea typeface="굴림" panose="020B0600000101010101" pitchFamily="34" charset="-127"/>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Cache</a:t>
              </a: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77524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anim calcmode="lin" valueType="num">
                                      <p:cBhvr additive="base">
                                        <p:cTn id="11"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anim calcmode="lin" valueType="num">
                                      <p:cBhvr additive="base">
                                        <p:cTn id="15"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5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anim calcmode="lin" valueType="num">
                                      <p:cBhvr additive="base">
                                        <p:cTn id="19"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anim calcmode="lin" valueType="num">
                                      <p:cBhvr additive="base">
                                        <p:cTn id="23"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5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50595">
                                            <p:txEl>
                                              <p:pRg st="5" end="5"/>
                                            </p:txEl>
                                          </p:spTgt>
                                        </p:tgtEl>
                                        <p:attrNameLst>
                                          <p:attrName>style.visibility</p:attrName>
                                        </p:attrNameLst>
                                      </p:cBhvr>
                                      <p:to>
                                        <p:strVal val="visible"/>
                                      </p:to>
                                    </p:set>
                                    <p:anim calcmode="lin" valueType="num">
                                      <p:cBhvr additive="base">
                                        <p:cTn id="29"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05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50595">
                                            <p:txEl>
                                              <p:pRg st="6" end="6"/>
                                            </p:txEl>
                                          </p:spTgt>
                                        </p:tgtEl>
                                        <p:attrNameLst>
                                          <p:attrName>style.visibility</p:attrName>
                                        </p:attrNameLst>
                                      </p:cBhvr>
                                      <p:to>
                                        <p:strVal val="visible"/>
                                      </p:to>
                                    </p:set>
                                    <p:anim calcmode="lin" valueType="num">
                                      <p:cBhvr additive="base">
                                        <p:cTn id="33" dur="500" fill="hold"/>
                                        <p:tgtEl>
                                          <p:spTgt spid="7505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05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50595">
                                            <p:txEl>
                                              <p:pRg st="7" end="7"/>
                                            </p:txEl>
                                          </p:spTgt>
                                        </p:tgtEl>
                                        <p:attrNameLst>
                                          <p:attrName>style.visibility</p:attrName>
                                        </p:attrNameLst>
                                      </p:cBhvr>
                                      <p:to>
                                        <p:strVal val="visible"/>
                                      </p:to>
                                    </p:set>
                                    <p:anim calcmode="lin" valueType="num">
                                      <p:cBhvr additive="base">
                                        <p:cTn id="37" dur="500" fill="hold"/>
                                        <p:tgtEl>
                                          <p:spTgt spid="75059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05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0595">
                                            <p:txEl>
                                              <p:pRg st="8" end="8"/>
                                            </p:txEl>
                                          </p:spTgt>
                                        </p:tgtEl>
                                        <p:attrNameLst>
                                          <p:attrName>style.visibility</p:attrName>
                                        </p:attrNameLst>
                                      </p:cBhvr>
                                      <p:to>
                                        <p:strVal val="visible"/>
                                      </p:to>
                                    </p:set>
                                    <p:anim calcmode="lin" valueType="num">
                                      <p:cBhvr additive="base">
                                        <p:cTn id="43" dur="500" fill="hold"/>
                                        <p:tgtEl>
                                          <p:spTgt spid="750595">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05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50595">
                                            <p:txEl>
                                              <p:pRg st="9" end="9"/>
                                            </p:txEl>
                                          </p:spTgt>
                                        </p:tgtEl>
                                        <p:attrNameLst>
                                          <p:attrName>style.visibility</p:attrName>
                                        </p:attrNameLst>
                                      </p:cBhvr>
                                      <p:to>
                                        <p:strVal val="visible"/>
                                      </p:to>
                                    </p:set>
                                    <p:anim calcmode="lin" valueType="num">
                                      <p:cBhvr additive="base">
                                        <p:cTn id="49" dur="500" fill="hold"/>
                                        <p:tgtEl>
                                          <p:spTgt spid="75059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059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50595">
                                            <p:txEl>
                                              <p:pRg st="10" end="10"/>
                                            </p:txEl>
                                          </p:spTgt>
                                        </p:tgtEl>
                                        <p:attrNameLst>
                                          <p:attrName>style.visibility</p:attrName>
                                        </p:attrNameLst>
                                      </p:cBhvr>
                                      <p:to>
                                        <p:strVal val="visible"/>
                                      </p:to>
                                    </p:set>
                                    <p:anim calcmode="lin" valueType="num">
                                      <p:cBhvr additive="base">
                                        <p:cTn id="53" dur="500" fill="hold"/>
                                        <p:tgtEl>
                                          <p:spTgt spid="75059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059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50595">
                                            <p:txEl>
                                              <p:pRg st="11" end="11"/>
                                            </p:txEl>
                                          </p:spTgt>
                                        </p:tgtEl>
                                        <p:attrNameLst>
                                          <p:attrName>style.visibility</p:attrName>
                                        </p:attrNameLst>
                                      </p:cBhvr>
                                      <p:to>
                                        <p:strVal val="visible"/>
                                      </p:to>
                                    </p:set>
                                    <p:anim calcmode="lin" valueType="num">
                                      <p:cBhvr additive="base">
                                        <p:cTn id="59" dur="500" fill="hold"/>
                                        <p:tgtEl>
                                          <p:spTgt spid="750595">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5059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50595">
                                            <p:txEl>
                                              <p:pRg st="12" end="12"/>
                                            </p:txEl>
                                          </p:spTgt>
                                        </p:tgtEl>
                                        <p:attrNameLst>
                                          <p:attrName>style.visibility</p:attrName>
                                        </p:attrNameLst>
                                      </p:cBhvr>
                                      <p:to>
                                        <p:strVal val="visible"/>
                                      </p:to>
                                    </p:set>
                                    <p:anim calcmode="lin" valueType="num">
                                      <p:cBhvr additive="base">
                                        <p:cTn id="65" dur="500" fill="hold"/>
                                        <p:tgtEl>
                                          <p:spTgt spid="750595">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50595">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50595">
                                            <p:txEl>
                                              <p:pRg st="13" end="13"/>
                                            </p:txEl>
                                          </p:spTgt>
                                        </p:tgtEl>
                                        <p:attrNameLst>
                                          <p:attrName>style.visibility</p:attrName>
                                        </p:attrNameLst>
                                      </p:cBhvr>
                                      <p:to>
                                        <p:strVal val="visible"/>
                                      </p:to>
                                    </p:set>
                                    <p:anim calcmode="lin" valueType="num">
                                      <p:cBhvr additive="base">
                                        <p:cTn id="69" dur="500" fill="hold"/>
                                        <p:tgtEl>
                                          <p:spTgt spid="750595">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50595">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693025" cy="368300"/>
          </a:xfrm>
        </p:spPr>
        <p:txBody>
          <a:bodyPr/>
          <a:lstStyle/>
          <a:p>
            <a:r>
              <a:rPr lang="en-US" altLang="ko-KR" smtClean="0">
                <a:ea typeface="굴림" panose="020B0600000101010101" pitchFamily="34" charset="-127"/>
              </a:rPr>
              <a:t>TLB organization: include protection</a:t>
            </a:r>
          </a:p>
        </p:txBody>
      </p:sp>
      <p:sp>
        <p:nvSpPr>
          <p:cNvPr id="748547" name="Rectangle 3"/>
          <p:cNvSpPr>
            <a:spLocks noGrp="1" noChangeArrowheads="1"/>
          </p:cNvSpPr>
          <p:nvPr>
            <p:ph type="body" idx="1"/>
          </p:nvPr>
        </p:nvSpPr>
        <p:spPr>
          <a:xfrm>
            <a:off x="304800" y="762000"/>
            <a:ext cx="8610600" cy="6019800"/>
          </a:xfrm>
        </p:spPr>
        <p:txBody>
          <a:bodyPr/>
          <a:lstStyle/>
          <a:p>
            <a:pPr marL="203200" indent="-203200">
              <a:lnSpc>
                <a:spcPct val="80000"/>
              </a:lnSpc>
              <a:spcBef>
                <a:spcPct val="20000"/>
              </a:spcBef>
              <a:tabLst>
                <a:tab pos="4122738" algn="l"/>
              </a:tabLst>
            </a:pPr>
            <a:r>
              <a:rPr lang="en-US" altLang="ko-KR" smtClean="0">
                <a:ea typeface="굴림" panose="020B0600000101010101" pitchFamily="34" charset="-127"/>
              </a:rPr>
              <a:t>How big does TLB actually have to be?</a:t>
            </a:r>
          </a:p>
          <a:p>
            <a:pPr lvl="1" indent="-190500">
              <a:lnSpc>
                <a:spcPct val="80000"/>
              </a:lnSpc>
              <a:spcBef>
                <a:spcPct val="20000"/>
              </a:spcBef>
              <a:tabLst>
                <a:tab pos="4122738" algn="l"/>
              </a:tabLst>
            </a:pPr>
            <a:r>
              <a:rPr lang="en-US" altLang="ko-KR" smtClean="0">
                <a:ea typeface="굴림" panose="020B0600000101010101" pitchFamily="34" charset="-127"/>
              </a:rPr>
              <a:t>Usually small: 128-512 entries</a:t>
            </a:r>
          </a:p>
          <a:p>
            <a:pPr lvl="1" indent="-190500">
              <a:lnSpc>
                <a:spcPct val="80000"/>
              </a:lnSpc>
              <a:spcBef>
                <a:spcPct val="20000"/>
              </a:spcBef>
              <a:tabLst>
                <a:tab pos="4122738" algn="l"/>
              </a:tabLst>
            </a:pPr>
            <a:r>
              <a:rPr lang="en-US" altLang="ko-KR" smtClean="0">
                <a:ea typeface="굴림" panose="020B0600000101010101" pitchFamily="34" charset="-127"/>
              </a:rPr>
              <a:t>Not very big, can support higher associativity</a:t>
            </a:r>
          </a:p>
          <a:p>
            <a:pPr marL="203200" indent="-203200">
              <a:lnSpc>
                <a:spcPct val="80000"/>
              </a:lnSpc>
              <a:spcBef>
                <a:spcPct val="20000"/>
              </a:spcBef>
              <a:tabLst>
                <a:tab pos="4122738" algn="l"/>
              </a:tabLst>
            </a:pPr>
            <a:r>
              <a:rPr lang="en-US" altLang="ko-KR" smtClean="0">
                <a:solidFill>
                  <a:schemeClr val="hlink"/>
                </a:solidFill>
                <a:ea typeface="굴림" panose="020B0600000101010101" pitchFamily="34" charset="-127"/>
              </a:rPr>
              <a:t>TLB usually organized as</a:t>
            </a:r>
            <a:r>
              <a:rPr lang="en-US" altLang="ko-KR" smtClean="0">
                <a:ea typeface="굴림" panose="020B0600000101010101" pitchFamily="34" charset="-127"/>
              </a:rPr>
              <a:t> </a:t>
            </a:r>
            <a:r>
              <a:rPr lang="en-US" altLang="ko-KR" smtClean="0">
                <a:solidFill>
                  <a:schemeClr val="hlink"/>
                </a:solidFill>
                <a:ea typeface="굴림" panose="020B0600000101010101" pitchFamily="34" charset="-127"/>
              </a:rPr>
              <a:t>fully-associative cache</a:t>
            </a:r>
          </a:p>
          <a:p>
            <a:pPr lvl="1" indent="-190500">
              <a:lnSpc>
                <a:spcPct val="80000"/>
              </a:lnSpc>
              <a:spcBef>
                <a:spcPct val="20000"/>
              </a:spcBef>
              <a:tabLst>
                <a:tab pos="4122738" algn="l"/>
              </a:tabLst>
            </a:pPr>
            <a:r>
              <a:rPr lang="en-US" altLang="ko-KR" smtClean="0">
                <a:ea typeface="굴림" panose="020B0600000101010101" pitchFamily="34" charset="-127"/>
              </a:rPr>
              <a:t>Lookup is by Virtual Address</a:t>
            </a:r>
          </a:p>
          <a:p>
            <a:pPr lvl="1" indent="-190500">
              <a:lnSpc>
                <a:spcPct val="80000"/>
              </a:lnSpc>
              <a:spcBef>
                <a:spcPct val="20000"/>
              </a:spcBef>
              <a:tabLst>
                <a:tab pos="4122738" algn="l"/>
              </a:tabLst>
            </a:pPr>
            <a:r>
              <a:rPr lang="en-US" altLang="ko-KR" smtClean="0">
                <a:ea typeface="굴림" panose="020B0600000101010101" pitchFamily="34" charset="-127"/>
              </a:rPr>
              <a:t>Returns Physical Address + other info</a:t>
            </a:r>
          </a:p>
          <a:p>
            <a:pPr marL="203200" indent="-203200">
              <a:lnSpc>
                <a:spcPct val="80000"/>
              </a:lnSpc>
              <a:spcBef>
                <a:spcPct val="20000"/>
              </a:spcBef>
              <a:tabLst>
                <a:tab pos="4122738" algn="l"/>
              </a:tabLst>
            </a:pPr>
            <a:r>
              <a:rPr lang="en-US" altLang="ko-KR" smtClean="0">
                <a:ea typeface="굴림" panose="020B0600000101010101" pitchFamily="34" charset="-127"/>
              </a:rPr>
              <a:t>What happens when fully-associative is too slow?</a:t>
            </a:r>
          </a:p>
          <a:p>
            <a:pPr lvl="1" indent="-190500">
              <a:lnSpc>
                <a:spcPct val="80000"/>
              </a:lnSpc>
              <a:spcBef>
                <a:spcPct val="20000"/>
              </a:spcBef>
              <a:tabLst>
                <a:tab pos="4122738" algn="l"/>
              </a:tabLst>
            </a:pPr>
            <a:r>
              <a:rPr lang="en-US" altLang="ko-KR" smtClean="0">
                <a:ea typeface="굴림" panose="020B0600000101010101" pitchFamily="34" charset="-127"/>
              </a:rPr>
              <a:t>Put a small (4-16 entry) direct-mapped cache in front</a:t>
            </a:r>
          </a:p>
          <a:p>
            <a:pPr lvl="1" indent="-190500">
              <a:lnSpc>
                <a:spcPct val="80000"/>
              </a:lnSpc>
              <a:spcBef>
                <a:spcPct val="20000"/>
              </a:spcBef>
              <a:tabLst>
                <a:tab pos="4122738" algn="l"/>
              </a:tabLst>
            </a:pPr>
            <a:r>
              <a:rPr lang="en-US" altLang="ko-KR" smtClean="0">
                <a:ea typeface="굴림" panose="020B0600000101010101" pitchFamily="34" charset="-127"/>
              </a:rPr>
              <a:t>Called a “TLB Slice”</a:t>
            </a:r>
          </a:p>
          <a:p>
            <a:pPr marL="203200" indent="-203200">
              <a:lnSpc>
                <a:spcPct val="80000"/>
              </a:lnSpc>
              <a:spcBef>
                <a:spcPct val="20000"/>
              </a:spcBef>
              <a:tabLst>
                <a:tab pos="4122738" algn="l"/>
              </a:tabLst>
            </a:pPr>
            <a:r>
              <a:rPr lang="en-US" altLang="ko-KR" smtClean="0">
                <a:ea typeface="굴림" panose="020B0600000101010101" pitchFamily="34" charset="-127"/>
              </a:rPr>
              <a:t>Example for MIPS R3000:</a:t>
            </a: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marL="203200" indent="-203200">
              <a:lnSpc>
                <a:spcPct val="80000"/>
              </a:lnSpc>
              <a:spcBef>
                <a:spcPct val="20000"/>
              </a:spcBef>
              <a:tabLst>
                <a:tab pos="4122738" algn="l"/>
              </a:tabLst>
            </a:pPr>
            <a:endParaRPr lang="en-US" altLang="ko-KR" smtClean="0">
              <a:ea typeface="굴림" panose="020B0600000101010101" pitchFamily="34" charset="-127"/>
            </a:endParaRPr>
          </a:p>
          <a:p>
            <a:pPr lvl="1" indent="-190500">
              <a:lnSpc>
                <a:spcPct val="80000"/>
              </a:lnSpc>
              <a:spcBef>
                <a:spcPct val="20000"/>
              </a:spcBef>
              <a:buFontTx/>
              <a:buNone/>
              <a:tabLst>
                <a:tab pos="4122738" algn="l"/>
              </a:tabLst>
            </a:pPr>
            <a:endParaRPr lang="ko-KR" altLang="en-US" smtClean="0">
              <a:ea typeface="굴림" panose="020B0600000101010101" pitchFamily="34" charset="-127"/>
            </a:endParaRPr>
          </a:p>
        </p:txBody>
      </p:sp>
      <p:grpSp>
        <p:nvGrpSpPr>
          <p:cNvPr id="748560" name="Group 16"/>
          <p:cNvGrpSpPr>
            <a:grpSpLocks/>
          </p:cNvGrpSpPr>
          <p:nvPr/>
        </p:nvGrpSpPr>
        <p:grpSpPr bwMode="auto">
          <a:xfrm>
            <a:off x="914400" y="4343400"/>
            <a:ext cx="7543800" cy="1498600"/>
            <a:chOff x="480" y="704"/>
            <a:chExt cx="4752" cy="944"/>
          </a:xfrm>
        </p:grpSpPr>
        <p:sp>
          <p:nvSpPr>
            <p:cNvPr id="36869" name="Text Box 15"/>
            <p:cNvSpPr txBox="1">
              <a:spLocks noChangeArrowheads="1"/>
            </p:cNvSpPr>
            <p:nvPr/>
          </p:nvSpPr>
          <p:spPr bwMode="auto">
            <a:xfrm>
              <a:off x="528" y="960"/>
              <a:ext cx="46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1pPr>
              <a:lvl2pPr marL="742950" indent="-28575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2pPr>
              <a:lvl3pPr marL="11430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3pPr>
              <a:lvl4pPr marL="16002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4pPr>
              <a:lvl5pPr marL="20574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9pPr>
            </a:lstStyle>
            <a:p>
              <a:pPr algn="l">
                <a:lnSpc>
                  <a:spcPct val="100000"/>
                </a:lnSpc>
                <a:spcBef>
                  <a:spcPct val="50000"/>
                </a:spcBef>
                <a:buSzTx/>
              </a:pPr>
              <a:r>
                <a:rPr lang="ko-KR" altLang="en-US" sz="1800" b="0">
                  <a:solidFill>
                    <a:schemeClr val="accent2"/>
                  </a:solidFill>
                  <a:latin typeface="Arial" panose="020B0604020202020204" pitchFamily="34" charset="0"/>
                  <a:ea typeface="굴림" panose="020B0600000101010101" pitchFamily="34" charset="-127"/>
                </a:rPr>
                <a:t>	</a:t>
              </a:r>
              <a:r>
                <a:rPr lang="en-US" altLang="ko-KR" sz="1800">
                  <a:solidFill>
                    <a:schemeClr val="hlink"/>
                  </a:solidFill>
                  <a:latin typeface="Arial" panose="020B0604020202020204" pitchFamily="34" charset="0"/>
                  <a:ea typeface="굴림" panose="020B0600000101010101" pitchFamily="34" charset="-127"/>
                </a:rPr>
                <a:t>0xFA00	0x0003	Y	N	Y	R/W	34</a:t>
              </a:r>
              <a:br>
                <a:rPr lang="en-US" altLang="ko-KR" sz="1800">
                  <a:solidFill>
                    <a:schemeClr val="hlink"/>
                  </a:solidFill>
                  <a:latin typeface="Arial" panose="020B0604020202020204" pitchFamily="34" charset="0"/>
                  <a:ea typeface="굴림" panose="020B0600000101010101" pitchFamily="34" charset="-127"/>
                </a:rPr>
              </a:br>
              <a:r>
                <a:rPr lang="en-US" altLang="ko-KR" sz="1800">
                  <a:solidFill>
                    <a:schemeClr val="hlink"/>
                  </a:solidFill>
                  <a:latin typeface="Arial" panose="020B0604020202020204" pitchFamily="34" charset="0"/>
                  <a:ea typeface="굴림" panose="020B0600000101010101" pitchFamily="34" charset="-127"/>
                </a:rPr>
                <a:t>	0x0040	0x0010	N	Y	Y	R	0</a:t>
              </a:r>
              <a:br>
                <a:rPr lang="en-US" altLang="ko-KR" sz="1800">
                  <a:solidFill>
                    <a:schemeClr val="hlink"/>
                  </a:solidFill>
                  <a:latin typeface="Arial" panose="020B0604020202020204" pitchFamily="34" charset="0"/>
                  <a:ea typeface="굴림" panose="020B0600000101010101" pitchFamily="34" charset="-127"/>
                </a:rPr>
              </a:br>
              <a:r>
                <a:rPr lang="en-US" altLang="ko-KR" sz="1800">
                  <a:solidFill>
                    <a:schemeClr val="hlink"/>
                  </a:solidFill>
                  <a:latin typeface="Arial" panose="020B0604020202020204" pitchFamily="34" charset="0"/>
                  <a:ea typeface="굴림" panose="020B0600000101010101" pitchFamily="34" charset="-127"/>
                </a:rPr>
                <a:t>	0x0041	0x0011	N	Y	Y	R	0</a:t>
              </a:r>
            </a:p>
          </p:txBody>
        </p:sp>
        <p:sp>
          <p:nvSpPr>
            <p:cNvPr id="36870" name="Rectangle 4"/>
            <p:cNvSpPr>
              <a:spLocks noChangeArrowheads="1"/>
            </p:cNvSpPr>
            <p:nvPr/>
          </p:nvSpPr>
          <p:spPr bwMode="auto">
            <a:xfrm>
              <a:off x="480" y="704"/>
              <a:ext cx="4704" cy="9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6871" name="Rectangle 5"/>
            <p:cNvSpPr>
              <a:spLocks noChangeArrowheads="1"/>
            </p:cNvSpPr>
            <p:nvPr/>
          </p:nvSpPr>
          <p:spPr bwMode="auto">
            <a:xfrm>
              <a:off x="480" y="720"/>
              <a:ext cx="475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Virtual Address   Physical Address   Dirty   Ref   Valid   Access ASID</a:t>
              </a:r>
            </a:p>
          </p:txBody>
        </p:sp>
        <p:sp>
          <p:nvSpPr>
            <p:cNvPr id="36872" name="Line 6"/>
            <p:cNvSpPr>
              <a:spLocks noChangeShapeType="1"/>
            </p:cNvSpPr>
            <p:nvPr/>
          </p:nvSpPr>
          <p:spPr bwMode="auto">
            <a:xfrm>
              <a:off x="16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7"/>
            <p:cNvSpPr>
              <a:spLocks noChangeShapeType="1"/>
            </p:cNvSpPr>
            <p:nvPr/>
          </p:nvSpPr>
          <p:spPr bwMode="auto">
            <a:xfrm>
              <a:off x="2964" y="736"/>
              <a:ext cx="0" cy="8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Line 8"/>
            <p:cNvSpPr>
              <a:spLocks noChangeShapeType="1"/>
            </p:cNvSpPr>
            <p:nvPr/>
          </p:nvSpPr>
          <p:spPr bwMode="auto">
            <a:xfrm>
              <a:off x="340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Line 9"/>
            <p:cNvSpPr>
              <a:spLocks noChangeShapeType="1"/>
            </p:cNvSpPr>
            <p:nvPr/>
          </p:nvSpPr>
          <p:spPr bwMode="auto">
            <a:xfrm>
              <a:off x="376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0"/>
            <p:cNvSpPr>
              <a:spLocks noChangeShapeType="1"/>
            </p:cNvSpPr>
            <p:nvPr/>
          </p:nvSpPr>
          <p:spPr bwMode="auto">
            <a:xfrm>
              <a:off x="42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1"/>
            <p:cNvSpPr>
              <a:spLocks noChangeShapeType="1"/>
            </p:cNvSpPr>
            <p:nvPr/>
          </p:nvSpPr>
          <p:spPr bwMode="auto">
            <a:xfrm flipV="1">
              <a:off x="488" y="864"/>
              <a:ext cx="4696"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Line 13"/>
            <p:cNvSpPr>
              <a:spLocks noChangeShapeType="1"/>
            </p:cNvSpPr>
            <p:nvPr/>
          </p:nvSpPr>
          <p:spPr bwMode="auto">
            <a:xfrm>
              <a:off x="4800" y="720"/>
              <a:ext cx="0" cy="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4"/>
            <p:cNvSpPr>
              <a:spLocks noChangeShapeType="1"/>
            </p:cNvSpPr>
            <p:nvPr/>
          </p:nvSpPr>
          <p:spPr bwMode="auto">
            <a:xfrm>
              <a:off x="4800" y="720"/>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9812679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 calcmode="lin" valueType="num">
                                      <p:cBhvr additive="base">
                                        <p:cTn id="7" dur="500" fill="hold"/>
                                        <p:tgtEl>
                                          <p:spTgt spid="748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85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8547">
                                            <p:txEl>
                                              <p:pRg st="1" end="1"/>
                                            </p:txEl>
                                          </p:spTgt>
                                        </p:tgtEl>
                                        <p:attrNameLst>
                                          <p:attrName>style.visibility</p:attrName>
                                        </p:attrNameLst>
                                      </p:cBhvr>
                                      <p:to>
                                        <p:strVal val="visible"/>
                                      </p:to>
                                    </p:set>
                                    <p:anim calcmode="lin" valueType="num">
                                      <p:cBhvr additive="base">
                                        <p:cTn id="11" dur="500" fill="hold"/>
                                        <p:tgtEl>
                                          <p:spTgt spid="7485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85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8547">
                                            <p:txEl>
                                              <p:pRg st="2" end="2"/>
                                            </p:txEl>
                                          </p:spTgt>
                                        </p:tgtEl>
                                        <p:attrNameLst>
                                          <p:attrName>style.visibility</p:attrName>
                                        </p:attrNameLst>
                                      </p:cBhvr>
                                      <p:to>
                                        <p:strVal val="visible"/>
                                      </p:to>
                                    </p:set>
                                    <p:anim calcmode="lin" valueType="num">
                                      <p:cBhvr additive="base">
                                        <p:cTn id="15" dur="500" fill="hold"/>
                                        <p:tgtEl>
                                          <p:spTgt spid="7485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48547">
                                            <p:txEl>
                                              <p:pRg st="3" end="3"/>
                                            </p:txEl>
                                          </p:spTgt>
                                        </p:tgtEl>
                                        <p:attrNameLst>
                                          <p:attrName>style.visibility</p:attrName>
                                        </p:attrNameLst>
                                      </p:cBhvr>
                                      <p:to>
                                        <p:strVal val="visible"/>
                                      </p:to>
                                    </p:set>
                                    <p:anim calcmode="lin" valueType="num">
                                      <p:cBhvr additive="base">
                                        <p:cTn id="21" dur="500" fill="hold"/>
                                        <p:tgtEl>
                                          <p:spTgt spid="7485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85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8547">
                                            <p:txEl>
                                              <p:pRg st="4" end="4"/>
                                            </p:txEl>
                                          </p:spTgt>
                                        </p:tgtEl>
                                        <p:attrNameLst>
                                          <p:attrName>style.visibility</p:attrName>
                                        </p:attrNameLst>
                                      </p:cBhvr>
                                      <p:to>
                                        <p:strVal val="visible"/>
                                      </p:to>
                                    </p:set>
                                    <p:anim calcmode="lin" valueType="num">
                                      <p:cBhvr additive="base">
                                        <p:cTn id="25" dur="500" fill="hold"/>
                                        <p:tgtEl>
                                          <p:spTgt spid="7485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85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8547">
                                            <p:txEl>
                                              <p:pRg st="5" end="5"/>
                                            </p:txEl>
                                          </p:spTgt>
                                        </p:tgtEl>
                                        <p:attrNameLst>
                                          <p:attrName>style.visibility</p:attrName>
                                        </p:attrNameLst>
                                      </p:cBhvr>
                                      <p:to>
                                        <p:strVal val="visible"/>
                                      </p:to>
                                    </p:set>
                                    <p:anim calcmode="lin" valueType="num">
                                      <p:cBhvr additive="base">
                                        <p:cTn id="29" dur="500" fill="hold"/>
                                        <p:tgtEl>
                                          <p:spTgt spid="74854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48547">
                                            <p:txEl>
                                              <p:pRg st="6" end="6"/>
                                            </p:txEl>
                                          </p:spTgt>
                                        </p:tgtEl>
                                        <p:attrNameLst>
                                          <p:attrName>style.visibility</p:attrName>
                                        </p:attrNameLst>
                                      </p:cBhvr>
                                      <p:to>
                                        <p:strVal val="visible"/>
                                      </p:to>
                                    </p:set>
                                    <p:anim calcmode="lin" valueType="num">
                                      <p:cBhvr additive="base">
                                        <p:cTn id="35" dur="500" fill="hold"/>
                                        <p:tgtEl>
                                          <p:spTgt spid="74854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4854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48547">
                                            <p:txEl>
                                              <p:pRg st="7" end="7"/>
                                            </p:txEl>
                                          </p:spTgt>
                                        </p:tgtEl>
                                        <p:attrNameLst>
                                          <p:attrName>style.visibility</p:attrName>
                                        </p:attrNameLst>
                                      </p:cBhvr>
                                      <p:to>
                                        <p:strVal val="visible"/>
                                      </p:to>
                                    </p:set>
                                    <p:anim calcmode="lin" valueType="num">
                                      <p:cBhvr additive="base">
                                        <p:cTn id="39" dur="500" fill="hold"/>
                                        <p:tgtEl>
                                          <p:spTgt spid="74854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4854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48547">
                                            <p:txEl>
                                              <p:pRg st="8" end="8"/>
                                            </p:txEl>
                                          </p:spTgt>
                                        </p:tgtEl>
                                        <p:attrNameLst>
                                          <p:attrName>style.visibility</p:attrName>
                                        </p:attrNameLst>
                                      </p:cBhvr>
                                      <p:to>
                                        <p:strVal val="visible"/>
                                      </p:to>
                                    </p:set>
                                    <p:anim calcmode="lin" valueType="num">
                                      <p:cBhvr additive="base">
                                        <p:cTn id="43" dur="500" fill="hold"/>
                                        <p:tgtEl>
                                          <p:spTgt spid="7485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485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48547">
                                            <p:txEl>
                                              <p:pRg st="9" end="9"/>
                                            </p:txEl>
                                          </p:spTgt>
                                        </p:tgtEl>
                                        <p:attrNameLst>
                                          <p:attrName>style.visibility</p:attrName>
                                        </p:attrNameLst>
                                      </p:cBhvr>
                                      <p:to>
                                        <p:strVal val="visible"/>
                                      </p:to>
                                    </p:set>
                                    <p:anim calcmode="lin" valueType="num">
                                      <p:cBhvr additive="base">
                                        <p:cTn id="49" dur="500" fill="hold"/>
                                        <p:tgtEl>
                                          <p:spTgt spid="748547">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48547">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48560"/>
                                        </p:tgtEl>
                                        <p:attrNameLst>
                                          <p:attrName>style.visibility</p:attrName>
                                        </p:attrNameLst>
                                      </p:cBhvr>
                                      <p:to>
                                        <p:strVal val="visible"/>
                                      </p:to>
                                    </p:set>
                                    <p:anim calcmode="lin" valueType="num">
                                      <p:cBhvr additive="base">
                                        <p:cTn id="53" dur="500" fill="hold"/>
                                        <p:tgtEl>
                                          <p:spTgt spid="748560"/>
                                        </p:tgtEl>
                                        <p:attrNameLst>
                                          <p:attrName>ppt_x</p:attrName>
                                        </p:attrNameLst>
                                      </p:cBhvr>
                                      <p:tavLst>
                                        <p:tav tm="0">
                                          <p:val>
                                            <p:strVal val="1+#ppt_w/2"/>
                                          </p:val>
                                        </p:tav>
                                        <p:tav tm="100000">
                                          <p:val>
                                            <p:strVal val="#ppt_x"/>
                                          </p:val>
                                        </p:tav>
                                      </p:tavLst>
                                    </p:anim>
                                    <p:anim calcmode="lin" valueType="num">
                                      <p:cBhvr additive="base">
                                        <p:cTn id="54" dur="500" fill="hold"/>
                                        <p:tgtEl>
                                          <p:spTgt spid="7485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In Machine Structures (</a:t>
            </a:r>
            <a:r>
              <a:rPr lang="en-US" dirty="0" err="1" smtClean="0"/>
              <a:t>eg</a:t>
            </a:r>
            <a:r>
              <a:rPr lang="en-US" dirty="0" smtClean="0"/>
              <a:t>. 61C) …</a:t>
            </a:r>
            <a:endParaRPr lang="en-US" dirty="0"/>
          </a:p>
        </p:txBody>
      </p:sp>
      <p:sp>
        <p:nvSpPr>
          <p:cNvPr id="3" name="Content Placeholder 2"/>
          <p:cNvSpPr>
            <a:spLocks noGrp="1"/>
          </p:cNvSpPr>
          <p:nvPr>
            <p:ph idx="1"/>
          </p:nvPr>
        </p:nvSpPr>
        <p:spPr>
          <a:xfrm>
            <a:off x="94320" y="969532"/>
            <a:ext cx="8910000" cy="905065"/>
          </a:xfrm>
        </p:spPr>
        <p:txBody>
          <a:bodyPr/>
          <a:lstStyle/>
          <a:p>
            <a:r>
              <a:rPr lang="en-US" dirty="0" smtClean="0"/>
              <a:t>Caching is the key to memory system performance</a:t>
            </a:r>
            <a:endParaRPr lang="en-US" dirty="0"/>
          </a:p>
        </p:txBody>
      </p:sp>
      <p:sp>
        <p:nvSpPr>
          <p:cNvPr id="8" name="Rectangle 40"/>
          <p:cNvSpPr>
            <a:spLocks noChangeArrowheads="1"/>
          </p:cNvSpPr>
          <p:nvPr/>
        </p:nvSpPr>
        <p:spPr bwMode="auto">
          <a:xfrm>
            <a:off x="457200" y="5056622"/>
            <a:ext cx="8229600" cy="1643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285750" indent="-285750">
              <a:buFont typeface="Arial"/>
              <a:buChar char="•"/>
            </a:pPr>
            <a:r>
              <a:rPr lang="en-US" altLang="ko-KR" b="0" dirty="0">
                <a:latin typeface="Helvetica" charset="0"/>
                <a:cs typeface="Helvetica" charset="0"/>
              </a:rPr>
              <a:t>Average Access time = </a:t>
            </a:r>
            <a:r>
              <a:rPr lang="en-US" altLang="ko-KR" b="0" dirty="0" smtClean="0">
                <a:latin typeface="Helvetica" charset="0"/>
                <a:cs typeface="Helvetica" charset="0"/>
              </a:rPr>
              <a:t> (</a:t>
            </a:r>
            <a:r>
              <a:rPr lang="en-US" altLang="ko-KR" b="0" dirty="0">
                <a:latin typeface="Helvetica" charset="0"/>
                <a:cs typeface="Helvetica" charset="0"/>
              </a:rPr>
              <a:t>Hit Rate x </a:t>
            </a:r>
            <a:r>
              <a:rPr lang="en-US" altLang="ko-KR" b="0" dirty="0" err="1">
                <a:solidFill>
                  <a:schemeClr val="hlink"/>
                </a:solidFill>
                <a:latin typeface="Helvetica" charset="0"/>
                <a:cs typeface="Helvetica" charset="0"/>
              </a:rPr>
              <a:t>HitTime</a:t>
            </a:r>
            <a:r>
              <a:rPr lang="en-US" altLang="ko-KR" b="0" dirty="0">
                <a:latin typeface="Helvetica" charset="0"/>
                <a:cs typeface="Helvetica" charset="0"/>
              </a:rPr>
              <a:t>) + (Miss Rate x </a:t>
            </a:r>
            <a:r>
              <a:rPr lang="en-US" altLang="ko-KR" b="0" dirty="0" err="1">
                <a:solidFill>
                  <a:schemeClr val="hlink"/>
                </a:solidFill>
                <a:latin typeface="Helvetica" charset="0"/>
                <a:cs typeface="Helvetica" charset="0"/>
              </a:rPr>
              <a:t>MissTime</a:t>
            </a:r>
            <a:r>
              <a:rPr lang="en-US" altLang="ko-KR" b="0" dirty="0" smtClean="0">
                <a:latin typeface="Helvetica" charset="0"/>
                <a:cs typeface="Helvetica" charset="0"/>
              </a:rPr>
              <a:t>)</a:t>
            </a: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a:t>
            </a:r>
            <a:r>
              <a:rPr lang="en-US" dirty="0" err="1">
                <a:latin typeface="Helvetica" charset="0"/>
                <a:cs typeface="Helvetica" charset="0"/>
              </a:rPr>
              <a:t>MissRate</a:t>
            </a:r>
            <a:r>
              <a:rPr lang="en-US" dirty="0">
                <a:latin typeface="Helvetica" charset="0"/>
                <a:cs typeface="Helvetica" charset="0"/>
              </a:rPr>
              <a:t> = </a:t>
            </a:r>
            <a:r>
              <a:rPr lang="en-US" dirty="0" smtClean="0">
                <a:latin typeface="Helvetica" charset="0"/>
                <a:cs typeface="Helvetica" charset="0"/>
              </a:rPr>
              <a:t>1</a:t>
            </a: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90% </a:t>
            </a:r>
            <a:r>
              <a:rPr lang="en-US" dirty="0" smtClean="0">
                <a:latin typeface="Helvetica" charset="0"/>
                <a:cs typeface="Helvetica" charset="0"/>
              </a:rPr>
              <a:t>=&gt; </a:t>
            </a:r>
            <a:r>
              <a:rPr lang="en-US" dirty="0">
                <a:latin typeface="Helvetica" charset="0"/>
                <a:cs typeface="Helvetica" charset="0"/>
              </a:rPr>
              <a:t>Average Access Time = </a:t>
            </a:r>
            <a:r>
              <a:rPr lang="en-US" dirty="0" smtClean="0">
                <a:latin typeface="Helvetica" charset="0"/>
                <a:cs typeface="Helvetica" charset="0"/>
              </a:rPr>
              <a:t>19 ns</a:t>
            </a:r>
            <a:endParaRPr lang="en-US" dirty="0">
              <a:latin typeface="Helvetica" charset="0"/>
              <a:cs typeface="Helvetica" charset="0"/>
            </a:endParaRPr>
          </a:p>
          <a:p>
            <a:pPr marL="285750" indent="-285750">
              <a:lnSpc>
                <a:spcPct val="90000"/>
              </a:lnSpc>
              <a:spcBef>
                <a:spcPct val="30000"/>
              </a:spcBef>
              <a:buFont typeface="Arial"/>
              <a:buChar char="•"/>
            </a:pPr>
            <a:r>
              <a:rPr lang="en-US" dirty="0" err="1">
                <a:latin typeface="Helvetica" charset="0"/>
                <a:cs typeface="Helvetica" charset="0"/>
              </a:rPr>
              <a:t>HitRate</a:t>
            </a:r>
            <a:r>
              <a:rPr lang="en-US" dirty="0">
                <a:latin typeface="Helvetica" charset="0"/>
                <a:cs typeface="Helvetica" charset="0"/>
              </a:rPr>
              <a:t> = 99% </a:t>
            </a:r>
            <a:r>
              <a:rPr lang="en-US" dirty="0" smtClean="0">
                <a:latin typeface="Helvetica" charset="0"/>
                <a:cs typeface="Helvetica" charset="0"/>
              </a:rPr>
              <a:t>=&gt; </a:t>
            </a:r>
            <a:r>
              <a:rPr lang="en-US" dirty="0">
                <a:latin typeface="Helvetica" charset="0"/>
                <a:cs typeface="Helvetica" charset="0"/>
              </a:rPr>
              <a:t>Average Access Time = </a:t>
            </a:r>
            <a:r>
              <a:rPr lang="en-US" dirty="0" smtClean="0">
                <a:latin typeface="Helvetica" charset="0"/>
                <a:cs typeface="Helvetica" charset="0"/>
              </a:rPr>
              <a:t>10.9ns</a:t>
            </a:r>
            <a:endParaRPr lang="en-US" dirty="0">
              <a:latin typeface="Helvetica" charset="0"/>
              <a:cs typeface="Helvetica" charset="0"/>
            </a:endParaRPr>
          </a:p>
          <a:p>
            <a:pPr marL="285750" indent="-285750">
              <a:buFont typeface="Arial"/>
              <a:buChar char="•"/>
            </a:pPr>
            <a:endParaRPr lang="en-US" b="0" dirty="0">
              <a:latin typeface="Helvetica" charset="0"/>
              <a:cs typeface="Helvetica" charset="0"/>
            </a:endParaRPr>
          </a:p>
        </p:txBody>
      </p:sp>
      <p:grpSp>
        <p:nvGrpSpPr>
          <p:cNvPr id="10" name="Group 67"/>
          <p:cNvGrpSpPr>
            <a:grpSpLocks/>
          </p:cNvGrpSpPr>
          <p:nvPr/>
        </p:nvGrpSpPr>
        <p:grpSpPr bwMode="auto">
          <a:xfrm>
            <a:off x="2305443" y="3219118"/>
            <a:ext cx="5569282" cy="1837504"/>
            <a:chOff x="2993213" y="3115671"/>
            <a:chExt cx="5325016" cy="1837741"/>
          </a:xfrm>
        </p:grpSpPr>
        <p:sp>
          <p:nvSpPr>
            <p:cNvPr id="11" name="Rectangle 10"/>
            <p:cNvSpPr>
              <a:spLocks noChangeArrowheads="1"/>
            </p:cNvSpPr>
            <p:nvPr/>
          </p:nvSpPr>
          <p:spPr bwMode="auto">
            <a:xfrm>
              <a:off x="3009900" y="3505200"/>
              <a:ext cx="1028700" cy="83820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12" name="Rectangle 11"/>
            <p:cNvSpPr>
              <a:spLocks noChangeArrowheads="1"/>
            </p:cNvSpPr>
            <p:nvPr/>
          </p:nvSpPr>
          <p:spPr bwMode="auto">
            <a:xfrm>
              <a:off x="2993213" y="3733800"/>
              <a:ext cx="1186424" cy="336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a:latin typeface="Helvetica" charset="0"/>
                  <a:cs typeface="Helvetica" charset="0"/>
                </a:rPr>
                <a:t>Processor</a:t>
              </a:r>
            </a:p>
          </p:txBody>
        </p:sp>
        <p:sp>
          <p:nvSpPr>
            <p:cNvPr id="13" name="Rectangle 18"/>
            <p:cNvSpPr>
              <a:spLocks noChangeArrowheads="1"/>
            </p:cNvSpPr>
            <p:nvPr/>
          </p:nvSpPr>
          <p:spPr bwMode="auto">
            <a:xfrm>
              <a:off x="7035800" y="3115671"/>
              <a:ext cx="1282429" cy="1569041"/>
            </a:xfrm>
            <a:prstGeom prst="rect">
              <a:avLst/>
            </a:prstGeom>
            <a:solidFill>
              <a:srgbClr val="C0D2FE"/>
            </a:solidFill>
            <a:ln w="25400">
              <a:solidFill>
                <a:schemeClr val="tx1"/>
              </a:solidFill>
              <a:miter lim="800000"/>
              <a:headEnd/>
              <a:tailEnd/>
            </a:ln>
          </p:spPr>
          <p:txBody>
            <a:bodyPr wrap="none" anchor="ctr"/>
            <a:lstStyle/>
            <a:p>
              <a:endParaRPr lang="en-US" b="0">
                <a:latin typeface="Helvetica" charset="0"/>
                <a:cs typeface="Helvetica" charset="0"/>
              </a:endParaRPr>
            </a:p>
          </p:txBody>
        </p:sp>
        <p:sp>
          <p:nvSpPr>
            <p:cNvPr id="14" name="Rectangle 19"/>
            <p:cNvSpPr>
              <a:spLocks noChangeArrowheads="1"/>
            </p:cNvSpPr>
            <p:nvPr/>
          </p:nvSpPr>
          <p:spPr bwMode="auto">
            <a:xfrm>
              <a:off x="7096125" y="3386138"/>
              <a:ext cx="969517" cy="828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a:latin typeface="Helvetica" charset="0"/>
                  <a:cs typeface="Helvetica" charset="0"/>
                </a:rPr>
                <a:t>Main</a:t>
              </a:r>
            </a:p>
            <a:p>
              <a:r>
                <a:rPr lang="en-US" altLang="ko-KR" sz="1600" b="0">
                  <a:latin typeface="Helvetica" charset="0"/>
                  <a:cs typeface="Helvetica" charset="0"/>
                </a:rPr>
                <a:t>Memory</a:t>
              </a:r>
            </a:p>
            <a:p>
              <a:r>
                <a:rPr lang="en-US" altLang="ko-KR" sz="1600" b="0">
                  <a:latin typeface="Helvetica" charset="0"/>
                  <a:cs typeface="Helvetica" charset="0"/>
                </a:rPr>
                <a:t>(DRAM)</a:t>
              </a:r>
            </a:p>
          </p:txBody>
        </p:sp>
        <p:sp>
          <p:nvSpPr>
            <p:cNvPr id="15" name="Rectangle 47"/>
            <p:cNvSpPr>
              <a:spLocks noChangeArrowheads="1"/>
            </p:cNvSpPr>
            <p:nvPr/>
          </p:nvSpPr>
          <p:spPr bwMode="auto">
            <a:xfrm>
              <a:off x="7073900" y="4648200"/>
              <a:ext cx="850900"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b="0">
                <a:latin typeface="Helvetica" charset="0"/>
                <a:cs typeface="Helvetica" charset="0"/>
              </a:endParaRPr>
            </a:p>
          </p:txBody>
        </p:sp>
        <p:sp>
          <p:nvSpPr>
            <p:cNvPr id="17" name="Rectangle 53"/>
            <p:cNvSpPr>
              <a:spLocks noChangeArrowheads="1"/>
            </p:cNvSpPr>
            <p:nvPr/>
          </p:nvSpPr>
          <p:spPr bwMode="auto">
            <a:xfrm>
              <a:off x="5397500" y="4572412"/>
              <a:ext cx="850900"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10ns</a:t>
              </a:r>
            </a:p>
          </p:txBody>
        </p:sp>
        <p:sp>
          <p:nvSpPr>
            <p:cNvPr id="18" name="Rectangle 20"/>
            <p:cNvSpPr>
              <a:spLocks noChangeArrowheads="1"/>
            </p:cNvSpPr>
            <p:nvPr/>
          </p:nvSpPr>
          <p:spPr bwMode="auto">
            <a:xfrm>
              <a:off x="5486400" y="3277012"/>
              <a:ext cx="923832" cy="1074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dirty="0">
                  <a:latin typeface="Helvetica" charset="0"/>
                  <a:cs typeface="Helvetica" charset="0"/>
                </a:rPr>
                <a:t>Second</a:t>
              </a:r>
            </a:p>
            <a:p>
              <a:r>
                <a:rPr lang="en-US" altLang="ko-KR" sz="1600" b="0" dirty="0">
                  <a:latin typeface="Helvetica" charset="0"/>
                  <a:cs typeface="Helvetica" charset="0"/>
                </a:rPr>
                <a:t>Level</a:t>
              </a:r>
            </a:p>
            <a:p>
              <a:r>
                <a:rPr lang="en-US" altLang="ko-KR" sz="1600" b="0" dirty="0">
                  <a:latin typeface="Helvetica" charset="0"/>
                  <a:cs typeface="Helvetica" charset="0"/>
                </a:rPr>
                <a:t>Cache</a:t>
              </a:r>
            </a:p>
            <a:p>
              <a:r>
                <a:rPr lang="en-US" altLang="ko-KR" sz="1600" b="0" dirty="0">
                  <a:latin typeface="Helvetica" charset="0"/>
                  <a:cs typeface="Helvetica" charset="0"/>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0" name="Straight Arrow Connector 61"/>
            <p:cNvCxnSpPr>
              <a:cxnSpLocks noChangeShapeType="1"/>
            </p:cNvCxnSpPr>
            <p:nvPr/>
          </p:nvCxnSpPr>
          <p:spPr bwMode="auto">
            <a:xfrm>
              <a:off x="4038600" y="3962812"/>
              <a:ext cx="1447800" cy="1588"/>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grpSp>
      <p:sp>
        <p:nvSpPr>
          <p:cNvPr id="22" name="Rectangle 10"/>
          <p:cNvSpPr>
            <a:spLocks noChangeArrowheads="1"/>
          </p:cNvSpPr>
          <p:nvPr/>
        </p:nvSpPr>
        <p:spPr bwMode="auto">
          <a:xfrm>
            <a:off x="2359272" y="1993636"/>
            <a:ext cx="1091161" cy="838038"/>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23" name="Rectangle 11"/>
          <p:cNvSpPr>
            <a:spLocks noChangeArrowheads="1"/>
          </p:cNvSpPr>
          <p:nvPr/>
        </p:nvSpPr>
        <p:spPr bwMode="auto">
          <a:xfrm>
            <a:off x="2315522" y="2222191"/>
            <a:ext cx="1258461"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cs typeface="Helvetica" charset="0"/>
              </a:rPr>
              <a:t>Processor</a:t>
            </a:r>
          </a:p>
        </p:txBody>
      </p:sp>
      <p:sp>
        <p:nvSpPr>
          <p:cNvPr id="24" name="Rectangle 18"/>
          <p:cNvSpPr>
            <a:spLocks noChangeArrowheads="1"/>
          </p:cNvSpPr>
          <p:nvPr/>
        </p:nvSpPr>
        <p:spPr bwMode="auto">
          <a:xfrm>
            <a:off x="6508109" y="1686132"/>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a:latin typeface="Helvetica" charset="0"/>
              <a:cs typeface="Helvetica" charset="0"/>
            </a:endParaRPr>
          </a:p>
        </p:txBody>
      </p:sp>
      <p:sp>
        <p:nvSpPr>
          <p:cNvPr id="25" name="Rectangle 19"/>
          <p:cNvSpPr>
            <a:spLocks noChangeArrowheads="1"/>
          </p:cNvSpPr>
          <p:nvPr/>
        </p:nvSpPr>
        <p:spPr bwMode="auto">
          <a:xfrm>
            <a:off x="6572365" y="1874597"/>
            <a:ext cx="10283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cs typeface="Helvetica" charset="0"/>
              </a:rPr>
              <a:t>Main</a:t>
            </a:r>
          </a:p>
          <a:p>
            <a:r>
              <a:rPr lang="en-US" altLang="ko-KR" sz="1600">
                <a:latin typeface="Helvetica" charset="0"/>
                <a:cs typeface="Helvetica" charset="0"/>
              </a:rPr>
              <a:t>Memory</a:t>
            </a:r>
          </a:p>
          <a:p>
            <a:r>
              <a:rPr lang="en-US" altLang="ko-KR" sz="1600">
                <a:latin typeface="Helvetica" charset="0"/>
                <a:cs typeface="Helvetica" charset="0"/>
              </a:rPr>
              <a:t>(DRAM)</a:t>
            </a:r>
          </a:p>
        </p:txBody>
      </p:sp>
      <p:sp>
        <p:nvSpPr>
          <p:cNvPr id="26" name="Rectangle 26"/>
          <p:cNvSpPr>
            <a:spLocks noChangeArrowheads="1"/>
          </p:cNvSpPr>
          <p:nvPr/>
        </p:nvSpPr>
        <p:spPr bwMode="auto">
          <a:xfrm>
            <a:off x="6693062" y="3219119"/>
            <a:ext cx="902565" cy="305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cs typeface="Helvetica" charset="0"/>
              </a:rPr>
              <a:t>100ns</a:t>
            </a:r>
          </a:p>
        </p:txBody>
      </p:sp>
      <p:cxnSp>
        <p:nvCxnSpPr>
          <p:cNvPr id="27" name="Straight Arrow Connector 38"/>
          <p:cNvCxnSpPr>
            <a:cxnSpLocks noChangeShapeType="1"/>
            <a:stCxn id="22" idx="3"/>
          </p:cNvCxnSpPr>
          <p:nvPr/>
        </p:nvCxnSpPr>
        <p:spPr bwMode="auto">
          <a:xfrm flipV="1">
            <a:off x="3450584" y="2374768"/>
            <a:ext cx="3095625" cy="38100"/>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sp>
        <p:nvSpPr>
          <p:cNvPr id="28" name="Rectangle 39"/>
          <p:cNvSpPr>
            <a:spLocks noChangeArrowheads="1"/>
          </p:cNvSpPr>
          <p:nvPr/>
        </p:nvSpPr>
        <p:spPr bwMode="auto">
          <a:xfrm>
            <a:off x="3574409" y="2482718"/>
            <a:ext cx="3048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a:latin typeface="Helvetica" charset="0"/>
                <a:cs typeface="Helvetica" charset="0"/>
              </a:rPr>
              <a:t>Access time = 100ns</a:t>
            </a:r>
            <a:endParaRPr lang="en-US">
              <a:latin typeface="Helvetica" charset="0"/>
              <a:cs typeface="Helvetica" charset="0"/>
            </a:endParaRPr>
          </a:p>
        </p:txBody>
      </p:sp>
    </p:spTree>
    <p:extLst>
      <p:ext uri="{BB962C8B-B14F-4D97-AF65-F5344CB8AC3E}">
        <p14:creationId xmlns:p14="http://schemas.microsoft.com/office/powerpoint/2010/main" val="154006514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6113" y="228600"/>
            <a:ext cx="7053262" cy="379413"/>
          </a:xfrm>
          <a:noFill/>
        </p:spPr>
        <p:txBody>
          <a:bodyPr wrap="none" lIns="63500" tIns="25400" rIns="63500" bIns="25400" anchor="t">
            <a:spAutoFit/>
          </a:bodyPr>
          <a:lstStyle/>
          <a:p>
            <a:r>
              <a:rPr lang="en-US" altLang="ko-KR" smtClean="0">
                <a:ea typeface="굴림" panose="020B0600000101010101" pitchFamily="34" charset="-127"/>
              </a:rPr>
              <a:t>Example: R3000 pipeline includes TLB “stages”</a:t>
            </a:r>
          </a:p>
        </p:txBody>
      </p:sp>
      <p:sp>
        <p:nvSpPr>
          <p:cNvPr id="37891" name="Rectangle 3" descr="20%"/>
          <p:cNvSpPr>
            <a:spLocks noChangeArrowheads="1"/>
          </p:cNvSpPr>
          <p:nvPr/>
        </p:nvSpPr>
        <p:spPr bwMode="auto">
          <a:xfrm>
            <a:off x="5610225" y="1730375"/>
            <a:ext cx="1384300" cy="276225"/>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2" name="Rectangle 4"/>
          <p:cNvSpPr>
            <a:spLocks noChangeArrowheads="1"/>
          </p:cNvSpPr>
          <p:nvPr/>
        </p:nvSpPr>
        <p:spPr bwMode="auto">
          <a:xfrm>
            <a:off x="145732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3" name="Rectangle 5"/>
          <p:cNvSpPr>
            <a:spLocks noChangeArrowheads="1"/>
          </p:cNvSpPr>
          <p:nvPr/>
        </p:nvSpPr>
        <p:spPr bwMode="auto">
          <a:xfrm>
            <a:off x="2844800"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4" name="Rectangle 6"/>
          <p:cNvSpPr>
            <a:spLocks noChangeArrowheads="1"/>
          </p:cNvSpPr>
          <p:nvPr/>
        </p:nvSpPr>
        <p:spPr bwMode="auto">
          <a:xfrm>
            <a:off x="4229100"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5" name="Rectangle 7"/>
          <p:cNvSpPr>
            <a:spLocks noChangeArrowheads="1"/>
          </p:cNvSpPr>
          <p:nvPr/>
        </p:nvSpPr>
        <p:spPr bwMode="auto">
          <a:xfrm>
            <a:off x="5616575"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6" name="Rectangle 8"/>
          <p:cNvSpPr>
            <a:spLocks noChangeArrowheads="1"/>
          </p:cNvSpPr>
          <p:nvPr/>
        </p:nvSpPr>
        <p:spPr bwMode="auto">
          <a:xfrm>
            <a:off x="7000875"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897" name="Rectangle 9"/>
          <p:cNvSpPr>
            <a:spLocks noChangeArrowheads="1"/>
          </p:cNvSpPr>
          <p:nvPr/>
        </p:nvSpPr>
        <p:spPr bwMode="auto">
          <a:xfrm>
            <a:off x="1501775" y="1384300"/>
            <a:ext cx="11001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Inst Fetch</a:t>
            </a:r>
          </a:p>
        </p:txBody>
      </p:sp>
      <p:sp>
        <p:nvSpPr>
          <p:cNvPr id="37898" name="Rectangle 10"/>
          <p:cNvSpPr>
            <a:spLocks noChangeArrowheads="1"/>
          </p:cNvSpPr>
          <p:nvPr/>
        </p:nvSpPr>
        <p:spPr bwMode="auto">
          <a:xfrm>
            <a:off x="3009900" y="1343025"/>
            <a:ext cx="1019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Dcd/ Reg</a:t>
            </a:r>
          </a:p>
        </p:txBody>
      </p:sp>
      <p:sp>
        <p:nvSpPr>
          <p:cNvPr id="37899" name="Rectangle 11"/>
          <p:cNvSpPr>
            <a:spLocks noChangeArrowheads="1"/>
          </p:cNvSpPr>
          <p:nvPr/>
        </p:nvSpPr>
        <p:spPr bwMode="auto">
          <a:xfrm>
            <a:off x="4273550" y="1384300"/>
            <a:ext cx="11795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ALU  /  E.A</a:t>
            </a:r>
          </a:p>
        </p:txBody>
      </p:sp>
      <p:sp>
        <p:nvSpPr>
          <p:cNvPr id="37900" name="Rectangle 12"/>
          <p:cNvSpPr>
            <a:spLocks noChangeArrowheads="1"/>
          </p:cNvSpPr>
          <p:nvPr/>
        </p:nvSpPr>
        <p:spPr bwMode="auto">
          <a:xfrm>
            <a:off x="5721350" y="1384300"/>
            <a:ext cx="9191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Memory</a:t>
            </a:r>
          </a:p>
        </p:txBody>
      </p:sp>
      <p:sp>
        <p:nvSpPr>
          <p:cNvPr id="37901" name="Rectangle 13"/>
          <p:cNvSpPr>
            <a:spLocks noChangeArrowheads="1"/>
          </p:cNvSpPr>
          <p:nvPr/>
        </p:nvSpPr>
        <p:spPr bwMode="auto">
          <a:xfrm>
            <a:off x="7105650" y="1384300"/>
            <a:ext cx="10890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Write Reg</a:t>
            </a:r>
          </a:p>
        </p:txBody>
      </p:sp>
      <p:sp>
        <p:nvSpPr>
          <p:cNvPr id="37902" name="Line 14"/>
          <p:cNvSpPr>
            <a:spLocks noChangeShapeType="1"/>
          </p:cNvSpPr>
          <p:nvPr/>
        </p:nvSpPr>
        <p:spPr bwMode="auto">
          <a:xfrm>
            <a:off x="145097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a:off x="21145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6"/>
          <p:cNvSpPr>
            <a:spLocks noChangeShapeType="1"/>
          </p:cNvSpPr>
          <p:nvPr/>
        </p:nvSpPr>
        <p:spPr bwMode="auto">
          <a:xfrm>
            <a:off x="34988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Line 17"/>
          <p:cNvSpPr>
            <a:spLocks noChangeShapeType="1"/>
          </p:cNvSpPr>
          <p:nvPr/>
        </p:nvSpPr>
        <p:spPr bwMode="auto">
          <a:xfrm>
            <a:off x="42227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Line 18"/>
          <p:cNvSpPr>
            <a:spLocks noChangeShapeType="1"/>
          </p:cNvSpPr>
          <p:nvPr/>
        </p:nvSpPr>
        <p:spPr bwMode="auto">
          <a:xfrm>
            <a:off x="56102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19"/>
          <p:cNvSpPr>
            <a:spLocks noChangeShapeType="1"/>
          </p:cNvSpPr>
          <p:nvPr/>
        </p:nvSpPr>
        <p:spPr bwMode="auto">
          <a:xfrm>
            <a:off x="69945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Line 20"/>
          <p:cNvSpPr>
            <a:spLocks noChangeShapeType="1"/>
          </p:cNvSpPr>
          <p:nvPr/>
        </p:nvSpPr>
        <p:spPr bwMode="auto">
          <a:xfrm>
            <a:off x="765810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21"/>
          <p:cNvSpPr>
            <a:spLocks noChangeShapeType="1"/>
          </p:cNvSpPr>
          <p:nvPr/>
        </p:nvSpPr>
        <p:spPr bwMode="auto">
          <a:xfrm>
            <a:off x="4222750"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a:off x="48863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Line 23"/>
          <p:cNvSpPr>
            <a:spLocks noChangeShapeType="1"/>
          </p:cNvSpPr>
          <p:nvPr/>
        </p:nvSpPr>
        <p:spPr bwMode="auto">
          <a:xfrm>
            <a:off x="56102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auto">
          <a:xfrm>
            <a:off x="1441450" y="1704975"/>
            <a:ext cx="614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solidFill>
                  <a:schemeClr val="hlink"/>
                </a:solidFill>
                <a:latin typeface="Arial" panose="020B0604020202020204" pitchFamily="34" charset="0"/>
                <a:ea typeface="굴림" panose="020B0600000101010101" pitchFamily="34" charset="-127"/>
              </a:rPr>
              <a:t>TLB </a:t>
            </a:r>
            <a:r>
              <a:rPr lang="en-US" altLang="ko-KR" sz="1600">
                <a:latin typeface="Arial" panose="020B0604020202020204" pitchFamily="34" charset="0"/>
                <a:ea typeface="굴림" panose="020B0600000101010101" pitchFamily="34" charset="-127"/>
              </a:rPr>
              <a:t>      I-Cache          RF        Operation                                WB</a:t>
            </a:r>
          </a:p>
        </p:txBody>
      </p:sp>
      <p:sp>
        <p:nvSpPr>
          <p:cNvPr id="37913" name="Line 25"/>
          <p:cNvSpPr>
            <a:spLocks noChangeShapeType="1"/>
          </p:cNvSpPr>
          <p:nvPr/>
        </p:nvSpPr>
        <p:spPr bwMode="auto">
          <a:xfrm>
            <a:off x="69945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Rectangle 26"/>
          <p:cNvSpPr>
            <a:spLocks noChangeArrowheads="1"/>
          </p:cNvSpPr>
          <p:nvPr/>
        </p:nvSpPr>
        <p:spPr bwMode="auto">
          <a:xfrm>
            <a:off x="4273550" y="2057400"/>
            <a:ext cx="24939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latin typeface="Arial" panose="020B0604020202020204" pitchFamily="34" charset="0"/>
                <a:ea typeface="굴림" panose="020B0600000101010101" pitchFamily="34" charset="-127"/>
              </a:rPr>
              <a:t>E.A.    </a:t>
            </a:r>
            <a:r>
              <a:rPr lang="en-US" altLang="ko-KR" sz="1600">
                <a:solidFill>
                  <a:schemeClr val="hlink"/>
                </a:solidFill>
                <a:latin typeface="Arial" panose="020B0604020202020204" pitchFamily="34" charset="0"/>
                <a:ea typeface="굴림" panose="020B0600000101010101" pitchFamily="34" charset="-127"/>
              </a:rPr>
              <a:t>TLB</a:t>
            </a:r>
            <a:r>
              <a:rPr lang="en-US" altLang="ko-KR" sz="1600">
                <a:latin typeface="Arial" panose="020B0604020202020204" pitchFamily="34" charset="0"/>
                <a:ea typeface="굴림" panose="020B0600000101010101" pitchFamily="34" charset="-127"/>
              </a:rPr>
              <a:t>        D-Cache</a:t>
            </a:r>
          </a:p>
        </p:txBody>
      </p:sp>
      <p:sp>
        <p:nvSpPr>
          <p:cNvPr id="37915" name="Rectangle 27"/>
          <p:cNvSpPr>
            <a:spLocks noChangeArrowheads="1"/>
          </p:cNvSpPr>
          <p:nvPr/>
        </p:nvSpPr>
        <p:spPr bwMode="auto">
          <a:xfrm>
            <a:off x="741363" y="984250"/>
            <a:ext cx="21812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MIPS R3000 Pipeline</a:t>
            </a:r>
          </a:p>
        </p:txBody>
      </p:sp>
      <p:sp>
        <p:nvSpPr>
          <p:cNvPr id="37916" name="Rectangle 28"/>
          <p:cNvSpPr>
            <a:spLocks noChangeArrowheads="1"/>
          </p:cNvSpPr>
          <p:nvPr/>
        </p:nvSpPr>
        <p:spPr bwMode="auto">
          <a:xfrm>
            <a:off x="1122363" y="3979863"/>
            <a:ext cx="6191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ASID</a:t>
            </a:r>
          </a:p>
        </p:txBody>
      </p:sp>
      <p:sp>
        <p:nvSpPr>
          <p:cNvPr id="37917" name="Rectangle 29"/>
          <p:cNvSpPr>
            <a:spLocks noChangeArrowheads="1"/>
          </p:cNvSpPr>
          <p:nvPr/>
        </p:nvSpPr>
        <p:spPr bwMode="auto">
          <a:xfrm>
            <a:off x="1149350" y="3968750"/>
            <a:ext cx="596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8" name="Rectangle 30"/>
          <p:cNvSpPr>
            <a:spLocks noChangeArrowheads="1"/>
          </p:cNvSpPr>
          <p:nvPr/>
        </p:nvSpPr>
        <p:spPr bwMode="auto">
          <a:xfrm>
            <a:off x="18351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9" name="Rectangle 31"/>
          <p:cNvSpPr>
            <a:spLocks noChangeArrowheads="1"/>
          </p:cNvSpPr>
          <p:nvPr/>
        </p:nvSpPr>
        <p:spPr bwMode="auto">
          <a:xfrm>
            <a:off x="19875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0" name="Rectangle 32"/>
          <p:cNvSpPr>
            <a:spLocks noChangeArrowheads="1"/>
          </p:cNvSpPr>
          <p:nvPr/>
        </p:nvSpPr>
        <p:spPr bwMode="auto">
          <a:xfrm>
            <a:off x="21399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1" name="Rectangle 33"/>
          <p:cNvSpPr>
            <a:spLocks noChangeArrowheads="1"/>
          </p:cNvSpPr>
          <p:nvPr/>
        </p:nvSpPr>
        <p:spPr bwMode="auto">
          <a:xfrm>
            <a:off x="1835150" y="3968750"/>
            <a:ext cx="2120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2" name="Rectangle 34"/>
          <p:cNvSpPr>
            <a:spLocks noChangeArrowheads="1"/>
          </p:cNvSpPr>
          <p:nvPr/>
        </p:nvSpPr>
        <p:spPr bwMode="auto">
          <a:xfrm>
            <a:off x="3968750" y="39687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3" name="Rectangle 35"/>
          <p:cNvSpPr>
            <a:spLocks noChangeArrowheads="1"/>
          </p:cNvSpPr>
          <p:nvPr/>
        </p:nvSpPr>
        <p:spPr bwMode="auto">
          <a:xfrm>
            <a:off x="2341563" y="3979863"/>
            <a:ext cx="1555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V. Page Number</a:t>
            </a:r>
          </a:p>
        </p:txBody>
      </p:sp>
      <p:sp>
        <p:nvSpPr>
          <p:cNvPr id="37924" name="Rectangle 36"/>
          <p:cNvSpPr>
            <a:spLocks noChangeArrowheads="1"/>
          </p:cNvSpPr>
          <p:nvPr/>
        </p:nvSpPr>
        <p:spPr bwMode="auto">
          <a:xfrm>
            <a:off x="4094163" y="3979863"/>
            <a:ext cx="704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Offset</a:t>
            </a:r>
          </a:p>
        </p:txBody>
      </p:sp>
      <p:sp>
        <p:nvSpPr>
          <p:cNvPr id="37925" name="Rectangle 37"/>
          <p:cNvSpPr>
            <a:spLocks noChangeArrowheads="1"/>
          </p:cNvSpPr>
          <p:nvPr/>
        </p:nvSpPr>
        <p:spPr bwMode="auto">
          <a:xfrm>
            <a:off x="4322763" y="42084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12</a:t>
            </a:r>
          </a:p>
        </p:txBody>
      </p:sp>
      <p:sp>
        <p:nvSpPr>
          <p:cNvPr id="37926" name="Rectangle 38"/>
          <p:cNvSpPr>
            <a:spLocks noChangeArrowheads="1"/>
          </p:cNvSpPr>
          <p:nvPr/>
        </p:nvSpPr>
        <p:spPr bwMode="auto">
          <a:xfrm>
            <a:off x="2951163" y="42846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20</a:t>
            </a:r>
          </a:p>
        </p:txBody>
      </p:sp>
      <p:sp>
        <p:nvSpPr>
          <p:cNvPr id="37927" name="Rectangle 39"/>
          <p:cNvSpPr>
            <a:spLocks noChangeArrowheads="1"/>
          </p:cNvSpPr>
          <p:nvPr/>
        </p:nvSpPr>
        <p:spPr bwMode="auto">
          <a:xfrm>
            <a:off x="1274763" y="4208463"/>
            <a:ext cx="2921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6</a:t>
            </a:r>
          </a:p>
        </p:txBody>
      </p:sp>
      <p:sp>
        <p:nvSpPr>
          <p:cNvPr id="37928" name="Line 40"/>
          <p:cNvSpPr>
            <a:spLocks noChangeShapeType="1"/>
          </p:cNvSpPr>
          <p:nvPr/>
        </p:nvSpPr>
        <p:spPr bwMode="auto">
          <a:xfrm>
            <a:off x="1828800" y="43497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Line 41"/>
          <p:cNvSpPr>
            <a:spLocks noChangeShapeType="1"/>
          </p:cNvSpPr>
          <p:nvPr/>
        </p:nvSpPr>
        <p:spPr bwMode="auto">
          <a:xfrm>
            <a:off x="1835150" y="4419600"/>
            <a:ext cx="44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0" name="Line 42"/>
          <p:cNvSpPr>
            <a:spLocks noChangeShapeType="1"/>
          </p:cNvSpPr>
          <p:nvPr/>
        </p:nvSpPr>
        <p:spPr bwMode="auto">
          <a:xfrm flipV="1">
            <a:off x="2286000" y="43370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Line 43"/>
          <p:cNvSpPr>
            <a:spLocks noChangeShapeType="1"/>
          </p:cNvSpPr>
          <p:nvPr/>
        </p:nvSpPr>
        <p:spPr bwMode="auto">
          <a:xfrm>
            <a:off x="2057400" y="4425950"/>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2" name="Rectangle 44"/>
          <p:cNvSpPr>
            <a:spLocks noChangeArrowheads="1"/>
          </p:cNvSpPr>
          <p:nvPr/>
        </p:nvSpPr>
        <p:spPr bwMode="auto">
          <a:xfrm>
            <a:off x="1503363" y="4818063"/>
            <a:ext cx="45116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0xx User segment (caching based on PT/TLB entry)</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100 Kernel physical space, 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101 Kernel physical space, uncached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11x Kernel virtual space</a:t>
            </a:r>
          </a:p>
        </p:txBody>
      </p:sp>
      <p:sp>
        <p:nvSpPr>
          <p:cNvPr id="37933" name="Line 45"/>
          <p:cNvSpPr>
            <a:spLocks noChangeShapeType="1"/>
          </p:cNvSpPr>
          <p:nvPr/>
        </p:nvSpPr>
        <p:spPr bwMode="auto">
          <a:xfrm>
            <a:off x="1149350" y="4572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Line 46"/>
          <p:cNvSpPr>
            <a:spLocks noChangeShapeType="1"/>
          </p:cNvSpPr>
          <p:nvPr/>
        </p:nvSpPr>
        <p:spPr bwMode="auto">
          <a:xfrm flipV="1">
            <a:off x="1752600" y="44894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Line 47"/>
          <p:cNvSpPr>
            <a:spLocks noChangeShapeType="1"/>
          </p:cNvSpPr>
          <p:nvPr/>
        </p:nvSpPr>
        <p:spPr bwMode="auto">
          <a:xfrm>
            <a:off x="1447800" y="4578350"/>
            <a:ext cx="0" cy="135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Line 48"/>
          <p:cNvSpPr>
            <a:spLocks noChangeShapeType="1"/>
          </p:cNvSpPr>
          <p:nvPr/>
        </p:nvSpPr>
        <p:spPr bwMode="auto">
          <a:xfrm>
            <a:off x="1143000" y="45021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Rectangle 49"/>
          <p:cNvSpPr>
            <a:spLocks noChangeArrowheads="1"/>
          </p:cNvSpPr>
          <p:nvPr/>
        </p:nvSpPr>
        <p:spPr bwMode="auto">
          <a:xfrm>
            <a:off x="1274763" y="5961063"/>
            <a:ext cx="3282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Allows context switching among</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64 user processes without TLB flush</a:t>
            </a:r>
          </a:p>
        </p:txBody>
      </p:sp>
      <p:sp>
        <p:nvSpPr>
          <p:cNvPr id="37938" name="Rectangle 50"/>
          <p:cNvSpPr>
            <a:spLocks noChangeArrowheads="1"/>
          </p:cNvSpPr>
          <p:nvPr/>
        </p:nvSpPr>
        <p:spPr bwMode="auto">
          <a:xfrm>
            <a:off x="817563" y="3346450"/>
            <a:ext cx="2349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Virtual Address Space</a:t>
            </a:r>
          </a:p>
        </p:txBody>
      </p:sp>
      <p:sp>
        <p:nvSpPr>
          <p:cNvPr id="37939" name="Rectangle 51"/>
          <p:cNvSpPr>
            <a:spLocks noChangeArrowheads="1"/>
          </p:cNvSpPr>
          <p:nvPr/>
        </p:nvSpPr>
        <p:spPr bwMode="auto">
          <a:xfrm>
            <a:off x="817563" y="2584450"/>
            <a:ext cx="67008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TLB</a:t>
            </a:r>
          </a:p>
          <a:p>
            <a:pPr lvl="1" algn="l">
              <a:lnSpc>
                <a:spcPct val="100000"/>
              </a:lnSpc>
              <a:spcBef>
                <a:spcPct val="0"/>
              </a:spcBef>
              <a:buSzTx/>
            </a:pPr>
            <a:r>
              <a:rPr lang="en-US" altLang="ko-KR" sz="1600">
                <a:latin typeface="Arial" panose="020B0604020202020204" pitchFamily="34" charset="0"/>
                <a:ea typeface="굴림" panose="020B0600000101010101" pitchFamily="34" charset="-127"/>
              </a:rPr>
              <a:t>64 entry, on-chip,  fully associative, software TLB fault handler</a:t>
            </a:r>
          </a:p>
        </p:txBody>
      </p:sp>
    </p:spTree>
    <p:extLst>
      <p:ext uri="{BB962C8B-B14F-4D97-AF65-F5344CB8AC3E}">
        <p14:creationId xmlns:p14="http://schemas.microsoft.com/office/powerpoint/2010/main" val="3770435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190500" y="726281"/>
            <a:ext cx="8915400" cy="5491163"/>
          </a:xfrm>
        </p:spPr>
        <p:txBody>
          <a:bodyPr>
            <a:normAutofit lnSpcReduction="10000"/>
          </a:bodyPr>
          <a:lstStyle/>
          <a:p>
            <a:r>
              <a:rPr lang="en-US" altLang="ko-KR" dirty="0" smtClean="0">
                <a:ea typeface="굴림" panose="020B0600000101010101" pitchFamily="34" charset="-127"/>
              </a:rPr>
              <a:t>As described, TLB lookup is in serial with cache lookup:</a:t>
            </a: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endParaRPr lang="en-US" altLang="ko-KR" dirty="0" smtClean="0">
              <a:ea typeface="굴림" panose="020B0600000101010101" pitchFamily="34" charset="-127"/>
            </a:endParaRPr>
          </a:p>
          <a:p>
            <a:r>
              <a:rPr lang="en-US" altLang="ko-KR" dirty="0" smtClean="0">
                <a:ea typeface="굴림" panose="020B0600000101010101" pitchFamily="34" charset="-127"/>
              </a:rPr>
              <a:t>Machines with TLBs go one step further: they overlap TLB lookup with cache access.</a:t>
            </a:r>
          </a:p>
          <a:p>
            <a:pPr lvl="1"/>
            <a:r>
              <a:rPr lang="en-US" altLang="ko-KR" dirty="0" smtClean="0">
                <a:ea typeface="굴림" panose="020B0600000101010101" pitchFamily="34" charset="-127"/>
              </a:rPr>
              <a:t>Works because offset available early</a:t>
            </a:r>
          </a:p>
        </p:txBody>
      </p:sp>
      <p:sp>
        <p:nvSpPr>
          <p:cNvPr id="38915" name="Rectangle 3"/>
          <p:cNvSpPr>
            <a:spLocks noGrp="1" noChangeArrowheads="1"/>
          </p:cNvSpPr>
          <p:nvPr>
            <p:ph type="title"/>
          </p:nvPr>
        </p:nvSpPr>
        <p:spPr>
          <a:xfrm>
            <a:off x="765175" y="227013"/>
            <a:ext cx="7159625" cy="368300"/>
          </a:xfrm>
        </p:spPr>
        <p:txBody>
          <a:bodyPr/>
          <a:lstStyle/>
          <a:p>
            <a:r>
              <a:rPr lang="en-US" altLang="ko-KR" smtClean="0">
                <a:ea typeface="굴림" panose="020B0600000101010101" pitchFamily="34" charset="-127"/>
              </a:rPr>
              <a:t>Reducing translation time further</a:t>
            </a:r>
          </a:p>
        </p:txBody>
      </p:sp>
      <p:grpSp>
        <p:nvGrpSpPr>
          <p:cNvPr id="753668" name="Group 4"/>
          <p:cNvGrpSpPr>
            <a:grpSpLocks/>
          </p:cNvGrpSpPr>
          <p:nvPr/>
        </p:nvGrpSpPr>
        <p:grpSpPr bwMode="auto">
          <a:xfrm>
            <a:off x="1524000" y="1295400"/>
            <a:ext cx="5338763" cy="3789363"/>
            <a:chOff x="1152" y="1008"/>
            <a:chExt cx="3363" cy="2387"/>
          </a:xfrm>
        </p:grpSpPr>
        <p:sp>
          <p:nvSpPr>
            <p:cNvPr id="38917" name="Rectangle 5"/>
            <p:cNvSpPr>
              <a:spLocks noChangeArrowheads="1"/>
            </p:cNvSpPr>
            <p:nvPr/>
          </p:nvSpPr>
          <p:spPr bwMode="auto">
            <a:xfrm>
              <a:off x="1152" y="1008"/>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Virtual Address</a:t>
              </a:r>
            </a:p>
          </p:txBody>
        </p:sp>
        <p:sp>
          <p:nvSpPr>
            <p:cNvPr id="38918" name="Line 6"/>
            <p:cNvSpPr>
              <a:spLocks noChangeShapeType="1"/>
            </p:cNvSpPr>
            <p:nvPr/>
          </p:nvSpPr>
          <p:spPr bwMode="auto">
            <a:xfrm>
              <a:off x="1916" y="1788"/>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a:off x="2972" y="1788"/>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a:off x="1924" y="19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1924" y="216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924" y="23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1924" y="252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i="1">
                  <a:solidFill>
                    <a:schemeClr val="hlink"/>
                  </a:solidFill>
                  <a:latin typeface="Arial" panose="020B0604020202020204" pitchFamily="34" charset="0"/>
                  <a:ea typeface="굴림" panose="020B0600000101010101" pitchFamily="34" charset="-127"/>
                </a:rPr>
                <a:t>TLB Lookup</a:t>
              </a:r>
            </a:p>
          </p:txBody>
        </p:sp>
        <p:sp>
          <p:nvSpPr>
            <p:cNvPr id="38927" name="Line 15"/>
            <p:cNvSpPr>
              <a:spLocks noChangeShapeType="1"/>
            </p:cNvSpPr>
            <p:nvPr/>
          </p:nvSpPr>
          <p:spPr bwMode="auto">
            <a:xfrm>
              <a:off x="1556" y="1532"/>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a:t>
              </a:r>
            </a:p>
          </p:txBody>
        </p:sp>
        <p:sp>
          <p:nvSpPr>
            <p:cNvPr id="38930"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400">
                  <a:latin typeface="Arial" panose="020B0604020202020204" pitchFamily="34" charset="0"/>
                  <a:ea typeface="굴림" panose="020B0600000101010101" pitchFamily="34" charset="-127"/>
                </a:rPr>
                <a:t>Access</a:t>
              </a:r>
            </a:p>
            <a:p>
              <a:pPr algn="l">
                <a:lnSpc>
                  <a:spcPct val="90000"/>
                </a:lnSpc>
                <a:spcBef>
                  <a:spcPct val="0"/>
                </a:spcBef>
                <a:buSzTx/>
              </a:pPr>
              <a:r>
                <a:rPr lang="en-US" altLang="ko-KR" sz="1400">
                  <a:latin typeface="Arial" panose="020B0604020202020204" pitchFamily="34" charset="0"/>
                  <a:ea typeface="굴림" panose="020B0600000101010101" pitchFamily="34" charset="-127"/>
                </a:rPr>
                <a:t>Rights</a:t>
              </a:r>
            </a:p>
          </p:txBody>
        </p:sp>
        <p:sp>
          <p:nvSpPr>
            <p:cNvPr id="38931"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PA</a:t>
              </a:r>
              <a:endParaRPr lang="en-US" altLang="ko-KR" sz="1800">
                <a:solidFill>
                  <a:schemeClr val="bg2"/>
                </a:solidFill>
                <a:latin typeface="Arial" panose="020B0604020202020204" pitchFamily="34" charset="0"/>
                <a:ea typeface="굴림" panose="020B0600000101010101" pitchFamily="34" charset="-127"/>
              </a:endParaRPr>
            </a:p>
          </p:txBody>
        </p:sp>
        <p:grpSp>
          <p:nvGrpSpPr>
            <p:cNvPr id="38932" name="Group 20"/>
            <p:cNvGrpSpPr>
              <a:grpSpLocks/>
            </p:cNvGrpSpPr>
            <p:nvPr/>
          </p:nvGrpSpPr>
          <p:grpSpPr bwMode="auto">
            <a:xfrm>
              <a:off x="1260" y="1184"/>
              <a:ext cx="1600" cy="452"/>
              <a:chOff x="2556" y="1712"/>
              <a:chExt cx="1600" cy="452"/>
            </a:xfrm>
          </p:grpSpPr>
          <p:sp>
            <p:nvSpPr>
              <p:cNvPr id="38946" name="Rectangle 21"/>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47"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V page no.</a:t>
                </a:r>
              </a:p>
            </p:txBody>
          </p:sp>
          <p:sp>
            <p:nvSpPr>
              <p:cNvPr id="38948"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9" name="Line 24"/>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51"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2"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3" name="Line 28"/>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3" name="Line 29"/>
            <p:cNvSpPr>
              <a:spLocks noChangeShapeType="1"/>
            </p:cNvSpPr>
            <p:nvPr/>
          </p:nvSpPr>
          <p:spPr bwMode="auto">
            <a:xfrm flipV="1">
              <a:off x="2540" y="1632"/>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35" name="Group 31"/>
            <p:cNvGrpSpPr>
              <a:grpSpLocks/>
            </p:cNvGrpSpPr>
            <p:nvPr/>
          </p:nvGrpSpPr>
          <p:grpSpPr bwMode="auto">
            <a:xfrm>
              <a:off x="2905" y="2788"/>
              <a:ext cx="1610" cy="374"/>
              <a:chOff x="3984" y="3708"/>
              <a:chExt cx="1610" cy="374"/>
            </a:xfrm>
          </p:grpSpPr>
          <p:sp>
            <p:nvSpPr>
              <p:cNvPr id="38938" name="Rectangle 32"/>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3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 page no.</a:t>
                </a:r>
              </a:p>
            </p:txBody>
          </p:sp>
          <p:sp>
            <p:nvSpPr>
              <p:cNvPr id="3894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1" name="Line 35"/>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42" name="Group 36"/>
              <p:cNvGrpSpPr>
                <a:grpSpLocks/>
              </p:cNvGrpSpPr>
              <p:nvPr/>
            </p:nvGrpSpPr>
            <p:grpSpPr bwMode="auto">
              <a:xfrm>
                <a:off x="4922" y="3903"/>
                <a:ext cx="672" cy="179"/>
                <a:chOff x="4912" y="3552"/>
                <a:chExt cx="672" cy="179"/>
              </a:xfrm>
            </p:grpSpPr>
            <p:sp>
              <p:nvSpPr>
                <p:cNvPr id="3894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44"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5"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36"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Rectangle 41"/>
            <p:cNvSpPr>
              <a:spLocks noChangeArrowheads="1"/>
            </p:cNvSpPr>
            <p:nvPr/>
          </p:nvSpPr>
          <p:spPr bwMode="auto">
            <a:xfrm>
              <a:off x="3120" y="3216"/>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Physical Address</a:t>
              </a:r>
            </a:p>
          </p:txBody>
        </p:sp>
      </p:grpSp>
    </p:spTree>
    <p:extLst>
      <p:ext uri="{BB962C8B-B14F-4D97-AF65-F5344CB8AC3E}">
        <p14:creationId xmlns:p14="http://schemas.microsoft.com/office/powerpoint/2010/main" val="1440565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anim calcmode="lin" valueType="num">
                                      <p:cBhvr additive="base">
                                        <p:cTn id="7" dur="500" fill="hold"/>
                                        <p:tgtEl>
                                          <p:spTgt spid="7536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36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3668"/>
                                        </p:tgtEl>
                                        <p:attrNameLst>
                                          <p:attrName>style.visibility</p:attrName>
                                        </p:attrNameLst>
                                      </p:cBhvr>
                                      <p:to>
                                        <p:strVal val="visible"/>
                                      </p:to>
                                    </p:set>
                                    <p:anim calcmode="lin" valueType="num">
                                      <p:cBhvr additive="base">
                                        <p:cTn id="11" dur="500" fill="hold"/>
                                        <p:tgtEl>
                                          <p:spTgt spid="753668"/>
                                        </p:tgtEl>
                                        <p:attrNameLst>
                                          <p:attrName>ppt_x</p:attrName>
                                        </p:attrNameLst>
                                      </p:cBhvr>
                                      <p:tavLst>
                                        <p:tav tm="0">
                                          <p:val>
                                            <p:strVal val="1+#ppt_w/2"/>
                                          </p:val>
                                        </p:tav>
                                        <p:tav tm="100000">
                                          <p:val>
                                            <p:strVal val="#ppt_x"/>
                                          </p:val>
                                        </p:tav>
                                      </p:tavLst>
                                    </p:anim>
                                    <p:anim calcmode="lin" valueType="num">
                                      <p:cBhvr additive="base">
                                        <p:cTn id="12" dur="500" fill="hold"/>
                                        <p:tgtEl>
                                          <p:spTgt spid="75366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3666">
                                            <p:txEl>
                                              <p:pRg st="11" end="11"/>
                                            </p:txEl>
                                          </p:spTgt>
                                        </p:tgtEl>
                                        <p:attrNameLst>
                                          <p:attrName>style.visibility</p:attrName>
                                        </p:attrNameLst>
                                      </p:cBhvr>
                                      <p:to>
                                        <p:strVal val="visible"/>
                                      </p:to>
                                    </p:set>
                                    <p:anim calcmode="lin" valueType="num">
                                      <p:cBhvr additive="base">
                                        <p:cTn id="17" dur="500" fill="hold"/>
                                        <p:tgtEl>
                                          <p:spTgt spid="753666">
                                            <p:txEl>
                                              <p:pRg st="11" end="1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3666">
                                            <p:txEl>
                                              <p:pRg st="11" end="1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3666">
                                            <p:txEl>
                                              <p:pRg st="12" end="12"/>
                                            </p:txEl>
                                          </p:spTgt>
                                        </p:tgtEl>
                                        <p:attrNameLst>
                                          <p:attrName>style.visibility</p:attrName>
                                        </p:attrNameLst>
                                      </p:cBhvr>
                                      <p:to>
                                        <p:strVal val="visible"/>
                                      </p:to>
                                    </p:set>
                                    <p:anim calcmode="lin" valueType="num">
                                      <p:cBhvr additive="base">
                                        <p:cTn id="21" dur="500" fill="hold"/>
                                        <p:tgtEl>
                                          <p:spTgt spid="753666">
                                            <p:txEl>
                                              <p:pRg st="12" end="1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3666">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85800" y="152400"/>
            <a:ext cx="7772400" cy="533400"/>
          </a:xfrm>
        </p:spPr>
        <p:txBody>
          <a:bodyPr/>
          <a:lstStyle/>
          <a:p>
            <a:r>
              <a:rPr lang="en-US" altLang="ko-KR" smtClean="0">
                <a:ea typeface="굴림" panose="020B0600000101010101" pitchFamily="34" charset="-127"/>
              </a:rPr>
              <a:t>Overlapping TLB &amp; Cache Access (1/2)</a:t>
            </a:r>
            <a:endParaRPr lang="en-US" altLang="en-US" smtClean="0"/>
          </a:p>
        </p:txBody>
      </p:sp>
      <p:sp>
        <p:nvSpPr>
          <p:cNvPr id="71682" name="Content Placeholder 2"/>
          <p:cNvSpPr>
            <a:spLocks noGrp="1"/>
          </p:cNvSpPr>
          <p:nvPr>
            <p:ph idx="1"/>
          </p:nvPr>
        </p:nvSpPr>
        <p:spPr>
          <a:xfrm>
            <a:off x="609600" y="914400"/>
            <a:ext cx="7924800" cy="1905000"/>
          </a:xfrm>
        </p:spPr>
        <p:txBody>
          <a:bodyPr/>
          <a:lstStyle/>
          <a:p>
            <a:r>
              <a:rPr lang="en-US" altLang="en-US" smtClean="0">
                <a:latin typeface="+mj-lt"/>
              </a:rPr>
              <a:t>Main idea: </a:t>
            </a:r>
          </a:p>
          <a:p>
            <a:pPr lvl="1"/>
            <a:r>
              <a:rPr lang="en-US" altLang="en-US" smtClean="0">
                <a:latin typeface="+mj-lt"/>
              </a:rPr>
              <a:t>Offset in virtual address exactly covers the “cache index” and “byte select”</a:t>
            </a:r>
          </a:p>
          <a:p>
            <a:pPr lvl="1"/>
            <a:r>
              <a:rPr lang="en-US" altLang="en-US" smtClean="0">
                <a:latin typeface="+mj-lt"/>
              </a:rPr>
              <a:t>Thus can select the cached byte(s) in parallel to perform address translation  </a:t>
            </a:r>
          </a:p>
        </p:txBody>
      </p:sp>
      <p:grpSp>
        <p:nvGrpSpPr>
          <p:cNvPr id="4" name="Group 3"/>
          <p:cNvGrpSpPr/>
          <p:nvPr/>
        </p:nvGrpSpPr>
        <p:grpSpPr>
          <a:xfrm>
            <a:off x="2895600" y="3181290"/>
            <a:ext cx="3810000" cy="1066800"/>
            <a:chOff x="2667000" y="2971800"/>
            <a:chExt cx="3505200" cy="1066800"/>
          </a:xfrm>
        </p:grpSpPr>
        <p:grpSp>
          <p:nvGrpSpPr>
            <p:cNvPr id="71683" name="Group 11"/>
            <p:cNvGrpSpPr>
              <a:grpSpLocks/>
            </p:cNvGrpSpPr>
            <p:nvPr/>
          </p:nvGrpSpPr>
          <p:grpSpPr bwMode="auto">
            <a:xfrm>
              <a:off x="2667000" y="2971800"/>
              <a:ext cx="3505200" cy="304800"/>
              <a:chOff x="-279" y="624"/>
              <a:chExt cx="1645" cy="336"/>
            </a:xfrm>
          </p:grpSpPr>
          <p:sp>
            <p:nvSpPr>
              <p:cNvPr id="71692" name="Rectangle 5"/>
              <p:cNvSpPr>
                <a:spLocks noChangeArrowheads="1"/>
              </p:cNvSpPr>
              <p:nvPr/>
            </p:nvSpPr>
            <p:spPr bwMode="auto">
              <a:xfrm>
                <a:off x="472" y="624"/>
                <a:ext cx="894"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dirty="0">
                    <a:latin typeface="+mj-lt"/>
                    <a:cs typeface="Helvetica" panose="020B0604020202020204" pitchFamily="34" charset="0"/>
                  </a:rPr>
                  <a:t>Offset</a:t>
                </a:r>
              </a:p>
            </p:txBody>
          </p:sp>
          <p:sp>
            <p:nvSpPr>
              <p:cNvPr id="71693" name="Rectangle 6"/>
              <p:cNvSpPr>
                <a:spLocks noChangeArrowheads="1"/>
              </p:cNvSpPr>
              <p:nvPr/>
            </p:nvSpPr>
            <p:spPr bwMode="auto">
              <a:xfrm>
                <a:off x="-279" y="624"/>
                <a:ext cx="757" cy="336"/>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dirty="0">
                    <a:latin typeface="+mj-lt"/>
                    <a:cs typeface="Helvetica" panose="020B0604020202020204" pitchFamily="34" charset="0"/>
                  </a:rPr>
                  <a:t>Virtual Page </a:t>
                </a:r>
                <a:r>
                  <a:rPr lang="en-US" altLang="en-US" sz="1800" dirty="0" smtClean="0">
                    <a:latin typeface="+mj-lt"/>
                    <a:cs typeface="Helvetica" panose="020B0604020202020204" pitchFamily="34" charset="0"/>
                  </a:rPr>
                  <a:t># </a:t>
                </a:r>
                <a:endParaRPr lang="en-US" altLang="en-US" sz="1800" dirty="0">
                  <a:latin typeface="+mj-lt"/>
                  <a:cs typeface="Helvetica" panose="020B0604020202020204" pitchFamily="34" charset="0"/>
                </a:endParaRPr>
              </a:p>
            </p:txBody>
          </p:sp>
        </p:grpSp>
        <p:grpSp>
          <p:nvGrpSpPr>
            <p:cNvPr id="71684" name="Group 11"/>
            <p:cNvGrpSpPr>
              <a:grpSpLocks/>
            </p:cNvGrpSpPr>
            <p:nvPr/>
          </p:nvGrpSpPr>
          <p:grpSpPr bwMode="auto">
            <a:xfrm>
              <a:off x="2667000" y="3733800"/>
              <a:ext cx="2514600" cy="304800"/>
              <a:chOff x="-279" y="624"/>
              <a:chExt cx="1180" cy="336"/>
            </a:xfrm>
          </p:grpSpPr>
          <p:sp>
            <p:nvSpPr>
              <p:cNvPr id="71690"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mj-lt"/>
                    <a:cs typeface="Helvetica" panose="020B0604020202020204" pitchFamily="34" charset="0"/>
                  </a:rPr>
                  <a:t>index</a:t>
                </a:r>
              </a:p>
            </p:txBody>
          </p:sp>
          <p:sp>
            <p:nvSpPr>
              <p:cNvPr id="71691" name="Rectangle 6"/>
              <p:cNvSpPr>
                <a:spLocks noChangeArrowheads="1"/>
              </p:cNvSpPr>
              <p:nvPr/>
            </p:nvSpPr>
            <p:spPr bwMode="auto">
              <a:xfrm>
                <a:off x="-279" y="624"/>
                <a:ext cx="756" cy="336"/>
              </a:xfrm>
              <a:prstGeom prst="rect">
                <a:avLst/>
              </a:prstGeom>
              <a:solidFill>
                <a:schemeClr val="bg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75000"/>
                  </a:lnSpc>
                </a:pPr>
                <a:r>
                  <a:rPr lang="en-US" altLang="en-US" sz="1800">
                    <a:latin typeface="+mj-lt"/>
                    <a:cs typeface="Helvetica" panose="020B0604020202020204" pitchFamily="34" charset="0"/>
                  </a:rPr>
                  <a:t>tag / page #</a:t>
                </a:r>
              </a:p>
            </p:txBody>
          </p:sp>
        </p:grpSp>
        <p:sp>
          <p:nvSpPr>
            <p:cNvPr id="71685" name="Rectangle 5"/>
            <p:cNvSpPr>
              <a:spLocks noChangeArrowheads="1"/>
            </p:cNvSpPr>
            <p:nvPr/>
          </p:nvSpPr>
          <p:spPr bwMode="auto">
            <a:xfrm>
              <a:off x="5181600" y="373380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mj-lt"/>
                  <a:cs typeface="Helvetica" panose="020B0604020202020204" pitchFamily="34" charset="0"/>
                </a:rPr>
                <a:t>byte</a:t>
              </a:r>
            </a:p>
          </p:txBody>
        </p:sp>
        <p:cxnSp>
          <p:nvCxnSpPr>
            <p:cNvPr id="71686" name="Straight Connector 16"/>
            <p:cNvCxnSpPr>
              <a:cxnSpLocks noChangeShapeType="1"/>
            </p:cNvCxnSpPr>
            <p:nvPr/>
          </p:nvCxnSpPr>
          <p:spPr bwMode="auto">
            <a:xfrm>
              <a:off x="4279392"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1687" name="Straight Connector 17"/>
            <p:cNvCxnSpPr>
              <a:cxnSpLocks noChangeShapeType="1"/>
            </p:cNvCxnSpPr>
            <p:nvPr/>
          </p:nvCxnSpPr>
          <p:spPr bwMode="auto">
            <a:xfrm>
              <a:off x="6172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pSp>
      <p:sp>
        <p:nvSpPr>
          <p:cNvPr id="71688" name="TextBox 18"/>
          <p:cNvSpPr txBox="1">
            <a:spLocks noChangeArrowheads="1"/>
          </p:cNvSpPr>
          <p:nvPr/>
        </p:nvSpPr>
        <p:spPr bwMode="auto">
          <a:xfrm>
            <a:off x="914400" y="3105090"/>
            <a:ext cx="20617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mj-lt"/>
                <a:cs typeface="Helvetica" panose="020B0604020202020204" pitchFamily="34" charset="0"/>
              </a:rPr>
              <a:t>virtual address </a:t>
            </a:r>
          </a:p>
        </p:txBody>
      </p:sp>
      <p:sp>
        <p:nvSpPr>
          <p:cNvPr id="71689" name="TextBox 19"/>
          <p:cNvSpPr txBox="1">
            <a:spLocks noChangeArrowheads="1"/>
          </p:cNvSpPr>
          <p:nvPr/>
        </p:nvSpPr>
        <p:spPr bwMode="auto">
          <a:xfrm>
            <a:off x="741276" y="3867090"/>
            <a:ext cx="2234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mj-lt"/>
                <a:cs typeface="Helvetica" panose="020B0604020202020204" pitchFamily="34" charset="0"/>
              </a:rPr>
              <a:t>physical address </a:t>
            </a:r>
          </a:p>
        </p:txBody>
      </p:sp>
    </p:spTree>
    <p:extLst>
      <p:ext uri="{BB962C8B-B14F-4D97-AF65-F5344CB8AC3E}">
        <p14:creationId xmlns:p14="http://schemas.microsoft.com/office/powerpoint/2010/main" val="1067181434"/>
      </p:ext>
    </p:extLst>
  </p:cSld>
  <p:clrMapOvr>
    <a:masterClrMapping/>
  </p:clrMapOvr>
  <p:transition/>
  <p:timing>
    <p:tnLst>
      <p:par>
        <p:cTn id="1" dur="indefinite" restart="never" nodeType="tmRoot"/>
      </p:par>
    </p:tnLst>
    <p:bldLst>
      <p:bldP spid="71682" grpId="0" build="p">
        <p:tmplLst>
          <p:tmpl lvl="2">
            <p:tnLst>
              <p:par>
                <p:cTn presetID="2" presetClass="entr" presetSubtype="2" fill="hold" nodeType="withEffect">
                  <p:stCondLst>
                    <p:cond delay="0"/>
                  </p:stCondLst>
                  <p:childTnLst>
                    <p:set>
                      <p:cBhvr>
                        <p:cTn dur="1" fill="hold">
                          <p:stCondLst>
                            <p:cond delay="0"/>
                          </p:stCondLst>
                        </p:cTn>
                        <p:tgtEl>
                          <p:spTgt spid="71682"/>
                        </p:tgtEl>
                        <p:attrNameLst>
                          <p:attrName>style.visibility</p:attrName>
                        </p:attrNameLst>
                      </p:cBhvr>
                      <p:to>
                        <p:strVal val="visible"/>
                      </p:to>
                    </p:set>
                    <p:anim calcmode="lin" valueType="num">
                      <p:cBhvr additive="base">
                        <p:cTn dur="500" fill="hold"/>
                        <p:tgtEl>
                          <p:spTgt spid="71682"/>
                        </p:tgtEl>
                        <p:attrNameLst>
                          <p:attrName>ppt_x</p:attrName>
                        </p:attrNameLst>
                      </p:cBhvr>
                      <p:tavLst>
                        <p:tav tm="0">
                          <p:val>
                            <p:strVal val="1+#ppt_w/2"/>
                          </p:val>
                        </p:tav>
                        <p:tav tm="100000">
                          <p:val>
                            <p:strVal val="#ppt_x"/>
                          </p:val>
                        </p:tav>
                      </p:tavLst>
                    </p:anim>
                    <p:anim calcmode="lin" valueType="num">
                      <p:cBhvr additive="base">
                        <p:cTn dur="500" fill="hold"/>
                        <p:tgtEl>
                          <p:spTgt spid="71682"/>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71682"/>
                        </p:tgtEl>
                        <p:attrNameLst>
                          <p:attrName>style.visibility</p:attrName>
                        </p:attrNameLst>
                      </p:cBhvr>
                      <p:to>
                        <p:strVal val="visible"/>
                      </p:to>
                    </p:set>
                    <p:anim calcmode="lin" valueType="num">
                      <p:cBhvr additive="base">
                        <p:cTn dur="500" fill="hold"/>
                        <p:tgtEl>
                          <p:spTgt spid="71682"/>
                        </p:tgtEl>
                        <p:attrNameLst>
                          <p:attrName>ppt_x</p:attrName>
                        </p:attrNameLst>
                      </p:cBhvr>
                      <p:tavLst>
                        <p:tav tm="0">
                          <p:val>
                            <p:strVal val="1+#ppt_w/2"/>
                          </p:val>
                        </p:tav>
                        <p:tav tm="100000">
                          <p:val>
                            <p:strVal val="#ppt_x"/>
                          </p:val>
                        </p:tav>
                      </p:tavLst>
                    </p:anim>
                    <p:anim calcmode="lin" valueType="num">
                      <p:cBhvr additive="base">
                        <p:cTn dur="500" fill="hold"/>
                        <p:tgtEl>
                          <p:spTgt spid="71682"/>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71682"/>
                        </p:tgtEl>
                        <p:attrNameLst>
                          <p:attrName>style.visibility</p:attrName>
                        </p:attrNameLst>
                      </p:cBhvr>
                      <p:to>
                        <p:strVal val="visible"/>
                      </p:to>
                    </p:set>
                    <p:anim calcmode="lin" valueType="num">
                      <p:cBhvr additive="base">
                        <p:cTn dur="500" fill="hold"/>
                        <p:tgtEl>
                          <p:spTgt spid="71682"/>
                        </p:tgtEl>
                        <p:attrNameLst>
                          <p:attrName>ppt_x</p:attrName>
                        </p:attrNameLst>
                      </p:cBhvr>
                      <p:tavLst>
                        <p:tav tm="0">
                          <p:val>
                            <p:strVal val="1+#ppt_w/2"/>
                          </p:val>
                        </p:tav>
                        <p:tav tm="100000">
                          <p:val>
                            <p:strVal val="#ppt_x"/>
                          </p:val>
                        </p:tav>
                      </p:tavLst>
                    </p:anim>
                    <p:anim calcmode="lin" valueType="num">
                      <p:cBhvr additive="base">
                        <p:cTn dur="500" fill="hold"/>
                        <p:tgtEl>
                          <p:spTgt spid="71682"/>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71682"/>
                        </p:tgtEl>
                        <p:attrNameLst>
                          <p:attrName>style.visibility</p:attrName>
                        </p:attrNameLst>
                      </p:cBhvr>
                      <p:to>
                        <p:strVal val="visible"/>
                      </p:to>
                    </p:set>
                    <p:anim calcmode="lin" valueType="num">
                      <p:cBhvr additive="base">
                        <p:cTn dur="500" fill="hold"/>
                        <p:tgtEl>
                          <p:spTgt spid="71682"/>
                        </p:tgtEl>
                        <p:attrNameLst>
                          <p:attrName>ppt_x</p:attrName>
                        </p:attrNameLst>
                      </p:cBhvr>
                      <p:tavLst>
                        <p:tav tm="0">
                          <p:val>
                            <p:strVal val="1+#ppt_w/2"/>
                          </p:val>
                        </p:tav>
                        <p:tav tm="100000">
                          <p:val>
                            <p:strVal val="#ppt_x"/>
                          </p:val>
                        </p:tav>
                      </p:tavLst>
                    </p:anim>
                    <p:anim calcmode="lin" valueType="num">
                      <p:cBhvr additive="base">
                        <p:cTn dur="500" fill="hold"/>
                        <p:tgtEl>
                          <p:spTgt spid="71682"/>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71682"/>
                        </p:tgtEl>
                        <p:attrNameLst>
                          <p:attrName>style.visibility</p:attrName>
                        </p:attrNameLst>
                      </p:cBhvr>
                      <p:to>
                        <p:strVal val="visible"/>
                      </p:to>
                    </p:set>
                    <p:anim calcmode="lin" valueType="num">
                      <p:cBhvr additive="base">
                        <p:cTn dur="500" fill="hold"/>
                        <p:tgtEl>
                          <p:spTgt spid="71682"/>
                        </p:tgtEl>
                        <p:attrNameLst>
                          <p:attrName>ppt_x</p:attrName>
                        </p:attrNameLst>
                      </p:cBhvr>
                      <p:tavLst>
                        <p:tav tm="0">
                          <p:val>
                            <p:strVal val="1+#ppt_w/2"/>
                          </p:val>
                        </p:tav>
                        <p:tav tm="100000">
                          <p:val>
                            <p:strVal val="#ppt_x"/>
                          </p:val>
                        </p:tav>
                      </p:tavLst>
                    </p:anim>
                    <p:anim calcmode="lin" valueType="num">
                      <p:cBhvr additive="base">
                        <p:cTn dur="500" fill="hold"/>
                        <p:tgtEl>
                          <p:spTgt spid="71682"/>
                        </p:tgtEl>
                        <p:attrNameLst>
                          <p:attrName>ppt_y</p:attrName>
                        </p:attrNameLst>
                      </p:cBhvr>
                      <p:tavLst>
                        <p:tav tm="0">
                          <p:val>
                            <p:strVal val="#ppt_y"/>
                          </p:val>
                        </p:tav>
                        <p:tav tm="100000">
                          <p:val>
                            <p:strVal val="#ppt_y"/>
                          </p:val>
                        </p:tav>
                      </p:tavLst>
                    </p:anim>
                  </p:childTnLst>
                </p:cTn>
              </p:par>
            </p:tnLst>
          </p:tmpl>
        </p:tmplLst>
      </p:b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609600"/>
            <a:ext cx="8534400" cy="5868988"/>
          </a:xfrm>
          <a:noFill/>
        </p:spPr>
        <p:txBody>
          <a:bodyPr lIns="63500" tIns="25400" rIns="63500" bIns="25400">
            <a:spAutoFit/>
          </a:bodyPr>
          <a:lstStyle/>
          <a:p>
            <a:pPr>
              <a:spcBef>
                <a:spcPct val="20000"/>
              </a:spcBef>
            </a:pPr>
            <a:r>
              <a:rPr lang="en-US" altLang="ko-KR" smtClean="0">
                <a:ea typeface="굴림" panose="020B0600000101010101" pitchFamily="34" charset="-127"/>
              </a:rPr>
              <a:t>Here is how this might work with a 4K cache: </a:t>
            </a: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pPr>
            <a:endParaRPr lang="en-US" altLang="ko-KR" smtClean="0">
              <a:ea typeface="굴림" panose="020B0600000101010101" pitchFamily="34" charset="-127"/>
            </a:endParaRPr>
          </a:p>
          <a:p>
            <a:pPr>
              <a:spcBef>
                <a:spcPct val="20000"/>
              </a:spcBef>
              <a:buSzTx/>
            </a:pPr>
            <a:endParaRPr lang="en-US" altLang="ko-KR" smtClean="0">
              <a:solidFill>
                <a:schemeClr val="hlink"/>
              </a:solidFill>
              <a:ea typeface="굴림" panose="020B0600000101010101" pitchFamily="34" charset="-127"/>
            </a:endParaRPr>
          </a:p>
          <a:p>
            <a:pPr>
              <a:spcBef>
                <a:spcPct val="20000"/>
              </a:spcBef>
              <a:buSzTx/>
            </a:pPr>
            <a:r>
              <a:rPr lang="en-US" altLang="ko-KR" smtClean="0">
                <a:solidFill>
                  <a:schemeClr val="hlink"/>
                </a:solidFill>
                <a:ea typeface="굴림" panose="020B0600000101010101" pitchFamily="34" charset="-127"/>
              </a:rPr>
              <a:t>What if cache size is increased to 8KB?</a:t>
            </a:r>
          </a:p>
          <a:p>
            <a:pPr lvl="1">
              <a:spcBef>
                <a:spcPct val="20000"/>
              </a:spcBef>
              <a:buSzTx/>
            </a:pPr>
            <a:r>
              <a:rPr lang="en-US" altLang="ko-KR" smtClean="0">
                <a:ea typeface="굴림" panose="020B0600000101010101" pitchFamily="34" charset="-127"/>
              </a:rPr>
              <a:t>Overlap not complete</a:t>
            </a:r>
          </a:p>
          <a:p>
            <a:pPr lvl="1">
              <a:spcBef>
                <a:spcPct val="20000"/>
              </a:spcBef>
              <a:buSzTx/>
            </a:pPr>
            <a:r>
              <a:rPr lang="en-US" altLang="ko-KR" smtClean="0">
                <a:ea typeface="굴림" panose="020B0600000101010101" pitchFamily="34" charset="-127"/>
              </a:rPr>
              <a:t>Need to do something else.  See CS152/252 </a:t>
            </a:r>
          </a:p>
          <a:p>
            <a:pPr>
              <a:spcBef>
                <a:spcPct val="20000"/>
              </a:spcBef>
            </a:pPr>
            <a:r>
              <a:rPr lang="en-US" altLang="ko-KR" smtClean="0">
                <a:solidFill>
                  <a:schemeClr val="hlink"/>
                </a:solidFill>
                <a:ea typeface="굴림" panose="020B0600000101010101" pitchFamily="34" charset="-127"/>
              </a:rPr>
              <a:t>Another option: Virtual Caches</a:t>
            </a:r>
          </a:p>
          <a:p>
            <a:pPr lvl="1">
              <a:spcBef>
                <a:spcPct val="20000"/>
              </a:spcBef>
            </a:pPr>
            <a:r>
              <a:rPr lang="en-US" altLang="ko-KR" smtClean="0">
                <a:ea typeface="굴림" panose="020B0600000101010101" pitchFamily="34" charset="-127"/>
              </a:rPr>
              <a:t>Tags in cache are virtual addresses</a:t>
            </a:r>
          </a:p>
          <a:p>
            <a:pPr lvl="1">
              <a:spcBef>
                <a:spcPct val="20000"/>
              </a:spcBef>
            </a:pPr>
            <a:r>
              <a:rPr lang="en-US" altLang="ko-KR" smtClean="0">
                <a:ea typeface="굴림" panose="020B0600000101010101" pitchFamily="34" charset="-127"/>
              </a:rPr>
              <a:t>Translation only happens on cache misses</a:t>
            </a:r>
          </a:p>
        </p:txBody>
      </p:sp>
      <p:grpSp>
        <p:nvGrpSpPr>
          <p:cNvPr id="754733" name="Group 45"/>
          <p:cNvGrpSpPr>
            <a:grpSpLocks/>
          </p:cNvGrpSpPr>
          <p:nvPr/>
        </p:nvGrpSpPr>
        <p:grpSpPr bwMode="auto">
          <a:xfrm>
            <a:off x="685800" y="1143000"/>
            <a:ext cx="7829550" cy="3068638"/>
            <a:chOff x="363" y="1104"/>
            <a:chExt cx="5225" cy="2048"/>
          </a:xfrm>
        </p:grpSpPr>
        <p:sp>
          <p:nvSpPr>
            <p:cNvPr id="39941" name="Rectangle 2"/>
            <p:cNvSpPr>
              <a:spLocks noChangeArrowheads="1"/>
            </p:cNvSpPr>
            <p:nvPr/>
          </p:nvSpPr>
          <p:spPr bwMode="auto">
            <a:xfrm>
              <a:off x="699" y="1136"/>
              <a:ext cx="1000" cy="992"/>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TLB</a:t>
              </a:r>
            </a:p>
          </p:txBody>
        </p:sp>
        <p:sp>
          <p:nvSpPr>
            <p:cNvPr id="39942"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4K Cache</a:t>
              </a:r>
            </a:p>
          </p:txBody>
        </p:sp>
        <p:sp>
          <p:nvSpPr>
            <p:cNvPr id="39943" name="Rectangle 4"/>
            <p:cNvSpPr>
              <a:spLocks noChangeArrowheads="1"/>
            </p:cNvSpPr>
            <p:nvPr/>
          </p:nvSpPr>
          <p:spPr bwMode="auto">
            <a:xfrm>
              <a:off x="2035" y="2144"/>
              <a:ext cx="1640" cy="2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9944" name="Line 5"/>
            <p:cNvSpPr>
              <a:spLocks noChangeShapeType="1"/>
            </p:cNvSpPr>
            <p:nvPr/>
          </p:nvSpPr>
          <p:spPr bwMode="auto">
            <a:xfrm>
              <a:off x="3471"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6"/>
            <p:cNvSpPr>
              <a:spLocks noChangeShapeType="1"/>
            </p:cNvSpPr>
            <p:nvPr/>
          </p:nvSpPr>
          <p:spPr bwMode="auto">
            <a:xfrm>
              <a:off x="2967"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7"/>
            <p:cNvSpPr>
              <a:spLocks noChangeArrowheads="1"/>
            </p:cNvSpPr>
            <p:nvPr/>
          </p:nvSpPr>
          <p:spPr bwMode="auto">
            <a:xfrm>
              <a:off x="3107" y="1967"/>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10</a:t>
              </a:r>
            </a:p>
          </p:txBody>
        </p:sp>
        <p:sp>
          <p:nvSpPr>
            <p:cNvPr id="39947" name="Rectangle 8"/>
            <p:cNvSpPr>
              <a:spLocks noChangeArrowheads="1"/>
            </p:cNvSpPr>
            <p:nvPr/>
          </p:nvSpPr>
          <p:spPr bwMode="auto">
            <a:xfrm>
              <a:off x="3499" y="1967"/>
              <a:ext cx="17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2</a:t>
              </a:r>
            </a:p>
          </p:txBody>
        </p:sp>
        <p:sp>
          <p:nvSpPr>
            <p:cNvPr id="39948" name="Rectangle 9"/>
            <p:cNvSpPr>
              <a:spLocks noChangeArrowheads="1"/>
            </p:cNvSpPr>
            <p:nvPr/>
          </p:nvSpPr>
          <p:spPr bwMode="auto">
            <a:xfrm>
              <a:off x="3451" y="2192"/>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00</a:t>
              </a:r>
            </a:p>
          </p:txBody>
        </p:sp>
        <p:sp>
          <p:nvSpPr>
            <p:cNvPr id="39949" name="Rectangle 10"/>
            <p:cNvSpPr>
              <a:spLocks noChangeArrowheads="1"/>
            </p:cNvSpPr>
            <p:nvPr/>
          </p:nvSpPr>
          <p:spPr bwMode="auto">
            <a:xfrm>
              <a:off x="4307" y="1984"/>
              <a:ext cx="65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4 bytes</a:t>
              </a:r>
            </a:p>
          </p:txBody>
        </p:sp>
        <p:sp>
          <p:nvSpPr>
            <p:cNvPr id="39950"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4"/>
            <p:cNvSpPr>
              <a:spLocks noChangeArrowheads="1"/>
            </p:cNvSpPr>
            <p:nvPr/>
          </p:nvSpPr>
          <p:spPr bwMode="auto">
            <a:xfrm>
              <a:off x="3315" y="1448"/>
              <a:ext cx="4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index</a:t>
              </a:r>
            </a:p>
          </p:txBody>
        </p:sp>
        <p:sp>
          <p:nvSpPr>
            <p:cNvPr id="39954" name="Rectangle 15"/>
            <p:cNvSpPr>
              <a:spLocks noChangeArrowheads="1"/>
            </p:cNvSpPr>
            <p:nvPr/>
          </p:nvSpPr>
          <p:spPr bwMode="auto">
            <a:xfrm>
              <a:off x="5251" y="1528"/>
              <a:ext cx="337"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1 K</a:t>
              </a:r>
            </a:p>
          </p:txBody>
        </p:sp>
        <p:sp>
          <p:nvSpPr>
            <p:cNvPr id="39955"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Rectangle 18"/>
            <p:cNvSpPr>
              <a:spLocks noChangeArrowheads="1"/>
            </p:cNvSpPr>
            <p:nvPr/>
          </p:nvSpPr>
          <p:spPr bwMode="auto">
            <a:xfrm>
              <a:off x="2059" y="2152"/>
              <a:ext cx="611"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page #</a:t>
              </a:r>
            </a:p>
          </p:txBody>
        </p:sp>
        <p:sp>
          <p:nvSpPr>
            <p:cNvPr id="39958" name="Rectangle 19"/>
            <p:cNvSpPr>
              <a:spLocks noChangeArrowheads="1"/>
            </p:cNvSpPr>
            <p:nvPr/>
          </p:nvSpPr>
          <p:spPr bwMode="auto">
            <a:xfrm>
              <a:off x="3035" y="2152"/>
              <a:ext cx="3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disp</a:t>
              </a:r>
            </a:p>
          </p:txBody>
        </p:sp>
        <p:sp>
          <p:nvSpPr>
            <p:cNvPr id="39959" name="Rectangle 20"/>
            <p:cNvSpPr>
              <a:spLocks noChangeArrowheads="1"/>
            </p:cNvSpPr>
            <p:nvPr/>
          </p:nvSpPr>
          <p:spPr bwMode="auto">
            <a:xfrm>
              <a:off x="2347" y="1976"/>
              <a:ext cx="2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20</a:t>
              </a:r>
            </a:p>
          </p:txBody>
        </p:sp>
        <p:sp>
          <p:nvSpPr>
            <p:cNvPr id="39960"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Rectangle 22"/>
            <p:cNvSpPr>
              <a:spLocks noChangeArrowheads="1"/>
            </p:cNvSpPr>
            <p:nvPr/>
          </p:nvSpPr>
          <p:spPr bwMode="auto">
            <a:xfrm>
              <a:off x="1939" y="1168"/>
              <a:ext cx="53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assoc</a:t>
              </a:r>
            </a:p>
            <a:p>
              <a:pPr algn="l">
                <a:lnSpc>
                  <a:spcPct val="85000"/>
                </a:lnSpc>
                <a:spcBef>
                  <a:spcPct val="0"/>
                </a:spcBef>
                <a:buSzTx/>
              </a:pPr>
              <a:r>
                <a:rPr lang="en-US" altLang="ko-KR" sz="1800">
                  <a:ea typeface="굴림" panose="020B0600000101010101" pitchFamily="34" charset="-127"/>
                </a:rPr>
                <a:t>lookup</a:t>
              </a:r>
            </a:p>
          </p:txBody>
        </p:sp>
        <p:sp>
          <p:nvSpPr>
            <p:cNvPr id="39962" name="Rectangle 23"/>
            <p:cNvSpPr>
              <a:spLocks noChangeArrowheads="1"/>
            </p:cNvSpPr>
            <p:nvPr/>
          </p:nvSpPr>
          <p:spPr bwMode="auto">
            <a:xfrm>
              <a:off x="363" y="1536"/>
              <a:ext cx="27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32</a:t>
              </a:r>
            </a:p>
          </p:txBody>
        </p:sp>
        <p:sp>
          <p:nvSpPr>
            <p:cNvPr id="39963"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Rectangle 27"/>
            <p:cNvSpPr>
              <a:spLocks noChangeArrowheads="1"/>
            </p:cNvSpPr>
            <p:nvPr/>
          </p:nvSpPr>
          <p:spPr bwMode="auto">
            <a:xfrm>
              <a:off x="411" y="2384"/>
              <a:ext cx="41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Hit/</a:t>
              </a:r>
            </a:p>
            <a:p>
              <a:pPr algn="l">
                <a:lnSpc>
                  <a:spcPct val="85000"/>
                </a:lnSpc>
                <a:spcBef>
                  <a:spcPct val="0"/>
                </a:spcBef>
                <a:buSzTx/>
              </a:pPr>
              <a:r>
                <a:rPr lang="en-US" altLang="ko-KR" sz="1800">
                  <a:ea typeface="굴림" panose="020B0600000101010101" pitchFamily="34" charset="-127"/>
                </a:rPr>
                <a:t>Miss</a:t>
              </a:r>
            </a:p>
          </p:txBody>
        </p:sp>
        <p:sp>
          <p:nvSpPr>
            <p:cNvPr id="39967"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Rectangle 29"/>
            <p:cNvSpPr>
              <a:spLocks noChangeArrowheads="1"/>
            </p:cNvSpPr>
            <p:nvPr/>
          </p:nvSpPr>
          <p:spPr bwMode="auto">
            <a:xfrm>
              <a:off x="3987" y="2792"/>
              <a:ext cx="301"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FN</a:t>
              </a:r>
            </a:p>
          </p:txBody>
        </p:sp>
        <p:sp>
          <p:nvSpPr>
            <p:cNvPr id="39969" name="Rectangle 30"/>
            <p:cNvSpPr>
              <a:spLocks noChangeArrowheads="1"/>
            </p:cNvSpPr>
            <p:nvPr/>
          </p:nvSpPr>
          <p:spPr bwMode="auto">
            <a:xfrm>
              <a:off x="4323" y="2784"/>
              <a:ext cx="43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Data</a:t>
              </a:r>
            </a:p>
          </p:txBody>
        </p:sp>
        <p:sp>
          <p:nvSpPr>
            <p:cNvPr id="39970" name="Rectangle 31"/>
            <p:cNvSpPr>
              <a:spLocks noChangeArrowheads="1"/>
            </p:cNvSpPr>
            <p:nvPr/>
          </p:nvSpPr>
          <p:spPr bwMode="auto">
            <a:xfrm>
              <a:off x="5123" y="2792"/>
              <a:ext cx="41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Hit/</a:t>
              </a:r>
            </a:p>
            <a:p>
              <a:pPr algn="l">
                <a:lnSpc>
                  <a:spcPct val="85000"/>
                </a:lnSpc>
                <a:spcBef>
                  <a:spcPct val="0"/>
                </a:spcBef>
                <a:buSzTx/>
              </a:pPr>
              <a:r>
                <a:rPr lang="en-US" altLang="ko-KR" sz="1800">
                  <a:ea typeface="굴림" panose="020B0600000101010101" pitchFamily="34" charset="-127"/>
                </a:rPr>
                <a:t>Miss</a:t>
              </a:r>
            </a:p>
          </p:txBody>
        </p:sp>
        <p:sp>
          <p:nvSpPr>
            <p:cNvPr id="39971" name="Oval 32"/>
            <p:cNvSpPr>
              <a:spLocks noChangeArrowheads="1"/>
            </p:cNvSpPr>
            <p:nvPr/>
          </p:nvSpPr>
          <p:spPr bwMode="auto">
            <a:xfrm>
              <a:off x="2899" y="2784"/>
              <a:ext cx="224"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ea typeface="굴림" panose="020B0600000101010101" pitchFamily="34" charset="-127"/>
                </a:rPr>
                <a:t>=</a:t>
              </a:r>
            </a:p>
          </p:txBody>
        </p:sp>
        <p:sp>
          <p:nvSpPr>
            <p:cNvPr id="39972"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4"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6"/>
            <p:cNvSpPr>
              <a:spLocks noChangeShapeType="1"/>
            </p:cNvSpPr>
            <p:nvPr/>
          </p:nvSpPr>
          <p:spPr bwMode="auto">
            <a:xfrm>
              <a:off x="2343" y="160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Rectangle 37"/>
            <p:cNvSpPr>
              <a:spLocks noChangeArrowheads="1"/>
            </p:cNvSpPr>
            <p:nvPr/>
          </p:nvSpPr>
          <p:spPr bwMode="auto">
            <a:xfrm>
              <a:off x="1395" y="2744"/>
              <a:ext cx="30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ea typeface="굴림" panose="020B0600000101010101" pitchFamily="34" charset="-127"/>
                </a:rPr>
                <a:t>FN</a:t>
              </a:r>
            </a:p>
          </p:txBody>
        </p:sp>
        <p:sp>
          <p:nvSpPr>
            <p:cNvPr id="39977"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0"/>
            <p:cNvSpPr>
              <a:spLocks noChangeShapeType="1"/>
            </p:cNvSpPr>
            <p:nvPr/>
          </p:nvSpPr>
          <p:spPr bwMode="auto">
            <a:xfrm>
              <a:off x="3255" y="1608"/>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0" name="Rectangle 44"/>
          <p:cNvSpPr>
            <a:spLocks noGrp="1" noChangeArrowheads="1"/>
          </p:cNvSpPr>
          <p:nvPr>
            <p:ph type="title"/>
          </p:nvPr>
        </p:nvSpPr>
        <p:spPr>
          <a:xfrm>
            <a:off x="990600" y="228600"/>
            <a:ext cx="7083425" cy="368300"/>
          </a:xfrm>
        </p:spPr>
        <p:txBody>
          <a:bodyPr/>
          <a:lstStyle/>
          <a:p>
            <a:r>
              <a:rPr lang="en-US" altLang="ko-KR" smtClean="0">
                <a:ea typeface="굴림" panose="020B0600000101010101" pitchFamily="34" charset="-127"/>
              </a:rPr>
              <a:t>Overlapping TLB &amp; Cache Access</a:t>
            </a:r>
          </a:p>
        </p:txBody>
      </p:sp>
    </p:spTree>
    <p:extLst>
      <p:ext uri="{BB962C8B-B14F-4D97-AF65-F5344CB8AC3E}">
        <p14:creationId xmlns:p14="http://schemas.microsoft.com/office/powerpoint/2010/main" val="1817902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anim calcmode="lin" valueType="num">
                                      <p:cBhvr additive="base">
                                        <p:cTn id="7" dur="500" fill="hold"/>
                                        <p:tgtEl>
                                          <p:spTgt spid="754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4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4733"/>
                                        </p:tgtEl>
                                        <p:attrNameLst>
                                          <p:attrName>style.visibility</p:attrName>
                                        </p:attrNameLst>
                                      </p:cBhvr>
                                      <p:to>
                                        <p:strVal val="visible"/>
                                      </p:to>
                                    </p:set>
                                    <p:anim calcmode="lin" valueType="num">
                                      <p:cBhvr additive="base">
                                        <p:cTn id="11" dur="500" fill="hold"/>
                                        <p:tgtEl>
                                          <p:spTgt spid="754733"/>
                                        </p:tgtEl>
                                        <p:attrNameLst>
                                          <p:attrName>ppt_x</p:attrName>
                                        </p:attrNameLst>
                                      </p:cBhvr>
                                      <p:tavLst>
                                        <p:tav tm="0">
                                          <p:val>
                                            <p:strVal val="1+#ppt_w/2"/>
                                          </p:val>
                                        </p:tav>
                                        <p:tav tm="100000">
                                          <p:val>
                                            <p:strVal val="#ppt_x"/>
                                          </p:val>
                                        </p:tav>
                                      </p:tavLst>
                                    </p:anim>
                                    <p:anim calcmode="lin" valueType="num">
                                      <p:cBhvr additive="base">
                                        <p:cTn id="12" dur="500" fill="hold"/>
                                        <p:tgtEl>
                                          <p:spTgt spid="75473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4731">
                                            <p:txEl>
                                              <p:pRg st="9" end="9"/>
                                            </p:txEl>
                                          </p:spTgt>
                                        </p:tgtEl>
                                        <p:attrNameLst>
                                          <p:attrName>style.visibility</p:attrName>
                                        </p:attrNameLst>
                                      </p:cBhvr>
                                      <p:to>
                                        <p:strVal val="visible"/>
                                      </p:to>
                                    </p:set>
                                    <p:anim calcmode="lin" valueType="num">
                                      <p:cBhvr additive="base">
                                        <p:cTn id="17" dur="500" fill="hold"/>
                                        <p:tgtEl>
                                          <p:spTgt spid="754731">
                                            <p:txEl>
                                              <p:pRg st="9" end="9"/>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4731">
                                            <p:txEl>
                                              <p:pRg st="9" end="9"/>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54731">
                                            <p:txEl>
                                              <p:pRg st="10" end="10"/>
                                            </p:txEl>
                                          </p:spTgt>
                                        </p:tgtEl>
                                        <p:attrNameLst>
                                          <p:attrName>style.visibility</p:attrName>
                                        </p:attrNameLst>
                                      </p:cBhvr>
                                      <p:to>
                                        <p:strVal val="visible"/>
                                      </p:to>
                                    </p:set>
                                    <p:anim calcmode="lin" valueType="num">
                                      <p:cBhvr additive="base">
                                        <p:cTn id="21" dur="500" fill="hold"/>
                                        <p:tgtEl>
                                          <p:spTgt spid="754731">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4731">
                                            <p:txEl>
                                              <p:pRg st="10" end="1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54731">
                                            <p:txEl>
                                              <p:pRg st="11" end="11"/>
                                            </p:txEl>
                                          </p:spTgt>
                                        </p:tgtEl>
                                        <p:attrNameLst>
                                          <p:attrName>style.visibility</p:attrName>
                                        </p:attrNameLst>
                                      </p:cBhvr>
                                      <p:to>
                                        <p:strVal val="visible"/>
                                      </p:to>
                                    </p:set>
                                    <p:anim calcmode="lin" valueType="num">
                                      <p:cBhvr additive="base">
                                        <p:cTn id="25" dur="500" fill="hold"/>
                                        <p:tgtEl>
                                          <p:spTgt spid="754731">
                                            <p:txEl>
                                              <p:pRg st="11" end="1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47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4731">
                                            <p:txEl>
                                              <p:pRg st="12" end="12"/>
                                            </p:txEl>
                                          </p:spTgt>
                                        </p:tgtEl>
                                        <p:attrNameLst>
                                          <p:attrName>style.visibility</p:attrName>
                                        </p:attrNameLst>
                                      </p:cBhvr>
                                      <p:to>
                                        <p:strVal val="visible"/>
                                      </p:to>
                                    </p:set>
                                    <p:anim calcmode="lin" valueType="num">
                                      <p:cBhvr additive="base">
                                        <p:cTn id="31" dur="500" fill="hold"/>
                                        <p:tgtEl>
                                          <p:spTgt spid="754731">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4731">
                                            <p:txEl>
                                              <p:pRg st="12" end="12"/>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54731">
                                            <p:txEl>
                                              <p:pRg st="13" end="13"/>
                                            </p:txEl>
                                          </p:spTgt>
                                        </p:tgtEl>
                                        <p:attrNameLst>
                                          <p:attrName>style.visibility</p:attrName>
                                        </p:attrNameLst>
                                      </p:cBhvr>
                                      <p:to>
                                        <p:strVal val="visible"/>
                                      </p:to>
                                    </p:set>
                                    <p:anim calcmode="lin" valueType="num">
                                      <p:cBhvr additive="base">
                                        <p:cTn id="35" dur="500" fill="hold"/>
                                        <p:tgtEl>
                                          <p:spTgt spid="754731">
                                            <p:txEl>
                                              <p:pRg st="13" end="1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54731">
                                            <p:txEl>
                                              <p:pRg st="13" end="13"/>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54731">
                                            <p:txEl>
                                              <p:pRg st="14" end="14"/>
                                            </p:txEl>
                                          </p:spTgt>
                                        </p:tgtEl>
                                        <p:attrNameLst>
                                          <p:attrName>style.visibility</p:attrName>
                                        </p:attrNameLst>
                                      </p:cBhvr>
                                      <p:to>
                                        <p:strVal val="visible"/>
                                      </p:to>
                                    </p:set>
                                    <p:anim calcmode="lin" valueType="num">
                                      <p:cBhvr additive="base">
                                        <p:cTn id="39" dur="500" fill="hold"/>
                                        <p:tgtEl>
                                          <p:spTgt spid="754731">
                                            <p:txEl>
                                              <p:pRg st="14" end="1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5473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09600" y="152400"/>
            <a:ext cx="8077200" cy="533400"/>
          </a:xfrm>
        </p:spPr>
        <p:txBody>
          <a:bodyPr/>
          <a:lstStyle/>
          <a:p>
            <a:r>
              <a:rPr lang="en-US" altLang="en-US" dirty="0" smtClean="0"/>
              <a:t>Putting Everything Together: Address Translation</a:t>
            </a:r>
          </a:p>
        </p:txBody>
      </p:sp>
      <p:sp>
        <p:nvSpPr>
          <p:cNvPr id="74754"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19"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20" name="Rectangle 102"/>
          <p:cNvSpPr>
            <a:spLocks noChangeArrowheads="1"/>
          </p:cNvSpPr>
          <p:nvPr/>
        </p:nvSpPr>
        <p:spPr bwMode="auto">
          <a:xfrm>
            <a:off x="4267200" y="3127375"/>
            <a:ext cx="1000125"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Physical</a:t>
            </a:r>
          </a:p>
          <a:p>
            <a:pPr eaLnBrk="1" hangingPunct="1">
              <a:lnSpc>
                <a:spcPct val="75000"/>
              </a:lnSpc>
            </a:pPr>
            <a:r>
              <a:rPr lang="en-US" altLang="en-US" sz="1800" b="0" dirty="0">
                <a:latin typeface="+mj-lt"/>
                <a:cs typeface="Helvetica" panose="020B0604020202020204" pitchFamily="34" charset="0"/>
              </a:rPr>
              <a:t>Page #</a:t>
            </a:r>
          </a:p>
        </p:txBody>
      </p:sp>
      <p:sp>
        <p:nvSpPr>
          <p:cNvPr id="74757"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4758"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4759"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4760"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46"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67" name="Freeform 120"/>
          <p:cNvSpPr>
            <a:spLocks/>
          </p:cNvSpPr>
          <p:nvPr/>
        </p:nvSpPr>
        <p:spPr bwMode="auto">
          <a:xfrm>
            <a:off x="1905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83"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84"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2" name="Group 94"/>
          <p:cNvGrpSpPr>
            <a:grpSpLocks/>
          </p:cNvGrpSpPr>
          <p:nvPr/>
        </p:nvGrpSpPr>
        <p:grpSpPr bwMode="auto">
          <a:xfrm>
            <a:off x="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grpSp>
      <p:grpSp>
        <p:nvGrpSpPr>
          <p:cNvPr id="3" name="Group 95"/>
          <p:cNvGrpSpPr>
            <a:grpSpLocks/>
          </p:cNvGrpSpPr>
          <p:nvPr/>
        </p:nvGrpSpPr>
        <p:grpSpPr bwMode="auto">
          <a:xfrm>
            <a:off x="2971800" y="1828800"/>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grpSp>
      <p:sp>
        <p:nvSpPr>
          <p:cNvPr id="74767"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2"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93"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4772"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Tree>
    <p:extLst>
      <p:ext uri="{BB962C8B-B14F-4D97-AF65-F5344CB8AC3E}">
        <p14:creationId xmlns:p14="http://schemas.microsoft.com/office/powerpoint/2010/main" val="2376432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78"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79"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0"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1"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2"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sp>
        <p:nvSpPr>
          <p:cNvPr id="75783"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4"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5"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6"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787"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8"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89"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5790"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5791" name="Rectangle 76"/>
          <p:cNvSpPr>
            <a:spLocks noChangeArrowheads="1"/>
          </p:cNvSpPr>
          <p:nvPr/>
        </p:nvSpPr>
        <p:spPr bwMode="auto">
          <a:xfrm>
            <a:off x="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5792"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793"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794"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sp>
        <p:nvSpPr>
          <p:cNvPr id="35" name="Rectangle 34"/>
          <p:cNvSpPr/>
          <p:nvPr/>
        </p:nvSpPr>
        <p:spPr bwMode="auto">
          <a:xfrm>
            <a:off x="0" y="727075"/>
            <a:ext cx="7696200" cy="4911725"/>
          </a:xfrm>
          <a:prstGeom prst="rect">
            <a:avLst/>
          </a:prstGeom>
          <a:solidFill>
            <a:srgbClr val="FDFDFD">
              <a:alpha val="69804"/>
            </a:srgb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796" name="Title 1"/>
          <p:cNvSpPr>
            <a:spLocks noGrp="1"/>
          </p:cNvSpPr>
          <p:nvPr>
            <p:ph type="title"/>
          </p:nvPr>
        </p:nvSpPr>
        <p:spPr>
          <a:xfrm>
            <a:off x="381000" y="152400"/>
            <a:ext cx="8229600" cy="533400"/>
          </a:xfrm>
        </p:spPr>
        <p:txBody>
          <a:bodyPr/>
          <a:lstStyle/>
          <a:p>
            <a:r>
              <a:rPr lang="en-US" altLang="en-US" dirty="0" smtClean="0"/>
              <a:t>Putting Everything Together: TLB</a:t>
            </a:r>
          </a:p>
        </p:txBody>
      </p:sp>
      <p:sp>
        <p:nvSpPr>
          <p:cNvPr id="75797" name="Rectangle 98"/>
          <p:cNvSpPr>
            <a:spLocks noChangeArrowheads="1"/>
          </p:cNvSpPr>
          <p:nvPr/>
        </p:nvSpPr>
        <p:spPr bwMode="auto">
          <a:xfrm>
            <a:off x="5257799" y="3127375"/>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5798"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Physical</a:t>
            </a:r>
          </a:p>
          <a:p>
            <a:pPr eaLnBrk="1" hangingPunct="1">
              <a:lnSpc>
                <a:spcPct val="75000"/>
              </a:lnSpc>
            </a:pPr>
            <a:r>
              <a:rPr lang="en-US" altLang="en-US" sz="1800" b="0">
                <a:latin typeface="+mj-lt"/>
                <a:cs typeface="Helvetica" panose="020B0604020202020204" pitchFamily="34" charset="0"/>
              </a:rPr>
              <a:t>Page #</a:t>
            </a:r>
          </a:p>
        </p:txBody>
      </p:sp>
      <p:sp>
        <p:nvSpPr>
          <p:cNvPr id="75799"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5800"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5801"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5802"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75803"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75806"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
        <p:nvSpPr>
          <p:cNvPr id="75807"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5808"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75809"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50" name="Freeform 49"/>
          <p:cNvSpPr>
            <a:spLocks noChangeArrowheads="1"/>
          </p:cNvSpPr>
          <p:nvPr/>
        </p:nvSpPr>
        <p:spPr bwMode="auto">
          <a:xfrm>
            <a:off x="1062038" y="1981200"/>
            <a:ext cx="830262"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51"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2" name="Group 54"/>
          <p:cNvGrpSpPr>
            <a:grpSpLocks/>
          </p:cNvGrpSpPr>
          <p:nvPr/>
        </p:nvGrpSpPr>
        <p:grpSpPr bwMode="auto">
          <a:xfrm>
            <a:off x="1752600" y="53181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38" name="Rectangle 37"/>
            <p:cNvSpPr/>
            <p:nvPr/>
          </p:nvSpPr>
          <p:spPr bwMode="auto">
            <a:xfrm>
              <a:off x="1905000" y="5334063"/>
              <a:ext cx="1219200" cy="228584"/>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3" name="Rectangle 42"/>
            <p:cNvSpPr/>
            <p:nvPr/>
          </p:nvSpPr>
          <p:spPr bwMode="auto">
            <a:xfrm>
              <a:off x="1905000" y="6019816"/>
              <a:ext cx="1219200" cy="228584"/>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44" name="Rectangle 43"/>
            <p:cNvSpPr/>
            <p:nvPr/>
          </p:nvSpPr>
          <p:spPr bwMode="auto">
            <a:xfrm>
              <a:off x="3124200" y="5334063"/>
              <a:ext cx="1219200" cy="228584"/>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7" name="Rectangle 46"/>
            <p:cNvSpPr/>
            <p:nvPr/>
          </p:nvSpPr>
          <p:spPr bwMode="auto">
            <a:xfrm>
              <a:off x="3124200" y="6019816"/>
              <a:ext cx="1219200" cy="228584"/>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5822" name="TextBox 48"/>
            <p:cNvSpPr txBox="1">
              <a:spLocks noChangeArrowheads="1"/>
            </p:cNvSpPr>
            <p:nvPr/>
          </p:nvSpPr>
          <p:spPr bwMode="auto">
            <a:xfrm>
              <a:off x="2971800" y="5645339"/>
              <a:ext cx="393056"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TLB:</a:t>
              </a:r>
            </a:p>
          </p:txBody>
        </p:sp>
      </p:grpSp>
      <p:sp>
        <p:nvSpPr>
          <p:cNvPr id="75813"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5814"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Tree>
    <p:extLst>
      <p:ext uri="{BB962C8B-B14F-4D97-AF65-F5344CB8AC3E}">
        <p14:creationId xmlns:p14="http://schemas.microsoft.com/office/powerpoint/2010/main" val="267766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52" name="Rectangle 51"/>
          <p:cNvSpPr/>
          <p:nvPr/>
        </p:nvSpPr>
        <p:spPr bwMode="auto">
          <a:xfrm>
            <a:off x="1905000" y="6096000"/>
            <a:ext cx="24384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03"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04"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05"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6"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7"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08"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(2</a:t>
            </a:r>
            <a:r>
              <a:rPr lang="en-US" altLang="en-US" sz="1800" b="0" baseline="30000">
                <a:latin typeface="+mj-lt"/>
                <a:cs typeface="Helvetica" panose="020B0604020202020204" pitchFamily="34" charset="0"/>
              </a:rPr>
              <a:t>nd</a:t>
            </a:r>
            <a:r>
              <a:rPr lang="en-US" altLang="en-US" sz="1800" b="0">
                <a:latin typeface="+mj-lt"/>
                <a:cs typeface="Helvetica" panose="020B0604020202020204" pitchFamily="34" charset="0"/>
              </a:rPr>
              <a:t> level)</a:t>
            </a:r>
          </a:p>
        </p:txBody>
      </p:sp>
      <p:sp>
        <p:nvSpPr>
          <p:cNvPr id="76809"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0"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1"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2"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3"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4"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15"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mj-lt"/>
            </a:endParaRPr>
          </a:p>
        </p:txBody>
      </p:sp>
      <p:sp>
        <p:nvSpPr>
          <p:cNvPr id="76816" name="Rectangle 76"/>
          <p:cNvSpPr>
            <a:spLocks noChangeArrowheads="1"/>
          </p:cNvSpPr>
          <p:nvPr/>
        </p:nvSpPr>
        <p:spPr bwMode="auto">
          <a:xfrm>
            <a:off x="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PageTablePtr</a:t>
            </a:r>
          </a:p>
        </p:txBody>
      </p:sp>
      <p:sp>
        <p:nvSpPr>
          <p:cNvPr id="76817"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18"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19"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Page Table </a:t>
            </a:r>
          </a:p>
          <a:p>
            <a:pPr eaLnBrk="1" hangingPunct="1"/>
            <a:r>
              <a:rPr lang="en-US" altLang="en-US" sz="1800" b="0">
                <a:latin typeface="+mj-lt"/>
                <a:cs typeface="Helvetica" panose="020B0604020202020204" pitchFamily="34" charset="0"/>
              </a:rPr>
              <a:t>(1</a:t>
            </a:r>
            <a:r>
              <a:rPr lang="en-US" altLang="en-US" sz="1800" b="0" baseline="30000">
                <a:latin typeface="+mj-lt"/>
                <a:cs typeface="Helvetica" panose="020B0604020202020204" pitchFamily="34" charset="0"/>
              </a:rPr>
              <a:t>st</a:t>
            </a:r>
            <a:r>
              <a:rPr lang="en-US" altLang="en-US" sz="1800" b="0">
                <a:latin typeface="+mj-lt"/>
                <a:cs typeface="Helvetica" panose="020B0604020202020204" pitchFamily="34" charset="0"/>
              </a:rPr>
              <a:t> level)</a:t>
            </a:r>
          </a:p>
        </p:txBody>
      </p:sp>
      <p:sp>
        <p:nvSpPr>
          <p:cNvPr id="76820"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Virtual Address:</a:t>
            </a:r>
          </a:p>
        </p:txBody>
      </p:sp>
      <p:sp>
        <p:nvSpPr>
          <p:cNvPr id="76821"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6822"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Virtual</a:t>
            </a:r>
          </a:p>
          <a:p>
            <a:pPr eaLnBrk="1" hangingPunct="1">
              <a:lnSpc>
                <a:spcPct val="75000"/>
              </a:lnSpc>
            </a:pPr>
            <a:r>
              <a:rPr lang="en-US" altLang="en-US" sz="1800" b="0">
                <a:latin typeface="+mj-lt"/>
                <a:cs typeface="Helvetica" panose="020B0604020202020204" pitchFamily="34" charset="0"/>
              </a:rPr>
              <a:t>P2 index</a:t>
            </a:r>
          </a:p>
        </p:txBody>
      </p:sp>
      <p:sp>
        <p:nvSpPr>
          <p:cNvPr id="76823"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mj-lt"/>
                <a:cs typeface="Helvetica" panose="020B0604020202020204" pitchFamily="34" charset="0"/>
              </a:rPr>
              <a:t>Virtual</a:t>
            </a:r>
          </a:p>
          <a:p>
            <a:pPr eaLnBrk="1" hangingPunct="1">
              <a:lnSpc>
                <a:spcPct val="75000"/>
              </a:lnSpc>
            </a:pPr>
            <a:r>
              <a:rPr lang="en-US" altLang="en-US" sz="1800" b="0" dirty="0">
                <a:latin typeface="+mj-lt"/>
                <a:cs typeface="Helvetica" panose="020B0604020202020204" pitchFamily="34" charset="0"/>
              </a:rPr>
              <a:t>P1 index</a:t>
            </a:r>
          </a:p>
        </p:txBody>
      </p:sp>
      <p:sp>
        <p:nvSpPr>
          <p:cNvPr id="38" name="Rectangle 37"/>
          <p:cNvSpPr/>
          <p:nvPr/>
        </p:nvSpPr>
        <p:spPr bwMode="auto">
          <a:xfrm>
            <a:off x="1905000" y="5638800"/>
            <a:ext cx="1219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25" name="Rectangle 39"/>
          <p:cNvSpPr>
            <a:spLocks noChangeArrowheads="1"/>
          </p:cNvSpPr>
          <p:nvPr/>
        </p:nvSpPr>
        <p:spPr bwMode="auto">
          <a:xfrm>
            <a:off x="1905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3" name="Rectangle 42"/>
          <p:cNvSpPr/>
          <p:nvPr/>
        </p:nvSpPr>
        <p:spPr bwMode="auto">
          <a:xfrm>
            <a:off x="1905000" y="6324600"/>
            <a:ext cx="1219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44" name="Rectangle 43"/>
          <p:cNvSpPr/>
          <p:nvPr/>
        </p:nvSpPr>
        <p:spPr bwMode="auto">
          <a:xfrm>
            <a:off x="3124200" y="5638800"/>
            <a:ext cx="1219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28" name="Rectangle 44"/>
          <p:cNvSpPr>
            <a:spLocks noChangeArrowheads="1"/>
          </p:cNvSpPr>
          <p:nvPr/>
        </p:nvSpPr>
        <p:spPr bwMode="auto">
          <a:xfrm>
            <a:off x="3124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47" name="Rectangle 46"/>
          <p:cNvSpPr/>
          <p:nvPr/>
        </p:nvSpPr>
        <p:spPr bwMode="auto">
          <a:xfrm>
            <a:off x="3124200" y="6324600"/>
            <a:ext cx="1219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30"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31" name="TextBox 48"/>
          <p:cNvSpPr txBox="1">
            <a:spLocks noChangeArrowheads="1"/>
          </p:cNvSpPr>
          <p:nvPr/>
        </p:nvSpPr>
        <p:spPr bwMode="auto">
          <a:xfrm>
            <a:off x="2971800" y="5949950"/>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6832" name="Freeform 49"/>
          <p:cNvSpPr>
            <a:spLocks noChangeArrowheads="1"/>
          </p:cNvSpPr>
          <p:nvPr/>
        </p:nvSpPr>
        <p:spPr bwMode="auto">
          <a:xfrm>
            <a:off x="1062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33"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34" name="Text Box 66"/>
          <p:cNvSpPr txBox="1">
            <a:spLocks noChangeArrowheads="1"/>
          </p:cNvSpPr>
          <p:nvPr/>
        </p:nvSpPr>
        <p:spPr bwMode="auto">
          <a:xfrm>
            <a:off x="1752600" y="53181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TLB:</a:t>
            </a:r>
          </a:p>
        </p:txBody>
      </p:sp>
      <p:sp>
        <p:nvSpPr>
          <p:cNvPr id="35" name="Rectangle 34"/>
          <p:cNvSpPr/>
          <p:nvPr/>
        </p:nvSpPr>
        <p:spPr bwMode="auto">
          <a:xfrm>
            <a:off x="0" y="833735"/>
            <a:ext cx="7696200" cy="5754390"/>
          </a:xfrm>
          <a:prstGeom prst="rect">
            <a:avLst/>
          </a:prstGeom>
          <a:solidFill>
            <a:srgbClr val="FDFDFD">
              <a:alpha val="69804"/>
            </a:srgb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36" name="Title 1"/>
          <p:cNvSpPr>
            <a:spLocks noGrp="1"/>
          </p:cNvSpPr>
          <p:nvPr>
            <p:ph type="title"/>
          </p:nvPr>
        </p:nvSpPr>
        <p:spPr>
          <a:xfrm>
            <a:off x="990600" y="152400"/>
            <a:ext cx="7162800" cy="533400"/>
          </a:xfrm>
        </p:spPr>
        <p:txBody>
          <a:bodyPr/>
          <a:lstStyle/>
          <a:p>
            <a:r>
              <a:rPr lang="en-US" altLang="en-US" smtClean="0"/>
              <a:t>Putting Everything Together: Cache</a:t>
            </a:r>
          </a:p>
        </p:txBody>
      </p:sp>
      <p:sp>
        <p:nvSpPr>
          <p:cNvPr id="76837"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Offset</a:t>
            </a:r>
          </a:p>
        </p:txBody>
      </p:sp>
      <p:sp>
        <p:nvSpPr>
          <p:cNvPr id="76838"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mj-lt"/>
              <a:ea typeface="ＭＳ Ｐゴシック" charset="-128"/>
              <a:cs typeface="Helvetica"/>
            </a:endParaRPr>
          </a:p>
        </p:txBody>
      </p:sp>
      <p:sp>
        <p:nvSpPr>
          <p:cNvPr id="76841"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t>
            </a:r>
          </a:p>
          <a:p>
            <a:pPr eaLnBrk="1" hangingPunct="1"/>
            <a:r>
              <a:rPr lang="en-US" altLang="en-US" sz="1800" b="0">
                <a:latin typeface="+mj-lt"/>
                <a:cs typeface="Helvetica" panose="020B0604020202020204" pitchFamily="34" charset="0"/>
              </a:rPr>
              <a:t>Memory:</a:t>
            </a:r>
          </a:p>
        </p:txBody>
      </p:sp>
      <p:sp>
        <p:nvSpPr>
          <p:cNvPr id="76842"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sp>
        <p:nvSpPr>
          <p:cNvPr id="76843"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Physical Address:</a:t>
            </a:r>
          </a:p>
        </p:txBody>
      </p:sp>
      <p:sp>
        <p:nvSpPr>
          <p:cNvPr id="76844"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45"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76846"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mj-lt"/>
                <a:cs typeface="Helvetica" panose="020B0604020202020204" pitchFamily="34" charset="0"/>
              </a:rPr>
              <a:t>Physical</a:t>
            </a:r>
          </a:p>
          <a:p>
            <a:pPr eaLnBrk="1" hangingPunct="1">
              <a:lnSpc>
                <a:spcPct val="75000"/>
              </a:lnSpc>
            </a:pPr>
            <a:r>
              <a:rPr lang="en-US" altLang="en-US" sz="1800" b="0">
                <a:latin typeface="+mj-lt"/>
                <a:cs typeface="Helvetica" panose="020B0604020202020204" pitchFamily="34" charset="0"/>
              </a:rPr>
              <a:t>Page #</a:t>
            </a:r>
          </a:p>
        </p:txBody>
      </p:sp>
      <p:grpSp>
        <p:nvGrpSpPr>
          <p:cNvPr id="2" name="Group 141"/>
          <p:cNvGrpSpPr>
            <a:grpSpLocks/>
          </p:cNvGrpSpPr>
          <p:nvPr/>
        </p:nvGrpSpPr>
        <p:grpSpPr bwMode="auto">
          <a:xfrm>
            <a:off x="4953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57" name="Rectangle 56"/>
            <p:cNvSpPr/>
            <p:nvPr/>
          </p:nvSpPr>
          <p:spPr bwMode="auto">
            <a:xfrm>
              <a:off x="5181600" y="4800600"/>
              <a:ext cx="838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60" name="Rectangle 59"/>
            <p:cNvSpPr/>
            <p:nvPr/>
          </p:nvSpPr>
          <p:spPr bwMode="auto">
            <a:xfrm>
              <a:off x="6019800" y="4800600"/>
              <a:ext cx="15240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mj-lt"/>
                  <a:cs typeface="Helvetica" panose="020B0604020202020204" pitchFamily="34" charset="0"/>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7" name="Rectangle 76"/>
            <p:cNvSpPr/>
            <p:nvPr/>
          </p:nvSpPr>
          <p:spPr bwMode="auto">
            <a:xfrm>
              <a:off x="5181600" y="4572000"/>
              <a:ext cx="838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8" name="Rectangle 77"/>
            <p:cNvSpPr/>
            <p:nvPr/>
          </p:nvSpPr>
          <p:spPr bwMode="auto">
            <a:xfrm>
              <a:off x="6019800" y="4572000"/>
              <a:ext cx="15240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96" name="Rectangle 95"/>
            <p:cNvSpPr/>
            <p:nvPr/>
          </p:nvSpPr>
          <p:spPr bwMode="auto">
            <a:xfrm>
              <a:off x="5181600" y="5410200"/>
              <a:ext cx="838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97" name="Rectangle 96"/>
            <p:cNvSpPr/>
            <p:nvPr/>
          </p:nvSpPr>
          <p:spPr bwMode="auto">
            <a:xfrm>
              <a:off x="6019800" y="5410200"/>
              <a:ext cx="15240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114" name="Rectangle 113"/>
            <p:cNvSpPr/>
            <p:nvPr/>
          </p:nvSpPr>
          <p:spPr bwMode="auto">
            <a:xfrm>
              <a:off x="5181600" y="5943600"/>
              <a:ext cx="838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15" name="Rectangle 114"/>
            <p:cNvSpPr/>
            <p:nvPr/>
          </p:nvSpPr>
          <p:spPr bwMode="auto">
            <a:xfrm>
              <a:off x="6019800" y="5943600"/>
              <a:ext cx="15240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block:</a:t>
              </a:r>
            </a:p>
          </p:txBody>
        </p:sp>
        <p:sp>
          <p:nvSpPr>
            <p:cNvPr id="108" name="Rectangle 107"/>
            <p:cNvSpPr/>
            <p:nvPr/>
          </p:nvSpPr>
          <p:spPr bwMode="auto">
            <a:xfrm>
              <a:off x="5181600" y="6172200"/>
              <a:ext cx="8382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109" name="Rectangle 108"/>
            <p:cNvSpPr/>
            <p:nvPr/>
          </p:nvSpPr>
          <p:spPr bwMode="auto">
            <a:xfrm>
              <a:off x="6019800" y="6172200"/>
              <a:ext cx="1524000" cy="228600"/>
            </a:xfrm>
            <a:prstGeom prst="rect">
              <a:avLst/>
            </a:prstGeom>
            <a:solidFill>
              <a:schemeClr val="accent2">
                <a:lumMod val="40000"/>
                <a:lumOff val="6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mj-lt"/>
                <a:cs typeface="Helvetica" panose="020B0604020202020204" pitchFamily="34" charset="0"/>
              </a:endParaRPr>
            </a:p>
          </p:txBody>
        </p:sp>
      </p:grpSp>
      <p:sp>
        <p:nvSpPr>
          <p:cNvPr id="76848" name="Text Box 66"/>
          <p:cNvSpPr txBox="1">
            <a:spLocks noChangeArrowheads="1"/>
          </p:cNvSpPr>
          <p:nvPr/>
        </p:nvSpPr>
        <p:spPr bwMode="auto">
          <a:xfrm>
            <a:off x="5257800" y="4267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cache:</a:t>
            </a:r>
          </a:p>
        </p:txBody>
      </p:sp>
      <p:sp>
        <p:nvSpPr>
          <p:cNvPr id="135" name="Freeform 134"/>
          <p:cNvSpPr>
            <a:spLocks noChangeArrowheads="1"/>
          </p:cNvSpPr>
          <p:nvPr/>
        </p:nvSpPr>
        <p:spPr bwMode="auto">
          <a:xfrm>
            <a:off x="4410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grpSp>
        <p:nvGrpSpPr>
          <p:cNvPr id="3" name="Group 140"/>
          <p:cNvGrpSpPr>
            <a:grpSpLocks/>
          </p:cNvGrpSpPr>
          <p:nvPr/>
        </p:nvGrpSpPr>
        <p:grpSpPr bwMode="auto">
          <a:xfrm>
            <a:off x="4267200" y="3581400"/>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j-lt"/>
                  <a:cs typeface="Helvetica" panose="020B0604020202020204" pitchFamily="34" charset="0"/>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mj-lt"/>
                <a:ea typeface="ＭＳ Ｐゴシック" charset="-128"/>
                <a:cs typeface="Helvetica"/>
              </a:endParaRPr>
            </a:p>
          </p:txBody>
        </p:sp>
      </p:grpSp>
      <p:sp>
        <p:nvSpPr>
          <p:cNvPr id="136" name="Freeform 135"/>
          <p:cNvSpPr>
            <a:spLocks noChangeArrowheads="1"/>
          </p:cNvSpPr>
          <p:nvPr/>
        </p:nvSpPr>
        <p:spPr bwMode="auto">
          <a:xfrm>
            <a:off x="4600575" y="4295775"/>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mj-lt"/>
            </a:endParaRPr>
          </a:p>
        </p:txBody>
      </p:sp>
      <p:cxnSp>
        <p:nvCxnSpPr>
          <p:cNvPr id="138" name="Straight Arrow Connector 137"/>
          <p:cNvCxnSpPr>
            <a:cxnSpLocks noChangeShapeType="1"/>
            <a:stCxn id="76854" idx="2"/>
            <a:endCxn id="106" idx="0"/>
          </p:cNvCxnSpPr>
          <p:nvPr/>
        </p:nvCxnSpPr>
        <p:spPr bwMode="auto">
          <a:xfrm rot="16200000" flipH="1">
            <a:off x="6018212"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7332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647019"/>
          </a:xfrm>
        </p:spPr>
        <p:txBody>
          <a:bodyPr>
            <a:normAutofit fontScale="90000"/>
          </a:bodyPr>
          <a:lstStyle/>
          <a:p>
            <a:r>
              <a:rPr lang="en-US" dirty="0" smtClean="0"/>
              <a:t>Where are all places that caching arises in</a:t>
            </a:r>
            <a:br>
              <a:rPr lang="en-US" dirty="0" smtClean="0"/>
            </a:br>
            <a:r>
              <a:rPr lang="en-US" dirty="0" smtClean="0"/>
              <a:t>Operating Systems?</a:t>
            </a:r>
            <a:endParaRPr lang="en-US" dirty="0"/>
          </a:p>
        </p:txBody>
      </p:sp>
      <p:sp>
        <p:nvSpPr>
          <p:cNvPr id="3" name="Content Placeholder 2"/>
          <p:cNvSpPr>
            <a:spLocks noGrp="1"/>
          </p:cNvSpPr>
          <p:nvPr>
            <p:ph idx="1"/>
          </p:nvPr>
        </p:nvSpPr>
        <p:spPr/>
        <p:txBody>
          <a:bodyPr/>
          <a:lstStyle/>
          <a:p>
            <a:r>
              <a:rPr lang="en-US" dirty="0" smtClean="0"/>
              <a:t>Direct use of caching techniques</a:t>
            </a:r>
          </a:p>
          <a:p>
            <a:pPr lvl="1"/>
            <a:r>
              <a:rPr lang="en-US" dirty="0" smtClean="0"/>
              <a:t>paged virtual memory (</a:t>
            </a:r>
            <a:r>
              <a:rPr lang="en-US" dirty="0" err="1" smtClean="0"/>
              <a:t>mem</a:t>
            </a:r>
            <a:r>
              <a:rPr lang="en-US" dirty="0" smtClean="0"/>
              <a:t> as cache for disk)</a:t>
            </a:r>
          </a:p>
          <a:p>
            <a:pPr lvl="1"/>
            <a:r>
              <a:rPr lang="en-US" dirty="0" smtClean="0"/>
              <a:t>TLB (cache of PTEs)</a:t>
            </a:r>
          </a:p>
          <a:p>
            <a:pPr lvl="1"/>
            <a:r>
              <a:rPr lang="en-US" dirty="0" smtClean="0"/>
              <a:t>file systems (cache disk blocks in memory)</a:t>
            </a:r>
          </a:p>
          <a:p>
            <a:pPr lvl="1"/>
            <a:r>
              <a:rPr lang="en-US" dirty="0" smtClean="0"/>
              <a:t>DNS (cache hostname =&gt; IP address translations)</a:t>
            </a:r>
          </a:p>
          <a:p>
            <a:pPr lvl="1"/>
            <a:r>
              <a:rPr lang="en-US" dirty="0" smtClean="0"/>
              <a:t>Web proxies (cache recently accessed pages)</a:t>
            </a:r>
          </a:p>
          <a:p>
            <a:r>
              <a:rPr lang="en-US" dirty="0" smtClean="0"/>
              <a:t>Which pages to keep in memory?</a:t>
            </a:r>
          </a:p>
          <a:p>
            <a:pPr lvl="1"/>
            <a:r>
              <a:rPr lang="en-US" dirty="0" smtClean="0"/>
              <a:t>All-important “Policy” aspect of virtual memory</a:t>
            </a:r>
          </a:p>
          <a:p>
            <a:pPr lvl="1"/>
            <a:r>
              <a:rPr lang="en-US" dirty="0" smtClean="0"/>
              <a:t>Will spend a bit more time on this in a moment</a:t>
            </a:r>
          </a:p>
          <a:p>
            <a:pPr lvl="1"/>
            <a:endParaRPr lang="en-US" dirty="0"/>
          </a:p>
        </p:txBody>
      </p:sp>
    </p:spTree>
    <p:extLst>
      <p:ext uri="{BB962C8B-B14F-4D97-AF65-F5344CB8AC3E}">
        <p14:creationId xmlns:p14="http://schemas.microsoft.com/office/powerpoint/2010/main" val="3066587836"/>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33400"/>
          </a:xfrm>
        </p:spPr>
        <p:txBody>
          <a:bodyPr/>
          <a:lstStyle/>
          <a:p>
            <a:r>
              <a:rPr lang="en-US" dirty="0" smtClean="0"/>
              <a:t>Impact of caches on Operating Systems</a:t>
            </a:r>
            <a:endParaRPr lang="en-US" dirty="0"/>
          </a:p>
        </p:txBody>
      </p:sp>
      <p:sp>
        <p:nvSpPr>
          <p:cNvPr id="3" name="Content Placeholder 2"/>
          <p:cNvSpPr>
            <a:spLocks noGrp="1"/>
          </p:cNvSpPr>
          <p:nvPr>
            <p:ph idx="1"/>
          </p:nvPr>
        </p:nvSpPr>
        <p:spPr>
          <a:xfrm>
            <a:off x="381000" y="914400"/>
            <a:ext cx="8534400" cy="5410200"/>
          </a:xfrm>
        </p:spPr>
        <p:txBody>
          <a:bodyPr>
            <a:normAutofit fontScale="92500" lnSpcReduction="10000"/>
          </a:bodyPr>
          <a:lstStyle/>
          <a:p>
            <a:r>
              <a:rPr lang="en-US" dirty="0" smtClean="0"/>
              <a:t>Indirect - dealing with cache effects</a:t>
            </a:r>
          </a:p>
          <a:p>
            <a:r>
              <a:rPr lang="en-US" dirty="0" smtClean="0"/>
              <a:t>Process scheduling</a:t>
            </a:r>
          </a:p>
          <a:p>
            <a:pPr lvl="1"/>
            <a:r>
              <a:rPr lang="en-US" dirty="0" smtClean="0"/>
              <a:t>which and how many processes are active ?</a:t>
            </a:r>
          </a:p>
          <a:p>
            <a:pPr lvl="1"/>
            <a:r>
              <a:rPr lang="en-US" dirty="0" smtClean="0"/>
              <a:t>large memory footprints versus small ones ?</a:t>
            </a:r>
          </a:p>
          <a:p>
            <a:pPr lvl="1"/>
            <a:r>
              <a:rPr lang="en-US" dirty="0" smtClean="0"/>
              <a:t>priorities ?</a:t>
            </a:r>
          </a:p>
          <a:p>
            <a:pPr lvl="1"/>
            <a:r>
              <a:rPr lang="en-US" dirty="0"/>
              <a:t>Shared pages mapped into VAS of multiple processes </a:t>
            </a:r>
            <a:r>
              <a:rPr lang="en-US" dirty="0" smtClean="0"/>
              <a:t>?</a:t>
            </a:r>
          </a:p>
          <a:p>
            <a:r>
              <a:rPr lang="en-US" dirty="0" smtClean="0"/>
              <a:t>Impact of thread scheduling on cache performance</a:t>
            </a:r>
          </a:p>
          <a:p>
            <a:pPr lvl="1"/>
            <a:r>
              <a:rPr lang="en-US" dirty="0" smtClean="0"/>
              <a:t>rapid interleaving of threads (small quantum) may degrade cache performance</a:t>
            </a:r>
          </a:p>
          <a:p>
            <a:pPr lvl="2"/>
            <a:r>
              <a:rPr lang="en-US" dirty="0" smtClean="0"/>
              <a:t>increase average memory access time (AMAT) !!!</a:t>
            </a:r>
          </a:p>
          <a:p>
            <a:r>
              <a:rPr lang="en-US" dirty="0" smtClean="0"/>
              <a:t>Designing operating system data structures for cache performance</a:t>
            </a:r>
          </a:p>
          <a:p>
            <a:r>
              <a:rPr lang="en-US" dirty="0"/>
              <a:t>Maintaining the correctness of various caches</a:t>
            </a:r>
          </a:p>
          <a:p>
            <a:pPr lvl="1"/>
            <a:r>
              <a:rPr lang="en-US" dirty="0" smtClean="0"/>
              <a:t>TLB </a:t>
            </a:r>
            <a:r>
              <a:rPr lang="en-US" dirty="0"/>
              <a:t>consistency:</a:t>
            </a:r>
          </a:p>
          <a:p>
            <a:pPr lvl="2"/>
            <a:r>
              <a:rPr lang="en-US" dirty="0"/>
              <a:t>With PT across context switches ?</a:t>
            </a:r>
          </a:p>
          <a:p>
            <a:pPr lvl="2"/>
            <a:r>
              <a:rPr lang="en-US" dirty="0"/>
              <a:t>Across updates to the PT ?</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6651643"/>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a:t>
            </a:r>
            <a:endParaRPr lang="en-US" dirty="0"/>
          </a:p>
        </p:txBody>
      </p:sp>
      <p:sp>
        <p:nvSpPr>
          <p:cNvPr id="3" name="Content Placeholder 2"/>
          <p:cNvSpPr>
            <a:spLocks noGrp="1"/>
          </p:cNvSpPr>
          <p:nvPr>
            <p:ph idx="1"/>
          </p:nvPr>
        </p:nvSpPr>
        <p:spPr>
          <a:xfrm>
            <a:off x="381000" y="838200"/>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cxnSp>
        <p:nvCxnSpPr>
          <p:cNvPr id="8" name="Straight Arrow Connector 7"/>
          <p:cNvCxnSpPr/>
          <p:nvPr/>
        </p:nvCxnSpPr>
        <p:spPr>
          <a:xfrm>
            <a:off x="619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56536" y="5555023"/>
            <a:ext cx="804277" cy="461665"/>
          </a:xfrm>
          <a:prstGeom prst="rect">
            <a:avLst/>
          </a:prstGeom>
          <a:noFill/>
        </p:spPr>
        <p:txBody>
          <a:bodyPr wrap="none" rtlCol="0">
            <a:spAutoFit/>
          </a:bodyPr>
          <a:lstStyle/>
          <a:p>
            <a:r>
              <a:rPr lang="en-US" sz="2400" dirty="0" smtClean="0"/>
              <a:t>Time</a:t>
            </a:r>
            <a:endParaRPr lang="en-US" sz="2400" dirty="0"/>
          </a:p>
        </p:txBody>
      </p:sp>
      <p:cxnSp>
        <p:nvCxnSpPr>
          <p:cNvPr id="11" name="Straight Arrow Connector 10"/>
          <p:cNvCxnSpPr/>
          <p:nvPr/>
        </p:nvCxnSpPr>
        <p:spPr>
          <a:xfrm flipV="1">
            <a:off x="1057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233320" y="3590873"/>
            <a:ext cx="1187344" cy="461665"/>
          </a:xfrm>
          <a:prstGeom prst="rect">
            <a:avLst/>
          </a:prstGeom>
          <a:noFill/>
        </p:spPr>
        <p:txBody>
          <a:bodyPr wrap="none" rtlCol="0">
            <a:spAutoFit/>
          </a:bodyPr>
          <a:lstStyle/>
          <a:p>
            <a:r>
              <a:rPr lang="en-US" sz="2400" dirty="0" smtClean="0"/>
              <a:t>Address</a:t>
            </a:r>
            <a:endParaRPr lang="en-US" sz="2400" dirty="0"/>
          </a:p>
        </p:txBody>
      </p:sp>
      <p:sp>
        <p:nvSpPr>
          <p:cNvPr id="13" name="Rounded Rectangle 12"/>
          <p:cNvSpPr/>
          <p:nvPr/>
        </p:nvSpPr>
        <p:spPr>
          <a:xfrm>
            <a:off x="1435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35829"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2438710" y="4150808"/>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591110"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3856536"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859418"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757973"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5581447"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6942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6719322"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982779"/>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25413" y="304800"/>
            <a:ext cx="8775700" cy="457200"/>
          </a:xfrm>
          <a:noFill/>
        </p:spPr>
        <p:txBody>
          <a:bodyPr wrap="none" lIns="63500" tIns="25400" rIns="63500" bIns="25400" anchor="t"/>
          <a:lstStyle/>
          <a:p>
            <a:r>
              <a:rPr lang="en-US" altLang="ko-KR" dirty="0">
                <a:ea typeface="Gulim" charset="0"/>
                <a:cs typeface="Gulim" charset="0"/>
              </a:rPr>
              <a:t>Review: Memory </a:t>
            </a:r>
            <a:r>
              <a:rPr lang="en-US" altLang="ko-KR" dirty="0" smtClean="0">
                <a:ea typeface="Gulim" charset="0"/>
                <a:cs typeface="Gulim" charset="0"/>
              </a:rPr>
              <a:t>Hierarchy</a:t>
            </a:r>
            <a:endParaRPr lang="en-US" altLang="ko-KR" dirty="0">
              <a:ea typeface="Gulim" charset="0"/>
              <a:cs typeface="Gulim" charset="0"/>
            </a:endParaRPr>
          </a:p>
        </p:txBody>
      </p:sp>
      <p:sp>
        <p:nvSpPr>
          <p:cNvPr id="726019" name="Rectangle 3"/>
          <p:cNvSpPr>
            <a:spLocks noGrp="1" noChangeArrowheads="1"/>
          </p:cNvSpPr>
          <p:nvPr>
            <p:ph type="body" idx="1"/>
          </p:nvPr>
        </p:nvSpPr>
        <p:spPr>
          <a:xfrm>
            <a:off x="78513" y="888127"/>
            <a:ext cx="8991600" cy="1159292"/>
          </a:xfrm>
          <a:noFill/>
        </p:spPr>
        <p:txBody>
          <a:bodyPr lIns="63500" tIns="25400" rIns="63500" bIns="25400">
            <a:spAutoFit/>
          </a:bodyPr>
          <a:lstStyle/>
          <a:p>
            <a:r>
              <a:rPr lang="en-US" altLang="ko-KR" sz="2400" dirty="0">
                <a:latin typeface="+mj-lt"/>
                <a:ea typeface="Gulim" charset="0"/>
                <a:cs typeface="Gulim" charset="0"/>
              </a:rPr>
              <a:t>Take advantage of the principle of locality to:</a:t>
            </a:r>
          </a:p>
          <a:p>
            <a:pPr lvl="1"/>
            <a:r>
              <a:rPr lang="en-US" altLang="ko-KR" sz="2000" dirty="0">
                <a:latin typeface="+mj-lt"/>
                <a:ea typeface="Gulim" charset="0"/>
                <a:cs typeface="Gulim" charset="0"/>
              </a:rPr>
              <a:t>Present as much memory as in the cheapest technology</a:t>
            </a:r>
          </a:p>
          <a:p>
            <a:pPr lvl="1"/>
            <a:r>
              <a:rPr lang="en-US" altLang="ko-KR" sz="2000" dirty="0">
                <a:latin typeface="+mj-lt"/>
                <a:ea typeface="Gulim" charset="0"/>
                <a:cs typeface="Gulim" charset="0"/>
              </a:rPr>
              <a:t>Provide access at speed offered by the fastest technology</a:t>
            </a:r>
          </a:p>
        </p:txBody>
      </p:sp>
      <p:sp>
        <p:nvSpPr>
          <p:cNvPr id="12292" name="Rectangle 16"/>
          <p:cNvSpPr>
            <a:spLocks noChangeArrowheads="1"/>
          </p:cNvSpPr>
          <p:nvPr/>
        </p:nvSpPr>
        <p:spPr bwMode="auto">
          <a:xfrm>
            <a:off x="3497263" y="379434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400969" y="427297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95400" y="2610071"/>
            <a:ext cx="2019300" cy="12858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6" name="Rectangle 5"/>
          <p:cNvSpPr>
            <a:spLocks noChangeArrowheads="1"/>
          </p:cNvSpPr>
          <p:nvPr/>
        </p:nvSpPr>
        <p:spPr bwMode="auto">
          <a:xfrm>
            <a:off x="1370013" y="2594196"/>
            <a:ext cx="6492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7" name="Rectangle 6"/>
          <p:cNvSpPr>
            <a:spLocks noChangeArrowheads="1"/>
          </p:cNvSpPr>
          <p:nvPr/>
        </p:nvSpPr>
        <p:spPr bwMode="auto">
          <a:xfrm>
            <a:off x="1295400" y="3983258"/>
            <a:ext cx="2019300" cy="12985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8" name="Rectangle 7"/>
          <p:cNvSpPr>
            <a:spLocks noChangeArrowheads="1"/>
          </p:cNvSpPr>
          <p:nvPr/>
        </p:nvSpPr>
        <p:spPr bwMode="auto">
          <a:xfrm>
            <a:off x="1376363" y="3959446"/>
            <a:ext cx="6477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9" name="Rectangle 8"/>
          <p:cNvSpPr>
            <a:spLocks noChangeArrowheads="1"/>
          </p:cNvSpPr>
          <p:nvPr/>
        </p:nvSpPr>
        <p:spPr bwMode="auto">
          <a:xfrm>
            <a:off x="7086600" y="230050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143000" y="2197321"/>
            <a:ext cx="3043238" cy="319405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831975" y="2216371"/>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303463" y="2300508"/>
            <a:ext cx="4783137" cy="19716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3" name="Line 13"/>
          <p:cNvSpPr>
            <a:spLocks noChangeShapeType="1"/>
          </p:cNvSpPr>
          <p:nvPr/>
        </p:nvSpPr>
        <p:spPr bwMode="auto">
          <a:xfrm>
            <a:off x="1839913" y="5288183"/>
            <a:ext cx="5210175" cy="111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414838" y="340223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2020888" y="5527896"/>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a:t>
            </a:r>
          </a:p>
        </p:txBody>
      </p:sp>
      <p:sp>
        <p:nvSpPr>
          <p:cNvPr id="25616" name="Rectangle 23"/>
          <p:cNvSpPr>
            <a:spLocks noChangeArrowheads="1"/>
          </p:cNvSpPr>
          <p:nvPr/>
        </p:nvSpPr>
        <p:spPr bwMode="auto">
          <a:xfrm>
            <a:off x="7243763" y="5434233"/>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98450" y="5540596"/>
            <a:ext cx="11604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Speed (ns):</a:t>
            </a:r>
          </a:p>
        </p:txBody>
      </p:sp>
      <p:sp>
        <p:nvSpPr>
          <p:cNvPr id="25618" name="Rectangle 25"/>
          <p:cNvSpPr>
            <a:spLocks noChangeArrowheads="1"/>
          </p:cNvSpPr>
          <p:nvPr/>
        </p:nvSpPr>
        <p:spPr bwMode="auto">
          <a:xfrm>
            <a:off x="3444875" y="5519958"/>
            <a:ext cx="6381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10-30</a:t>
            </a:r>
          </a:p>
        </p:txBody>
      </p:sp>
      <p:sp>
        <p:nvSpPr>
          <p:cNvPr id="25619" name="Rectangle 26"/>
          <p:cNvSpPr>
            <a:spLocks noChangeArrowheads="1"/>
          </p:cNvSpPr>
          <p:nvPr/>
        </p:nvSpPr>
        <p:spPr bwMode="auto">
          <a:xfrm>
            <a:off x="4598988" y="5527896"/>
            <a:ext cx="5619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a:t>
            </a:r>
          </a:p>
        </p:txBody>
      </p:sp>
      <p:sp>
        <p:nvSpPr>
          <p:cNvPr id="25620" name="Rectangle 27"/>
          <p:cNvSpPr>
            <a:spLocks noChangeArrowheads="1"/>
          </p:cNvSpPr>
          <p:nvPr/>
        </p:nvSpPr>
        <p:spPr bwMode="auto">
          <a:xfrm>
            <a:off x="1270000" y="6110508"/>
            <a:ext cx="711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100Bs</a:t>
            </a:r>
          </a:p>
        </p:txBody>
      </p:sp>
      <p:sp>
        <p:nvSpPr>
          <p:cNvPr id="25621" name="Rectangle 29"/>
          <p:cNvSpPr>
            <a:spLocks noChangeArrowheads="1"/>
          </p:cNvSpPr>
          <p:nvPr/>
        </p:nvSpPr>
        <p:spPr bwMode="auto">
          <a:xfrm>
            <a:off x="152400" y="6110508"/>
            <a:ext cx="12398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Size (bytes):</a:t>
            </a:r>
          </a:p>
        </p:txBody>
      </p:sp>
      <p:sp>
        <p:nvSpPr>
          <p:cNvPr id="25622" name="Rectangle 30"/>
          <p:cNvSpPr>
            <a:spLocks noChangeArrowheads="1"/>
          </p:cNvSpPr>
          <p:nvPr/>
        </p:nvSpPr>
        <p:spPr bwMode="auto">
          <a:xfrm>
            <a:off x="3598863" y="6089871"/>
            <a:ext cx="56673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MBs</a:t>
            </a:r>
          </a:p>
        </p:txBody>
      </p:sp>
      <p:sp>
        <p:nvSpPr>
          <p:cNvPr id="25623" name="Rectangle 31"/>
          <p:cNvSpPr>
            <a:spLocks noChangeArrowheads="1"/>
          </p:cNvSpPr>
          <p:nvPr/>
        </p:nvSpPr>
        <p:spPr bwMode="auto">
          <a:xfrm>
            <a:off x="4657725" y="6075583"/>
            <a:ext cx="5810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GBs</a:t>
            </a:r>
          </a:p>
        </p:txBody>
      </p:sp>
      <p:sp>
        <p:nvSpPr>
          <p:cNvPr id="25624" name="Rectangle 36"/>
          <p:cNvSpPr>
            <a:spLocks noChangeArrowheads="1"/>
          </p:cNvSpPr>
          <p:nvPr/>
        </p:nvSpPr>
        <p:spPr bwMode="auto">
          <a:xfrm>
            <a:off x="7467600" y="6034308"/>
            <a:ext cx="5286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TBs</a:t>
            </a:r>
          </a:p>
        </p:txBody>
      </p:sp>
      <p:sp>
        <p:nvSpPr>
          <p:cNvPr id="34" name="Rectangle 14"/>
          <p:cNvSpPr>
            <a:spLocks noChangeArrowheads="1"/>
          </p:cNvSpPr>
          <p:nvPr/>
        </p:nvSpPr>
        <p:spPr bwMode="auto">
          <a:xfrm>
            <a:off x="1375604" y="290716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2005013" y="290716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2006600" y="427297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87638" y="410652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84463" y="269523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423988" y="5527896"/>
            <a:ext cx="431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0.3</a:t>
            </a:r>
          </a:p>
        </p:txBody>
      </p:sp>
      <p:sp>
        <p:nvSpPr>
          <p:cNvPr id="25631" name="Rectangle 22"/>
          <p:cNvSpPr>
            <a:spLocks noChangeArrowheads="1"/>
          </p:cNvSpPr>
          <p:nvPr/>
        </p:nvSpPr>
        <p:spPr bwMode="auto">
          <a:xfrm>
            <a:off x="2757488" y="5527896"/>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3</a:t>
            </a:r>
          </a:p>
        </p:txBody>
      </p:sp>
      <p:sp>
        <p:nvSpPr>
          <p:cNvPr id="25632" name="Rectangle 27"/>
          <p:cNvSpPr>
            <a:spLocks noChangeArrowheads="1"/>
          </p:cNvSpPr>
          <p:nvPr/>
        </p:nvSpPr>
        <p:spPr bwMode="auto">
          <a:xfrm>
            <a:off x="1905000" y="6110508"/>
            <a:ext cx="711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10kBs</a:t>
            </a:r>
          </a:p>
        </p:txBody>
      </p:sp>
      <p:sp>
        <p:nvSpPr>
          <p:cNvPr id="25633" name="Rectangle 27"/>
          <p:cNvSpPr>
            <a:spLocks noChangeArrowheads="1"/>
          </p:cNvSpPr>
          <p:nvPr/>
        </p:nvSpPr>
        <p:spPr bwMode="auto">
          <a:xfrm>
            <a:off x="2635250" y="6093046"/>
            <a:ext cx="8112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100kBs</a:t>
            </a:r>
          </a:p>
        </p:txBody>
      </p:sp>
      <p:sp>
        <p:nvSpPr>
          <p:cNvPr id="25634" name="Rectangle 8"/>
          <p:cNvSpPr>
            <a:spLocks noChangeArrowheads="1"/>
          </p:cNvSpPr>
          <p:nvPr/>
        </p:nvSpPr>
        <p:spPr bwMode="auto">
          <a:xfrm>
            <a:off x="5638800" y="289899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91200" y="5434233"/>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819775" y="6075583"/>
            <a:ext cx="9620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100GBs</a:t>
            </a:r>
          </a:p>
        </p:txBody>
      </p:sp>
    </p:spTree>
    <p:extLst>
      <p:ext uri="{BB962C8B-B14F-4D97-AF65-F5344CB8AC3E}">
        <p14:creationId xmlns:p14="http://schemas.microsoft.com/office/powerpoint/2010/main" val="3019699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381000" y="4729880"/>
            <a:ext cx="8229600" cy="1518520"/>
          </a:xfrm>
        </p:spPr>
        <p:txBody>
          <a:bodyPr>
            <a:noAutofit/>
          </a:bodyPr>
          <a:lstStyle/>
          <a:p>
            <a:pPr>
              <a:lnSpc>
                <a:spcPct val="90000"/>
              </a:lnSpc>
            </a:pPr>
            <a:r>
              <a:rPr lang="en-US" sz="2400" dirty="0" smtClean="0"/>
              <a:t>Amortized by fraction of time the WS 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cxnSp>
        <p:nvCxnSpPr>
          <p:cNvPr id="7" name="Straight Arrow Connector 6"/>
          <p:cNvCxnSpPr/>
          <p:nvPr/>
        </p:nvCxnSpPr>
        <p:spPr>
          <a:xfrm>
            <a:off x="1299750"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299750" y="82156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473670" y="2221474"/>
            <a:ext cx="1190500" cy="461665"/>
          </a:xfrm>
          <a:prstGeom prst="rect">
            <a:avLst/>
          </a:prstGeom>
          <a:noFill/>
        </p:spPr>
        <p:txBody>
          <a:bodyPr wrap="none" rtlCol="0">
            <a:spAutoFit/>
          </a:bodyPr>
          <a:lstStyle/>
          <a:p>
            <a:r>
              <a:rPr lang="en-US" sz="2400" dirty="0" smtClean="0"/>
              <a:t>Hit Rate</a:t>
            </a:r>
            <a:endParaRPr lang="en-US" sz="2400" dirty="0"/>
          </a:p>
        </p:txBody>
      </p:sp>
      <p:sp>
        <p:nvSpPr>
          <p:cNvPr id="10" name="TextBox 9"/>
          <p:cNvSpPr txBox="1"/>
          <p:nvPr/>
        </p:nvSpPr>
        <p:spPr>
          <a:xfrm>
            <a:off x="3525031" y="4200743"/>
            <a:ext cx="1497525" cy="461665"/>
          </a:xfrm>
          <a:prstGeom prst="rect">
            <a:avLst/>
          </a:prstGeom>
          <a:noFill/>
        </p:spPr>
        <p:txBody>
          <a:bodyPr wrap="none" rtlCol="0">
            <a:spAutoFit/>
          </a:bodyPr>
          <a:lstStyle/>
          <a:p>
            <a:r>
              <a:rPr lang="en-US" sz="2400" dirty="0" smtClean="0"/>
              <a:t>Cache Size</a:t>
            </a:r>
            <a:endParaRPr lang="en-US" sz="2400" dirty="0"/>
          </a:p>
        </p:txBody>
      </p:sp>
      <p:sp>
        <p:nvSpPr>
          <p:cNvPr id="11" name="Freeform 10"/>
          <p:cNvSpPr/>
          <p:nvPr/>
        </p:nvSpPr>
        <p:spPr>
          <a:xfrm>
            <a:off x="1314869" y="163926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2590800" y="1835802"/>
            <a:ext cx="2069797" cy="369332"/>
          </a:xfrm>
          <a:prstGeom prst="rect">
            <a:avLst/>
          </a:prstGeom>
          <a:noFill/>
        </p:spPr>
        <p:txBody>
          <a:bodyPr wrap="none" rtlCol="0">
            <a:spAutoFit/>
          </a:bodyPr>
          <a:lstStyle/>
          <a:p>
            <a:r>
              <a:rPr lang="en-US" dirty="0" smtClean="0"/>
              <a:t>new working set fits</a:t>
            </a:r>
            <a:endParaRPr lang="en-US" dirty="0"/>
          </a:p>
        </p:txBody>
      </p:sp>
      <p:sp>
        <p:nvSpPr>
          <p:cNvPr id="14" name="Right Arrow 13"/>
          <p:cNvSpPr/>
          <p:nvPr/>
        </p:nvSpPr>
        <p:spPr>
          <a:xfrm>
            <a:off x="5022556" y="187253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2488299" y="276572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193910"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98090" y="3965342"/>
            <a:ext cx="301660" cy="369332"/>
          </a:xfrm>
          <a:prstGeom prst="rect">
            <a:avLst/>
          </a:prstGeom>
          <a:noFill/>
        </p:spPr>
        <p:txBody>
          <a:bodyPr wrap="none" rtlCol="0">
            <a:spAutoFit/>
          </a:bodyPr>
          <a:lstStyle/>
          <a:p>
            <a:r>
              <a:rPr lang="en-US" dirty="0" smtClean="0"/>
              <a:t>0</a:t>
            </a:r>
            <a:endParaRPr lang="en-US" dirty="0"/>
          </a:p>
        </p:txBody>
      </p:sp>
      <p:sp>
        <p:nvSpPr>
          <p:cNvPr id="22" name="TextBox 21"/>
          <p:cNvSpPr txBox="1"/>
          <p:nvPr/>
        </p:nvSpPr>
        <p:spPr>
          <a:xfrm>
            <a:off x="895388" y="791332"/>
            <a:ext cx="301660" cy="369332"/>
          </a:xfrm>
          <a:prstGeom prst="rect">
            <a:avLst/>
          </a:prstGeom>
          <a:noFill/>
        </p:spPr>
        <p:txBody>
          <a:bodyPr wrap="none" rtlCol="0">
            <a:spAutoFit/>
          </a:bodyPr>
          <a:lstStyle/>
          <a:p>
            <a:r>
              <a:rPr lang="en-US" dirty="0" smtClean="0"/>
              <a:t>1</a:t>
            </a:r>
            <a:endParaRPr lang="en-US" dirty="0"/>
          </a:p>
        </p:txBody>
      </p:sp>
      <p:cxnSp>
        <p:nvCxnSpPr>
          <p:cNvPr id="23" name="Straight Connector 22"/>
          <p:cNvCxnSpPr/>
          <p:nvPr/>
        </p:nvCxnSpPr>
        <p:spPr>
          <a:xfrm flipH="1">
            <a:off x="1212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955053"/>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152400" y="4419600"/>
            <a:ext cx="9067800" cy="1699939"/>
          </a:xfrm>
        </p:spPr>
        <p:txBody>
          <a:bodyPr>
            <a:noAutofit/>
          </a:bodyPr>
          <a:lstStyle/>
          <a:p>
            <a:r>
              <a:rPr lang="en-US" sz="2400" dirty="0" smtClean="0"/>
              <a:t>Likelihood of accessing item of rank r is α1/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distribution.</a:t>
            </a:r>
          </a:p>
          <a:p>
            <a:r>
              <a:rPr lang="en-US" sz="2400" dirty="0" smtClean="0"/>
              <a:t>Substantial value from even a tiny cache</a:t>
            </a:r>
          </a:p>
          <a:p>
            <a:r>
              <a:rPr lang="en-US" sz="2400" dirty="0" smtClean="0"/>
              <a:t>Substantial misses from even a very large one</a:t>
            </a:r>
          </a:p>
          <a:p>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576660477"/>
              </p:ext>
            </p:extLst>
          </p:nvPr>
        </p:nvGraphicFramePr>
        <p:xfrm>
          <a:off x="1905158" y="661249"/>
          <a:ext cx="5397946"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3018288"/>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smtClean="0">
                <a:ea typeface="굴림" panose="020B0600000101010101" pitchFamily="34" charset="-127"/>
              </a:rPr>
              <a:t>Demand Paging</a:t>
            </a:r>
          </a:p>
        </p:txBody>
      </p:sp>
      <p:sp>
        <p:nvSpPr>
          <p:cNvPr id="763907" name="Rectangle 3"/>
          <p:cNvSpPr>
            <a:spLocks noGrp="1" noChangeArrowheads="1"/>
          </p:cNvSpPr>
          <p:nvPr>
            <p:ph type="body" idx="1"/>
          </p:nvPr>
        </p:nvSpPr>
        <p:spPr>
          <a:xfrm>
            <a:off x="304800" y="762000"/>
            <a:ext cx="8610600" cy="5638800"/>
          </a:xfrm>
        </p:spPr>
        <p:txBody>
          <a:bodyPr/>
          <a:lstStyle/>
          <a:p>
            <a:pPr>
              <a:lnSpc>
                <a:spcPct val="80000"/>
              </a:lnSpc>
              <a:spcBef>
                <a:spcPct val="25000"/>
              </a:spcBef>
            </a:pPr>
            <a:r>
              <a:rPr lang="en-US" altLang="ko-KR" smtClean="0">
                <a:ea typeface="굴림" panose="020B0600000101010101" pitchFamily="34" charset="-127"/>
              </a:rPr>
              <a:t>Modern programs require a lot of physical memory</a:t>
            </a:r>
          </a:p>
          <a:p>
            <a:pPr lvl="1">
              <a:lnSpc>
                <a:spcPct val="80000"/>
              </a:lnSpc>
              <a:spcBef>
                <a:spcPct val="25000"/>
              </a:spcBef>
            </a:pPr>
            <a:r>
              <a:rPr lang="en-US" altLang="ko-KR" smtClean="0">
                <a:ea typeface="굴림" panose="020B0600000101010101" pitchFamily="34" charset="-127"/>
              </a:rPr>
              <a:t>Memory per system growing faster than 25%-30%/year</a:t>
            </a:r>
          </a:p>
          <a:p>
            <a:pPr>
              <a:lnSpc>
                <a:spcPct val="80000"/>
              </a:lnSpc>
              <a:spcBef>
                <a:spcPct val="25000"/>
              </a:spcBef>
            </a:pPr>
            <a:r>
              <a:rPr lang="en-US" altLang="ko-KR" smtClean="0">
                <a:ea typeface="굴림" panose="020B0600000101010101" pitchFamily="34" charset="-127"/>
              </a:rPr>
              <a:t>But they don’t use all their memory all of the time</a:t>
            </a:r>
          </a:p>
          <a:p>
            <a:pPr lvl="1">
              <a:lnSpc>
                <a:spcPct val="80000"/>
              </a:lnSpc>
              <a:spcBef>
                <a:spcPct val="25000"/>
              </a:spcBef>
            </a:pPr>
            <a:r>
              <a:rPr lang="en-US" altLang="ko-KR" smtClean="0">
                <a:ea typeface="굴림" panose="020B0600000101010101" pitchFamily="34" charset="-127"/>
              </a:rPr>
              <a:t>90-10 rule: programs spend 90% of their time in 10% of their code</a:t>
            </a:r>
          </a:p>
          <a:p>
            <a:pPr lvl="1">
              <a:lnSpc>
                <a:spcPct val="80000"/>
              </a:lnSpc>
              <a:spcBef>
                <a:spcPct val="25000"/>
              </a:spcBef>
            </a:pPr>
            <a:r>
              <a:rPr lang="en-US" altLang="ko-KR" smtClean="0">
                <a:ea typeface="굴림" panose="020B0600000101010101" pitchFamily="34" charset="-127"/>
              </a:rPr>
              <a:t>Wasteful to require all of user’s code to be in memory</a:t>
            </a:r>
          </a:p>
          <a:p>
            <a:pPr>
              <a:lnSpc>
                <a:spcPct val="80000"/>
              </a:lnSpc>
              <a:spcBef>
                <a:spcPct val="25000"/>
              </a:spcBef>
            </a:pPr>
            <a:r>
              <a:rPr lang="en-US" altLang="ko-KR" smtClean="0">
                <a:ea typeface="굴림" panose="020B0600000101010101" pitchFamily="34" charset="-127"/>
              </a:rPr>
              <a:t>Solution: use main memory as cache for disk</a:t>
            </a: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ko-KR" altLang="en-US" smtClean="0">
              <a:ea typeface="굴림" panose="020B0600000101010101" pitchFamily="34" charset="-127"/>
            </a:endParaRPr>
          </a:p>
        </p:txBody>
      </p:sp>
      <p:grpSp>
        <p:nvGrpSpPr>
          <p:cNvPr id="763945" name="Group 41"/>
          <p:cNvGrpSpPr>
            <a:grpSpLocks/>
          </p:cNvGrpSpPr>
          <p:nvPr/>
        </p:nvGrpSpPr>
        <p:grpSpPr bwMode="auto">
          <a:xfrm>
            <a:off x="1600200" y="3335338"/>
            <a:ext cx="6072188" cy="2608262"/>
            <a:chOff x="960" y="2485"/>
            <a:chExt cx="3825" cy="1643"/>
          </a:xfrm>
        </p:grpSpPr>
        <p:sp>
          <p:nvSpPr>
            <p:cNvPr id="22533"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4" name="Rectangle 6"/>
            <p:cNvSpPr>
              <a:spLocks noChangeArrowheads="1"/>
            </p:cNvSpPr>
            <p:nvPr/>
          </p:nvSpPr>
          <p:spPr bwMode="auto">
            <a:xfrm rot="5400000">
              <a:off x="1679" y="3503"/>
              <a:ext cx="59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On-Chip</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Cache</a:t>
              </a:r>
            </a:p>
          </p:txBody>
        </p:sp>
        <p:sp>
          <p:nvSpPr>
            <p:cNvPr id="22535"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6" name="Rectangle 10"/>
            <p:cNvSpPr>
              <a:spLocks noChangeArrowheads="1"/>
            </p:cNvSpPr>
            <p:nvPr/>
          </p:nvSpPr>
          <p:spPr bwMode="auto">
            <a:xfrm>
              <a:off x="1376" y="3063"/>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Control</a:t>
              </a:r>
            </a:p>
          </p:txBody>
        </p:sp>
        <p:sp>
          <p:nvSpPr>
            <p:cNvPr id="22537"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38" name="Rectangle 12"/>
            <p:cNvSpPr>
              <a:spLocks noChangeArrowheads="1"/>
            </p:cNvSpPr>
            <p:nvPr/>
          </p:nvSpPr>
          <p:spPr bwMode="auto">
            <a:xfrm>
              <a:off x="1060" y="3572"/>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Datapath</a:t>
              </a:r>
            </a:p>
          </p:txBody>
        </p:sp>
        <p:sp>
          <p:nvSpPr>
            <p:cNvPr id="22539"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0" name="Rectangle 14"/>
            <p:cNvSpPr>
              <a:spLocks noChangeArrowheads="1"/>
            </p:cNvSpPr>
            <p:nvPr/>
          </p:nvSpPr>
          <p:spPr bwMode="auto">
            <a:xfrm>
              <a:off x="3504" y="3274"/>
              <a:ext cx="6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Secondary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Storage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(Disk)</a:t>
              </a:r>
            </a:p>
          </p:txBody>
        </p:sp>
        <p:sp>
          <p:nvSpPr>
            <p:cNvPr id="22541"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2" name="Rectangle 16"/>
            <p:cNvSpPr>
              <a:spLocks noChangeArrowheads="1"/>
            </p:cNvSpPr>
            <p:nvPr/>
          </p:nvSpPr>
          <p:spPr bwMode="auto">
            <a:xfrm>
              <a:off x="1438" y="2753"/>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Processor</a:t>
              </a:r>
            </a:p>
          </p:txBody>
        </p:sp>
        <p:sp>
          <p:nvSpPr>
            <p:cNvPr id="22543"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Line 18"/>
            <p:cNvSpPr>
              <a:spLocks noChangeShapeType="1"/>
            </p:cNvSpPr>
            <p:nvPr/>
          </p:nvSpPr>
          <p:spPr bwMode="auto">
            <a:xfrm>
              <a:off x="1697" y="3939"/>
              <a:ext cx="2525"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6"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47" name="Rectangle 21"/>
            <p:cNvSpPr>
              <a:spLocks noChangeArrowheads="1"/>
            </p:cNvSpPr>
            <p:nvPr/>
          </p:nvSpPr>
          <p:spPr bwMode="auto">
            <a:xfrm>
              <a:off x="2891" y="3264"/>
              <a:ext cx="5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Main</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Memory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(DRAM)</a:t>
              </a:r>
            </a:p>
          </p:txBody>
        </p:sp>
        <p:sp>
          <p:nvSpPr>
            <p:cNvPr id="22548" name="Rectangle 22"/>
            <p:cNvSpPr>
              <a:spLocks noChangeArrowheads="1"/>
            </p:cNvSpPr>
            <p:nvPr/>
          </p:nvSpPr>
          <p:spPr bwMode="auto">
            <a:xfrm>
              <a:off x="2353" y="3264"/>
              <a:ext cx="5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Second</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Level</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Cache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(SRAM)</a:t>
              </a:r>
            </a:p>
          </p:txBody>
        </p:sp>
        <p:grpSp>
          <p:nvGrpSpPr>
            <p:cNvPr id="22549" name="Group 33"/>
            <p:cNvGrpSpPr>
              <a:grpSpLocks/>
            </p:cNvGrpSpPr>
            <p:nvPr/>
          </p:nvGrpSpPr>
          <p:grpSpPr bwMode="auto">
            <a:xfrm>
              <a:off x="4208" y="2494"/>
              <a:ext cx="577" cy="1615"/>
              <a:chOff x="4560" y="1321"/>
              <a:chExt cx="733" cy="2000"/>
            </a:xfrm>
          </p:grpSpPr>
          <p:sp>
            <p:nvSpPr>
              <p:cNvPr id="22551"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2" name="Rectangle 35"/>
              <p:cNvSpPr>
                <a:spLocks noChangeArrowheads="1"/>
              </p:cNvSpPr>
              <p:nvPr/>
            </p:nvSpPr>
            <p:spPr bwMode="auto">
              <a:xfrm>
                <a:off x="4560" y="2097"/>
                <a:ext cx="733" cy="64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a:latin typeface="Times New Roman" panose="02020603050405020304" pitchFamily="18" charset="0"/>
                    <a:ea typeface="굴림" panose="020B0600000101010101" pitchFamily="34" charset="-127"/>
                  </a:rPr>
                  <a:t>Tertiary</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Storage</a:t>
                </a:r>
              </a:p>
              <a:p>
                <a:pPr>
                  <a:lnSpc>
                    <a:spcPct val="100000"/>
                  </a:lnSpc>
                  <a:spcBef>
                    <a:spcPct val="0"/>
                  </a:spcBef>
                  <a:buSzTx/>
                </a:pPr>
                <a:r>
                  <a:rPr lang="en-US" altLang="ko-KR" sz="1600">
                    <a:latin typeface="Times New Roman" panose="02020603050405020304" pitchFamily="18" charset="0"/>
                    <a:ea typeface="굴림" panose="020B0600000101010101" pitchFamily="34" charset="-127"/>
                  </a:rPr>
                  <a:t>(Tape)</a:t>
                </a:r>
              </a:p>
            </p:txBody>
          </p:sp>
        </p:grpSp>
        <p:sp>
          <p:nvSpPr>
            <p:cNvPr id="22550"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Caching</a:t>
              </a:r>
            </a:p>
          </p:txBody>
        </p:sp>
      </p:grpSp>
    </p:spTree>
    <p:extLst>
      <p:ext uri="{BB962C8B-B14F-4D97-AF65-F5344CB8AC3E}">
        <p14:creationId xmlns:p14="http://schemas.microsoft.com/office/powerpoint/2010/main" val="1455751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 calcmode="lin" valueType="num">
                                      <p:cBhvr additive="base">
                                        <p:cTn id="17" dur="500" fill="hold"/>
                                        <p:tgtEl>
                                          <p:spTgt spid="7639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3907">
                                            <p:txEl>
                                              <p:pRg st="3" end="3"/>
                                            </p:txEl>
                                          </p:spTgt>
                                        </p:tgtEl>
                                        <p:attrNameLst>
                                          <p:attrName>style.visibility</p:attrName>
                                        </p:attrNameLst>
                                      </p:cBhvr>
                                      <p:to>
                                        <p:strVal val="visible"/>
                                      </p:to>
                                    </p:set>
                                    <p:anim calcmode="lin" valueType="num">
                                      <p:cBhvr additive="base">
                                        <p:cTn id="21" dur="500" fill="hold"/>
                                        <p:tgtEl>
                                          <p:spTgt spid="7639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3907">
                                            <p:txEl>
                                              <p:pRg st="4" end="4"/>
                                            </p:txEl>
                                          </p:spTgt>
                                        </p:tgtEl>
                                        <p:attrNameLst>
                                          <p:attrName>style.visibility</p:attrName>
                                        </p:attrNameLst>
                                      </p:cBhvr>
                                      <p:to>
                                        <p:strVal val="visible"/>
                                      </p:to>
                                    </p:set>
                                    <p:anim calcmode="lin" valueType="num">
                                      <p:cBhvr additive="base">
                                        <p:cTn id="25" dur="500" fill="hold"/>
                                        <p:tgtEl>
                                          <p:spTgt spid="7639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3907">
                                            <p:txEl>
                                              <p:pRg st="5" end="5"/>
                                            </p:txEl>
                                          </p:spTgt>
                                        </p:tgtEl>
                                        <p:attrNameLst>
                                          <p:attrName>style.visibility</p:attrName>
                                        </p:attrNameLst>
                                      </p:cBhvr>
                                      <p:to>
                                        <p:strVal val="visible"/>
                                      </p:to>
                                    </p:set>
                                    <p:anim calcmode="lin" valueType="num">
                                      <p:cBhvr additive="base">
                                        <p:cTn id="31" dur="500" fill="hold"/>
                                        <p:tgtEl>
                                          <p:spTgt spid="7639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3907">
                                            <p:txEl>
                                              <p:pRg st="5" end="5"/>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49" presetClass="entr" presetSubtype="0" decel="100000" fill="hold" nodeType="afterEffect">
                                  <p:stCondLst>
                                    <p:cond delay="0"/>
                                  </p:stCondLst>
                                  <p:childTnLst>
                                    <p:set>
                                      <p:cBhvr>
                                        <p:cTn id="35" dur="1" fill="hold">
                                          <p:stCondLst>
                                            <p:cond delay="0"/>
                                          </p:stCondLst>
                                        </p:cTn>
                                        <p:tgtEl>
                                          <p:spTgt spid="763945"/>
                                        </p:tgtEl>
                                        <p:attrNameLst>
                                          <p:attrName>style.visibility</p:attrName>
                                        </p:attrNameLst>
                                      </p:cBhvr>
                                      <p:to>
                                        <p:strVal val="visible"/>
                                      </p:to>
                                    </p:set>
                                    <p:anim calcmode="lin" valueType="num">
                                      <p:cBhvr>
                                        <p:cTn id="36" dur="500" fill="hold"/>
                                        <p:tgtEl>
                                          <p:spTgt spid="763945"/>
                                        </p:tgtEl>
                                        <p:attrNameLst>
                                          <p:attrName>ppt_w</p:attrName>
                                        </p:attrNameLst>
                                      </p:cBhvr>
                                      <p:tavLst>
                                        <p:tav tm="0">
                                          <p:val>
                                            <p:fltVal val="0"/>
                                          </p:val>
                                        </p:tav>
                                        <p:tav tm="100000">
                                          <p:val>
                                            <p:strVal val="#ppt_w"/>
                                          </p:val>
                                        </p:tav>
                                      </p:tavLst>
                                    </p:anim>
                                    <p:anim calcmode="lin" valueType="num">
                                      <p:cBhvr>
                                        <p:cTn id="37" dur="500" fill="hold"/>
                                        <p:tgtEl>
                                          <p:spTgt spid="763945"/>
                                        </p:tgtEl>
                                        <p:attrNameLst>
                                          <p:attrName>ppt_h</p:attrName>
                                        </p:attrNameLst>
                                      </p:cBhvr>
                                      <p:tavLst>
                                        <p:tav tm="0">
                                          <p:val>
                                            <p:fltVal val="0"/>
                                          </p:val>
                                        </p:tav>
                                        <p:tav tm="100000">
                                          <p:val>
                                            <p:strVal val="#ppt_h"/>
                                          </p:val>
                                        </p:tav>
                                      </p:tavLst>
                                    </p:anim>
                                    <p:anim calcmode="lin" valueType="num">
                                      <p:cBhvr>
                                        <p:cTn id="38" dur="500" fill="hold"/>
                                        <p:tgtEl>
                                          <p:spTgt spid="763945"/>
                                        </p:tgtEl>
                                        <p:attrNameLst>
                                          <p:attrName>style.rotation</p:attrName>
                                        </p:attrNameLst>
                                      </p:cBhvr>
                                      <p:tavLst>
                                        <p:tav tm="0">
                                          <p:val>
                                            <p:fltVal val="360"/>
                                          </p:val>
                                        </p:tav>
                                        <p:tav tm="100000">
                                          <p:val>
                                            <p:fltVal val="0"/>
                                          </p:val>
                                        </p:tav>
                                      </p:tavLst>
                                    </p:anim>
                                    <p:animEffect transition="in" filter="fade">
                                      <p:cBhvr>
                                        <p:cTn id="39"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184400" y="257175"/>
            <a:ext cx="1727200" cy="2501900"/>
            <a:chOff x="1264" y="48"/>
            <a:chExt cx="1088" cy="1576"/>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62" name="Text Box 204"/>
            <p:cNvSpPr txBox="1">
              <a:spLocks noChangeArrowheads="1"/>
            </p:cNvSpPr>
            <p:nvPr/>
          </p:nvSpPr>
          <p:spPr bwMode="auto">
            <a:xfrm>
              <a:off x="1810" y="1186"/>
              <a:ext cx="542"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Page</a:t>
              </a:r>
            </a:p>
            <a:p>
              <a:pPr>
                <a:spcBef>
                  <a:spcPct val="0"/>
                </a:spcBef>
              </a:pPr>
              <a:r>
                <a:rPr lang="en-US" altLang="ko-KR">
                  <a:ea typeface="굴림" panose="020B0600000101010101" pitchFamily="34" charset="-127"/>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TLB</a:t>
              </a:r>
            </a:p>
          </p:txBody>
        </p:sp>
      </p:grpSp>
      <p:sp>
        <p:nvSpPr>
          <p:cNvPr id="23555" name="Rectangle 2"/>
          <p:cNvSpPr>
            <a:spLocks noGrp="1" noChangeArrowheads="1"/>
          </p:cNvSpPr>
          <p:nvPr>
            <p:ph type="title"/>
          </p:nvPr>
        </p:nvSpPr>
        <p:spPr/>
        <p:txBody>
          <a:bodyPr/>
          <a:lstStyle/>
          <a:p>
            <a:r>
              <a:rPr lang="en-US" altLang="ko-KR" smtClean="0">
                <a:ea typeface="굴림" panose="020B0600000101010101" pitchFamily="34" charset="-127"/>
                <a:sym typeface="Symbol" panose="05050102010706020507" pitchFamily="18" charset="2"/>
              </a:rPr>
              <a:t>Illusion of Infinite Memory</a:t>
            </a:r>
          </a:p>
        </p:txBody>
      </p:sp>
      <p:sp>
        <p:nvSpPr>
          <p:cNvPr id="764931" name="Rectangle 3"/>
          <p:cNvSpPr>
            <a:spLocks noGrp="1" noChangeArrowheads="1"/>
          </p:cNvSpPr>
          <p:nvPr>
            <p:ph type="body" idx="1"/>
          </p:nvPr>
        </p:nvSpPr>
        <p:spPr>
          <a:xfrm>
            <a:off x="76200" y="3810000"/>
            <a:ext cx="8915400" cy="3200400"/>
          </a:xfrm>
        </p:spPr>
        <p:txBody>
          <a:bodyPr/>
          <a:lstStyle/>
          <a:p>
            <a:pPr>
              <a:lnSpc>
                <a:spcPct val="80000"/>
              </a:lnSpc>
              <a:spcBef>
                <a:spcPct val="5000"/>
              </a:spcBef>
            </a:pPr>
            <a:r>
              <a:rPr lang="en-US" altLang="ko-KR" dirty="0" smtClean="0">
                <a:ea typeface="굴림" panose="020B0600000101010101" pitchFamily="34" charset="-127"/>
              </a:rPr>
              <a:t>Disk is larger than physical memory </a:t>
            </a:r>
            <a:r>
              <a:rPr lang="en-US" altLang="ko-KR" dirty="0" smtClean="0">
                <a:ea typeface="굴림" panose="020B0600000101010101" pitchFamily="34" charset="-127"/>
                <a:sym typeface="Symbol" panose="05050102010706020507" pitchFamily="18" charset="2"/>
              </a:rPr>
              <a:t></a:t>
            </a:r>
          </a:p>
          <a:p>
            <a:pPr lvl="1">
              <a:lnSpc>
                <a:spcPct val="80000"/>
              </a:lnSpc>
              <a:spcBef>
                <a:spcPct val="5000"/>
              </a:spcBef>
            </a:pPr>
            <a:r>
              <a:rPr lang="en-US" altLang="ko-KR" dirty="0" smtClean="0">
                <a:ea typeface="굴림" panose="020B0600000101010101" pitchFamily="34" charset="-127"/>
              </a:rPr>
              <a:t>In-use virtual memory can be bigger than physical memory</a:t>
            </a:r>
          </a:p>
          <a:p>
            <a:pPr lvl="1">
              <a:lnSpc>
                <a:spcPct val="80000"/>
              </a:lnSpc>
              <a:spcBef>
                <a:spcPct val="5000"/>
              </a:spcBef>
            </a:pPr>
            <a:r>
              <a:rPr lang="en-US" altLang="ko-KR" dirty="0" smtClean="0">
                <a:ea typeface="굴림" panose="020B0600000101010101" pitchFamily="34" charset="-127"/>
              </a:rPr>
              <a:t>Combined memory of running processes much larger than physical memory</a:t>
            </a:r>
          </a:p>
          <a:p>
            <a:pPr lvl="2">
              <a:lnSpc>
                <a:spcPct val="80000"/>
              </a:lnSpc>
              <a:spcBef>
                <a:spcPct val="5000"/>
              </a:spcBef>
            </a:pPr>
            <a:r>
              <a:rPr lang="en-US" altLang="ko-KR" dirty="0" smtClean="0">
                <a:ea typeface="굴림" panose="020B0600000101010101" pitchFamily="34" charset="-127"/>
              </a:rPr>
              <a:t>More programs fit into memory, allowing more concurrency </a:t>
            </a:r>
          </a:p>
          <a:p>
            <a:pPr>
              <a:lnSpc>
                <a:spcPct val="80000"/>
              </a:lnSpc>
              <a:spcBef>
                <a:spcPct val="5000"/>
              </a:spcBef>
            </a:pPr>
            <a:r>
              <a:rPr lang="en-US" altLang="ko-KR" dirty="0" smtClean="0">
                <a:ea typeface="굴림" panose="020B0600000101010101" pitchFamily="34" charset="-127"/>
              </a:rPr>
              <a:t>Principle: </a:t>
            </a:r>
            <a:r>
              <a:rPr lang="en-US" altLang="ko-KR" dirty="0" smtClean="0">
                <a:solidFill>
                  <a:schemeClr val="hlink"/>
                </a:solidFill>
                <a:ea typeface="굴림" panose="020B0600000101010101" pitchFamily="34" charset="-127"/>
              </a:rPr>
              <a:t>Transparent Level of Indirection</a:t>
            </a:r>
            <a:r>
              <a:rPr lang="en-US" altLang="ko-KR" dirty="0" smtClean="0">
                <a:ea typeface="굴림" panose="020B0600000101010101" pitchFamily="34" charset="-127"/>
              </a:rPr>
              <a:t> (page table) </a:t>
            </a:r>
          </a:p>
          <a:p>
            <a:pPr lvl="1">
              <a:lnSpc>
                <a:spcPct val="80000"/>
              </a:lnSpc>
              <a:spcBef>
                <a:spcPct val="5000"/>
              </a:spcBef>
            </a:pPr>
            <a:r>
              <a:rPr lang="en-US" altLang="ko-KR" dirty="0" smtClean="0">
                <a:ea typeface="굴림" panose="020B0600000101010101" pitchFamily="34" charset="-127"/>
              </a:rPr>
              <a:t>Supports flexible placement of physical data</a:t>
            </a:r>
          </a:p>
          <a:p>
            <a:pPr lvl="2">
              <a:lnSpc>
                <a:spcPct val="80000"/>
              </a:lnSpc>
              <a:spcBef>
                <a:spcPct val="5000"/>
              </a:spcBef>
            </a:pPr>
            <a:r>
              <a:rPr lang="en-US" altLang="ko-KR" dirty="0" smtClean="0">
                <a:ea typeface="굴림" panose="020B0600000101010101" pitchFamily="34" charset="-127"/>
              </a:rPr>
              <a:t>Data could be on disk or somewhere across network</a:t>
            </a:r>
          </a:p>
          <a:p>
            <a:pPr lvl="1">
              <a:lnSpc>
                <a:spcPct val="80000"/>
              </a:lnSpc>
              <a:spcBef>
                <a:spcPct val="5000"/>
              </a:spcBef>
            </a:pPr>
            <a:r>
              <a:rPr lang="en-US" altLang="ko-KR" dirty="0" smtClean="0">
                <a:ea typeface="굴림" panose="020B0600000101010101" pitchFamily="34" charset="-127"/>
              </a:rPr>
              <a:t>Variable location of data transparent to user program</a:t>
            </a:r>
          </a:p>
          <a:p>
            <a:pPr lvl="2">
              <a:lnSpc>
                <a:spcPct val="80000"/>
              </a:lnSpc>
              <a:spcBef>
                <a:spcPct val="5000"/>
              </a:spcBef>
            </a:pPr>
            <a:r>
              <a:rPr lang="en-US" altLang="ko-KR" dirty="0" smtClean="0">
                <a:ea typeface="굴림" panose="020B0600000101010101" pitchFamily="34" charset="-127"/>
              </a:rPr>
              <a:t>Performance issue, not correctness issue</a:t>
            </a:r>
          </a:p>
        </p:txBody>
      </p:sp>
      <p:grpSp>
        <p:nvGrpSpPr>
          <p:cNvPr id="765179" name="Group 251"/>
          <p:cNvGrpSpPr>
            <a:grpSpLocks/>
          </p:cNvGrpSpPr>
          <p:nvPr/>
        </p:nvGrpSpPr>
        <p:grpSpPr bwMode="auto">
          <a:xfrm>
            <a:off x="4219575" y="952500"/>
            <a:ext cx="1141413" cy="2420938"/>
            <a:chOff x="2546" y="486"/>
            <a:chExt cx="719" cy="152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3747" name="Text Box 203"/>
            <p:cNvSpPr txBox="1">
              <a:spLocks noChangeArrowheads="1"/>
            </p:cNvSpPr>
            <p:nvPr/>
          </p:nvSpPr>
          <p:spPr bwMode="auto">
            <a:xfrm>
              <a:off x="2546" y="1493"/>
              <a:ext cx="719"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Physical</a:t>
              </a:r>
            </a:p>
            <a:p>
              <a:pPr>
                <a:spcBef>
                  <a:spcPct val="0"/>
                </a:spcBef>
              </a:pPr>
              <a:r>
                <a:rPr lang="en-US" altLang="ko-KR">
                  <a:ea typeface="굴림" panose="020B0600000101010101" pitchFamily="34" charset="-127"/>
                </a:rPr>
                <a:t>Memory</a:t>
              </a:r>
            </a:p>
            <a:p>
              <a:pPr>
                <a:spcBef>
                  <a:spcPct val="0"/>
                </a:spcBef>
              </a:pPr>
              <a:r>
                <a:rPr lang="en-US" altLang="ko-KR">
                  <a:ea typeface="굴림" panose="020B0600000101010101" pitchFamily="34" charset="-127"/>
                </a:rPr>
                <a:t>512 MB</a:t>
              </a:r>
            </a:p>
          </p:txBody>
        </p:sp>
      </p:grpSp>
      <p:grpSp>
        <p:nvGrpSpPr>
          <p:cNvPr id="765181" name="Group 253"/>
          <p:cNvGrpSpPr>
            <a:grpSpLocks/>
          </p:cNvGrpSpPr>
          <p:nvPr/>
        </p:nvGrpSpPr>
        <p:grpSpPr bwMode="auto">
          <a:xfrm>
            <a:off x="3435350" y="812800"/>
            <a:ext cx="4413250" cy="2246313"/>
            <a:chOff x="2052" y="398"/>
            <a:chExt cx="2780" cy="141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3579" name="Text Box 206"/>
            <p:cNvSpPr txBox="1">
              <a:spLocks noChangeArrowheads="1"/>
            </p:cNvSpPr>
            <p:nvPr/>
          </p:nvSpPr>
          <p:spPr bwMode="auto">
            <a:xfrm>
              <a:off x="3872" y="1449"/>
              <a:ext cx="618"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Disk</a:t>
              </a:r>
            </a:p>
            <a:p>
              <a:pPr>
                <a:spcBef>
                  <a:spcPct val="0"/>
                </a:spcBef>
              </a:pPr>
              <a:r>
                <a:rPr lang="en-US" altLang="ko-KR">
                  <a:ea typeface="굴림" panose="020B0600000101010101" pitchFamily="34" charset="-127"/>
                </a:rPr>
                <a:t>500GB</a:t>
              </a:r>
            </a:p>
          </p:txBody>
        </p:sp>
      </p:grpSp>
      <p:grpSp>
        <p:nvGrpSpPr>
          <p:cNvPr id="765177" name="Group 249"/>
          <p:cNvGrpSpPr>
            <a:grpSpLocks/>
          </p:cNvGrpSpPr>
          <p:nvPr/>
        </p:nvGrpSpPr>
        <p:grpSpPr bwMode="auto">
          <a:xfrm>
            <a:off x="1092200" y="257175"/>
            <a:ext cx="1138238" cy="3324225"/>
            <a:chOff x="576" y="48"/>
            <a:chExt cx="717" cy="209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ko-KR" altLang="en-US" sz="6000">
                  <a:ea typeface="굴림" panose="020B0600000101010101" pitchFamily="34" charset="-127"/>
                  <a:sym typeface="Symbol" panose="05050102010706020507" pitchFamily="18" charset="2"/>
                </a:rPr>
                <a:t></a:t>
              </a:r>
            </a:p>
          </p:txBody>
        </p:sp>
        <p:sp>
          <p:nvSpPr>
            <p:cNvPr id="23561" name="Text Box 205"/>
            <p:cNvSpPr txBox="1">
              <a:spLocks noChangeArrowheads="1"/>
            </p:cNvSpPr>
            <p:nvPr/>
          </p:nvSpPr>
          <p:spPr bwMode="auto">
            <a:xfrm>
              <a:off x="576" y="1624"/>
              <a:ext cx="717"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Virtual</a:t>
              </a:r>
            </a:p>
            <a:p>
              <a:pPr>
                <a:spcBef>
                  <a:spcPct val="0"/>
                </a:spcBef>
              </a:pPr>
              <a:r>
                <a:rPr lang="en-US" altLang="ko-KR">
                  <a:ea typeface="굴림" panose="020B0600000101010101" pitchFamily="34" charset="-127"/>
                </a:rPr>
                <a:t>Memory</a:t>
              </a:r>
            </a:p>
            <a:p>
              <a:pPr>
                <a:spcBef>
                  <a:spcPct val="0"/>
                </a:spcBef>
              </a:pPr>
              <a:r>
                <a:rPr lang="en-US" altLang="ko-KR">
                  <a:ea typeface="굴림" panose="020B0600000101010101" pitchFamily="34" charset="-127"/>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4252445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493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493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4931">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4931">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Demand Paging is Caching</a:t>
            </a:r>
          </a:p>
        </p:txBody>
      </p:sp>
      <p:sp>
        <p:nvSpPr>
          <p:cNvPr id="765955" name="Rectangle 3"/>
          <p:cNvSpPr>
            <a:spLocks noGrp="1" noChangeArrowheads="1"/>
          </p:cNvSpPr>
          <p:nvPr>
            <p:ph type="body" idx="1"/>
          </p:nvPr>
        </p:nvSpPr>
        <p:spPr>
          <a:xfrm>
            <a:off x="304800" y="838200"/>
            <a:ext cx="8534400" cy="5486400"/>
          </a:xfrm>
        </p:spPr>
        <p:txBody>
          <a:bodyPr/>
          <a:lstStyle/>
          <a:p>
            <a:r>
              <a:rPr lang="en-US" altLang="ko-KR" smtClean="0">
                <a:ea typeface="굴림" panose="020B0600000101010101" pitchFamily="34" charset="-127"/>
              </a:rPr>
              <a:t>Since Demand Paging is Caching, must ask:</a:t>
            </a:r>
          </a:p>
          <a:p>
            <a:pPr lvl="1"/>
            <a:r>
              <a:rPr lang="en-US" altLang="ko-KR" smtClean="0">
                <a:ea typeface="굴림" panose="020B0600000101010101" pitchFamily="34" charset="-127"/>
              </a:rPr>
              <a:t>What is block size?</a:t>
            </a:r>
          </a:p>
          <a:p>
            <a:pPr lvl="2"/>
            <a:r>
              <a:rPr lang="en-US" altLang="ko-KR" smtClean="0">
                <a:ea typeface="굴림" panose="020B0600000101010101" pitchFamily="34" charset="-127"/>
              </a:rPr>
              <a:t>1 page</a:t>
            </a:r>
          </a:p>
          <a:p>
            <a:pPr lvl="1"/>
            <a:r>
              <a:rPr lang="en-US" altLang="ko-KR" smtClean="0">
                <a:ea typeface="굴림" panose="020B0600000101010101" pitchFamily="34" charset="-127"/>
              </a:rPr>
              <a:t>What is organization of this cache (i.e. direct-mapped, set-associative, fully-associative)?</a:t>
            </a:r>
          </a:p>
          <a:p>
            <a:pPr lvl="2"/>
            <a:r>
              <a:rPr lang="en-US" altLang="ko-KR" smtClean="0">
                <a:ea typeface="굴림" panose="020B0600000101010101" pitchFamily="34" charset="-127"/>
              </a:rPr>
              <a:t>Fully associative: arbitrary virtual</a:t>
            </a:r>
            <a:r>
              <a:rPr lang="en-US" altLang="ko-KR" smtClean="0">
                <a:ea typeface="굴림" panose="020B0600000101010101" pitchFamily="34" charset="-127"/>
                <a:sym typeface="Symbol" panose="05050102010706020507" pitchFamily="18" charset="2"/>
              </a:rPr>
              <a:t>physical mapping</a:t>
            </a:r>
          </a:p>
          <a:p>
            <a:pPr lvl="1"/>
            <a:r>
              <a:rPr lang="en-US" altLang="ko-KR" smtClean="0">
                <a:ea typeface="굴림" panose="020B0600000101010101" pitchFamily="34" charset="-127"/>
                <a:sym typeface="Symbol" panose="05050102010706020507" pitchFamily="18" charset="2"/>
              </a:rPr>
              <a:t>How do we find a page in the cache when look for it?</a:t>
            </a:r>
          </a:p>
          <a:p>
            <a:pPr lvl="2"/>
            <a:r>
              <a:rPr lang="en-US" altLang="ko-KR" smtClean="0">
                <a:ea typeface="굴림" panose="020B0600000101010101" pitchFamily="34" charset="-127"/>
                <a:sym typeface="Symbol" panose="05050102010706020507" pitchFamily="18" charset="2"/>
              </a:rPr>
              <a:t>First check TLB, then page-table traversal</a:t>
            </a:r>
          </a:p>
          <a:p>
            <a:pPr lvl="1"/>
            <a:r>
              <a:rPr lang="en-US" altLang="ko-KR" smtClean="0">
                <a:ea typeface="굴림" panose="020B0600000101010101" pitchFamily="34" charset="-127"/>
                <a:sym typeface="Symbol" panose="05050102010706020507" pitchFamily="18" charset="2"/>
              </a:rPr>
              <a:t>What is page replacement policy? (i.e. LRU, Random…)</a:t>
            </a:r>
          </a:p>
          <a:p>
            <a:pPr lvl="2"/>
            <a:r>
              <a:rPr lang="en-US" altLang="ko-KR" smtClean="0">
                <a:ea typeface="굴림" panose="020B0600000101010101" pitchFamily="34" charset="-127"/>
                <a:sym typeface="Symbol" panose="05050102010706020507" pitchFamily="18" charset="2"/>
              </a:rPr>
              <a:t>This requires more explanation… (kinda LRU)</a:t>
            </a:r>
          </a:p>
          <a:p>
            <a:pPr lvl="1"/>
            <a:r>
              <a:rPr lang="en-US" altLang="ko-KR" smtClean="0">
                <a:ea typeface="굴림" panose="020B0600000101010101" pitchFamily="34" charset="-127"/>
                <a:sym typeface="Symbol" panose="05050102010706020507" pitchFamily="18" charset="2"/>
              </a:rPr>
              <a:t>What happens on a miss?</a:t>
            </a:r>
          </a:p>
          <a:p>
            <a:pPr lvl="2"/>
            <a:r>
              <a:rPr lang="en-US" altLang="ko-KR" smtClean="0">
                <a:ea typeface="굴림" panose="020B0600000101010101" pitchFamily="34" charset="-127"/>
                <a:sym typeface="Symbol" panose="05050102010706020507" pitchFamily="18" charset="2"/>
              </a:rPr>
              <a:t>Go to lower level to fill miss (i.e. disk)</a:t>
            </a:r>
          </a:p>
          <a:p>
            <a:pPr lvl="1"/>
            <a:r>
              <a:rPr lang="en-US" altLang="ko-KR" smtClean="0">
                <a:ea typeface="굴림" panose="020B0600000101010101" pitchFamily="34" charset="-127"/>
                <a:sym typeface="Symbol" panose="05050102010706020507" pitchFamily="18" charset="2"/>
              </a:rPr>
              <a:t>What happens on a write? (write-through, write back)</a:t>
            </a:r>
          </a:p>
          <a:p>
            <a:pPr lvl="2"/>
            <a:r>
              <a:rPr lang="en-US" altLang="ko-KR" smtClean="0">
                <a:ea typeface="굴림" panose="020B0600000101010101" pitchFamily="34" charset="-127"/>
                <a:sym typeface="Symbol" panose="05050102010706020507" pitchFamily="18" charset="2"/>
              </a:rPr>
              <a:t>Definitely write-back.  Need dirty bit!</a:t>
            </a:r>
          </a:p>
          <a:p>
            <a:pPr lvl="1"/>
            <a:endParaRPr lang="ko-KR" altLang="en-US"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38313341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5955">
                                            <p:txEl>
                                              <p:pRg st="5" end="5"/>
                                            </p:txEl>
                                          </p:spTgt>
                                        </p:tgtEl>
                                        <p:attrNameLst>
                                          <p:attrName>style.visibility</p:attrName>
                                        </p:attrNameLst>
                                      </p:cBhvr>
                                      <p:to>
                                        <p:strVal val="visible"/>
                                      </p:to>
                                    </p:set>
                                    <p:anim calcmode="lin" valueType="num">
                                      <p:cBhvr additive="base">
                                        <p:cTn id="37" dur="500" fill="hold"/>
                                        <p:tgtEl>
                                          <p:spTgt spid="76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5955">
                                            <p:txEl>
                                              <p:pRg st="6" end="6"/>
                                            </p:txEl>
                                          </p:spTgt>
                                        </p:tgtEl>
                                        <p:attrNameLst>
                                          <p:attrName>style.visibility</p:attrName>
                                        </p:attrNameLst>
                                      </p:cBhvr>
                                      <p:to>
                                        <p:strVal val="visible"/>
                                      </p:to>
                                    </p:set>
                                    <p:anim calcmode="lin" valueType="num">
                                      <p:cBhvr additive="base">
                                        <p:cTn id="43" dur="500" fill="hold"/>
                                        <p:tgtEl>
                                          <p:spTgt spid="76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5955">
                                            <p:txEl>
                                              <p:pRg st="7" end="7"/>
                                            </p:txEl>
                                          </p:spTgt>
                                        </p:tgtEl>
                                        <p:attrNameLst>
                                          <p:attrName>style.visibility</p:attrName>
                                        </p:attrNameLst>
                                      </p:cBhvr>
                                      <p:to>
                                        <p:strVal val="visible"/>
                                      </p:to>
                                    </p:set>
                                    <p:anim calcmode="lin" valueType="num">
                                      <p:cBhvr additive="base">
                                        <p:cTn id="49" dur="500" fill="hold"/>
                                        <p:tgtEl>
                                          <p:spTgt spid="76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5955">
                                            <p:txEl>
                                              <p:pRg st="8" end="8"/>
                                            </p:txEl>
                                          </p:spTgt>
                                        </p:tgtEl>
                                        <p:attrNameLst>
                                          <p:attrName>style.visibility</p:attrName>
                                        </p:attrNameLst>
                                      </p:cBhvr>
                                      <p:to>
                                        <p:strVal val="visible"/>
                                      </p:to>
                                    </p:set>
                                    <p:anim calcmode="lin" valueType="num">
                                      <p:cBhvr additive="base">
                                        <p:cTn id="55" dur="500" fill="hold"/>
                                        <p:tgtEl>
                                          <p:spTgt spid="76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5955">
                                            <p:txEl>
                                              <p:pRg st="9" end="9"/>
                                            </p:txEl>
                                          </p:spTgt>
                                        </p:tgtEl>
                                        <p:attrNameLst>
                                          <p:attrName>style.visibility</p:attrName>
                                        </p:attrNameLst>
                                      </p:cBhvr>
                                      <p:to>
                                        <p:strVal val="visible"/>
                                      </p:to>
                                    </p:set>
                                    <p:anim calcmode="lin" valueType="num">
                                      <p:cBhvr additive="base">
                                        <p:cTn id="61" dur="500" fill="hold"/>
                                        <p:tgtEl>
                                          <p:spTgt spid="7659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59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5955">
                                            <p:txEl>
                                              <p:pRg st="10" end="10"/>
                                            </p:txEl>
                                          </p:spTgt>
                                        </p:tgtEl>
                                        <p:attrNameLst>
                                          <p:attrName>style.visibility</p:attrName>
                                        </p:attrNameLst>
                                      </p:cBhvr>
                                      <p:to>
                                        <p:strVal val="visible"/>
                                      </p:to>
                                    </p:set>
                                    <p:anim calcmode="lin" valueType="num">
                                      <p:cBhvr additive="base">
                                        <p:cTn id="67" dur="500" fill="hold"/>
                                        <p:tgtEl>
                                          <p:spTgt spid="76595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59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5955">
                                            <p:txEl>
                                              <p:pRg st="11" end="11"/>
                                            </p:txEl>
                                          </p:spTgt>
                                        </p:tgtEl>
                                        <p:attrNameLst>
                                          <p:attrName>style.visibility</p:attrName>
                                        </p:attrNameLst>
                                      </p:cBhvr>
                                      <p:to>
                                        <p:strVal val="visible"/>
                                      </p:to>
                                    </p:set>
                                    <p:anim calcmode="lin" valueType="num">
                                      <p:cBhvr additive="base">
                                        <p:cTn id="73" dur="500" fill="hold"/>
                                        <p:tgtEl>
                                          <p:spTgt spid="76595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59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5955">
                                            <p:txEl>
                                              <p:pRg st="12" end="12"/>
                                            </p:txEl>
                                          </p:spTgt>
                                        </p:tgtEl>
                                        <p:attrNameLst>
                                          <p:attrName>style.visibility</p:attrName>
                                        </p:attrNameLst>
                                      </p:cBhvr>
                                      <p:to>
                                        <p:strVal val="visible"/>
                                      </p:to>
                                    </p:set>
                                    <p:anim calcmode="lin" valueType="num">
                                      <p:cBhvr additive="base">
                                        <p:cTn id="79" dur="500" fill="hold"/>
                                        <p:tgtEl>
                                          <p:spTgt spid="765955">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59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굴림" panose="020B0600000101010101" pitchFamily="34" charset="-127"/>
              </a:rPr>
              <a:t>Review: What is in a PTE?</a:t>
            </a:r>
          </a:p>
        </p:txBody>
      </p:sp>
      <p:sp>
        <p:nvSpPr>
          <p:cNvPr id="25603" name="Rectangle 3"/>
          <p:cNvSpPr>
            <a:spLocks noGrp="1" noChangeArrowheads="1"/>
          </p:cNvSpPr>
          <p:nvPr>
            <p:ph type="body" idx="1"/>
          </p:nvPr>
        </p:nvSpPr>
        <p:spPr>
          <a:xfrm>
            <a:off x="0" y="685800"/>
            <a:ext cx="9144000" cy="5943600"/>
          </a:xfrm>
        </p:spPr>
        <p:txBody>
          <a:bodyPr/>
          <a:lstStyle/>
          <a:p>
            <a:pPr>
              <a:lnSpc>
                <a:spcPct val="80000"/>
              </a:lnSpc>
              <a:spcBef>
                <a:spcPct val="15000"/>
              </a:spcBef>
              <a:tabLst>
                <a:tab pos="1377950" algn="r"/>
                <a:tab pos="1541463" algn="l"/>
              </a:tabLst>
            </a:pPr>
            <a:r>
              <a:rPr lang="en-US" altLang="ko-KR"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smtClean="0">
                <a:ea typeface="굴림" panose="020B0600000101010101" pitchFamily="34" charset="-127"/>
                <a:sym typeface="Symbol" panose="05050102010706020507" pitchFamily="18" charset="2"/>
              </a:rPr>
              <a:t>		L: 	L=14MB page (directory only).</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		Bottom 22 bits of virtual address serve as offset</a:t>
            </a:r>
          </a:p>
        </p:txBody>
      </p:sp>
      <p:grpSp>
        <p:nvGrpSpPr>
          <p:cNvPr id="25604" name="Group 122"/>
          <p:cNvGrpSpPr>
            <a:grpSpLocks/>
          </p:cNvGrpSpPr>
          <p:nvPr/>
        </p:nvGrpSpPr>
        <p:grpSpPr bwMode="auto">
          <a:xfrm>
            <a:off x="663575" y="2717800"/>
            <a:ext cx="7712075" cy="942975"/>
            <a:chOff x="480" y="2304"/>
            <a:chExt cx="4858" cy="594"/>
          </a:xfrm>
        </p:grpSpPr>
        <p:sp>
          <p:nvSpPr>
            <p:cNvPr id="2560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Page Frame Number</a:t>
              </a:r>
            </a:p>
            <a:p>
              <a:r>
                <a:rPr lang="en-US" altLang="ko-KR">
                  <a:ea typeface="굴림" panose="020B0600000101010101" pitchFamily="34" charset="-127"/>
                </a:rPr>
                <a:t>(Physical Page Number)</a:t>
              </a:r>
            </a:p>
          </p:txBody>
        </p:sp>
        <p:sp>
          <p:nvSpPr>
            <p:cNvPr id="2560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Free</a:t>
              </a:r>
            </a:p>
            <a:p>
              <a:r>
                <a:rPr lang="en-US" altLang="ko-KR">
                  <a:ea typeface="굴림" panose="020B0600000101010101" pitchFamily="34" charset="-127"/>
                </a:rPr>
                <a:t>(OS)</a:t>
              </a:r>
            </a:p>
          </p:txBody>
        </p:sp>
        <p:sp>
          <p:nvSpPr>
            <p:cNvPr id="2560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0</a:t>
              </a:r>
            </a:p>
          </p:txBody>
        </p:sp>
        <p:sp>
          <p:nvSpPr>
            <p:cNvPr id="2560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L</a:t>
              </a:r>
            </a:p>
          </p:txBody>
        </p:sp>
        <p:sp>
          <p:nvSpPr>
            <p:cNvPr id="2560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D</a:t>
              </a:r>
            </a:p>
          </p:txBody>
        </p:sp>
        <p:sp>
          <p:nvSpPr>
            <p:cNvPr id="256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A</a:t>
              </a:r>
            </a:p>
          </p:txBody>
        </p:sp>
        <p:sp>
          <p:nvSpPr>
            <p:cNvPr id="256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PCD</a:t>
              </a:r>
            </a:p>
          </p:txBody>
        </p:sp>
        <p:sp>
          <p:nvSpPr>
            <p:cNvPr id="256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ea typeface="굴림" panose="020B0600000101010101" pitchFamily="34" charset="-127"/>
                </a:rPr>
                <a:t>PWT</a:t>
              </a:r>
            </a:p>
          </p:txBody>
        </p:sp>
        <p:sp>
          <p:nvSpPr>
            <p:cNvPr id="256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U</a:t>
              </a:r>
            </a:p>
          </p:txBody>
        </p:sp>
        <p:sp>
          <p:nvSpPr>
            <p:cNvPr id="256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W</a:t>
              </a:r>
            </a:p>
          </p:txBody>
        </p:sp>
        <p:sp>
          <p:nvSpPr>
            <p:cNvPr id="256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P</a:t>
              </a:r>
            </a:p>
          </p:txBody>
        </p:sp>
        <p:sp>
          <p:nvSpPr>
            <p:cNvPr id="25616" name="Text Box 111"/>
            <p:cNvSpPr txBox="1">
              <a:spLocks noChangeArrowheads="1"/>
            </p:cNvSpPr>
            <p:nvPr/>
          </p:nvSpPr>
          <p:spPr bwMode="auto">
            <a:xfrm>
              <a:off x="5126"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0</a:t>
              </a:r>
            </a:p>
          </p:txBody>
        </p:sp>
        <p:sp>
          <p:nvSpPr>
            <p:cNvPr id="25617" name="Text Box 112"/>
            <p:cNvSpPr txBox="1">
              <a:spLocks noChangeArrowheads="1"/>
            </p:cNvSpPr>
            <p:nvPr/>
          </p:nvSpPr>
          <p:spPr bwMode="auto">
            <a:xfrm>
              <a:off x="4944"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1</a:t>
              </a:r>
            </a:p>
          </p:txBody>
        </p:sp>
        <p:sp>
          <p:nvSpPr>
            <p:cNvPr id="25618" name="Text Box 113"/>
            <p:cNvSpPr txBox="1">
              <a:spLocks noChangeArrowheads="1"/>
            </p:cNvSpPr>
            <p:nvPr/>
          </p:nvSpPr>
          <p:spPr bwMode="auto">
            <a:xfrm>
              <a:off x="4752"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2</a:t>
              </a:r>
            </a:p>
          </p:txBody>
        </p:sp>
        <p:sp>
          <p:nvSpPr>
            <p:cNvPr id="25619" name="Text Box 114"/>
            <p:cNvSpPr txBox="1">
              <a:spLocks noChangeArrowheads="1"/>
            </p:cNvSpPr>
            <p:nvPr/>
          </p:nvSpPr>
          <p:spPr bwMode="auto">
            <a:xfrm>
              <a:off x="4560"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3</a:t>
              </a:r>
            </a:p>
          </p:txBody>
        </p:sp>
        <p:sp>
          <p:nvSpPr>
            <p:cNvPr id="25620" name="Text Box 115"/>
            <p:cNvSpPr txBox="1">
              <a:spLocks noChangeArrowheads="1"/>
            </p:cNvSpPr>
            <p:nvPr/>
          </p:nvSpPr>
          <p:spPr bwMode="auto">
            <a:xfrm>
              <a:off x="4368"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4</a:t>
              </a:r>
            </a:p>
          </p:txBody>
        </p:sp>
        <p:sp>
          <p:nvSpPr>
            <p:cNvPr id="25621" name="Text Box 116"/>
            <p:cNvSpPr txBox="1">
              <a:spLocks noChangeArrowheads="1"/>
            </p:cNvSpPr>
            <p:nvPr/>
          </p:nvSpPr>
          <p:spPr bwMode="auto">
            <a:xfrm>
              <a:off x="4176"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5</a:t>
              </a:r>
            </a:p>
          </p:txBody>
        </p:sp>
        <p:sp>
          <p:nvSpPr>
            <p:cNvPr id="25622" name="Text Box 117"/>
            <p:cNvSpPr txBox="1">
              <a:spLocks noChangeArrowheads="1"/>
            </p:cNvSpPr>
            <p:nvPr/>
          </p:nvSpPr>
          <p:spPr bwMode="auto">
            <a:xfrm>
              <a:off x="3984"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6</a:t>
              </a:r>
            </a:p>
          </p:txBody>
        </p:sp>
        <p:sp>
          <p:nvSpPr>
            <p:cNvPr id="25623" name="Text Box 118"/>
            <p:cNvSpPr txBox="1">
              <a:spLocks noChangeArrowheads="1"/>
            </p:cNvSpPr>
            <p:nvPr/>
          </p:nvSpPr>
          <p:spPr bwMode="auto">
            <a:xfrm>
              <a:off x="3792"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7</a:t>
              </a:r>
            </a:p>
          </p:txBody>
        </p:sp>
        <p:sp>
          <p:nvSpPr>
            <p:cNvPr id="25624" name="Text Box 119"/>
            <p:cNvSpPr txBox="1">
              <a:spLocks noChangeArrowheads="1"/>
            </p:cNvSpPr>
            <p:nvPr/>
          </p:nvSpPr>
          <p:spPr bwMode="auto">
            <a:xfrm>
              <a:off x="3600" y="2688"/>
              <a:ext cx="212"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8</a:t>
              </a:r>
            </a:p>
          </p:txBody>
        </p:sp>
        <p:sp>
          <p:nvSpPr>
            <p:cNvPr id="25625" name="Text Box 120"/>
            <p:cNvSpPr txBox="1">
              <a:spLocks noChangeArrowheads="1"/>
            </p:cNvSpPr>
            <p:nvPr/>
          </p:nvSpPr>
          <p:spPr bwMode="auto">
            <a:xfrm>
              <a:off x="3072" y="2688"/>
              <a:ext cx="506"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11-9</a:t>
              </a:r>
            </a:p>
          </p:txBody>
        </p:sp>
        <p:sp>
          <p:nvSpPr>
            <p:cNvPr id="25626" name="Text Box 121"/>
            <p:cNvSpPr txBox="1">
              <a:spLocks noChangeArrowheads="1"/>
            </p:cNvSpPr>
            <p:nvPr/>
          </p:nvSpPr>
          <p:spPr bwMode="auto">
            <a:xfrm>
              <a:off x="1440" y="2688"/>
              <a:ext cx="604"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ea typeface="굴림" panose="020B0600000101010101" pitchFamily="34" charset="-127"/>
                </a:rPr>
                <a:t>31-12</a:t>
              </a:r>
            </a:p>
          </p:txBody>
        </p:sp>
      </p:grpSp>
    </p:spTree>
    <p:extLst>
      <p:ext uri="{BB962C8B-B14F-4D97-AF65-F5344CB8AC3E}">
        <p14:creationId xmlns:p14="http://schemas.microsoft.com/office/powerpoint/2010/main" val="34288716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381000" y="25908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52400" y="685800"/>
            <a:ext cx="8839200" cy="6096000"/>
          </a:xfrm>
        </p:spPr>
        <p:txBody>
          <a:bodyPr/>
          <a:lstStyle/>
          <a:p>
            <a:pPr>
              <a:lnSpc>
                <a:spcPct val="80000"/>
              </a:lnSpc>
              <a:spcBef>
                <a:spcPct val="20000"/>
              </a:spcBef>
            </a:pPr>
            <a:r>
              <a:rPr lang="en-US" altLang="ko-KR" smtClean="0">
                <a:ea typeface="굴림" panose="020B0600000101010101" pitchFamily="34" charset="-127"/>
              </a:rPr>
              <a:t>PTE helps us implement demand paging</a:t>
            </a:r>
          </a:p>
          <a:p>
            <a:pPr lvl="1">
              <a:lnSpc>
                <a:spcPct val="80000"/>
              </a:lnSpc>
              <a:spcBef>
                <a:spcPct val="20000"/>
              </a:spcBef>
            </a:pPr>
            <a:r>
              <a:rPr lang="en-US" altLang="ko-KR" smtClean="0">
                <a:ea typeface="굴림" panose="020B0600000101010101" pitchFamily="34" charset="-127"/>
              </a:rPr>
              <a:t>Valid </a:t>
            </a:r>
            <a:r>
              <a:rPr lang="en-US" altLang="ko-KR" smtClean="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smtClean="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smtClean="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smtClean="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smtClean="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smtClean="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smtClean="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smtClean="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smtClean="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smtClean="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smtClean="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smtClean="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smtClean="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smtClean="0">
                <a:ea typeface="굴림" panose="020B0600000101010101" pitchFamily="34" charset="-127"/>
              </a:rPr>
              <a:t>Demand Paging Mechanisms</a:t>
            </a:r>
          </a:p>
        </p:txBody>
      </p:sp>
    </p:spTree>
    <p:extLst>
      <p:ext uri="{BB962C8B-B14F-4D97-AF65-F5344CB8AC3E}">
        <p14:creationId xmlns:p14="http://schemas.microsoft.com/office/powerpoint/2010/main" val="2618087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0" fill="hold" nodeType="clickEffect">
                                  <p:stCondLst>
                                    <p:cond delay="0"/>
                                  </p:stCondLst>
                                  <p:childTnLst>
                                    <p:set>
                                      <p:cBhvr>
                                        <p:cTn id="78" dur="1" fill="hold">
                                          <p:stCondLst>
                                            <p:cond delay="0"/>
                                          </p:stCondLst>
                                        </p:cTn>
                                        <p:tgtEl>
                                          <p:spTgt spid="766986"/>
                                        </p:tgtEl>
                                        <p:attrNameLst>
                                          <p:attrName>style.visibility</p:attrName>
                                        </p:attrNameLst>
                                      </p:cBhvr>
                                      <p:to>
                                        <p:strVal val="visible"/>
                                      </p:to>
                                    </p:set>
                                    <p:anim calcmode="lin" valueType="num">
                                      <p:cBhvr>
                                        <p:cTn id="79" dur="500" fill="hold"/>
                                        <p:tgtEl>
                                          <p:spTgt spid="766986"/>
                                        </p:tgtEl>
                                        <p:attrNameLst>
                                          <p:attrName>ppt_w</p:attrName>
                                        </p:attrNameLst>
                                      </p:cBhvr>
                                      <p:tavLst>
                                        <p:tav tm="0">
                                          <p:val>
                                            <p:fltVal val="0"/>
                                          </p:val>
                                        </p:tav>
                                        <p:tav tm="100000">
                                          <p:val>
                                            <p:strVal val="#ppt_w"/>
                                          </p:val>
                                        </p:tav>
                                      </p:tavLst>
                                    </p:anim>
                                    <p:anim calcmode="lin" valueType="num">
                                      <p:cBhvr>
                                        <p:cTn id="80"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66979">
                                            <p:txEl>
                                              <p:pRg st="13" end="13"/>
                                            </p:txEl>
                                          </p:spTgt>
                                        </p:tgtEl>
                                        <p:attrNameLst>
                                          <p:attrName>style.visibility</p:attrName>
                                        </p:attrNameLst>
                                      </p:cBhvr>
                                      <p:to>
                                        <p:strVal val="visible"/>
                                      </p:to>
                                    </p:set>
                                    <p:anim calcmode="lin" valueType="num">
                                      <p:cBhvr additive="base">
                                        <p:cTn id="85"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766979">
                                            <p:txEl>
                                              <p:pRg st="14" end="14"/>
                                            </p:txEl>
                                          </p:spTgt>
                                        </p:tgtEl>
                                        <p:attrNameLst>
                                          <p:attrName>style.visibility</p:attrName>
                                        </p:attrNameLst>
                                      </p:cBhvr>
                                      <p:to>
                                        <p:strVal val="visible"/>
                                      </p:to>
                                    </p:set>
                                    <p:anim calcmode="lin" valueType="num">
                                      <p:cBhvr additive="base">
                                        <p:cTn id="91" dur="500" fill="hold"/>
                                        <p:tgtEl>
                                          <p:spTgt spid="766979">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66979">
                                            <p:txEl>
                                              <p:pRg st="14" end="14"/>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766979">
                                            <p:txEl>
                                              <p:pRg st="15" end="15"/>
                                            </p:txEl>
                                          </p:spTgt>
                                        </p:tgtEl>
                                        <p:attrNameLst>
                                          <p:attrName>style.visibility</p:attrName>
                                        </p:attrNameLst>
                                      </p:cBhvr>
                                      <p:to>
                                        <p:strVal val="visible"/>
                                      </p:to>
                                    </p:set>
                                    <p:anim calcmode="lin" valueType="num">
                                      <p:cBhvr additive="base">
                                        <p:cTn id="95" dur="500" fill="hold"/>
                                        <p:tgtEl>
                                          <p:spTgt spid="766979">
                                            <p:txEl>
                                              <p:pRg st="15" end="15"/>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7669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 executable into memory</a:t>
            </a:r>
            <a:endParaRPr lang="en-US" dirty="0"/>
          </a:p>
        </p:txBody>
      </p:sp>
      <p:sp>
        <p:nvSpPr>
          <p:cNvPr id="3" name="Content Placeholder 2"/>
          <p:cNvSpPr>
            <a:spLocks noGrp="1"/>
          </p:cNvSpPr>
          <p:nvPr>
            <p:ph idx="1"/>
          </p:nvPr>
        </p:nvSpPr>
        <p:spPr>
          <a:xfrm>
            <a:off x="457200" y="4442935"/>
            <a:ext cx="8229600" cy="1861359"/>
          </a:xfrm>
        </p:spPr>
        <p:txBody>
          <a:bodyPr>
            <a:normAutofit fontScale="77500" lnSpcReduction="20000"/>
          </a:bodyPr>
          <a:lstStyle/>
          <a:p>
            <a:r>
              <a:rPr lang="en-US" dirty="0" smtClean="0"/>
              <a:t>.exe</a:t>
            </a:r>
          </a:p>
          <a:p>
            <a:pPr lvl="1"/>
            <a:r>
              <a:rPr lang="en-US" dirty="0" smtClean="0"/>
              <a:t>lives on disk in the file system</a:t>
            </a:r>
          </a:p>
          <a:p>
            <a:pPr lvl="1"/>
            <a:r>
              <a:rPr lang="en-US" dirty="0" smtClean="0"/>
              <a:t>contains contents of code &amp; data segments, relocation entries and symbols</a:t>
            </a:r>
          </a:p>
          <a:p>
            <a:pPr lvl="1"/>
            <a:r>
              <a:rPr lang="en-US" dirty="0" smtClean="0"/>
              <a:t>OS loads it into memory, initializes registers (and initial stack pointer)</a:t>
            </a:r>
          </a:p>
          <a:p>
            <a:pPr lvl="1"/>
            <a:r>
              <a:rPr lang="en-US" dirty="0" smtClean="0"/>
              <a:t>program  sets up stack and heap upon initialization: CRT0</a:t>
            </a:r>
            <a:endParaRPr lang="en-US" dirty="0"/>
          </a:p>
        </p:txBody>
      </p:sp>
      <p:sp>
        <p:nvSpPr>
          <p:cNvPr id="7" name="Can 6"/>
          <p:cNvSpPr/>
          <p:nvPr/>
        </p:nvSpPr>
        <p:spPr>
          <a:xfrm>
            <a:off x="682626" y="1381125"/>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92734" y="1500226"/>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84517" y="1011793"/>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391179" y="1075293"/>
            <a:ext cx="974996" cy="369332"/>
          </a:xfrm>
          <a:prstGeom prst="rect">
            <a:avLst/>
          </a:prstGeom>
          <a:noFill/>
        </p:spPr>
        <p:txBody>
          <a:bodyPr wrap="none" rtlCol="0">
            <a:spAutoFit/>
          </a:bodyPr>
          <a:lstStyle/>
          <a:p>
            <a:r>
              <a:rPr lang="en-US" dirty="0" smtClean="0"/>
              <a:t>memory</a:t>
            </a:r>
            <a:endParaRPr lang="en-US" dirty="0"/>
          </a:p>
        </p:txBody>
      </p:sp>
      <p:grpSp>
        <p:nvGrpSpPr>
          <p:cNvPr id="19" name="Group 18"/>
          <p:cNvGrpSpPr/>
          <p:nvPr/>
        </p:nvGrpSpPr>
        <p:grpSpPr>
          <a:xfrm>
            <a:off x="1621738" y="2000250"/>
            <a:ext cx="1346888" cy="2045732"/>
            <a:chOff x="1621738" y="2000250"/>
            <a:chExt cx="1346888" cy="2045732"/>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998685" y="3297793"/>
              <a:ext cx="640132" cy="369332"/>
            </a:xfrm>
            <a:prstGeom prst="rect">
              <a:avLst/>
            </a:prstGeom>
            <a:noFill/>
          </p:spPr>
          <p:txBody>
            <a:bodyPr wrap="none" rtlCol="0">
              <a:spAutoFit/>
            </a:bodyPr>
            <a:lstStyle/>
            <a:p>
              <a:r>
                <a:rPr lang="en-US" dirty="0" smtClean="0"/>
                <a:t>code</a:t>
              </a:r>
              <a:endParaRPr lang="en-US" dirty="0"/>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016550" y="2735818"/>
              <a:ext cx="604402" cy="369332"/>
            </a:xfrm>
            <a:prstGeom prst="rect">
              <a:avLst/>
            </a:prstGeom>
            <a:noFill/>
          </p:spPr>
          <p:txBody>
            <a:bodyPr wrap="none" rtlCol="0">
              <a:spAutoFit/>
            </a:bodyPr>
            <a:lstStyle/>
            <a:p>
              <a:r>
                <a:rPr lang="en-US" dirty="0" smtClean="0"/>
                <a:t>data</a:t>
              </a:r>
              <a:endParaRPr lang="en-US" dirty="0"/>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043206" y="2123043"/>
              <a:ext cx="551090" cy="369332"/>
            </a:xfrm>
            <a:prstGeom prst="rect">
              <a:avLst/>
            </a:prstGeom>
            <a:noFill/>
          </p:spPr>
          <p:txBody>
            <a:bodyPr wrap="none" rtlCol="0">
              <a:spAutoFit/>
            </a:bodyPr>
            <a:lstStyle/>
            <a:p>
              <a:r>
                <a:rPr lang="en-US" dirty="0" smtClean="0"/>
                <a:t>info</a:t>
              </a:r>
              <a:endParaRPr lang="en-US" dirty="0"/>
            </a:p>
          </p:txBody>
        </p:sp>
        <p:sp>
          <p:nvSpPr>
            <p:cNvPr id="18" name="TextBox 17"/>
            <p:cNvSpPr txBox="1"/>
            <p:nvPr/>
          </p:nvSpPr>
          <p:spPr>
            <a:xfrm>
              <a:off x="1704045" y="3676650"/>
              <a:ext cx="514346" cy="369332"/>
            </a:xfrm>
            <a:prstGeom prst="rect">
              <a:avLst/>
            </a:prstGeom>
            <a:noFill/>
          </p:spPr>
          <p:txBody>
            <a:bodyPr wrap="none" rtlCol="0">
              <a:spAutoFit/>
            </a:bodyPr>
            <a:lstStyle/>
            <a:p>
              <a:r>
                <a:rPr lang="en-US" dirty="0" smtClean="0"/>
                <a:t>exe</a:t>
              </a:r>
              <a:endParaRPr lang="en-US" dirty="0"/>
            </a:p>
          </p:txBody>
        </p:sp>
      </p:grpSp>
      <p:sp>
        <p:nvSpPr>
          <p:cNvPr id="20" name="Right Arrow 19"/>
          <p:cNvSpPr/>
          <p:nvPr/>
        </p:nvSpPr>
        <p:spPr>
          <a:xfrm>
            <a:off x="3124200" y="2905125"/>
            <a:ext cx="1971675"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966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462419"/>
          </a:xfrm>
        </p:spPr>
        <p:txBody>
          <a:bodyPr>
            <a:normAutofit fontScale="92500" lnSpcReduction="20000"/>
          </a:bodyPr>
          <a:lstStyle/>
          <a:p>
            <a:r>
              <a:rPr lang="en-US" dirty="0"/>
              <a:t>U</a:t>
            </a:r>
            <a:r>
              <a:rPr lang="en-US" dirty="0" smtClean="0"/>
              <a:t>tilized pages in the VAS are backed by a page block on disk</a:t>
            </a:r>
            <a:endParaRPr lang="en-US" dirty="0"/>
          </a:p>
          <a:p>
            <a:pPr lvl="1"/>
            <a:r>
              <a:rPr lang="en-US" dirty="0" smtClean="0"/>
              <a:t>called the backing store</a:t>
            </a:r>
          </a:p>
          <a:p>
            <a:pPr lvl="1"/>
            <a:r>
              <a:rPr lang="en-US" dirty="0" smtClean="0"/>
              <a:t>typically in an optimized block store, but can think of it like a file</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34444" y="999170"/>
            <a:ext cx="1326004" cy="369332"/>
          </a:xfrm>
          <a:prstGeom prst="rect">
            <a:avLst/>
          </a:prstGeom>
          <a:noFill/>
        </p:spPr>
        <p:txBody>
          <a:bodyPr wrap="none" rtlCol="0">
            <a:spAutoFit/>
          </a:bodyPr>
          <a:lstStyle/>
          <a:p>
            <a:r>
              <a:rPr lang="en-US" dirty="0" smtClean="0"/>
              <a:t>process VAS</a:t>
            </a:r>
            <a:endParaRPr lang="en-US" dirty="0"/>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63643" y="2901588"/>
            <a:ext cx="582211" cy="369332"/>
          </a:xfrm>
          <a:prstGeom prst="rect">
            <a:avLst/>
          </a:prstGeom>
          <a:noFill/>
        </p:spPr>
        <p:txBody>
          <a:bodyPr wrap="none" rtlCol="0">
            <a:spAutoFit/>
          </a:bodyPr>
          <a:lstStyle/>
          <a:p>
            <a:r>
              <a:rPr lang="en-US" dirty="0" err="1" smtClean="0"/>
              <a:t>sbrk</a:t>
            </a:r>
            <a:endParaRPr lang="en-US" dirty="0"/>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039058"/>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317500" y="4591126"/>
            <a:ext cx="8369300" cy="1840814"/>
          </a:xfrm>
        </p:spPr>
        <p:txBody>
          <a:bodyPr>
            <a:normAutofit/>
          </a:bodyPr>
          <a:lstStyle/>
          <a:p>
            <a:r>
              <a:rPr lang="en-US" dirty="0" smtClean="0"/>
              <a:t>User Page table maps entire VAS</a:t>
            </a:r>
          </a:p>
          <a:p>
            <a:r>
              <a:rPr lang="en-US" dirty="0" smtClean="0"/>
              <a:t>All the utilized regions are backed on disk</a:t>
            </a:r>
          </a:p>
          <a:p>
            <a:pPr lvl="1"/>
            <a:r>
              <a:rPr lang="en-US" dirty="0" smtClean="0"/>
              <a:t>swapped into and out of memory as needed</a:t>
            </a:r>
          </a:p>
          <a:p>
            <a:r>
              <a:rPr lang="en-US" dirty="0" smtClean="0"/>
              <a:t>For </a:t>
            </a:r>
            <a:r>
              <a:rPr lang="en-US" i="1" dirty="0" smtClean="0"/>
              <a:t>every</a:t>
            </a:r>
            <a:r>
              <a:rPr lang="en-US" dirty="0" smtClean="0"/>
              <a:t> process</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17872" y="1050047"/>
            <a:ext cx="1877587" cy="369332"/>
          </a:xfrm>
          <a:prstGeom prst="rect">
            <a:avLst/>
          </a:prstGeom>
          <a:noFill/>
        </p:spPr>
        <p:txBody>
          <a:bodyPr wrap="none" rtlCol="0">
            <a:spAutoFit/>
          </a:bodyPr>
          <a:lstStyle/>
          <a:p>
            <a:r>
              <a:rPr lang="en-US" dirty="0" smtClean="0"/>
              <a:t>process VAS (GBs)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2" name="Group 61"/>
          <p:cNvGrpSpPr/>
          <p:nvPr/>
        </p:nvGrpSpPr>
        <p:grpSpPr>
          <a:xfrm>
            <a:off x="1826868" y="3174561"/>
            <a:ext cx="1056103" cy="476250"/>
            <a:chOff x="4133850" y="3404709"/>
            <a:chExt cx="1056103" cy="476250"/>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5" name="Group 64"/>
          <p:cNvGrpSpPr/>
          <p:nvPr/>
        </p:nvGrpSpPr>
        <p:grpSpPr>
          <a:xfrm>
            <a:off x="1826868" y="2694104"/>
            <a:ext cx="1056103" cy="369332"/>
            <a:chOff x="4133850" y="3511627"/>
            <a:chExt cx="1056103" cy="369332"/>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8" name="Group 67"/>
          <p:cNvGrpSpPr/>
          <p:nvPr/>
        </p:nvGrpSpPr>
        <p:grpSpPr>
          <a:xfrm>
            <a:off x="1826868" y="2196738"/>
            <a:ext cx="1056103" cy="369332"/>
            <a:chOff x="4133850" y="3404709"/>
            <a:chExt cx="1056103" cy="369332"/>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Tree>
    <p:extLst>
      <p:ext uri="{BB962C8B-B14F-4D97-AF65-F5344CB8AC3E}">
        <p14:creationId xmlns:p14="http://schemas.microsoft.com/office/powerpoint/2010/main" val="3666393905"/>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352800"/>
            <a:ext cx="8305800" cy="3300413"/>
          </a:xfrm>
          <a:noFill/>
        </p:spPr>
        <p:txBody>
          <a:bodyPr lIns="63500" tIns="25400" rIns="63500" bIns="25400">
            <a:spAutoFit/>
          </a:bodyPr>
          <a:lstStyle/>
          <a:p>
            <a:r>
              <a:rPr lang="en-US" altLang="ko-KR" smtClean="0">
                <a:ea typeface="굴림" panose="020B0600000101010101" pitchFamily="34" charset="-127"/>
              </a:rPr>
              <a:t>Index Used to Lookup Candidates in Cache</a:t>
            </a:r>
          </a:p>
          <a:p>
            <a:pPr lvl="1"/>
            <a:r>
              <a:rPr lang="en-US" altLang="ko-KR" smtClean="0">
                <a:ea typeface="굴림" panose="020B0600000101010101" pitchFamily="34" charset="-127"/>
              </a:rPr>
              <a:t>Index identifies the set </a:t>
            </a:r>
          </a:p>
          <a:p>
            <a:r>
              <a:rPr lang="en-US" altLang="ko-KR" smtClean="0">
                <a:ea typeface="굴림" panose="020B0600000101010101" pitchFamily="34" charset="-127"/>
              </a:rPr>
              <a:t>Tag used to identify actual copy</a:t>
            </a:r>
          </a:p>
          <a:p>
            <a:pPr lvl="1"/>
            <a:r>
              <a:rPr lang="en-US" altLang="ko-KR" smtClean="0">
                <a:ea typeface="굴림" panose="020B0600000101010101" pitchFamily="34" charset="-127"/>
              </a:rPr>
              <a:t>If no candidates match, then declare cache miss</a:t>
            </a:r>
          </a:p>
          <a:p>
            <a:r>
              <a:rPr lang="en-US" altLang="ko-KR" smtClean="0">
                <a:ea typeface="굴림" panose="020B0600000101010101" pitchFamily="34" charset="-127"/>
              </a:rPr>
              <a:t>Block is minimum quantum of caching</a:t>
            </a:r>
          </a:p>
          <a:p>
            <a:pPr lvl="1"/>
            <a:r>
              <a:rPr lang="en-US" altLang="ko-KR" smtClean="0">
                <a:ea typeface="굴림" panose="020B0600000101010101" pitchFamily="34" charset="-127"/>
              </a:rPr>
              <a:t>Data select field used to select data within block</a:t>
            </a:r>
          </a:p>
          <a:p>
            <a:pPr lvl="1"/>
            <a:r>
              <a:rPr lang="en-US" altLang="ko-KR" smtClean="0">
                <a:ea typeface="굴림" panose="020B0600000101010101" pitchFamily="34" charset="-127"/>
              </a:rPr>
              <a:t>Many caching applications don’t have data select field</a:t>
            </a:r>
          </a:p>
          <a:p>
            <a:endParaRPr lang="ko-KR" altLang="en-US" smtClean="0">
              <a:ea typeface="굴림" panose="020B0600000101010101" pitchFamily="34" charset="-127"/>
            </a:endParaRPr>
          </a:p>
        </p:txBody>
      </p:sp>
      <p:sp>
        <p:nvSpPr>
          <p:cNvPr id="25603" name="Rectangle 14"/>
          <p:cNvSpPr>
            <a:spLocks noGrp="1" noChangeArrowheads="1"/>
          </p:cNvSpPr>
          <p:nvPr>
            <p:ph type="title"/>
          </p:nvPr>
        </p:nvSpPr>
        <p:spPr>
          <a:xfrm>
            <a:off x="765175" y="227013"/>
            <a:ext cx="7413625" cy="368300"/>
          </a:xfrm>
        </p:spPr>
        <p:txBody>
          <a:bodyPr/>
          <a:lstStyle/>
          <a:p>
            <a:r>
              <a:rPr lang="en-US" altLang="ko-KR" dirty="0" smtClean="0">
                <a:ea typeface="굴림" panose="020B0600000101010101" pitchFamily="34" charset="-127"/>
              </a:rPr>
              <a:t>Recall: How is a Block found in a Cache?</a:t>
            </a:r>
          </a:p>
        </p:txBody>
      </p:sp>
      <p:grpSp>
        <p:nvGrpSpPr>
          <p:cNvPr id="25604" name="Group 20"/>
          <p:cNvGrpSpPr>
            <a:grpSpLocks/>
          </p:cNvGrpSpPr>
          <p:nvPr/>
        </p:nvGrpSpPr>
        <p:grpSpPr bwMode="auto">
          <a:xfrm>
            <a:off x="457200" y="990600"/>
            <a:ext cx="8229600" cy="2362200"/>
            <a:chOff x="288" y="816"/>
            <a:chExt cx="5184" cy="1488"/>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9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Arial" panose="020B0604020202020204" pitchFamily="34" charset="0"/>
                  <a:ea typeface="굴림" panose="020B0600000101010101" pitchFamily="34" charset="-127"/>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1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Data Select</a:t>
              </a: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875675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701190"/>
          </a:xfrm>
        </p:spPr>
        <p:txBody>
          <a:bodyPr>
            <a:normAutofit/>
          </a:bodyPr>
          <a:lstStyle/>
          <a:p>
            <a:r>
              <a:rPr lang="en-US" dirty="0" smtClean="0"/>
              <a:t>User Page table maps entire VAS</a:t>
            </a:r>
          </a:p>
          <a:p>
            <a:pPr lvl="1"/>
            <a:r>
              <a:rPr lang="en-US" dirty="0" smtClean="0"/>
              <a:t>resident pages to the frame in memory they occupy</a:t>
            </a:r>
          </a:p>
          <a:p>
            <a:pPr lvl="1"/>
            <a:r>
              <a:rPr lang="en-US" dirty="0" smtClean="0"/>
              <a:t>the portion of it that the HW needs to access must be resident in memory</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18" name="TextBox 17"/>
          <p:cNvSpPr txBox="1"/>
          <p:nvPr/>
        </p:nvSpPr>
        <p:spPr>
          <a:xfrm>
            <a:off x="5495459" y="1043543"/>
            <a:ext cx="416400" cy="369332"/>
          </a:xfrm>
          <a:prstGeom prst="rect">
            <a:avLst/>
          </a:prstGeom>
          <a:noFill/>
        </p:spPr>
        <p:txBody>
          <a:bodyPr wrap="none" rtlCol="0">
            <a:spAutoFit/>
          </a:bodyPr>
          <a:lstStyle/>
          <a:p>
            <a:r>
              <a:rPr lang="en-US" dirty="0" smtClean="0"/>
              <a:t>PT</a:t>
            </a:r>
            <a:endParaRPr lang="en-US" dirty="0"/>
          </a:p>
        </p:txBody>
      </p:sp>
    </p:spTree>
    <p:extLst>
      <p:ext uri="{BB962C8B-B14F-4D97-AF65-F5344CB8AC3E}">
        <p14:creationId xmlns:p14="http://schemas.microsoft.com/office/powerpoint/2010/main" val="111410071"/>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663019" y="1487603"/>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3" name="Content Placeholder 2"/>
          <p:cNvSpPr>
            <a:spLocks noGrp="1"/>
          </p:cNvSpPr>
          <p:nvPr>
            <p:ph idx="1"/>
          </p:nvPr>
        </p:nvSpPr>
        <p:spPr>
          <a:xfrm>
            <a:off x="457200" y="4730750"/>
            <a:ext cx="8229600" cy="1701190"/>
          </a:xfrm>
        </p:spPr>
        <p:txBody>
          <a:bodyPr>
            <a:normAutofit/>
          </a:bodyPr>
          <a:lstStyle/>
          <a:p>
            <a:r>
              <a:rPr lang="en-US" dirty="0" smtClean="0"/>
              <a:t>User Page table maps entire VAS</a:t>
            </a:r>
          </a:p>
          <a:p>
            <a:r>
              <a:rPr lang="en-US" dirty="0" smtClean="0"/>
              <a:t>Resident pages mapped to memory frames</a:t>
            </a:r>
          </a:p>
          <a:p>
            <a:r>
              <a:rPr lang="en-US" dirty="0" smtClean="0">
                <a:solidFill>
                  <a:srgbClr val="FF0000"/>
                </a:solidFill>
              </a:rPr>
              <a:t>For all other pages, OS must record where to find them on disk</a:t>
            </a:r>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88" name="TextBox 87"/>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89" name="Straight Arrow Connector 88"/>
          <p:cNvCxnSpPr/>
          <p:nvPr/>
        </p:nvCxnSpPr>
        <p:spPr>
          <a:xfrm flipH="1">
            <a:off x="2882971" y="1961763"/>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2882971" y="2209196"/>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2844871" y="2313971"/>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2882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2882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2806771" y="2969705"/>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2882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2844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2844871" y="3518647"/>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2882971" y="3743040"/>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2882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82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data structure is required to map non-resident pages to disk?</a:t>
            </a:r>
            <a:endParaRPr lang="en-US" dirty="0"/>
          </a:p>
        </p:txBody>
      </p:sp>
      <p:sp>
        <p:nvSpPr>
          <p:cNvPr id="3" name="Content Placeholder 2"/>
          <p:cNvSpPr>
            <a:spLocks noGrp="1"/>
          </p:cNvSpPr>
          <p:nvPr>
            <p:ph idx="1"/>
          </p:nvPr>
        </p:nvSpPr>
        <p:spPr>
          <a:xfrm>
            <a:off x="457200" y="914400"/>
            <a:ext cx="8458200" cy="5257800"/>
          </a:xfrm>
        </p:spPr>
        <p:txBody>
          <a:bodyPr>
            <a:normAutofit/>
          </a:bodyPr>
          <a:lstStyle/>
          <a:p>
            <a:r>
              <a:rPr lang="en-US" dirty="0" err="1" smtClean="0"/>
              <a:t>FindBlock</a:t>
            </a:r>
            <a:r>
              <a:rPr lang="en-US" dirty="0" smtClean="0"/>
              <a:t>(PID, page#) =&gt; </a:t>
            </a:r>
            <a:r>
              <a:rPr lang="en-US" dirty="0" err="1" smtClean="0"/>
              <a:t>disk_block</a:t>
            </a:r>
            <a:endParaRPr lang="en-US" dirty="0" smtClean="0"/>
          </a:p>
          <a:p>
            <a:pPr lvl="1"/>
            <a:r>
              <a:rPr lang="en-US" dirty="0" smtClean="0"/>
              <a:t>Some OSs utilize spare space in PTE for paged blocks</a:t>
            </a:r>
            <a:endParaRPr lang="en-US" dirty="0"/>
          </a:p>
          <a:p>
            <a:pPr lvl="1"/>
            <a:r>
              <a:rPr lang="en-US" dirty="0" smtClean="0"/>
              <a:t>Like the PT, but purely software</a:t>
            </a:r>
          </a:p>
          <a:p>
            <a:r>
              <a:rPr lang="en-US" dirty="0" smtClean="0"/>
              <a:t>Where to store it?</a:t>
            </a:r>
          </a:p>
          <a:p>
            <a:pPr lvl="1"/>
            <a:r>
              <a:rPr lang="en-US" dirty="0" smtClean="0"/>
              <a:t>In memory – can be compact representation if swap storage is contiguous on disk</a:t>
            </a:r>
          </a:p>
          <a:p>
            <a:pPr lvl="1"/>
            <a:r>
              <a:rPr lang="en-US" dirty="0"/>
              <a:t>Could use hash table (like Inverted PT</a:t>
            </a:r>
            <a:r>
              <a:rPr lang="en-US" dirty="0" smtClean="0"/>
              <a:t>)</a:t>
            </a:r>
          </a:p>
          <a:p>
            <a:r>
              <a:rPr lang="en-US" dirty="0" smtClean="0"/>
              <a:t>Usually want backing store for resident pages too.</a:t>
            </a:r>
            <a:endParaRPr lang="en-US" dirty="0"/>
          </a:p>
          <a:p>
            <a:r>
              <a:rPr lang="en-US" dirty="0" smtClean="0"/>
              <a:t>May map code segment directly to on-disk image</a:t>
            </a:r>
          </a:p>
          <a:p>
            <a:pPr lvl="1"/>
            <a:r>
              <a:rPr lang="en-US" dirty="0" smtClean="0"/>
              <a:t>Saves a copy of code to swap file</a:t>
            </a:r>
          </a:p>
          <a:p>
            <a:r>
              <a:rPr lang="en-US" dirty="0" smtClean="0"/>
              <a:t>May share code segment with multiple instances of the program</a:t>
            </a:r>
          </a:p>
        </p:txBody>
      </p:sp>
    </p:spTree>
    <p:extLst>
      <p:ext uri="{BB962C8B-B14F-4D97-AF65-F5344CB8AC3E}">
        <p14:creationId xmlns:p14="http://schemas.microsoft.com/office/powerpoint/2010/main" val="3552021189"/>
      </p:ext>
    </p:extLst>
  </p:cSld>
  <p:clrMapOvr>
    <a:masterClrMapping/>
  </p:clrMapOvr>
  <p:transition/>
  <p:timing>
    <p:tnLst>
      <p:par>
        <p:cTn id="1" dur="indefinite" restart="never" nodeType="tmRoot"/>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6" name="Slide Number Placeholder 5"/>
          <p:cNvSpPr>
            <a:spLocks noGrp="1"/>
          </p:cNvSpPr>
          <p:nvPr>
            <p:ph type="sldNum" sz="quarter" idx="4294967295"/>
          </p:nvPr>
        </p:nvSpPr>
        <p:spPr>
          <a:xfrm>
            <a:off x="6870720" y="6431940"/>
            <a:ext cx="2133600" cy="365125"/>
          </a:xfrm>
          <a:prstGeom prst="rect">
            <a:avLst/>
          </a:prstGeom>
        </p:spPr>
        <p:txBody>
          <a:bodyPr/>
          <a:lstStyle/>
          <a:p>
            <a:fld id="{40BE6ECD-61F1-CE4B-BB82-6FDD0CA3B213}" type="slidenum">
              <a:rPr lang="en-US" smtClean="0"/>
              <a:t>43</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3" y="1487603"/>
              <a:ext cx="1234625"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95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3" y="1487603"/>
              <a:ext cx="1236711"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237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325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find &amp; start load</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3" y="1487603"/>
              <a:ext cx="1234625"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3978"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09542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On page Fault … schedule other P or T</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236710"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2372"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587625" y="2555449"/>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9968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903 -0.00416 C 0.06771 -0.0199 0.07657 -0.03541 0.0967 -0.05277 C 0.11702 -0.07014 0.14723 -0.10833 0.18038 -0.10833 C 0.21372 -0.10833 0.2625 -0.07662 0.29566 -0.05277 C 0.329 -0.02893 0.34896 0.01736 0.37934 0.03519 C 0.4099 0.05301 0.44219 0.06343 0.47882 0.05371 C 0.51545 0.04399 0.55712 0.01065 0.59896 -0.02268 " pathEditMode="relative" rAng="0" ptsTypes="aaaaaaA">
                                      <p:cBhvr>
                                        <p:cTn id="9" dur="3000" fill="hold"/>
                                        <p:tgtEl>
                                          <p:spTgt spid="118"/>
                                        </p:tgtEl>
                                        <p:attrNameLst>
                                          <p:attrName>ppt_x</p:attrName>
                                          <p:attrName>ppt_y</p:attrName>
                                        </p:attrNameLst>
                                      </p:cBhvr>
                                      <p:rCtr x="2699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update PTE</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40107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Eventually reschedule faulting thread</a:t>
            </a:r>
            <a:endParaRPr lang="en-US" dirty="0"/>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364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smtClean="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600200" y="914400"/>
            <a:ext cx="6307138" cy="52800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782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5529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39338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5450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39338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083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178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194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smtClean="0">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665163"/>
            <a:ext cx="8839200" cy="2082800"/>
          </a:xfrm>
          <a:noFill/>
        </p:spPr>
        <p:txBody>
          <a:bodyPr lIns="63500" tIns="25400" rIns="63500" bIns="25400">
            <a:spAutoFit/>
          </a:bodyPr>
          <a:lstStyle/>
          <a:p>
            <a:pPr>
              <a:lnSpc>
                <a:spcPct val="80000"/>
              </a:lnSpc>
              <a:spcBef>
                <a:spcPct val="5000"/>
              </a:spcBef>
            </a:pPr>
            <a:r>
              <a:rPr lang="en-US" altLang="ko-KR" smtClean="0">
                <a:solidFill>
                  <a:schemeClr val="hlink"/>
                </a:solidFill>
                <a:ea typeface="굴림" panose="020B0600000101010101" pitchFamily="34" charset="-127"/>
              </a:rPr>
              <a:t>Direct Mapped 2</a:t>
            </a:r>
            <a:r>
              <a:rPr lang="en-US" altLang="ko-KR" baseline="30000" smtClean="0">
                <a:solidFill>
                  <a:schemeClr val="hlink"/>
                </a:solidFill>
                <a:ea typeface="굴림" panose="020B0600000101010101" pitchFamily="34" charset="-127"/>
              </a:rPr>
              <a:t>N</a:t>
            </a:r>
            <a:r>
              <a:rPr lang="en-US" altLang="ko-KR" smtClean="0">
                <a:solidFill>
                  <a:schemeClr val="hlink"/>
                </a:solidFill>
                <a:ea typeface="굴림" panose="020B0600000101010101" pitchFamily="34" charset="-127"/>
              </a:rPr>
              <a:t> byte cache</a:t>
            </a:r>
            <a:r>
              <a:rPr lang="en-US" altLang="ko-KR" smtClean="0">
                <a:ea typeface="굴림" panose="020B0600000101010101" pitchFamily="34" charset="-127"/>
              </a:rPr>
              <a:t>:</a:t>
            </a:r>
          </a:p>
          <a:p>
            <a:pPr lvl="1">
              <a:lnSpc>
                <a:spcPct val="80000"/>
              </a:lnSpc>
              <a:spcBef>
                <a:spcPct val="5000"/>
              </a:spcBef>
            </a:pPr>
            <a:r>
              <a:rPr lang="en-US" altLang="ko-KR" smtClean="0">
                <a:ea typeface="굴림" panose="020B0600000101010101" pitchFamily="34" charset="-127"/>
              </a:rPr>
              <a:t>The uppermost (32 - N) bits are always the Cache Tag</a:t>
            </a:r>
          </a:p>
          <a:p>
            <a:pPr lvl="1">
              <a:lnSpc>
                <a:spcPct val="80000"/>
              </a:lnSpc>
              <a:spcBef>
                <a:spcPct val="5000"/>
              </a:spcBef>
            </a:pPr>
            <a:r>
              <a:rPr lang="en-US" altLang="ko-KR" smtClean="0">
                <a:ea typeface="굴림" panose="020B0600000101010101" pitchFamily="34" charset="-127"/>
              </a:rPr>
              <a:t>The lowest M bits are the Byte Select (Block Size = 2</a:t>
            </a:r>
            <a:r>
              <a:rPr lang="en-US" altLang="ko-KR" baseline="30000" smtClean="0">
                <a:ea typeface="굴림" panose="020B0600000101010101" pitchFamily="34" charset="-127"/>
              </a:rPr>
              <a:t>M</a:t>
            </a:r>
            <a:r>
              <a:rPr lang="en-US" altLang="ko-KR" smtClean="0">
                <a:ea typeface="굴림" panose="020B0600000101010101" pitchFamily="34" charset="-127"/>
              </a:rPr>
              <a:t>)</a:t>
            </a:r>
          </a:p>
          <a:p>
            <a:pPr>
              <a:lnSpc>
                <a:spcPct val="80000"/>
              </a:lnSpc>
              <a:spcBef>
                <a:spcPct val="5000"/>
              </a:spcBef>
            </a:pPr>
            <a:r>
              <a:rPr lang="en-US" altLang="ko-KR" smtClean="0">
                <a:ea typeface="굴림" panose="020B0600000101010101" pitchFamily="34" charset="-127"/>
              </a:rPr>
              <a:t>Example: 1 KB Direct Mapped Cache with 32 B Blocks</a:t>
            </a:r>
          </a:p>
          <a:p>
            <a:pPr lvl="1">
              <a:lnSpc>
                <a:spcPct val="80000"/>
              </a:lnSpc>
              <a:spcBef>
                <a:spcPct val="5000"/>
              </a:spcBef>
            </a:pPr>
            <a:r>
              <a:rPr lang="en-US" altLang="ko-KR" smtClean="0">
                <a:ea typeface="굴림" panose="020B0600000101010101" pitchFamily="34" charset="-127"/>
              </a:rPr>
              <a:t>Index chooses potential block</a:t>
            </a:r>
          </a:p>
          <a:p>
            <a:pPr lvl="1">
              <a:lnSpc>
                <a:spcPct val="80000"/>
              </a:lnSpc>
              <a:spcBef>
                <a:spcPct val="5000"/>
              </a:spcBef>
            </a:pPr>
            <a:r>
              <a:rPr lang="en-US" altLang="ko-KR" smtClean="0">
                <a:ea typeface="굴림" panose="020B0600000101010101" pitchFamily="34" charset="-127"/>
              </a:rPr>
              <a:t>Tag checked to verify block</a:t>
            </a:r>
          </a:p>
          <a:p>
            <a:pPr lvl="1">
              <a:lnSpc>
                <a:spcPct val="80000"/>
              </a:lnSpc>
              <a:spcBef>
                <a:spcPct val="5000"/>
              </a:spcBef>
            </a:pPr>
            <a:r>
              <a:rPr lang="en-US" altLang="ko-KR" smtClean="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14700"/>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149600"/>
            <a:ext cx="0" cy="14700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2956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6860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2956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495800"/>
            <a:ext cx="7196137" cy="419100"/>
          </a:xfrm>
          <a:prstGeom prst="rect">
            <a:avLst/>
          </a:prstGeom>
          <a:noFill/>
          <a:ln w="38100" algn="ctr">
            <a:solidFill>
              <a:schemeClr val="hlink"/>
            </a:solidFill>
            <a:prstDash val="sysDot"/>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94528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 calcmode="lin" valueType="num">
                                      <p:cBhvr additive="base">
                                        <p:cTn id="7" dur="500" fill="hold"/>
                                        <p:tgtEl>
                                          <p:spTgt spid="7321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21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anim calcmode="lin" valueType="num">
                                      <p:cBhvr additive="base">
                                        <p:cTn id="11" dur="500" fill="hold"/>
                                        <p:tgtEl>
                                          <p:spTgt spid="73216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21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anim calcmode="lin" valueType="num">
                                      <p:cBhvr additive="base">
                                        <p:cTn id="15" dur="500" fill="hold"/>
                                        <p:tgtEl>
                                          <p:spTgt spid="7321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3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2163">
                                            <p:txEl>
                                              <p:pRg st="3" end="3"/>
                                            </p:txEl>
                                          </p:spTgt>
                                        </p:tgtEl>
                                        <p:attrNameLst>
                                          <p:attrName>style.visibility</p:attrName>
                                        </p:attrNameLst>
                                      </p:cBhvr>
                                      <p:to>
                                        <p:strVal val="visible"/>
                                      </p:to>
                                    </p:set>
                                    <p:anim calcmode="lin" valueType="num">
                                      <p:cBhvr additive="base">
                                        <p:cTn id="21" dur="500" fill="hold"/>
                                        <p:tgtEl>
                                          <p:spTgt spid="73216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216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32250"/>
                                        </p:tgtEl>
                                        <p:attrNameLst>
                                          <p:attrName>style.visibility</p:attrName>
                                        </p:attrNameLst>
                                      </p:cBhvr>
                                      <p:to>
                                        <p:strVal val="visible"/>
                                      </p:to>
                                    </p:set>
                                    <p:anim calcmode="lin" valueType="num">
                                      <p:cBhvr additive="base">
                                        <p:cTn id="25" dur="500" fill="hold"/>
                                        <p:tgtEl>
                                          <p:spTgt spid="732250"/>
                                        </p:tgtEl>
                                        <p:attrNameLst>
                                          <p:attrName>ppt_x</p:attrName>
                                        </p:attrNameLst>
                                      </p:cBhvr>
                                      <p:tavLst>
                                        <p:tav tm="0">
                                          <p:val>
                                            <p:strVal val="1+#ppt_w/2"/>
                                          </p:val>
                                        </p:tav>
                                        <p:tav tm="100000">
                                          <p:val>
                                            <p:strVal val="#ppt_x"/>
                                          </p:val>
                                        </p:tav>
                                      </p:tavLst>
                                    </p:anim>
                                    <p:anim calcmode="lin" valueType="num">
                                      <p:cBhvr additive="base">
                                        <p:cTn id="26"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32251"/>
                                        </p:tgtEl>
                                        <p:attrNameLst>
                                          <p:attrName>style.visibility</p:attrName>
                                        </p:attrNameLst>
                                      </p:cBhvr>
                                      <p:to>
                                        <p:strVal val="visible"/>
                                      </p:to>
                                    </p:set>
                                    <p:anim calcmode="lin" valueType="num">
                                      <p:cBhvr additive="base">
                                        <p:cTn id="31" dur="500" fill="hold"/>
                                        <p:tgtEl>
                                          <p:spTgt spid="732251"/>
                                        </p:tgtEl>
                                        <p:attrNameLst>
                                          <p:attrName>ppt_x</p:attrName>
                                        </p:attrNameLst>
                                      </p:cBhvr>
                                      <p:tavLst>
                                        <p:tav tm="0">
                                          <p:val>
                                            <p:strVal val="0-#ppt_w/2"/>
                                          </p:val>
                                        </p:tav>
                                        <p:tav tm="100000">
                                          <p:val>
                                            <p:strVal val="#ppt_x"/>
                                          </p:val>
                                        </p:tav>
                                      </p:tavLst>
                                    </p:anim>
                                    <p:anim calcmode="lin" valueType="num">
                                      <p:cBhvr additive="base">
                                        <p:cTn id="32"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322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2163">
                                            <p:txEl>
                                              <p:pRg st="4" end="4"/>
                                            </p:txEl>
                                          </p:spTgt>
                                        </p:tgtEl>
                                        <p:attrNameLst>
                                          <p:attrName>style.visibility</p:attrName>
                                        </p:attrNameLst>
                                      </p:cBhvr>
                                      <p:to>
                                        <p:strVal val="visible"/>
                                      </p:to>
                                    </p:set>
                                    <p:anim calcmode="lin" valueType="num">
                                      <p:cBhvr additive="base">
                                        <p:cTn id="41" dur="500" fill="hold"/>
                                        <p:tgtEl>
                                          <p:spTgt spid="732163">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2163">
                                            <p:txEl>
                                              <p:pRg st="4" end="4"/>
                                            </p:txEl>
                                          </p:spTgt>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732246"/>
                                        </p:tgtEl>
                                        <p:attrNameLst>
                                          <p:attrName>style.visibility</p:attrName>
                                        </p:attrNameLst>
                                      </p:cBhvr>
                                      <p:to>
                                        <p:strVal val="visible"/>
                                      </p:to>
                                    </p:se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732244"/>
                                        </p:tgtEl>
                                        <p:attrNameLst>
                                          <p:attrName>style.visibility</p:attrName>
                                        </p:attrNameLst>
                                      </p:cBhvr>
                                      <p:to>
                                        <p:strVal val="visible"/>
                                      </p:to>
                                    </p:set>
                                    <p:animEffect transition="in" filter="wipe(up)">
                                      <p:cBhvr>
                                        <p:cTn id="49" dur="500"/>
                                        <p:tgtEl>
                                          <p:spTgt spid="732244"/>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732243"/>
                                        </p:tgtEl>
                                        <p:attrNameLst>
                                          <p:attrName>style.visibility</p:attrName>
                                        </p:attrNameLst>
                                      </p:cBhvr>
                                      <p:to>
                                        <p:strVal val="visible"/>
                                      </p:to>
                                    </p:set>
                                    <p:animEffect transition="in" filter="wipe(right)">
                                      <p:cBhvr>
                                        <p:cTn id="53" dur="500"/>
                                        <p:tgtEl>
                                          <p:spTgt spid="73224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732163">
                                            <p:txEl>
                                              <p:pRg st="5" end="5"/>
                                            </p:txEl>
                                          </p:spTgt>
                                        </p:tgtEl>
                                        <p:attrNameLst>
                                          <p:attrName>style.visibility</p:attrName>
                                        </p:attrNameLst>
                                      </p:cBhvr>
                                      <p:to>
                                        <p:strVal val="visible"/>
                                      </p:to>
                                    </p:set>
                                    <p:anim calcmode="lin" valueType="num">
                                      <p:cBhvr additive="base">
                                        <p:cTn id="58" dur="500" fill="hold"/>
                                        <p:tgtEl>
                                          <p:spTgt spid="732163">
                                            <p:txEl>
                                              <p:pRg st="5" end="5"/>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732163">
                                            <p:txEl>
                                              <p:pRg st="5" end="5"/>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7322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732196"/>
                                        </p:tgtEl>
                                        <p:attrNameLst>
                                          <p:attrName>style.visibility</p:attrName>
                                        </p:attrNameLst>
                                      </p:cBhvr>
                                      <p:to>
                                        <p:strVal val="visible"/>
                                      </p:to>
                                    </p:set>
                                    <p:animEffect transition="in" filter="wipe(down)">
                                      <p:cBhvr>
                                        <p:cTn id="66" dur="500"/>
                                        <p:tgtEl>
                                          <p:spTgt spid="732196"/>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2238"/>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73219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732163">
                                            <p:txEl>
                                              <p:pRg st="6" end="6"/>
                                            </p:txEl>
                                          </p:spTgt>
                                        </p:tgtEl>
                                        <p:attrNameLst>
                                          <p:attrName>style.visibility</p:attrName>
                                        </p:attrNameLst>
                                      </p:cBhvr>
                                      <p:to>
                                        <p:strVal val="visible"/>
                                      </p:to>
                                    </p:set>
                                    <p:anim calcmode="lin" valueType="num">
                                      <p:cBhvr additive="base">
                                        <p:cTn id="77" dur="500" fill="hold"/>
                                        <p:tgtEl>
                                          <p:spTgt spid="732163">
                                            <p:txEl>
                                              <p:pRg st="6" end="6"/>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732163">
                                            <p:txEl>
                                              <p:pRg st="6" end="6"/>
                                            </p:txEl>
                                          </p:spTgt>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732247"/>
                                        </p:tgtEl>
                                        <p:attrNameLst>
                                          <p:attrName>style.visibility</p:attrName>
                                        </p:attrNameLst>
                                      </p:cBhvr>
                                      <p:to>
                                        <p:strVal val="visible"/>
                                      </p:to>
                                    </p:set>
                                  </p:childTnLst>
                                </p:cTn>
                              </p:par>
                            </p:childTnLst>
                          </p:cTn>
                        </p:par>
                        <p:par>
                          <p:cTn id="82" fill="hold" nodeType="afterGroup">
                            <p:stCondLst>
                              <p:cond delay="500"/>
                            </p:stCondLst>
                            <p:childTnLst>
                              <p:par>
                                <p:cTn id="83" presetID="22" presetClass="entr" presetSubtype="1" fill="hold" nodeType="afterEffect">
                                  <p:stCondLst>
                                    <p:cond delay="0"/>
                                  </p:stCondLst>
                                  <p:childTnLst>
                                    <p:set>
                                      <p:cBhvr>
                                        <p:cTn id="84" dur="1" fill="hold">
                                          <p:stCondLst>
                                            <p:cond delay="0"/>
                                          </p:stCondLst>
                                        </p:cTn>
                                        <p:tgtEl>
                                          <p:spTgt spid="732245"/>
                                        </p:tgtEl>
                                        <p:attrNameLst>
                                          <p:attrName>style.visibility</p:attrName>
                                        </p:attrNameLst>
                                      </p:cBhvr>
                                      <p:to>
                                        <p:strVal val="visible"/>
                                      </p:to>
                                    </p:set>
                                    <p:animEffect transition="in" filter="wipe(up)">
                                      <p:cBhvr>
                                        <p:cTn id="85" dur="500"/>
                                        <p:tgtEl>
                                          <p:spTgt spid="732245"/>
                                        </p:tgtEl>
                                      </p:cBhvr>
                                    </p:animEffect>
                                  </p:childTnLst>
                                </p:cTn>
                              </p:par>
                            </p:childTnLst>
                          </p:cTn>
                        </p:par>
                        <p:par>
                          <p:cTn id="86" fill="hold" nodeType="afterGroup">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Demand Paging (more details) </a:t>
            </a:r>
          </a:p>
        </p:txBody>
      </p:sp>
      <p:sp>
        <p:nvSpPr>
          <p:cNvPr id="792579" name="Rectangle 3"/>
          <p:cNvSpPr>
            <a:spLocks noGrp="1" noChangeArrowheads="1"/>
          </p:cNvSpPr>
          <p:nvPr>
            <p:ph type="body" idx="1"/>
          </p:nvPr>
        </p:nvSpPr>
        <p:spPr>
          <a:xfrm>
            <a:off x="228600" y="762000"/>
            <a:ext cx="8739188" cy="5715000"/>
          </a:xfrm>
        </p:spPr>
        <p:txBody>
          <a:bodyPr/>
          <a:lstStyle/>
          <a:p>
            <a:r>
              <a:rPr lang="en-US" altLang="ko-KR" smtClean="0">
                <a:ea typeface="굴림" panose="020B0600000101010101" pitchFamily="34" charset="-127"/>
              </a:rPr>
              <a:t>Does software-loaded TLB need use bit? </a:t>
            </a:r>
            <a:br>
              <a:rPr lang="en-US" altLang="ko-KR" smtClean="0">
                <a:ea typeface="굴림" panose="020B0600000101010101" pitchFamily="34" charset="-127"/>
              </a:rPr>
            </a:br>
            <a:r>
              <a:rPr lang="en-US" altLang="ko-KR" smtClean="0">
                <a:ea typeface="굴림" panose="020B0600000101010101" pitchFamily="34" charset="-127"/>
              </a:rPr>
              <a:t>Two Options:</a:t>
            </a:r>
          </a:p>
          <a:p>
            <a:pPr lvl="1"/>
            <a:r>
              <a:rPr lang="en-US" altLang="ko-KR" smtClean="0">
                <a:ea typeface="굴림" panose="020B0600000101010101" pitchFamily="34" charset="-127"/>
              </a:rPr>
              <a:t>Hardware sets use bit in TLB; when TLB entry is replaced, software copies use bit back to page table</a:t>
            </a:r>
          </a:p>
          <a:p>
            <a:pPr lvl="1"/>
            <a:r>
              <a:rPr lang="en-US" altLang="ko-KR" smtClean="0">
                <a:ea typeface="굴림" panose="020B0600000101010101" pitchFamily="34" charset="-127"/>
              </a:rPr>
              <a:t>Software manages TLB entries as FIFO list; everything not in TLB is Second-Chance list, managed as strict LRU</a:t>
            </a:r>
          </a:p>
          <a:p>
            <a:r>
              <a:rPr lang="en-US" altLang="ko-KR" smtClean="0">
                <a:ea typeface="굴림" panose="020B0600000101010101" pitchFamily="34" charset="-127"/>
              </a:rPr>
              <a:t>Core Map</a:t>
            </a:r>
          </a:p>
          <a:p>
            <a:pPr lvl="1"/>
            <a:r>
              <a:rPr lang="en-US" altLang="ko-KR" smtClean="0">
                <a:ea typeface="굴림" panose="020B0600000101010101" pitchFamily="34" charset="-127"/>
              </a:rPr>
              <a:t>Page tables map virtual page </a:t>
            </a:r>
            <a:r>
              <a:rPr lang="en-US" altLang="ko-KR" smtClean="0">
                <a:ea typeface="굴림" panose="020B0600000101010101" pitchFamily="34" charset="-127"/>
                <a:sym typeface="Symbol" panose="05050102010706020507" pitchFamily="18" charset="2"/>
              </a:rPr>
              <a:t> physical page </a:t>
            </a:r>
          </a:p>
          <a:p>
            <a:pPr lvl="1"/>
            <a:r>
              <a:rPr lang="en-US" altLang="ko-KR" smtClean="0">
                <a:ea typeface="굴림" panose="020B0600000101010101" pitchFamily="34" charset="-127"/>
                <a:sym typeface="Symbol" panose="05050102010706020507" pitchFamily="18" charset="2"/>
              </a:rPr>
              <a:t>Do we need a reverse mapping (i.e. physical page  virtual page)?</a:t>
            </a:r>
          </a:p>
          <a:p>
            <a:pPr lvl="2"/>
            <a:r>
              <a:rPr lang="en-US" altLang="ko-KR" smtClean="0">
                <a:ea typeface="굴림" panose="020B0600000101010101" pitchFamily="34" charset="-127"/>
                <a:sym typeface="Symbol" panose="05050102010706020507" pitchFamily="18" charset="2"/>
              </a:rPr>
              <a:t>Yes. Clock algorithm runs through page frames. If sharing, then multiple virtual-pages per physical page</a:t>
            </a:r>
          </a:p>
          <a:p>
            <a:pPr lvl="2"/>
            <a:r>
              <a:rPr lang="en-US" altLang="ko-KR" smtClean="0">
                <a:ea typeface="굴림" panose="020B0600000101010101" pitchFamily="34" charset="-127"/>
                <a:sym typeface="Symbol" panose="05050102010706020507" pitchFamily="18" charset="2"/>
              </a:rPr>
              <a:t>Can’t push page out to disk without invalidating all PTEs</a:t>
            </a:r>
          </a:p>
        </p:txBody>
      </p:sp>
    </p:spTree>
    <p:extLst>
      <p:ext uri="{BB962C8B-B14F-4D97-AF65-F5344CB8AC3E}">
        <p14:creationId xmlns:p14="http://schemas.microsoft.com/office/powerpoint/2010/main" val="1703993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2579">
                                            <p:txEl>
                                              <p:pRg st="4" end="4"/>
                                            </p:txEl>
                                          </p:spTgt>
                                        </p:tgtEl>
                                        <p:attrNameLst>
                                          <p:attrName>style.visibility</p:attrName>
                                        </p:attrNameLst>
                                      </p:cBhvr>
                                      <p:to>
                                        <p:strVal val="visible"/>
                                      </p:to>
                                    </p:set>
                                    <p:anim calcmode="lin" valueType="num">
                                      <p:cBhvr additive="base">
                                        <p:cTn id="29" dur="500" fill="hold"/>
                                        <p:tgtEl>
                                          <p:spTgt spid="79257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2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5" end="5"/>
                                            </p:txEl>
                                          </p:spTgt>
                                        </p:tgtEl>
                                        <p:attrNameLst>
                                          <p:attrName>style.visibility</p:attrName>
                                        </p:attrNameLst>
                                      </p:cBhvr>
                                      <p:to>
                                        <p:strVal val="visible"/>
                                      </p:to>
                                    </p:set>
                                    <p:anim calcmode="lin" valueType="num">
                                      <p:cBhvr additive="base">
                                        <p:cTn id="35" dur="500" fill="hold"/>
                                        <p:tgtEl>
                                          <p:spTgt spid="792579">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6" end="6"/>
                                            </p:txEl>
                                          </p:spTgt>
                                        </p:tgtEl>
                                        <p:attrNameLst>
                                          <p:attrName>style.visibility</p:attrName>
                                        </p:attrNameLst>
                                      </p:cBhvr>
                                      <p:to>
                                        <p:strVal val="visible"/>
                                      </p:to>
                                    </p:set>
                                    <p:anim calcmode="lin" valueType="num">
                                      <p:cBhvr additive="base">
                                        <p:cTn id="39" dur="500" fill="hold"/>
                                        <p:tgtEl>
                                          <p:spTgt spid="79257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2579">
                                            <p:txEl>
                                              <p:pRg st="7" end="7"/>
                                            </p:txEl>
                                          </p:spTgt>
                                        </p:tgtEl>
                                        <p:attrNameLst>
                                          <p:attrName>style.visibility</p:attrName>
                                        </p:attrNameLst>
                                      </p:cBhvr>
                                      <p:to>
                                        <p:strVal val="visible"/>
                                      </p:to>
                                    </p:set>
                                    <p:anim calcmode="lin" valueType="num">
                                      <p:cBhvr additive="base">
                                        <p:cTn id="43" dur="500" fill="hold"/>
                                        <p:tgtEl>
                                          <p:spTgt spid="7925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25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777495" y="228600"/>
            <a:ext cx="1468352" cy="383695"/>
          </a:xfrm>
          <a:noFill/>
        </p:spPr>
        <p:txBody>
          <a:bodyPr wrap="none" lIns="63500" tIns="25400" rIns="63500" bIns="25400" anchor="t">
            <a:spAutoFit/>
          </a:bodyPr>
          <a:lstStyle/>
          <a:p>
            <a:r>
              <a:rPr lang="en-US" altLang="ko-KR" dirty="0" smtClean="0">
                <a:ea typeface="굴림" panose="020B0600000101010101" pitchFamily="34" charset="-127"/>
              </a:rPr>
              <a:t>Summary</a:t>
            </a:r>
            <a:endParaRPr lang="en-US" altLang="ko-KR" dirty="0" smtClean="0">
              <a:ea typeface="굴림" panose="020B0600000101010101" pitchFamily="34" charset="-127"/>
            </a:endParaRPr>
          </a:p>
        </p:txBody>
      </p:sp>
      <p:sp>
        <p:nvSpPr>
          <p:cNvPr id="41987" name="Rectangle 3"/>
          <p:cNvSpPr>
            <a:spLocks noGrp="1" noChangeArrowheads="1"/>
          </p:cNvSpPr>
          <p:nvPr>
            <p:ph type="body" idx="1"/>
          </p:nvPr>
        </p:nvSpPr>
        <p:spPr>
          <a:xfrm>
            <a:off x="0" y="762000"/>
            <a:ext cx="9067800" cy="5677452"/>
          </a:xfrm>
          <a:noFill/>
        </p:spPr>
        <p:txBody>
          <a:bodyPr wrap="square" lIns="63500" tIns="25400" rIns="63500" bIns="25400">
            <a:spAutoFit/>
          </a:bodyPr>
          <a:lstStyle/>
          <a:p>
            <a:r>
              <a:rPr lang="en-US" altLang="ko-KR" dirty="0" smtClean="0">
                <a:ea typeface="굴림" panose="020B0600000101010101" pitchFamily="34" charset="-127"/>
              </a:rPr>
              <a:t>A cache of translations called a “Translation Lookaside Buffer” (TLB)</a:t>
            </a:r>
          </a:p>
          <a:p>
            <a:pPr lvl="1"/>
            <a:r>
              <a:rPr lang="en-US" altLang="ko-KR" dirty="0" smtClean="0">
                <a:ea typeface="굴림" panose="020B0600000101010101" pitchFamily="34" charset="-127"/>
              </a:rPr>
              <a:t>Relatively small number of entries (&lt; 512)</a:t>
            </a:r>
          </a:p>
          <a:p>
            <a:pPr lvl="1"/>
            <a:r>
              <a:rPr lang="en-US" altLang="ko-KR" dirty="0" smtClean="0">
                <a:ea typeface="굴림" panose="020B0600000101010101" pitchFamily="34" charset="-127"/>
              </a:rPr>
              <a:t>Fully Associative (Since conflict misses expensive)</a:t>
            </a:r>
          </a:p>
          <a:p>
            <a:pPr lvl="1"/>
            <a:r>
              <a:rPr lang="en-US" altLang="ko-KR" dirty="0" smtClean="0">
                <a:ea typeface="굴림" panose="020B0600000101010101" pitchFamily="34" charset="-127"/>
              </a:rPr>
              <a:t>TLB entries contain PTE and optional process ID</a:t>
            </a:r>
          </a:p>
          <a:p>
            <a:r>
              <a:rPr lang="en-US" altLang="ko-KR" dirty="0" smtClean="0">
                <a:ea typeface="굴림" panose="020B0600000101010101" pitchFamily="34" charset="-127"/>
              </a:rPr>
              <a:t>On TLB miss, page table must be traversed</a:t>
            </a:r>
          </a:p>
          <a:p>
            <a:pPr lvl="1"/>
            <a:r>
              <a:rPr lang="en-US" altLang="ko-KR" dirty="0" smtClean="0">
                <a:ea typeface="굴림" panose="020B0600000101010101" pitchFamily="34" charset="-127"/>
              </a:rPr>
              <a:t>If located PTE is invalid, cause Page Fault </a:t>
            </a:r>
          </a:p>
          <a:p>
            <a:r>
              <a:rPr lang="en-US" altLang="ko-KR" dirty="0" smtClean="0">
                <a:ea typeface="굴림" panose="020B0600000101010101" pitchFamily="34" charset="-127"/>
              </a:rPr>
              <a:t>On context switch/change in page table</a:t>
            </a:r>
          </a:p>
          <a:p>
            <a:pPr lvl="1"/>
            <a:r>
              <a:rPr lang="en-US" altLang="ko-KR" dirty="0" smtClean="0">
                <a:ea typeface="굴림" panose="020B0600000101010101" pitchFamily="34" charset="-127"/>
              </a:rPr>
              <a:t>TLB entries must be invalidated somehow </a:t>
            </a:r>
          </a:p>
          <a:p>
            <a:r>
              <a:rPr lang="en-US" altLang="ko-KR" dirty="0" smtClean="0">
                <a:ea typeface="굴림" panose="020B0600000101010101" pitchFamily="34" charset="-127"/>
              </a:rPr>
              <a:t>TLB is logically in front of cache</a:t>
            </a:r>
          </a:p>
          <a:p>
            <a:pPr lvl="1"/>
            <a:r>
              <a:rPr lang="en-US" altLang="ko-KR" dirty="0" smtClean="0">
                <a:ea typeface="굴림" panose="020B0600000101010101" pitchFamily="34" charset="-127"/>
              </a:rPr>
              <a:t>Thus, needs to be overlapped with cache access to be really </a:t>
            </a:r>
            <a:r>
              <a:rPr lang="en-US" altLang="ko-KR" dirty="0" smtClean="0">
                <a:ea typeface="굴림" panose="020B0600000101010101" pitchFamily="34" charset="-127"/>
              </a:rPr>
              <a:t>fast</a:t>
            </a:r>
          </a:p>
          <a:p>
            <a:pPr>
              <a:lnSpc>
                <a:spcPct val="80000"/>
              </a:lnSpc>
              <a:spcBef>
                <a:spcPct val="5000"/>
              </a:spcBef>
            </a:pPr>
            <a:r>
              <a:rPr lang="en-US" altLang="ko-KR" dirty="0">
                <a:ea typeface="굴림" panose="020B0600000101010101" pitchFamily="34" charset="-127"/>
              </a:rPr>
              <a:t>Precise Exception specifies a single instruction for which:</a:t>
            </a:r>
          </a:p>
          <a:p>
            <a:pPr lvl="1">
              <a:lnSpc>
                <a:spcPct val="80000"/>
              </a:lnSpc>
              <a:spcBef>
                <a:spcPct val="5000"/>
              </a:spcBef>
            </a:pPr>
            <a:r>
              <a:rPr lang="en-US" altLang="ko-KR" dirty="0">
                <a:ea typeface="굴림" panose="020B0600000101010101" pitchFamily="34" charset="-127"/>
              </a:rPr>
              <a:t>All previous instructions have completed (committed state)</a:t>
            </a:r>
          </a:p>
          <a:p>
            <a:pPr lvl="1">
              <a:lnSpc>
                <a:spcPct val="80000"/>
              </a:lnSpc>
              <a:spcBef>
                <a:spcPct val="5000"/>
              </a:spcBef>
            </a:pPr>
            <a:r>
              <a:rPr lang="en-US" altLang="ko-KR" dirty="0">
                <a:ea typeface="굴림" panose="020B0600000101010101" pitchFamily="34" charset="-127"/>
              </a:rPr>
              <a:t>No following instructions nor actual instruction have started </a:t>
            </a:r>
          </a:p>
        </p:txBody>
      </p:sp>
    </p:spTree>
    <p:extLst>
      <p:ext uri="{BB962C8B-B14F-4D97-AF65-F5344CB8AC3E}">
        <p14:creationId xmlns:p14="http://schemas.microsoft.com/office/powerpoint/2010/main" val="2641184847"/>
      </p:ext>
    </p:extLst>
  </p:cSld>
  <p:clrMapOvr>
    <a:masterClrMapping/>
  </p:clrMapOvr>
  <p:transition/>
  <p:timing>
    <p:tnLst>
      <p:par>
        <p:cTn id="1" dur="indefinite" restart="never" nodeType="tmRoot"/>
      </p:par>
    </p:tnLst>
    <p:bldLst>
      <p:bldP spid="41987" grpId="0" build="p">
        <p:tmplLst>
          <p:tmpl lvl="2">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068513" y="228600"/>
            <a:ext cx="4652962" cy="379413"/>
          </a:xfrm>
          <a:noFill/>
        </p:spPr>
        <p:txBody>
          <a:bodyPr wrap="none" lIns="63500" tIns="25400" rIns="63500" bIns="25400" anchor="t">
            <a:spAutoFit/>
          </a:bodyPr>
          <a:lstStyle/>
          <a:p>
            <a:r>
              <a:rPr lang="en-US" altLang="ko-KR" smtClean="0">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304800" y="712788"/>
            <a:ext cx="8610600" cy="1878012"/>
          </a:xfrm>
          <a:noFill/>
        </p:spPr>
        <p:txBody>
          <a:bodyPr lIns="63500" tIns="25400" rIns="63500" bIns="25400">
            <a:spAutoFit/>
          </a:bodyPr>
          <a:lstStyle/>
          <a:p>
            <a:pPr>
              <a:lnSpc>
                <a:spcPct val="80000"/>
              </a:lnSpc>
              <a:spcBef>
                <a:spcPct val="10000"/>
              </a:spcBef>
            </a:pPr>
            <a:r>
              <a:rPr lang="en-US" altLang="ko-KR" smtClean="0">
                <a:solidFill>
                  <a:schemeClr val="hlink"/>
                </a:solidFill>
                <a:ea typeface="굴림" panose="020B0600000101010101" pitchFamily="34" charset="-127"/>
              </a:rPr>
              <a:t>N-way set associative</a:t>
            </a:r>
            <a:r>
              <a:rPr lang="en-US" altLang="ko-KR" smtClean="0">
                <a:ea typeface="굴림" panose="020B0600000101010101" pitchFamily="34" charset="-127"/>
              </a:rPr>
              <a:t>: N entries per Cache Index</a:t>
            </a:r>
          </a:p>
          <a:p>
            <a:pPr lvl="1">
              <a:lnSpc>
                <a:spcPct val="80000"/>
              </a:lnSpc>
              <a:spcBef>
                <a:spcPct val="10000"/>
              </a:spcBef>
            </a:pPr>
            <a:r>
              <a:rPr lang="en-US" altLang="ko-KR" smtClean="0">
                <a:ea typeface="굴림" panose="020B0600000101010101" pitchFamily="34" charset="-127"/>
              </a:rPr>
              <a:t>N direct mapped caches operates in parallel</a:t>
            </a:r>
          </a:p>
          <a:p>
            <a:pPr>
              <a:lnSpc>
                <a:spcPct val="80000"/>
              </a:lnSpc>
              <a:spcBef>
                <a:spcPct val="10000"/>
              </a:spcBef>
            </a:pPr>
            <a:r>
              <a:rPr lang="en-US" altLang="ko-KR" smtClean="0">
                <a:ea typeface="굴림" panose="020B0600000101010101" pitchFamily="34" charset="-127"/>
              </a:rPr>
              <a:t>Example: Two-way set associative cache</a:t>
            </a:r>
          </a:p>
          <a:p>
            <a:pPr lvl="1">
              <a:lnSpc>
                <a:spcPct val="80000"/>
              </a:lnSpc>
              <a:spcBef>
                <a:spcPct val="10000"/>
              </a:spcBef>
            </a:pPr>
            <a:r>
              <a:rPr lang="en-US" altLang="ko-KR" smtClean="0">
                <a:ea typeface="굴림" panose="020B0600000101010101" pitchFamily="34" charset="-127"/>
              </a:rPr>
              <a:t>Cache Index selects a “set” from the cache</a:t>
            </a:r>
          </a:p>
          <a:p>
            <a:pPr lvl="1">
              <a:lnSpc>
                <a:spcPct val="80000"/>
              </a:lnSpc>
              <a:spcBef>
                <a:spcPct val="10000"/>
              </a:spcBef>
            </a:pPr>
            <a:r>
              <a:rPr lang="en-US" altLang="ko-KR" smtClean="0">
                <a:ea typeface="굴림" panose="020B0600000101010101" pitchFamily="34" charset="-127"/>
              </a:rPr>
              <a:t>Two tags in the set are compared to input in parallel</a:t>
            </a:r>
          </a:p>
          <a:p>
            <a:pPr lvl="1">
              <a:lnSpc>
                <a:spcPct val="80000"/>
              </a:lnSpc>
              <a:spcBef>
                <a:spcPct val="10000"/>
              </a:spcBef>
            </a:pPr>
            <a:r>
              <a:rPr lang="en-US" altLang="ko-KR" smtClean="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56453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anim calcmode="lin" valueType="num">
                                      <p:cBhvr additive="base">
                                        <p:cTn id="7" dur="500" fill="hold"/>
                                        <p:tgtEl>
                                          <p:spTgt spid="734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4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4211">
                                            <p:txEl>
                                              <p:pRg st="1" end="1"/>
                                            </p:txEl>
                                          </p:spTgt>
                                        </p:tgtEl>
                                        <p:attrNameLst>
                                          <p:attrName>style.visibility</p:attrName>
                                        </p:attrNameLst>
                                      </p:cBhvr>
                                      <p:to>
                                        <p:strVal val="visible"/>
                                      </p:to>
                                    </p:set>
                                    <p:anim calcmode="lin" valueType="num">
                                      <p:cBhvr additive="base">
                                        <p:cTn id="11" dur="500" fill="hold"/>
                                        <p:tgtEl>
                                          <p:spTgt spid="734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4211">
                                            <p:txEl>
                                              <p:pRg st="1" end="1"/>
                                            </p:txEl>
                                          </p:spTgt>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7343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34211">
                                            <p:txEl>
                                              <p:pRg st="2" end="2"/>
                                            </p:txEl>
                                          </p:spTgt>
                                        </p:tgtEl>
                                        <p:attrNameLst>
                                          <p:attrName>style.visibility</p:attrName>
                                        </p:attrNameLst>
                                      </p:cBhvr>
                                      <p:to>
                                        <p:strVal val="visible"/>
                                      </p:to>
                                    </p:set>
                                    <p:anim calcmode="lin" valueType="num">
                                      <p:cBhvr additive="base">
                                        <p:cTn id="19" dur="500" fill="hold"/>
                                        <p:tgtEl>
                                          <p:spTgt spid="734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3421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34348"/>
                                        </p:tgtEl>
                                        <p:attrNameLst>
                                          <p:attrName>style.visibility</p:attrName>
                                        </p:attrNameLst>
                                      </p:cBhvr>
                                      <p:to>
                                        <p:strVal val="visible"/>
                                      </p:to>
                                    </p:set>
                                    <p:anim calcmode="lin" valueType="num">
                                      <p:cBhvr additive="base">
                                        <p:cTn id="23" dur="500" fill="hold"/>
                                        <p:tgtEl>
                                          <p:spTgt spid="734348"/>
                                        </p:tgtEl>
                                        <p:attrNameLst>
                                          <p:attrName>ppt_x</p:attrName>
                                        </p:attrNameLst>
                                      </p:cBhvr>
                                      <p:tavLst>
                                        <p:tav tm="0">
                                          <p:val>
                                            <p:strVal val="0-#ppt_w/2"/>
                                          </p:val>
                                        </p:tav>
                                        <p:tav tm="100000">
                                          <p:val>
                                            <p:strVal val="#ppt_x"/>
                                          </p:val>
                                        </p:tav>
                                      </p:tavLst>
                                    </p:anim>
                                    <p:anim calcmode="lin" valueType="num">
                                      <p:cBhvr additive="base">
                                        <p:cTn id="24" dur="500" fill="hold"/>
                                        <p:tgtEl>
                                          <p:spTgt spid="73434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734228"/>
                                        </p:tgtEl>
                                        <p:attrNameLst>
                                          <p:attrName>style.visibility</p:attrName>
                                        </p:attrNameLst>
                                      </p:cBhvr>
                                      <p:to>
                                        <p:strVal val="visible"/>
                                      </p:to>
                                    </p:set>
                                    <p:anim calcmode="lin" valueType="num">
                                      <p:cBhvr additive="base">
                                        <p:cTn id="27" dur="500" fill="hold"/>
                                        <p:tgtEl>
                                          <p:spTgt spid="734228"/>
                                        </p:tgtEl>
                                        <p:attrNameLst>
                                          <p:attrName>ppt_x</p:attrName>
                                        </p:attrNameLst>
                                      </p:cBhvr>
                                      <p:tavLst>
                                        <p:tav tm="0">
                                          <p:val>
                                            <p:strVal val="1+#ppt_w/2"/>
                                          </p:val>
                                        </p:tav>
                                        <p:tav tm="100000">
                                          <p:val>
                                            <p:strVal val="#ppt_x"/>
                                          </p:val>
                                        </p:tav>
                                      </p:tavLst>
                                    </p:anim>
                                    <p:anim calcmode="lin" valueType="num">
                                      <p:cBhvr additive="base">
                                        <p:cTn id="28"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34211">
                                            <p:txEl>
                                              <p:pRg st="3" end="3"/>
                                            </p:txEl>
                                          </p:spTgt>
                                        </p:tgtEl>
                                        <p:attrNameLst>
                                          <p:attrName>style.visibility</p:attrName>
                                        </p:attrNameLst>
                                      </p:cBhvr>
                                      <p:to>
                                        <p:strVal val="visible"/>
                                      </p:to>
                                    </p:set>
                                    <p:anim calcmode="lin" valueType="num">
                                      <p:cBhvr additive="base">
                                        <p:cTn id="33" dur="500" fill="hold"/>
                                        <p:tgtEl>
                                          <p:spTgt spid="734211">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34211">
                                            <p:txEl>
                                              <p:pRg st="3" end="3"/>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734313"/>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734330"/>
                                        </p:tgtEl>
                                        <p:attrNameLst>
                                          <p:attrName>style.visibility</p:attrName>
                                        </p:attrNameLst>
                                      </p:cBhvr>
                                      <p:to>
                                        <p:strVal val="visible"/>
                                      </p:to>
                                    </p:set>
                                    <p:animEffect transition="in" filter="wipe(up)">
                                      <p:cBhvr>
                                        <p:cTn id="41" dur="500"/>
                                        <p:tgtEl>
                                          <p:spTgt spid="734330"/>
                                        </p:tgtEl>
                                      </p:cBhvr>
                                    </p:animEffect>
                                  </p:childTnLst>
                                </p:cTn>
                              </p:par>
                            </p:childTnLst>
                          </p:cTn>
                        </p:par>
                        <p:par>
                          <p:cTn id="42" fill="hold" nodeType="afterGroup">
                            <p:stCondLst>
                              <p:cond delay="1000"/>
                            </p:stCondLst>
                            <p:childTnLst>
                              <p:par>
                                <p:cTn id="43" presetID="17" presetClass="entr" presetSubtype="10" fill="hold" grpId="0" nodeType="afterEffect">
                                  <p:stCondLst>
                                    <p:cond delay="0"/>
                                  </p:stCondLst>
                                  <p:childTnLst>
                                    <p:set>
                                      <p:cBhvr>
                                        <p:cTn id="44" dur="1" fill="hold">
                                          <p:stCondLst>
                                            <p:cond delay="0"/>
                                          </p:stCondLst>
                                        </p:cTn>
                                        <p:tgtEl>
                                          <p:spTgt spid="734248"/>
                                        </p:tgtEl>
                                        <p:attrNameLst>
                                          <p:attrName>style.visibility</p:attrName>
                                        </p:attrNameLst>
                                      </p:cBhvr>
                                      <p:to>
                                        <p:strVal val="visible"/>
                                      </p:to>
                                    </p:set>
                                    <p:anim calcmode="lin" valueType="num">
                                      <p:cBhvr>
                                        <p:cTn id="45" dur="500" fill="hold"/>
                                        <p:tgtEl>
                                          <p:spTgt spid="734248"/>
                                        </p:tgtEl>
                                        <p:attrNameLst>
                                          <p:attrName>ppt_w</p:attrName>
                                        </p:attrNameLst>
                                      </p:cBhvr>
                                      <p:tavLst>
                                        <p:tav tm="0">
                                          <p:val>
                                            <p:fltVal val="0"/>
                                          </p:val>
                                        </p:tav>
                                        <p:tav tm="100000">
                                          <p:val>
                                            <p:strVal val="#ppt_w"/>
                                          </p:val>
                                        </p:tav>
                                      </p:tavLst>
                                    </p:anim>
                                    <p:anim calcmode="lin" valueType="num">
                                      <p:cBhvr>
                                        <p:cTn id="46"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34211">
                                            <p:txEl>
                                              <p:pRg st="4" end="4"/>
                                            </p:txEl>
                                          </p:spTgt>
                                        </p:tgtEl>
                                        <p:attrNameLst>
                                          <p:attrName>style.visibility</p:attrName>
                                        </p:attrNameLst>
                                      </p:cBhvr>
                                      <p:to>
                                        <p:strVal val="visible"/>
                                      </p:to>
                                    </p:set>
                                    <p:anim calcmode="lin" valueType="num">
                                      <p:cBhvr additive="base">
                                        <p:cTn id="51" dur="500" fill="hold"/>
                                        <p:tgtEl>
                                          <p:spTgt spid="734211">
                                            <p:txEl>
                                              <p:pRg st="4" end="4"/>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34211">
                                            <p:txEl>
                                              <p:pRg st="4" end="4"/>
                                            </p:txEl>
                                          </p:spTgt>
                                        </p:tgtEl>
                                        <p:attrNameLst>
                                          <p:attrName>ppt_y</p:attrName>
                                        </p:attrNameLst>
                                      </p:cBhvr>
                                      <p:tavLst>
                                        <p:tav tm="0">
                                          <p:val>
                                            <p:strVal val="#ppt_y"/>
                                          </p:val>
                                        </p:tav>
                                        <p:tav tm="100000">
                                          <p:val>
                                            <p:strVal val="#ppt_y"/>
                                          </p:val>
                                        </p:tav>
                                      </p:tavLst>
                                    </p:anim>
                                  </p:childTnLst>
                                </p:cTn>
                              </p:par>
                              <p:par>
                                <p:cTn id="53" presetID="1" presetClass="entr" presetSubtype="0" fill="hold" grpId="0" nodeType="withEffect">
                                  <p:stCondLst>
                                    <p:cond delay="0"/>
                                  </p:stCondLst>
                                  <p:childTnLst>
                                    <p:set>
                                      <p:cBhvr>
                                        <p:cTn id="54" dur="1" fill="hold">
                                          <p:stCondLst>
                                            <p:cond delay="0"/>
                                          </p:stCondLst>
                                        </p:cTn>
                                        <p:tgtEl>
                                          <p:spTgt spid="734314"/>
                                        </p:tgtEl>
                                        <p:attrNameLst>
                                          <p:attrName>style.visibility</p:attrName>
                                        </p:attrNameLst>
                                      </p:cBhvr>
                                      <p:to>
                                        <p:strVal val="visible"/>
                                      </p:to>
                                    </p:se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734331"/>
                                        </p:tgtEl>
                                        <p:attrNameLst>
                                          <p:attrName>style.visibility</p:attrName>
                                        </p:attrNameLst>
                                      </p:cBhvr>
                                      <p:to>
                                        <p:strVal val="visible"/>
                                      </p:to>
                                    </p:set>
                                    <p:animEffect transition="in" filter="wipe(up)">
                                      <p:cBhvr>
                                        <p:cTn id="58" dur="500"/>
                                        <p:tgtEl>
                                          <p:spTgt spid="734331"/>
                                        </p:tgtEl>
                                      </p:cBhvr>
                                    </p:animEffect>
                                  </p:childTnLst>
                                </p:cTn>
                              </p:par>
                            </p:childTnLst>
                          </p:cTn>
                        </p:par>
                        <p:par>
                          <p:cTn id="59" fill="hold" nodeType="afterGroup">
                            <p:stCondLst>
                              <p:cond delay="1000"/>
                            </p:stCondLst>
                            <p:childTnLst>
                              <p:par>
                                <p:cTn id="60" presetID="22" presetClass="entr" presetSubtype="1" fill="hold" grpId="0" nodeType="afterEffect">
                                  <p:stCondLst>
                                    <p:cond delay="0"/>
                                  </p:stCondLst>
                                  <p:childTnLst>
                                    <p:set>
                                      <p:cBhvr>
                                        <p:cTn id="61" dur="1" fill="hold">
                                          <p:stCondLst>
                                            <p:cond delay="0"/>
                                          </p:stCondLst>
                                        </p:cTn>
                                        <p:tgtEl>
                                          <p:spTgt spid="734332"/>
                                        </p:tgtEl>
                                        <p:attrNameLst>
                                          <p:attrName>style.visibility</p:attrName>
                                        </p:attrNameLst>
                                      </p:cBhvr>
                                      <p:to>
                                        <p:strVal val="visible"/>
                                      </p:to>
                                    </p:set>
                                    <p:animEffect transition="in" filter="wipe(up)">
                                      <p:cBhvr>
                                        <p:cTn id="62" dur="500"/>
                                        <p:tgtEl>
                                          <p:spTgt spid="734332"/>
                                        </p:tgtEl>
                                      </p:cBhvr>
                                    </p:animEffect>
                                  </p:childTnLst>
                                </p:cTn>
                              </p:par>
                              <p:par>
                                <p:cTn id="63" presetID="22" presetClass="entr" presetSubtype="1" fill="hold" nodeType="withEffect">
                                  <p:stCondLst>
                                    <p:cond delay="0"/>
                                  </p:stCondLst>
                                  <p:childTnLst>
                                    <p:set>
                                      <p:cBhvr>
                                        <p:cTn id="64" dur="1" fill="hold">
                                          <p:stCondLst>
                                            <p:cond delay="0"/>
                                          </p:stCondLst>
                                        </p:cTn>
                                        <p:tgtEl>
                                          <p:spTgt spid="734347"/>
                                        </p:tgtEl>
                                        <p:attrNameLst>
                                          <p:attrName>style.visibility</p:attrName>
                                        </p:attrNameLst>
                                      </p:cBhvr>
                                      <p:to>
                                        <p:strVal val="visible"/>
                                      </p:to>
                                    </p:set>
                                    <p:animEffect transition="in" filter="wipe(up)">
                                      <p:cBhvr>
                                        <p:cTn id="65" dur="500"/>
                                        <p:tgtEl>
                                          <p:spTgt spid="734347"/>
                                        </p:tgtEl>
                                      </p:cBhvr>
                                    </p:animEffect>
                                  </p:childTnLst>
                                </p:cTn>
                              </p:par>
                            </p:childTnLst>
                          </p:cTn>
                        </p:par>
                        <p:par>
                          <p:cTn id="66" fill="hold" nodeType="afterGroup">
                            <p:stCondLst>
                              <p:cond delay="1500"/>
                            </p:stCondLst>
                            <p:childTnLst>
                              <p:par>
                                <p:cTn id="67" presetID="4" presetClass="entr" presetSubtype="16" fill="hold" nodeType="afterEffect">
                                  <p:stCondLst>
                                    <p:cond delay="0"/>
                                  </p:stCondLst>
                                  <p:childTnLst>
                                    <p:set>
                                      <p:cBhvr>
                                        <p:cTn id="68" dur="1" fill="hold">
                                          <p:stCondLst>
                                            <p:cond delay="0"/>
                                          </p:stCondLst>
                                        </p:cTn>
                                        <p:tgtEl>
                                          <p:spTgt spid="734354"/>
                                        </p:tgtEl>
                                        <p:attrNameLst>
                                          <p:attrName>style.visibility</p:attrName>
                                        </p:attrNameLst>
                                      </p:cBhvr>
                                      <p:to>
                                        <p:strVal val="visible"/>
                                      </p:to>
                                    </p:set>
                                    <p:animEffect transition="in" filter="box(in)">
                                      <p:cBhvr>
                                        <p:cTn id="69" dur="500"/>
                                        <p:tgtEl>
                                          <p:spTgt spid="7343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34211">
                                            <p:txEl>
                                              <p:pRg st="5" end="5"/>
                                            </p:txEl>
                                          </p:spTgt>
                                        </p:tgtEl>
                                        <p:attrNameLst>
                                          <p:attrName>style.visibility</p:attrName>
                                        </p:attrNameLst>
                                      </p:cBhvr>
                                      <p:to>
                                        <p:strVal val="visible"/>
                                      </p:to>
                                    </p:set>
                                    <p:anim calcmode="lin" valueType="num">
                                      <p:cBhvr additive="base">
                                        <p:cTn id="74" dur="500" fill="hold"/>
                                        <p:tgtEl>
                                          <p:spTgt spid="734211">
                                            <p:txEl>
                                              <p:pRg st="5" end="5"/>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734211">
                                            <p:txEl>
                                              <p:pRg st="5" end="5"/>
                                            </p:txEl>
                                          </p:spTgt>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0"/>
                                          </p:stCondLst>
                                        </p:cTn>
                                        <p:tgtEl>
                                          <p:spTgt spid="734311"/>
                                        </p:tgtEl>
                                        <p:attrNameLst>
                                          <p:attrName>style.visibility</p:attrName>
                                        </p:attrNameLst>
                                      </p:cBhvr>
                                      <p:to>
                                        <p:strVal val="visible"/>
                                      </p:to>
                                    </p:set>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734355"/>
                                        </p:tgtEl>
                                        <p:attrNameLst>
                                          <p:attrName>style.visibility</p:attrName>
                                        </p:attrNameLst>
                                      </p:cBhvr>
                                      <p:to>
                                        <p:strVal val="visible"/>
                                      </p:to>
                                    </p:set>
                                  </p:childTnLst>
                                </p:cTn>
                              </p:par>
                            </p:childTnLst>
                          </p:cTn>
                        </p:par>
                        <p:par>
                          <p:cTn id="82" fill="hold" nodeType="afterGroup">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734356"/>
                                        </p:tgtEl>
                                        <p:attrNameLst>
                                          <p:attrName>style.visibility</p:attrName>
                                        </p:attrNameLst>
                                      </p:cBhvr>
                                      <p:to>
                                        <p:strVal val="visible"/>
                                      </p:to>
                                    </p:set>
                                    <p:animEffect transition="in" filter="wipe(up)">
                                      <p:cBhvr>
                                        <p:cTn id="85" dur="500"/>
                                        <p:tgtEl>
                                          <p:spTgt spid="734356"/>
                                        </p:tgtEl>
                                      </p:cBhvr>
                                    </p:animEffect>
                                  </p:childTnLst>
                                </p:cTn>
                              </p:par>
                            </p:childTnLst>
                          </p:cTn>
                        </p:par>
                        <p:par>
                          <p:cTn id="86" fill="hold" nodeType="afterGroup">
                            <p:stCondLst>
                              <p:cond delay="1000"/>
                            </p:stCondLst>
                            <p:childTnLst>
                              <p:par>
                                <p:cTn id="87" presetID="1" presetClass="entr" presetSubtype="0" fill="hold" nodeType="afterEffect">
                                  <p:stCondLst>
                                    <p:cond delay="0"/>
                                  </p:stCondLst>
                                  <p:childTnLst>
                                    <p:set>
                                      <p:cBhvr>
                                        <p:cTn id="88"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1941513" y="228600"/>
            <a:ext cx="4810125" cy="379413"/>
          </a:xfrm>
          <a:noFill/>
        </p:spPr>
        <p:txBody>
          <a:bodyPr wrap="none" lIns="63500" tIns="25400" rIns="63500" bIns="25400" anchor="t">
            <a:spAutoFit/>
          </a:bodyPr>
          <a:lstStyle/>
          <a:p>
            <a:r>
              <a:rPr lang="en-US" altLang="ko-KR" smtClean="0">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381000" y="685800"/>
            <a:ext cx="8458200" cy="2413000"/>
          </a:xfrm>
          <a:noFill/>
        </p:spPr>
        <p:txBody>
          <a:bodyPr lIns="63500" tIns="25400" rIns="63500" bIns="25400">
            <a:spAutoFit/>
          </a:bodyPr>
          <a:lstStyle/>
          <a:p>
            <a:pPr>
              <a:lnSpc>
                <a:spcPct val="80000"/>
              </a:lnSpc>
              <a:spcBef>
                <a:spcPct val="20000"/>
              </a:spcBef>
            </a:pPr>
            <a:r>
              <a:rPr lang="en-US" altLang="ko-KR" smtClean="0">
                <a:solidFill>
                  <a:schemeClr val="hlink"/>
                </a:solidFill>
                <a:ea typeface="굴림" panose="020B0600000101010101" pitchFamily="34" charset="-127"/>
              </a:rPr>
              <a:t>Fully Associative</a:t>
            </a:r>
            <a:r>
              <a:rPr lang="en-US" altLang="ko-KR" smtClean="0">
                <a:ea typeface="굴림" panose="020B0600000101010101" pitchFamily="34" charset="-127"/>
              </a:rPr>
              <a:t>: Every block can hold any line</a:t>
            </a:r>
          </a:p>
          <a:p>
            <a:pPr lvl="1">
              <a:lnSpc>
                <a:spcPct val="80000"/>
              </a:lnSpc>
              <a:spcBef>
                <a:spcPct val="20000"/>
              </a:spcBef>
            </a:pPr>
            <a:r>
              <a:rPr lang="en-US" altLang="ko-KR" smtClean="0">
                <a:ea typeface="굴림" panose="020B0600000101010101" pitchFamily="34" charset="-127"/>
              </a:rPr>
              <a:t>Address does not include a cache index</a:t>
            </a:r>
          </a:p>
          <a:p>
            <a:pPr lvl="1">
              <a:lnSpc>
                <a:spcPct val="80000"/>
              </a:lnSpc>
              <a:spcBef>
                <a:spcPct val="20000"/>
              </a:spcBef>
            </a:pPr>
            <a:r>
              <a:rPr lang="en-US" altLang="ko-KR" smtClean="0">
                <a:ea typeface="굴림" panose="020B0600000101010101" pitchFamily="34" charset="-127"/>
              </a:rPr>
              <a:t>Compare Cache Tags of all Cache Entries in Parallel</a:t>
            </a:r>
          </a:p>
          <a:p>
            <a:pPr>
              <a:lnSpc>
                <a:spcPct val="80000"/>
              </a:lnSpc>
              <a:spcBef>
                <a:spcPct val="20000"/>
              </a:spcBef>
            </a:pPr>
            <a:r>
              <a:rPr lang="en-US" altLang="ko-KR" smtClean="0">
                <a:ea typeface="굴림" panose="020B0600000101010101" pitchFamily="34" charset="-127"/>
              </a:rPr>
              <a:t>Example: Block Size=32B blocks</a:t>
            </a:r>
          </a:p>
          <a:p>
            <a:pPr lvl="1">
              <a:lnSpc>
                <a:spcPct val="80000"/>
              </a:lnSpc>
              <a:spcBef>
                <a:spcPct val="20000"/>
              </a:spcBef>
            </a:pPr>
            <a:r>
              <a:rPr lang="en-US" altLang="ko-KR" smtClean="0">
                <a:ea typeface="굴림" panose="020B0600000101010101" pitchFamily="34" charset="-127"/>
              </a:rPr>
              <a:t>We need N 27-bit comparators</a:t>
            </a:r>
          </a:p>
          <a:p>
            <a:pPr lvl="1">
              <a:lnSpc>
                <a:spcPct val="80000"/>
              </a:lnSpc>
              <a:spcBef>
                <a:spcPct val="20000"/>
              </a:spcBef>
            </a:pPr>
            <a:r>
              <a:rPr lang="en-US" altLang="ko-KR" smtClean="0">
                <a:ea typeface="굴림" panose="020B0600000101010101" pitchFamily="34" charset="-127"/>
              </a:rPr>
              <a:t>Still have byte select to choose from within block</a:t>
            </a:r>
          </a:p>
          <a:p>
            <a:pPr>
              <a:lnSpc>
                <a:spcPct val="80000"/>
              </a:lnSpc>
              <a:spcBef>
                <a:spcPct val="20000"/>
              </a:spcBef>
            </a:pPr>
            <a:endParaRPr lang="ko-KR" altLang="en-US" smtClean="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73630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anim calcmode="lin" valueType="num">
                                      <p:cBhvr additive="base">
                                        <p:cTn id="7" dur="500" fill="hold"/>
                                        <p:tgtEl>
                                          <p:spTgt spid="73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6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6259">
                                            <p:txEl>
                                              <p:pRg st="1" end="1"/>
                                            </p:txEl>
                                          </p:spTgt>
                                        </p:tgtEl>
                                        <p:attrNameLst>
                                          <p:attrName>style.visibility</p:attrName>
                                        </p:attrNameLst>
                                      </p:cBhvr>
                                      <p:to>
                                        <p:strVal val="visible"/>
                                      </p:to>
                                    </p:set>
                                    <p:anim calcmode="lin" valueType="num">
                                      <p:cBhvr additive="base">
                                        <p:cTn id="11" dur="500" fill="hold"/>
                                        <p:tgtEl>
                                          <p:spTgt spid="7362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62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33"/>
                                        </p:tgtEl>
                                        <p:attrNameLst>
                                          <p:attrName>style.visibility</p:attrName>
                                        </p:attrNameLst>
                                      </p:cBhvr>
                                      <p:to>
                                        <p:strVal val="visible"/>
                                      </p:to>
                                    </p:set>
                                    <p:anim calcmode="lin" valueType="num">
                                      <p:cBhvr additive="base">
                                        <p:cTn id="15" dur="500" fill="hold"/>
                                        <p:tgtEl>
                                          <p:spTgt spid="736333"/>
                                        </p:tgtEl>
                                        <p:attrNameLst>
                                          <p:attrName>ppt_x</p:attrName>
                                        </p:attrNameLst>
                                      </p:cBhvr>
                                      <p:tavLst>
                                        <p:tav tm="0">
                                          <p:val>
                                            <p:strVal val="1+#ppt_w/2"/>
                                          </p:val>
                                        </p:tav>
                                        <p:tav tm="100000">
                                          <p:val>
                                            <p:strVal val="#ppt_x"/>
                                          </p:val>
                                        </p:tav>
                                      </p:tavLst>
                                    </p:anim>
                                    <p:anim calcmode="lin" valueType="num">
                                      <p:cBhvr additive="base">
                                        <p:cTn id="16" dur="500" fill="hold"/>
                                        <p:tgtEl>
                                          <p:spTgt spid="73633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anim calcmode="lin" valueType="num">
                                      <p:cBhvr additive="base">
                                        <p:cTn id="21" dur="500" fill="hold"/>
                                        <p:tgtEl>
                                          <p:spTgt spid="73625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6259">
                                            <p:txEl>
                                              <p:pRg st="3" end="3"/>
                                            </p:txEl>
                                          </p:spTgt>
                                        </p:tgtEl>
                                        <p:attrNameLst>
                                          <p:attrName>style.visibility</p:attrName>
                                        </p:attrNameLst>
                                      </p:cBhvr>
                                      <p:to>
                                        <p:strVal val="visible"/>
                                      </p:to>
                                    </p:set>
                                    <p:anim calcmode="lin" valueType="num">
                                      <p:cBhvr additive="base">
                                        <p:cTn id="27" dur="500" fill="hold"/>
                                        <p:tgtEl>
                                          <p:spTgt spid="73625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625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36325"/>
                                        </p:tgtEl>
                                        <p:attrNameLst>
                                          <p:attrName>style.visibility</p:attrName>
                                        </p:attrNameLst>
                                      </p:cBhvr>
                                      <p:to>
                                        <p:strVal val="visible"/>
                                      </p:to>
                                    </p:set>
                                    <p:anim calcmode="lin" valueType="num">
                                      <p:cBhvr additive="base">
                                        <p:cTn id="31" dur="500" fill="hold"/>
                                        <p:tgtEl>
                                          <p:spTgt spid="736325"/>
                                        </p:tgtEl>
                                        <p:attrNameLst>
                                          <p:attrName>ppt_x</p:attrName>
                                        </p:attrNameLst>
                                      </p:cBhvr>
                                      <p:tavLst>
                                        <p:tav tm="0">
                                          <p:val>
                                            <p:strVal val="1+#ppt_w/2"/>
                                          </p:val>
                                        </p:tav>
                                        <p:tav tm="100000">
                                          <p:val>
                                            <p:strVal val="#ppt_x"/>
                                          </p:val>
                                        </p:tav>
                                      </p:tavLst>
                                    </p:anim>
                                    <p:anim calcmode="lin" valueType="num">
                                      <p:cBhvr additive="base">
                                        <p:cTn id="32" dur="500" fill="hold"/>
                                        <p:tgtEl>
                                          <p:spTgt spid="73632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736329"/>
                                        </p:tgtEl>
                                        <p:attrNameLst>
                                          <p:attrName>style.visibility</p:attrName>
                                        </p:attrNameLst>
                                      </p:cBhvr>
                                      <p:to>
                                        <p:strVal val="visible"/>
                                      </p:to>
                                    </p:set>
                                    <p:anim calcmode="lin" valueType="num">
                                      <p:cBhvr additive="base">
                                        <p:cTn id="36" dur="500" fill="hold"/>
                                        <p:tgtEl>
                                          <p:spTgt spid="736329"/>
                                        </p:tgtEl>
                                        <p:attrNameLst>
                                          <p:attrName>ppt_x</p:attrName>
                                        </p:attrNameLst>
                                      </p:cBhvr>
                                      <p:tavLst>
                                        <p:tav tm="0">
                                          <p:val>
                                            <p:strVal val="0-#ppt_w/2"/>
                                          </p:val>
                                        </p:tav>
                                        <p:tav tm="100000">
                                          <p:val>
                                            <p:strVal val="#ppt_x"/>
                                          </p:val>
                                        </p:tav>
                                      </p:tavLst>
                                    </p:anim>
                                    <p:anim calcmode="lin" valueType="num">
                                      <p:cBhvr additive="base">
                                        <p:cTn id="37" dur="500" fill="hold"/>
                                        <p:tgtEl>
                                          <p:spTgt spid="73632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736259">
                                            <p:txEl>
                                              <p:pRg st="4" end="4"/>
                                            </p:txEl>
                                          </p:spTgt>
                                        </p:tgtEl>
                                        <p:attrNameLst>
                                          <p:attrName>style.visibility</p:attrName>
                                        </p:attrNameLst>
                                      </p:cBhvr>
                                      <p:to>
                                        <p:strVal val="visible"/>
                                      </p:to>
                                    </p:set>
                                    <p:anim calcmode="lin" valueType="num">
                                      <p:cBhvr additive="base">
                                        <p:cTn id="42" dur="500" fill="hold"/>
                                        <p:tgtEl>
                                          <p:spTgt spid="736259">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736259">
                                            <p:txEl>
                                              <p:pRg st="4" end="4"/>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736337"/>
                                        </p:tgtEl>
                                        <p:attrNameLst>
                                          <p:attrName>style.visibility</p:attrName>
                                        </p:attrNameLst>
                                      </p:cBhvr>
                                      <p:to>
                                        <p:strVal val="visible"/>
                                      </p:to>
                                    </p:set>
                                    <p:animEffect transition="in" filter="wipe(right)">
                                      <p:cBhvr>
                                        <p:cTn id="47" dur="500"/>
                                        <p:tgtEl>
                                          <p:spTgt spid="736337"/>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736331"/>
                                        </p:tgtEl>
                                        <p:attrNameLst>
                                          <p:attrName>style.visibility</p:attrName>
                                        </p:attrNameLst>
                                      </p:cBhvr>
                                      <p:to>
                                        <p:strVal val="visible"/>
                                      </p:to>
                                    </p:set>
                                    <p:animEffect transition="in" filter="wipe(down)">
                                      <p:cBhvr>
                                        <p:cTn id="51" dur="500"/>
                                        <p:tgtEl>
                                          <p:spTgt spid="736331"/>
                                        </p:tgtEl>
                                      </p:cBhvr>
                                    </p:animEffec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7363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6259">
                                            <p:txEl>
                                              <p:pRg st="5" end="5"/>
                                            </p:txEl>
                                          </p:spTgt>
                                        </p:tgtEl>
                                        <p:attrNameLst>
                                          <p:attrName>style.visibility</p:attrName>
                                        </p:attrNameLst>
                                      </p:cBhvr>
                                      <p:to>
                                        <p:strVal val="visible"/>
                                      </p:to>
                                    </p:set>
                                    <p:anim calcmode="lin" valueType="num">
                                      <p:cBhvr additive="base">
                                        <p:cTn id="59" dur="500" fill="hold"/>
                                        <p:tgtEl>
                                          <p:spTgt spid="736259">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6259">
                                            <p:txEl>
                                              <p:pRg st="5" end="5"/>
                                            </p:txEl>
                                          </p:spTgt>
                                        </p:tgtEl>
                                        <p:attrNameLst>
                                          <p:attrName>ppt_y</p:attrName>
                                        </p:attrNameLst>
                                      </p:cBhvr>
                                      <p:tavLst>
                                        <p:tav tm="0">
                                          <p:val>
                                            <p:strVal val="#ppt_y"/>
                                          </p:val>
                                        </p:tav>
                                        <p:tav tm="100000">
                                          <p:val>
                                            <p:strVal val="#ppt_y"/>
                                          </p:val>
                                        </p:tav>
                                      </p:tavLst>
                                    </p:anim>
                                  </p:childTnLst>
                                </p:cTn>
                              </p:par>
                              <p:par>
                                <p:cTn id="61" presetID="1" presetClass="entr" presetSubtype="0" fill="hold" grpId="0" nodeType="withEffect">
                                  <p:stCondLst>
                                    <p:cond delay="0"/>
                                  </p:stCondLst>
                                  <p:childTnLst>
                                    <p:set>
                                      <p:cBhvr>
                                        <p:cTn id="62" dur="1" fill="hold">
                                          <p:stCondLst>
                                            <p:cond delay="0"/>
                                          </p:stCondLst>
                                        </p:cTn>
                                        <p:tgtEl>
                                          <p:spTgt spid="7363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736335"/>
                                        </p:tgtEl>
                                        <p:attrNameLst>
                                          <p:attrName>style.visibility</p:attrName>
                                        </p:attrNameLst>
                                      </p:cBhvr>
                                      <p:to>
                                        <p:strVal val="visible"/>
                                      </p:to>
                                    </p:set>
                                    <p:animEffect transition="in" filter="wipe(up)">
                                      <p:cBhvr>
                                        <p:cTn id="66" dur="500"/>
                                        <p:tgtEl>
                                          <p:spTgt spid="736335"/>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P spid="73625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smtClean="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2971800" y="3429000"/>
            <a:ext cx="2543175" cy="3032125"/>
            <a:chOff x="1872" y="2160"/>
            <a:chExt cx="1602" cy="1910"/>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72" y="2880"/>
              <a:ext cx="1291" cy="1190"/>
              <a:chOff x="1824" y="2832"/>
              <a:chExt cx="1291" cy="1190"/>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160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smtClean="0">
                <a:ea typeface="굴림" panose="020B0600000101010101" pitchFamily="34" charset="-127"/>
              </a:rPr>
              <a:t>Where does a Block Get Placed in a Cache?</a:t>
            </a:r>
          </a:p>
        </p:txBody>
      </p:sp>
    </p:spTree>
    <p:extLst>
      <p:ext uri="{BB962C8B-B14F-4D97-AF65-F5344CB8AC3E}">
        <p14:creationId xmlns:p14="http://schemas.microsoft.com/office/powerpoint/2010/main" val="1084138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anim calcmode="lin" valueType="num">
                                      <p:cBhvr additive="base">
                                        <p:cTn id="7" dur="500" fill="hold"/>
                                        <p:tgtEl>
                                          <p:spTgt spid="7434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342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3510"/>
                                        </p:tgtEl>
                                        <p:attrNameLst>
                                          <p:attrName>style.visibility</p:attrName>
                                        </p:attrNameLst>
                                      </p:cBhvr>
                                      <p:to>
                                        <p:strVal val="visible"/>
                                      </p:to>
                                    </p:set>
                                    <p:anim calcmode="lin" valueType="num">
                                      <p:cBhvr additive="base">
                                        <p:cTn id="11" dur="500" fill="hold"/>
                                        <p:tgtEl>
                                          <p:spTgt spid="743510"/>
                                        </p:tgtEl>
                                        <p:attrNameLst>
                                          <p:attrName>ppt_x</p:attrName>
                                        </p:attrNameLst>
                                      </p:cBhvr>
                                      <p:tavLst>
                                        <p:tav tm="0">
                                          <p:val>
                                            <p:strVal val="1+#ppt_w/2"/>
                                          </p:val>
                                        </p:tav>
                                        <p:tav tm="100000">
                                          <p:val>
                                            <p:strVal val="#ppt_x"/>
                                          </p:val>
                                        </p:tav>
                                      </p:tavLst>
                                    </p:anim>
                                    <p:anim calcmode="lin" valueType="num">
                                      <p:cBhvr additive="base">
                                        <p:cTn id="12"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43513"/>
                                        </p:tgtEl>
                                        <p:attrNameLst>
                                          <p:attrName>style.visibility</p:attrName>
                                        </p:attrNameLst>
                                      </p:cBhvr>
                                      <p:to>
                                        <p:strVal val="visible"/>
                                      </p:to>
                                    </p:set>
                                    <p:anim calcmode="lin" valueType="num">
                                      <p:cBhvr additive="base">
                                        <p:cTn id="17" dur="500" fill="hold"/>
                                        <p:tgtEl>
                                          <p:spTgt spid="743513"/>
                                        </p:tgtEl>
                                        <p:attrNameLst>
                                          <p:attrName>ppt_x</p:attrName>
                                        </p:attrNameLst>
                                      </p:cBhvr>
                                      <p:tavLst>
                                        <p:tav tm="0">
                                          <p:val>
                                            <p:strVal val="0-#ppt_w/2"/>
                                          </p:val>
                                        </p:tav>
                                        <p:tav tm="100000">
                                          <p:val>
                                            <p:strVal val="#ppt_x"/>
                                          </p:val>
                                        </p:tav>
                                      </p:tavLst>
                                    </p:anim>
                                    <p:anim calcmode="lin" valueType="num">
                                      <p:cBhvr additive="base">
                                        <p:cTn id="18"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43512"/>
                                        </p:tgtEl>
                                        <p:attrNameLst>
                                          <p:attrName>style.visibility</p:attrName>
                                        </p:attrNameLst>
                                      </p:cBhvr>
                                      <p:to>
                                        <p:strVal val="visible"/>
                                      </p:to>
                                    </p:set>
                                    <p:anim calcmode="lin" valueType="num">
                                      <p:cBhvr additive="base">
                                        <p:cTn id="23" dur="500" fill="hold"/>
                                        <p:tgtEl>
                                          <p:spTgt spid="743512"/>
                                        </p:tgtEl>
                                        <p:attrNameLst>
                                          <p:attrName>ppt_x</p:attrName>
                                        </p:attrNameLst>
                                      </p:cBhvr>
                                      <p:tavLst>
                                        <p:tav tm="0">
                                          <p:val>
                                            <p:strVal val="#ppt_x"/>
                                          </p:val>
                                        </p:tav>
                                        <p:tav tm="100000">
                                          <p:val>
                                            <p:strVal val="#ppt_x"/>
                                          </p:val>
                                        </p:tav>
                                      </p:tavLst>
                                    </p:anim>
                                    <p:anim calcmode="lin" valueType="num">
                                      <p:cBhvr additive="base">
                                        <p:cTn id="24"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743514"/>
                                        </p:tgtEl>
                                        <p:attrNameLst>
                                          <p:attrName>style.visibility</p:attrName>
                                        </p:attrNameLst>
                                      </p:cBhvr>
                                      <p:to>
                                        <p:strVal val="visible"/>
                                      </p:to>
                                    </p:set>
                                    <p:anim calcmode="lin" valueType="num">
                                      <p:cBhvr additive="base">
                                        <p:cTn id="29" dur="500" fill="hold"/>
                                        <p:tgtEl>
                                          <p:spTgt spid="743514"/>
                                        </p:tgtEl>
                                        <p:attrNameLst>
                                          <p:attrName>ppt_x</p:attrName>
                                        </p:attrNameLst>
                                      </p:cBhvr>
                                      <p:tavLst>
                                        <p:tav tm="0">
                                          <p:val>
                                            <p:strVal val="1+#ppt_w/2"/>
                                          </p:val>
                                        </p:tav>
                                        <p:tav tm="100000">
                                          <p:val>
                                            <p:strVal val="#ppt_x"/>
                                          </p:val>
                                        </p:tav>
                                      </p:tavLst>
                                    </p:anim>
                                    <p:anim calcmode="lin" valueType="num">
                                      <p:cBhvr additive="base">
                                        <p:cTn id="30"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4256088"/>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smtClean="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smtClean="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mtClean="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mtClean="0">
                <a:ea typeface="굴림" panose="020B0600000101010101" pitchFamily="34" charset="-127"/>
              </a:rPr>
              <a:t>LRU (Least Recently Used)</a:t>
            </a:r>
          </a:p>
          <a:p>
            <a:pPr lvl="1">
              <a:tabLst>
                <a:tab pos="2117725" algn="r"/>
                <a:tab pos="3094038" algn="r"/>
                <a:tab pos="4114800" algn="r"/>
                <a:tab pos="5197475" algn="r"/>
                <a:tab pos="6294438" algn="r"/>
                <a:tab pos="7315200" algn="r"/>
              </a:tabLst>
            </a:pPr>
            <a:endParaRPr lang="en-US" altLang="ko-KR" smtClean="0">
              <a:ea typeface="굴림" panose="020B0600000101010101" pitchFamily="34" charset="-127"/>
            </a:endParaRPr>
          </a:p>
          <a:p>
            <a:pPr>
              <a:buFontTx/>
              <a:buNone/>
              <a:tabLst>
                <a:tab pos="2117725" algn="r"/>
                <a:tab pos="3094038" algn="r"/>
                <a:tab pos="4114800" algn="r"/>
                <a:tab pos="5197475" algn="r"/>
                <a:tab pos="6294438" algn="r"/>
                <a:tab pos="7315200" algn="r"/>
              </a:tabLst>
            </a:pPr>
            <a:r>
              <a:rPr lang="en-US" altLang="ko-KR" smtClean="0">
                <a:ea typeface="굴림" panose="020B0600000101010101" pitchFamily="34" charset="-127"/>
              </a:rPr>
              <a:t>	            2-way        	4-way          	8-way</a:t>
            </a:r>
            <a:br>
              <a:rPr lang="en-US" altLang="ko-KR" smtClean="0">
                <a:ea typeface="굴림" panose="020B0600000101010101" pitchFamily="34" charset="-127"/>
              </a:rPr>
            </a:br>
            <a:r>
              <a:rPr lang="en-US" altLang="ko-KR" u="sng" smtClean="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sz="2000" smtClean="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sz="2000" smtClean="0">
              <a:ea typeface="굴림" panose="020B0600000101010101" pitchFamily="34" charset="-127"/>
            </a:endParaRPr>
          </a:p>
        </p:txBody>
      </p:sp>
      <p:sp>
        <p:nvSpPr>
          <p:cNvPr id="30723" name="Rectangle 3"/>
          <p:cNvSpPr>
            <a:spLocks noGrp="1" noChangeArrowheads="1"/>
          </p:cNvSpPr>
          <p:nvPr>
            <p:ph type="title"/>
          </p:nvPr>
        </p:nvSpPr>
        <p:spPr>
          <a:xfrm>
            <a:off x="457200" y="227013"/>
            <a:ext cx="8077200" cy="368300"/>
          </a:xfrm>
        </p:spPr>
        <p:txBody>
          <a:bodyPr/>
          <a:lstStyle/>
          <a:p>
            <a:r>
              <a:rPr lang="en-US" altLang="ko-KR" smtClean="0">
                <a:ea typeface="굴림" panose="020B0600000101010101" pitchFamily="34" charset="-127"/>
              </a:rPr>
              <a:t>Review: Which block should be replaced on a miss?</a:t>
            </a:r>
          </a:p>
        </p:txBody>
      </p:sp>
    </p:spTree>
    <p:extLst>
      <p:ext uri="{BB962C8B-B14F-4D97-AF65-F5344CB8AC3E}">
        <p14:creationId xmlns:p14="http://schemas.microsoft.com/office/powerpoint/2010/main" val="1146415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anim calcmode="lin" valueType="num">
                                      <p:cBhvr additive="base">
                                        <p:cTn id="7" dur="500" fill="hold"/>
                                        <p:tgtEl>
                                          <p:spTgt spid="7454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5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5474">
                                            <p:txEl>
                                              <p:pRg st="1" end="1"/>
                                            </p:txEl>
                                          </p:spTgt>
                                        </p:tgtEl>
                                        <p:attrNameLst>
                                          <p:attrName>style.visibility</p:attrName>
                                        </p:attrNameLst>
                                      </p:cBhvr>
                                      <p:to>
                                        <p:strVal val="visible"/>
                                      </p:to>
                                    </p:set>
                                    <p:anim calcmode="lin" valueType="num">
                                      <p:cBhvr additive="base">
                                        <p:cTn id="13" dur="500" fill="hold"/>
                                        <p:tgtEl>
                                          <p:spTgt spid="74547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4547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45474">
                                            <p:txEl>
                                              <p:pRg st="2" end="2"/>
                                            </p:txEl>
                                          </p:spTgt>
                                        </p:tgtEl>
                                        <p:attrNameLst>
                                          <p:attrName>style.visibility</p:attrName>
                                        </p:attrNameLst>
                                      </p:cBhvr>
                                      <p:to>
                                        <p:strVal val="visible"/>
                                      </p:to>
                                    </p:set>
                                    <p:anim calcmode="lin" valueType="num">
                                      <p:cBhvr additive="base">
                                        <p:cTn id="17" dur="500" fill="hold"/>
                                        <p:tgtEl>
                                          <p:spTgt spid="745474">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4547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45474">
                                            <p:txEl>
                                              <p:pRg st="3" end="3"/>
                                            </p:txEl>
                                          </p:spTgt>
                                        </p:tgtEl>
                                        <p:attrNameLst>
                                          <p:attrName>style.visibility</p:attrName>
                                        </p:attrNameLst>
                                      </p:cBhvr>
                                      <p:to>
                                        <p:strVal val="visible"/>
                                      </p:to>
                                    </p:set>
                                    <p:anim calcmode="lin" valueType="num">
                                      <p:cBhvr additive="base">
                                        <p:cTn id="21" dur="500" fill="hold"/>
                                        <p:tgtEl>
                                          <p:spTgt spid="74547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54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45474">
                                            <p:txEl>
                                              <p:pRg st="5" end="5"/>
                                            </p:txEl>
                                          </p:spTgt>
                                        </p:tgtEl>
                                        <p:attrNameLst>
                                          <p:attrName>style.visibility</p:attrName>
                                        </p:attrNameLst>
                                      </p:cBhvr>
                                      <p:to>
                                        <p:strVal val="visible"/>
                                      </p:to>
                                    </p:set>
                                    <p:anim calcmode="lin" valueType="num">
                                      <p:cBhvr additive="base">
                                        <p:cTn id="27" dur="500" fill="hold"/>
                                        <p:tgtEl>
                                          <p:spTgt spid="745474">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547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45474">
                                            <p:txEl>
                                              <p:pRg st="6" end="6"/>
                                            </p:txEl>
                                          </p:spTgt>
                                        </p:tgtEl>
                                        <p:attrNameLst>
                                          <p:attrName>style.visibility</p:attrName>
                                        </p:attrNameLst>
                                      </p:cBhvr>
                                      <p:to>
                                        <p:strVal val="visible"/>
                                      </p:to>
                                    </p:set>
                                    <p:anim calcmode="lin" valueType="num">
                                      <p:cBhvr additive="base">
                                        <p:cTn id="31" dur="500" fill="hold"/>
                                        <p:tgtEl>
                                          <p:spTgt spid="745474">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45474">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45474">
                                            <p:txEl>
                                              <p:pRg st="7" end="7"/>
                                            </p:txEl>
                                          </p:spTgt>
                                        </p:tgtEl>
                                        <p:attrNameLst>
                                          <p:attrName>style.visibility</p:attrName>
                                        </p:attrNameLst>
                                      </p:cBhvr>
                                      <p:to>
                                        <p:strVal val="visible"/>
                                      </p:to>
                                    </p:set>
                                    <p:anim calcmode="lin" valueType="num">
                                      <p:cBhvr additive="base">
                                        <p:cTn id="35" dur="500" fill="hold"/>
                                        <p:tgtEl>
                                          <p:spTgt spid="745474">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45474">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45474">
                                            <p:txEl>
                                              <p:pRg st="8" end="8"/>
                                            </p:txEl>
                                          </p:spTgt>
                                        </p:tgtEl>
                                        <p:attrNameLst>
                                          <p:attrName>style.visibility</p:attrName>
                                        </p:attrNameLst>
                                      </p:cBhvr>
                                      <p:to>
                                        <p:strVal val="visible"/>
                                      </p:to>
                                    </p:set>
                                    <p:anim calcmode="lin" valueType="num">
                                      <p:cBhvr additive="base">
                                        <p:cTn id="39" dur="500" fill="hold"/>
                                        <p:tgtEl>
                                          <p:spTgt spid="745474">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4547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61514</TotalTime>
  <Pages>60</Pages>
  <Words>4876</Words>
  <Application>Microsoft Office PowerPoint</Application>
  <PresentationFormat>On-screen Show (4:3)</PresentationFormat>
  <Paragraphs>1081</Paragraphs>
  <Slides>51</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굴림</vt:lpstr>
      <vt:lpstr>굴림</vt:lpstr>
      <vt:lpstr>MS PGothic</vt:lpstr>
      <vt:lpstr>MS PGothic</vt:lpstr>
      <vt:lpstr>Arial</vt:lpstr>
      <vt:lpstr>Comic Sans MS</vt:lpstr>
      <vt:lpstr>Courier New</vt:lpstr>
      <vt:lpstr>Helvetica</vt:lpstr>
      <vt:lpstr>Impact</vt:lpstr>
      <vt:lpstr>Symbol</vt:lpstr>
      <vt:lpstr>Times New Roman</vt:lpstr>
      <vt:lpstr>Office</vt:lpstr>
      <vt:lpstr>CS162 Operating Systems and Systems Programming Lecture 14   Caching (Finished), Demand Paging</vt:lpstr>
      <vt:lpstr>Recall: In Machine Structures (eg. 61C) …</vt:lpstr>
      <vt:lpstr>Review: Memory Hierarchy</vt:lpstr>
      <vt:lpstr>Recall: How is a Block found in a Cache?</vt:lpstr>
      <vt:lpstr>Review: Direct Mapped Cache</vt:lpstr>
      <vt:lpstr>Review: Set Associative Cache</vt:lpstr>
      <vt:lpstr>Review: Fully Associative Cache</vt:lpstr>
      <vt:lpstr>Where does a Block Get Placed in a Cache?</vt:lpstr>
      <vt:lpstr>Review: Which block should be replaced on a miss?</vt:lpstr>
      <vt:lpstr>Review: What happens on a write?</vt:lpstr>
      <vt:lpstr>Caching Applied to Address Translation</vt:lpstr>
      <vt:lpstr>What Actually Happens on a TLB Miss?</vt:lpstr>
      <vt:lpstr>Transparent Exceptions: TLB/Page fault</vt:lpstr>
      <vt:lpstr>Consider weird things that can happen</vt:lpstr>
      <vt:lpstr>Precise Exceptions</vt:lpstr>
      <vt:lpstr>Administrivia</vt:lpstr>
      <vt:lpstr>What happens on a Context Switch?</vt:lpstr>
      <vt:lpstr>What TLB organization makes sense?</vt:lpstr>
      <vt:lpstr>TLB organization: include protection</vt:lpstr>
      <vt:lpstr>Example: R3000 pipeline includes TLB “stages”</vt:lpstr>
      <vt:lpstr>Reducing translation time further</vt:lpstr>
      <vt:lpstr>Overlapping TLB &amp; Cache Access (1/2)</vt:lpstr>
      <vt:lpstr>Overlapping TLB &amp; Cache Access</vt:lpstr>
      <vt:lpstr>Putting Everything Together: Address Translation</vt:lpstr>
      <vt:lpstr>Putting Everything Together: TLB</vt:lpstr>
      <vt:lpstr>Putting Everything Together: Cache</vt:lpstr>
      <vt:lpstr>Where are all places that caching arises in Operating Systems?</vt:lpstr>
      <vt:lpstr>Impact of caches on Operating Systems</vt:lpstr>
      <vt:lpstr>Working Set Model</vt:lpstr>
      <vt:lpstr>Cache Behavior under WS model</vt:lpstr>
      <vt:lpstr>Another model of Locality: Zipf</vt:lpstr>
      <vt:lpstr>Demand Paging</vt:lpstr>
      <vt:lpstr>Illusion of Infinite Memory</vt:lpstr>
      <vt:lpstr>Demand Paging is Caching</vt:lpstr>
      <vt:lpstr>Review: What is in a PTE?</vt:lpstr>
      <vt:lpstr>Demand Paging Mechanisms</vt:lpstr>
      <vt:lpstr>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is required to map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Summary: Steps in Handling a Page Fault</vt:lpstr>
      <vt:lpstr>Demand Paging (more details) </vt:lpstr>
      <vt:lpstr>Summary</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675</cp:revision>
  <cp:lastPrinted>2015-03-17T19:06:49Z</cp:lastPrinted>
  <dcterms:created xsi:type="dcterms:W3CDTF">1995-08-12T11:37:26Z</dcterms:created>
  <dcterms:modified xsi:type="dcterms:W3CDTF">2015-03-17T19:08:17Z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