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256" r:id="rId2"/>
    <p:sldId id="1143" r:id="rId3"/>
    <p:sldId id="1080" r:id="rId4"/>
    <p:sldId id="1085" r:id="rId5"/>
    <p:sldId id="1151" r:id="rId6"/>
    <p:sldId id="1148" r:id="rId7"/>
    <p:sldId id="1149" r:id="rId8"/>
    <p:sldId id="1150" r:id="rId9"/>
    <p:sldId id="1088" r:id="rId10"/>
    <p:sldId id="1089" r:id="rId11"/>
    <p:sldId id="1090" r:id="rId12"/>
    <p:sldId id="1091" r:id="rId13"/>
    <p:sldId id="1092" r:id="rId14"/>
    <p:sldId id="1105" r:id="rId15"/>
    <p:sldId id="1106" r:id="rId16"/>
    <p:sldId id="1144" r:id="rId17"/>
    <p:sldId id="1107" r:id="rId18"/>
    <p:sldId id="1108" r:id="rId19"/>
    <p:sldId id="1109" r:id="rId20"/>
    <p:sldId id="1110" r:id="rId21"/>
    <p:sldId id="1111" r:id="rId22"/>
    <p:sldId id="1112" r:id="rId23"/>
    <p:sldId id="1113" r:id="rId24"/>
    <p:sldId id="1114" r:id="rId25"/>
    <p:sldId id="1115" r:id="rId26"/>
    <p:sldId id="1152" r:id="rId27"/>
    <p:sldId id="1153" r:id="rId28"/>
    <p:sldId id="1154" r:id="rId29"/>
    <p:sldId id="1155" r:id="rId30"/>
    <p:sldId id="1156" r:id="rId31"/>
    <p:sldId id="1157" r:id="rId32"/>
    <p:sldId id="1158" r:id="rId33"/>
    <p:sldId id="1159" r:id="rId34"/>
    <p:sldId id="1160" r:id="rId35"/>
    <p:sldId id="1162" r:id="rId36"/>
    <p:sldId id="1174" r:id="rId37"/>
    <p:sldId id="1178" r:id="rId38"/>
    <p:sldId id="1175" r:id="rId39"/>
    <p:sldId id="1176" r:id="rId40"/>
    <p:sldId id="1177" r:id="rId41"/>
    <p:sldId id="1182" r:id="rId42"/>
    <p:sldId id="1183" r:id="rId43"/>
    <p:sldId id="1163" r:id="rId44"/>
    <p:sldId id="1180" r:id="rId45"/>
    <p:sldId id="1164" r:id="rId46"/>
    <p:sldId id="1184" r:id="rId47"/>
    <p:sldId id="1167" r:id="rId48"/>
    <p:sldId id="1168" r:id="rId49"/>
    <p:sldId id="1169" r:id="rId50"/>
    <p:sldId id="1116" r:id="rId51"/>
    <p:sldId id="1181" r:id="rId52"/>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32" autoAdjust="0"/>
    <p:restoredTop sz="94799" autoAdjust="0"/>
  </p:normalViewPr>
  <p:slideViewPr>
    <p:cSldViewPr>
      <p:cViewPr>
        <p:scale>
          <a:sx n="80" d="100"/>
          <a:sy n="80" d="100"/>
        </p:scale>
        <p:origin x="44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89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7992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88280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1062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85008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499791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59308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98652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122862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370374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94012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xfrm>
            <a:off x="2986088" y="469900"/>
            <a:ext cx="3644900" cy="2733675"/>
          </a:xfrm>
          <a:ln/>
        </p:spPr>
      </p:sp>
      <p:sp>
        <p:nvSpPr>
          <p:cNvPr id="67587" name="Rectangle 3"/>
          <p:cNvSpPr>
            <a:spLocks noGrp="1" noChangeArrowheads="1"/>
          </p:cNvSpPr>
          <p:nvPr>
            <p:ph type="body" idx="1"/>
          </p:nvPr>
        </p:nvSpPr>
        <p:spPr>
          <a:xfrm>
            <a:off x="720725" y="3473450"/>
            <a:ext cx="8275638" cy="3292475"/>
          </a:xfrm>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95509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113526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70278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1810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88759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40563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56601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16184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r>
              <a:rPr lang="en-US" altLang="en-US" smtClean="0"/>
              <a:t>Example: one program, touches 50 pages (each equally likely). Have only 40 physical page frames.</a:t>
            </a:r>
          </a:p>
          <a:p>
            <a:r>
              <a:rPr lang="en-US" altLang="en-US" smtClean="0"/>
              <a:t>How bad is this?</a:t>
            </a:r>
          </a:p>
          <a:p>
            <a:r>
              <a:rPr lang="en-US" altLang="en-US" smtClean="0"/>
              <a:t>  - Does your program run at 80% speed?</a:t>
            </a:r>
          </a:p>
          <a:p>
            <a:r>
              <a:rPr lang="en-US" altLang="en-US" smtClean="0"/>
              <a:t>  - Does your program run at 20% speed?</a:t>
            </a:r>
          </a:p>
          <a:p>
            <a:r>
              <a:rPr lang="en-US" altLang="en-US" smtClean="0"/>
              <a:t>Performance is really bad</a:t>
            </a:r>
          </a:p>
          <a:p>
            <a:r>
              <a:rPr lang="en-US" altLang="en-US" smtClean="0"/>
              <a:t>If we have enough pages, 200 ns/ref, but if too few pages, assume every 5</a:t>
            </a:r>
            <a:r>
              <a:rPr lang="en-US" altLang="en-US" baseline="30000" smtClean="0"/>
              <a:t>th</a:t>
            </a:r>
            <a:r>
              <a:rPr lang="en-US" altLang="en-US" smtClean="0"/>
              <a:t> page reference causes a page fault</a:t>
            </a:r>
          </a:p>
          <a:p>
            <a:r>
              <a:rPr lang="en-US" altLang="en-US" smtClean="0"/>
              <a:t>= 4 refs x 200 ns</a:t>
            </a:r>
          </a:p>
          <a:p>
            <a:r>
              <a:rPr lang="en-US" altLang="en-US" smtClean="0"/>
              <a:t>  1 page fault x 10 ms for disk I/O</a:t>
            </a:r>
          </a:p>
          <a:p>
            <a:r>
              <a:rPr lang="en-US" altLang="en-US" smtClean="0"/>
              <a:t>= 5 refs, 10 ms + 800 ns =&gt; 2 ms/ref (not 100 MIPS, but 500 IPS! Factor of 10,000)</a:t>
            </a:r>
          </a:p>
          <a:p>
            <a:r>
              <a:rPr lang="en-US" altLang="en-US" smtClean="0"/>
              <a:t>Machine appears to have stopped!</a:t>
            </a:r>
          </a:p>
          <a:p>
            <a:endParaRPr lang="en-US" altLang="en-US" smtClean="0"/>
          </a:p>
        </p:txBody>
      </p:sp>
    </p:spTree>
    <p:extLst>
      <p:ext uri="{BB962C8B-B14F-4D97-AF65-F5344CB8AC3E}">
        <p14:creationId xmlns:p14="http://schemas.microsoft.com/office/powerpoint/2010/main" val="4201310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76407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7032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91219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06101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07043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45885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07045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72405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407599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20732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4603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993623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42832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65576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52" tIns="46986" rIns="95652" bIns="46986"/>
          <a:lstStyle/>
          <a:p>
            <a:r>
              <a:rPr lang="en-US"/>
              <a:t>After the OS has issued a command to the I/O device either via a special I/O instruction or by writing to a location in the I/O address space,  the OS needs to be notified when:</a:t>
            </a:r>
          </a:p>
          <a:p>
            <a:r>
              <a:rPr lang="en-US"/>
              <a:t>(a) The I/O device has completed the operation.</a:t>
            </a:r>
          </a:p>
          <a:p>
            <a:r>
              <a:rPr lang="en-US"/>
              <a:t>(b) Or when the I/O device has encountered an error.</a:t>
            </a:r>
          </a:p>
          <a:p>
            <a:r>
              <a:rPr lang="en-US"/>
              <a:t>This can be accomplished in two different ways: Polling and I/O interrupt.</a:t>
            </a:r>
          </a:p>
          <a:p>
            <a:endParaRPr lang="en-US"/>
          </a:p>
          <a:p>
            <a:r>
              <a:rPr lang="en-US"/>
              <a:t>+1 = 58 min. (Y:38)</a:t>
            </a:r>
          </a:p>
        </p:txBody>
      </p:sp>
      <p:sp>
        <p:nvSpPr>
          <p:cNvPr id="7065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715480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557788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8273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4145282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99152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94687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25847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72397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831598" y="6551613"/>
            <a:ext cx="1219867"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rPr>
              <a:t>Lec</a:t>
            </a:r>
            <a:r>
              <a:rPr lang="en-US" altLang="en-US" sz="1400" dirty="0">
                <a:solidFill>
                  <a:srgbClr val="2A40E2"/>
                </a:solidFill>
              </a:rPr>
              <a:t> </a:t>
            </a:r>
            <a:r>
              <a:rPr lang="en-US" altLang="en-US" sz="1400" dirty="0" smtClean="0">
                <a:solidFill>
                  <a:srgbClr val="2A40E2"/>
                </a:solidFill>
              </a:rPr>
              <a:t>15.</a:t>
            </a:r>
            <a:fld id="{6456B83E-17D0-4CDF-84AD-C8A97BEB5271}" type="slidenum">
              <a:rPr lang="en-US" altLang="en-US" sz="1400" smtClean="0">
                <a:solidFill>
                  <a:srgbClr val="2A40E2"/>
                </a:solidFill>
              </a:rPr>
              <a:pPr algn="ctr"/>
              <a:t>‹#›</a:t>
            </a:fld>
            <a:endParaRPr lang="en-US" altLang="en-US" sz="1400" b="0" i="1" dirty="0">
              <a:solidFill>
                <a:srgbClr val="2A40E2"/>
              </a:solidFill>
            </a:endParaRPr>
          </a:p>
        </p:txBody>
      </p:sp>
      <p:sp>
        <p:nvSpPr>
          <p:cNvPr id="1029" name="Text Box 5"/>
          <p:cNvSpPr txBox="1">
            <a:spLocks noChangeArrowheads="1"/>
          </p:cNvSpPr>
          <p:nvPr/>
        </p:nvSpPr>
        <p:spPr bwMode="auto">
          <a:xfrm>
            <a:off x="0" y="6550025"/>
            <a:ext cx="912407"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rPr>
              <a:t>3/18/15</a:t>
            </a:r>
            <a:endParaRPr lang="en-US" sz="1400" dirty="0" smtClean="0">
              <a:solidFill>
                <a:srgbClr val="2A40E2"/>
              </a:solidFill>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Text Box 7"/>
          <p:cNvSpPr txBox="1">
            <a:spLocks noChangeArrowheads="1"/>
          </p:cNvSpPr>
          <p:nvPr userDrawn="1"/>
        </p:nvSpPr>
        <p:spPr bwMode="auto">
          <a:xfrm>
            <a:off x="2935288" y="6550025"/>
            <a:ext cx="3542935"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err="1" smtClean="0">
                <a:solidFill>
                  <a:srgbClr val="2A40E2"/>
                </a:solidFill>
              </a:rPr>
              <a:t>Kubiatowicz</a:t>
            </a:r>
            <a:r>
              <a:rPr lang="en-US" sz="1400" dirty="0" smtClean="0">
                <a:solidFill>
                  <a:srgbClr val="2A40E2"/>
                </a:solidFill>
              </a:rPr>
              <a:t> CS162 ©UCB Spring 2015</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3.png"/><Relationship Id="rId3" Type="http://schemas.openxmlformats.org/officeDocument/2006/relationships/image" Target="../media/image24.jpg"/><Relationship Id="rId7" Type="http://schemas.openxmlformats.org/officeDocument/2006/relationships/image" Target="../media/image28.wmf"/><Relationship Id="rId12" Type="http://schemas.openxmlformats.org/officeDocument/2006/relationships/image" Target="../media/image32.w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7.wmf"/><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wmf"/><Relationship Id="rId4" Type="http://schemas.openxmlformats.org/officeDocument/2006/relationships/image" Target="../media/image25.wmf"/><Relationship Id="rId9" Type="http://schemas.openxmlformats.org/officeDocument/2006/relationships/image" Target="../media/image4.png"/><Relationship Id="rId14" Type="http://schemas.openxmlformats.org/officeDocument/2006/relationships/image" Target="../media/image3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a:t>
            </a:r>
            <a:r>
              <a:rPr lang="en-US" altLang="en-US" sz="3000" dirty="0" smtClean="0"/>
              <a:t>15</a:t>
            </a:r>
            <a:r>
              <a:rPr lang="en-US" altLang="en-US" sz="3000" dirty="0" smtClean="0"/>
              <a:t/>
            </a:r>
            <a:br>
              <a:rPr lang="en-US" altLang="en-US" sz="3000" dirty="0" smtClean="0"/>
            </a:br>
            <a:r>
              <a:rPr lang="en-US" altLang="en-US" sz="3000" dirty="0" smtClean="0"/>
              <a:t> </a:t>
            </a:r>
            <a:br>
              <a:rPr lang="en-US" altLang="en-US" sz="3000" dirty="0" smtClean="0"/>
            </a:br>
            <a:r>
              <a:rPr lang="en-US" altLang="en-US" sz="3000" dirty="0" smtClean="0"/>
              <a:t>Demand Paging (Finished),</a:t>
            </a:r>
            <a:br>
              <a:rPr lang="en-US" altLang="en-US" sz="3000" dirty="0" smtClean="0"/>
            </a:br>
            <a:r>
              <a:rPr lang="en-US" altLang="en-US" sz="3000" dirty="0" smtClean="0"/>
              <a:t>General I/O</a:t>
            </a: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March </a:t>
            </a:r>
            <a:r>
              <a:rPr lang="en-US" altLang="en-US" dirty="0" smtClean="0"/>
              <a:t>18</a:t>
            </a:r>
            <a:r>
              <a:rPr lang="en-US" altLang="en-US" baseline="30000" dirty="0" smtClean="0"/>
              <a:t>th</a:t>
            </a:r>
            <a:r>
              <a:rPr lang="en-US" altLang="en-US" dirty="0" smtClean="0"/>
              <a:t>, 2015</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Replacement Policies (Con’t)</a:t>
            </a:r>
          </a:p>
        </p:txBody>
      </p:sp>
      <p:sp>
        <p:nvSpPr>
          <p:cNvPr id="774147" name="Rectangle 3"/>
          <p:cNvSpPr>
            <a:spLocks noGrp="1" noChangeArrowheads="1"/>
          </p:cNvSpPr>
          <p:nvPr>
            <p:ph type="body" idx="1"/>
          </p:nvPr>
        </p:nvSpPr>
        <p:spPr>
          <a:xfrm>
            <a:off x="152400" y="685800"/>
            <a:ext cx="8763000" cy="6019800"/>
          </a:xfrm>
        </p:spPr>
        <p:txBody>
          <a:bodyPr/>
          <a:lstStyle/>
          <a:p>
            <a:pPr>
              <a:lnSpc>
                <a:spcPct val="80000"/>
              </a:lnSpc>
              <a:spcBef>
                <a:spcPct val="20000"/>
              </a:spcBef>
            </a:pPr>
            <a:r>
              <a:rPr lang="en-US" altLang="ko-KR" smtClean="0">
                <a:solidFill>
                  <a:schemeClr val="hlink"/>
                </a:solidFill>
                <a:ea typeface="굴림" panose="020B0600000101010101" pitchFamily="34" charset="-127"/>
              </a:rPr>
              <a:t>LRU (Least Recently Used):</a:t>
            </a:r>
          </a:p>
          <a:p>
            <a:pPr lvl="1">
              <a:lnSpc>
                <a:spcPct val="80000"/>
              </a:lnSpc>
              <a:spcBef>
                <a:spcPct val="20000"/>
              </a:spcBef>
            </a:pPr>
            <a:r>
              <a:rPr lang="en-US" altLang="ko-KR" smtClean="0">
                <a:ea typeface="굴림" panose="020B0600000101010101" pitchFamily="34" charset="-127"/>
              </a:rPr>
              <a:t>Replace page that hasn’t been used for the longest time</a:t>
            </a:r>
          </a:p>
          <a:p>
            <a:pPr lvl="1">
              <a:lnSpc>
                <a:spcPct val="80000"/>
              </a:lnSpc>
              <a:spcBef>
                <a:spcPct val="20000"/>
              </a:spcBef>
            </a:pPr>
            <a:r>
              <a:rPr lang="en-US" altLang="ko-KR" smtClean="0">
                <a:ea typeface="굴림" panose="020B0600000101010101" pitchFamily="34" charset="-127"/>
              </a:rPr>
              <a:t>Programs have locality, so if something not used for a while, unlikely to be used in the near future.</a:t>
            </a:r>
          </a:p>
          <a:p>
            <a:pPr lvl="1">
              <a:lnSpc>
                <a:spcPct val="80000"/>
              </a:lnSpc>
              <a:spcBef>
                <a:spcPct val="20000"/>
              </a:spcBef>
            </a:pPr>
            <a:r>
              <a:rPr lang="en-US" altLang="ko-KR" smtClean="0">
                <a:ea typeface="굴림" panose="020B0600000101010101" pitchFamily="34" charset="-127"/>
              </a:rPr>
              <a:t>Seems like LRU should be a good approximation to MIN.</a:t>
            </a:r>
          </a:p>
          <a:p>
            <a:pPr>
              <a:lnSpc>
                <a:spcPct val="80000"/>
              </a:lnSpc>
              <a:spcBef>
                <a:spcPct val="20000"/>
              </a:spcBef>
            </a:pPr>
            <a:r>
              <a:rPr lang="en-US" altLang="ko-KR" smtClean="0">
                <a:ea typeface="굴림" panose="020B0600000101010101" pitchFamily="34" charset="-127"/>
              </a:rPr>
              <a:t>How to implement LRU? Use a list!</a:t>
            </a:r>
          </a:p>
          <a:p>
            <a:pPr lvl="1">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r>
              <a:rPr lang="en-US" altLang="ko-KR" smtClean="0">
                <a:ea typeface="굴림" panose="020B0600000101010101" pitchFamily="34" charset="-127"/>
              </a:rPr>
              <a:t>On each use, remove page from list and place at head</a:t>
            </a:r>
          </a:p>
          <a:p>
            <a:pPr lvl="1">
              <a:lnSpc>
                <a:spcPct val="80000"/>
              </a:lnSpc>
              <a:spcBef>
                <a:spcPct val="20000"/>
              </a:spcBef>
            </a:pPr>
            <a:r>
              <a:rPr lang="en-US" altLang="ko-KR" smtClean="0">
                <a:ea typeface="굴림" panose="020B0600000101010101" pitchFamily="34" charset="-127"/>
              </a:rPr>
              <a:t>LRU page is at tail</a:t>
            </a:r>
          </a:p>
          <a:p>
            <a:pPr>
              <a:lnSpc>
                <a:spcPct val="80000"/>
              </a:lnSpc>
              <a:spcBef>
                <a:spcPct val="20000"/>
              </a:spcBef>
            </a:pPr>
            <a:r>
              <a:rPr lang="en-US" altLang="ko-KR" smtClean="0">
                <a:ea typeface="굴림" panose="020B0600000101010101" pitchFamily="34" charset="-127"/>
              </a:rPr>
              <a:t>Problems with this scheme for paging?</a:t>
            </a:r>
          </a:p>
          <a:p>
            <a:pPr lvl="1">
              <a:lnSpc>
                <a:spcPct val="80000"/>
              </a:lnSpc>
              <a:spcBef>
                <a:spcPct val="20000"/>
              </a:spcBef>
            </a:pPr>
            <a:r>
              <a:rPr lang="en-US" altLang="ko-KR" smtClean="0">
                <a:ea typeface="굴림" panose="020B0600000101010101" pitchFamily="34" charset="-127"/>
              </a:rPr>
              <a:t>Need to know immediately when each page used so that can change position in list… </a:t>
            </a:r>
          </a:p>
          <a:p>
            <a:pPr lvl="1">
              <a:lnSpc>
                <a:spcPct val="80000"/>
              </a:lnSpc>
              <a:spcBef>
                <a:spcPct val="20000"/>
              </a:spcBef>
            </a:pPr>
            <a:r>
              <a:rPr lang="en-US" altLang="ko-KR" smtClean="0">
                <a:ea typeface="굴림" panose="020B0600000101010101" pitchFamily="34" charset="-127"/>
              </a:rPr>
              <a:t>Many instructions for each hardware access</a:t>
            </a:r>
          </a:p>
          <a:p>
            <a:pPr>
              <a:lnSpc>
                <a:spcPct val="80000"/>
              </a:lnSpc>
              <a:spcBef>
                <a:spcPct val="20000"/>
              </a:spcBef>
            </a:pPr>
            <a:r>
              <a:rPr lang="en-US" altLang="ko-KR" smtClean="0">
                <a:ea typeface="굴림" panose="020B0600000101010101" pitchFamily="34" charset="-127"/>
              </a:rPr>
              <a:t>In practice, people </a:t>
            </a:r>
            <a:r>
              <a:rPr lang="en-US" altLang="ko-KR" smtClean="0">
                <a:solidFill>
                  <a:schemeClr val="hlink"/>
                </a:solidFill>
                <a:ea typeface="굴림" panose="020B0600000101010101" pitchFamily="34" charset="-127"/>
              </a:rPr>
              <a:t>approximate</a:t>
            </a:r>
            <a:r>
              <a:rPr lang="en-US" altLang="ko-KR" smtClean="0">
                <a:ea typeface="굴림" panose="020B0600000101010101" pitchFamily="34" charset="-127"/>
              </a:rPr>
              <a:t> LRU (more later)</a:t>
            </a:r>
          </a:p>
        </p:txBody>
      </p:sp>
      <p:grpSp>
        <p:nvGrpSpPr>
          <p:cNvPr id="774159" name="Group 15"/>
          <p:cNvGrpSpPr>
            <a:grpSpLocks/>
          </p:cNvGrpSpPr>
          <p:nvPr/>
        </p:nvGrpSpPr>
        <p:grpSpPr bwMode="auto">
          <a:xfrm>
            <a:off x="1371600" y="2743200"/>
            <a:ext cx="6438900" cy="1295400"/>
            <a:chOff x="736" y="3120"/>
            <a:chExt cx="4112" cy="880"/>
          </a:xfrm>
        </p:grpSpPr>
        <p:sp>
          <p:nvSpPr>
            <p:cNvPr id="35845" name="Rectangle 4"/>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Page 6</a:t>
              </a:r>
            </a:p>
          </p:txBody>
        </p:sp>
        <p:sp>
          <p:nvSpPr>
            <p:cNvPr id="35846" name="Rectangle 5"/>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Page 7</a:t>
              </a:r>
            </a:p>
          </p:txBody>
        </p:sp>
        <p:sp>
          <p:nvSpPr>
            <p:cNvPr id="35847" name="Rectangle 6"/>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Page 1</a:t>
              </a:r>
            </a:p>
          </p:txBody>
        </p:sp>
        <p:sp>
          <p:nvSpPr>
            <p:cNvPr id="35848" name="Rectangle 7"/>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Page 2</a:t>
              </a:r>
            </a:p>
          </p:txBody>
        </p:sp>
        <p:sp>
          <p:nvSpPr>
            <p:cNvPr id="35849" name="Line 8"/>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0" name="Line 9"/>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1" name="Line 10"/>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2" name="Line 11"/>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3" name="Text Box 12"/>
            <p:cNvSpPr txBox="1">
              <a:spLocks noChangeArrowheads="1"/>
            </p:cNvSpPr>
            <p:nvPr/>
          </p:nvSpPr>
          <p:spPr bwMode="auto">
            <a:xfrm>
              <a:off x="736" y="3279"/>
              <a:ext cx="516" cy="2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Head</a:t>
              </a:r>
            </a:p>
          </p:txBody>
        </p:sp>
        <p:sp>
          <p:nvSpPr>
            <p:cNvPr id="35854" name="Freeform 13"/>
            <p:cNvSpPr>
              <a:spLocks/>
            </p:cNvSpPr>
            <p:nvPr/>
          </p:nvSpPr>
          <p:spPr bwMode="auto">
            <a:xfrm>
              <a:off x="3552" y="3648"/>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5" name="Text Box 14"/>
            <p:cNvSpPr txBox="1">
              <a:spLocks noChangeArrowheads="1"/>
            </p:cNvSpPr>
            <p:nvPr/>
          </p:nvSpPr>
          <p:spPr bwMode="auto">
            <a:xfrm>
              <a:off x="2648" y="3774"/>
              <a:ext cx="910" cy="2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Tail (LRU)</a:t>
              </a:r>
            </a:p>
          </p:txBody>
        </p:sp>
      </p:grpSp>
    </p:spTree>
    <p:extLst>
      <p:ext uri="{BB962C8B-B14F-4D97-AF65-F5344CB8AC3E}">
        <p14:creationId xmlns:p14="http://schemas.microsoft.com/office/powerpoint/2010/main" val="3639449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anim calcmode="lin" valueType="num">
                                      <p:cBhvr additive="base">
                                        <p:cTn id="7" dur="500" fill="hold"/>
                                        <p:tgtEl>
                                          <p:spTgt spid="774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4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4147">
                                            <p:txEl>
                                              <p:pRg st="1" end="1"/>
                                            </p:txEl>
                                          </p:spTgt>
                                        </p:tgtEl>
                                        <p:attrNameLst>
                                          <p:attrName>style.visibility</p:attrName>
                                        </p:attrNameLst>
                                      </p:cBhvr>
                                      <p:to>
                                        <p:strVal val="visible"/>
                                      </p:to>
                                    </p:set>
                                    <p:anim calcmode="lin" valueType="num">
                                      <p:cBhvr additive="base">
                                        <p:cTn id="11" dur="500" fill="hold"/>
                                        <p:tgtEl>
                                          <p:spTgt spid="774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41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74147">
                                            <p:txEl>
                                              <p:pRg st="2" end="2"/>
                                            </p:txEl>
                                          </p:spTgt>
                                        </p:tgtEl>
                                        <p:attrNameLst>
                                          <p:attrName>style.visibility</p:attrName>
                                        </p:attrNameLst>
                                      </p:cBhvr>
                                      <p:to>
                                        <p:strVal val="visible"/>
                                      </p:to>
                                    </p:set>
                                    <p:anim calcmode="lin" valueType="num">
                                      <p:cBhvr additive="base">
                                        <p:cTn id="15" dur="500" fill="hold"/>
                                        <p:tgtEl>
                                          <p:spTgt spid="7741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741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74147">
                                            <p:txEl>
                                              <p:pRg st="3" end="3"/>
                                            </p:txEl>
                                          </p:spTgt>
                                        </p:tgtEl>
                                        <p:attrNameLst>
                                          <p:attrName>style.visibility</p:attrName>
                                        </p:attrNameLst>
                                      </p:cBhvr>
                                      <p:to>
                                        <p:strVal val="visible"/>
                                      </p:to>
                                    </p:set>
                                    <p:anim calcmode="lin" valueType="num">
                                      <p:cBhvr additive="base">
                                        <p:cTn id="19" dur="500" fill="hold"/>
                                        <p:tgtEl>
                                          <p:spTgt spid="7741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4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74147">
                                            <p:txEl>
                                              <p:pRg st="4" end="4"/>
                                            </p:txEl>
                                          </p:spTgt>
                                        </p:tgtEl>
                                        <p:attrNameLst>
                                          <p:attrName>style.visibility</p:attrName>
                                        </p:attrNameLst>
                                      </p:cBhvr>
                                      <p:to>
                                        <p:strVal val="visible"/>
                                      </p:to>
                                    </p:set>
                                    <p:anim calcmode="lin" valueType="num">
                                      <p:cBhvr additive="base">
                                        <p:cTn id="25" dur="500" fill="hold"/>
                                        <p:tgtEl>
                                          <p:spTgt spid="7741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7414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74159"/>
                                        </p:tgtEl>
                                        <p:attrNameLst>
                                          <p:attrName>style.visibility</p:attrName>
                                        </p:attrNameLst>
                                      </p:cBhvr>
                                      <p:to>
                                        <p:strVal val="visible"/>
                                      </p:to>
                                    </p:set>
                                    <p:anim calcmode="lin" valueType="num">
                                      <p:cBhvr additive="base">
                                        <p:cTn id="29" dur="500" fill="hold"/>
                                        <p:tgtEl>
                                          <p:spTgt spid="774159"/>
                                        </p:tgtEl>
                                        <p:attrNameLst>
                                          <p:attrName>ppt_x</p:attrName>
                                        </p:attrNameLst>
                                      </p:cBhvr>
                                      <p:tavLst>
                                        <p:tav tm="0">
                                          <p:val>
                                            <p:strVal val="1+#ppt_w/2"/>
                                          </p:val>
                                        </p:tav>
                                        <p:tav tm="100000">
                                          <p:val>
                                            <p:strVal val="#ppt_x"/>
                                          </p:val>
                                        </p:tav>
                                      </p:tavLst>
                                    </p:anim>
                                    <p:anim calcmode="lin" valueType="num">
                                      <p:cBhvr additive="base">
                                        <p:cTn id="30" dur="500" fill="hold"/>
                                        <p:tgtEl>
                                          <p:spTgt spid="77415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74147">
                                            <p:txEl>
                                              <p:pRg st="9" end="9"/>
                                            </p:txEl>
                                          </p:spTgt>
                                        </p:tgtEl>
                                        <p:attrNameLst>
                                          <p:attrName>style.visibility</p:attrName>
                                        </p:attrNameLst>
                                      </p:cBhvr>
                                      <p:to>
                                        <p:strVal val="visible"/>
                                      </p:to>
                                    </p:set>
                                    <p:anim calcmode="lin" valueType="num">
                                      <p:cBhvr additive="base">
                                        <p:cTn id="35" dur="500" fill="hold"/>
                                        <p:tgtEl>
                                          <p:spTgt spid="774147">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74147">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74147">
                                            <p:txEl>
                                              <p:pRg st="10" end="10"/>
                                            </p:txEl>
                                          </p:spTgt>
                                        </p:tgtEl>
                                        <p:attrNameLst>
                                          <p:attrName>style.visibility</p:attrName>
                                        </p:attrNameLst>
                                      </p:cBhvr>
                                      <p:to>
                                        <p:strVal val="visible"/>
                                      </p:to>
                                    </p:set>
                                    <p:anim calcmode="lin" valueType="num">
                                      <p:cBhvr additive="base">
                                        <p:cTn id="39" dur="500" fill="hold"/>
                                        <p:tgtEl>
                                          <p:spTgt spid="774147">
                                            <p:txEl>
                                              <p:pRg st="10" end="1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741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74147">
                                            <p:txEl>
                                              <p:pRg st="11" end="11"/>
                                            </p:txEl>
                                          </p:spTgt>
                                        </p:tgtEl>
                                        <p:attrNameLst>
                                          <p:attrName>style.visibility</p:attrName>
                                        </p:attrNameLst>
                                      </p:cBhvr>
                                      <p:to>
                                        <p:strVal val="visible"/>
                                      </p:to>
                                    </p:set>
                                    <p:anim calcmode="lin" valueType="num">
                                      <p:cBhvr additive="base">
                                        <p:cTn id="45" dur="500" fill="hold"/>
                                        <p:tgtEl>
                                          <p:spTgt spid="774147">
                                            <p:txEl>
                                              <p:pRg st="11" end="1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74147">
                                            <p:txEl>
                                              <p:pRg st="11" end="11"/>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74147">
                                            <p:txEl>
                                              <p:pRg st="12" end="12"/>
                                            </p:txEl>
                                          </p:spTgt>
                                        </p:tgtEl>
                                        <p:attrNameLst>
                                          <p:attrName>style.visibility</p:attrName>
                                        </p:attrNameLst>
                                      </p:cBhvr>
                                      <p:to>
                                        <p:strVal val="visible"/>
                                      </p:to>
                                    </p:set>
                                    <p:anim calcmode="lin" valueType="num">
                                      <p:cBhvr additive="base">
                                        <p:cTn id="49" dur="500" fill="hold"/>
                                        <p:tgtEl>
                                          <p:spTgt spid="774147">
                                            <p:txEl>
                                              <p:pRg st="12" end="1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74147">
                                            <p:txEl>
                                              <p:pRg st="12" end="12"/>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74147">
                                            <p:txEl>
                                              <p:pRg st="13" end="13"/>
                                            </p:txEl>
                                          </p:spTgt>
                                        </p:tgtEl>
                                        <p:attrNameLst>
                                          <p:attrName>style.visibility</p:attrName>
                                        </p:attrNameLst>
                                      </p:cBhvr>
                                      <p:to>
                                        <p:strVal val="visible"/>
                                      </p:to>
                                    </p:set>
                                    <p:anim calcmode="lin" valueType="num">
                                      <p:cBhvr additive="base">
                                        <p:cTn id="53" dur="500" fill="hold"/>
                                        <p:tgtEl>
                                          <p:spTgt spid="774147">
                                            <p:txEl>
                                              <p:pRg st="13" end="1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7414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74147">
                                            <p:txEl>
                                              <p:pRg st="14" end="14"/>
                                            </p:txEl>
                                          </p:spTgt>
                                        </p:tgtEl>
                                        <p:attrNameLst>
                                          <p:attrName>style.visibility</p:attrName>
                                        </p:attrNameLst>
                                      </p:cBhvr>
                                      <p:to>
                                        <p:strVal val="visible"/>
                                      </p:to>
                                    </p:set>
                                    <p:anim calcmode="lin" valueType="num">
                                      <p:cBhvr additive="base">
                                        <p:cTn id="59" dur="500" fill="hold"/>
                                        <p:tgtEl>
                                          <p:spTgt spid="774147">
                                            <p:txEl>
                                              <p:pRg st="14" end="1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74147">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304800" y="762000"/>
            <a:ext cx="8610600" cy="5943600"/>
          </a:xfrm>
        </p:spPr>
        <p:txBody>
          <a:bodyPr/>
          <a:lstStyle/>
          <a:p>
            <a:pPr>
              <a:lnSpc>
                <a:spcPct val="80000"/>
              </a:lnSpc>
              <a:spcBef>
                <a:spcPct val="20000"/>
              </a:spcBef>
            </a:pPr>
            <a:r>
              <a:rPr lang="en-US" altLang="ko-KR" smtClean="0">
                <a:ea typeface="굴림" panose="020B0600000101010101" pitchFamily="34" charset="-127"/>
              </a:rPr>
              <a:t>Suppose we have 3 page frames, 4 virtual pages, and following reference stream: </a:t>
            </a:r>
          </a:p>
          <a:p>
            <a:pPr lvl="1">
              <a:lnSpc>
                <a:spcPct val="80000"/>
              </a:lnSpc>
              <a:spcBef>
                <a:spcPct val="20000"/>
              </a:spcBef>
            </a:pPr>
            <a:r>
              <a:rPr lang="en-US" altLang="ko-KR" smtClean="0">
                <a:ea typeface="굴림" panose="020B0600000101010101" pitchFamily="34" charset="-127"/>
              </a:rPr>
              <a:t>A B C A B D A D B C B</a:t>
            </a:r>
          </a:p>
          <a:p>
            <a:pPr>
              <a:lnSpc>
                <a:spcPct val="80000"/>
              </a:lnSpc>
              <a:spcBef>
                <a:spcPct val="20000"/>
              </a:spcBef>
            </a:pPr>
            <a:r>
              <a:rPr lang="en-US" altLang="ko-KR" smtClean="0">
                <a:ea typeface="굴림" panose="020B0600000101010101" pitchFamily="34" charset="-127"/>
              </a:rPr>
              <a:t>Consider FIFO Page replacement:</a:t>
            </a: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r>
              <a:rPr lang="en-US" altLang="ko-KR" smtClean="0">
                <a:ea typeface="굴림" panose="020B0600000101010101" pitchFamily="34" charset="-127"/>
              </a:rPr>
              <a:t>FIFO: 7 faults. </a:t>
            </a:r>
          </a:p>
          <a:p>
            <a:pPr lvl="1">
              <a:lnSpc>
                <a:spcPct val="80000"/>
              </a:lnSpc>
              <a:spcBef>
                <a:spcPct val="20000"/>
              </a:spcBef>
            </a:pPr>
            <a:r>
              <a:rPr lang="en-US" altLang="ko-KR" smtClean="0">
                <a:ea typeface="굴림" panose="020B0600000101010101" pitchFamily="34" charset="-127"/>
              </a:rPr>
              <a:t>When referencing D, replacing A is bad choice, since need A again right away</a:t>
            </a:r>
          </a:p>
        </p:txBody>
      </p:sp>
      <p:sp>
        <p:nvSpPr>
          <p:cNvPr id="36867" name="Rectangle 2"/>
          <p:cNvSpPr>
            <a:spLocks noGrp="1" noChangeArrowheads="1"/>
          </p:cNvSpPr>
          <p:nvPr>
            <p:ph type="title"/>
          </p:nvPr>
        </p:nvSpPr>
        <p:spPr/>
        <p:txBody>
          <a:bodyPr/>
          <a:lstStyle/>
          <a:p>
            <a:r>
              <a:rPr lang="en-US" altLang="ko-KR" smtClean="0">
                <a:ea typeface="굴림" panose="020B0600000101010101" pitchFamily="34" charset="-127"/>
              </a:rPr>
              <a:t>Example: FIFO</a:t>
            </a:r>
          </a:p>
        </p:txBody>
      </p:sp>
      <p:grpSp>
        <p:nvGrpSpPr>
          <p:cNvPr id="775305" name="Group 137"/>
          <p:cNvGrpSpPr>
            <a:grpSpLocks/>
          </p:cNvGrpSpPr>
          <p:nvPr/>
        </p:nvGrpSpPr>
        <p:grpSpPr bwMode="auto">
          <a:xfrm>
            <a:off x="7858125" y="3168650"/>
            <a:ext cx="600075" cy="1476375"/>
            <a:chOff x="4950" y="2190"/>
            <a:chExt cx="378" cy="930"/>
          </a:xfrm>
        </p:grpSpPr>
        <p:sp>
          <p:nvSpPr>
            <p:cNvPr id="36943" name="Rectangle 52"/>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44" name="Rectangle 40"/>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45" name="Rectangle 28"/>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5304" name="Group 136"/>
          <p:cNvGrpSpPr>
            <a:grpSpLocks/>
          </p:cNvGrpSpPr>
          <p:nvPr/>
        </p:nvGrpSpPr>
        <p:grpSpPr bwMode="auto">
          <a:xfrm>
            <a:off x="7259638" y="3168650"/>
            <a:ext cx="598487" cy="1476375"/>
            <a:chOff x="4573" y="2190"/>
            <a:chExt cx="377" cy="930"/>
          </a:xfrm>
        </p:grpSpPr>
        <p:sp>
          <p:nvSpPr>
            <p:cNvPr id="36940" name="Rectangle 51"/>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41" name="Rectangle 39"/>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42" name="Rectangle 27"/>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grpSp>
      <p:grpSp>
        <p:nvGrpSpPr>
          <p:cNvPr id="775303" name="Group 135"/>
          <p:cNvGrpSpPr>
            <a:grpSpLocks/>
          </p:cNvGrpSpPr>
          <p:nvPr/>
        </p:nvGrpSpPr>
        <p:grpSpPr bwMode="auto">
          <a:xfrm>
            <a:off x="6659563" y="3168650"/>
            <a:ext cx="600075" cy="1476375"/>
            <a:chOff x="4195" y="2190"/>
            <a:chExt cx="378" cy="930"/>
          </a:xfrm>
        </p:grpSpPr>
        <p:sp>
          <p:nvSpPr>
            <p:cNvPr id="36937" name="Rectangle 50"/>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6938" name="Rectangle 38"/>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39" name="Rectangle 26"/>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5302" name="Group 134"/>
          <p:cNvGrpSpPr>
            <a:grpSpLocks/>
          </p:cNvGrpSpPr>
          <p:nvPr/>
        </p:nvGrpSpPr>
        <p:grpSpPr bwMode="auto">
          <a:xfrm>
            <a:off x="6061075" y="3168650"/>
            <a:ext cx="598488" cy="1476375"/>
            <a:chOff x="3818" y="2190"/>
            <a:chExt cx="377" cy="930"/>
          </a:xfrm>
        </p:grpSpPr>
        <p:sp>
          <p:nvSpPr>
            <p:cNvPr id="36934" name="Rectangle 49"/>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35" name="Rectangle 37"/>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36" name="Rectangle 25"/>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5301" name="Group 133"/>
          <p:cNvGrpSpPr>
            <a:grpSpLocks/>
          </p:cNvGrpSpPr>
          <p:nvPr/>
        </p:nvGrpSpPr>
        <p:grpSpPr bwMode="auto">
          <a:xfrm>
            <a:off x="5461000" y="3168650"/>
            <a:ext cx="600075" cy="1476375"/>
            <a:chOff x="3440" y="2190"/>
            <a:chExt cx="378" cy="930"/>
          </a:xfrm>
        </p:grpSpPr>
        <p:sp>
          <p:nvSpPr>
            <p:cNvPr id="36931" name="Rectangle 48"/>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32" name="Rectangle 36"/>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36933" name="Rectangle 24"/>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5300" name="Group 132"/>
          <p:cNvGrpSpPr>
            <a:grpSpLocks/>
          </p:cNvGrpSpPr>
          <p:nvPr/>
        </p:nvGrpSpPr>
        <p:grpSpPr bwMode="auto">
          <a:xfrm>
            <a:off x="4862513" y="3168650"/>
            <a:ext cx="598487" cy="1476375"/>
            <a:chOff x="3063" y="2190"/>
            <a:chExt cx="377" cy="930"/>
          </a:xfrm>
        </p:grpSpPr>
        <p:sp>
          <p:nvSpPr>
            <p:cNvPr id="36928" name="Rectangle 47"/>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29" name="Rectangle 35"/>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30" name="Rectangle 23"/>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grpSp>
      <p:grpSp>
        <p:nvGrpSpPr>
          <p:cNvPr id="775299" name="Group 131"/>
          <p:cNvGrpSpPr>
            <a:grpSpLocks/>
          </p:cNvGrpSpPr>
          <p:nvPr/>
        </p:nvGrpSpPr>
        <p:grpSpPr bwMode="auto">
          <a:xfrm>
            <a:off x="4262438" y="3168650"/>
            <a:ext cx="600075" cy="1476375"/>
            <a:chOff x="2685" y="2190"/>
            <a:chExt cx="378" cy="930"/>
          </a:xfrm>
        </p:grpSpPr>
        <p:sp>
          <p:nvSpPr>
            <p:cNvPr id="36925" name="Rectangle 46"/>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26" name="Rectangle 34"/>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27" name="Rectangle 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5298" name="Group 130"/>
          <p:cNvGrpSpPr>
            <a:grpSpLocks/>
          </p:cNvGrpSpPr>
          <p:nvPr/>
        </p:nvGrpSpPr>
        <p:grpSpPr bwMode="auto">
          <a:xfrm>
            <a:off x="3662363" y="3168650"/>
            <a:ext cx="600075" cy="1476375"/>
            <a:chOff x="2307" y="2190"/>
            <a:chExt cx="378" cy="930"/>
          </a:xfrm>
        </p:grpSpPr>
        <p:sp>
          <p:nvSpPr>
            <p:cNvPr id="36922" name="Rectangle 4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23" name="Rectangle 33"/>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24" name="Rectangle 21"/>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5297" name="Group 129"/>
          <p:cNvGrpSpPr>
            <a:grpSpLocks/>
          </p:cNvGrpSpPr>
          <p:nvPr/>
        </p:nvGrpSpPr>
        <p:grpSpPr bwMode="auto">
          <a:xfrm>
            <a:off x="3063875" y="3168650"/>
            <a:ext cx="598488" cy="1476375"/>
            <a:chOff x="1930" y="2190"/>
            <a:chExt cx="377" cy="930"/>
          </a:xfrm>
        </p:grpSpPr>
        <p:sp>
          <p:nvSpPr>
            <p:cNvPr id="36919" name="Rectangle 44"/>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6920" name="Rectangle 32"/>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21" name="Rectangle 2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5296" name="Group 128"/>
          <p:cNvGrpSpPr>
            <a:grpSpLocks/>
          </p:cNvGrpSpPr>
          <p:nvPr/>
        </p:nvGrpSpPr>
        <p:grpSpPr bwMode="auto">
          <a:xfrm>
            <a:off x="2463800" y="3168650"/>
            <a:ext cx="600075" cy="1476375"/>
            <a:chOff x="1552" y="2190"/>
            <a:chExt cx="378" cy="930"/>
          </a:xfrm>
        </p:grpSpPr>
        <p:sp>
          <p:nvSpPr>
            <p:cNvPr id="36916"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17" name="Rectangle 31"/>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6918" name="Rectangle 19"/>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5295" name="Group 127"/>
          <p:cNvGrpSpPr>
            <a:grpSpLocks/>
          </p:cNvGrpSpPr>
          <p:nvPr/>
        </p:nvGrpSpPr>
        <p:grpSpPr bwMode="auto">
          <a:xfrm>
            <a:off x="1865313" y="3168650"/>
            <a:ext cx="598487" cy="1476375"/>
            <a:chOff x="1117" y="1948"/>
            <a:chExt cx="377" cy="930"/>
          </a:xfrm>
        </p:grpSpPr>
        <p:sp>
          <p:nvSpPr>
            <p:cNvPr id="36913" name="Rectangle 42"/>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14" name="Rectangle 30"/>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6915" name="Rectangle 1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grpSp>
      <p:sp>
        <p:nvSpPr>
          <p:cNvPr id="775184" name="Rectangle 16"/>
          <p:cNvSpPr>
            <a:spLocks noChangeArrowheads="1"/>
          </p:cNvSpPr>
          <p:nvPr/>
        </p:nvSpPr>
        <p:spPr bwMode="auto">
          <a:xfrm>
            <a:off x="7858125" y="24384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5183" name="Rectangle 15"/>
          <p:cNvSpPr>
            <a:spLocks noChangeArrowheads="1"/>
          </p:cNvSpPr>
          <p:nvPr/>
        </p:nvSpPr>
        <p:spPr bwMode="auto">
          <a:xfrm>
            <a:off x="7259638" y="24384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775182" name="Rectangle 14"/>
          <p:cNvSpPr>
            <a:spLocks noChangeArrowheads="1"/>
          </p:cNvSpPr>
          <p:nvPr/>
        </p:nvSpPr>
        <p:spPr bwMode="auto">
          <a:xfrm>
            <a:off x="6659563" y="24384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5181" name="Rectangle 13"/>
          <p:cNvSpPr>
            <a:spLocks noChangeArrowheads="1"/>
          </p:cNvSpPr>
          <p:nvPr/>
        </p:nvSpPr>
        <p:spPr bwMode="auto">
          <a:xfrm>
            <a:off x="6061075" y="24384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775180" name="Rectangle 12"/>
          <p:cNvSpPr>
            <a:spLocks noChangeArrowheads="1"/>
          </p:cNvSpPr>
          <p:nvPr/>
        </p:nvSpPr>
        <p:spPr bwMode="auto">
          <a:xfrm>
            <a:off x="5461000" y="24384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775179" name="Rectangle 11"/>
          <p:cNvSpPr>
            <a:spLocks noChangeArrowheads="1"/>
          </p:cNvSpPr>
          <p:nvPr/>
        </p:nvSpPr>
        <p:spPr bwMode="auto">
          <a:xfrm>
            <a:off x="4862513" y="24384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775178" name="Rectangle 10"/>
          <p:cNvSpPr>
            <a:spLocks noChangeArrowheads="1"/>
          </p:cNvSpPr>
          <p:nvPr/>
        </p:nvSpPr>
        <p:spPr bwMode="auto">
          <a:xfrm>
            <a:off x="4262438" y="24384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5177" name="Rectangle 9"/>
          <p:cNvSpPr>
            <a:spLocks noChangeArrowheads="1"/>
          </p:cNvSpPr>
          <p:nvPr/>
        </p:nvSpPr>
        <p:spPr bwMode="auto">
          <a:xfrm>
            <a:off x="3662363" y="24384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775176" name="Rectangle 8"/>
          <p:cNvSpPr>
            <a:spLocks noChangeArrowheads="1"/>
          </p:cNvSpPr>
          <p:nvPr/>
        </p:nvSpPr>
        <p:spPr bwMode="auto">
          <a:xfrm>
            <a:off x="3063875" y="24384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775175" name="Rectangle 7"/>
          <p:cNvSpPr>
            <a:spLocks noChangeArrowheads="1"/>
          </p:cNvSpPr>
          <p:nvPr/>
        </p:nvSpPr>
        <p:spPr bwMode="auto">
          <a:xfrm>
            <a:off x="2463800" y="24384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5174" name="Rectangle 6"/>
          <p:cNvSpPr>
            <a:spLocks noChangeArrowheads="1"/>
          </p:cNvSpPr>
          <p:nvPr/>
        </p:nvSpPr>
        <p:spPr bwMode="auto">
          <a:xfrm>
            <a:off x="1865313" y="24384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grpSp>
        <p:nvGrpSpPr>
          <p:cNvPr id="775306" name="Group 138"/>
          <p:cNvGrpSpPr>
            <a:grpSpLocks/>
          </p:cNvGrpSpPr>
          <p:nvPr/>
        </p:nvGrpSpPr>
        <p:grpSpPr bwMode="auto">
          <a:xfrm>
            <a:off x="854075" y="2438400"/>
            <a:ext cx="7604125" cy="2206625"/>
            <a:chOff x="538" y="1536"/>
            <a:chExt cx="4790" cy="1390"/>
          </a:xfrm>
        </p:grpSpPr>
        <p:sp>
          <p:nvSpPr>
            <p:cNvPr id="36891" name="Rectangle 41"/>
            <p:cNvSpPr>
              <a:spLocks noChangeArrowheads="1"/>
            </p:cNvSpPr>
            <p:nvPr/>
          </p:nvSpPr>
          <p:spPr bwMode="auto">
            <a:xfrm>
              <a:off x="538" y="261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3</a:t>
              </a:r>
            </a:p>
          </p:txBody>
        </p:sp>
        <p:sp>
          <p:nvSpPr>
            <p:cNvPr id="36892" name="Rectangle 29"/>
            <p:cNvSpPr>
              <a:spLocks noChangeArrowheads="1"/>
            </p:cNvSpPr>
            <p:nvPr/>
          </p:nvSpPr>
          <p:spPr bwMode="auto">
            <a:xfrm>
              <a:off x="538" y="230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2</a:t>
              </a:r>
            </a:p>
          </p:txBody>
        </p:sp>
        <p:sp>
          <p:nvSpPr>
            <p:cNvPr id="36893" name="Rectangle 17"/>
            <p:cNvSpPr>
              <a:spLocks noChangeArrowheads="1"/>
            </p:cNvSpPr>
            <p:nvPr/>
          </p:nvSpPr>
          <p:spPr bwMode="auto">
            <a:xfrm>
              <a:off x="538" y="199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1</a:t>
              </a:r>
            </a:p>
          </p:txBody>
        </p:sp>
        <p:sp>
          <p:nvSpPr>
            <p:cNvPr id="36894" name="Rectangle 5"/>
            <p:cNvSpPr>
              <a:spLocks noChangeArrowheads="1"/>
            </p:cNvSpPr>
            <p:nvPr/>
          </p:nvSpPr>
          <p:spPr bwMode="auto">
            <a:xfrm>
              <a:off x="538" y="1536"/>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a:ea typeface="굴림" panose="020B0600000101010101" pitchFamily="34" charset="-127"/>
                </a:rPr>
                <a:t>Ref:</a:t>
              </a:r>
            </a:p>
            <a:p>
              <a:pPr algn="l">
                <a:lnSpc>
                  <a:spcPct val="90000"/>
                </a:lnSpc>
                <a:spcBef>
                  <a:spcPct val="30000"/>
                </a:spcBef>
              </a:pPr>
              <a:r>
                <a:rPr lang="en-US" altLang="ko-KR">
                  <a:ea typeface="굴림" panose="020B0600000101010101" pitchFamily="34" charset="-127"/>
                </a:rPr>
                <a:t>Page:</a:t>
              </a:r>
            </a:p>
          </p:txBody>
        </p:sp>
        <p:sp>
          <p:nvSpPr>
            <p:cNvPr id="36895" name="Line 53"/>
            <p:cNvSpPr>
              <a:spLocks noChangeShapeType="1"/>
            </p:cNvSpPr>
            <p:nvPr/>
          </p:nvSpPr>
          <p:spPr bwMode="auto">
            <a:xfrm>
              <a:off x="538" y="153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896" name="Line 54"/>
            <p:cNvSpPr>
              <a:spLocks noChangeShapeType="1"/>
            </p:cNvSpPr>
            <p:nvPr/>
          </p:nvSpPr>
          <p:spPr bwMode="auto">
            <a:xfrm>
              <a:off x="538" y="1996"/>
              <a:ext cx="4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897" name="Line 55"/>
            <p:cNvSpPr>
              <a:spLocks noChangeShapeType="1"/>
            </p:cNvSpPr>
            <p:nvPr/>
          </p:nvSpPr>
          <p:spPr bwMode="auto">
            <a:xfrm>
              <a:off x="538" y="2306"/>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898" name="Line 56"/>
            <p:cNvSpPr>
              <a:spLocks noChangeShapeType="1"/>
            </p:cNvSpPr>
            <p:nvPr/>
          </p:nvSpPr>
          <p:spPr bwMode="auto">
            <a:xfrm>
              <a:off x="538" y="2616"/>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899" name="Line 57"/>
            <p:cNvSpPr>
              <a:spLocks noChangeShapeType="1"/>
            </p:cNvSpPr>
            <p:nvPr/>
          </p:nvSpPr>
          <p:spPr bwMode="auto">
            <a:xfrm>
              <a:off x="538" y="292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0" name="Line 58"/>
            <p:cNvSpPr>
              <a:spLocks noChangeShapeType="1"/>
            </p:cNvSpPr>
            <p:nvPr/>
          </p:nvSpPr>
          <p:spPr bwMode="auto">
            <a:xfrm>
              <a:off x="53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1" name="Line 59"/>
            <p:cNvSpPr>
              <a:spLocks noChangeShapeType="1"/>
            </p:cNvSpPr>
            <p:nvPr/>
          </p:nvSpPr>
          <p:spPr bwMode="auto">
            <a:xfrm>
              <a:off x="1175" y="1536"/>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2" name="Line 60"/>
            <p:cNvSpPr>
              <a:spLocks noChangeShapeType="1"/>
            </p:cNvSpPr>
            <p:nvPr/>
          </p:nvSpPr>
          <p:spPr bwMode="auto">
            <a:xfrm>
              <a:off x="1552"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3" name="Line 61"/>
            <p:cNvSpPr>
              <a:spLocks noChangeShapeType="1"/>
            </p:cNvSpPr>
            <p:nvPr/>
          </p:nvSpPr>
          <p:spPr bwMode="auto">
            <a:xfrm>
              <a:off x="193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4" name="Line 62"/>
            <p:cNvSpPr>
              <a:spLocks noChangeShapeType="1"/>
            </p:cNvSpPr>
            <p:nvPr/>
          </p:nvSpPr>
          <p:spPr bwMode="auto">
            <a:xfrm>
              <a:off x="2307"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5" name="Line 63"/>
            <p:cNvSpPr>
              <a:spLocks noChangeShapeType="1"/>
            </p:cNvSpPr>
            <p:nvPr/>
          </p:nvSpPr>
          <p:spPr bwMode="auto">
            <a:xfrm>
              <a:off x="268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6" name="Line 64"/>
            <p:cNvSpPr>
              <a:spLocks noChangeShapeType="1"/>
            </p:cNvSpPr>
            <p:nvPr/>
          </p:nvSpPr>
          <p:spPr bwMode="auto">
            <a:xfrm>
              <a:off x="306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7" name="Line 65"/>
            <p:cNvSpPr>
              <a:spLocks noChangeShapeType="1"/>
            </p:cNvSpPr>
            <p:nvPr/>
          </p:nvSpPr>
          <p:spPr bwMode="auto">
            <a:xfrm>
              <a:off x="344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8" name="Line 66"/>
            <p:cNvSpPr>
              <a:spLocks noChangeShapeType="1"/>
            </p:cNvSpPr>
            <p:nvPr/>
          </p:nvSpPr>
          <p:spPr bwMode="auto">
            <a:xfrm>
              <a:off x="3818"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09" name="Line 67"/>
            <p:cNvSpPr>
              <a:spLocks noChangeShapeType="1"/>
            </p:cNvSpPr>
            <p:nvPr/>
          </p:nvSpPr>
          <p:spPr bwMode="auto">
            <a:xfrm>
              <a:off x="419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10" name="Line 68"/>
            <p:cNvSpPr>
              <a:spLocks noChangeShapeType="1"/>
            </p:cNvSpPr>
            <p:nvPr/>
          </p:nvSpPr>
          <p:spPr bwMode="auto">
            <a:xfrm>
              <a:off x="457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11" name="Line 69"/>
            <p:cNvSpPr>
              <a:spLocks noChangeShapeType="1"/>
            </p:cNvSpPr>
            <p:nvPr/>
          </p:nvSpPr>
          <p:spPr bwMode="auto">
            <a:xfrm>
              <a:off x="495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6912" name="Line 70"/>
            <p:cNvSpPr>
              <a:spLocks noChangeShapeType="1"/>
            </p:cNvSpPr>
            <p:nvPr/>
          </p:nvSpPr>
          <p:spPr bwMode="auto">
            <a:xfrm>
              <a:off x="532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7101849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anim calcmode="lin" valueType="num">
                                      <p:cBhvr additive="base">
                                        <p:cTn id="7" dur="500" fill="hold"/>
                                        <p:tgtEl>
                                          <p:spTgt spid="775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5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5171">
                                            <p:txEl>
                                              <p:pRg st="1" end="1"/>
                                            </p:txEl>
                                          </p:spTgt>
                                        </p:tgtEl>
                                        <p:attrNameLst>
                                          <p:attrName>style.visibility</p:attrName>
                                        </p:attrNameLst>
                                      </p:cBhvr>
                                      <p:to>
                                        <p:strVal val="visible"/>
                                      </p:to>
                                    </p:set>
                                    <p:anim calcmode="lin" valueType="num">
                                      <p:cBhvr additive="base">
                                        <p:cTn id="11" dur="500" fill="hold"/>
                                        <p:tgtEl>
                                          <p:spTgt spid="7751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5171">
                                            <p:txEl>
                                              <p:pRg st="2" end="2"/>
                                            </p:txEl>
                                          </p:spTgt>
                                        </p:tgtEl>
                                        <p:attrNameLst>
                                          <p:attrName>style.visibility</p:attrName>
                                        </p:attrNameLst>
                                      </p:cBhvr>
                                      <p:to>
                                        <p:strVal val="visible"/>
                                      </p:to>
                                    </p:set>
                                    <p:anim calcmode="lin" valueType="num">
                                      <p:cBhvr additive="base">
                                        <p:cTn id="17" dur="500" fill="hold"/>
                                        <p:tgtEl>
                                          <p:spTgt spid="77517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517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75306"/>
                                        </p:tgtEl>
                                        <p:attrNameLst>
                                          <p:attrName>style.visibility</p:attrName>
                                        </p:attrNameLst>
                                      </p:cBhvr>
                                      <p:to>
                                        <p:strVal val="visible"/>
                                      </p:to>
                                    </p:set>
                                    <p:anim calcmode="lin" valueType="num">
                                      <p:cBhvr additive="base">
                                        <p:cTn id="21" dur="500" fill="hold"/>
                                        <p:tgtEl>
                                          <p:spTgt spid="775306"/>
                                        </p:tgtEl>
                                        <p:attrNameLst>
                                          <p:attrName>ppt_x</p:attrName>
                                        </p:attrNameLst>
                                      </p:cBhvr>
                                      <p:tavLst>
                                        <p:tav tm="0">
                                          <p:val>
                                            <p:strVal val="1+#ppt_w/2"/>
                                          </p:val>
                                        </p:tav>
                                        <p:tav tm="100000">
                                          <p:val>
                                            <p:strVal val="#ppt_x"/>
                                          </p:val>
                                        </p:tav>
                                      </p:tavLst>
                                    </p:anim>
                                    <p:anim calcmode="lin" valueType="num">
                                      <p:cBhvr additive="base">
                                        <p:cTn id="22" dur="500" fill="hold"/>
                                        <p:tgtEl>
                                          <p:spTgt spid="77530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51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52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51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529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517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529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517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529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517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529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517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530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518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530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518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530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518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530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518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530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518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530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775171">
                                            <p:txEl>
                                              <p:pRg st="11" end="11"/>
                                            </p:txEl>
                                          </p:spTgt>
                                        </p:tgtEl>
                                        <p:attrNameLst>
                                          <p:attrName>style.visibility</p:attrName>
                                        </p:attrNameLst>
                                      </p:cBhvr>
                                      <p:to>
                                        <p:strVal val="visible"/>
                                      </p:to>
                                    </p:set>
                                    <p:anim calcmode="lin" valueType="num">
                                      <p:cBhvr additive="base">
                                        <p:cTn id="115" dur="500" fill="hold"/>
                                        <p:tgtEl>
                                          <p:spTgt spid="775171">
                                            <p:txEl>
                                              <p:pRg st="11" end="11"/>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77517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775171">
                                            <p:txEl>
                                              <p:pRg st="12" end="12"/>
                                            </p:txEl>
                                          </p:spTgt>
                                        </p:tgtEl>
                                        <p:attrNameLst>
                                          <p:attrName>style.visibility</p:attrName>
                                        </p:attrNameLst>
                                      </p:cBhvr>
                                      <p:to>
                                        <p:strVal val="visible"/>
                                      </p:to>
                                    </p:set>
                                    <p:anim calcmode="lin" valueType="num">
                                      <p:cBhvr additive="base">
                                        <p:cTn id="121" dur="500" fill="hold"/>
                                        <p:tgtEl>
                                          <p:spTgt spid="775171">
                                            <p:txEl>
                                              <p:pRg st="12" end="12"/>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77517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P spid="775184" grpId="0"/>
      <p:bldP spid="775183" grpId="0"/>
      <p:bldP spid="775182" grpId="0"/>
      <p:bldP spid="775181" grpId="0"/>
      <p:bldP spid="775180" grpId="0"/>
      <p:bldP spid="775179" grpId="0"/>
      <p:bldP spid="775178" grpId="0"/>
      <p:bldP spid="775177" grpId="0"/>
      <p:bldP spid="775176" grpId="0"/>
      <p:bldP spid="775175" grpId="0"/>
      <p:bldP spid="77517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228600" y="838200"/>
            <a:ext cx="8610600" cy="5943600"/>
          </a:xfrm>
        </p:spPr>
        <p:txBody>
          <a:bodyPr/>
          <a:lstStyle/>
          <a:p>
            <a:pPr>
              <a:lnSpc>
                <a:spcPct val="80000"/>
              </a:lnSpc>
              <a:spcBef>
                <a:spcPct val="20000"/>
              </a:spcBef>
            </a:pPr>
            <a:r>
              <a:rPr lang="en-US" altLang="ko-KR" smtClean="0">
                <a:ea typeface="굴림" panose="020B0600000101010101" pitchFamily="34" charset="-127"/>
              </a:rPr>
              <a:t>Suppose we have the same reference stream: </a:t>
            </a:r>
          </a:p>
          <a:p>
            <a:pPr lvl="1">
              <a:lnSpc>
                <a:spcPct val="80000"/>
              </a:lnSpc>
              <a:spcBef>
                <a:spcPct val="20000"/>
              </a:spcBef>
            </a:pPr>
            <a:r>
              <a:rPr lang="en-US" altLang="ko-KR" smtClean="0">
                <a:ea typeface="굴림" panose="020B0600000101010101" pitchFamily="34" charset="-127"/>
              </a:rPr>
              <a:t>A B C A B D A D B C B</a:t>
            </a:r>
          </a:p>
          <a:p>
            <a:pPr>
              <a:lnSpc>
                <a:spcPct val="80000"/>
              </a:lnSpc>
              <a:spcBef>
                <a:spcPct val="20000"/>
              </a:spcBef>
            </a:pPr>
            <a:r>
              <a:rPr lang="en-US" altLang="ko-KR" smtClean="0">
                <a:ea typeface="굴림" panose="020B0600000101010101" pitchFamily="34" charset="-127"/>
              </a:rPr>
              <a:t>Consider MIN Page replacement:</a:t>
            </a: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endParaRPr lang="en-US" altLang="ko-KR" smtClean="0">
              <a:ea typeface="굴림" panose="020B0600000101010101" pitchFamily="34" charset="-127"/>
            </a:endParaRPr>
          </a:p>
          <a:p>
            <a:pPr lvl="1">
              <a:lnSpc>
                <a:spcPct val="80000"/>
              </a:lnSpc>
              <a:spcBef>
                <a:spcPct val="20000"/>
              </a:spcBef>
            </a:pPr>
            <a:r>
              <a:rPr lang="en-US" altLang="ko-KR" smtClean="0">
                <a:ea typeface="굴림" panose="020B0600000101010101" pitchFamily="34" charset="-127"/>
              </a:rPr>
              <a:t>MIN: 5 faults </a:t>
            </a:r>
          </a:p>
          <a:p>
            <a:pPr lvl="1">
              <a:lnSpc>
                <a:spcPct val="80000"/>
              </a:lnSpc>
              <a:spcBef>
                <a:spcPct val="20000"/>
              </a:spcBef>
            </a:pPr>
            <a:r>
              <a:rPr lang="en-US" altLang="ko-KR" smtClean="0">
                <a:ea typeface="굴림" panose="020B0600000101010101" pitchFamily="34" charset="-127"/>
              </a:rPr>
              <a:t>Where will D be brought in? Look for page not referenced farthest in future.</a:t>
            </a:r>
          </a:p>
          <a:p>
            <a:pPr>
              <a:lnSpc>
                <a:spcPct val="80000"/>
              </a:lnSpc>
              <a:spcBef>
                <a:spcPct val="20000"/>
              </a:spcBef>
            </a:pPr>
            <a:r>
              <a:rPr lang="en-US" altLang="ko-KR" smtClean="0">
                <a:ea typeface="굴림" panose="020B0600000101010101" pitchFamily="34" charset="-127"/>
              </a:rPr>
              <a:t>What will LRU do?</a:t>
            </a:r>
          </a:p>
          <a:p>
            <a:pPr lvl="1">
              <a:lnSpc>
                <a:spcPct val="80000"/>
              </a:lnSpc>
              <a:spcBef>
                <a:spcPct val="20000"/>
              </a:spcBef>
            </a:pPr>
            <a:r>
              <a:rPr lang="en-US" altLang="ko-KR" smtClean="0">
                <a:ea typeface="굴림" panose="020B0600000101010101" pitchFamily="34" charset="-127"/>
              </a:rPr>
              <a:t>Same decisions as MIN here, but won’t always be true!</a:t>
            </a:r>
          </a:p>
        </p:txBody>
      </p:sp>
      <p:sp>
        <p:nvSpPr>
          <p:cNvPr id="37891" name="Rectangle 2"/>
          <p:cNvSpPr>
            <a:spLocks noGrp="1" noChangeArrowheads="1"/>
          </p:cNvSpPr>
          <p:nvPr>
            <p:ph type="title"/>
          </p:nvPr>
        </p:nvSpPr>
        <p:spPr/>
        <p:txBody>
          <a:bodyPr/>
          <a:lstStyle/>
          <a:p>
            <a:r>
              <a:rPr lang="en-US" altLang="ko-KR" smtClean="0">
                <a:ea typeface="굴림" panose="020B0600000101010101" pitchFamily="34" charset="-127"/>
              </a:rPr>
              <a:t>Example: MIN</a:t>
            </a:r>
          </a:p>
        </p:txBody>
      </p:sp>
      <p:grpSp>
        <p:nvGrpSpPr>
          <p:cNvPr id="778246" name="Group 6"/>
          <p:cNvGrpSpPr>
            <a:grpSpLocks/>
          </p:cNvGrpSpPr>
          <p:nvPr/>
        </p:nvGrpSpPr>
        <p:grpSpPr bwMode="auto">
          <a:xfrm>
            <a:off x="7858125" y="3016250"/>
            <a:ext cx="600075" cy="1476375"/>
            <a:chOff x="4950" y="2190"/>
            <a:chExt cx="378" cy="930"/>
          </a:xfrm>
        </p:grpSpPr>
        <p:sp>
          <p:nvSpPr>
            <p:cNvPr id="37967" name="Rectangle 7"/>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68"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69" name="Rectangle 9"/>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50" name="Group 10"/>
          <p:cNvGrpSpPr>
            <a:grpSpLocks/>
          </p:cNvGrpSpPr>
          <p:nvPr/>
        </p:nvGrpSpPr>
        <p:grpSpPr bwMode="auto">
          <a:xfrm>
            <a:off x="7259638" y="3016250"/>
            <a:ext cx="598487" cy="1476375"/>
            <a:chOff x="4573" y="2190"/>
            <a:chExt cx="377" cy="930"/>
          </a:xfrm>
        </p:grpSpPr>
        <p:sp>
          <p:nvSpPr>
            <p:cNvPr id="37964" name="Rectangle 11"/>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65"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66" name="Rectangle 13"/>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grpSp>
      <p:grpSp>
        <p:nvGrpSpPr>
          <p:cNvPr id="778254" name="Group 14"/>
          <p:cNvGrpSpPr>
            <a:grpSpLocks/>
          </p:cNvGrpSpPr>
          <p:nvPr/>
        </p:nvGrpSpPr>
        <p:grpSpPr bwMode="auto">
          <a:xfrm>
            <a:off x="6659563" y="3016250"/>
            <a:ext cx="600075" cy="1476375"/>
            <a:chOff x="4195" y="2190"/>
            <a:chExt cx="378" cy="930"/>
          </a:xfrm>
        </p:grpSpPr>
        <p:sp>
          <p:nvSpPr>
            <p:cNvPr id="37961" name="Rectangle 15"/>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62"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63"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58" name="Group 18"/>
          <p:cNvGrpSpPr>
            <a:grpSpLocks/>
          </p:cNvGrpSpPr>
          <p:nvPr/>
        </p:nvGrpSpPr>
        <p:grpSpPr bwMode="auto">
          <a:xfrm>
            <a:off x="6061075" y="3016250"/>
            <a:ext cx="598488" cy="1476375"/>
            <a:chOff x="3818" y="2190"/>
            <a:chExt cx="377" cy="930"/>
          </a:xfrm>
        </p:grpSpPr>
        <p:sp>
          <p:nvSpPr>
            <p:cNvPr id="37958" name="Rectangle 19"/>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59" name="Rectangle 20"/>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60" name="Rectangle 21"/>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62" name="Group 22"/>
          <p:cNvGrpSpPr>
            <a:grpSpLocks/>
          </p:cNvGrpSpPr>
          <p:nvPr/>
        </p:nvGrpSpPr>
        <p:grpSpPr bwMode="auto">
          <a:xfrm>
            <a:off x="5461000" y="3016250"/>
            <a:ext cx="600075" cy="1476375"/>
            <a:chOff x="3440" y="2190"/>
            <a:chExt cx="378" cy="930"/>
          </a:xfrm>
        </p:grpSpPr>
        <p:sp>
          <p:nvSpPr>
            <p:cNvPr id="37955" name="Rectangle 23"/>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56" name="Rectangle 24"/>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57" name="Rectangle 25"/>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66" name="Group 26"/>
          <p:cNvGrpSpPr>
            <a:grpSpLocks/>
          </p:cNvGrpSpPr>
          <p:nvPr/>
        </p:nvGrpSpPr>
        <p:grpSpPr bwMode="auto">
          <a:xfrm>
            <a:off x="4862513" y="3016250"/>
            <a:ext cx="598487" cy="1476375"/>
            <a:chOff x="3063" y="2190"/>
            <a:chExt cx="377" cy="930"/>
          </a:xfrm>
        </p:grpSpPr>
        <p:sp>
          <p:nvSpPr>
            <p:cNvPr id="37952" name="Rectangle 27"/>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37953" name="Rectangle 28"/>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54" name="Rectangle 29"/>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70" name="Group 30"/>
          <p:cNvGrpSpPr>
            <a:grpSpLocks/>
          </p:cNvGrpSpPr>
          <p:nvPr/>
        </p:nvGrpSpPr>
        <p:grpSpPr bwMode="auto">
          <a:xfrm>
            <a:off x="4262438" y="3016250"/>
            <a:ext cx="600075" cy="1476375"/>
            <a:chOff x="2685" y="2190"/>
            <a:chExt cx="378" cy="930"/>
          </a:xfrm>
        </p:grpSpPr>
        <p:sp>
          <p:nvSpPr>
            <p:cNvPr id="37949"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50"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51"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74" name="Group 34"/>
          <p:cNvGrpSpPr>
            <a:grpSpLocks/>
          </p:cNvGrpSpPr>
          <p:nvPr/>
        </p:nvGrpSpPr>
        <p:grpSpPr bwMode="auto">
          <a:xfrm>
            <a:off x="3662363" y="3016250"/>
            <a:ext cx="600075" cy="1476375"/>
            <a:chOff x="2307" y="2190"/>
            <a:chExt cx="378" cy="930"/>
          </a:xfrm>
        </p:grpSpPr>
        <p:sp>
          <p:nvSpPr>
            <p:cNvPr id="37946"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47"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48"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78" name="Group 38"/>
          <p:cNvGrpSpPr>
            <a:grpSpLocks/>
          </p:cNvGrpSpPr>
          <p:nvPr/>
        </p:nvGrpSpPr>
        <p:grpSpPr bwMode="auto">
          <a:xfrm>
            <a:off x="3063875" y="3016250"/>
            <a:ext cx="598488" cy="1476375"/>
            <a:chOff x="1930" y="2190"/>
            <a:chExt cx="377" cy="930"/>
          </a:xfrm>
        </p:grpSpPr>
        <p:sp>
          <p:nvSpPr>
            <p:cNvPr id="37943"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7944"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45"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82" name="Group 42"/>
          <p:cNvGrpSpPr>
            <a:grpSpLocks/>
          </p:cNvGrpSpPr>
          <p:nvPr/>
        </p:nvGrpSpPr>
        <p:grpSpPr bwMode="auto">
          <a:xfrm>
            <a:off x="2463800" y="3016250"/>
            <a:ext cx="600075" cy="1476375"/>
            <a:chOff x="1552" y="2190"/>
            <a:chExt cx="378" cy="930"/>
          </a:xfrm>
        </p:grpSpPr>
        <p:sp>
          <p:nvSpPr>
            <p:cNvPr id="37940"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41"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7942"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8286" name="Group 46"/>
          <p:cNvGrpSpPr>
            <a:grpSpLocks/>
          </p:cNvGrpSpPr>
          <p:nvPr/>
        </p:nvGrpSpPr>
        <p:grpSpPr bwMode="auto">
          <a:xfrm>
            <a:off x="1865313" y="3016250"/>
            <a:ext cx="598487" cy="1476375"/>
            <a:chOff x="1117" y="1948"/>
            <a:chExt cx="377" cy="930"/>
          </a:xfrm>
        </p:grpSpPr>
        <p:sp>
          <p:nvSpPr>
            <p:cNvPr id="37937"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38"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7939"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grpSp>
      <p:sp>
        <p:nvSpPr>
          <p:cNvPr id="778291" name="Rectangle 51"/>
          <p:cNvSpPr>
            <a:spLocks noChangeArrowheads="1"/>
          </p:cNvSpPr>
          <p:nvPr/>
        </p:nvSpPr>
        <p:spPr bwMode="auto">
          <a:xfrm>
            <a:off x="7858125" y="2286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8292" name="Rectangle 52"/>
          <p:cNvSpPr>
            <a:spLocks noChangeArrowheads="1"/>
          </p:cNvSpPr>
          <p:nvPr/>
        </p:nvSpPr>
        <p:spPr bwMode="auto">
          <a:xfrm>
            <a:off x="7259638" y="22860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778293" name="Rectangle 53"/>
          <p:cNvSpPr>
            <a:spLocks noChangeArrowheads="1"/>
          </p:cNvSpPr>
          <p:nvPr/>
        </p:nvSpPr>
        <p:spPr bwMode="auto">
          <a:xfrm>
            <a:off x="6659563" y="2286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8294" name="Rectangle 54"/>
          <p:cNvSpPr>
            <a:spLocks noChangeArrowheads="1"/>
          </p:cNvSpPr>
          <p:nvPr/>
        </p:nvSpPr>
        <p:spPr bwMode="auto">
          <a:xfrm>
            <a:off x="6061075" y="22860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778295" name="Rectangle 55"/>
          <p:cNvSpPr>
            <a:spLocks noChangeArrowheads="1"/>
          </p:cNvSpPr>
          <p:nvPr/>
        </p:nvSpPr>
        <p:spPr bwMode="auto">
          <a:xfrm>
            <a:off x="5461000" y="22860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778296" name="Rectangle 56"/>
          <p:cNvSpPr>
            <a:spLocks noChangeArrowheads="1"/>
          </p:cNvSpPr>
          <p:nvPr/>
        </p:nvSpPr>
        <p:spPr bwMode="auto">
          <a:xfrm>
            <a:off x="4862513" y="22860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778297" name="Rectangle 57"/>
          <p:cNvSpPr>
            <a:spLocks noChangeArrowheads="1"/>
          </p:cNvSpPr>
          <p:nvPr/>
        </p:nvSpPr>
        <p:spPr bwMode="auto">
          <a:xfrm>
            <a:off x="4262438" y="2286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8298" name="Rectangle 58"/>
          <p:cNvSpPr>
            <a:spLocks noChangeArrowheads="1"/>
          </p:cNvSpPr>
          <p:nvPr/>
        </p:nvSpPr>
        <p:spPr bwMode="auto">
          <a:xfrm>
            <a:off x="3662363" y="22860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778299" name="Rectangle 59"/>
          <p:cNvSpPr>
            <a:spLocks noChangeArrowheads="1"/>
          </p:cNvSpPr>
          <p:nvPr/>
        </p:nvSpPr>
        <p:spPr bwMode="auto">
          <a:xfrm>
            <a:off x="3063875" y="22860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778300" name="Rectangle 60"/>
          <p:cNvSpPr>
            <a:spLocks noChangeArrowheads="1"/>
          </p:cNvSpPr>
          <p:nvPr/>
        </p:nvSpPr>
        <p:spPr bwMode="auto">
          <a:xfrm>
            <a:off x="2463800" y="2286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8301" name="Rectangle 61"/>
          <p:cNvSpPr>
            <a:spLocks noChangeArrowheads="1"/>
          </p:cNvSpPr>
          <p:nvPr/>
        </p:nvSpPr>
        <p:spPr bwMode="auto">
          <a:xfrm>
            <a:off x="1865313" y="22860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grpSp>
        <p:nvGrpSpPr>
          <p:cNvPr id="778321" name="Group 81"/>
          <p:cNvGrpSpPr>
            <a:grpSpLocks/>
          </p:cNvGrpSpPr>
          <p:nvPr/>
        </p:nvGrpSpPr>
        <p:grpSpPr bwMode="auto">
          <a:xfrm>
            <a:off x="854075" y="2286000"/>
            <a:ext cx="7604125" cy="2206625"/>
            <a:chOff x="538" y="1440"/>
            <a:chExt cx="4790" cy="1390"/>
          </a:xfrm>
        </p:grpSpPr>
        <p:sp>
          <p:nvSpPr>
            <p:cNvPr id="37915" name="Rectangle 4"/>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3</a:t>
              </a:r>
            </a:p>
          </p:txBody>
        </p:sp>
        <p:sp>
          <p:nvSpPr>
            <p:cNvPr id="37916" name="Rectangle 5"/>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2</a:t>
              </a:r>
            </a:p>
          </p:txBody>
        </p:sp>
        <p:sp>
          <p:nvSpPr>
            <p:cNvPr id="37917" name="Rectangle 50"/>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1</a:t>
              </a:r>
            </a:p>
          </p:txBody>
        </p:sp>
        <p:sp>
          <p:nvSpPr>
            <p:cNvPr id="37918" name="Rectangle 62"/>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a:ea typeface="굴림" panose="020B0600000101010101" pitchFamily="34" charset="-127"/>
                </a:rPr>
                <a:t>Ref:</a:t>
              </a:r>
            </a:p>
            <a:p>
              <a:pPr algn="l">
                <a:lnSpc>
                  <a:spcPct val="90000"/>
                </a:lnSpc>
                <a:spcBef>
                  <a:spcPct val="30000"/>
                </a:spcBef>
              </a:pPr>
              <a:r>
                <a:rPr lang="en-US" altLang="ko-KR">
                  <a:ea typeface="굴림" panose="020B0600000101010101" pitchFamily="34" charset="-127"/>
                </a:rPr>
                <a:t>Page:</a:t>
              </a:r>
            </a:p>
          </p:txBody>
        </p:sp>
        <p:sp>
          <p:nvSpPr>
            <p:cNvPr id="37919" name="Line 63"/>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0" name="Line 64"/>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1" name="Line 65"/>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2" name="Line 66"/>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3" name="Line 67"/>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4" name="Line 68"/>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5" name="Line 69"/>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6" name="Line 70"/>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7" name="Line 71"/>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8" name="Line 72"/>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29" name="Line 73"/>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30" name="Line 74"/>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31" name="Line 75"/>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32" name="Line 76"/>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33" name="Line 77"/>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34" name="Line 78"/>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35" name="Line 79"/>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7936" name="Line 80"/>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3383507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anim calcmode="lin" valueType="num">
                                      <p:cBhvr additive="base">
                                        <p:cTn id="7" dur="500" fill="hold"/>
                                        <p:tgtEl>
                                          <p:spTgt spid="778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8243">
                                            <p:txEl>
                                              <p:pRg st="1" end="1"/>
                                            </p:txEl>
                                          </p:spTgt>
                                        </p:tgtEl>
                                        <p:attrNameLst>
                                          <p:attrName>style.visibility</p:attrName>
                                        </p:attrNameLst>
                                      </p:cBhvr>
                                      <p:to>
                                        <p:strVal val="visible"/>
                                      </p:to>
                                    </p:set>
                                    <p:anim calcmode="lin" valueType="num">
                                      <p:cBhvr additive="base">
                                        <p:cTn id="11" dur="500" fill="hold"/>
                                        <p:tgtEl>
                                          <p:spTgt spid="77824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8243">
                                            <p:txEl>
                                              <p:pRg st="2" end="2"/>
                                            </p:txEl>
                                          </p:spTgt>
                                        </p:tgtEl>
                                        <p:attrNameLst>
                                          <p:attrName>style.visibility</p:attrName>
                                        </p:attrNameLst>
                                      </p:cBhvr>
                                      <p:to>
                                        <p:strVal val="visible"/>
                                      </p:to>
                                    </p:set>
                                    <p:anim calcmode="lin" valueType="num">
                                      <p:cBhvr additive="base">
                                        <p:cTn id="17" dur="500" fill="hold"/>
                                        <p:tgtEl>
                                          <p:spTgt spid="77824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824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78321"/>
                                        </p:tgtEl>
                                        <p:attrNameLst>
                                          <p:attrName>style.visibility</p:attrName>
                                        </p:attrNameLst>
                                      </p:cBhvr>
                                      <p:to>
                                        <p:strVal val="visible"/>
                                      </p:to>
                                    </p:set>
                                    <p:anim calcmode="lin" valueType="num">
                                      <p:cBhvr additive="base">
                                        <p:cTn id="21" dur="500" fill="hold"/>
                                        <p:tgtEl>
                                          <p:spTgt spid="778321"/>
                                        </p:tgtEl>
                                        <p:attrNameLst>
                                          <p:attrName>ppt_x</p:attrName>
                                        </p:attrNameLst>
                                      </p:cBhvr>
                                      <p:tavLst>
                                        <p:tav tm="0">
                                          <p:val>
                                            <p:strVal val="1+#ppt_w/2"/>
                                          </p:val>
                                        </p:tav>
                                        <p:tav tm="100000">
                                          <p:val>
                                            <p:strVal val="#ppt_x"/>
                                          </p:val>
                                        </p:tav>
                                      </p:tavLst>
                                    </p:anim>
                                    <p:anim calcmode="lin" valueType="num">
                                      <p:cBhvr additive="base">
                                        <p:cTn id="22" dur="500" fill="hold"/>
                                        <p:tgtEl>
                                          <p:spTgt spid="77832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3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82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83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82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829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827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829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827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829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827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829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826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829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826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82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825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829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825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829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82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829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8246"/>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778243">
                                            <p:txEl>
                                              <p:pRg st="11" end="11"/>
                                            </p:txEl>
                                          </p:spTgt>
                                        </p:tgtEl>
                                        <p:attrNameLst>
                                          <p:attrName>style.visibility</p:attrName>
                                        </p:attrNameLst>
                                      </p:cBhvr>
                                      <p:to>
                                        <p:strVal val="visible"/>
                                      </p:to>
                                    </p:set>
                                    <p:anim calcmode="lin" valueType="num">
                                      <p:cBhvr additive="base">
                                        <p:cTn id="115" dur="500" fill="hold"/>
                                        <p:tgtEl>
                                          <p:spTgt spid="778243">
                                            <p:txEl>
                                              <p:pRg st="11" end="11"/>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77824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778243">
                                            <p:txEl>
                                              <p:pRg st="12" end="12"/>
                                            </p:txEl>
                                          </p:spTgt>
                                        </p:tgtEl>
                                        <p:attrNameLst>
                                          <p:attrName>style.visibility</p:attrName>
                                        </p:attrNameLst>
                                      </p:cBhvr>
                                      <p:to>
                                        <p:strVal val="visible"/>
                                      </p:to>
                                    </p:set>
                                    <p:anim calcmode="lin" valueType="num">
                                      <p:cBhvr additive="base">
                                        <p:cTn id="121" dur="500" fill="hold"/>
                                        <p:tgtEl>
                                          <p:spTgt spid="778243">
                                            <p:txEl>
                                              <p:pRg st="12" end="12"/>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77824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778243">
                                            <p:txEl>
                                              <p:pRg st="13" end="13"/>
                                            </p:txEl>
                                          </p:spTgt>
                                        </p:tgtEl>
                                        <p:attrNameLst>
                                          <p:attrName>style.visibility</p:attrName>
                                        </p:attrNameLst>
                                      </p:cBhvr>
                                      <p:to>
                                        <p:strVal val="visible"/>
                                      </p:to>
                                    </p:set>
                                    <p:anim calcmode="lin" valueType="num">
                                      <p:cBhvr additive="base">
                                        <p:cTn id="127" dur="500" fill="hold"/>
                                        <p:tgtEl>
                                          <p:spTgt spid="778243">
                                            <p:txEl>
                                              <p:pRg st="13" end="13"/>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778243">
                                            <p:txEl>
                                              <p:pRg st="13" end="13"/>
                                            </p:txEl>
                                          </p:spTgt>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778243">
                                            <p:txEl>
                                              <p:pRg st="14" end="14"/>
                                            </p:txEl>
                                          </p:spTgt>
                                        </p:tgtEl>
                                        <p:attrNameLst>
                                          <p:attrName>style.visibility</p:attrName>
                                        </p:attrNameLst>
                                      </p:cBhvr>
                                      <p:to>
                                        <p:strVal val="visible"/>
                                      </p:to>
                                    </p:set>
                                    <p:anim calcmode="lin" valueType="num">
                                      <p:cBhvr additive="base">
                                        <p:cTn id="131" dur="500" fill="hold"/>
                                        <p:tgtEl>
                                          <p:spTgt spid="778243">
                                            <p:txEl>
                                              <p:pRg st="14" end="14"/>
                                            </p:txEl>
                                          </p:spTgt>
                                        </p:tgtEl>
                                        <p:attrNameLst>
                                          <p:attrName>ppt_x</p:attrName>
                                        </p:attrNameLst>
                                      </p:cBhvr>
                                      <p:tavLst>
                                        <p:tav tm="0">
                                          <p:val>
                                            <p:strVal val="1+#ppt_w/2"/>
                                          </p:val>
                                        </p:tav>
                                        <p:tav tm="100000">
                                          <p:val>
                                            <p:strVal val="#ppt_x"/>
                                          </p:val>
                                        </p:tav>
                                      </p:tavLst>
                                    </p:anim>
                                    <p:anim calcmode="lin" valueType="num">
                                      <p:cBhvr additive="base">
                                        <p:cTn id="132" dur="500" fill="hold"/>
                                        <p:tgtEl>
                                          <p:spTgt spid="77824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P spid="778291" grpId="0"/>
      <p:bldP spid="778292" grpId="0"/>
      <p:bldP spid="778293" grpId="0"/>
      <p:bldP spid="778294" grpId="0"/>
      <p:bldP spid="778295" grpId="0"/>
      <p:bldP spid="778296" grpId="0"/>
      <p:bldP spid="778297" grpId="0"/>
      <p:bldP spid="778298" grpId="0"/>
      <p:bldP spid="778299" grpId="0"/>
      <p:bldP spid="778300" grpId="0"/>
      <p:bldP spid="77830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685800"/>
            <a:ext cx="8763000" cy="5105400"/>
          </a:xfrm>
        </p:spPr>
        <p:txBody>
          <a:bodyPr/>
          <a:lstStyle/>
          <a:p>
            <a:pPr>
              <a:lnSpc>
                <a:spcPct val="80000"/>
              </a:lnSpc>
              <a:spcBef>
                <a:spcPct val="25000"/>
              </a:spcBef>
            </a:pPr>
            <a:r>
              <a:rPr lang="en-US" altLang="ko-KR" smtClean="0">
                <a:ea typeface="굴림" panose="020B0600000101010101" pitchFamily="34" charset="-127"/>
              </a:rPr>
              <a:t>Consider the following: A B C D A B C D A B C D</a:t>
            </a:r>
          </a:p>
          <a:p>
            <a:pPr>
              <a:lnSpc>
                <a:spcPct val="80000"/>
              </a:lnSpc>
              <a:spcBef>
                <a:spcPct val="25000"/>
              </a:spcBef>
            </a:pPr>
            <a:r>
              <a:rPr lang="en-US" altLang="ko-KR" smtClean="0">
                <a:ea typeface="굴림" panose="020B0600000101010101" pitchFamily="34" charset="-127"/>
              </a:rPr>
              <a:t>LRU Performs as follows (same as FIFO here):</a:t>
            </a: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r>
              <a:rPr lang="en-US" altLang="ko-KR" smtClean="0">
                <a:ea typeface="굴림" panose="020B0600000101010101" pitchFamily="34" charset="-127"/>
              </a:rPr>
              <a:t>Every reference is a page fault!</a:t>
            </a:r>
          </a:p>
          <a:p>
            <a:pPr>
              <a:lnSpc>
                <a:spcPct val="80000"/>
              </a:lnSpc>
              <a:spcBef>
                <a:spcPct val="25000"/>
              </a:spcBef>
            </a:pPr>
            <a:r>
              <a:rPr lang="en-US" altLang="ko-KR" smtClean="0">
                <a:ea typeface="굴림" panose="020B0600000101010101" pitchFamily="34" charset="-127"/>
              </a:rPr>
              <a:t>MIN Does much better:</a:t>
            </a:r>
          </a:p>
          <a:p>
            <a:pPr lvl="1">
              <a:lnSpc>
                <a:spcPct val="80000"/>
              </a:lnSpc>
              <a:spcBef>
                <a:spcPct val="25000"/>
              </a:spcBef>
            </a:pPr>
            <a:endParaRPr lang="ko-KR" altLang="en-US" smtClean="0">
              <a:ea typeface="굴림" panose="020B0600000101010101" pitchFamily="34" charset="-127"/>
            </a:endParaRPr>
          </a:p>
        </p:txBody>
      </p:sp>
      <p:grpSp>
        <p:nvGrpSpPr>
          <p:cNvPr id="779347" name="Group 83"/>
          <p:cNvGrpSpPr>
            <a:grpSpLocks/>
          </p:cNvGrpSpPr>
          <p:nvPr/>
        </p:nvGrpSpPr>
        <p:grpSpPr bwMode="auto">
          <a:xfrm>
            <a:off x="8061325" y="2178050"/>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sp>
        <p:nvSpPr>
          <p:cNvPr id="38916" name="Rectangle 2"/>
          <p:cNvSpPr>
            <a:spLocks noGrp="1" noChangeArrowheads="1"/>
          </p:cNvSpPr>
          <p:nvPr>
            <p:ph type="title"/>
          </p:nvPr>
        </p:nvSpPr>
        <p:spPr/>
        <p:txBody>
          <a:bodyPr/>
          <a:lstStyle/>
          <a:p>
            <a:r>
              <a:rPr lang="en-US" altLang="ko-KR" smtClean="0">
                <a:ea typeface="굴림" panose="020B0600000101010101" pitchFamily="34" charset="-127"/>
              </a:rPr>
              <a:t>When will LRU perform badly?</a:t>
            </a:r>
          </a:p>
        </p:txBody>
      </p:sp>
      <p:grpSp>
        <p:nvGrpSpPr>
          <p:cNvPr id="779268" name="Group 4"/>
          <p:cNvGrpSpPr>
            <a:grpSpLocks/>
          </p:cNvGrpSpPr>
          <p:nvPr/>
        </p:nvGrpSpPr>
        <p:grpSpPr bwMode="auto">
          <a:xfrm>
            <a:off x="7470775" y="2178050"/>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9272" name="Group 8"/>
          <p:cNvGrpSpPr>
            <a:grpSpLocks/>
          </p:cNvGrpSpPr>
          <p:nvPr/>
        </p:nvGrpSpPr>
        <p:grpSpPr bwMode="auto">
          <a:xfrm>
            <a:off x="6872288" y="2178050"/>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grpSp>
      <p:grpSp>
        <p:nvGrpSpPr>
          <p:cNvPr id="779276" name="Group 12"/>
          <p:cNvGrpSpPr>
            <a:grpSpLocks/>
          </p:cNvGrpSpPr>
          <p:nvPr/>
        </p:nvGrpSpPr>
        <p:grpSpPr bwMode="auto">
          <a:xfrm>
            <a:off x="6272213" y="2178050"/>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9280" name="Group 16"/>
          <p:cNvGrpSpPr>
            <a:grpSpLocks/>
          </p:cNvGrpSpPr>
          <p:nvPr/>
        </p:nvGrpSpPr>
        <p:grpSpPr bwMode="auto">
          <a:xfrm>
            <a:off x="5673725" y="2178050"/>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9284" name="Group 20"/>
          <p:cNvGrpSpPr>
            <a:grpSpLocks/>
          </p:cNvGrpSpPr>
          <p:nvPr/>
        </p:nvGrpSpPr>
        <p:grpSpPr bwMode="auto">
          <a:xfrm>
            <a:off x="5073650" y="2178050"/>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grpSp>
      <p:grpSp>
        <p:nvGrpSpPr>
          <p:cNvPr id="779288" name="Group 24"/>
          <p:cNvGrpSpPr>
            <a:grpSpLocks/>
          </p:cNvGrpSpPr>
          <p:nvPr/>
        </p:nvGrpSpPr>
        <p:grpSpPr bwMode="auto">
          <a:xfrm>
            <a:off x="4475163" y="2178050"/>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9292" name="Group 28"/>
          <p:cNvGrpSpPr>
            <a:grpSpLocks/>
          </p:cNvGrpSpPr>
          <p:nvPr/>
        </p:nvGrpSpPr>
        <p:grpSpPr bwMode="auto">
          <a:xfrm>
            <a:off x="3875088" y="2178050"/>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9296" name="Group 32"/>
          <p:cNvGrpSpPr>
            <a:grpSpLocks/>
          </p:cNvGrpSpPr>
          <p:nvPr/>
        </p:nvGrpSpPr>
        <p:grpSpPr bwMode="auto">
          <a:xfrm>
            <a:off x="3275013" y="2178050"/>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grpSp>
      <p:grpSp>
        <p:nvGrpSpPr>
          <p:cNvPr id="779300" name="Group 36"/>
          <p:cNvGrpSpPr>
            <a:grpSpLocks/>
          </p:cNvGrpSpPr>
          <p:nvPr/>
        </p:nvGrpSpPr>
        <p:grpSpPr bwMode="auto">
          <a:xfrm>
            <a:off x="2676525" y="2178050"/>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9304" name="Group 40"/>
          <p:cNvGrpSpPr>
            <a:grpSpLocks/>
          </p:cNvGrpSpPr>
          <p:nvPr/>
        </p:nvGrpSpPr>
        <p:grpSpPr bwMode="auto">
          <a:xfrm>
            <a:off x="2076450" y="2178050"/>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779308" name="Group 44"/>
          <p:cNvGrpSpPr>
            <a:grpSpLocks/>
          </p:cNvGrpSpPr>
          <p:nvPr/>
        </p:nvGrpSpPr>
        <p:grpSpPr bwMode="auto">
          <a:xfrm>
            <a:off x="1477963" y="2178050"/>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grpSp>
      <p:sp>
        <p:nvSpPr>
          <p:cNvPr id="779312" name="Rectangle 48"/>
          <p:cNvSpPr>
            <a:spLocks noChangeArrowheads="1"/>
          </p:cNvSpPr>
          <p:nvPr/>
        </p:nvSpPr>
        <p:spPr bwMode="auto">
          <a:xfrm>
            <a:off x="7470775"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779313" name="Rectangle 49"/>
          <p:cNvSpPr>
            <a:spLocks noChangeArrowheads="1"/>
          </p:cNvSpPr>
          <p:nvPr/>
        </p:nvSpPr>
        <p:spPr bwMode="auto">
          <a:xfrm>
            <a:off x="6872288" y="14478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9314" name="Rectangle 50"/>
          <p:cNvSpPr>
            <a:spLocks noChangeArrowheads="1"/>
          </p:cNvSpPr>
          <p:nvPr/>
        </p:nvSpPr>
        <p:spPr bwMode="auto">
          <a:xfrm>
            <a:off x="6272213"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779315" name="Rectangle 51"/>
          <p:cNvSpPr>
            <a:spLocks noChangeArrowheads="1"/>
          </p:cNvSpPr>
          <p:nvPr/>
        </p:nvSpPr>
        <p:spPr bwMode="auto">
          <a:xfrm>
            <a:off x="5673725" y="14478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779316" name="Rectangle 52"/>
          <p:cNvSpPr>
            <a:spLocks noChangeArrowheads="1"/>
          </p:cNvSpPr>
          <p:nvPr/>
        </p:nvSpPr>
        <p:spPr bwMode="auto">
          <a:xfrm>
            <a:off x="5073650" y="14478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779317" name="Rectangle 53"/>
          <p:cNvSpPr>
            <a:spLocks noChangeArrowheads="1"/>
          </p:cNvSpPr>
          <p:nvPr/>
        </p:nvSpPr>
        <p:spPr bwMode="auto">
          <a:xfrm>
            <a:off x="4475163" y="14478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9318" name="Rectangle 54"/>
          <p:cNvSpPr>
            <a:spLocks noChangeArrowheads="1"/>
          </p:cNvSpPr>
          <p:nvPr/>
        </p:nvSpPr>
        <p:spPr bwMode="auto">
          <a:xfrm>
            <a:off x="3875088"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779319" name="Rectangle 55"/>
          <p:cNvSpPr>
            <a:spLocks noChangeArrowheads="1"/>
          </p:cNvSpPr>
          <p:nvPr/>
        </p:nvSpPr>
        <p:spPr bwMode="auto">
          <a:xfrm>
            <a:off x="3275013" y="14478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779320" name="Rectangle 56"/>
          <p:cNvSpPr>
            <a:spLocks noChangeArrowheads="1"/>
          </p:cNvSpPr>
          <p:nvPr/>
        </p:nvSpPr>
        <p:spPr bwMode="auto">
          <a:xfrm>
            <a:off x="2676525" y="14478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779321" name="Rectangle 57"/>
          <p:cNvSpPr>
            <a:spLocks noChangeArrowheads="1"/>
          </p:cNvSpPr>
          <p:nvPr/>
        </p:nvSpPr>
        <p:spPr bwMode="auto">
          <a:xfrm>
            <a:off x="2076450"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779322" name="Rectangle 58"/>
          <p:cNvSpPr>
            <a:spLocks noChangeArrowheads="1"/>
          </p:cNvSpPr>
          <p:nvPr/>
        </p:nvSpPr>
        <p:spPr bwMode="auto">
          <a:xfrm>
            <a:off x="1477963" y="14478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779351" name="Rectangle 87"/>
          <p:cNvSpPr>
            <a:spLocks noChangeArrowheads="1"/>
          </p:cNvSpPr>
          <p:nvPr/>
        </p:nvSpPr>
        <p:spPr bwMode="auto">
          <a:xfrm>
            <a:off x="8086725"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grpSp>
        <p:nvGrpSpPr>
          <p:cNvPr id="779354" name="Group 90"/>
          <p:cNvGrpSpPr>
            <a:grpSpLocks/>
          </p:cNvGrpSpPr>
          <p:nvPr/>
        </p:nvGrpSpPr>
        <p:grpSpPr bwMode="auto">
          <a:xfrm>
            <a:off x="466725" y="1447800"/>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a:ea typeface="굴림" panose="020B0600000101010101" pitchFamily="34" charset="-127"/>
                </a:rPr>
                <a:t>Ref:</a:t>
              </a:r>
            </a:p>
            <a:p>
              <a:pPr algn="l">
                <a:lnSpc>
                  <a:spcPct val="90000"/>
                </a:lnSpc>
                <a:spcBef>
                  <a:spcPct val="30000"/>
                </a:spcBef>
              </a:pPr>
              <a:r>
                <a:rPr lang="en-US" altLang="ko-KR">
                  <a:ea typeface="굴림" panose="020B0600000101010101" pitchFamily="34" charset="-127"/>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779441" name="Group 177"/>
          <p:cNvGrpSpPr>
            <a:grpSpLocks/>
          </p:cNvGrpSpPr>
          <p:nvPr/>
        </p:nvGrpSpPr>
        <p:grpSpPr bwMode="auto">
          <a:xfrm>
            <a:off x="457200" y="4495800"/>
            <a:ext cx="8220075" cy="2206625"/>
            <a:chOff x="294" y="2786"/>
            <a:chExt cx="5178" cy="1390"/>
          </a:xfrm>
        </p:grpSpPr>
        <p:grpSp>
          <p:nvGrpSpPr>
            <p:cNvPr id="38942" name="Group 91"/>
            <p:cNvGrpSpPr>
              <a:grpSpLocks/>
            </p:cNvGrpSpPr>
            <p:nvPr/>
          </p:nvGrpSpPr>
          <p:grpSpPr bwMode="auto">
            <a:xfrm>
              <a:off x="5078" y="3246"/>
              <a:ext cx="378" cy="930"/>
              <a:chOff x="4950" y="2190"/>
              <a:chExt cx="378" cy="930"/>
            </a:xfrm>
          </p:grpSpPr>
          <p:sp>
            <p:nvSpPr>
              <p:cNvPr id="39025" name="Rectangle 92"/>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26" name="Rectangle 93"/>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27" name="Rectangle 94"/>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43" name="Group 95"/>
            <p:cNvGrpSpPr>
              <a:grpSpLocks/>
            </p:cNvGrpSpPr>
            <p:nvPr/>
          </p:nvGrpSpPr>
          <p:grpSpPr bwMode="auto">
            <a:xfrm>
              <a:off x="4706" y="3246"/>
              <a:ext cx="378" cy="930"/>
              <a:chOff x="4950" y="2190"/>
              <a:chExt cx="378" cy="930"/>
            </a:xfrm>
          </p:grpSpPr>
          <p:sp>
            <p:nvSpPr>
              <p:cNvPr id="39022" name="Rectangle 96"/>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23" name="Rectangle 97"/>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24" name="Rectangle 98"/>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44" name="Group 99"/>
            <p:cNvGrpSpPr>
              <a:grpSpLocks/>
            </p:cNvGrpSpPr>
            <p:nvPr/>
          </p:nvGrpSpPr>
          <p:grpSpPr bwMode="auto">
            <a:xfrm>
              <a:off x="4329" y="3246"/>
              <a:ext cx="377" cy="930"/>
              <a:chOff x="4573" y="2190"/>
              <a:chExt cx="377" cy="930"/>
            </a:xfrm>
          </p:grpSpPr>
          <p:sp>
            <p:nvSpPr>
              <p:cNvPr id="39019" name="Rectangle 100"/>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20" name="Rectangle 101"/>
              <p:cNvSpPr>
                <a:spLocks noChangeArrowheads="1"/>
              </p:cNvSpPr>
              <p:nvPr/>
            </p:nvSpPr>
            <p:spPr bwMode="auto">
              <a:xfrm>
                <a:off x="4573" y="250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21" name="Rectangle 102"/>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grpSp>
        <p:grpSp>
          <p:nvGrpSpPr>
            <p:cNvPr id="38945" name="Group 103"/>
            <p:cNvGrpSpPr>
              <a:grpSpLocks/>
            </p:cNvGrpSpPr>
            <p:nvPr/>
          </p:nvGrpSpPr>
          <p:grpSpPr bwMode="auto">
            <a:xfrm>
              <a:off x="3951" y="3246"/>
              <a:ext cx="378" cy="930"/>
              <a:chOff x="4195" y="2190"/>
              <a:chExt cx="378" cy="930"/>
            </a:xfrm>
          </p:grpSpPr>
          <p:sp>
            <p:nvSpPr>
              <p:cNvPr id="39016" name="Rectangle 104"/>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17" name="Rectangle 105"/>
              <p:cNvSpPr>
                <a:spLocks noChangeArrowheads="1"/>
              </p:cNvSpPr>
              <p:nvPr/>
            </p:nvSpPr>
            <p:spPr bwMode="auto">
              <a:xfrm>
                <a:off x="4195"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18" name="Rectangle 106"/>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46" name="Group 107"/>
            <p:cNvGrpSpPr>
              <a:grpSpLocks/>
            </p:cNvGrpSpPr>
            <p:nvPr/>
          </p:nvGrpSpPr>
          <p:grpSpPr bwMode="auto">
            <a:xfrm>
              <a:off x="3574" y="3246"/>
              <a:ext cx="377" cy="930"/>
              <a:chOff x="3818" y="2190"/>
              <a:chExt cx="377" cy="930"/>
            </a:xfrm>
          </p:grpSpPr>
          <p:sp>
            <p:nvSpPr>
              <p:cNvPr id="39013" name="Rectangle 108"/>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14" name="Rectangle 109"/>
              <p:cNvSpPr>
                <a:spLocks noChangeArrowheads="1"/>
              </p:cNvSpPr>
              <p:nvPr/>
            </p:nvSpPr>
            <p:spPr bwMode="auto">
              <a:xfrm>
                <a:off x="3818" y="250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15" name="Rectangle 110"/>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47" name="Group 111"/>
            <p:cNvGrpSpPr>
              <a:grpSpLocks/>
            </p:cNvGrpSpPr>
            <p:nvPr/>
          </p:nvGrpSpPr>
          <p:grpSpPr bwMode="auto">
            <a:xfrm>
              <a:off x="3196" y="3246"/>
              <a:ext cx="378" cy="930"/>
              <a:chOff x="3440" y="2190"/>
              <a:chExt cx="378" cy="930"/>
            </a:xfrm>
          </p:grpSpPr>
          <p:sp>
            <p:nvSpPr>
              <p:cNvPr id="39010" name="Rectangle 112"/>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11" name="Rectangle 113"/>
              <p:cNvSpPr>
                <a:spLocks noChangeArrowheads="1"/>
              </p:cNvSpPr>
              <p:nvPr/>
            </p:nvSpPr>
            <p:spPr bwMode="auto">
              <a:xfrm>
                <a:off x="344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9012" name="Rectangle 114"/>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48" name="Group 115"/>
            <p:cNvGrpSpPr>
              <a:grpSpLocks/>
            </p:cNvGrpSpPr>
            <p:nvPr/>
          </p:nvGrpSpPr>
          <p:grpSpPr bwMode="auto">
            <a:xfrm>
              <a:off x="2819" y="3246"/>
              <a:ext cx="377" cy="930"/>
              <a:chOff x="3063" y="2190"/>
              <a:chExt cx="377" cy="930"/>
            </a:xfrm>
          </p:grpSpPr>
          <p:sp>
            <p:nvSpPr>
              <p:cNvPr id="39007" name="Rectangle 116"/>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08" name="Rectangle 117"/>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09" name="Rectangle 118"/>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49" name="Group 119"/>
            <p:cNvGrpSpPr>
              <a:grpSpLocks/>
            </p:cNvGrpSpPr>
            <p:nvPr/>
          </p:nvGrpSpPr>
          <p:grpSpPr bwMode="auto">
            <a:xfrm>
              <a:off x="2441" y="3246"/>
              <a:ext cx="378" cy="930"/>
              <a:chOff x="2685" y="2190"/>
              <a:chExt cx="378" cy="930"/>
            </a:xfrm>
          </p:grpSpPr>
          <p:sp>
            <p:nvSpPr>
              <p:cNvPr id="39004" name="Rectangle 120"/>
              <p:cNvSpPr>
                <a:spLocks noChangeArrowheads="1"/>
              </p:cNvSpPr>
              <p:nvPr/>
            </p:nvSpPr>
            <p:spPr bwMode="auto">
              <a:xfrm>
                <a:off x="2685"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05" name="Rectangle 121"/>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06" name="Rectangle 1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50" name="Group 123"/>
            <p:cNvGrpSpPr>
              <a:grpSpLocks/>
            </p:cNvGrpSpPr>
            <p:nvPr/>
          </p:nvGrpSpPr>
          <p:grpSpPr bwMode="auto">
            <a:xfrm>
              <a:off x="2063" y="3246"/>
              <a:ext cx="378" cy="930"/>
              <a:chOff x="2307" y="2190"/>
              <a:chExt cx="378" cy="930"/>
            </a:xfrm>
          </p:grpSpPr>
          <p:sp>
            <p:nvSpPr>
              <p:cNvPr id="39001" name="Rectangle 124"/>
              <p:cNvSpPr>
                <a:spLocks noChangeArrowheads="1"/>
              </p:cNvSpPr>
              <p:nvPr/>
            </p:nvSpPr>
            <p:spPr bwMode="auto">
              <a:xfrm>
                <a:off x="2307"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39002" name="Rectangle 125"/>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03" name="Rectangle 126"/>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51" name="Group 127"/>
            <p:cNvGrpSpPr>
              <a:grpSpLocks/>
            </p:cNvGrpSpPr>
            <p:nvPr/>
          </p:nvGrpSpPr>
          <p:grpSpPr bwMode="auto">
            <a:xfrm>
              <a:off x="1686" y="3246"/>
              <a:ext cx="377" cy="930"/>
              <a:chOff x="1930" y="2190"/>
              <a:chExt cx="377" cy="930"/>
            </a:xfrm>
          </p:grpSpPr>
          <p:sp>
            <p:nvSpPr>
              <p:cNvPr id="38998" name="Rectangle 128"/>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8999" name="Rectangle 129"/>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9000" name="Rectangle 13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52" name="Group 131"/>
            <p:cNvGrpSpPr>
              <a:grpSpLocks/>
            </p:cNvGrpSpPr>
            <p:nvPr/>
          </p:nvGrpSpPr>
          <p:grpSpPr bwMode="auto">
            <a:xfrm>
              <a:off x="1308" y="3246"/>
              <a:ext cx="378" cy="930"/>
              <a:chOff x="1552" y="2190"/>
              <a:chExt cx="378" cy="930"/>
            </a:xfrm>
          </p:grpSpPr>
          <p:sp>
            <p:nvSpPr>
              <p:cNvPr id="38995" name="Rectangle 132"/>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8996" name="Rectangle 133"/>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8997" name="Rectangle 134"/>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grpSp>
        <p:grpSp>
          <p:nvGrpSpPr>
            <p:cNvPr id="38953" name="Group 135"/>
            <p:cNvGrpSpPr>
              <a:grpSpLocks/>
            </p:cNvGrpSpPr>
            <p:nvPr/>
          </p:nvGrpSpPr>
          <p:grpSpPr bwMode="auto">
            <a:xfrm>
              <a:off x="931" y="3246"/>
              <a:ext cx="377" cy="930"/>
              <a:chOff x="1117" y="1948"/>
              <a:chExt cx="377" cy="930"/>
            </a:xfrm>
          </p:grpSpPr>
          <p:sp>
            <p:nvSpPr>
              <p:cNvPr id="38992" name="Rectangle 136"/>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8993" name="Rectangle 137"/>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a:ea typeface="굴림" panose="020B0600000101010101" pitchFamily="34" charset="-127"/>
                </a:endParaRPr>
              </a:p>
            </p:txBody>
          </p:sp>
          <p:sp>
            <p:nvSpPr>
              <p:cNvPr id="38994" name="Rectangle 13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grpSp>
        <p:sp>
          <p:nvSpPr>
            <p:cNvPr id="38954" name="Rectangle 139"/>
            <p:cNvSpPr>
              <a:spLocks noChangeArrowheads="1"/>
            </p:cNvSpPr>
            <p:nvPr/>
          </p:nvSpPr>
          <p:spPr bwMode="auto">
            <a:xfrm>
              <a:off x="4706"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8955" name="Rectangle 140"/>
            <p:cNvSpPr>
              <a:spLocks noChangeArrowheads="1"/>
            </p:cNvSpPr>
            <p:nvPr/>
          </p:nvSpPr>
          <p:spPr bwMode="auto">
            <a:xfrm>
              <a:off x="4329" y="2786"/>
              <a:ext cx="37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8956" name="Rectangle 141"/>
            <p:cNvSpPr>
              <a:spLocks noChangeArrowheads="1"/>
            </p:cNvSpPr>
            <p:nvPr/>
          </p:nvSpPr>
          <p:spPr bwMode="auto">
            <a:xfrm>
              <a:off x="3951"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38957" name="Rectangle 142"/>
            <p:cNvSpPr>
              <a:spLocks noChangeArrowheads="1"/>
            </p:cNvSpPr>
            <p:nvPr/>
          </p:nvSpPr>
          <p:spPr bwMode="auto">
            <a:xfrm>
              <a:off x="3574" y="2786"/>
              <a:ext cx="377" cy="4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38958" name="Rectangle 143"/>
            <p:cNvSpPr>
              <a:spLocks noChangeArrowheads="1"/>
            </p:cNvSpPr>
            <p:nvPr/>
          </p:nvSpPr>
          <p:spPr bwMode="auto">
            <a:xfrm>
              <a:off x="3196" y="2786"/>
              <a:ext cx="378" cy="46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8959" name="Rectangle 144"/>
            <p:cNvSpPr>
              <a:spLocks noChangeArrowheads="1"/>
            </p:cNvSpPr>
            <p:nvPr/>
          </p:nvSpPr>
          <p:spPr bwMode="auto">
            <a:xfrm>
              <a:off x="2819" y="2786"/>
              <a:ext cx="377" cy="4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8960" name="Rectangle 145"/>
            <p:cNvSpPr>
              <a:spLocks noChangeArrowheads="1"/>
            </p:cNvSpPr>
            <p:nvPr/>
          </p:nvSpPr>
          <p:spPr bwMode="auto">
            <a:xfrm>
              <a:off x="2441"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38961" name="Rectangle 146"/>
            <p:cNvSpPr>
              <a:spLocks noChangeArrowheads="1"/>
            </p:cNvSpPr>
            <p:nvPr/>
          </p:nvSpPr>
          <p:spPr bwMode="auto">
            <a:xfrm>
              <a:off x="2063" y="2786"/>
              <a:ext cx="378" cy="46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sp>
          <p:nvSpPr>
            <p:cNvPr id="38962" name="Rectangle 147"/>
            <p:cNvSpPr>
              <a:spLocks noChangeArrowheads="1"/>
            </p:cNvSpPr>
            <p:nvPr/>
          </p:nvSpPr>
          <p:spPr bwMode="auto">
            <a:xfrm>
              <a:off x="1686" y="2786"/>
              <a:ext cx="37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C</a:t>
              </a:r>
            </a:p>
          </p:txBody>
        </p:sp>
        <p:sp>
          <p:nvSpPr>
            <p:cNvPr id="38963" name="Rectangle 148"/>
            <p:cNvSpPr>
              <a:spLocks noChangeArrowheads="1"/>
            </p:cNvSpPr>
            <p:nvPr/>
          </p:nvSpPr>
          <p:spPr bwMode="auto">
            <a:xfrm>
              <a:off x="1308"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B</a:t>
              </a:r>
            </a:p>
          </p:txBody>
        </p:sp>
        <p:sp>
          <p:nvSpPr>
            <p:cNvPr id="38964" name="Rectangle 149"/>
            <p:cNvSpPr>
              <a:spLocks noChangeArrowheads="1"/>
            </p:cNvSpPr>
            <p:nvPr/>
          </p:nvSpPr>
          <p:spPr bwMode="auto">
            <a:xfrm>
              <a:off x="931" y="2786"/>
              <a:ext cx="377" cy="46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A</a:t>
              </a:r>
            </a:p>
          </p:txBody>
        </p:sp>
        <p:sp>
          <p:nvSpPr>
            <p:cNvPr id="38965" name="Rectangle 150"/>
            <p:cNvSpPr>
              <a:spLocks noChangeArrowheads="1"/>
            </p:cNvSpPr>
            <p:nvPr/>
          </p:nvSpPr>
          <p:spPr bwMode="auto">
            <a:xfrm>
              <a:off x="5094"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D</a:t>
              </a:r>
            </a:p>
          </p:txBody>
        </p:sp>
        <p:grpSp>
          <p:nvGrpSpPr>
            <p:cNvPr id="38966" name="Group 151"/>
            <p:cNvGrpSpPr>
              <a:grpSpLocks/>
            </p:cNvGrpSpPr>
            <p:nvPr/>
          </p:nvGrpSpPr>
          <p:grpSpPr bwMode="auto">
            <a:xfrm>
              <a:off x="294" y="2786"/>
              <a:ext cx="5168" cy="1390"/>
              <a:chOff x="240" y="1440"/>
              <a:chExt cx="5168" cy="1390"/>
            </a:xfrm>
          </p:grpSpPr>
          <p:sp>
            <p:nvSpPr>
              <p:cNvPr id="38967" name="Rectangle 152"/>
              <p:cNvSpPr>
                <a:spLocks noChangeArrowheads="1"/>
              </p:cNvSpPr>
              <p:nvPr/>
            </p:nvSpPr>
            <p:spPr bwMode="auto">
              <a:xfrm>
                <a:off x="240" y="2520"/>
                <a:ext cx="637" cy="31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3</a:t>
                </a:r>
              </a:p>
            </p:txBody>
          </p:sp>
          <p:sp>
            <p:nvSpPr>
              <p:cNvPr id="38968" name="Rectangle 153"/>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2</a:t>
                </a:r>
              </a:p>
            </p:txBody>
          </p:sp>
          <p:sp>
            <p:nvSpPr>
              <p:cNvPr id="38969" name="Rectangle 154"/>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a:ea typeface="굴림" panose="020B0600000101010101" pitchFamily="34" charset="-127"/>
                  </a:rPr>
                  <a:t>1</a:t>
                </a:r>
              </a:p>
            </p:txBody>
          </p:sp>
          <p:sp>
            <p:nvSpPr>
              <p:cNvPr id="38970" name="Rectangle 155"/>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a:ea typeface="굴림" panose="020B0600000101010101" pitchFamily="34" charset="-127"/>
                  </a:rPr>
                  <a:t>Ref:</a:t>
                </a:r>
              </a:p>
              <a:p>
                <a:pPr algn="l">
                  <a:lnSpc>
                    <a:spcPct val="90000"/>
                  </a:lnSpc>
                  <a:spcBef>
                    <a:spcPct val="30000"/>
                  </a:spcBef>
                </a:pPr>
                <a:r>
                  <a:rPr lang="en-US" altLang="ko-KR">
                    <a:ea typeface="굴림" panose="020B0600000101010101" pitchFamily="34" charset="-127"/>
                  </a:rPr>
                  <a:t>Page:</a:t>
                </a:r>
              </a:p>
            </p:txBody>
          </p:sp>
          <p:sp>
            <p:nvSpPr>
              <p:cNvPr id="38971" name="Line 156"/>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38972" name="Group 157"/>
              <p:cNvGrpSpPr>
                <a:grpSpLocks/>
              </p:cNvGrpSpPr>
              <p:nvPr/>
            </p:nvGrpSpPr>
            <p:grpSpPr bwMode="auto">
              <a:xfrm>
                <a:off x="240" y="2210"/>
                <a:ext cx="5161" cy="310"/>
                <a:chOff x="240" y="2210"/>
                <a:chExt cx="4790" cy="310"/>
              </a:xfrm>
            </p:grpSpPr>
            <p:sp>
              <p:nvSpPr>
                <p:cNvPr id="38990" name="Line 158"/>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91" name="Line 159"/>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38973" name="Line 160"/>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74" name="Line 161"/>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75" name="Line 162"/>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76" name="Line 163"/>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77" name="Line 164"/>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78" name="Line 165"/>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79" name="Line 166"/>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80" name="Line 167"/>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81" name="Line 168"/>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82" name="Line 169"/>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83" name="Line 170"/>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84" name="Line 171"/>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38985" name="Group 172"/>
              <p:cNvGrpSpPr>
                <a:grpSpLocks/>
              </p:cNvGrpSpPr>
              <p:nvPr/>
            </p:nvGrpSpPr>
            <p:grpSpPr bwMode="auto">
              <a:xfrm>
                <a:off x="240" y="1440"/>
                <a:ext cx="5160" cy="1390"/>
                <a:chOff x="240" y="1440"/>
                <a:chExt cx="4790" cy="1390"/>
              </a:xfrm>
            </p:grpSpPr>
            <p:sp>
              <p:nvSpPr>
                <p:cNvPr id="38987" name="Line 173"/>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88" name="Line 174"/>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8989" name="Line 175"/>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38986" name="Line 176"/>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spTree>
    <p:extLst>
      <p:ext uri="{BB962C8B-B14F-4D97-AF65-F5344CB8AC3E}">
        <p14:creationId xmlns:p14="http://schemas.microsoft.com/office/powerpoint/2010/main" val="36453840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 calcmode="lin" valueType="num">
                                      <p:cBhvr additive="base">
                                        <p:cTn id="7" dur="500" fill="hold"/>
                                        <p:tgtEl>
                                          <p:spTgt spid="779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9267">
                                            <p:txEl>
                                              <p:pRg st="1" end="1"/>
                                            </p:txEl>
                                          </p:spTgt>
                                        </p:tgtEl>
                                        <p:attrNameLst>
                                          <p:attrName>style.visibility</p:attrName>
                                        </p:attrNameLst>
                                      </p:cBhvr>
                                      <p:to>
                                        <p:strVal val="visible"/>
                                      </p:to>
                                    </p:set>
                                    <p:anim calcmode="lin" valueType="num">
                                      <p:cBhvr additive="base">
                                        <p:cTn id="13"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92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779354"/>
                                        </p:tgtEl>
                                        <p:attrNameLst>
                                          <p:attrName>style.visibility</p:attrName>
                                        </p:attrNameLst>
                                      </p:cBhvr>
                                      <p:to>
                                        <p:strVal val="visible"/>
                                      </p:to>
                                    </p:set>
                                    <p:anim calcmode="lin" valueType="num">
                                      <p:cBhvr additive="base">
                                        <p:cTn id="17" dur="500" fill="hold"/>
                                        <p:tgtEl>
                                          <p:spTgt spid="779354"/>
                                        </p:tgtEl>
                                        <p:attrNameLst>
                                          <p:attrName>ppt_x</p:attrName>
                                        </p:attrNameLst>
                                      </p:cBhvr>
                                      <p:tavLst>
                                        <p:tav tm="0">
                                          <p:val>
                                            <p:strVal val="1+#ppt_w/2"/>
                                          </p:val>
                                        </p:tav>
                                        <p:tav tm="100000">
                                          <p:val>
                                            <p:strVal val="#ppt_x"/>
                                          </p:val>
                                        </p:tav>
                                      </p:tavLst>
                                    </p:anim>
                                    <p:anim calcmode="lin" valueType="num">
                                      <p:cBhvr additive="base">
                                        <p:cTn id="18" dur="500" fill="hold"/>
                                        <p:tgtEl>
                                          <p:spTgt spid="77935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93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793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93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7930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793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7930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931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7929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931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77929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931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7792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7931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77928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931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77928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7931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77927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7931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77927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7931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77926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7935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779347"/>
                                        </p:tgtEl>
                                        <p:attrNameLst>
                                          <p:attrName>style.visibility</p:attrName>
                                        </p:attrNameLst>
                                      </p:cBhvr>
                                      <p:to>
                                        <p:strVal val="visible"/>
                                      </p:to>
                                    </p:set>
                                  </p:childTnLst>
                                </p:cTn>
                              </p:par>
                              <p:par>
                                <p:cTn id="115" presetID="2" presetClass="entr" presetSubtype="2" fill="hold" grpId="0" nodeType="withEffect">
                                  <p:stCondLst>
                                    <p:cond delay="0"/>
                                  </p:stCondLst>
                                  <p:childTnLst>
                                    <p:set>
                                      <p:cBhvr>
                                        <p:cTn id="116" dur="1" fill="hold">
                                          <p:stCondLst>
                                            <p:cond delay="0"/>
                                          </p:stCondLst>
                                        </p:cTn>
                                        <p:tgtEl>
                                          <p:spTgt spid="779267">
                                            <p:txEl>
                                              <p:pRg st="8" end="8"/>
                                            </p:txEl>
                                          </p:spTgt>
                                        </p:tgtEl>
                                        <p:attrNameLst>
                                          <p:attrName>style.visibility</p:attrName>
                                        </p:attrNameLst>
                                      </p:cBhvr>
                                      <p:to>
                                        <p:strVal val="visible"/>
                                      </p:to>
                                    </p:set>
                                    <p:anim calcmode="lin" valueType="num">
                                      <p:cBhvr additive="base">
                                        <p:cTn id="117" dur="500" fill="hold"/>
                                        <p:tgtEl>
                                          <p:spTgt spid="779267">
                                            <p:txEl>
                                              <p:pRg st="8" end="8"/>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7792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2" fill="hold" grpId="0" nodeType="clickEffect">
                                  <p:stCondLst>
                                    <p:cond delay="0"/>
                                  </p:stCondLst>
                                  <p:childTnLst>
                                    <p:set>
                                      <p:cBhvr>
                                        <p:cTn id="122" dur="1" fill="hold">
                                          <p:stCondLst>
                                            <p:cond delay="0"/>
                                          </p:stCondLst>
                                        </p:cTn>
                                        <p:tgtEl>
                                          <p:spTgt spid="779267">
                                            <p:txEl>
                                              <p:pRg st="9" end="9"/>
                                            </p:txEl>
                                          </p:spTgt>
                                        </p:tgtEl>
                                        <p:attrNameLst>
                                          <p:attrName>style.visibility</p:attrName>
                                        </p:attrNameLst>
                                      </p:cBhvr>
                                      <p:to>
                                        <p:strVal val="visible"/>
                                      </p:to>
                                    </p:set>
                                    <p:anim calcmode="lin" valueType="num">
                                      <p:cBhvr additive="base">
                                        <p:cTn id="123" dur="500" fill="hold"/>
                                        <p:tgtEl>
                                          <p:spTgt spid="779267">
                                            <p:txEl>
                                              <p:pRg st="9" end="9"/>
                                            </p:txEl>
                                          </p:spTgt>
                                        </p:tgtEl>
                                        <p:attrNameLst>
                                          <p:attrName>ppt_x</p:attrName>
                                        </p:attrNameLst>
                                      </p:cBhvr>
                                      <p:tavLst>
                                        <p:tav tm="0">
                                          <p:val>
                                            <p:strVal val="1+#ppt_w/2"/>
                                          </p:val>
                                        </p:tav>
                                        <p:tav tm="100000">
                                          <p:val>
                                            <p:strVal val="#ppt_x"/>
                                          </p:val>
                                        </p:tav>
                                      </p:tavLst>
                                    </p:anim>
                                    <p:anim calcmode="lin" valueType="num">
                                      <p:cBhvr additive="base">
                                        <p:cTn id="124" dur="500" fill="hold"/>
                                        <p:tgtEl>
                                          <p:spTgt spid="779267">
                                            <p:txEl>
                                              <p:pRg st="9" end="9"/>
                                            </p:txEl>
                                          </p:spTgt>
                                        </p:tgtEl>
                                        <p:attrNameLst>
                                          <p:attrName>ppt_y</p:attrName>
                                        </p:attrNameLst>
                                      </p:cBhvr>
                                      <p:tavLst>
                                        <p:tav tm="0">
                                          <p:val>
                                            <p:strVal val="#ppt_y"/>
                                          </p:val>
                                        </p:tav>
                                        <p:tav tm="100000">
                                          <p:val>
                                            <p:strVal val="#ppt_y"/>
                                          </p:val>
                                        </p:tav>
                                      </p:tavLst>
                                    </p:anim>
                                  </p:childTnLst>
                                </p:cTn>
                              </p:par>
                              <p:par>
                                <p:cTn id="125" presetID="2" presetClass="entr" presetSubtype="2" fill="hold" nodeType="withEffect">
                                  <p:stCondLst>
                                    <p:cond delay="0"/>
                                  </p:stCondLst>
                                  <p:childTnLst>
                                    <p:set>
                                      <p:cBhvr>
                                        <p:cTn id="126" dur="1" fill="hold">
                                          <p:stCondLst>
                                            <p:cond delay="0"/>
                                          </p:stCondLst>
                                        </p:cTn>
                                        <p:tgtEl>
                                          <p:spTgt spid="779441"/>
                                        </p:tgtEl>
                                        <p:attrNameLst>
                                          <p:attrName>style.visibility</p:attrName>
                                        </p:attrNameLst>
                                      </p:cBhvr>
                                      <p:to>
                                        <p:strVal val="visible"/>
                                      </p:to>
                                    </p:set>
                                    <p:anim calcmode="lin" valueType="num">
                                      <p:cBhvr additive="base">
                                        <p:cTn id="127" dur="500" fill="hold"/>
                                        <p:tgtEl>
                                          <p:spTgt spid="779441"/>
                                        </p:tgtEl>
                                        <p:attrNameLst>
                                          <p:attrName>ppt_x</p:attrName>
                                        </p:attrNameLst>
                                      </p:cBhvr>
                                      <p:tavLst>
                                        <p:tav tm="0">
                                          <p:val>
                                            <p:strVal val="1+#ppt_w/2"/>
                                          </p:val>
                                        </p:tav>
                                        <p:tav tm="100000">
                                          <p:val>
                                            <p:strVal val="#ppt_x"/>
                                          </p:val>
                                        </p:tav>
                                      </p:tavLst>
                                    </p:anim>
                                    <p:anim calcmode="lin" valueType="num">
                                      <p:cBhvr additive="base">
                                        <p:cTn id="128" dur="500" fill="hold"/>
                                        <p:tgtEl>
                                          <p:spTgt spid="779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P spid="779312" grpId="0"/>
      <p:bldP spid="779313" grpId="0"/>
      <p:bldP spid="779314" grpId="0"/>
      <p:bldP spid="779315" grpId="0"/>
      <p:bldP spid="779316" grpId="0"/>
      <p:bldP spid="779317" grpId="0"/>
      <p:bldP spid="779318" grpId="0"/>
      <p:bldP spid="779319" grpId="0"/>
      <p:bldP spid="779320" grpId="0"/>
      <p:bldP spid="779321" grpId="0"/>
      <p:bldP spid="779322" grpId="0"/>
      <p:bldP spid="7793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152400"/>
            <a:ext cx="8839200" cy="533400"/>
          </a:xfrm>
        </p:spPr>
        <p:txBody>
          <a:bodyPr/>
          <a:lstStyle/>
          <a:p>
            <a:r>
              <a:rPr lang="en-US" altLang="ko-KR" smtClean="0">
                <a:ea typeface="굴림" panose="020B0600000101010101" pitchFamily="34" charset="-127"/>
              </a:rPr>
              <a:t>Graph of Page Faults Versus The Number of Frames</a:t>
            </a:r>
          </a:p>
        </p:txBody>
      </p:sp>
      <p:sp>
        <p:nvSpPr>
          <p:cNvPr id="19459" name="Rectangle 4"/>
          <p:cNvSpPr>
            <a:spLocks noGrp="1" noChangeArrowheads="1"/>
          </p:cNvSpPr>
          <p:nvPr>
            <p:ph type="body" idx="1"/>
          </p:nvPr>
        </p:nvSpPr>
        <p:spPr>
          <a:xfrm>
            <a:off x="158750" y="4167188"/>
            <a:ext cx="8785225" cy="2538412"/>
          </a:xfrm>
        </p:spPr>
        <p:txBody>
          <a:bodyPr/>
          <a:lstStyle/>
          <a:p>
            <a:pPr>
              <a:lnSpc>
                <a:spcPct val="80000"/>
              </a:lnSpc>
              <a:spcBef>
                <a:spcPct val="20000"/>
              </a:spcBef>
            </a:pPr>
            <a:r>
              <a:rPr lang="en-US" altLang="ko-KR" smtClean="0">
                <a:ea typeface="굴림" panose="020B0600000101010101" pitchFamily="34" charset="-127"/>
              </a:rPr>
              <a:t>One desirable property: When you add memory the miss rate goes down</a:t>
            </a:r>
          </a:p>
          <a:p>
            <a:pPr lvl="1">
              <a:lnSpc>
                <a:spcPct val="80000"/>
              </a:lnSpc>
              <a:spcBef>
                <a:spcPct val="20000"/>
              </a:spcBef>
            </a:pPr>
            <a:r>
              <a:rPr lang="en-US" altLang="ko-KR" smtClean="0">
                <a:ea typeface="굴림" panose="020B0600000101010101" pitchFamily="34" charset="-127"/>
              </a:rPr>
              <a:t>Does this always happen?</a:t>
            </a:r>
          </a:p>
          <a:p>
            <a:pPr lvl="1">
              <a:lnSpc>
                <a:spcPct val="80000"/>
              </a:lnSpc>
              <a:spcBef>
                <a:spcPct val="20000"/>
              </a:spcBef>
            </a:pPr>
            <a:r>
              <a:rPr lang="en-US" altLang="ko-KR" smtClean="0">
                <a:ea typeface="굴림" panose="020B0600000101010101" pitchFamily="34" charset="-127"/>
              </a:rPr>
              <a:t>Seems like it should, right?</a:t>
            </a:r>
          </a:p>
          <a:p>
            <a:pPr>
              <a:lnSpc>
                <a:spcPct val="80000"/>
              </a:lnSpc>
              <a:spcBef>
                <a:spcPct val="20000"/>
              </a:spcBef>
            </a:pPr>
            <a:r>
              <a:rPr lang="en-US" altLang="ko-KR" smtClean="0">
                <a:ea typeface="굴림" panose="020B0600000101010101" pitchFamily="34" charset="-127"/>
              </a:rPr>
              <a:t>No: BeLady’s anomaly </a:t>
            </a:r>
          </a:p>
          <a:p>
            <a:pPr lvl="1">
              <a:lnSpc>
                <a:spcPct val="80000"/>
              </a:lnSpc>
              <a:spcBef>
                <a:spcPct val="20000"/>
              </a:spcBef>
            </a:pPr>
            <a:r>
              <a:rPr lang="en-US" altLang="ko-KR" smtClean="0">
                <a:ea typeface="굴림" panose="020B0600000101010101" pitchFamily="34" charset="-127"/>
              </a:rPr>
              <a:t>Certain replacement algorithms (FIFO) don’t have this obvious property!</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l="493" t="11264" r="1244" b="11610"/>
          <a:stretch>
            <a:fillRect/>
          </a:stretch>
        </p:blipFill>
        <p:spPr bwMode="auto">
          <a:xfrm>
            <a:off x="1624013" y="711200"/>
            <a:ext cx="5646737" cy="332263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919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152400"/>
            <a:ext cx="7620000" cy="533400"/>
          </a:xfrm>
        </p:spPr>
        <p:txBody>
          <a:bodyPr/>
          <a:lstStyle/>
          <a:p>
            <a:r>
              <a:rPr lang="en-US" altLang="ko-KR" smtClean="0">
                <a:ea typeface="굴림" panose="020B0600000101010101" pitchFamily="34" charset="-127"/>
              </a:rPr>
              <a:t>Adding Memory Doesn’t Always Help Fault Rate</a:t>
            </a:r>
          </a:p>
        </p:txBody>
      </p:sp>
      <p:sp>
        <p:nvSpPr>
          <p:cNvPr id="780291" name="Rectangle 3"/>
          <p:cNvSpPr>
            <a:spLocks noGrp="1" noChangeArrowheads="1"/>
          </p:cNvSpPr>
          <p:nvPr>
            <p:ph type="body" idx="1"/>
          </p:nvPr>
        </p:nvSpPr>
        <p:spPr>
          <a:xfrm>
            <a:off x="152400" y="685800"/>
            <a:ext cx="8839200" cy="6172200"/>
          </a:xfrm>
        </p:spPr>
        <p:txBody>
          <a:bodyPr/>
          <a:lstStyle/>
          <a:p>
            <a:pPr>
              <a:lnSpc>
                <a:spcPct val="80000"/>
              </a:lnSpc>
              <a:spcBef>
                <a:spcPct val="5000"/>
              </a:spcBef>
            </a:pPr>
            <a:r>
              <a:rPr lang="en-US" altLang="ko-KR" dirty="0" smtClean="0">
                <a:ea typeface="굴림" panose="020B0600000101010101" pitchFamily="34" charset="-127"/>
              </a:rPr>
              <a:t>Does adding memory reduce number of page faults?</a:t>
            </a:r>
          </a:p>
          <a:p>
            <a:pPr lvl="1">
              <a:lnSpc>
                <a:spcPct val="80000"/>
              </a:lnSpc>
              <a:spcBef>
                <a:spcPct val="5000"/>
              </a:spcBef>
            </a:pPr>
            <a:r>
              <a:rPr lang="en-US" altLang="ko-KR" dirty="0" smtClean="0">
                <a:ea typeface="굴림" panose="020B0600000101010101" pitchFamily="34" charset="-127"/>
              </a:rPr>
              <a:t>Yes for LRU and MIN</a:t>
            </a:r>
          </a:p>
          <a:p>
            <a:pPr lvl="1">
              <a:lnSpc>
                <a:spcPct val="80000"/>
              </a:lnSpc>
              <a:spcBef>
                <a:spcPct val="5000"/>
              </a:spcBef>
            </a:pPr>
            <a:r>
              <a:rPr lang="en-US" altLang="ko-KR" dirty="0" smtClean="0">
                <a:ea typeface="굴림" panose="020B0600000101010101" pitchFamily="34" charset="-127"/>
              </a:rPr>
              <a:t>Not necessarily for FIFO!  (Called </a:t>
            </a:r>
            <a:r>
              <a:rPr lang="en-US" altLang="ko-KR" dirty="0" err="1" smtClean="0">
                <a:ea typeface="굴림" panose="020B0600000101010101" pitchFamily="34" charset="-127"/>
              </a:rPr>
              <a:t>Belady’s</a:t>
            </a:r>
            <a:r>
              <a:rPr lang="en-US" altLang="ko-KR" dirty="0" smtClean="0">
                <a:ea typeface="굴림" panose="020B0600000101010101" pitchFamily="34" charset="-127"/>
              </a:rPr>
              <a:t> anomaly)</a:t>
            </a: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lvl="1">
              <a:lnSpc>
                <a:spcPct val="80000"/>
              </a:lnSpc>
              <a:spcBef>
                <a:spcPct val="5000"/>
              </a:spcBef>
            </a:pPr>
            <a:endParaRPr lang="en-US" altLang="ko-KR" dirty="0" smtClean="0">
              <a:ea typeface="굴림" panose="020B0600000101010101" pitchFamily="34" charset="-127"/>
            </a:endParaRPr>
          </a:p>
          <a:p>
            <a:pPr>
              <a:lnSpc>
                <a:spcPct val="80000"/>
              </a:lnSpc>
              <a:spcBef>
                <a:spcPct val="5000"/>
              </a:spcBef>
            </a:pPr>
            <a:endParaRPr lang="en-US" altLang="ko-KR" dirty="0" smtClean="0">
              <a:ea typeface="굴림" panose="020B0600000101010101" pitchFamily="34" charset="-127"/>
            </a:endParaRPr>
          </a:p>
          <a:p>
            <a:pPr>
              <a:lnSpc>
                <a:spcPct val="80000"/>
              </a:lnSpc>
              <a:spcBef>
                <a:spcPct val="5000"/>
              </a:spcBef>
            </a:pPr>
            <a:r>
              <a:rPr lang="en-US" altLang="ko-KR" dirty="0" smtClean="0">
                <a:ea typeface="굴림" panose="020B0600000101010101" pitchFamily="34" charset="-127"/>
              </a:rPr>
              <a:t>After adding memory:</a:t>
            </a:r>
          </a:p>
          <a:p>
            <a:pPr lvl="1">
              <a:lnSpc>
                <a:spcPct val="80000"/>
              </a:lnSpc>
              <a:spcBef>
                <a:spcPct val="5000"/>
              </a:spcBef>
            </a:pPr>
            <a:r>
              <a:rPr lang="en-US" altLang="ko-KR" dirty="0" smtClean="0">
                <a:ea typeface="굴림" panose="020B0600000101010101" pitchFamily="34" charset="-127"/>
              </a:rPr>
              <a:t>With FIFO, contents can be completely different</a:t>
            </a:r>
          </a:p>
          <a:p>
            <a:pPr lvl="1">
              <a:lnSpc>
                <a:spcPct val="80000"/>
              </a:lnSpc>
              <a:spcBef>
                <a:spcPct val="5000"/>
              </a:spcBef>
            </a:pPr>
            <a:r>
              <a:rPr lang="en-US" altLang="ko-KR" dirty="0" smtClean="0">
                <a:ea typeface="굴림" panose="020B0600000101010101" pitchFamily="34" charset="-127"/>
              </a:rPr>
              <a:t>In contrast, with LRU or MIN, contents of memory with X pages are a subset of contents with X+1 Page</a:t>
            </a:r>
          </a:p>
        </p:txBody>
      </p:sp>
      <p:grpSp>
        <p:nvGrpSpPr>
          <p:cNvPr id="780292" name="Group 4"/>
          <p:cNvGrpSpPr>
            <a:grpSpLocks/>
          </p:cNvGrpSpPr>
          <p:nvPr/>
        </p:nvGrpSpPr>
        <p:grpSpPr bwMode="auto">
          <a:xfrm>
            <a:off x="1150938" y="1662113"/>
            <a:ext cx="6864350" cy="1624012"/>
            <a:chOff x="294" y="2786"/>
            <a:chExt cx="5178" cy="1390"/>
          </a:xfrm>
        </p:grpSpPr>
        <p:grpSp>
          <p:nvGrpSpPr>
            <p:cNvPr id="20573" name="Group 5"/>
            <p:cNvGrpSpPr>
              <a:grpSpLocks/>
            </p:cNvGrpSpPr>
            <p:nvPr/>
          </p:nvGrpSpPr>
          <p:grpSpPr bwMode="auto">
            <a:xfrm>
              <a:off x="5078" y="3246"/>
              <a:ext cx="378" cy="930"/>
              <a:chOff x="4950" y="2190"/>
              <a:chExt cx="378" cy="930"/>
            </a:xfrm>
          </p:grpSpPr>
          <p:sp>
            <p:nvSpPr>
              <p:cNvPr id="20656" name="Rectangle 6"/>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57" name="Rectangle 7"/>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58" name="Rectangle 8"/>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74" name="Group 9"/>
            <p:cNvGrpSpPr>
              <a:grpSpLocks/>
            </p:cNvGrpSpPr>
            <p:nvPr/>
          </p:nvGrpSpPr>
          <p:grpSpPr bwMode="auto">
            <a:xfrm>
              <a:off x="4706" y="3246"/>
              <a:ext cx="378" cy="930"/>
              <a:chOff x="4950" y="2190"/>
              <a:chExt cx="378" cy="930"/>
            </a:xfrm>
          </p:grpSpPr>
          <p:sp>
            <p:nvSpPr>
              <p:cNvPr id="20653" name="Rectangle 10"/>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D</a:t>
                </a:r>
              </a:p>
            </p:txBody>
          </p:sp>
          <p:sp>
            <p:nvSpPr>
              <p:cNvPr id="20654" name="Rectangle 11"/>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55" name="Rectangle 12"/>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75" name="Group 13"/>
            <p:cNvGrpSpPr>
              <a:grpSpLocks/>
            </p:cNvGrpSpPr>
            <p:nvPr/>
          </p:nvGrpSpPr>
          <p:grpSpPr bwMode="auto">
            <a:xfrm>
              <a:off x="4329" y="3246"/>
              <a:ext cx="377" cy="930"/>
              <a:chOff x="4573" y="2190"/>
              <a:chExt cx="377" cy="930"/>
            </a:xfrm>
          </p:grpSpPr>
          <p:sp>
            <p:nvSpPr>
              <p:cNvPr id="20650" name="Rectangle 14"/>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51" name="Rectangle 15"/>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C</a:t>
                </a:r>
              </a:p>
            </p:txBody>
          </p:sp>
          <p:sp>
            <p:nvSpPr>
              <p:cNvPr id="20652" name="Rectangle 16"/>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76" name="Group 17"/>
            <p:cNvGrpSpPr>
              <a:grpSpLocks/>
            </p:cNvGrpSpPr>
            <p:nvPr/>
          </p:nvGrpSpPr>
          <p:grpSpPr bwMode="auto">
            <a:xfrm>
              <a:off x="3951" y="3246"/>
              <a:ext cx="378" cy="930"/>
              <a:chOff x="4195" y="2190"/>
              <a:chExt cx="378" cy="930"/>
            </a:xfrm>
          </p:grpSpPr>
          <p:sp>
            <p:nvSpPr>
              <p:cNvPr id="20647" name="Rectangle 18"/>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48" name="Rectangle 19"/>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49" name="Rectangle 20"/>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77" name="Group 21"/>
            <p:cNvGrpSpPr>
              <a:grpSpLocks/>
            </p:cNvGrpSpPr>
            <p:nvPr/>
          </p:nvGrpSpPr>
          <p:grpSpPr bwMode="auto">
            <a:xfrm>
              <a:off x="3574" y="3246"/>
              <a:ext cx="377" cy="930"/>
              <a:chOff x="3818" y="2190"/>
              <a:chExt cx="377" cy="930"/>
            </a:xfrm>
          </p:grpSpPr>
          <p:sp>
            <p:nvSpPr>
              <p:cNvPr id="20644" name="Rectangle 22"/>
              <p:cNvSpPr>
                <a:spLocks noChangeArrowheads="1"/>
              </p:cNvSpPr>
              <p:nvPr/>
            </p:nvSpPr>
            <p:spPr bwMode="auto">
              <a:xfrm>
                <a:off x="3818"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45" name="Rectangle 23"/>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46" name="Rectangle 2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78" name="Group 25"/>
            <p:cNvGrpSpPr>
              <a:grpSpLocks/>
            </p:cNvGrpSpPr>
            <p:nvPr/>
          </p:nvGrpSpPr>
          <p:grpSpPr bwMode="auto">
            <a:xfrm>
              <a:off x="3196" y="3246"/>
              <a:ext cx="378" cy="930"/>
              <a:chOff x="3440" y="2190"/>
              <a:chExt cx="378" cy="930"/>
            </a:xfrm>
          </p:grpSpPr>
          <p:sp>
            <p:nvSpPr>
              <p:cNvPr id="20641" name="Rectangle 26"/>
              <p:cNvSpPr>
                <a:spLocks noChangeArrowheads="1"/>
              </p:cNvSpPr>
              <p:nvPr/>
            </p:nvSpPr>
            <p:spPr bwMode="auto">
              <a:xfrm>
                <a:off x="3440"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42" name="Rectangle 27"/>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43" name="Rectangle 2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E</a:t>
                </a:r>
              </a:p>
            </p:txBody>
          </p:sp>
        </p:grpSp>
        <p:grpSp>
          <p:nvGrpSpPr>
            <p:cNvPr id="20579" name="Group 29"/>
            <p:cNvGrpSpPr>
              <a:grpSpLocks/>
            </p:cNvGrpSpPr>
            <p:nvPr/>
          </p:nvGrpSpPr>
          <p:grpSpPr bwMode="auto">
            <a:xfrm>
              <a:off x="2819" y="3246"/>
              <a:ext cx="377" cy="930"/>
              <a:chOff x="3063" y="2190"/>
              <a:chExt cx="377" cy="930"/>
            </a:xfrm>
          </p:grpSpPr>
          <p:sp>
            <p:nvSpPr>
              <p:cNvPr id="20638" name="Rectangle 30"/>
              <p:cNvSpPr>
                <a:spLocks noChangeArrowheads="1"/>
              </p:cNvSpPr>
              <p:nvPr/>
            </p:nvSpPr>
            <p:spPr bwMode="auto">
              <a:xfrm>
                <a:off x="3063"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639" name="Rectangle 31"/>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40" name="Rectangle 3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80" name="Group 33"/>
            <p:cNvGrpSpPr>
              <a:grpSpLocks/>
            </p:cNvGrpSpPr>
            <p:nvPr/>
          </p:nvGrpSpPr>
          <p:grpSpPr bwMode="auto">
            <a:xfrm>
              <a:off x="2441" y="3246"/>
              <a:ext cx="378" cy="930"/>
              <a:chOff x="2685" y="2190"/>
              <a:chExt cx="378" cy="930"/>
            </a:xfrm>
          </p:grpSpPr>
          <p:sp>
            <p:nvSpPr>
              <p:cNvPr id="20635" name="Rectangle 34"/>
              <p:cNvSpPr>
                <a:spLocks noChangeArrowheads="1"/>
              </p:cNvSpPr>
              <p:nvPr/>
            </p:nvSpPr>
            <p:spPr bwMode="auto">
              <a:xfrm>
                <a:off x="2685"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36" name="Rectangle 35"/>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sp>
            <p:nvSpPr>
              <p:cNvPr id="20637" name="Rectangle 36"/>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81" name="Group 37"/>
            <p:cNvGrpSpPr>
              <a:grpSpLocks/>
            </p:cNvGrpSpPr>
            <p:nvPr/>
          </p:nvGrpSpPr>
          <p:grpSpPr bwMode="auto">
            <a:xfrm>
              <a:off x="2063" y="3246"/>
              <a:ext cx="378" cy="930"/>
              <a:chOff x="2307" y="2190"/>
              <a:chExt cx="378" cy="930"/>
            </a:xfrm>
          </p:grpSpPr>
          <p:sp>
            <p:nvSpPr>
              <p:cNvPr id="20632" name="Rectangle 38"/>
              <p:cNvSpPr>
                <a:spLocks noChangeArrowheads="1"/>
              </p:cNvSpPr>
              <p:nvPr/>
            </p:nvSpPr>
            <p:spPr bwMode="auto">
              <a:xfrm>
                <a:off x="2307"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33" name="Rectangle 39"/>
              <p:cNvSpPr>
                <a:spLocks noChangeArrowheads="1"/>
              </p:cNvSpPr>
              <p:nvPr/>
            </p:nvSpPr>
            <p:spPr bwMode="auto">
              <a:xfrm>
                <a:off x="2307"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34" name="Rectangle 40"/>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D</a:t>
                </a:r>
              </a:p>
            </p:txBody>
          </p:sp>
        </p:grpSp>
        <p:grpSp>
          <p:nvGrpSpPr>
            <p:cNvPr id="20582" name="Group 41"/>
            <p:cNvGrpSpPr>
              <a:grpSpLocks/>
            </p:cNvGrpSpPr>
            <p:nvPr/>
          </p:nvGrpSpPr>
          <p:grpSpPr bwMode="auto">
            <a:xfrm>
              <a:off x="1686" y="3246"/>
              <a:ext cx="377" cy="930"/>
              <a:chOff x="1930" y="2190"/>
              <a:chExt cx="377" cy="930"/>
            </a:xfrm>
          </p:grpSpPr>
          <p:sp>
            <p:nvSpPr>
              <p:cNvPr id="20629" name="Rectangle 42"/>
              <p:cNvSpPr>
                <a:spLocks noChangeArrowheads="1"/>
              </p:cNvSpPr>
              <p:nvPr/>
            </p:nvSpPr>
            <p:spPr bwMode="auto">
              <a:xfrm>
                <a:off x="1930"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C</a:t>
                </a:r>
              </a:p>
            </p:txBody>
          </p:sp>
          <p:sp>
            <p:nvSpPr>
              <p:cNvPr id="20630" name="Rectangle 43"/>
              <p:cNvSpPr>
                <a:spLocks noChangeArrowheads="1"/>
              </p:cNvSpPr>
              <p:nvPr/>
            </p:nvSpPr>
            <p:spPr bwMode="auto">
              <a:xfrm>
                <a:off x="1930"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31" name="Rectangle 44"/>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83" name="Group 45"/>
            <p:cNvGrpSpPr>
              <a:grpSpLocks/>
            </p:cNvGrpSpPr>
            <p:nvPr/>
          </p:nvGrpSpPr>
          <p:grpSpPr bwMode="auto">
            <a:xfrm>
              <a:off x="1308" y="3246"/>
              <a:ext cx="378" cy="930"/>
              <a:chOff x="1552" y="2190"/>
              <a:chExt cx="378" cy="930"/>
            </a:xfrm>
          </p:grpSpPr>
          <p:sp>
            <p:nvSpPr>
              <p:cNvPr id="20626" name="Rectangle 46"/>
              <p:cNvSpPr>
                <a:spLocks noChangeArrowheads="1"/>
              </p:cNvSpPr>
              <p:nvPr/>
            </p:nvSpPr>
            <p:spPr bwMode="auto">
              <a:xfrm>
                <a:off x="1552"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27" name="Rectangle 47"/>
              <p:cNvSpPr>
                <a:spLocks noChangeArrowheads="1"/>
              </p:cNvSpPr>
              <p:nvPr/>
            </p:nvSpPr>
            <p:spPr bwMode="auto">
              <a:xfrm>
                <a:off x="1552"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628" name="Rectangle 48"/>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grpSp>
        <p:grpSp>
          <p:nvGrpSpPr>
            <p:cNvPr id="20584" name="Group 49"/>
            <p:cNvGrpSpPr>
              <a:grpSpLocks/>
            </p:cNvGrpSpPr>
            <p:nvPr/>
          </p:nvGrpSpPr>
          <p:grpSpPr bwMode="auto">
            <a:xfrm>
              <a:off x="931" y="3246"/>
              <a:ext cx="377" cy="930"/>
              <a:chOff x="1117" y="1948"/>
              <a:chExt cx="377" cy="930"/>
            </a:xfrm>
          </p:grpSpPr>
          <p:sp>
            <p:nvSpPr>
              <p:cNvPr id="20623" name="Rectangle 50"/>
              <p:cNvSpPr>
                <a:spLocks noChangeArrowheads="1"/>
              </p:cNvSpPr>
              <p:nvPr/>
            </p:nvSpPr>
            <p:spPr bwMode="auto">
              <a:xfrm>
                <a:off x="1117" y="256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24" name="Rectangle 51"/>
              <p:cNvSpPr>
                <a:spLocks noChangeArrowheads="1"/>
              </p:cNvSpPr>
              <p:nvPr/>
            </p:nvSpPr>
            <p:spPr bwMode="auto">
              <a:xfrm>
                <a:off x="1117" y="225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625" name="Rectangle 52"/>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grpSp>
        <p:sp>
          <p:nvSpPr>
            <p:cNvPr id="20585" name="Rectangle 53"/>
            <p:cNvSpPr>
              <a:spLocks noChangeArrowheads="1"/>
            </p:cNvSpPr>
            <p:nvPr/>
          </p:nvSpPr>
          <p:spPr bwMode="auto">
            <a:xfrm>
              <a:off x="4706"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D</a:t>
              </a:r>
            </a:p>
          </p:txBody>
        </p:sp>
        <p:sp>
          <p:nvSpPr>
            <p:cNvPr id="20586" name="Rectangle 54"/>
            <p:cNvSpPr>
              <a:spLocks noChangeArrowheads="1"/>
            </p:cNvSpPr>
            <p:nvPr/>
          </p:nvSpPr>
          <p:spPr bwMode="auto">
            <a:xfrm>
              <a:off x="4329"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C</a:t>
              </a:r>
            </a:p>
          </p:txBody>
        </p:sp>
        <p:sp>
          <p:nvSpPr>
            <p:cNvPr id="20587" name="Rectangle 55"/>
            <p:cNvSpPr>
              <a:spLocks noChangeArrowheads="1"/>
            </p:cNvSpPr>
            <p:nvPr/>
          </p:nvSpPr>
          <p:spPr bwMode="auto">
            <a:xfrm>
              <a:off x="3951"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588" name="Rectangle 56"/>
            <p:cNvSpPr>
              <a:spLocks noChangeArrowheads="1"/>
            </p:cNvSpPr>
            <p:nvPr/>
          </p:nvSpPr>
          <p:spPr bwMode="auto">
            <a:xfrm>
              <a:off x="3574"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	</a:t>
              </a:r>
            </a:p>
          </p:txBody>
        </p:sp>
        <p:sp>
          <p:nvSpPr>
            <p:cNvPr id="20589" name="Rectangle 57"/>
            <p:cNvSpPr>
              <a:spLocks noChangeArrowheads="1"/>
            </p:cNvSpPr>
            <p:nvPr/>
          </p:nvSpPr>
          <p:spPr bwMode="auto">
            <a:xfrm>
              <a:off x="3196"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E</a:t>
              </a:r>
            </a:p>
          </p:txBody>
        </p:sp>
        <p:sp>
          <p:nvSpPr>
            <p:cNvPr id="20590" name="Rectangle 58"/>
            <p:cNvSpPr>
              <a:spLocks noChangeArrowheads="1"/>
            </p:cNvSpPr>
            <p:nvPr/>
          </p:nvSpPr>
          <p:spPr bwMode="auto">
            <a:xfrm>
              <a:off x="2819"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591" name="Rectangle 59"/>
            <p:cNvSpPr>
              <a:spLocks noChangeArrowheads="1"/>
            </p:cNvSpPr>
            <p:nvPr/>
          </p:nvSpPr>
          <p:spPr bwMode="auto">
            <a:xfrm>
              <a:off x="2441"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sp>
          <p:nvSpPr>
            <p:cNvPr id="20592" name="Rectangle 60"/>
            <p:cNvSpPr>
              <a:spLocks noChangeArrowheads="1"/>
            </p:cNvSpPr>
            <p:nvPr/>
          </p:nvSpPr>
          <p:spPr bwMode="auto">
            <a:xfrm>
              <a:off x="2063"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D</a:t>
              </a:r>
            </a:p>
          </p:txBody>
        </p:sp>
        <p:sp>
          <p:nvSpPr>
            <p:cNvPr id="20593" name="Rectangle 61"/>
            <p:cNvSpPr>
              <a:spLocks noChangeArrowheads="1"/>
            </p:cNvSpPr>
            <p:nvPr/>
          </p:nvSpPr>
          <p:spPr bwMode="auto">
            <a:xfrm>
              <a:off x="1686"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C</a:t>
              </a:r>
            </a:p>
          </p:txBody>
        </p:sp>
        <p:sp>
          <p:nvSpPr>
            <p:cNvPr id="20594" name="Rectangle 62"/>
            <p:cNvSpPr>
              <a:spLocks noChangeArrowheads="1"/>
            </p:cNvSpPr>
            <p:nvPr/>
          </p:nvSpPr>
          <p:spPr bwMode="auto">
            <a:xfrm>
              <a:off x="1308"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595" name="Rectangle 63"/>
            <p:cNvSpPr>
              <a:spLocks noChangeArrowheads="1"/>
            </p:cNvSpPr>
            <p:nvPr/>
          </p:nvSpPr>
          <p:spPr bwMode="auto">
            <a:xfrm>
              <a:off x="931"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sp>
          <p:nvSpPr>
            <p:cNvPr id="20596" name="Rectangle 64"/>
            <p:cNvSpPr>
              <a:spLocks noChangeArrowheads="1"/>
            </p:cNvSpPr>
            <p:nvPr/>
          </p:nvSpPr>
          <p:spPr bwMode="auto">
            <a:xfrm>
              <a:off x="5094"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E</a:t>
              </a:r>
            </a:p>
          </p:txBody>
        </p:sp>
        <p:grpSp>
          <p:nvGrpSpPr>
            <p:cNvPr id="20597" name="Group 65"/>
            <p:cNvGrpSpPr>
              <a:grpSpLocks/>
            </p:cNvGrpSpPr>
            <p:nvPr/>
          </p:nvGrpSpPr>
          <p:grpSpPr bwMode="auto">
            <a:xfrm>
              <a:off x="294" y="2786"/>
              <a:ext cx="5168" cy="1390"/>
              <a:chOff x="240" y="1440"/>
              <a:chExt cx="5168" cy="1390"/>
            </a:xfrm>
          </p:grpSpPr>
          <p:sp>
            <p:nvSpPr>
              <p:cNvPr id="20598" name="Rectangle 66"/>
              <p:cNvSpPr>
                <a:spLocks noChangeArrowheads="1"/>
              </p:cNvSpPr>
              <p:nvPr/>
            </p:nvSpPr>
            <p:spPr bwMode="auto">
              <a:xfrm>
                <a:off x="240" y="2520"/>
                <a:ext cx="63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3</a:t>
                </a:r>
              </a:p>
            </p:txBody>
          </p:sp>
          <p:sp>
            <p:nvSpPr>
              <p:cNvPr id="20599" name="Rectangle 67"/>
              <p:cNvSpPr>
                <a:spLocks noChangeArrowheads="1"/>
              </p:cNvSpPr>
              <p:nvPr/>
            </p:nvSpPr>
            <p:spPr bwMode="auto">
              <a:xfrm>
                <a:off x="240" y="2210"/>
                <a:ext cx="63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2</a:t>
                </a:r>
              </a:p>
            </p:txBody>
          </p:sp>
          <p:sp>
            <p:nvSpPr>
              <p:cNvPr id="20600" name="Rectangle 68"/>
              <p:cNvSpPr>
                <a:spLocks noChangeArrowheads="1"/>
              </p:cNvSpPr>
              <p:nvPr/>
            </p:nvSpPr>
            <p:spPr bwMode="auto">
              <a:xfrm>
                <a:off x="240" y="1900"/>
                <a:ext cx="63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1</a:t>
                </a:r>
              </a:p>
            </p:txBody>
          </p:sp>
          <p:sp>
            <p:nvSpPr>
              <p:cNvPr id="20601" name="Rectangle 69"/>
              <p:cNvSpPr>
                <a:spLocks noChangeArrowheads="1"/>
              </p:cNvSpPr>
              <p:nvPr/>
            </p:nvSpPr>
            <p:spPr bwMode="auto">
              <a:xfrm>
                <a:off x="240" y="1440"/>
                <a:ext cx="63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lnSpc>
                    <a:spcPct val="85000"/>
                  </a:lnSpc>
                  <a:spcBef>
                    <a:spcPts val="0"/>
                  </a:spcBef>
                </a:pPr>
                <a:r>
                  <a:rPr lang="en-US" altLang="ko-KR" sz="1800" dirty="0">
                    <a:ea typeface="굴림" panose="020B0600000101010101" pitchFamily="34" charset="-127"/>
                  </a:rPr>
                  <a:t>Ref:</a:t>
                </a:r>
              </a:p>
              <a:p>
                <a:pPr algn="ctr">
                  <a:lnSpc>
                    <a:spcPct val="85000"/>
                  </a:lnSpc>
                  <a:spcBef>
                    <a:spcPts val="0"/>
                  </a:spcBef>
                </a:pPr>
                <a:r>
                  <a:rPr lang="en-US" altLang="ko-KR" sz="1800" dirty="0">
                    <a:ea typeface="굴림" panose="020B0600000101010101" pitchFamily="34" charset="-127"/>
                  </a:rPr>
                  <a:t>Page:</a:t>
                </a:r>
              </a:p>
            </p:txBody>
          </p:sp>
          <p:sp>
            <p:nvSpPr>
              <p:cNvPr id="20602" name="Line 70"/>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grpSp>
            <p:nvGrpSpPr>
              <p:cNvPr id="20603" name="Group 71"/>
              <p:cNvGrpSpPr>
                <a:grpSpLocks/>
              </p:cNvGrpSpPr>
              <p:nvPr/>
            </p:nvGrpSpPr>
            <p:grpSpPr bwMode="auto">
              <a:xfrm>
                <a:off x="240" y="2210"/>
                <a:ext cx="5161" cy="310"/>
                <a:chOff x="240" y="2210"/>
                <a:chExt cx="4790" cy="310"/>
              </a:xfrm>
            </p:grpSpPr>
            <p:sp>
              <p:nvSpPr>
                <p:cNvPr id="20621" name="Line 72"/>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22" name="Line 73"/>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grpSp>
          <p:sp>
            <p:nvSpPr>
              <p:cNvPr id="20604" name="Line 74"/>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05" name="Line 75"/>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06" name="Line 76"/>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07" name="Line 77"/>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08" name="Line 78"/>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09" name="Line 79"/>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10" name="Line 80"/>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11" name="Line 81"/>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12" name="Line 82"/>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13" name="Line 83"/>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14" name="Line 84"/>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15" name="Line 85"/>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grpSp>
            <p:nvGrpSpPr>
              <p:cNvPr id="20616" name="Group 86"/>
              <p:cNvGrpSpPr>
                <a:grpSpLocks/>
              </p:cNvGrpSpPr>
              <p:nvPr/>
            </p:nvGrpSpPr>
            <p:grpSpPr bwMode="auto">
              <a:xfrm>
                <a:off x="240" y="1440"/>
                <a:ext cx="5160" cy="1390"/>
                <a:chOff x="240" y="1440"/>
                <a:chExt cx="4790" cy="1390"/>
              </a:xfrm>
            </p:grpSpPr>
            <p:sp>
              <p:nvSpPr>
                <p:cNvPr id="20618" name="Line 87"/>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19" name="Line 8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620" name="Line 89"/>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grpSp>
          <p:sp>
            <p:nvSpPr>
              <p:cNvPr id="20617" name="Line 90"/>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grpSp>
      </p:grpSp>
      <p:grpSp>
        <p:nvGrpSpPr>
          <p:cNvPr id="780491" name="Group 203"/>
          <p:cNvGrpSpPr>
            <a:grpSpLocks/>
          </p:cNvGrpSpPr>
          <p:nvPr/>
        </p:nvGrpSpPr>
        <p:grpSpPr bwMode="auto">
          <a:xfrm>
            <a:off x="1143000" y="3344863"/>
            <a:ext cx="6872288" cy="1989137"/>
            <a:chOff x="282" y="2496"/>
            <a:chExt cx="5184" cy="1702"/>
          </a:xfrm>
        </p:grpSpPr>
        <p:sp>
          <p:nvSpPr>
            <p:cNvPr id="20486" name="Rectangle 196"/>
            <p:cNvSpPr>
              <a:spLocks noChangeArrowheads="1"/>
            </p:cNvSpPr>
            <p:nvPr/>
          </p:nvSpPr>
          <p:spPr bwMode="auto">
            <a:xfrm>
              <a:off x="1296"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87" name="Rectangle 197"/>
            <p:cNvSpPr>
              <a:spLocks noChangeArrowheads="1"/>
            </p:cNvSpPr>
            <p:nvPr/>
          </p:nvSpPr>
          <p:spPr bwMode="auto">
            <a:xfrm>
              <a:off x="919"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88" name="Rectangle 195"/>
            <p:cNvSpPr>
              <a:spLocks noChangeArrowheads="1"/>
            </p:cNvSpPr>
            <p:nvPr/>
          </p:nvSpPr>
          <p:spPr bwMode="auto">
            <a:xfrm>
              <a:off x="1674"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89" name="Rectangle 186"/>
            <p:cNvSpPr>
              <a:spLocks noChangeArrowheads="1"/>
            </p:cNvSpPr>
            <p:nvPr/>
          </p:nvSpPr>
          <p:spPr bwMode="auto">
            <a:xfrm>
              <a:off x="5066"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90" name="Rectangle 187"/>
            <p:cNvSpPr>
              <a:spLocks noChangeArrowheads="1"/>
            </p:cNvSpPr>
            <p:nvPr/>
          </p:nvSpPr>
          <p:spPr bwMode="auto">
            <a:xfrm>
              <a:off x="4694"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91" name="Rectangle 188"/>
            <p:cNvSpPr>
              <a:spLocks noChangeArrowheads="1"/>
            </p:cNvSpPr>
            <p:nvPr/>
          </p:nvSpPr>
          <p:spPr bwMode="auto">
            <a:xfrm>
              <a:off x="4317"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C</a:t>
              </a:r>
            </a:p>
          </p:txBody>
        </p:sp>
        <p:sp>
          <p:nvSpPr>
            <p:cNvPr id="20492" name="Rectangle 189"/>
            <p:cNvSpPr>
              <a:spLocks noChangeArrowheads="1"/>
            </p:cNvSpPr>
            <p:nvPr/>
          </p:nvSpPr>
          <p:spPr bwMode="auto">
            <a:xfrm>
              <a:off x="3939"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93" name="Rectangle 190"/>
            <p:cNvSpPr>
              <a:spLocks noChangeArrowheads="1"/>
            </p:cNvSpPr>
            <p:nvPr/>
          </p:nvSpPr>
          <p:spPr bwMode="auto">
            <a:xfrm>
              <a:off x="3562"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94" name="Rectangle 191"/>
            <p:cNvSpPr>
              <a:spLocks noChangeArrowheads="1"/>
            </p:cNvSpPr>
            <p:nvPr/>
          </p:nvSpPr>
          <p:spPr bwMode="auto">
            <a:xfrm>
              <a:off x="3184"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95" name="Rectangle 192"/>
            <p:cNvSpPr>
              <a:spLocks noChangeArrowheads="1"/>
            </p:cNvSpPr>
            <p:nvPr/>
          </p:nvSpPr>
          <p:spPr bwMode="auto">
            <a:xfrm>
              <a:off x="2807"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96" name="Rectangle 193"/>
            <p:cNvSpPr>
              <a:spLocks noChangeArrowheads="1"/>
            </p:cNvSpPr>
            <p:nvPr/>
          </p:nvSpPr>
          <p:spPr bwMode="auto">
            <a:xfrm>
              <a:off x="2429"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497" name="Rectangle 194"/>
            <p:cNvSpPr>
              <a:spLocks noChangeArrowheads="1"/>
            </p:cNvSpPr>
            <p:nvPr/>
          </p:nvSpPr>
          <p:spPr bwMode="auto">
            <a:xfrm>
              <a:off x="2051"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D</a:t>
              </a:r>
            </a:p>
          </p:txBody>
        </p:sp>
        <p:sp>
          <p:nvSpPr>
            <p:cNvPr id="20498" name="Rectangle 198"/>
            <p:cNvSpPr>
              <a:spLocks noChangeArrowheads="1"/>
            </p:cNvSpPr>
            <p:nvPr/>
          </p:nvSpPr>
          <p:spPr bwMode="auto">
            <a:xfrm>
              <a:off x="282" y="3888"/>
              <a:ext cx="63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4</a:t>
              </a:r>
            </a:p>
          </p:txBody>
        </p:sp>
        <p:sp>
          <p:nvSpPr>
            <p:cNvPr id="20499" name="Rectangle 93"/>
            <p:cNvSpPr>
              <a:spLocks noChangeArrowheads="1"/>
            </p:cNvSpPr>
            <p:nvPr/>
          </p:nvSpPr>
          <p:spPr bwMode="auto">
            <a:xfrm>
              <a:off x="5072"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00" name="Rectangle 94"/>
            <p:cNvSpPr>
              <a:spLocks noChangeArrowheads="1"/>
            </p:cNvSpPr>
            <p:nvPr/>
          </p:nvSpPr>
          <p:spPr bwMode="auto">
            <a:xfrm>
              <a:off x="5072"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E</a:t>
              </a:r>
            </a:p>
          </p:txBody>
        </p:sp>
        <p:sp>
          <p:nvSpPr>
            <p:cNvPr id="20501" name="Rectangle 95"/>
            <p:cNvSpPr>
              <a:spLocks noChangeArrowheads="1"/>
            </p:cNvSpPr>
            <p:nvPr/>
          </p:nvSpPr>
          <p:spPr bwMode="auto">
            <a:xfrm>
              <a:off x="5072"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02" name="Rectangle 97"/>
            <p:cNvSpPr>
              <a:spLocks noChangeArrowheads="1"/>
            </p:cNvSpPr>
            <p:nvPr/>
          </p:nvSpPr>
          <p:spPr bwMode="auto">
            <a:xfrm>
              <a:off x="4700"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03" name="Rectangle 98"/>
            <p:cNvSpPr>
              <a:spLocks noChangeArrowheads="1"/>
            </p:cNvSpPr>
            <p:nvPr/>
          </p:nvSpPr>
          <p:spPr bwMode="auto">
            <a:xfrm>
              <a:off x="4700"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04" name="Rectangle 99"/>
            <p:cNvSpPr>
              <a:spLocks noChangeArrowheads="1"/>
            </p:cNvSpPr>
            <p:nvPr/>
          </p:nvSpPr>
          <p:spPr bwMode="auto">
            <a:xfrm>
              <a:off x="4700"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D</a:t>
              </a:r>
            </a:p>
          </p:txBody>
        </p:sp>
        <p:sp>
          <p:nvSpPr>
            <p:cNvPr id="20505" name="Rectangle 101"/>
            <p:cNvSpPr>
              <a:spLocks noChangeArrowheads="1"/>
            </p:cNvSpPr>
            <p:nvPr/>
          </p:nvSpPr>
          <p:spPr bwMode="auto">
            <a:xfrm>
              <a:off x="4323"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06" name="Rectangle 102"/>
            <p:cNvSpPr>
              <a:spLocks noChangeArrowheads="1"/>
            </p:cNvSpPr>
            <p:nvPr/>
          </p:nvSpPr>
          <p:spPr bwMode="auto">
            <a:xfrm>
              <a:off x="4323"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07" name="Rectangle 103"/>
            <p:cNvSpPr>
              <a:spLocks noChangeArrowheads="1"/>
            </p:cNvSpPr>
            <p:nvPr/>
          </p:nvSpPr>
          <p:spPr bwMode="auto">
            <a:xfrm>
              <a:off x="4323"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08" name="Rectangle 105"/>
            <p:cNvSpPr>
              <a:spLocks noChangeArrowheads="1"/>
            </p:cNvSpPr>
            <p:nvPr/>
          </p:nvSpPr>
          <p:spPr bwMode="auto">
            <a:xfrm>
              <a:off x="3945"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509" name="Rectangle 106"/>
            <p:cNvSpPr>
              <a:spLocks noChangeArrowheads="1"/>
            </p:cNvSpPr>
            <p:nvPr/>
          </p:nvSpPr>
          <p:spPr bwMode="auto">
            <a:xfrm>
              <a:off x="3945"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10" name="Rectangle 107"/>
            <p:cNvSpPr>
              <a:spLocks noChangeArrowheads="1"/>
            </p:cNvSpPr>
            <p:nvPr/>
          </p:nvSpPr>
          <p:spPr bwMode="auto">
            <a:xfrm>
              <a:off x="3945"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11" name="Rectangle 109"/>
            <p:cNvSpPr>
              <a:spLocks noChangeArrowheads="1"/>
            </p:cNvSpPr>
            <p:nvPr/>
          </p:nvSpPr>
          <p:spPr bwMode="auto">
            <a:xfrm>
              <a:off x="3568"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12" name="Rectangle 110"/>
            <p:cNvSpPr>
              <a:spLocks noChangeArrowheads="1"/>
            </p:cNvSpPr>
            <p:nvPr/>
          </p:nvSpPr>
          <p:spPr bwMode="auto">
            <a:xfrm>
              <a:off x="3568"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sp>
          <p:nvSpPr>
            <p:cNvPr id="20513" name="Rectangle 111"/>
            <p:cNvSpPr>
              <a:spLocks noChangeArrowheads="1"/>
            </p:cNvSpPr>
            <p:nvPr/>
          </p:nvSpPr>
          <p:spPr bwMode="auto">
            <a:xfrm>
              <a:off x="3568"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14" name="Rectangle 113"/>
            <p:cNvSpPr>
              <a:spLocks noChangeArrowheads="1"/>
            </p:cNvSpPr>
            <p:nvPr/>
          </p:nvSpPr>
          <p:spPr bwMode="auto">
            <a:xfrm>
              <a:off x="3190"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15" name="Rectangle 114"/>
            <p:cNvSpPr>
              <a:spLocks noChangeArrowheads="1"/>
            </p:cNvSpPr>
            <p:nvPr/>
          </p:nvSpPr>
          <p:spPr bwMode="auto">
            <a:xfrm>
              <a:off x="3190"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16" name="Rectangle 115"/>
            <p:cNvSpPr>
              <a:spLocks noChangeArrowheads="1"/>
            </p:cNvSpPr>
            <p:nvPr/>
          </p:nvSpPr>
          <p:spPr bwMode="auto">
            <a:xfrm>
              <a:off x="3190"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E</a:t>
              </a:r>
            </a:p>
          </p:txBody>
        </p:sp>
        <p:sp>
          <p:nvSpPr>
            <p:cNvPr id="20517" name="Rectangle 117"/>
            <p:cNvSpPr>
              <a:spLocks noChangeArrowheads="1"/>
            </p:cNvSpPr>
            <p:nvPr/>
          </p:nvSpPr>
          <p:spPr bwMode="auto">
            <a:xfrm>
              <a:off x="2813"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18" name="Rectangle 118"/>
            <p:cNvSpPr>
              <a:spLocks noChangeArrowheads="1"/>
            </p:cNvSpPr>
            <p:nvPr/>
          </p:nvSpPr>
          <p:spPr bwMode="auto">
            <a:xfrm>
              <a:off x="2813"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19" name="Rectangle 119"/>
            <p:cNvSpPr>
              <a:spLocks noChangeArrowheads="1"/>
            </p:cNvSpPr>
            <p:nvPr/>
          </p:nvSpPr>
          <p:spPr bwMode="auto">
            <a:xfrm>
              <a:off x="2813"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0" name="Rectangle 121"/>
            <p:cNvSpPr>
              <a:spLocks noChangeArrowheads="1"/>
            </p:cNvSpPr>
            <p:nvPr/>
          </p:nvSpPr>
          <p:spPr bwMode="auto">
            <a:xfrm>
              <a:off x="2435"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1" name="Rectangle 122"/>
            <p:cNvSpPr>
              <a:spLocks noChangeArrowheads="1"/>
            </p:cNvSpPr>
            <p:nvPr/>
          </p:nvSpPr>
          <p:spPr bwMode="auto">
            <a:xfrm>
              <a:off x="2435"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2" name="Rectangle 123"/>
            <p:cNvSpPr>
              <a:spLocks noChangeArrowheads="1"/>
            </p:cNvSpPr>
            <p:nvPr/>
          </p:nvSpPr>
          <p:spPr bwMode="auto">
            <a:xfrm>
              <a:off x="2435"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3" name="Rectangle 125"/>
            <p:cNvSpPr>
              <a:spLocks noChangeArrowheads="1"/>
            </p:cNvSpPr>
            <p:nvPr/>
          </p:nvSpPr>
          <p:spPr bwMode="auto">
            <a:xfrm>
              <a:off x="2057"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4" name="Rectangle 126"/>
            <p:cNvSpPr>
              <a:spLocks noChangeArrowheads="1"/>
            </p:cNvSpPr>
            <p:nvPr/>
          </p:nvSpPr>
          <p:spPr bwMode="auto">
            <a:xfrm>
              <a:off x="2057"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5" name="Rectangle 127"/>
            <p:cNvSpPr>
              <a:spLocks noChangeArrowheads="1"/>
            </p:cNvSpPr>
            <p:nvPr/>
          </p:nvSpPr>
          <p:spPr bwMode="auto">
            <a:xfrm>
              <a:off x="2057"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6" name="Rectangle 129"/>
            <p:cNvSpPr>
              <a:spLocks noChangeArrowheads="1"/>
            </p:cNvSpPr>
            <p:nvPr/>
          </p:nvSpPr>
          <p:spPr bwMode="auto">
            <a:xfrm>
              <a:off x="1680"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C</a:t>
              </a:r>
            </a:p>
          </p:txBody>
        </p:sp>
        <p:sp>
          <p:nvSpPr>
            <p:cNvPr id="20527" name="Rectangle 130"/>
            <p:cNvSpPr>
              <a:spLocks noChangeArrowheads="1"/>
            </p:cNvSpPr>
            <p:nvPr/>
          </p:nvSpPr>
          <p:spPr bwMode="auto">
            <a:xfrm>
              <a:off x="1680"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8" name="Rectangle 131"/>
            <p:cNvSpPr>
              <a:spLocks noChangeArrowheads="1"/>
            </p:cNvSpPr>
            <p:nvPr/>
          </p:nvSpPr>
          <p:spPr bwMode="auto">
            <a:xfrm>
              <a:off x="1680"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29" name="Rectangle 133"/>
            <p:cNvSpPr>
              <a:spLocks noChangeArrowheads="1"/>
            </p:cNvSpPr>
            <p:nvPr/>
          </p:nvSpPr>
          <p:spPr bwMode="auto">
            <a:xfrm>
              <a:off x="1302"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30" name="Rectangle 134"/>
            <p:cNvSpPr>
              <a:spLocks noChangeArrowheads="1"/>
            </p:cNvSpPr>
            <p:nvPr/>
          </p:nvSpPr>
          <p:spPr bwMode="auto">
            <a:xfrm>
              <a:off x="1302"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531" name="Rectangle 135"/>
            <p:cNvSpPr>
              <a:spLocks noChangeArrowheads="1"/>
            </p:cNvSpPr>
            <p:nvPr/>
          </p:nvSpPr>
          <p:spPr bwMode="auto">
            <a:xfrm>
              <a:off x="1302"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32" name="Rectangle 137"/>
            <p:cNvSpPr>
              <a:spLocks noChangeArrowheads="1"/>
            </p:cNvSpPr>
            <p:nvPr/>
          </p:nvSpPr>
          <p:spPr bwMode="auto">
            <a:xfrm>
              <a:off x="925"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33" name="Rectangle 138"/>
            <p:cNvSpPr>
              <a:spLocks noChangeArrowheads="1"/>
            </p:cNvSpPr>
            <p:nvPr/>
          </p:nvSpPr>
          <p:spPr bwMode="auto">
            <a:xfrm>
              <a:off x="925"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1800">
                <a:ea typeface="굴림" panose="020B0600000101010101" pitchFamily="34" charset="-127"/>
              </a:endParaRPr>
            </a:p>
          </p:txBody>
        </p:sp>
        <p:sp>
          <p:nvSpPr>
            <p:cNvPr id="20534" name="Rectangle 139"/>
            <p:cNvSpPr>
              <a:spLocks noChangeArrowheads="1"/>
            </p:cNvSpPr>
            <p:nvPr/>
          </p:nvSpPr>
          <p:spPr bwMode="auto">
            <a:xfrm>
              <a:off x="925"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sp>
          <p:nvSpPr>
            <p:cNvPr id="20535" name="Rectangle 140"/>
            <p:cNvSpPr>
              <a:spLocks noChangeArrowheads="1"/>
            </p:cNvSpPr>
            <p:nvPr/>
          </p:nvSpPr>
          <p:spPr bwMode="auto">
            <a:xfrm>
              <a:off x="4700"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D</a:t>
              </a:r>
            </a:p>
          </p:txBody>
        </p:sp>
        <p:sp>
          <p:nvSpPr>
            <p:cNvPr id="20536" name="Rectangle 141"/>
            <p:cNvSpPr>
              <a:spLocks noChangeArrowheads="1"/>
            </p:cNvSpPr>
            <p:nvPr/>
          </p:nvSpPr>
          <p:spPr bwMode="auto">
            <a:xfrm>
              <a:off x="4323"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C</a:t>
              </a:r>
            </a:p>
          </p:txBody>
        </p:sp>
        <p:sp>
          <p:nvSpPr>
            <p:cNvPr id="20537" name="Rectangle 142"/>
            <p:cNvSpPr>
              <a:spLocks noChangeArrowheads="1"/>
            </p:cNvSpPr>
            <p:nvPr/>
          </p:nvSpPr>
          <p:spPr bwMode="auto">
            <a:xfrm>
              <a:off x="3945"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538" name="Rectangle 143"/>
            <p:cNvSpPr>
              <a:spLocks noChangeArrowheads="1"/>
            </p:cNvSpPr>
            <p:nvPr/>
          </p:nvSpPr>
          <p:spPr bwMode="auto">
            <a:xfrm>
              <a:off x="3568"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sp>
          <p:nvSpPr>
            <p:cNvPr id="20539" name="Rectangle 144"/>
            <p:cNvSpPr>
              <a:spLocks noChangeArrowheads="1"/>
            </p:cNvSpPr>
            <p:nvPr/>
          </p:nvSpPr>
          <p:spPr bwMode="auto">
            <a:xfrm>
              <a:off x="3190"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E</a:t>
              </a:r>
            </a:p>
          </p:txBody>
        </p:sp>
        <p:sp>
          <p:nvSpPr>
            <p:cNvPr id="20540" name="Rectangle 145"/>
            <p:cNvSpPr>
              <a:spLocks noChangeArrowheads="1"/>
            </p:cNvSpPr>
            <p:nvPr/>
          </p:nvSpPr>
          <p:spPr bwMode="auto">
            <a:xfrm>
              <a:off x="2813"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541" name="Rectangle 146"/>
            <p:cNvSpPr>
              <a:spLocks noChangeArrowheads="1"/>
            </p:cNvSpPr>
            <p:nvPr/>
          </p:nvSpPr>
          <p:spPr bwMode="auto">
            <a:xfrm>
              <a:off x="2435"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sp>
          <p:nvSpPr>
            <p:cNvPr id="20542" name="Rectangle 147"/>
            <p:cNvSpPr>
              <a:spLocks noChangeArrowheads="1"/>
            </p:cNvSpPr>
            <p:nvPr/>
          </p:nvSpPr>
          <p:spPr bwMode="auto">
            <a:xfrm>
              <a:off x="2057"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D</a:t>
              </a:r>
            </a:p>
          </p:txBody>
        </p:sp>
        <p:sp>
          <p:nvSpPr>
            <p:cNvPr id="20543" name="Rectangle 148"/>
            <p:cNvSpPr>
              <a:spLocks noChangeArrowheads="1"/>
            </p:cNvSpPr>
            <p:nvPr/>
          </p:nvSpPr>
          <p:spPr bwMode="auto">
            <a:xfrm>
              <a:off x="1680"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C</a:t>
              </a:r>
            </a:p>
          </p:txBody>
        </p:sp>
        <p:sp>
          <p:nvSpPr>
            <p:cNvPr id="20544" name="Rectangle 149"/>
            <p:cNvSpPr>
              <a:spLocks noChangeArrowheads="1"/>
            </p:cNvSpPr>
            <p:nvPr/>
          </p:nvSpPr>
          <p:spPr bwMode="auto">
            <a:xfrm>
              <a:off x="1302"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B</a:t>
              </a:r>
            </a:p>
          </p:txBody>
        </p:sp>
        <p:sp>
          <p:nvSpPr>
            <p:cNvPr id="20545" name="Rectangle 150"/>
            <p:cNvSpPr>
              <a:spLocks noChangeArrowheads="1"/>
            </p:cNvSpPr>
            <p:nvPr/>
          </p:nvSpPr>
          <p:spPr bwMode="auto">
            <a:xfrm>
              <a:off x="925"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A</a:t>
              </a:r>
            </a:p>
          </p:txBody>
        </p:sp>
        <p:sp>
          <p:nvSpPr>
            <p:cNvPr id="20546" name="Rectangle 151"/>
            <p:cNvSpPr>
              <a:spLocks noChangeArrowheads="1"/>
            </p:cNvSpPr>
            <p:nvPr/>
          </p:nvSpPr>
          <p:spPr bwMode="auto">
            <a:xfrm>
              <a:off x="5088"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E</a:t>
              </a:r>
            </a:p>
          </p:txBody>
        </p:sp>
        <p:sp>
          <p:nvSpPr>
            <p:cNvPr id="20547" name="Rectangle 153"/>
            <p:cNvSpPr>
              <a:spLocks noChangeArrowheads="1"/>
            </p:cNvSpPr>
            <p:nvPr/>
          </p:nvSpPr>
          <p:spPr bwMode="auto">
            <a:xfrm>
              <a:off x="288" y="3576"/>
              <a:ext cx="63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3</a:t>
              </a:r>
            </a:p>
          </p:txBody>
        </p:sp>
        <p:sp>
          <p:nvSpPr>
            <p:cNvPr id="20548" name="Rectangle 154"/>
            <p:cNvSpPr>
              <a:spLocks noChangeArrowheads="1"/>
            </p:cNvSpPr>
            <p:nvPr/>
          </p:nvSpPr>
          <p:spPr bwMode="auto">
            <a:xfrm>
              <a:off x="288" y="3266"/>
              <a:ext cx="63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2</a:t>
              </a:r>
            </a:p>
          </p:txBody>
        </p:sp>
        <p:sp>
          <p:nvSpPr>
            <p:cNvPr id="20549" name="Rectangle 155"/>
            <p:cNvSpPr>
              <a:spLocks noChangeArrowheads="1"/>
            </p:cNvSpPr>
            <p:nvPr/>
          </p:nvSpPr>
          <p:spPr bwMode="auto">
            <a:xfrm>
              <a:off x="288" y="2956"/>
              <a:ext cx="63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1800">
                  <a:ea typeface="굴림" panose="020B0600000101010101" pitchFamily="34" charset="-127"/>
                </a:rPr>
                <a:t>1</a:t>
              </a:r>
            </a:p>
          </p:txBody>
        </p:sp>
        <p:sp>
          <p:nvSpPr>
            <p:cNvPr id="20550" name="Rectangle 156"/>
            <p:cNvSpPr>
              <a:spLocks noChangeArrowheads="1"/>
            </p:cNvSpPr>
            <p:nvPr/>
          </p:nvSpPr>
          <p:spPr bwMode="auto">
            <a:xfrm>
              <a:off x="288" y="2496"/>
              <a:ext cx="63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lnSpc>
                  <a:spcPct val="85000"/>
                </a:lnSpc>
                <a:spcBef>
                  <a:spcPts val="0"/>
                </a:spcBef>
              </a:pPr>
              <a:r>
                <a:rPr lang="en-US" altLang="ko-KR" sz="1800" dirty="0">
                  <a:ea typeface="굴림" panose="020B0600000101010101" pitchFamily="34" charset="-127"/>
                </a:rPr>
                <a:t>Ref:</a:t>
              </a:r>
            </a:p>
            <a:p>
              <a:pPr algn="ctr">
                <a:lnSpc>
                  <a:spcPct val="85000"/>
                </a:lnSpc>
                <a:spcBef>
                  <a:spcPts val="0"/>
                </a:spcBef>
              </a:pPr>
              <a:r>
                <a:rPr lang="en-US" altLang="ko-KR" sz="1800" dirty="0">
                  <a:ea typeface="굴림" panose="020B0600000101010101" pitchFamily="34" charset="-127"/>
                </a:rPr>
                <a:t>Page:</a:t>
              </a:r>
            </a:p>
          </p:txBody>
        </p:sp>
        <p:sp>
          <p:nvSpPr>
            <p:cNvPr id="20551" name="Line 157"/>
            <p:cNvSpPr>
              <a:spLocks noChangeShapeType="1"/>
            </p:cNvSpPr>
            <p:nvPr/>
          </p:nvSpPr>
          <p:spPr bwMode="auto">
            <a:xfrm>
              <a:off x="288" y="2956"/>
              <a:ext cx="5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52" name="Line 159"/>
            <p:cNvSpPr>
              <a:spLocks noChangeShapeType="1"/>
            </p:cNvSpPr>
            <p:nvPr/>
          </p:nvSpPr>
          <p:spPr bwMode="auto">
            <a:xfrm>
              <a:off x="288" y="3266"/>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53" name="Line 160"/>
            <p:cNvSpPr>
              <a:spLocks noChangeShapeType="1"/>
            </p:cNvSpPr>
            <p:nvPr/>
          </p:nvSpPr>
          <p:spPr bwMode="auto">
            <a:xfrm>
              <a:off x="288" y="3576"/>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54" name="Line 162"/>
            <p:cNvSpPr>
              <a:spLocks noChangeShapeType="1"/>
            </p:cNvSpPr>
            <p:nvPr/>
          </p:nvSpPr>
          <p:spPr bwMode="auto">
            <a:xfrm>
              <a:off x="925" y="2496"/>
              <a:ext cx="0" cy="168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55" name="Line 174"/>
            <p:cNvSpPr>
              <a:spLocks noChangeShapeType="1"/>
            </p:cNvSpPr>
            <p:nvPr/>
          </p:nvSpPr>
          <p:spPr bwMode="auto">
            <a:xfrm>
              <a:off x="288" y="249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56" name="Line 175"/>
            <p:cNvSpPr>
              <a:spLocks noChangeShapeType="1"/>
            </p:cNvSpPr>
            <p:nvPr/>
          </p:nvSpPr>
          <p:spPr bwMode="auto">
            <a:xfrm>
              <a:off x="288" y="417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57" name="Line 176"/>
            <p:cNvSpPr>
              <a:spLocks noChangeShapeType="1"/>
            </p:cNvSpPr>
            <p:nvPr/>
          </p:nvSpPr>
          <p:spPr bwMode="auto">
            <a:xfrm>
              <a:off x="544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58" name="Line 163"/>
            <p:cNvSpPr>
              <a:spLocks noChangeShapeType="1"/>
            </p:cNvSpPr>
            <p:nvPr/>
          </p:nvSpPr>
          <p:spPr bwMode="auto">
            <a:xfrm>
              <a:off x="130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59" name="Line 164"/>
            <p:cNvSpPr>
              <a:spLocks noChangeShapeType="1"/>
            </p:cNvSpPr>
            <p:nvPr/>
          </p:nvSpPr>
          <p:spPr bwMode="auto">
            <a:xfrm>
              <a:off x="168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0" name="Line 165"/>
            <p:cNvSpPr>
              <a:spLocks noChangeShapeType="1"/>
            </p:cNvSpPr>
            <p:nvPr/>
          </p:nvSpPr>
          <p:spPr bwMode="auto">
            <a:xfrm>
              <a:off x="2057"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1" name="Line 166"/>
            <p:cNvSpPr>
              <a:spLocks noChangeShapeType="1"/>
            </p:cNvSpPr>
            <p:nvPr/>
          </p:nvSpPr>
          <p:spPr bwMode="auto">
            <a:xfrm>
              <a:off x="243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2" name="Line 167"/>
            <p:cNvSpPr>
              <a:spLocks noChangeShapeType="1"/>
            </p:cNvSpPr>
            <p:nvPr/>
          </p:nvSpPr>
          <p:spPr bwMode="auto">
            <a:xfrm>
              <a:off x="281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3" name="Line 168"/>
            <p:cNvSpPr>
              <a:spLocks noChangeShapeType="1"/>
            </p:cNvSpPr>
            <p:nvPr/>
          </p:nvSpPr>
          <p:spPr bwMode="auto">
            <a:xfrm>
              <a:off x="319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4" name="Line 169"/>
            <p:cNvSpPr>
              <a:spLocks noChangeShapeType="1"/>
            </p:cNvSpPr>
            <p:nvPr/>
          </p:nvSpPr>
          <p:spPr bwMode="auto">
            <a:xfrm>
              <a:off x="3568"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5" name="Line 170"/>
            <p:cNvSpPr>
              <a:spLocks noChangeShapeType="1"/>
            </p:cNvSpPr>
            <p:nvPr/>
          </p:nvSpPr>
          <p:spPr bwMode="auto">
            <a:xfrm>
              <a:off x="394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6" name="Line 171"/>
            <p:cNvSpPr>
              <a:spLocks noChangeShapeType="1"/>
            </p:cNvSpPr>
            <p:nvPr/>
          </p:nvSpPr>
          <p:spPr bwMode="auto">
            <a:xfrm>
              <a:off x="432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7" name="Line 172"/>
            <p:cNvSpPr>
              <a:spLocks noChangeShapeType="1"/>
            </p:cNvSpPr>
            <p:nvPr/>
          </p:nvSpPr>
          <p:spPr bwMode="auto">
            <a:xfrm>
              <a:off x="470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8" name="Line 177"/>
            <p:cNvSpPr>
              <a:spLocks noChangeShapeType="1"/>
            </p:cNvSpPr>
            <p:nvPr/>
          </p:nvSpPr>
          <p:spPr bwMode="auto">
            <a:xfrm>
              <a:off x="507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69" name="Line 184"/>
            <p:cNvSpPr>
              <a:spLocks noChangeShapeType="1"/>
            </p:cNvSpPr>
            <p:nvPr/>
          </p:nvSpPr>
          <p:spPr bwMode="auto">
            <a:xfrm>
              <a:off x="303" y="3881"/>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70" name="Line 199"/>
            <p:cNvSpPr>
              <a:spLocks noChangeShapeType="1"/>
            </p:cNvSpPr>
            <p:nvPr/>
          </p:nvSpPr>
          <p:spPr bwMode="auto">
            <a:xfrm>
              <a:off x="282" y="3888"/>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71" name="Line 161"/>
            <p:cNvSpPr>
              <a:spLocks noChangeShapeType="1"/>
            </p:cNvSpPr>
            <p:nvPr/>
          </p:nvSpPr>
          <p:spPr bwMode="auto">
            <a:xfrm>
              <a:off x="28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sp>
          <p:nvSpPr>
            <p:cNvPr id="20572" name="Line 200"/>
            <p:cNvSpPr>
              <a:spLocks noChangeShapeType="1"/>
            </p:cNvSpPr>
            <p:nvPr/>
          </p:nvSpPr>
          <p:spPr bwMode="auto">
            <a:xfrm>
              <a:off x="297" y="4193"/>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a:p>
          </p:txBody>
        </p:sp>
      </p:grpSp>
    </p:spTree>
    <p:extLst>
      <p:ext uri="{BB962C8B-B14F-4D97-AF65-F5344CB8AC3E}">
        <p14:creationId xmlns:p14="http://schemas.microsoft.com/office/powerpoint/2010/main" val="2420486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anim calcmode="lin" valueType="num">
                                      <p:cBhvr additive="base">
                                        <p:cTn id="7" dur="500" fill="hold"/>
                                        <p:tgtEl>
                                          <p:spTgt spid="7802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0291">
                                            <p:txEl>
                                              <p:pRg st="1" end="1"/>
                                            </p:txEl>
                                          </p:spTgt>
                                        </p:tgtEl>
                                        <p:attrNameLst>
                                          <p:attrName>style.visibility</p:attrName>
                                        </p:attrNameLst>
                                      </p:cBhvr>
                                      <p:to>
                                        <p:strVal val="visible"/>
                                      </p:to>
                                    </p:set>
                                    <p:anim calcmode="lin" valueType="num">
                                      <p:cBhvr additive="base">
                                        <p:cTn id="13" dur="500" fill="hold"/>
                                        <p:tgtEl>
                                          <p:spTgt spid="7802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0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0291">
                                            <p:txEl>
                                              <p:pRg st="2" end="2"/>
                                            </p:txEl>
                                          </p:spTgt>
                                        </p:tgtEl>
                                        <p:attrNameLst>
                                          <p:attrName>style.visibility</p:attrName>
                                        </p:attrNameLst>
                                      </p:cBhvr>
                                      <p:to>
                                        <p:strVal val="visible"/>
                                      </p:to>
                                    </p:set>
                                    <p:anim calcmode="lin" valueType="num">
                                      <p:cBhvr additive="base">
                                        <p:cTn id="19" dur="500" fill="hold"/>
                                        <p:tgtEl>
                                          <p:spTgt spid="7802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0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80292"/>
                                        </p:tgtEl>
                                        <p:attrNameLst>
                                          <p:attrName>style.visibility</p:attrName>
                                        </p:attrNameLst>
                                      </p:cBhvr>
                                      <p:to>
                                        <p:strVal val="visible"/>
                                      </p:to>
                                    </p:set>
                                    <p:anim calcmode="lin" valueType="num">
                                      <p:cBhvr additive="base">
                                        <p:cTn id="25" dur="500" fill="hold"/>
                                        <p:tgtEl>
                                          <p:spTgt spid="780292"/>
                                        </p:tgtEl>
                                        <p:attrNameLst>
                                          <p:attrName>ppt_x</p:attrName>
                                        </p:attrNameLst>
                                      </p:cBhvr>
                                      <p:tavLst>
                                        <p:tav tm="0">
                                          <p:val>
                                            <p:strVal val="1+#ppt_w/2"/>
                                          </p:val>
                                        </p:tav>
                                        <p:tav tm="100000">
                                          <p:val>
                                            <p:strVal val="#ppt_x"/>
                                          </p:val>
                                        </p:tav>
                                      </p:tavLst>
                                    </p:anim>
                                    <p:anim calcmode="lin" valueType="num">
                                      <p:cBhvr additive="base">
                                        <p:cTn id="26" dur="500" fill="hold"/>
                                        <p:tgtEl>
                                          <p:spTgt spid="7802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780491"/>
                                        </p:tgtEl>
                                        <p:attrNameLst>
                                          <p:attrName>style.visibility</p:attrName>
                                        </p:attrNameLst>
                                      </p:cBhvr>
                                      <p:to>
                                        <p:strVal val="visible"/>
                                      </p:to>
                                    </p:set>
                                    <p:anim calcmode="lin" valueType="num">
                                      <p:cBhvr additive="base">
                                        <p:cTn id="31" dur="500" fill="hold"/>
                                        <p:tgtEl>
                                          <p:spTgt spid="780491"/>
                                        </p:tgtEl>
                                        <p:attrNameLst>
                                          <p:attrName>ppt_x</p:attrName>
                                        </p:attrNameLst>
                                      </p:cBhvr>
                                      <p:tavLst>
                                        <p:tav tm="0">
                                          <p:val>
                                            <p:strVal val="1+#ppt_w/2"/>
                                          </p:val>
                                        </p:tav>
                                        <p:tav tm="100000">
                                          <p:val>
                                            <p:strVal val="#ppt_x"/>
                                          </p:val>
                                        </p:tav>
                                      </p:tavLst>
                                    </p:anim>
                                    <p:anim calcmode="lin" valueType="num">
                                      <p:cBhvr additive="base">
                                        <p:cTn id="32" dur="500" fill="hold"/>
                                        <p:tgtEl>
                                          <p:spTgt spid="78049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0291">
                                            <p:txEl>
                                              <p:pRg st="16" end="16"/>
                                            </p:txEl>
                                          </p:spTgt>
                                        </p:tgtEl>
                                        <p:attrNameLst>
                                          <p:attrName>style.visibility</p:attrName>
                                        </p:attrNameLst>
                                      </p:cBhvr>
                                      <p:to>
                                        <p:strVal val="visible"/>
                                      </p:to>
                                    </p:set>
                                    <p:anim calcmode="lin" valueType="num">
                                      <p:cBhvr additive="base">
                                        <p:cTn id="37" dur="500" fill="hold"/>
                                        <p:tgtEl>
                                          <p:spTgt spid="780291">
                                            <p:txEl>
                                              <p:pRg st="16" end="1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0291">
                                            <p:txEl>
                                              <p:pRg st="16" end="1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80291">
                                            <p:txEl>
                                              <p:pRg st="17" end="17"/>
                                            </p:txEl>
                                          </p:spTgt>
                                        </p:tgtEl>
                                        <p:attrNameLst>
                                          <p:attrName>style.visibility</p:attrName>
                                        </p:attrNameLst>
                                      </p:cBhvr>
                                      <p:to>
                                        <p:strVal val="visible"/>
                                      </p:to>
                                    </p:set>
                                    <p:anim calcmode="lin" valueType="num">
                                      <p:cBhvr additive="base">
                                        <p:cTn id="41" dur="500" fill="hold"/>
                                        <p:tgtEl>
                                          <p:spTgt spid="780291">
                                            <p:txEl>
                                              <p:pRg st="17" end="1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80291">
                                            <p:txEl>
                                              <p:pRg st="17" end="1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80291">
                                            <p:txEl>
                                              <p:pRg st="18" end="18"/>
                                            </p:txEl>
                                          </p:spTgt>
                                        </p:tgtEl>
                                        <p:attrNameLst>
                                          <p:attrName>style.visibility</p:attrName>
                                        </p:attrNameLst>
                                      </p:cBhvr>
                                      <p:to>
                                        <p:strVal val="visible"/>
                                      </p:to>
                                    </p:set>
                                    <p:anim calcmode="lin" valueType="num">
                                      <p:cBhvr additive="base">
                                        <p:cTn id="45" dur="500" fill="hold"/>
                                        <p:tgtEl>
                                          <p:spTgt spid="780291">
                                            <p:txEl>
                                              <p:pRg st="18" end="1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80291">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609600" y="914400"/>
            <a:ext cx="7924800" cy="5638800"/>
          </a:xfrm>
        </p:spPr>
        <p:txBody>
          <a:bodyPr>
            <a:normAutofit lnSpcReduction="10000"/>
          </a:bodyPr>
          <a:lstStyle/>
          <a:p>
            <a:r>
              <a:rPr lang="en-US" dirty="0" smtClean="0"/>
              <a:t>Problems with website (cs162.eecs.Berkeley.edu)</a:t>
            </a:r>
          </a:p>
          <a:p>
            <a:pPr lvl="1"/>
            <a:r>
              <a:rPr lang="en-US" dirty="0" smtClean="0"/>
              <a:t>Ran out of space/crashed yesterday</a:t>
            </a:r>
          </a:p>
          <a:p>
            <a:pPr lvl="1"/>
            <a:r>
              <a:rPr lang="en-US" dirty="0" smtClean="0"/>
              <a:t>Restore of bad checkpoint caused phantom HW3 to appear (it was last year’s version)</a:t>
            </a:r>
          </a:p>
          <a:p>
            <a:pPr lvl="1"/>
            <a:r>
              <a:rPr lang="en-US" dirty="0" smtClean="0"/>
              <a:t>Everything should be ok now – please check</a:t>
            </a:r>
          </a:p>
          <a:p>
            <a:r>
              <a:rPr lang="en-US" dirty="0" smtClean="0"/>
              <a:t>No sections this week!</a:t>
            </a:r>
          </a:p>
          <a:p>
            <a:r>
              <a:rPr lang="en-US" dirty="0" smtClean="0"/>
              <a:t>Spring Break is next week!</a:t>
            </a:r>
          </a:p>
          <a:p>
            <a:pPr lvl="1"/>
            <a:r>
              <a:rPr lang="en-US" dirty="0" smtClean="0"/>
              <a:t>No class!</a:t>
            </a:r>
          </a:p>
          <a:p>
            <a:r>
              <a:rPr lang="en-US" dirty="0" smtClean="0"/>
              <a:t>Still working on the grading of exams</a:t>
            </a:r>
          </a:p>
          <a:p>
            <a:pPr lvl="1"/>
            <a:r>
              <a:rPr lang="en-US" dirty="0" smtClean="0"/>
              <a:t>No deadline yet, will let you know</a:t>
            </a:r>
          </a:p>
          <a:p>
            <a:pPr lvl="1"/>
            <a:r>
              <a:rPr lang="en-US" dirty="0" smtClean="0"/>
              <a:t>Solutions are done!</a:t>
            </a:r>
          </a:p>
          <a:p>
            <a:pPr lvl="2"/>
            <a:r>
              <a:rPr lang="en-US" dirty="0" smtClean="0"/>
              <a:t>Will be posted on new handout link shortly</a:t>
            </a:r>
          </a:p>
          <a:p>
            <a:r>
              <a:rPr lang="en-US" dirty="0" smtClean="0"/>
              <a:t>Checkpoint 1 moved to after Spring Break</a:t>
            </a:r>
          </a:p>
          <a:p>
            <a:pPr lvl="1"/>
            <a:r>
              <a:rPr lang="en-US" dirty="0" smtClean="0"/>
              <a:t>Monday, 3/30</a:t>
            </a:r>
          </a:p>
          <a:p>
            <a:endParaRPr lang="en-US" dirty="0" smtClean="0"/>
          </a:p>
        </p:txBody>
      </p:sp>
    </p:spTree>
    <p:extLst>
      <p:ext uri="{BB962C8B-B14F-4D97-AF65-F5344CB8AC3E}">
        <p14:creationId xmlns:p14="http://schemas.microsoft.com/office/powerpoint/2010/main" val="7695972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Implementing LRU</a:t>
            </a:r>
          </a:p>
        </p:txBody>
      </p:sp>
      <p:sp>
        <p:nvSpPr>
          <p:cNvPr id="781315" name="Rectangle 3"/>
          <p:cNvSpPr>
            <a:spLocks noGrp="1" noChangeArrowheads="1"/>
          </p:cNvSpPr>
          <p:nvPr>
            <p:ph type="body" idx="1"/>
          </p:nvPr>
        </p:nvSpPr>
        <p:spPr>
          <a:xfrm>
            <a:off x="228600" y="685800"/>
            <a:ext cx="8839200" cy="6096000"/>
          </a:xfrm>
        </p:spPr>
        <p:txBody>
          <a:bodyPr/>
          <a:lstStyle/>
          <a:p>
            <a:pPr>
              <a:lnSpc>
                <a:spcPct val="80000"/>
              </a:lnSpc>
              <a:spcBef>
                <a:spcPct val="10000"/>
              </a:spcBef>
              <a:tabLst>
                <a:tab pos="3030538" algn="l"/>
              </a:tabLst>
            </a:pPr>
            <a:r>
              <a:rPr lang="en-US" altLang="ko-KR" smtClean="0">
                <a:ea typeface="굴림" panose="020B0600000101010101" pitchFamily="34" charset="-127"/>
              </a:rPr>
              <a:t>Perfect:</a:t>
            </a:r>
          </a:p>
          <a:p>
            <a:pPr lvl="1">
              <a:lnSpc>
                <a:spcPct val="80000"/>
              </a:lnSpc>
              <a:spcBef>
                <a:spcPct val="10000"/>
              </a:spcBef>
              <a:tabLst>
                <a:tab pos="3030538" algn="l"/>
              </a:tabLst>
            </a:pPr>
            <a:r>
              <a:rPr lang="en-US" altLang="ko-KR" smtClean="0">
                <a:ea typeface="굴림" panose="020B0600000101010101" pitchFamily="34" charset="-127"/>
              </a:rPr>
              <a:t>Timestamp page on each reference</a:t>
            </a:r>
          </a:p>
          <a:p>
            <a:pPr lvl="1">
              <a:lnSpc>
                <a:spcPct val="80000"/>
              </a:lnSpc>
              <a:spcBef>
                <a:spcPct val="10000"/>
              </a:spcBef>
              <a:tabLst>
                <a:tab pos="3030538" algn="l"/>
              </a:tabLst>
            </a:pPr>
            <a:r>
              <a:rPr lang="en-US" altLang="ko-KR" smtClean="0">
                <a:ea typeface="굴림" panose="020B0600000101010101" pitchFamily="34" charset="-127"/>
              </a:rPr>
              <a:t>Keep list of pages ordered by time of reference</a:t>
            </a:r>
          </a:p>
          <a:p>
            <a:pPr lvl="1">
              <a:lnSpc>
                <a:spcPct val="80000"/>
              </a:lnSpc>
              <a:spcBef>
                <a:spcPct val="10000"/>
              </a:spcBef>
              <a:tabLst>
                <a:tab pos="3030538" algn="l"/>
              </a:tabLst>
            </a:pPr>
            <a:r>
              <a:rPr lang="en-US" altLang="ko-KR" smtClean="0">
                <a:ea typeface="굴림" panose="020B0600000101010101" pitchFamily="34" charset="-127"/>
              </a:rPr>
              <a:t>Too expensive to implement in reality for many reasons</a:t>
            </a:r>
          </a:p>
          <a:p>
            <a:pPr>
              <a:lnSpc>
                <a:spcPct val="80000"/>
              </a:lnSpc>
              <a:spcBef>
                <a:spcPct val="10000"/>
              </a:spcBef>
              <a:tabLst>
                <a:tab pos="3030538" algn="l"/>
              </a:tabLst>
            </a:pPr>
            <a:r>
              <a:rPr lang="en-US" altLang="ko-KR" smtClean="0">
                <a:solidFill>
                  <a:schemeClr val="hlink"/>
                </a:solidFill>
                <a:ea typeface="굴림" panose="020B0600000101010101" pitchFamily="34" charset="-127"/>
              </a:rPr>
              <a:t>Clock Algorithm:</a:t>
            </a:r>
            <a:r>
              <a:rPr lang="en-US" altLang="ko-KR" smtClean="0">
                <a:ea typeface="굴림" panose="020B0600000101010101" pitchFamily="34" charset="-127"/>
              </a:rPr>
              <a:t> Arrange physical pages in circle with single clock hand</a:t>
            </a:r>
          </a:p>
          <a:p>
            <a:pPr lvl="1">
              <a:lnSpc>
                <a:spcPct val="80000"/>
              </a:lnSpc>
              <a:spcBef>
                <a:spcPct val="10000"/>
              </a:spcBef>
              <a:tabLst>
                <a:tab pos="3030538" algn="l"/>
              </a:tabLst>
            </a:pPr>
            <a:r>
              <a:rPr lang="en-US" altLang="ko-KR" smtClean="0">
                <a:ea typeface="굴림" panose="020B0600000101010101" pitchFamily="34" charset="-127"/>
              </a:rPr>
              <a:t>Approximate LRU (approx to approx to MIN)</a:t>
            </a:r>
          </a:p>
          <a:p>
            <a:pPr lvl="1">
              <a:lnSpc>
                <a:spcPct val="80000"/>
              </a:lnSpc>
              <a:spcBef>
                <a:spcPct val="10000"/>
              </a:spcBef>
              <a:tabLst>
                <a:tab pos="3030538" algn="l"/>
              </a:tabLst>
            </a:pPr>
            <a:r>
              <a:rPr lang="en-US" altLang="ko-KR" smtClean="0">
                <a:ea typeface="굴림" panose="020B0600000101010101" pitchFamily="34" charset="-127"/>
              </a:rPr>
              <a:t>Replace </a:t>
            </a:r>
            <a:r>
              <a:rPr lang="en-US" altLang="ko-KR" smtClean="0">
                <a:solidFill>
                  <a:schemeClr val="hlink"/>
                </a:solidFill>
                <a:ea typeface="굴림" panose="020B0600000101010101" pitchFamily="34" charset="-127"/>
              </a:rPr>
              <a:t>an</a:t>
            </a:r>
            <a:r>
              <a:rPr lang="en-US" altLang="ko-KR" smtClean="0">
                <a:ea typeface="굴림" panose="020B0600000101010101" pitchFamily="34" charset="-127"/>
              </a:rPr>
              <a:t> old page, not </a:t>
            </a:r>
            <a:r>
              <a:rPr lang="en-US" altLang="ko-KR" smtClean="0">
                <a:solidFill>
                  <a:schemeClr val="hlink"/>
                </a:solidFill>
                <a:ea typeface="굴림" panose="020B0600000101010101" pitchFamily="34" charset="-127"/>
              </a:rPr>
              <a:t>the oldest</a:t>
            </a:r>
            <a:r>
              <a:rPr lang="en-US" altLang="ko-KR" smtClean="0">
                <a:ea typeface="굴림" panose="020B0600000101010101" pitchFamily="34" charset="-127"/>
              </a:rPr>
              <a:t> page</a:t>
            </a:r>
          </a:p>
          <a:p>
            <a:pPr>
              <a:lnSpc>
                <a:spcPct val="80000"/>
              </a:lnSpc>
              <a:spcBef>
                <a:spcPct val="10000"/>
              </a:spcBef>
              <a:tabLst>
                <a:tab pos="3030538" algn="l"/>
              </a:tabLst>
            </a:pPr>
            <a:r>
              <a:rPr lang="en-US" altLang="ko-KR" smtClean="0">
                <a:ea typeface="굴림" panose="020B0600000101010101" pitchFamily="34" charset="-127"/>
              </a:rPr>
              <a:t>Details:</a:t>
            </a:r>
          </a:p>
          <a:p>
            <a:pPr lvl="1">
              <a:lnSpc>
                <a:spcPct val="80000"/>
              </a:lnSpc>
              <a:spcBef>
                <a:spcPct val="10000"/>
              </a:spcBef>
              <a:tabLst>
                <a:tab pos="3030538" algn="l"/>
              </a:tabLst>
            </a:pPr>
            <a:r>
              <a:rPr lang="en-US" altLang="ko-KR" smtClean="0">
                <a:ea typeface="굴림" panose="020B0600000101010101" pitchFamily="34" charset="-127"/>
              </a:rPr>
              <a:t>Hardware “use” bit per physical page:</a:t>
            </a:r>
          </a:p>
          <a:p>
            <a:pPr lvl="2">
              <a:lnSpc>
                <a:spcPct val="80000"/>
              </a:lnSpc>
              <a:spcBef>
                <a:spcPct val="10000"/>
              </a:spcBef>
              <a:tabLst>
                <a:tab pos="3030538" algn="l"/>
              </a:tabLst>
            </a:pPr>
            <a:r>
              <a:rPr lang="en-US" altLang="ko-KR" smtClean="0">
                <a:ea typeface="굴림" panose="020B0600000101010101" pitchFamily="34" charset="-127"/>
              </a:rPr>
              <a:t>Hardware sets use bit on each reference</a:t>
            </a:r>
          </a:p>
          <a:p>
            <a:pPr lvl="2">
              <a:lnSpc>
                <a:spcPct val="80000"/>
              </a:lnSpc>
              <a:spcBef>
                <a:spcPct val="10000"/>
              </a:spcBef>
              <a:tabLst>
                <a:tab pos="3030538" algn="l"/>
              </a:tabLst>
            </a:pPr>
            <a:r>
              <a:rPr lang="en-US" altLang="ko-KR" smtClean="0">
                <a:ea typeface="굴림" panose="020B0600000101010101" pitchFamily="34" charset="-127"/>
              </a:rPr>
              <a:t>If use bit isn’t set, means not referenced in a long time</a:t>
            </a:r>
          </a:p>
          <a:p>
            <a:pPr lvl="2">
              <a:lnSpc>
                <a:spcPct val="80000"/>
              </a:lnSpc>
              <a:spcBef>
                <a:spcPct val="10000"/>
              </a:spcBef>
              <a:tabLst>
                <a:tab pos="3030538" algn="l"/>
              </a:tabLst>
            </a:pPr>
            <a:r>
              <a:rPr lang="en-US" altLang="ko-KR" smtClean="0">
                <a:ea typeface="굴림" panose="020B0600000101010101" pitchFamily="34" charset="-127"/>
              </a:rPr>
              <a:t>Nachos hardware sets use bit in the TLB; you have to copy this back to page table when TLB entry gets replaced</a:t>
            </a:r>
          </a:p>
          <a:p>
            <a:pPr lvl="1">
              <a:lnSpc>
                <a:spcPct val="80000"/>
              </a:lnSpc>
              <a:spcBef>
                <a:spcPct val="10000"/>
              </a:spcBef>
              <a:tabLst>
                <a:tab pos="3030538" algn="l"/>
              </a:tabLst>
            </a:pPr>
            <a:r>
              <a:rPr lang="en-US" altLang="ko-KR" smtClean="0">
                <a:ea typeface="굴림" panose="020B0600000101010101" pitchFamily="34" charset="-127"/>
              </a:rPr>
              <a:t>On page fault:</a:t>
            </a:r>
          </a:p>
          <a:p>
            <a:pPr lvl="2">
              <a:lnSpc>
                <a:spcPct val="80000"/>
              </a:lnSpc>
              <a:spcBef>
                <a:spcPct val="10000"/>
              </a:spcBef>
              <a:tabLst>
                <a:tab pos="3030538" algn="l"/>
              </a:tabLst>
            </a:pPr>
            <a:r>
              <a:rPr lang="en-US" altLang="ko-KR" smtClean="0">
                <a:ea typeface="굴림" panose="020B0600000101010101" pitchFamily="34" charset="-127"/>
              </a:rPr>
              <a:t>Advance clock hand (not real time)</a:t>
            </a:r>
          </a:p>
          <a:p>
            <a:pPr lvl="2">
              <a:lnSpc>
                <a:spcPct val="80000"/>
              </a:lnSpc>
              <a:spcBef>
                <a:spcPct val="10000"/>
              </a:spcBef>
              <a:tabLst>
                <a:tab pos="3030538" algn="l"/>
              </a:tabLst>
            </a:pPr>
            <a:r>
              <a:rPr lang="en-US" altLang="ko-KR" smtClean="0">
                <a:ea typeface="굴림" panose="020B0600000101010101" pitchFamily="34" charset="-127"/>
              </a:rPr>
              <a:t>Check use bit: 1</a:t>
            </a:r>
            <a:r>
              <a:rPr lang="en-US" altLang="ko-KR" smtClean="0">
                <a:ea typeface="굴림" panose="020B0600000101010101" pitchFamily="34" charset="-127"/>
                <a:sym typeface="Symbol" panose="05050102010706020507" pitchFamily="18" charset="2"/>
              </a:rPr>
              <a:t>used recently; clear and leave alone</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	0selected candidate for replacement</a:t>
            </a:r>
          </a:p>
          <a:p>
            <a:pPr lvl="1">
              <a:lnSpc>
                <a:spcPct val="80000"/>
              </a:lnSpc>
              <a:spcBef>
                <a:spcPct val="10000"/>
              </a:spcBef>
              <a:tabLst>
                <a:tab pos="3030538" algn="l"/>
              </a:tabLst>
            </a:pPr>
            <a:r>
              <a:rPr lang="en-US" altLang="ko-KR" smtClean="0">
                <a:ea typeface="굴림" panose="020B0600000101010101" pitchFamily="34" charset="-127"/>
                <a:sym typeface="Symbol" panose="05050102010706020507" pitchFamily="18" charset="2"/>
              </a:rPr>
              <a:t>Will always find a page or loop forever?</a:t>
            </a:r>
          </a:p>
          <a:p>
            <a:pPr lvl="2">
              <a:lnSpc>
                <a:spcPct val="80000"/>
              </a:lnSpc>
              <a:spcBef>
                <a:spcPct val="10000"/>
              </a:spcBef>
              <a:tabLst>
                <a:tab pos="3030538" algn="l"/>
              </a:tabLst>
            </a:pPr>
            <a:r>
              <a:rPr lang="en-US" altLang="ko-KR" smtClean="0">
                <a:ea typeface="굴림" panose="020B0600000101010101" pitchFamily="34" charset="-127"/>
              </a:rPr>
              <a:t>Even if all use bits set, will eventually loop around</a:t>
            </a:r>
            <a:r>
              <a:rPr lang="en-US" altLang="ko-KR" smtClean="0">
                <a:ea typeface="굴림" panose="020B0600000101010101" pitchFamily="34" charset="-127"/>
                <a:sym typeface="Symbol" panose="05050102010706020507" pitchFamily="18" charset="2"/>
              </a:rPr>
              <a:t>FIFO</a:t>
            </a:r>
          </a:p>
          <a:p>
            <a:pPr>
              <a:lnSpc>
                <a:spcPct val="80000"/>
              </a:lnSpc>
              <a:spcBef>
                <a:spcPct val="10000"/>
              </a:spcBef>
              <a:tabLst>
                <a:tab pos="3030538" algn="l"/>
              </a:tabLst>
            </a:pPr>
            <a:endParaRPr lang="ko-KR" altLang="en-US" smtClean="0">
              <a:ea typeface="굴림" panose="020B0600000101010101" pitchFamily="34" charset="-127"/>
            </a:endParaRPr>
          </a:p>
        </p:txBody>
      </p:sp>
    </p:spTree>
    <p:extLst>
      <p:ext uri="{BB962C8B-B14F-4D97-AF65-F5344CB8AC3E}">
        <p14:creationId xmlns:p14="http://schemas.microsoft.com/office/powerpoint/2010/main" val="4040273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 calcmode="lin" valueType="num">
                                      <p:cBhvr additive="base">
                                        <p:cTn id="7" dur="500" fill="hold"/>
                                        <p:tgtEl>
                                          <p:spTgt spid="781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1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1315">
                                            <p:txEl>
                                              <p:pRg st="1" end="1"/>
                                            </p:txEl>
                                          </p:spTgt>
                                        </p:tgtEl>
                                        <p:attrNameLst>
                                          <p:attrName>style.visibility</p:attrName>
                                        </p:attrNameLst>
                                      </p:cBhvr>
                                      <p:to>
                                        <p:strVal val="visible"/>
                                      </p:to>
                                    </p:set>
                                    <p:anim calcmode="lin" valueType="num">
                                      <p:cBhvr additive="base">
                                        <p:cTn id="11" dur="500" fill="hold"/>
                                        <p:tgtEl>
                                          <p:spTgt spid="781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1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81315">
                                            <p:txEl>
                                              <p:pRg st="2" end="2"/>
                                            </p:txEl>
                                          </p:spTgt>
                                        </p:tgtEl>
                                        <p:attrNameLst>
                                          <p:attrName>style.visibility</p:attrName>
                                        </p:attrNameLst>
                                      </p:cBhvr>
                                      <p:to>
                                        <p:strVal val="visible"/>
                                      </p:to>
                                    </p:set>
                                    <p:anim calcmode="lin" valueType="num">
                                      <p:cBhvr additive="base">
                                        <p:cTn id="15" dur="500" fill="hold"/>
                                        <p:tgtEl>
                                          <p:spTgt spid="78131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81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81315">
                                            <p:txEl>
                                              <p:pRg st="3" end="3"/>
                                            </p:txEl>
                                          </p:spTgt>
                                        </p:tgtEl>
                                        <p:attrNameLst>
                                          <p:attrName>style.visibility</p:attrName>
                                        </p:attrNameLst>
                                      </p:cBhvr>
                                      <p:to>
                                        <p:strVal val="visible"/>
                                      </p:to>
                                    </p:set>
                                    <p:anim calcmode="lin" valueType="num">
                                      <p:cBhvr additive="base">
                                        <p:cTn id="19" dur="500" fill="hold"/>
                                        <p:tgtEl>
                                          <p:spTgt spid="78131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1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1315">
                                            <p:txEl>
                                              <p:pRg st="4" end="4"/>
                                            </p:txEl>
                                          </p:spTgt>
                                        </p:tgtEl>
                                        <p:attrNameLst>
                                          <p:attrName>style.visibility</p:attrName>
                                        </p:attrNameLst>
                                      </p:cBhvr>
                                      <p:to>
                                        <p:strVal val="visible"/>
                                      </p:to>
                                    </p:set>
                                    <p:anim calcmode="lin" valueType="num">
                                      <p:cBhvr additive="base">
                                        <p:cTn id="25" dur="500" fill="hold"/>
                                        <p:tgtEl>
                                          <p:spTgt spid="78131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1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1315">
                                            <p:txEl>
                                              <p:pRg st="5" end="5"/>
                                            </p:txEl>
                                          </p:spTgt>
                                        </p:tgtEl>
                                        <p:attrNameLst>
                                          <p:attrName>style.visibility</p:attrName>
                                        </p:attrNameLst>
                                      </p:cBhvr>
                                      <p:to>
                                        <p:strVal val="visible"/>
                                      </p:to>
                                    </p:set>
                                    <p:anim calcmode="lin" valueType="num">
                                      <p:cBhvr additive="base">
                                        <p:cTn id="29" dur="500" fill="hold"/>
                                        <p:tgtEl>
                                          <p:spTgt spid="78131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131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81315">
                                            <p:txEl>
                                              <p:pRg st="6" end="6"/>
                                            </p:txEl>
                                          </p:spTgt>
                                        </p:tgtEl>
                                        <p:attrNameLst>
                                          <p:attrName>style.visibility</p:attrName>
                                        </p:attrNameLst>
                                      </p:cBhvr>
                                      <p:to>
                                        <p:strVal val="visible"/>
                                      </p:to>
                                    </p:set>
                                    <p:anim calcmode="lin" valueType="num">
                                      <p:cBhvr additive="base">
                                        <p:cTn id="33" dur="500" fill="hold"/>
                                        <p:tgtEl>
                                          <p:spTgt spid="78131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13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81315">
                                            <p:txEl>
                                              <p:pRg st="7" end="7"/>
                                            </p:txEl>
                                          </p:spTgt>
                                        </p:tgtEl>
                                        <p:attrNameLst>
                                          <p:attrName>style.visibility</p:attrName>
                                        </p:attrNameLst>
                                      </p:cBhvr>
                                      <p:to>
                                        <p:strVal val="visible"/>
                                      </p:to>
                                    </p:set>
                                    <p:anim calcmode="lin" valueType="num">
                                      <p:cBhvr additive="base">
                                        <p:cTn id="39" dur="500" fill="hold"/>
                                        <p:tgtEl>
                                          <p:spTgt spid="781315">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813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81315">
                                            <p:txEl>
                                              <p:pRg st="8" end="8"/>
                                            </p:txEl>
                                          </p:spTgt>
                                        </p:tgtEl>
                                        <p:attrNameLst>
                                          <p:attrName>style.visibility</p:attrName>
                                        </p:attrNameLst>
                                      </p:cBhvr>
                                      <p:to>
                                        <p:strVal val="visible"/>
                                      </p:to>
                                    </p:set>
                                    <p:anim calcmode="lin" valueType="num">
                                      <p:cBhvr additive="base">
                                        <p:cTn id="45" dur="500" fill="hold"/>
                                        <p:tgtEl>
                                          <p:spTgt spid="781315">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81315">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81315">
                                            <p:txEl>
                                              <p:pRg st="9" end="9"/>
                                            </p:txEl>
                                          </p:spTgt>
                                        </p:tgtEl>
                                        <p:attrNameLst>
                                          <p:attrName>style.visibility</p:attrName>
                                        </p:attrNameLst>
                                      </p:cBhvr>
                                      <p:to>
                                        <p:strVal val="visible"/>
                                      </p:to>
                                    </p:set>
                                    <p:anim calcmode="lin" valueType="num">
                                      <p:cBhvr additive="base">
                                        <p:cTn id="49" dur="500" fill="hold"/>
                                        <p:tgtEl>
                                          <p:spTgt spid="78131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1315">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1315">
                                            <p:txEl>
                                              <p:pRg st="10" end="10"/>
                                            </p:txEl>
                                          </p:spTgt>
                                        </p:tgtEl>
                                        <p:attrNameLst>
                                          <p:attrName>style.visibility</p:attrName>
                                        </p:attrNameLst>
                                      </p:cBhvr>
                                      <p:to>
                                        <p:strVal val="visible"/>
                                      </p:to>
                                    </p:set>
                                    <p:anim calcmode="lin" valueType="num">
                                      <p:cBhvr additive="base">
                                        <p:cTn id="53" dur="500" fill="hold"/>
                                        <p:tgtEl>
                                          <p:spTgt spid="781315">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1315">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781315">
                                            <p:txEl>
                                              <p:pRg st="11" end="11"/>
                                            </p:txEl>
                                          </p:spTgt>
                                        </p:tgtEl>
                                        <p:attrNameLst>
                                          <p:attrName>style.visibility</p:attrName>
                                        </p:attrNameLst>
                                      </p:cBhvr>
                                      <p:to>
                                        <p:strVal val="visible"/>
                                      </p:to>
                                    </p:set>
                                    <p:anim calcmode="lin" valueType="num">
                                      <p:cBhvr additive="base">
                                        <p:cTn id="57" dur="500" fill="hold"/>
                                        <p:tgtEl>
                                          <p:spTgt spid="781315">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8131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781315">
                                            <p:txEl>
                                              <p:pRg st="12" end="12"/>
                                            </p:txEl>
                                          </p:spTgt>
                                        </p:tgtEl>
                                        <p:attrNameLst>
                                          <p:attrName>style.visibility</p:attrName>
                                        </p:attrNameLst>
                                      </p:cBhvr>
                                      <p:to>
                                        <p:strVal val="visible"/>
                                      </p:to>
                                    </p:set>
                                    <p:anim calcmode="lin" valueType="num">
                                      <p:cBhvr additive="base">
                                        <p:cTn id="63" dur="500" fill="hold"/>
                                        <p:tgtEl>
                                          <p:spTgt spid="781315">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81315">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781315">
                                            <p:txEl>
                                              <p:pRg st="13" end="13"/>
                                            </p:txEl>
                                          </p:spTgt>
                                        </p:tgtEl>
                                        <p:attrNameLst>
                                          <p:attrName>style.visibility</p:attrName>
                                        </p:attrNameLst>
                                      </p:cBhvr>
                                      <p:to>
                                        <p:strVal val="visible"/>
                                      </p:to>
                                    </p:set>
                                    <p:anim calcmode="lin" valueType="num">
                                      <p:cBhvr additive="base">
                                        <p:cTn id="67" dur="500" fill="hold"/>
                                        <p:tgtEl>
                                          <p:spTgt spid="781315">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8131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81315">
                                            <p:txEl>
                                              <p:pRg st="14" end="14"/>
                                            </p:txEl>
                                          </p:spTgt>
                                        </p:tgtEl>
                                        <p:attrNameLst>
                                          <p:attrName>style.visibility</p:attrName>
                                        </p:attrNameLst>
                                      </p:cBhvr>
                                      <p:to>
                                        <p:strVal val="visible"/>
                                      </p:to>
                                    </p:set>
                                    <p:anim calcmode="lin" valueType="num">
                                      <p:cBhvr additive="base">
                                        <p:cTn id="73" dur="500" fill="hold"/>
                                        <p:tgtEl>
                                          <p:spTgt spid="781315">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8131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81315">
                                            <p:txEl>
                                              <p:pRg st="15" end="15"/>
                                            </p:txEl>
                                          </p:spTgt>
                                        </p:tgtEl>
                                        <p:attrNameLst>
                                          <p:attrName>style.visibility</p:attrName>
                                        </p:attrNameLst>
                                      </p:cBhvr>
                                      <p:to>
                                        <p:strVal val="visible"/>
                                      </p:to>
                                    </p:set>
                                    <p:anim calcmode="lin" valueType="num">
                                      <p:cBhvr additive="base">
                                        <p:cTn id="79" dur="500" fill="hold"/>
                                        <p:tgtEl>
                                          <p:spTgt spid="781315">
                                            <p:txEl>
                                              <p:pRg st="15" end="1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81315">
                                            <p:txEl>
                                              <p:pRg st="15" end="15"/>
                                            </p:txEl>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781315">
                                            <p:txEl>
                                              <p:pRg st="16" end="16"/>
                                            </p:txEl>
                                          </p:spTgt>
                                        </p:tgtEl>
                                        <p:attrNameLst>
                                          <p:attrName>style.visibility</p:attrName>
                                        </p:attrNameLst>
                                      </p:cBhvr>
                                      <p:to>
                                        <p:strVal val="visible"/>
                                      </p:to>
                                    </p:set>
                                    <p:anim calcmode="lin" valueType="num">
                                      <p:cBhvr additive="base">
                                        <p:cTn id="83" dur="500" fill="hold"/>
                                        <p:tgtEl>
                                          <p:spTgt spid="781315">
                                            <p:txEl>
                                              <p:pRg st="16" end="16"/>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781315">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12938" y="228600"/>
            <a:ext cx="5476875" cy="379413"/>
          </a:xfrm>
          <a:noFill/>
        </p:spPr>
        <p:txBody>
          <a:bodyPr wrap="none" lIns="63500" tIns="25400" rIns="63500" bIns="25400" anchor="t">
            <a:spAutoFit/>
          </a:bodyPr>
          <a:lstStyle/>
          <a:p>
            <a:r>
              <a:rPr lang="en-US" altLang="ko-KR" smtClean="0">
                <a:ea typeface="굴림" panose="020B0600000101010101" pitchFamily="34" charset="-127"/>
              </a:rPr>
              <a:t>Clock Algorithm: Not Recently Used</a:t>
            </a:r>
          </a:p>
        </p:txBody>
      </p:sp>
      <p:sp>
        <p:nvSpPr>
          <p:cNvPr id="22531" name="Oval 4"/>
          <p:cNvSpPr>
            <a:spLocks noChangeArrowheads="1"/>
          </p:cNvSpPr>
          <p:nvPr/>
        </p:nvSpPr>
        <p:spPr bwMode="auto">
          <a:xfrm>
            <a:off x="1371600" y="762000"/>
            <a:ext cx="2971800" cy="28956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Set of all pages</a:t>
            </a:r>
          </a:p>
          <a:p>
            <a:pPr>
              <a:lnSpc>
                <a:spcPct val="100000"/>
              </a:lnSpc>
              <a:spcBef>
                <a:spcPct val="0"/>
              </a:spcBef>
              <a:buSzTx/>
            </a:pPr>
            <a:r>
              <a:rPr lang="en-US" altLang="ko-KR" sz="2400" b="0">
                <a:latin typeface="Arial" panose="020B0604020202020204" pitchFamily="34" charset="0"/>
                <a:ea typeface="굴림" panose="020B0600000101010101" pitchFamily="34" charset="-127"/>
              </a:rPr>
              <a:t>in Memory</a:t>
            </a:r>
          </a:p>
        </p:txBody>
      </p:sp>
      <p:sp>
        <p:nvSpPr>
          <p:cNvPr id="22532" name="Line 5"/>
          <p:cNvSpPr>
            <a:spLocks noChangeShapeType="1"/>
          </p:cNvSpPr>
          <p:nvPr/>
        </p:nvSpPr>
        <p:spPr bwMode="auto">
          <a:xfrm flipH="1">
            <a:off x="4038600" y="9906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Text Box 7"/>
          <p:cNvSpPr txBox="1">
            <a:spLocks noChangeArrowheads="1"/>
          </p:cNvSpPr>
          <p:nvPr/>
        </p:nvSpPr>
        <p:spPr bwMode="auto">
          <a:xfrm>
            <a:off x="4572000" y="762000"/>
            <a:ext cx="4495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accent1"/>
                </a:solidFill>
                <a:ea typeface="굴림" panose="020B0600000101010101" pitchFamily="34" charset="-127"/>
              </a:rPr>
              <a:t>Single Clock Hand:</a:t>
            </a:r>
          </a:p>
          <a:p>
            <a:pPr lvl="1" algn="l">
              <a:lnSpc>
                <a:spcPct val="100000"/>
              </a:lnSpc>
              <a:spcBef>
                <a:spcPct val="0"/>
              </a:spcBef>
              <a:buSzTx/>
            </a:pPr>
            <a:r>
              <a:rPr lang="en-US" altLang="ko-KR" sz="1800">
                <a:ea typeface="굴림" panose="020B0600000101010101" pitchFamily="34" charset="-127"/>
              </a:rPr>
              <a:t>Advances only on page fault!</a:t>
            </a:r>
          </a:p>
          <a:p>
            <a:pPr lvl="1" algn="l">
              <a:lnSpc>
                <a:spcPct val="100000"/>
              </a:lnSpc>
              <a:spcBef>
                <a:spcPct val="0"/>
              </a:spcBef>
              <a:buSzTx/>
            </a:pPr>
            <a:r>
              <a:rPr lang="en-US" altLang="ko-KR" sz="1800">
                <a:ea typeface="굴림" panose="020B0600000101010101" pitchFamily="34" charset="-127"/>
              </a:rPr>
              <a:t>Check for pages not used recently</a:t>
            </a:r>
          </a:p>
          <a:p>
            <a:pPr lvl="1" algn="l">
              <a:lnSpc>
                <a:spcPct val="100000"/>
              </a:lnSpc>
              <a:spcBef>
                <a:spcPct val="0"/>
              </a:spcBef>
              <a:buSzTx/>
            </a:pPr>
            <a:r>
              <a:rPr lang="en-US" altLang="ko-KR" sz="1800">
                <a:ea typeface="굴림" panose="020B0600000101010101" pitchFamily="34" charset="-127"/>
              </a:rPr>
              <a:t>Mark pages as not used recently</a:t>
            </a:r>
          </a:p>
        </p:txBody>
      </p:sp>
      <p:sp>
        <p:nvSpPr>
          <p:cNvPr id="22534" name="Arc 9"/>
          <p:cNvSpPr>
            <a:spLocks/>
          </p:cNvSpPr>
          <p:nvPr/>
        </p:nvSpPr>
        <p:spPr bwMode="auto">
          <a:xfrm rot="-230429">
            <a:off x="4114800" y="13716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351" name="Rectangle 15"/>
          <p:cNvSpPr>
            <a:spLocks noGrp="1" noChangeArrowheads="1"/>
          </p:cNvSpPr>
          <p:nvPr>
            <p:ph type="body" idx="1"/>
          </p:nvPr>
        </p:nvSpPr>
        <p:spPr>
          <a:xfrm>
            <a:off x="76200" y="3733800"/>
            <a:ext cx="8915400" cy="2971800"/>
          </a:xfrm>
        </p:spPr>
        <p:txBody>
          <a:bodyPr/>
          <a:lstStyle/>
          <a:p>
            <a:pPr>
              <a:lnSpc>
                <a:spcPct val="80000"/>
              </a:lnSpc>
              <a:spcBef>
                <a:spcPct val="20000"/>
              </a:spcBef>
            </a:pPr>
            <a:r>
              <a:rPr lang="en-US" altLang="ko-KR" smtClean="0">
                <a:ea typeface="굴림" panose="020B0600000101010101" pitchFamily="34" charset="-127"/>
              </a:rPr>
              <a:t>What if hand moving slowly?</a:t>
            </a:r>
          </a:p>
          <a:p>
            <a:pPr lvl="1">
              <a:lnSpc>
                <a:spcPct val="80000"/>
              </a:lnSpc>
              <a:spcBef>
                <a:spcPct val="20000"/>
              </a:spcBef>
            </a:pPr>
            <a:r>
              <a:rPr lang="en-US" altLang="ko-KR" smtClean="0">
                <a:ea typeface="굴림" panose="020B0600000101010101" pitchFamily="34" charset="-127"/>
              </a:rPr>
              <a:t>Good sign or bad sign?</a:t>
            </a:r>
          </a:p>
          <a:p>
            <a:pPr lvl="2">
              <a:lnSpc>
                <a:spcPct val="80000"/>
              </a:lnSpc>
              <a:spcBef>
                <a:spcPct val="20000"/>
              </a:spcBef>
            </a:pPr>
            <a:r>
              <a:rPr lang="en-US" altLang="ko-KR" smtClean="0">
                <a:ea typeface="굴림" panose="020B0600000101010101" pitchFamily="34" charset="-127"/>
              </a:rPr>
              <a:t>Not many page faults and/or find page quickly</a:t>
            </a:r>
          </a:p>
          <a:p>
            <a:pPr>
              <a:lnSpc>
                <a:spcPct val="80000"/>
              </a:lnSpc>
              <a:spcBef>
                <a:spcPct val="20000"/>
              </a:spcBef>
            </a:pPr>
            <a:r>
              <a:rPr lang="en-US" altLang="ko-KR" smtClean="0">
                <a:ea typeface="굴림" panose="020B0600000101010101" pitchFamily="34" charset="-127"/>
              </a:rPr>
              <a:t>What if hand is moving quickly?</a:t>
            </a:r>
          </a:p>
          <a:p>
            <a:pPr lvl="1">
              <a:lnSpc>
                <a:spcPct val="80000"/>
              </a:lnSpc>
              <a:spcBef>
                <a:spcPct val="20000"/>
              </a:spcBef>
            </a:pPr>
            <a:r>
              <a:rPr lang="en-US" altLang="ko-KR" smtClean="0">
                <a:ea typeface="굴림" panose="020B0600000101010101" pitchFamily="34" charset="-127"/>
              </a:rPr>
              <a:t>Lots of page faults and/or lots of reference bits set</a:t>
            </a:r>
          </a:p>
          <a:p>
            <a:pPr>
              <a:lnSpc>
                <a:spcPct val="80000"/>
              </a:lnSpc>
              <a:spcBef>
                <a:spcPct val="20000"/>
              </a:spcBef>
            </a:pPr>
            <a:r>
              <a:rPr lang="en-US" altLang="ko-KR" smtClean="0">
                <a:ea typeface="굴림" panose="020B0600000101010101" pitchFamily="34" charset="-127"/>
              </a:rPr>
              <a:t>One way to view clock algorithm: </a:t>
            </a:r>
          </a:p>
          <a:p>
            <a:pPr lvl="1">
              <a:lnSpc>
                <a:spcPct val="80000"/>
              </a:lnSpc>
              <a:spcBef>
                <a:spcPct val="20000"/>
              </a:spcBef>
            </a:pPr>
            <a:r>
              <a:rPr lang="en-US" altLang="ko-KR" smtClean="0">
                <a:ea typeface="굴림" panose="020B0600000101010101" pitchFamily="34" charset="-127"/>
              </a:rPr>
              <a:t>Crude partitioning of pages into two groups: young and old</a:t>
            </a:r>
          </a:p>
          <a:p>
            <a:pPr lvl="1">
              <a:lnSpc>
                <a:spcPct val="80000"/>
              </a:lnSpc>
              <a:spcBef>
                <a:spcPct val="20000"/>
              </a:spcBef>
            </a:pPr>
            <a:r>
              <a:rPr lang="en-US" altLang="ko-KR" smtClean="0">
                <a:ea typeface="굴림" panose="020B0600000101010101" pitchFamily="34" charset="-127"/>
              </a:rPr>
              <a:t>Why not partition into more than 2 groups?</a:t>
            </a:r>
          </a:p>
        </p:txBody>
      </p:sp>
      <p:pic>
        <p:nvPicPr>
          <p:cNvPr id="22536"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81200"/>
            <a:ext cx="1333500" cy="13335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523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anim calcmode="lin" valueType="num">
                                      <p:cBhvr additive="base">
                                        <p:cTn id="7" dur="500" fill="hold"/>
                                        <p:tgtEl>
                                          <p:spTgt spid="7823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23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2351">
                                            <p:txEl>
                                              <p:pRg st="1" end="1"/>
                                            </p:txEl>
                                          </p:spTgt>
                                        </p:tgtEl>
                                        <p:attrNameLst>
                                          <p:attrName>style.visibility</p:attrName>
                                        </p:attrNameLst>
                                      </p:cBhvr>
                                      <p:to>
                                        <p:strVal val="visible"/>
                                      </p:to>
                                    </p:set>
                                    <p:anim calcmode="lin" valueType="num">
                                      <p:cBhvr additive="base">
                                        <p:cTn id="13" dur="500" fill="hold"/>
                                        <p:tgtEl>
                                          <p:spTgt spid="7823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23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2351">
                                            <p:txEl>
                                              <p:pRg st="2" end="2"/>
                                            </p:txEl>
                                          </p:spTgt>
                                        </p:tgtEl>
                                        <p:attrNameLst>
                                          <p:attrName>style.visibility</p:attrName>
                                        </p:attrNameLst>
                                      </p:cBhvr>
                                      <p:to>
                                        <p:strVal val="visible"/>
                                      </p:to>
                                    </p:set>
                                    <p:anim calcmode="lin" valueType="num">
                                      <p:cBhvr additive="base">
                                        <p:cTn id="19" dur="500" fill="hold"/>
                                        <p:tgtEl>
                                          <p:spTgt spid="7823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23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2351">
                                            <p:txEl>
                                              <p:pRg st="3" end="3"/>
                                            </p:txEl>
                                          </p:spTgt>
                                        </p:tgtEl>
                                        <p:attrNameLst>
                                          <p:attrName>style.visibility</p:attrName>
                                        </p:attrNameLst>
                                      </p:cBhvr>
                                      <p:to>
                                        <p:strVal val="visible"/>
                                      </p:to>
                                    </p:set>
                                    <p:anim calcmode="lin" valueType="num">
                                      <p:cBhvr additive="base">
                                        <p:cTn id="25" dur="500" fill="hold"/>
                                        <p:tgtEl>
                                          <p:spTgt spid="7823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235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2351">
                                            <p:txEl>
                                              <p:pRg st="4" end="4"/>
                                            </p:txEl>
                                          </p:spTgt>
                                        </p:tgtEl>
                                        <p:attrNameLst>
                                          <p:attrName>style.visibility</p:attrName>
                                        </p:attrNameLst>
                                      </p:cBhvr>
                                      <p:to>
                                        <p:strVal val="visible"/>
                                      </p:to>
                                    </p:set>
                                    <p:anim calcmode="lin" valueType="num">
                                      <p:cBhvr additive="base">
                                        <p:cTn id="29" dur="500" fill="hold"/>
                                        <p:tgtEl>
                                          <p:spTgt spid="78235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23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82351">
                                            <p:txEl>
                                              <p:pRg st="5" end="5"/>
                                            </p:txEl>
                                          </p:spTgt>
                                        </p:tgtEl>
                                        <p:attrNameLst>
                                          <p:attrName>style.visibility</p:attrName>
                                        </p:attrNameLst>
                                      </p:cBhvr>
                                      <p:to>
                                        <p:strVal val="visible"/>
                                      </p:to>
                                    </p:set>
                                    <p:anim calcmode="lin" valueType="num">
                                      <p:cBhvr additive="base">
                                        <p:cTn id="35" dur="500" fill="hold"/>
                                        <p:tgtEl>
                                          <p:spTgt spid="78235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8235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82351">
                                            <p:txEl>
                                              <p:pRg st="6" end="6"/>
                                            </p:txEl>
                                          </p:spTgt>
                                        </p:tgtEl>
                                        <p:attrNameLst>
                                          <p:attrName>style.visibility</p:attrName>
                                        </p:attrNameLst>
                                      </p:cBhvr>
                                      <p:to>
                                        <p:strVal val="visible"/>
                                      </p:to>
                                    </p:set>
                                    <p:anim calcmode="lin" valueType="num">
                                      <p:cBhvr additive="base">
                                        <p:cTn id="39" dur="500" fill="hold"/>
                                        <p:tgtEl>
                                          <p:spTgt spid="78235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82351">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82351">
                                            <p:txEl>
                                              <p:pRg st="7" end="7"/>
                                            </p:txEl>
                                          </p:spTgt>
                                        </p:tgtEl>
                                        <p:attrNameLst>
                                          <p:attrName>style.visibility</p:attrName>
                                        </p:attrNameLst>
                                      </p:cBhvr>
                                      <p:to>
                                        <p:strVal val="visible"/>
                                      </p:to>
                                    </p:set>
                                    <p:anim calcmode="lin" valueType="num">
                                      <p:cBhvr additive="base">
                                        <p:cTn id="43" dur="500" fill="hold"/>
                                        <p:tgtEl>
                                          <p:spTgt spid="782351">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23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ea typeface="굴림" panose="020B0600000101010101" pitchFamily="34" charset="-127"/>
              </a:rPr>
              <a:t>N</a:t>
            </a:r>
            <a:r>
              <a:rPr lang="en-US" altLang="ko-KR" baseline="30000" smtClean="0">
                <a:ea typeface="굴림" panose="020B0600000101010101" pitchFamily="34" charset="-127"/>
              </a:rPr>
              <a:t>th</a:t>
            </a:r>
            <a:r>
              <a:rPr lang="en-US" altLang="ko-KR" smtClean="0">
                <a:ea typeface="굴림" panose="020B0600000101010101" pitchFamily="34" charset="-127"/>
              </a:rPr>
              <a:t> Chance version of Clock Algorithm</a:t>
            </a:r>
          </a:p>
        </p:txBody>
      </p:sp>
      <p:sp>
        <p:nvSpPr>
          <p:cNvPr id="784387" name="Rectangle 3"/>
          <p:cNvSpPr>
            <a:spLocks noGrp="1" noChangeArrowheads="1"/>
          </p:cNvSpPr>
          <p:nvPr>
            <p:ph type="body" idx="1"/>
          </p:nvPr>
        </p:nvSpPr>
        <p:spPr>
          <a:xfrm>
            <a:off x="304800" y="685800"/>
            <a:ext cx="8686800" cy="6019800"/>
          </a:xfrm>
        </p:spPr>
        <p:txBody>
          <a:bodyPr/>
          <a:lstStyle/>
          <a:p>
            <a:pPr>
              <a:lnSpc>
                <a:spcPct val="80000"/>
              </a:lnSpc>
              <a:spcBef>
                <a:spcPct val="20000"/>
              </a:spcBef>
            </a:pPr>
            <a:r>
              <a:rPr lang="en-US" altLang="ko-KR" smtClean="0">
                <a:solidFill>
                  <a:schemeClr val="hlink"/>
                </a:solidFill>
                <a:ea typeface="굴림" panose="020B0600000101010101" pitchFamily="34" charset="-127"/>
              </a:rPr>
              <a:t>N</a:t>
            </a:r>
            <a:r>
              <a:rPr lang="en-US" altLang="ko-KR" baseline="30000" smtClean="0">
                <a:solidFill>
                  <a:schemeClr val="hlink"/>
                </a:solidFill>
                <a:ea typeface="굴림" panose="020B0600000101010101" pitchFamily="34" charset="-127"/>
              </a:rPr>
              <a:t>th</a:t>
            </a:r>
            <a:r>
              <a:rPr lang="en-US" altLang="ko-KR" smtClean="0">
                <a:solidFill>
                  <a:schemeClr val="hlink"/>
                </a:solidFill>
                <a:ea typeface="굴림" panose="020B0600000101010101" pitchFamily="34" charset="-127"/>
              </a:rPr>
              <a:t> chance algorithm:</a:t>
            </a:r>
            <a:r>
              <a:rPr lang="en-US" altLang="ko-KR" smtClean="0">
                <a:ea typeface="굴림" panose="020B0600000101010101" pitchFamily="34" charset="-127"/>
              </a:rPr>
              <a:t> Give page N chances</a:t>
            </a:r>
          </a:p>
          <a:p>
            <a:pPr lvl="1">
              <a:lnSpc>
                <a:spcPct val="80000"/>
              </a:lnSpc>
              <a:spcBef>
                <a:spcPct val="20000"/>
              </a:spcBef>
            </a:pPr>
            <a:r>
              <a:rPr lang="en-US" altLang="ko-KR" smtClean="0">
                <a:ea typeface="굴림" panose="020B0600000101010101" pitchFamily="34" charset="-127"/>
              </a:rPr>
              <a:t>OS keeps counter per page: # sweeps</a:t>
            </a:r>
          </a:p>
          <a:p>
            <a:pPr lvl="1">
              <a:lnSpc>
                <a:spcPct val="80000"/>
              </a:lnSpc>
              <a:spcBef>
                <a:spcPct val="20000"/>
              </a:spcBef>
            </a:pPr>
            <a:r>
              <a:rPr lang="en-US" altLang="ko-KR" smtClean="0">
                <a:ea typeface="굴림" panose="020B0600000101010101" pitchFamily="34" charset="-127"/>
              </a:rPr>
              <a:t>On page fault, OS checks use bit:</a:t>
            </a:r>
          </a:p>
          <a:p>
            <a:pPr lvl="2">
              <a:lnSpc>
                <a:spcPct val="80000"/>
              </a:lnSpc>
              <a:spcBef>
                <a:spcPct val="20000"/>
              </a:spcBef>
            </a:pPr>
            <a:r>
              <a:rPr lang="en-US" altLang="ko-KR" smtClean="0">
                <a:ea typeface="굴림" panose="020B0600000101010101" pitchFamily="34" charset="-127"/>
              </a:rPr>
              <a:t>1</a:t>
            </a:r>
            <a:r>
              <a:rPr lang="en-US" altLang="ko-KR" smtClean="0">
                <a:ea typeface="굴림" panose="020B0600000101010101" pitchFamily="34" charset="-127"/>
                <a:sym typeface="Symbol" panose="05050102010706020507" pitchFamily="18" charset="2"/>
              </a:rPr>
              <a:t>clear use and also clear counter (used in last sweep)</a:t>
            </a:r>
          </a:p>
          <a:p>
            <a:pPr lvl="2">
              <a:lnSpc>
                <a:spcPct val="80000"/>
              </a:lnSpc>
              <a:spcBef>
                <a:spcPct val="20000"/>
              </a:spcBef>
            </a:pPr>
            <a:r>
              <a:rPr lang="en-US" altLang="ko-KR" smtClean="0">
                <a:ea typeface="굴림" panose="020B0600000101010101" pitchFamily="34" charset="-127"/>
                <a:sym typeface="Symbol" panose="05050102010706020507" pitchFamily="18" charset="2"/>
              </a:rPr>
              <a:t>0increment counter; if count=N, replace page</a:t>
            </a:r>
          </a:p>
          <a:p>
            <a:pPr lvl="1">
              <a:lnSpc>
                <a:spcPct val="80000"/>
              </a:lnSpc>
              <a:spcBef>
                <a:spcPct val="20000"/>
              </a:spcBef>
            </a:pPr>
            <a:r>
              <a:rPr lang="en-US" altLang="ko-KR" smtClean="0">
                <a:ea typeface="굴림" panose="020B0600000101010101" pitchFamily="34" charset="-127"/>
                <a:sym typeface="Symbol" panose="05050102010706020507" pitchFamily="18" charset="2"/>
              </a:rPr>
              <a:t>Means that clock hand has to sweep by N times without page being used before page is replaced</a:t>
            </a:r>
          </a:p>
          <a:p>
            <a:pPr>
              <a:lnSpc>
                <a:spcPct val="80000"/>
              </a:lnSpc>
              <a:spcBef>
                <a:spcPct val="20000"/>
              </a:spcBef>
            </a:pPr>
            <a:r>
              <a:rPr lang="en-US" altLang="ko-KR" smtClean="0">
                <a:ea typeface="굴림" panose="020B0600000101010101" pitchFamily="34" charset="-127"/>
                <a:sym typeface="Symbol" panose="05050102010706020507" pitchFamily="18" charset="2"/>
              </a:rPr>
              <a:t>How do we pick N?</a:t>
            </a:r>
          </a:p>
          <a:p>
            <a:pPr lvl="1">
              <a:lnSpc>
                <a:spcPct val="80000"/>
              </a:lnSpc>
              <a:spcBef>
                <a:spcPct val="20000"/>
              </a:spcBef>
            </a:pPr>
            <a:r>
              <a:rPr lang="en-US" altLang="ko-KR" smtClean="0">
                <a:ea typeface="굴림" panose="020B0600000101010101" pitchFamily="34" charset="-127"/>
                <a:sym typeface="Symbol" panose="05050102010706020507" pitchFamily="18" charset="2"/>
              </a:rPr>
              <a:t>Why pick large N? Better approx to LRU</a:t>
            </a:r>
          </a:p>
          <a:p>
            <a:pPr lvl="2">
              <a:lnSpc>
                <a:spcPct val="80000"/>
              </a:lnSpc>
              <a:spcBef>
                <a:spcPct val="20000"/>
              </a:spcBef>
            </a:pPr>
            <a:r>
              <a:rPr lang="en-US" altLang="ko-KR" smtClean="0">
                <a:ea typeface="굴림" panose="020B0600000101010101" pitchFamily="34" charset="-127"/>
                <a:sym typeface="Symbol" panose="05050102010706020507" pitchFamily="18" charset="2"/>
              </a:rPr>
              <a:t>If N ~ 1K, really good approximation</a:t>
            </a:r>
          </a:p>
          <a:p>
            <a:pPr lvl="1">
              <a:lnSpc>
                <a:spcPct val="80000"/>
              </a:lnSpc>
              <a:spcBef>
                <a:spcPct val="20000"/>
              </a:spcBef>
            </a:pPr>
            <a:r>
              <a:rPr lang="en-US" altLang="ko-KR" smtClean="0">
                <a:ea typeface="굴림" panose="020B0600000101010101" pitchFamily="34" charset="-127"/>
                <a:sym typeface="Symbol" panose="05050102010706020507" pitchFamily="18" charset="2"/>
              </a:rPr>
              <a:t>Why pick small N? More efficient</a:t>
            </a:r>
          </a:p>
          <a:p>
            <a:pPr lvl="2">
              <a:lnSpc>
                <a:spcPct val="80000"/>
              </a:lnSpc>
              <a:spcBef>
                <a:spcPct val="20000"/>
              </a:spcBef>
            </a:pPr>
            <a:r>
              <a:rPr lang="en-US" altLang="ko-KR" smtClean="0">
                <a:ea typeface="굴림" panose="020B0600000101010101" pitchFamily="34" charset="-127"/>
                <a:sym typeface="Symbol" panose="05050102010706020507" pitchFamily="18" charset="2"/>
              </a:rPr>
              <a:t>Otherwise might have to look a long way to find free page</a:t>
            </a:r>
          </a:p>
          <a:p>
            <a:pPr>
              <a:lnSpc>
                <a:spcPct val="80000"/>
              </a:lnSpc>
              <a:spcBef>
                <a:spcPct val="20000"/>
              </a:spcBef>
            </a:pPr>
            <a:r>
              <a:rPr lang="en-US" altLang="ko-KR" smtClean="0">
                <a:ea typeface="굴림" panose="020B0600000101010101" pitchFamily="34" charset="-127"/>
                <a:sym typeface="Symbol" panose="05050102010706020507" pitchFamily="18" charset="2"/>
              </a:rPr>
              <a:t>What about dirty pages?</a:t>
            </a:r>
          </a:p>
          <a:p>
            <a:pPr lvl="1">
              <a:lnSpc>
                <a:spcPct val="80000"/>
              </a:lnSpc>
              <a:spcBef>
                <a:spcPct val="20000"/>
              </a:spcBef>
            </a:pPr>
            <a:r>
              <a:rPr lang="en-US" altLang="ko-KR" smtClean="0">
                <a:ea typeface="굴림" panose="020B0600000101010101" pitchFamily="34" charset="-127"/>
                <a:sym typeface="Symbol" panose="05050102010706020507" pitchFamily="18" charset="2"/>
              </a:rPr>
              <a:t>Takes extra overhead to replace a dirty page, so give dirty pages an extra chance before replacing?</a:t>
            </a:r>
          </a:p>
          <a:p>
            <a:pPr lvl="1">
              <a:lnSpc>
                <a:spcPct val="80000"/>
              </a:lnSpc>
              <a:spcBef>
                <a:spcPct val="20000"/>
              </a:spcBef>
            </a:pPr>
            <a:r>
              <a:rPr lang="en-US" altLang="ko-KR" smtClean="0">
                <a:ea typeface="굴림" panose="020B0600000101010101" pitchFamily="34" charset="-127"/>
                <a:sym typeface="Symbol" panose="05050102010706020507" pitchFamily="18" charset="2"/>
              </a:rPr>
              <a:t>Common approach:</a:t>
            </a:r>
          </a:p>
          <a:p>
            <a:pPr lvl="2">
              <a:lnSpc>
                <a:spcPct val="80000"/>
              </a:lnSpc>
              <a:spcBef>
                <a:spcPct val="20000"/>
              </a:spcBef>
            </a:pPr>
            <a:r>
              <a:rPr lang="en-US" altLang="ko-KR" smtClean="0">
                <a:ea typeface="굴림" panose="020B0600000101010101" pitchFamily="34" charset="-127"/>
                <a:sym typeface="Symbol" panose="05050102010706020507" pitchFamily="18" charset="2"/>
              </a:rPr>
              <a:t>Clean pages, use N=1</a:t>
            </a:r>
          </a:p>
          <a:p>
            <a:pPr lvl="2">
              <a:lnSpc>
                <a:spcPct val="80000"/>
              </a:lnSpc>
              <a:spcBef>
                <a:spcPct val="20000"/>
              </a:spcBef>
            </a:pPr>
            <a:r>
              <a:rPr lang="en-US" altLang="ko-KR" smtClean="0">
                <a:ea typeface="굴림" panose="020B0600000101010101" pitchFamily="34" charset="-127"/>
                <a:sym typeface="Symbol" panose="05050102010706020507" pitchFamily="18" charset="2"/>
              </a:rPr>
              <a:t>Dirty pages, use N=2 (and write back to disk when N=1)</a:t>
            </a:r>
          </a:p>
        </p:txBody>
      </p:sp>
    </p:spTree>
    <p:extLst>
      <p:ext uri="{BB962C8B-B14F-4D97-AF65-F5344CB8AC3E}">
        <p14:creationId xmlns:p14="http://schemas.microsoft.com/office/powerpoint/2010/main" val="2699231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 calcmode="lin" valueType="num">
                                      <p:cBhvr additive="base">
                                        <p:cTn id="7" dur="500" fill="hold"/>
                                        <p:tgtEl>
                                          <p:spTgt spid="784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4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4387">
                                            <p:txEl>
                                              <p:pRg st="1" end="1"/>
                                            </p:txEl>
                                          </p:spTgt>
                                        </p:tgtEl>
                                        <p:attrNameLst>
                                          <p:attrName>style.visibility</p:attrName>
                                        </p:attrNameLst>
                                      </p:cBhvr>
                                      <p:to>
                                        <p:strVal val="visible"/>
                                      </p:to>
                                    </p:set>
                                    <p:anim calcmode="lin" valueType="num">
                                      <p:cBhvr additive="base">
                                        <p:cTn id="13" dur="500" fill="hold"/>
                                        <p:tgtEl>
                                          <p:spTgt spid="7843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4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4387">
                                            <p:txEl>
                                              <p:pRg st="2" end="2"/>
                                            </p:txEl>
                                          </p:spTgt>
                                        </p:tgtEl>
                                        <p:attrNameLst>
                                          <p:attrName>style.visibility</p:attrName>
                                        </p:attrNameLst>
                                      </p:cBhvr>
                                      <p:to>
                                        <p:strVal val="visible"/>
                                      </p:to>
                                    </p:set>
                                    <p:anim calcmode="lin" valueType="num">
                                      <p:cBhvr additive="base">
                                        <p:cTn id="19" dur="500" fill="hold"/>
                                        <p:tgtEl>
                                          <p:spTgt spid="7843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4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4387">
                                            <p:txEl>
                                              <p:pRg st="3" end="3"/>
                                            </p:txEl>
                                          </p:spTgt>
                                        </p:tgtEl>
                                        <p:attrNameLst>
                                          <p:attrName>style.visibility</p:attrName>
                                        </p:attrNameLst>
                                      </p:cBhvr>
                                      <p:to>
                                        <p:strVal val="visible"/>
                                      </p:to>
                                    </p:set>
                                    <p:anim calcmode="lin" valueType="num">
                                      <p:cBhvr additive="base">
                                        <p:cTn id="25" dur="500" fill="hold"/>
                                        <p:tgtEl>
                                          <p:spTgt spid="7843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4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84387">
                                            <p:txEl>
                                              <p:pRg st="4" end="4"/>
                                            </p:txEl>
                                          </p:spTgt>
                                        </p:tgtEl>
                                        <p:attrNameLst>
                                          <p:attrName>style.visibility</p:attrName>
                                        </p:attrNameLst>
                                      </p:cBhvr>
                                      <p:to>
                                        <p:strVal val="visible"/>
                                      </p:to>
                                    </p:set>
                                    <p:anim calcmode="lin" valueType="num">
                                      <p:cBhvr additive="base">
                                        <p:cTn id="31" dur="500" fill="hold"/>
                                        <p:tgtEl>
                                          <p:spTgt spid="7843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4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4387">
                                            <p:txEl>
                                              <p:pRg st="5" end="5"/>
                                            </p:txEl>
                                          </p:spTgt>
                                        </p:tgtEl>
                                        <p:attrNameLst>
                                          <p:attrName>style.visibility</p:attrName>
                                        </p:attrNameLst>
                                      </p:cBhvr>
                                      <p:to>
                                        <p:strVal val="visible"/>
                                      </p:to>
                                    </p:set>
                                    <p:anim calcmode="lin" valueType="num">
                                      <p:cBhvr additive="base">
                                        <p:cTn id="37" dur="500" fill="hold"/>
                                        <p:tgtEl>
                                          <p:spTgt spid="7843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4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84387">
                                            <p:txEl>
                                              <p:pRg st="6" end="6"/>
                                            </p:txEl>
                                          </p:spTgt>
                                        </p:tgtEl>
                                        <p:attrNameLst>
                                          <p:attrName>style.visibility</p:attrName>
                                        </p:attrNameLst>
                                      </p:cBhvr>
                                      <p:to>
                                        <p:strVal val="visible"/>
                                      </p:to>
                                    </p:set>
                                    <p:anim calcmode="lin" valueType="num">
                                      <p:cBhvr additive="base">
                                        <p:cTn id="43" dur="500" fill="hold"/>
                                        <p:tgtEl>
                                          <p:spTgt spid="7843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43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84387">
                                            <p:txEl>
                                              <p:pRg st="7" end="7"/>
                                            </p:txEl>
                                          </p:spTgt>
                                        </p:tgtEl>
                                        <p:attrNameLst>
                                          <p:attrName>style.visibility</p:attrName>
                                        </p:attrNameLst>
                                      </p:cBhvr>
                                      <p:to>
                                        <p:strVal val="visible"/>
                                      </p:to>
                                    </p:set>
                                    <p:anim calcmode="lin" valueType="num">
                                      <p:cBhvr additive="base">
                                        <p:cTn id="49" dur="500" fill="hold"/>
                                        <p:tgtEl>
                                          <p:spTgt spid="7843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4387">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4387">
                                            <p:txEl>
                                              <p:pRg st="8" end="8"/>
                                            </p:txEl>
                                          </p:spTgt>
                                        </p:tgtEl>
                                        <p:attrNameLst>
                                          <p:attrName>style.visibility</p:attrName>
                                        </p:attrNameLst>
                                      </p:cBhvr>
                                      <p:to>
                                        <p:strVal val="visible"/>
                                      </p:to>
                                    </p:set>
                                    <p:anim calcmode="lin" valueType="num">
                                      <p:cBhvr additive="base">
                                        <p:cTn id="53" dur="500" fill="hold"/>
                                        <p:tgtEl>
                                          <p:spTgt spid="784387">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43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84387">
                                            <p:txEl>
                                              <p:pRg st="9" end="9"/>
                                            </p:txEl>
                                          </p:spTgt>
                                        </p:tgtEl>
                                        <p:attrNameLst>
                                          <p:attrName>style.visibility</p:attrName>
                                        </p:attrNameLst>
                                      </p:cBhvr>
                                      <p:to>
                                        <p:strVal val="visible"/>
                                      </p:to>
                                    </p:set>
                                    <p:anim calcmode="lin" valueType="num">
                                      <p:cBhvr additive="base">
                                        <p:cTn id="59" dur="500" fill="hold"/>
                                        <p:tgtEl>
                                          <p:spTgt spid="784387">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84387">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784387">
                                            <p:txEl>
                                              <p:pRg st="10" end="10"/>
                                            </p:txEl>
                                          </p:spTgt>
                                        </p:tgtEl>
                                        <p:attrNameLst>
                                          <p:attrName>style.visibility</p:attrName>
                                        </p:attrNameLst>
                                      </p:cBhvr>
                                      <p:to>
                                        <p:strVal val="visible"/>
                                      </p:to>
                                    </p:set>
                                    <p:anim calcmode="lin" valueType="num">
                                      <p:cBhvr additive="base">
                                        <p:cTn id="63" dur="500" fill="hold"/>
                                        <p:tgtEl>
                                          <p:spTgt spid="784387">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843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784387">
                                            <p:txEl>
                                              <p:pRg st="11" end="11"/>
                                            </p:txEl>
                                          </p:spTgt>
                                        </p:tgtEl>
                                        <p:attrNameLst>
                                          <p:attrName>style.visibility</p:attrName>
                                        </p:attrNameLst>
                                      </p:cBhvr>
                                      <p:to>
                                        <p:strVal val="visible"/>
                                      </p:to>
                                    </p:set>
                                    <p:anim calcmode="lin" valueType="num">
                                      <p:cBhvr additive="base">
                                        <p:cTn id="69" dur="500" fill="hold"/>
                                        <p:tgtEl>
                                          <p:spTgt spid="784387">
                                            <p:txEl>
                                              <p:pRg st="11" end="11"/>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843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784387">
                                            <p:txEl>
                                              <p:pRg st="12" end="12"/>
                                            </p:txEl>
                                          </p:spTgt>
                                        </p:tgtEl>
                                        <p:attrNameLst>
                                          <p:attrName>style.visibility</p:attrName>
                                        </p:attrNameLst>
                                      </p:cBhvr>
                                      <p:to>
                                        <p:strVal val="visible"/>
                                      </p:to>
                                    </p:set>
                                    <p:anim calcmode="lin" valueType="num">
                                      <p:cBhvr additive="base">
                                        <p:cTn id="75" dur="500" fill="hold"/>
                                        <p:tgtEl>
                                          <p:spTgt spid="784387">
                                            <p:txEl>
                                              <p:pRg st="12" end="12"/>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843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784387">
                                            <p:txEl>
                                              <p:pRg st="13" end="13"/>
                                            </p:txEl>
                                          </p:spTgt>
                                        </p:tgtEl>
                                        <p:attrNameLst>
                                          <p:attrName>style.visibility</p:attrName>
                                        </p:attrNameLst>
                                      </p:cBhvr>
                                      <p:to>
                                        <p:strVal val="visible"/>
                                      </p:to>
                                    </p:set>
                                    <p:anim calcmode="lin" valueType="num">
                                      <p:cBhvr additive="base">
                                        <p:cTn id="81" dur="500" fill="hold"/>
                                        <p:tgtEl>
                                          <p:spTgt spid="784387">
                                            <p:txEl>
                                              <p:pRg st="13" end="13"/>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784387">
                                            <p:txEl>
                                              <p:pRg st="13" end="13"/>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784387">
                                            <p:txEl>
                                              <p:pRg st="14" end="14"/>
                                            </p:txEl>
                                          </p:spTgt>
                                        </p:tgtEl>
                                        <p:attrNameLst>
                                          <p:attrName>style.visibility</p:attrName>
                                        </p:attrNameLst>
                                      </p:cBhvr>
                                      <p:to>
                                        <p:strVal val="visible"/>
                                      </p:to>
                                    </p:set>
                                    <p:anim calcmode="lin" valueType="num">
                                      <p:cBhvr additive="base">
                                        <p:cTn id="85" dur="500" fill="hold"/>
                                        <p:tgtEl>
                                          <p:spTgt spid="784387">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84387">
                                            <p:txEl>
                                              <p:pRg st="14" end="14"/>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84387">
                                            <p:txEl>
                                              <p:pRg st="15" end="15"/>
                                            </p:txEl>
                                          </p:spTgt>
                                        </p:tgtEl>
                                        <p:attrNameLst>
                                          <p:attrName>style.visibility</p:attrName>
                                        </p:attrNameLst>
                                      </p:cBhvr>
                                      <p:to>
                                        <p:strVal val="visible"/>
                                      </p:to>
                                    </p:set>
                                    <p:anim calcmode="lin" valueType="num">
                                      <p:cBhvr additive="base">
                                        <p:cTn id="89" dur="500" fill="hold"/>
                                        <p:tgtEl>
                                          <p:spTgt spid="784387">
                                            <p:txEl>
                                              <p:pRg st="15" end="15"/>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784387">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423739" y="228600"/>
            <a:ext cx="4017125" cy="383695"/>
          </a:xfrm>
          <a:noFill/>
        </p:spPr>
        <p:txBody>
          <a:bodyPr wrap="none" lIns="63500" tIns="25400" rIns="63500" bIns="25400" anchor="t">
            <a:spAutoFit/>
          </a:bodyPr>
          <a:lstStyle/>
          <a:p>
            <a:r>
              <a:rPr lang="en-US" altLang="ko-KR" dirty="0" smtClean="0">
                <a:ea typeface="굴림" panose="020B0600000101010101" pitchFamily="34" charset="-127"/>
              </a:rPr>
              <a:t>Recall: Precise </a:t>
            </a:r>
            <a:r>
              <a:rPr lang="en-US" altLang="ko-KR" dirty="0" smtClean="0">
                <a:ea typeface="굴림" panose="020B0600000101010101" pitchFamily="34" charset="-127"/>
              </a:rPr>
              <a:t>Exceptions</a:t>
            </a:r>
          </a:p>
        </p:txBody>
      </p:sp>
      <p:sp>
        <p:nvSpPr>
          <p:cNvPr id="859139" name="Rectangle 3"/>
          <p:cNvSpPr>
            <a:spLocks noGrp="1" noChangeArrowheads="1"/>
          </p:cNvSpPr>
          <p:nvPr>
            <p:ph type="body" idx="1"/>
          </p:nvPr>
        </p:nvSpPr>
        <p:spPr>
          <a:xfrm>
            <a:off x="152400" y="750888"/>
            <a:ext cx="8839200" cy="5421312"/>
          </a:xfrm>
          <a:noFill/>
        </p:spPr>
        <p:txBody>
          <a:bodyPr lIns="63500" tIns="25400" rIns="63500" bIns="25400">
            <a:spAutoFit/>
          </a:bodyPr>
          <a:lstStyle/>
          <a:p>
            <a:pPr>
              <a:lnSpc>
                <a:spcPct val="80000"/>
              </a:lnSpc>
              <a:spcBef>
                <a:spcPct val="20000"/>
              </a:spcBef>
            </a:pPr>
            <a:r>
              <a:rPr lang="en-US" altLang="ko-KR" smtClean="0">
                <a:ea typeface="굴림" panose="020B0600000101010101" pitchFamily="34" charset="-127"/>
              </a:rPr>
              <a:t>Precise </a:t>
            </a:r>
            <a:r>
              <a:rPr lang="en-US" altLang="ko-KR" smtClean="0">
                <a:ea typeface="굴림" panose="020B0600000101010101" pitchFamily="34" charset="-127"/>
                <a:sym typeface="Symbol" panose="05050102010706020507" pitchFamily="18" charset="2"/>
              </a:rPr>
              <a:t></a:t>
            </a:r>
            <a:r>
              <a:rPr lang="en-US" altLang="ko-KR" smtClean="0">
                <a:ea typeface="굴림" panose="020B0600000101010101" pitchFamily="34" charset="-127"/>
              </a:rPr>
              <a:t> state of the machine is preserved as if program executed up to the offending instruction</a:t>
            </a:r>
          </a:p>
          <a:p>
            <a:pPr lvl="1">
              <a:lnSpc>
                <a:spcPct val="80000"/>
              </a:lnSpc>
              <a:spcBef>
                <a:spcPct val="20000"/>
              </a:spcBef>
            </a:pPr>
            <a:r>
              <a:rPr lang="en-US" altLang="ko-KR" smtClean="0">
                <a:ea typeface="굴림" panose="020B0600000101010101" pitchFamily="34" charset="-127"/>
              </a:rPr>
              <a:t>All previous instructions </a:t>
            </a:r>
            <a:r>
              <a:rPr lang="en-US" altLang="ko-KR" smtClean="0">
                <a:solidFill>
                  <a:schemeClr val="hlink"/>
                </a:solidFill>
                <a:ea typeface="굴림" panose="020B0600000101010101" pitchFamily="34" charset="-127"/>
              </a:rPr>
              <a:t>completed</a:t>
            </a:r>
          </a:p>
          <a:p>
            <a:pPr lvl="1">
              <a:lnSpc>
                <a:spcPct val="80000"/>
              </a:lnSpc>
              <a:spcBef>
                <a:spcPct val="20000"/>
              </a:spcBef>
            </a:pPr>
            <a:r>
              <a:rPr lang="en-US" altLang="ko-KR" smtClean="0">
                <a:ea typeface="굴림" panose="020B0600000101010101" pitchFamily="34" charset="-127"/>
              </a:rPr>
              <a:t>Offending instruction and all following instructions act </a:t>
            </a:r>
            <a:r>
              <a:rPr lang="en-US" altLang="ko-KR" smtClean="0">
                <a:solidFill>
                  <a:schemeClr val="hlink"/>
                </a:solidFill>
                <a:ea typeface="굴림" panose="020B0600000101010101" pitchFamily="34" charset="-127"/>
              </a:rPr>
              <a:t>as if they have not even started</a:t>
            </a:r>
          </a:p>
          <a:p>
            <a:pPr lvl="1">
              <a:lnSpc>
                <a:spcPct val="80000"/>
              </a:lnSpc>
              <a:spcBef>
                <a:spcPct val="20000"/>
              </a:spcBef>
            </a:pPr>
            <a:r>
              <a:rPr lang="en-US" altLang="ko-KR" smtClean="0">
                <a:ea typeface="굴림" panose="020B0600000101010101" pitchFamily="34" charset="-127"/>
              </a:rPr>
              <a:t>Same system code will work on different implementations </a:t>
            </a:r>
          </a:p>
          <a:p>
            <a:pPr lvl="1">
              <a:lnSpc>
                <a:spcPct val="80000"/>
              </a:lnSpc>
              <a:spcBef>
                <a:spcPct val="20000"/>
              </a:spcBef>
            </a:pPr>
            <a:r>
              <a:rPr lang="en-US" altLang="ko-KR" smtClean="0">
                <a:ea typeface="굴림" panose="020B0600000101010101" pitchFamily="34" charset="-127"/>
              </a:rPr>
              <a:t>Difficult in the presence of pipelining, out-of-order execution, ...</a:t>
            </a:r>
          </a:p>
          <a:p>
            <a:pPr lvl="1">
              <a:lnSpc>
                <a:spcPct val="80000"/>
              </a:lnSpc>
              <a:spcBef>
                <a:spcPct val="20000"/>
              </a:spcBef>
            </a:pPr>
            <a:r>
              <a:rPr lang="en-US" altLang="ko-KR" smtClean="0">
                <a:solidFill>
                  <a:schemeClr val="hlink"/>
                </a:solidFill>
                <a:ea typeface="굴림" panose="020B0600000101010101" pitchFamily="34" charset="-127"/>
              </a:rPr>
              <a:t>MIPS takes this position</a:t>
            </a:r>
          </a:p>
          <a:p>
            <a:pPr>
              <a:lnSpc>
                <a:spcPct val="80000"/>
              </a:lnSpc>
              <a:spcBef>
                <a:spcPct val="20000"/>
              </a:spcBef>
            </a:pPr>
            <a:r>
              <a:rPr lang="en-US" altLang="ko-KR" smtClean="0">
                <a:ea typeface="굴림" panose="020B0600000101010101" pitchFamily="34" charset="-127"/>
              </a:rPr>
              <a:t>Imprecise </a:t>
            </a:r>
            <a:r>
              <a:rPr lang="en-US" altLang="ko-KR" smtClean="0">
                <a:ea typeface="굴림" panose="020B0600000101010101" pitchFamily="34" charset="-127"/>
                <a:sym typeface="Symbol" panose="05050102010706020507" pitchFamily="18" charset="2"/>
              </a:rPr>
              <a:t></a:t>
            </a:r>
            <a:r>
              <a:rPr lang="en-US" altLang="ko-KR" smtClean="0">
                <a:ea typeface="굴림" panose="020B0600000101010101" pitchFamily="34" charset="-127"/>
              </a:rPr>
              <a:t> system software has to figure out what is where and put it all back together</a:t>
            </a:r>
          </a:p>
          <a:p>
            <a:pPr>
              <a:lnSpc>
                <a:spcPct val="80000"/>
              </a:lnSpc>
              <a:spcBef>
                <a:spcPct val="20000"/>
              </a:spcBef>
            </a:pPr>
            <a:r>
              <a:rPr lang="en-US" altLang="ko-KR" smtClean="0">
                <a:ea typeface="굴림" panose="020B0600000101010101" pitchFamily="34" charset="-127"/>
              </a:rPr>
              <a:t>Performance goals often lead designers to forsake precise interrupts</a:t>
            </a:r>
          </a:p>
          <a:p>
            <a:pPr lvl="1">
              <a:lnSpc>
                <a:spcPct val="80000"/>
              </a:lnSpc>
              <a:spcBef>
                <a:spcPct val="20000"/>
              </a:spcBef>
            </a:pPr>
            <a:r>
              <a:rPr lang="en-US" altLang="ko-KR" smtClean="0">
                <a:ea typeface="굴림" panose="020B0600000101010101" pitchFamily="34" charset="-127"/>
              </a:rPr>
              <a:t>system software developers, user, markets etc. usually wish they had not done this</a:t>
            </a:r>
          </a:p>
          <a:p>
            <a:pPr>
              <a:lnSpc>
                <a:spcPct val="80000"/>
              </a:lnSpc>
              <a:spcBef>
                <a:spcPct val="20000"/>
              </a:spcBef>
            </a:pPr>
            <a:r>
              <a:rPr lang="en-US" altLang="ko-KR" smtClean="0">
                <a:solidFill>
                  <a:schemeClr val="hlink"/>
                </a:solidFill>
                <a:ea typeface="굴림" panose="020B0600000101010101" pitchFamily="34" charset="-127"/>
              </a:rPr>
              <a:t>Modern techniques for out-of-order execution and branch prediction help implement precise interrupts</a:t>
            </a:r>
          </a:p>
        </p:txBody>
      </p:sp>
    </p:spTree>
    <p:extLst>
      <p:ext uri="{BB962C8B-B14F-4D97-AF65-F5344CB8AC3E}">
        <p14:creationId xmlns:p14="http://schemas.microsoft.com/office/powerpoint/2010/main" val="38829598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 calcmode="lin" valueType="num">
                                      <p:cBhvr additive="base">
                                        <p:cTn id="7" dur="500" fill="hold"/>
                                        <p:tgtEl>
                                          <p:spTgt spid="8591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91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59139">
                                            <p:txEl>
                                              <p:pRg st="1" end="1"/>
                                            </p:txEl>
                                          </p:spTgt>
                                        </p:tgtEl>
                                        <p:attrNameLst>
                                          <p:attrName>style.visibility</p:attrName>
                                        </p:attrNameLst>
                                      </p:cBhvr>
                                      <p:to>
                                        <p:strVal val="visible"/>
                                      </p:to>
                                    </p:set>
                                    <p:anim calcmode="lin" valueType="num">
                                      <p:cBhvr additive="base">
                                        <p:cTn id="11" dur="500" fill="hold"/>
                                        <p:tgtEl>
                                          <p:spTgt spid="8591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591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59139">
                                            <p:txEl>
                                              <p:pRg st="2" end="2"/>
                                            </p:txEl>
                                          </p:spTgt>
                                        </p:tgtEl>
                                        <p:attrNameLst>
                                          <p:attrName>style.visibility</p:attrName>
                                        </p:attrNameLst>
                                      </p:cBhvr>
                                      <p:to>
                                        <p:strVal val="visible"/>
                                      </p:to>
                                    </p:set>
                                    <p:anim calcmode="lin" valueType="num">
                                      <p:cBhvr additive="base">
                                        <p:cTn id="15" dur="500" fill="hold"/>
                                        <p:tgtEl>
                                          <p:spTgt spid="8591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591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59139">
                                            <p:txEl>
                                              <p:pRg st="3" end="3"/>
                                            </p:txEl>
                                          </p:spTgt>
                                        </p:tgtEl>
                                        <p:attrNameLst>
                                          <p:attrName>style.visibility</p:attrName>
                                        </p:attrNameLst>
                                      </p:cBhvr>
                                      <p:to>
                                        <p:strVal val="visible"/>
                                      </p:to>
                                    </p:set>
                                    <p:anim calcmode="lin" valueType="num">
                                      <p:cBhvr additive="base">
                                        <p:cTn id="19" dur="500" fill="hold"/>
                                        <p:tgtEl>
                                          <p:spTgt spid="85913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91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59139">
                                            <p:txEl>
                                              <p:pRg st="4" end="4"/>
                                            </p:txEl>
                                          </p:spTgt>
                                        </p:tgtEl>
                                        <p:attrNameLst>
                                          <p:attrName>style.visibility</p:attrName>
                                        </p:attrNameLst>
                                      </p:cBhvr>
                                      <p:to>
                                        <p:strVal val="visible"/>
                                      </p:to>
                                    </p:set>
                                    <p:anim calcmode="lin" valueType="num">
                                      <p:cBhvr additive="base">
                                        <p:cTn id="23" dur="500" fill="hold"/>
                                        <p:tgtEl>
                                          <p:spTgt spid="85913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591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59139">
                                            <p:txEl>
                                              <p:pRg st="5" end="5"/>
                                            </p:txEl>
                                          </p:spTgt>
                                        </p:tgtEl>
                                        <p:attrNameLst>
                                          <p:attrName>style.visibility</p:attrName>
                                        </p:attrNameLst>
                                      </p:cBhvr>
                                      <p:to>
                                        <p:strVal val="visible"/>
                                      </p:to>
                                    </p:set>
                                    <p:anim calcmode="lin" valueType="num">
                                      <p:cBhvr additive="base">
                                        <p:cTn id="27" dur="500" fill="hold"/>
                                        <p:tgtEl>
                                          <p:spTgt spid="8591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591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59139">
                                            <p:txEl>
                                              <p:pRg st="6" end="6"/>
                                            </p:txEl>
                                          </p:spTgt>
                                        </p:tgtEl>
                                        <p:attrNameLst>
                                          <p:attrName>style.visibility</p:attrName>
                                        </p:attrNameLst>
                                      </p:cBhvr>
                                      <p:to>
                                        <p:strVal val="visible"/>
                                      </p:to>
                                    </p:set>
                                    <p:anim calcmode="lin" valueType="num">
                                      <p:cBhvr additive="base">
                                        <p:cTn id="33" dur="500" fill="hold"/>
                                        <p:tgtEl>
                                          <p:spTgt spid="8591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591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59139">
                                            <p:txEl>
                                              <p:pRg st="7" end="7"/>
                                            </p:txEl>
                                          </p:spTgt>
                                        </p:tgtEl>
                                        <p:attrNameLst>
                                          <p:attrName>style.visibility</p:attrName>
                                        </p:attrNameLst>
                                      </p:cBhvr>
                                      <p:to>
                                        <p:strVal val="visible"/>
                                      </p:to>
                                    </p:set>
                                    <p:anim calcmode="lin" valueType="num">
                                      <p:cBhvr additive="base">
                                        <p:cTn id="39" dur="500" fill="hold"/>
                                        <p:tgtEl>
                                          <p:spTgt spid="85913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59139">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59139">
                                            <p:txEl>
                                              <p:pRg st="8" end="8"/>
                                            </p:txEl>
                                          </p:spTgt>
                                        </p:tgtEl>
                                        <p:attrNameLst>
                                          <p:attrName>style.visibility</p:attrName>
                                        </p:attrNameLst>
                                      </p:cBhvr>
                                      <p:to>
                                        <p:strVal val="visible"/>
                                      </p:to>
                                    </p:set>
                                    <p:anim calcmode="lin" valueType="num">
                                      <p:cBhvr additive="base">
                                        <p:cTn id="43" dur="500" fill="hold"/>
                                        <p:tgtEl>
                                          <p:spTgt spid="859139">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591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59139">
                                            <p:txEl>
                                              <p:pRg st="9" end="9"/>
                                            </p:txEl>
                                          </p:spTgt>
                                        </p:tgtEl>
                                        <p:attrNameLst>
                                          <p:attrName>style.visibility</p:attrName>
                                        </p:attrNameLst>
                                      </p:cBhvr>
                                      <p:to>
                                        <p:strVal val="visible"/>
                                      </p:to>
                                    </p:set>
                                    <p:anim calcmode="lin" valueType="num">
                                      <p:cBhvr additive="base">
                                        <p:cTn id="49" dur="500" fill="hold"/>
                                        <p:tgtEl>
                                          <p:spTgt spid="859139">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591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Clock Algorithms: Details</a:t>
            </a:r>
          </a:p>
        </p:txBody>
      </p:sp>
      <p:sp>
        <p:nvSpPr>
          <p:cNvPr id="785411" name="Rectangle 3"/>
          <p:cNvSpPr>
            <a:spLocks noGrp="1" noChangeArrowheads="1"/>
          </p:cNvSpPr>
          <p:nvPr>
            <p:ph type="body" idx="1"/>
          </p:nvPr>
        </p:nvSpPr>
        <p:spPr>
          <a:xfrm>
            <a:off x="304800" y="685800"/>
            <a:ext cx="8686800" cy="5638800"/>
          </a:xfrm>
        </p:spPr>
        <p:txBody>
          <a:bodyPr/>
          <a:lstStyle/>
          <a:p>
            <a:r>
              <a:rPr lang="en-US" altLang="ko-KR" smtClean="0">
                <a:ea typeface="굴림" panose="020B0600000101010101" pitchFamily="34" charset="-127"/>
              </a:rPr>
              <a:t>Which bits of a PTE entry are useful to us?</a:t>
            </a:r>
          </a:p>
          <a:p>
            <a:pPr lvl="1"/>
            <a:r>
              <a:rPr lang="en-US" altLang="ko-KR" smtClean="0">
                <a:solidFill>
                  <a:schemeClr val="hlink"/>
                </a:solidFill>
                <a:ea typeface="굴림" panose="020B0600000101010101" pitchFamily="34" charset="-127"/>
              </a:rPr>
              <a:t>Use:</a:t>
            </a:r>
            <a:r>
              <a:rPr lang="en-US" altLang="ko-KR" smtClean="0">
                <a:ea typeface="굴림" panose="020B0600000101010101" pitchFamily="34" charset="-127"/>
              </a:rPr>
              <a:t> Set when page is referenced; cleared by clock algorithm</a:t>
            </a:r>
          </a:p>
          <a:p>
            <a:pPr lvl="1"/>
            <a:r>
              <a:rPr lang="en-US" altLang="ko-KR" smtClean="0">
                <a:solidFill>
                  <a:schemeClr val="hlink"/>
                </a:solidFill>
                <a:ea typeface="굴림" panose="020B0600000101010101" pitchFamily="34" charset="-127"/>
              </a:rPr>
              <a:t>Modified:</a:t>
            </a:r>
            <a:r>
              <a:rPr lang="en-US" altLang="ko-KR" smtClean="0">
                <a:ea typeface="굴림" panose="020B0600000101010101" pitchFamily="34" charset="-127"/>
              </a:rPr>
              <a:t> set when page is modified, cleared when page written to disk</a:t>
            </a:r>
          </a:p>
          <a:p>
            <a:pPr lvl="1"/>
            <a:r>
              <a:rPr lang="en-US" altLang="ko-KR" smtClean="0">
                <a:solidFill>
                  <a:schemeClr val="hlink"/>
                </a:solidFill>
                <a:ea typeface="굴림" panose="020B0600000101010101" pitchFamily="34" charset="-127"/>
              </a:rPr>
              <a:t>Valid:</a:t>
            </a:r>
            <a:r>
              <a:rPr lang="en-US" altLang="ko-KR" smtClean="0">
                <a:ea typeface="굴림" panose="020B0600000101010101" pitchFamily="34" charset="-127"/>
              </a:rPr>
              <a:t> ok for program to reference this page</a:t>
            </a:r>
          </a:p>
          <a:p>
            <a:pPr lvl="1"/>
            <a:r>
              <a:rPr lang="en-US" altLang="ko-KR" smtClean="0">
                <a:solidFill>
                  <a:schemeClr val="hlink"/>
                </a:solidFill>
                <a:ea typeface="굴림" panose="020B0600000101010101" pitchFamily="34" charset="-127"/>
              </a:rPr>
              <a:t>Read-only:</a:t>
            </a:r>
            <a:r>
              <a:rPr lang="en-US" altLang="ko-KR" smtClean="0">
                <a:ea typeface="굴림" panose="020B0600000101010101" pitchFamily="34" charset="-127"/>
              </a:rPr>
              <a:t> ok for program to read page, but not modify</a:t>
            </a:r>
          </a:p>
          <a:p>
            <a:pPr lvl="2"/>
            <a:r>
              <a:rPr lang="en-US" altLang="ko-KR" smtClean="0">
                <a:ea typeface="굴림" panose="020B0600000101010101" pitchFamily="34" charset="-127"/>
              </a:rPr>
              <a:t>For example for catching modifications to code pages!</a:t>
            </a:r>
          </a:p>
          <a:p>
            <a:r>
              <a:rPr lang="en-US" altLang="ko-KR" smtClean="0">
                <a:ea typeface="굴림" panose="020B0600000101010101" pitchFamily="34" charset="-127"/>
              </a:rPr>
              <a:t>Do we really need hardware-supported “modified” bit?</a:t>
            </a:r>
          </a:p>
          <a:p>
            <a:pPr lvl="1"/>
            <a:r>
              <a:rPr lang="en-US" altLang="ko-KR" smtClean="0">
                <a:ea typeface="굴림" panose="020B0600000101010101" pitchFamily="34" charset="-127"/>
              </a:rPr>
              <a:t>No.  Can emulate it (BSD Unix) using read-only bit</a:t>
            </a:r>
          </a:p>
          <a:p>
            <a:pPr lvl="2"/>
            <a:r>
              <a:rPr lang="en-US" altLang="ko-KR" smtClean="0">
                <a:ea typeface="굴림" panose="020B0600000101010101" pitchFamily="34" charset="-127"/>
              </a:rPr>
              <a:t>Initially, mark all pages as read-only, even data pages</a:t>
            </a:r>
          </a:p>
          <a:p>
            <a:pPr lvl="2"/>
            <a:r>
              <a:rPr lang="en-US" altLang="ko-KR" smtClean="0">
                <a:ea typeface="굴림" panose="020B0600000101010101" pitchFamily="34" charset="-127"/>
              </a:rPr>
              <a:t>On write, trap to OS. OS sets software “modified” bit, and marks page as read-write.</a:t>
            </a:r>
          </a:p>
          <a:p>
            <a:pPr lvl="2"/>
            <a:r>
              <a:rPr lang="en-US" altLang="ko-KR" smtClean="0">
                <a:ea typeface="굴림" panose="020B0600000101010101" pitchFamily="34" charset="-127"/>
              </a:rPr>
              <a:t>Whenever page comes back in from disk, mark read-only</a:t>
            </a:r>
          </a:p>
          <a:p>
            <a:pPr>
              <a:buFontTx/>
              <a:buNone/>
            </a:pPr>
            <a:endParaRPr lang="ko-KR" altLang="en-US" smtClean="0">
              <a:ea typeface="굴림" panose="020B0600000101010101" pitchFamily="34" charset="-127"/>
            </a:endParaRPr>
          </a:p>
        </p:txBody>
      </p:sp>
    </p:spTree>
    <p:extLst>
      <p:ext uri="{BB962C8B-B14F-4D97-AF65-F5344CB8AC3E}">
        <p14:creationId xmlns:p14="http://schemas.microsoft.com/office/powerpoint/2010/main" val="41431511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anim calcmode="lin" valueType="num">
                                      <p:cBhvr additive="base">
                                        <p:cTn id="7" dur="500" fill="hold"/>
                                        <p:tgtEl>
                                          <p:spTgt spid="7854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54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5411">
                                            <p:txEl>
                                              <p:pRg st="1" end="1"/>
                                            </p:txEl>
                                          </p:spTgt>
                                        </p:tgtEl>
                                        <p:attrNameLst>
                                          <p:attrName>style.visibility</p:attrName>
                                        </p:attrNameLst>
                                      </p:cBhvr>
                                      <p:to>
                                        <p:strVal val="visible"/>
                                      </p:to>
                                    </p:set>
                                    <p:anim calcmode="lin" valueType="num">
                                      <p:cBhvr additive="base">
                                        <p:cTn id="11" dur="500" fill="hold"/>
                                        <p:tgtEl>
                                          <p:spTgt spid="7854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54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85411">
                                            <p:txEl>
                                              <p:pRg st="2" end="2"/>
                                            </p:txEl>
                                          </p:spTgt>
                                        </p:tgtEl>
                                        <p:attrNameLst>
                                          <p:attrName>style.visibility</p:attrName>
                                        </p:attrNameLst>
                                      </p:cBhvr>
                                      <p:to>
                                        <p:strVal val="visible"/>
                                      </p:to>
                                    </p:set>
                                    <p:anim calcmode="lin" valueType="num">
                                      <p:cBhvr additive="base">
                                        <p:cTn id="15" dur="500" fill="hold"/>
                                        <p:tgtEl>
                                          <p:spTgt spid="7854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854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85411">
                                            <p:txEl>
                                              <p:pRg st="3" end="3"/>
                                            </p:txEl>
                                          </p:spTgt>
                                        </p:tgtEl>
                                        <p:attrNameLst>
                                          <p:attrName>style.visibility</p:attrName>
                                        </p:attrNameLst>
                                      </p:cBhvr>
                                      <p:to>
                                        <p:strVal val="visible"/>
                                      </p:to>
                                    </p:set>
                                    <p:anim calcmode="lin" valueType="num">
                                      <p:cBhvr additive="base">
                                        <p:cTn id="19" dur="500" fill="hold"/>
                                        <p:tgtEl>
                                          <p:spTgt spid="7854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541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85411">
                                            <p:txEl>
                                              <p:pRg st="4" end="4"/>
                                            </p:txEl>
                                          </p:spTgt>
                                        </p:tgtEl>
                                        <p:attrNameLst>
                                          <p:attrName>style.visibility</p:attrName>
                                        </p:attrNameLst>
                                      </p:cBhvr>
                                      <p:to>
                                        <p:strVal val="visible"/>
                                      </p:to>
                                    </p:set>
                                    <p:anim calcmode="lin" valueType="num">
                                      <p:cBhvr additive="base">
                                        <p:cTn id="23" dur="500" fill="hold"/>
                                        <p:tgtEl>
                                          <p:spTgt spid="78541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85411">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85411">
                                            <p:txEl>
                                              <p:pRg st="5" end="5"/>
                                            </p:txEl>
                                          </p:spTgt>
                                        </p:tgtEl>
                                        <p:attrNameLst>
                                          <p:attrName>style.visibility</p:attrName>
                                        </p:attrNameLst>
                                      </p:cBhvr>
                                      <p:to>
                                        <p:strVal val="visible"/>
                                      </p:to>
                                    </p:set>
                                    <p:anim calcmode="lin" valueType="num">
                                      <p:cBhvr additive="base">
                                        <p:cTn id="27" dur="500" fill="hold"/>
                                        <p:tgtEl>
                                          <p:spTgt spid="78541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854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85411">
                                            <p:txEl>
                                              <p:pRg st="6" end="6"/>
                                            </p:txEl>
                                          </p:spTgt>
                                        </p:tgtEl>
                                        <p:attrNameLst>
                                          <p:attrName>style.visibility</p:attrName>
                                        </p:attrNameLst>
                                      </p:cBhvr>
                                      <p:to>
                                        <p:strVal val="visible"/>
                                      </p:to>
                                    </p:set>
                                    <p:anim calcmode="lin" valueType="num">
                                      <p:cBhvr additive="base">
                                        <p:cTn id="33" dur="500" fill="hold"/>
                                        <p:tgtEl>
                                          <p:spTgt spid="78541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541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85411">
                                            <p:txEl>
                                              <p:pRg st="7" end="7"/>
                                            </p:txEl>
                                          </p:spTgt>
                                        </p:tgtEl>
                                        <p:attrNameLst>
                                          <p:attrName>style.visibility</p:attrName>
                                        </p:attrNameLst>
                                      </p:cBhvr>
                                      <p:to>
                                        <p:strVal val="visible"/>
                                      </p:to>
                                    </p:set>
                                    <p:anim calcmode="lin" valueType="num">
                                      <p:cBhvr additive="base">
                                        <p:cTn id="37" dur="500" fill="hold"/>
                                        <p:tgtEl>
                                          <p:spTgt spid="78541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5411">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85411">
                                            <p:txEl>
                                              <p:pRg st="8" end="8"/>
                                            </p:txEl>
                                          </p:spTgt>
                                        </p:tgtEl>
                                        <p:attrNameLst>
                                          <p:attrName>style.visibility</p:attrName>
                                        </p:attrNameLst>
                                      </p:cBhvr>
                                      <p:to>
                                        <p:strVal val="visible"/>
                                      </p:to>
                                    </p:set>
                                    <p:anim calcmode="lin" valueType="num">
                                      <p:cBhvr additive="base">
                                        <p:cTn id="41" dur="500" fill="hold"/>
                                        <p:tgtEl>
                                          <p:spTgt spid="785411">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85411">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85411">
                                            <p:txEl>
                                              <p:pRg st="9" end="9"/>
                                            </p:txEl>
                                          </p:spTgt>
                                        </p:tgtEl>
                                        <p:attrNameLst>
                                          <p:attrName>style.visibility</p:attrName>
                                        </p:attrNameLst>
                                      </p:cBhvr>
                                      <p:to>
                                        <p:strVal val="visible"/>
                                      </p:to>
                                    </p:set>
                                    <p:anim calcmode="lin" valueType="num">
                                      <p:cBhvr additive="base">
                                        <p:cTn id="45" dur="500" fill="hold"/>
                                        <p:tgtEl>
                                          <p:spTgt spid="785411">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85411">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85411">
                                            <p:txEl>
                                              <p:pRg st="10" end="10"/>
                                            </p:txEl>
                                          </p:spTgt>
                                        </p:tgtEl>
                                        <p:attrNameLst>
                                          <p:attrName>style.visibility</p:attrName>
                                        </p:attrNameLst>
                                      </p:cBhvr>
                                      <p:to>
                                        <p:strVal val="visible"/>
                                      </p:to>
                                    </p:set>
                                    <p:anim calcmode="lin" valueType="num">
                                      <p:cBhvr additive="base">
                                        <p:cTn id="49" dur="500" fill="hold"/>
                                        <p:tgtEl>
                                          <p:spTgt spid="785411">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541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smtClean="0">
                <a:ea typeface="굴림" panose="020B0600000101010101" pitchFamily="34" charset="-127"/>
              </a:rPr>
              <a:t>Clock Algorithms Details (continued)</a:t>
            </a:r>
          </a:p>
        </p:txBody>
      </p:sp>
      <p:sp>
        <p:nvSpPr>
          <p:cNvPr id="788483" name="Rectangle 3"/>
          <p:cNvSpPr>
            <a:spLocks noGrp="1" noChangeArrowheads="1"/>
          </p:cNvSpPr>
          <p:nvPr>
            <p:ph type="body" idx="1"/>
          </p:nvPr>
        </p:nvSpPr>
        <p:spPr>
          <a:xfrm>
            <a:off x="152400" y="762000"/>
            <a:ext cx="8686800" cy="5791200"/>
          </a:xfrm>
        </p:spPr>
        <p:txBody>
          <a:bodyPr/>
          <a:lstStyle/>
          <a:p>
            <a:pPr>
              <a:lnSpc>
                <a:spcPct val="80000"/>
              </a:lnSpc>
            </a:pPr>
            <a:r>
              <a:rPr lang="en-US" altLang="ko-KR" smtClean="0">
                <a:ea typeface="굴림" panose="020B0600000101010101" pitchFamily="34" charset="-127"/>
              </a:rPr>
              <a:t>Do we really need a hardware-supported “use” bit?</a:t>
            </a:r>
          </a:p>
          <a:p>
            <a:pPr lvl="1">
              <a:lnSpc>
                <a:spcPct val="80000"/>
              </a:lnSpc>
            </a:pPr>
            <a:r>
              <a:rPr lang="en-US" altLang="ko-KR" smtClean="0">
                <a:ea typeface="굴림" panose="020B0600000101010101" pitchFamily="34" charset="-127"/>
              </a:rPr>
              <a:t>No. Can emulate it similar to above:</a:t>
            </a:r>
          </a:p>
          <a:p>
            <a:pPr lvl="2">
              <a:lnSpc>
                <a:spcPct val="80000"/>
              </a:lnSpc>
            </a:pPr>
            <a:r>
              <a:rPr lang="en-US" altLang="ko-KR" smtClean="0">
                <a:ea typeface="굴림" panose="020B0600000101010101" pitchFamily="34" charset="-127"/>
              </a:rPr>
              <a:t>Mark all pages as invalid, even if in memory</a:t>
            </a:r>
          </a:p>
          <a:p>
            <a:pPr lvl="2">
              <a:lnSpc>
                <a:spcPct val="80000"/>
              </a:lnSpc>
            </a:pPr>
            <a:r>
              <a:rPr lang="en-US" altLang="ko-KR" smtClean="0">
                <a:ea typeface="굴림" panose="020B0600000101010101" pitchFamily="34" charset="-127"/>
              </a:rPr>
              <a:t>On read to invalid page, trap to OS</a:t>
            </a:r>
          </a:p>
          <a:p>
            <a:pPr lvl="2">
              <a:lnSpc>
                <a:spcPct val="80000"/>
              </a:lnSpc>
            </a:pPr>
            <a:r>
              <a:rPr lang="en-US" altLang="ko-KR" smtClean="0">
                <a:ea typeface="굴림" panose="020B0600000101010101" pitchFamily="34" charset="-127"/>
              </a:rPr>
              <a:t>OS sets use bit, and marks page read-only</a:t>
            </a:r>
          </a:p>
          <a:p>
            <a:pPr lvl="1">
              <a:lnSpc>
                <a:spcPct val="80000"/>
              </a:lnSpc>
            </a:pPr>
            <a:r>
              <a:rPr lang="en-US" altLang="ko-KR" smtClean="0">
                <a:ea typeface="굴림" panose="020B0600000101010101" pitchFamily="34" charset="-127"/>
              </a:rPr>
              <a:t>Get modified bit in same way as previous:</a:t>
            </a:r>
          </a:p>
          <a:p>
            <a:pPr lvl="2">
              <a:lnSpc>
                <a:spcPct val="80000"/>
              </a:lnSpc>
            </a:pPr>
            <a:r>
              <a:rPr lang="en-US" altLang="ko-KR" smtClean="0">
                <a:ea typeface="굴림" panose="020B0600000101010101" pitchFamily="34" charset="-127"/>
              </a:rPr>
              <a:t>On write, trap to OS (either invalid or read-only)</a:t>
            </a:r>
          </a:p>
          <a:p>
            <a:pPr lvl="2">
              <a:lnSpc>
                <a:spcPct val="80000"/>
              </a:lnSpc>
            </a:pPr>
            <a:r>
              <a:rPr lang="en-US" altLang="ko-KR" smtClean="0">
                <a:ea typeface="굴림" panose="020B0600000101010101" pitchFamily="34" charset="-127"/>
              </a:rPr>
              <a:t>Set use and modified bits, mark page read-write</a:t>
            </a:r>
          </a:p>
          <a:p>
            <a:pPr lvl="1">
              <a:lnSpc>
                <a:spcPct val="80000"/>
              </a:lnSpc>
            </a:pPr>
            <a:r>
              <a:rPr lang="en-US" altLang="ko-KR" smtClean="0">
                <a:ea typeface="굴림" panose="020B0600000101010101" pitchFamily="34" charset="-127"/>
              </a:rPr>
              <a:t>When clock hand passes by, reset use and modified bits and mark page as invalid again </a:t>
            </a:r>
          </a:p>
          <a:p>
            <a:pPr>
              <a:lnSpc>
                <a:spcPct val="80000"/>
              </a:lnSpc>
            </a:pPr>
            <a:r>
              <a:rPr lang="en-US" altLang="ko-KR" smtClean="0">
                <a:ea typeface="굴림" panose="020B0600000101010101" pitchFamily="34" charset="-127"/>
              </a:rPr>
              <a:t>Remember, however, that clock is just an approximation of LRU</a:t>
            </a:r>
          </a:p>
          <a:p>
            <a:pPr lvl="1">
              <a:lnSpc>
                <a:spcPct val="80000"/>
              </a:lnSpc>
            </a:pPr>
            <a:r>
              <a:rPr lang="en-US" altLang="ko-KR" smtClean="0">
                <a:ea typeface="굴림" panose="020B0600000101010101" pitchFamily="34" charset="-127"/>
              </a:rPr>
              <a:t>Can we do a better approximation, given that we have to take page faults on some reads and writes to collect use information?</a:t>
            </a:r>
          </a:p>
          <a:p>
            <a:pPr lvl="1">
              <a:lnSpc>
                <a:spcPct val="80000"/>
              </a:lnSpc>
            </a:pPr>
            <a:r>
              <a:rPr lang="en-US" altLang="ko-KR" smtClean="0">
                <a:ea typeface="굴림" panose="020B0600000101010101" pitchFamily="34" charset="-127"/>
              </a:rPr>
              <a:t>Need to identify an old page, not oldest page!</a:t>
            </a:r>
          </a:p>
          <a:p>
            <a:pPr lvl="1">
              <a:lnSpc>
                <a:spcPct val="80000"/>
              </a:lnSpc>
            </a:pPr>
            <a:r>
              <a:rPr lang="en-US" altLang="ko-KR" smtClean="0">
                <a:ea typeface="굴림" panose="020B0600000101010101" pitchFamily="34" charset="-127"/>
              </a:rPr>
              <a:t>Answer: second chance list</a:t>
            </a:r>
          </a:p>
        </p:txBody>
      </p:sp>
    </p:spTree>
    <p:extLst>
      <p:ext uri="{BB962C8B-B14F-4D97-AF65-F5344CB8AC3E}">
        <p14:creationId xmlns:p14="http://schemas.microsoft.com/office/powerpoint/2010/main" val="36651020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anim calcmode="lin" valueType="num">
                                      <p:cBhvr additive="base">
                                        <p:cTn id="7" dur="500" fill="hold"/>
                                        <p:tgtEl>
                                          <p:spTgt spid="7884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8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8483">
                                            <p:txEl>
                                              <p:pRg st="1" end="1"/>
                                            </p:txEl>
                                          </p:spTgt>
                                        </p:tgtEl>
                                        <p:attrNameLst>
                                          <p:attrName>style.visibility</p:attrName>
                                        </p:attrNameLst>
                                      </p:cBhvr>
                                      <p:to>
                                        <p:strVal val="visible"/>
                                      </p:to>
                                    </p:set>
                                    <p:anim calcmode="lin" valueType="num">
                                      <p:cBhvr additive="base">
                                        <p:cTn id="13" dur="500" fill="hold"/>
                                        <p:tgtEl>
                                          <p:spTgt spid="7884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84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88483">
                                            <p:txEl>
                                              <p:pRg st="2" end="2"/>
                                            </p:txEl>
                                          </p:spTgt>
                                        </p:tgtEl>
                                        <p:attrNameLst>
                                          <p:attrName>style.visibility</p:attrName>
                                        </p:attrNameLst>
                                      </p:cBhvr>
                                      <p:to>
                                        <p:strVal val="visible"/>
                                      </p:to>
                                    </p:set>
                                    <p:anim calcmode="lin" valueType="num">
                                      <p:cBhvr additive="base">
                                        <p:cTn id="17" dur="500" fill="hold"/>
                                        <p:tgtEl>
                                          <p:spTgt spid="7884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884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88483">
                                            <p:txEl>
                                              <p:pRg st="3" end="3"/>
                                            </p:txEl>
                                          </p:spTgt>
                                        </p:tgtEl>
                                        <p:attrNameLst>
                                          <p:attrName>style.visibility</p:attrName>
                                        </p:attrNameLst>
                                      </p:cBhvr>
                                      <p:to>
                                        <p:strVal val="visible"/>
                                      </p:to>
                                    </p:set>
                                    <p:anim calcmode="lin" valueType="num">
                                      <p:cBhvr additive="base">
                                        <p:cTn id="21" dur="500" fill="hold"/>
                                        <p:tgtEl>
                                          <p:spTgt spid="7884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8848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88483">
                                            <p:txEl>
                                              <p:pRg st="4" end="4"/>
                                            </p:txEl>
                                          </p:spTgt>
                                        </p:tgtEl>
                                        <p:attrNameLst>
                                          <p:attrName>style.visibility</p:attrName>
                                        </p:attrNameLst>
                                      </p:cBhvr>
                                      <p:to>
                                        <p:strVal val="visible"/>
                                      </p:to>
                                    </p:set>
                                    <p:anim calcmode="lin" valueType="num">
                                      <p:cBhvr additive="base">
                                        <p:cTn id="25" dur="500" fill="hold"/>
                                        <p:tgtEl>
                                          <p:spTgt spid="78848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8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88483">
                                            <p:txEl>
                                              <p:pRg st="5" end="5"/>
                                            </p:txEl>
                                          </p:spTgt>
                                        </p:tgtEl>
                                        <p:attrNameLst>
                                          <p:attrName>style.visibility</p:attrName>
                                        </p:attrNameLst>
                                      </p:cBhvr>
                                      <p:to>
                                        <p:strVal val="visible"/>
                                      </p:to>
                                    </p:set>
                                    <p:anim calcmode="lin" valueType="num">
                                      <p:cBhvr additive="base">
                                        <p:cTn id="31" dur="500" fill="hold"/>
                                        <p:tgtEl>
                                          <p:spTgt spid="7884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84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8483">
                                            <p:txEl>
                                              <p:pRg st="6" end="6"/>
                                            </p:txEl>
                                          </p:spTgt>
                                        </p:tgtEl>
                                        <p:attrNameLst>
                                          <p:attrName>style.visibility</p:attrName>
                                        </p:attrNameLst>
                                      </p:cBhvr>
                                      <p:to>
                                        <p:strVal val="visible"/>
                                      </p:to>
                                    </p:set>
                                    <p:anim calcmode="lin" valueType="num">
                                      <p:cBhvr additive="base">
                                        <p:cTn id="35" dur="500" fill="hold"/>
                                        <p:tgtEl>
                                          <p:spTgt spid="7884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8848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88483">
                                            <p:txEl>
                                              <p:pRg st="7" end="7"/>
                                            </p:txEl>
                                          </p:spTgt>
                                        </p:tgtEl>
                                        <p:attrNameLst>
                                          <p:attrName>style.visibility</p:attrName>
                                        </p:attrNameLst>
                                      </p:cBhvr>
                                      <p:to>
                                        <p:strVal val="visible"/>
                                      </p:to>
                                    </p:set>
                                    <p:anim calcmode="lin" valueType="num">
                                      <p:cBhvr additive="base">
                                        <p:cTn id="39" dur="500" fill="hold"/>
                                        <p:tgtEl>
                                          <p:spTgt spid="78848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88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88483">
                                            <p:txEl>
                                              <p:pRg st="8" end="8"/>
                                            </p:txEl>
                                          </p:spTgt>
                                        </p:tgtEl>
                                        <p:attrNameLst>
                                          <p:attrName>style.visibility</p:attrName>
                                        </p:attrNameLst>
                                      </p:cBhvr>
                                      <p:to>
                                        <p:strVal val="visible"/>
                                      </p:to>
                                    </p:set>
                                    <p:anim calcmode="lin" valueType="num">
                                      <p:cBhvr additive="base">
                                        <p:cTn id="45" dur="500" fill="hold"/>
                                        <p:tgtEl>
                                          <p:spTgt spid="78848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884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88483">
                                            <p:txEl>
                                              <p:pRg st="9" end="9"/>
                                            </p:txEl>
                                          </p:spTgt>
                                        </p:tgtEl>
                                        <p:attrNameLst>
                                          <p:attrName>style.visibility</p:attrName>
                                        </p:attrNameLst>
                                      </p:cBhvr>
                                      <p:to>
                                        <p:strVal val="visible"/>
                                      </p:to>
                                    </p:set>
                                    <p:anim calcmode="lin" valueType="num">
                                      <p:cBhvr additive="base">
                                        <p:cTn id="51" dur="500" fill="hold"/>
                                        <p:tgtEl>
                                          <p:spTgt spid="78848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88483">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88483">
                                            <p:txEl>
                                              <p:pRg st="10" end="10"/>
                                            </p:txEl>
                                          </p:spTgt>
                                        </p:tgtEl>
                                        <p:attrNameLst>
                                          <p:attrName>style.visibility</p:attrName>
                                        </p:attrNameLst>
                                      </p:cBhvr>
                                      <p:to>
                                        <p:strVal val="visible"/>
                                      </p:to>
                                    </p:set>
                                    <p:anim calcmode="lin" valueType="num">
                                      <p:cBhvr additive="base">
                                        <p:cTn id="55" dur="500" fill="hold"/>
                                        <p:tgtEl>
                                          <p:spTgt spid="78848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88483">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788483">
                                            <p:txEl>
                                              <p:pRg st="11" end="11"/>
                                            </p:txEl>
                                          </p:spTgt>
                                        </p:tgtEl>
                                        <p:attrNameLst>
                                          <p:attrName>style.visibility</p:attrName>
                                        </p:attrNameLst>
                                      </p:cBhvr>
                                      <p:to>
                                        <p:strVal val="visible"/>
                                      </p:to>
                                    </p:set>
                                    <p:anim calcmode="lin" valueType="num">
                                      <p:cBhvr additive="base">
                                        <p:cTn id="59" dur="500" fill="hold"/>
                                        <p:tgtEl>
                                          <p:spTgt spid="788483">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88483">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788483">
                                            <p:txEl>
                                              <p:pRg st="12" end="12"/>
                                            </p:txEl>
                                          </p:spTgt>
                                        </p:tgtEl>
                                        <p:attrNameLst>
                                          <p:attrName>style.visibility</p:attrName>
                                        </p:attrNameLst>
                                      </p:cBhvr>
                                      <p:to>
                                        <p:strVal val="visible"/>
                                      </p:to>
                                    </p:set>
                                    <p:anim calcmode="lin" valueType="num">
                                      <p:cBhvr additive="base">
                                        <p:cTn id="63" dur="500" fill="hold"/>
                                        <p:tgtEl>
                                          <p:spTgt spid="788483">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8848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굴림" panose="020B0600000101010101" pitchFamily="34" charset="-127"/>
              </a:rPr>
              <a:t>Second-Chance List Algorithm (VAX/VMS)</a:t>
            </a:r>
          </a:p>
        </p:txBody>
      </p:sp>
      <p:sp>
        <p:nvSpPr>
          <p:cNvPr id="789507" name="Rectangle 3"/>
          <p:cNvSpPr>
            <a:spLocks noGrp="1" noChangeArrowheads="1"/>
          </p:cNvSpPr>
          <p:nvPr>
            <p:ph type="body" idx="1"/>
          </p:nvPr>
        </p:nvSpPr>
        <p:spPr>
          <a:xfrm>
            <a:off x="228600" y="3657600"/>
            <a:ext cx="8915400" cy="3048000"/>
          </a:xfrm>
        </p:spPr>
        <p:txBody>
          <a:bodyPr/>
          <a:lstStyle/>
          <a:p>
            <a:pPr>
              <a:lnSpc>
                <a:spcPct val="80000"/>
              </a:lnSpc>
              <a:spcBef>
                <a:spcPct val="15000"/>
              </a:spcBef>
            </a:pPr>
            <a:r>
              <a:rPr lang="en-US" altLang="ko-KR" smtClean="0">
                <a:ea typeface="굴림" panose="020B0600000101010101" pitchFamily="34" charset="-127"/>
              </a:rPr>
              <a:t>Split memory in two: Active list (RW), SC list (Invalid)</a:t>
            </a:r>
          </a:p>
          <a:p>
            <a:pPr>
              <a:lnSpc>
                <a:spcPct val="80000"/>
              </a:lnSpc>
              <a:spcBef>
                <a:spcPct val="15000"/>
              </a:spcBef>
            </a:pPr>
            <a:r>
              <a:rPr lang="en-US" altLang="ko-KR" smtClean="0">
                <a:ea typeface="굴림" panose="020B0600000101010101" pitchFamily="34" charset="-127"/>
              </a:rPr>
              <a:t>Access pages in Active list at full speed</a:t>
            </a:r>
          </a:p>
          <a:p>
            <a:pPr>
              <a:lnSpc>
                <a:spcPct val="80000"/>
              </a:lnSpc>
              <a:spcBef>
                <a:spcPct val="15000"/>
              </a:spcBef>
            </a:pPr>
            <a:r>
              <a:rPr lang="en-US" altLang="ko-KR" smtClean="0">
                <a:ea typeface="굴림" panose="020B0600000101010101" pitchFamily="34" charset="-127"/>
              </a:rPr>
              <a:t>Otherwise, Page Fault</a:t>
            </a:r>
          </a:p>
          <a:p>
            <a:pPr lvl="1">
              <a:lnSpc>
                <a:spcPct val="80000"/>
              </a:lnSpc>
              <a:spcBef>
                <a:spcPct val="15000"/>
              </a:spcBef>
            </a:pPr>
            <a:r>
              <a:rPr lang="en-US" altLang="ko-KR" smtClean="0">
                <a:ea typeface="굴림" panose="020B0600000101010101" pitchFamily="34" charset="-127"/>
              </a:rPr>
              <a:t>Always move overflow page from end of Active list to front of Second-chance list (SC) and mark invalid</a:t>
            </a:r>
          </a:p>
          <a:p>
            <a:pPr lvl="1">
              <a:lnSpc>
                <a:spcPct val="80000"/>
              </a:lnSpc>
              <a:spcBef>
                <a:spcPct val="15000"/>
              </a:spcBef>
            </a:pPr>
            <a:r>
              <a:rPr lang="en-US" altLang="ko-KR" smtClean="0">
                <a:ea typeface="굴림" panose="020B0600000101010101" pitchFamily="34" charset="-127"/>
              </a:rPr>
              <a:t>Desired Page On SC List: move to front of Active list, mark RW</a:t>
            </a:r>
          </a:p>
          <a:p>
            <a:pPr lvl="1">
              <a:lnSpc>
                <a:spcPct val="80000"/>
              </a:lnSpc>
              <a:spcBef>
                <a:spcPct val="15000"/>
              </a:spcBef>
            </a:pPr>
            <a:r>
              <a:rPr lang="en-US" altLang="ko-KR" smtClean="0">
                <a:ea typeface="굴림" panose="020B0600000101010101" pitchFamily="34" charset="-127"/>
              </a:rPr>
              <a:t>Not on SC list: page in to front of Active list, mark RW; page out LRU victim at end of SC list</a:t>
            </a:r>
          </a:p>
        </p:txBody>
      </p:sp>
      <p:grpSp>
        <p:nvGrpSpPr>
          <p:cNvPr id="789537" name="Group 33"/>
          <p:cNvGrpSpPr>
            <a:grpSpLocks/>
          </p:cNvGrpSpPr>
          <p:nvPr/>
        </p:nvGrpSpPr>
        <p:grpSpPr bwMode="auto">
          <a:xfrm>
            <a:off x="685800" y="730250"/>
            <a:ext cx="7780338" cy="1981200"/>
            <a:chOff x="432" y="384"/>
            <a:chExt cx="4901" cy="1248"/>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51" name="Text Box 14"/>
            <p:cNvSpPr txBox="1">
              <a:spLocks noChangeArrowheads="1"/>
            </p:cNvSpPr>
            <p:nvPr/>
          </p:nvSpPr>
          <p:spPr bwMode="auto">
            <a:xfrm>
              <a:off x="432" y="624"/>
              <a:ext cx="1194" cy="97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solidFill>
                    <a:schemeClr val="hlink"/>
                  </a:solidFill>
                  <a:ea typeface="굴림" panose="020B0600000101010101" pitchFamily="34" charset="-127"/>
                </a:rPr>
                <a:t>Directly</a:t>
              </a:r>
            </a:p>
            <a:p>
              <a:r>
                <a:rPr lang="en-US" altLang="ko-KR" sz="2000">
                  <a:solidFill>
                    <a:schemeClr val="hlink"/>
                  </a:solidFill>
                  <a:ea typeface="굴림" panose="020B0600000101010101" pitchFamily="34" charset="-127"/>
                </a:rPr>
                <a:t>Mapped Pages</a:t>
              </a:r>
            </a:p>
            <a:p>
              <a:endParaRPr lang="en-US" altLang="ko-KR" sz="2000">
                <a:solidFill>
                  <a:schemeClr val="hlink"/>
                </a:solidFill>
                <a:ea typeface="굴림" panose="020B0600000101010101" pitchFamily="34" charset="-127"/>
              </a:endParaRPr>
            </a:p>
            <a:p>
              <a:r>
                <a:rPr lang="en-US" altLang="ko-KR" sz="2000">
                  <a:solidFill>
                    <a:schemeClr val="hlink"/>
                  </a:solidFill>
                  <a:ea typeface="굴림" panose="020B0600000101010101" pitchFamily="34" charset="-127"/>
                </a:rPr>
                <a:t>Marked: RW</a:t>
              </a:r>
            </a:p>
            <a:p>
              <a:r>
                <a:rPr lang="en-US" altLang="ko-KR" sz="2000">
                  <a:solidFill>
                    <a:schemeClr val="hlink"/>
                  </a:solidFill>
                  <a:ea typeface="굴림" panose="020B0600000101010101" pitchFamily="34" charset="-127"/>
                </a:rPr>
                <a:t>List: FIFO</a:t>
              </a:r>
            </a:p>
          </p:txBody>
        </p:sp>
        <p:sp>
          <p:nvSpPr>
            <p:cNvPr id="26652" name="Text Box 15"/>
            <p:cNvSpPr txBox="1">
              <a:spLocks noChangeArrowheads="1"/>
            </p:cNvSpPr>
            <p:nvPr/>
          </p:nvSpPr>
          <p:spPr bwMode="auto">
            <a:xfrm>
              <a:off x="3984" y="624"/>
              <a:ext cx="1349" cy="97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solidFill>
                    <a:schemeClr val="hlink"/>
                  </a:solidFill>
                  <a:ea typeface="굴림" panose="020B0600000101010101" pitchFamily="34" charset="-127"/>
                </a:rPr>
                <a:t>Second </a:t>
              </a:r>
            </a:p>
            <a:p>
              <a:r>
                <a:rPr lang="en-US" altLang="ko-KR" sz="2000">
                  <a:solidFill>
                    <a:schemeClr val="hlink"/>
                  </a:solidFill>
                  <a:ea typeface="굴림" panose="020B0600000101010101" pitchFamily="34" charset="-127"/>
                </a:rPr>
                <a:t>Chance List</a:t>
              </a:r>
            </a:p>
            <a:p>
              <a:endParaRPr lang="en-US" altLang="ko-KR" sz="2000">
                <a:solidFill>
                  <a:schemeClr val="hlink"/>
                </a:solidFill>
                <a:ea typeface="굴림" panose="020B0600000101010101" pitchFamily="34" charset="-127"/>
              </a:endParaRPr>
            </a:p>
            <a:p>
              <a:r>
                <a:rPr lang="en-US" altLang="ko-KR" sz="2000">
                  <a:solidFill>
                    <a:schemeClr val="hlink"/>
                  </a:solidFill>
                  <a:ea typeface="굴림" panose="020B0600000101010101" pitchFamily="34" charset="-127"/>
                </a:rPr>
                <a:t>Marked: Invalid</a:t>
              </a:r>
            </a:p>
            <a:p>
              <a:r>
                <a:rPr lang="en-US" altLang="ko-KR" sz="2000">
                  <a:solidFill>
                    <a:schemeClr val="hlink"/>
                  </a:solidFill>
                  <a:ea typeface="굴림" panose="020B0600000101010101" pitchFamily="34" charset="-127"/>
                </a:rPr>
                <a:t>List: LRU</a:t>
              </a:r>
            </a:p>
          </p:txBody>
        </p:sp>
      </p:grpSp>
      <p:grpSp>
        <p:nvGrpSpPr>
          <p:cNvPr id="789535" name="Group 31"/>
          <p:cNvGrpSpPr>
            <a:grpSpLocks/>
          </p:cNvGrpSpPr>
          <p:nvPr/>
        </p:nvGrpSpPr>
        <p:grpSpPr bwMode="auto">
          <a:xfrm>
            <a:off x="5822950" y="730250"/>
            <a:ext cx="2679700" cy="333375"/>
            <a:chOff x="3668" y="384"/>
            <a:chExt cx="1688" cy="210"/>
          </a:xfrm>
        </p:grpSpPr>
        <p:sp>
          <p:nvSpPr>
            <p:cNvPr id="26641" name="Line 18"/>
            <p:cNvSpPr>
              <a:spLocks noChangeShapeType="1"/>
            </p:cNvSpPr>
            <p:nvPr/>
          </p:nvSpPr>
          <p:spPr bwMode="auto">
            <a:xfrm>
              <a:off x="3668" y="480"/>
              <a:ext cx="7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42" name="Text Box 19"/>
            <p:cNvSpPr txBox="1">
              <a:spLocks noChangeArrowheads="1"/>
            </p:cNvSpPr>
            <p:nvPr/>
          </p:nvSpPr>
          <p:spPr bwMode="auto">
            <a:xfrm>
              <a:off x="4416" y="384"/>
              <a:ext cx="940"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LRU victim</a:t>
              </a:r>
            </a:p>
          </p:txBody>
        </p:sp>
      </p:grpSp>
      <p:grpSp>
        <p:nvGrpSpPr>
          <p:cNvPr id="789534" name="Group 30"/>
          <p:cNvGrpSpPr>
            <a:grpSpLocks/>
          </p:cNvGrpSpPr>
          <p:nvPr/>
        </p:nvGrpSpPr>
        <p:grpSpPr bwMode="auto">
          <a:xfrm>
            <a:off x="603250" y="2940050"/>
            <a:ext cx="2139950" cy="577850"/>
            <a:chOff x="380" y="1776"/>
            <a:chExt cx="1348" cy="364"/>
          </a:xfrm>
        </p:grpSpPr>
        <p:sp>
          <p:nvSpPr>
            <p:cNvPr id="26639" name="Line 22"/>
            <p:cNvSpPr>
              <a:spLocks noChangeShapeType="1"/>
            </p:cNvSpPr>
            <p:nvPr/>
          </p:nvSpPr>
          <p:spPr bwMode="auto">
            <a:xfrm>
              <a:off x="1104" y="196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40" name="Text Box 23"/>
            <p:cNvSpPr txBox="1">
              <a:spLocks noChangeArrowheads="1"/>
            </p:cNvSpPr>
            <p:nvPr/>
          </p:nvSpPr>
          <p:spPr bwMode="auto">
            <a:xfrm>
              <a:off x="380" y="1776"/>
              <a:ext cx="868"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ea typeface="굴림" panose="020B0600000101010101" pitchFamily="34" charset="-127"/>
                </a:rPr>
                <a:t>Page-in</a:t>
              </a:r>
            </a:p>
            <a:p>
              <a:pPr>
                <a:spcBef>
                  <a:spcPct val="0"/>
                </a:spcBef>
              </a:pPr>
              <a:r>
                <a:rPr lang="en-US" altLang="ko-KR" sz="2000">
                  <a:ea typeface="굴림" panose="020B0600000101010101" pitchFamily="34" charset="-127"/>
                </a:rPr>
                <a:t>From disk</a:t>
              </a:r>
            </a:p>
          </p:txBody>
        </p:sp>
      </p:grpSp>
      <p:grpSp>
        <p:nvGrpSpPr>
          <p:cNvPr id="789533" name="Group 29"/>
          <p:cNvGrpSpPr>
            <a:grpSpLocks/>
          </p:cNvGrpSpPr>
          <p:nvPr/>
        </p:nvGrpSpPr>
        <p:grpSpPr bwMode="auto">
          <a:xfrm>
            <a:off x="2743200" y="1492250"/>
            <a:ext cx="2279650" cy="2117725"/>
            <a:chOff x="1728" y="864"/>
            <a:chExt cx="1436" cy="1334"/>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37" name="Text Box 20"/>
            <p:cNvSpPr txBox="1">
              <a:spLocks noChangeArrowheads="1"/>
            </p:cNvSpPr>
            <p:nvPr/>
          </p:nvSpPr>
          <p:spPr bwMode="auto">
            <a:xfrm>
              <a:off x="1728" y="1680"/>
              <a:ext cx="600" cy="5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ea typeface="굴림" panose="020B0600000101010101" pitchFamily="34" charset="-127"/>
                </a:rPr>
                <a:t>New</a:t>
              </a:r>
            </a:p>
            <a:p>
              <a:pPr>
                <a:spcBef>
                  <a:spcPct val="0"/>
                </a:spcBef>
              </a:pPr>
              <a:r>
                <a:rPr lang="en-US" altLang="ko-KR" sz="2000">
                  <a:ea typeface="굴림" panose="020B0600000101010101" pitchFamily="34" charset="-127"/>
                </a:rPr>
                <a:t>Active</a:t>
              </a:r>
            </a:p>
            <a:p>
              <a:pPr>
                <a:spcBef>
                  <a:spcPct val="0"/>
                </a:spcBef>
              </a:pPr>
              <a:r>
                <a:rPr lang="en-US" altLang="ko-KR" sz="2000">
                  <a:ea typeface="굴림" panose="020B0600000101010101" pitchFamily="34" charset="-127"/>
                </a:rPr>
                <a:t>Pages</a:t>
              </a:r>
            </a:p>
          </p:txBody>
        </p:sp>
        <p:sp>
          <p:nvSpPr>
            <p:cNvPr id="26638" name="Text Box 24"/>
            <p:cNvSpPr txBox="1">
              <a:spLocks noChangeArrowheads="1"/>
            </p:cNvSpPr>
            <p:nvPr/>
          </p:nvSpPr>
          <p:spPr bwMode="auto">
            <a:xfrm rot="-2536157">
              <a:off x="2256" y="1200"/>
              <a:ext cx="640"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Access</a:t>
              </a:r>
            </a:p>
          </p:txBody>
        </p:sp>
      </p:grpSp>
      <p:grpSp>
        <p:nvGrpSpPr>
          <p:cNvPr id="789532" name="Group 28"/>
          <p:cNvGrpSpPr>
            <a:grpSpLocks/>
          </p:cNvGrpSpPr>
          <p:nvPr/>
        </p:nvGrpSpPr>
        <p:grpSpPr bwMode="auto">
          <a:xfrm>
            <a:off x="3651250" y="654050"/>
            <a:ext cx="2346325" cy="3003550"/>
            <a:chOff x="2300" y="336"/>
            <a:chExt cx="1478" cy="1892"/>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34" name="Text Box 21"/>
            <p:cNvSpPr txBox="1">
              <a:spLocks noChangeArrowheads="1"/>
            </p:cNvSpPr>
            <p:nvPr/>
          </p:nvSpPr>
          <p:spPr bwMode="auto">
            <a:xfrm>
              <a:off x="3107" y="1710"/>
              <a:ext cx="671" cy="5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ea typeface="굴림" panose="020B0600000101010101" pitchFamily="34" charset="-127"/>
                </a:rPr>
                <a:t>New</a:t>
              </a:r>
            </a:p>
            <a:p>
              <a:pPr>
                <a:spcBef>
                  <a:spcPct val="0"/>
                </a:spcBef>
              </a:pPr>
              <a:r>
                <a:rPr lang="en-US" altLang="ko-KR" sz="2000">
                  <a:ea typeface="굴림" panose="020B0600000101010101" pitchFamily="34" charset="-127"/>
                </a:rPr>
                <a:t>SC</a:t>
              </a:r>
            </a:p>
            <a:p>
              <a:pPr>
                <a:spcBef>
                  <a:spcPct val="0"/>
                </a:spcBef>
              </a:pPr>
              <a:r>
                <a:rPr lang="en-US" altLang="ko-KR" sz="2000">
                  <a:ea typeface="굴림" panose="020B0600000101010101" pitchFamily="34" charset="-127"/>
                </a:rPr>
                <a:t>Victims</a:t>
              </a:r>
            </a:p>
          </p:txBody>
        </p:sp>
        <p:sp>
          <p:nvSpPr>
            <p:cNvPr id="26635" name="Text Box 25"/>
            <p:cNvSpPr txBox="1">
              <a:spLocks noChangeArrowheads="1"/>
            </p:cNvSpPr>
            <p:nvPr/>
          </p:nvSpPr>
          <p:spPr bwMode="auto">
            <a:xfrm rot="2931928">
              <a:off x="2247" y="633"/>
              <a:ext cx="804"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Overflow</a:t>
              </a:r>
            </a:p>
          </p:txBody>
        </p:sp>
      </p:grpSp>
    </p:spTree>
    <p:extLst>
      <p:ext uri="{BB962C8B-B14F-4D97-AF65-F5344CB8AC3E}">
        <p14:creationId xmlns:p14="http://schemas.microsoft.com/office/powerpoint/2010/main" val="21096730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anim calcmode="lin" valueType="num">
                                      <p:cBhvr additive="base">
                                        <p:cTn id="7" dur="500" fill="hold"/>
                                        <p:tgtEl>
                                          <p:spTgt spid="7895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95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9537"/>
                                        </p:tgtEl>
                                        <p:attrNameLst>
                                          <p:attrName>style.visibility</p:attrName>
                                        </p:attrNameLst>
                                      </p:cBhvr>
                                      <p:to>
                                        <p:strVal val="visible"/>
                                      </p:to>
                                    </p:set>
                                    <p:anim calcmode="lin" valueType="num">
                                      <p:cBhvr additive="base">
                                        <p:cTn id="11" dur="500" fill="hold"/>
                                        <p:tgtEl>
                                          <p:spTgt spid="789537"/>
                                        </p:tgtEl>
                                        <p:attrNameLst>
                                          <p:attrName>ppt_x</p:attrName>
                                        </p:attrNameLst>
                                      </p:cBhvr>
                                      <p:tavLst>
                                        <p:tav tm="0">
                                          <p:val>
                                            <p:strVal val="1+#ppt_w/2"/>
                                          </p:val>
                                        </p:tav>
                                        <p:tav tm="100000">
                                          <p:val>
                                            <p:strVal val="#ppt_x"/>
                                          </p:val>
                                        </p:tav>
                                      </p:tavLst>
                                    </p:anim>
                                    <p:anim calcmode="lin" valueType="num">
                                      <p:cBhvr additive="base">
                                        <p:cTn id="12" dur="500" fill="hold"/>
                                        <p:tgtEl>
                                          <p:spTgt spid="78953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9507">
                                            <p:txEl>
                                              <p:pRg st="1" end="1"/>
                                            </p:txEl>
                                          </p:spTgt>
                                        </p:tgtEl>
                                        <p:attrNameLst>
                                          <p:attrName>style.visibility</p:attrName>
                                        </p:attrNameLst>
                                      </p:cBhvr>
                                      <p:to>
                                        <p:strVal val="visible"/>
                                      </p:to>
                                    </p:set>
                                    <p:anim calcmode="lin" valueType="num">
                                      <p:cBhvr additive="base">
                                        <p:cTn id="17" dur="500" fill="hold"/>
                                        <p:tgtEl>
                                          <p:spTgt spid="789507">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89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89507">
                                            <p:txEl>
                                              <p:pRg st="2" end="2"/>
                                            </p:txEl>
                                          </p:spTgt>
                                        </p:tgtEl>
                                        <p:attrNameLst>
                                          <p:attrName>style.visibility</p:attrName>
                                        </p:attrNameLst>
                                      </p:cBhvr>
                                      <p:to>
                                        <p:strVal val="visible"/>
                                      </p:to>
                                    </p:set>
                                    <p:anim calcmode="lin" valueType="num">
                                      <p:cBhvr additive="base">
                                        <p:cTn id="23" dur="500" fill="hold"/>
                                        <p:tgtEl>
                                          <p:spTgt spid="78950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89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89507">
                                            <p:txEl>
                                              <p:pRg st="3" end="3"/>
                                            </p:txEl>
                                          </p:spTgt>
                                        </p:tgtEl>
                                        <p:attrNameLst>
                                          <p:attrName>style.visibility</p:attrName>
                                        </p:attrNameLst>
                                      </p:cBhvr>
                                      <p:to>
                                        <p:strVal val="visible"/>
                                      </p:to>
                                    </p:set>
                                    <p:anim calcmode="lin" valueType="num">
                                      <p:cBhvr additive="base">
                                        <p:cTn id="29" dur="500" fill="hold"/>
                                        <p:tgtEl>
                                          <p:spTgt spid="789507">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9507">
                                            <p:txEl>
                                              <p:pRg st="3" end="3"/>
                                            </p:txEl>
                                          </p:spTgt>
                                        </p:tgtEl>
                                        <p:attrNameLst>
                                          <p:attrName>ppt_y</p:attrName>
                                        </p:attrNameLst>
                                      </p:cBhvr>
                                      <p:tavLst>
                                        <p:tav tm="0">
                                          <p:val>
                                            <p:strVal val="#ppt_y"/>
                                          </p:val>
                                        </p:tav>
                                        <p:tav tm="100000">
                                          <p:val>
                                            <p:strVal val="#ppt_y"/>
                                          </p:val>
                                        </p:tav>
                                      </p:tavLst>
                                    </p:anim>
                                  </p:childTnLst>
                                </p:cTn>
                              </p:par>
                              <p:par>
                                <p:cTn id="31" presetID="22" presetClass="entr" presetSubtype="1" fill="hold" nodeType="withEffect">
                                  <p:stCondLst>
                                    <p:cond delay="0"/>
                                  </p:stCondLst>
                                  <p:childTnLst>
                                    <p:set>
                                      <p:cBhvr>
                                        <p:cTn id="32" dur="1" fill="hold">
                                          <p:stCondLst>
                                            <p:cond delay="0"/>
                                          </p:stCondLst>
                                        </p:cTn>
                                        <p:tgtEl>
                                          <p:spTgt spid="789532"/>
                                        </p:tgtEl>
                                        <p:attrNameLst>
                                          <p:attrName>style.visibility</p:attrName>
                                        </p:attrNameLst>
                                      </p:cBhvr>
                                      <p:to>
                                        <p:strVal val="visible"/>
                                      </p:to>
                                    </p:set>
                                    <p:animEffect transition="in" filter="wipe(up)">
                                      <p:cBhvr>
                                        <p:cTn id="33" dur="500"/>
                                        <p:tgtEl>
                                          <p:spTgt spid="7895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789507">
                                            <p:txEl>
                                              <p:pRg st="4" end="4"/>
                                            </p:txEl>
                                          </p:spTgt>
                                        </p:tgtEl>
                                        <p:attrNameLst>
                                          <p:attrName>style.visibility</p:attrName>
                                        </p:attrNameLst>
                                      </p:cBhvr>
                                      <p:to>
                                        <p:strVal val="visible"/>
                                      </p:to>
                                    </p:set>
                                    <p:anim calcmode="lin" valueType="num">
                                      <p:cBhvr additive="base">
                                        <p:cTn id="38" dur="500" fill="hold"/>
                                        <p:tgtEl>
                                          <p:spTgt spid="789507">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789507">
                                            <p:txEl>
                                              <p:pRg st="4" end="4"/>
                                            </p:txEl>
                                          </p:spTgt>
                                        </p:tgtEl>
                                        <p:attrNameLst>
                                          <p:attrName>ppt_y</p:attrName>
                                        </p:attrNameLst>
                                      </p:cBhvr>
                                      <p:tavLst>
                                        <p:tav tm="0">
                                          <p:val>
                                            <p:strVal val="#ppt_y"/>
                                          </p:val>
                                        </p:tav>
                                        <p:tav tm="100000">
                                          <p:val>
                                            <p:strVal val="#ppt_y"/>
                                          </p:val>
                                        </p:tav>
                                      </p:tavLst>
                                    </p:anim>
                                  </p:childTnLst>
                                </p:cTn>
                              </p:par>
                              <p:par>
                                <p:cTn id="40" presetID="22" presetClass="entr" presetSubtype="1" fill="hold" nodeType="withEffect">
                                  <p:stCondLst>
                                    <p:cond delay="0"/>
                                  </p:stCondLst>
                                  <p:childTnLst>
                                    <p:set>
                                      <p:cBhvr>
                                        <p:cTn id="41" dur="1" fill="hold">
                                          <p:stCondLst>
                                            <p:cond delay="0"/>
                                          </p:stCondLst>
                                        </p:cTn>
                                        <p:tgtEl>
                                          <p:spTgt spid="789533"/>
                                        </p:tgtEl>
                                        <p:attrNameLst>
                                          <p:attrName>style.visibility</p:attrName>
                                        </p:attrNameLst>
                                      </p:cBhvr>
                                      <p:to>
                                        <p:strVal val="visible"/>
                                      </p:to>
                                    </p:set>
                                    <p:animEffect transition="in" filter="wipe(up)">
                                      <p:cBhvr>
                                        <p:cTn id="42" dur="500"/>
                                        <p:tgtEl>
                                          <p:spTgt spid="7895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89507">
                                            <p:txEl>
                                              <p:pRg st="5" end="5"/>
                                            </p:txEl>
                                          </p:spTgt>
                                        </p:tgtEl>
                                        <p:attrNameLst>
                                          <p:attrName>style.visibility</p:attrName>
                                        </p:attrNameLst>
                                      </p:cBhvr>
                                      <p:to>
                                        <p:strVal val="visible"/>
                                      </p:to>
                                    </p:set>
                                    <p:anim calcmode="lin" valueType="num">
                                      <p:cBhvr additive="base">
                                        <p:cTn id="47" dur="500" fill="hold"/>
                                        <p:tgtEl>
                                          <p:spTgt spid="789507">
                                            <p:txEl>
                                              <p:pRg st="5" end="5"/>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89507">
                                            <p:txEl>
                                              <p:pRg st="5" end="5"/>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789534"/>
                                        </p:tgtEl>
                                        <p:attrNameLst>
                                          <p:attrName>style.visibility</p:attrName>
                                        </p:attrNameLst>
                                      </p:cBhvr>
                                      <p:to>
                                        <p:strVal val="visible"/>
                                      </p:to>
                                    </p:set>
                                    <p:animEffect transition="in" filter="wipe(left)">
                                      <p:cBhvr>
                                        <p:cTn id="52" dur="500"/>
                                        <p:tgtEl>
                                          <p:spTgt spid="789534"/>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9535"/>
                                        </p:tgtEl>
                                        <p:attrNameLst>
                                          <p:attrName>style.visibility</p:attrName>
                                        </p:attrNameLst>
                                      </p:cBhvr>
                                      <p:to>
                                        <p:strVal val="visible"/>
                                      </p:to>
                                    </p:set>
                                    <p:animEffect transition="in" filter="wipe(left)">
                                      <p:cBhvr>
                                        <p:cTn id="56"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굴림" panose="020B0600000101010101" pitchFamily="34" charset="-127"/>
              </a:rPr>
              <a:t>Second-Chance List Algorithm (con’t)</a:t>
            </a:r>
          </a:p>
        </p:txBody>
      </p:sp>
      <p:sp>
        <p:nvSpPr>
          <p:cNvPr id="27651" name="Rectangle 3"/>
          <p:cNvSpPr>
            <a:spLocks noGrp="1" noChangeArrowheads="1"/>
          </p:cNvSpPr>
          <p:nvPr>
            <p:ph type="body" idx="1"/>
          </p:nvPr>
        </p:nvSpPr>
        <p:spPr>
          <a:xfrm>
            <a:off x="304800" y="685800"/>
            <a:ext cx="8610600" cy="5867400"/>
          </a:xfrm>
        </p:spPr>
        <p:txBody>
          <a:bodyPr/>
          <a:lstStyle/>
          <a:p>
            <a:pPr>
              <a:lnSpc>
                <a:spcPct val="80000"/>
              </a:lnSpc>
            </a:pPr>
            <a:r>
              <a:rPr lang="en-US" altLang="ko-KR" smtClean="0">
                <a:ea typeface="굴림" panose="020B0600000101010101" pitchFamily="34" charset="-127"/>
              </a:rPr>
              <a:t>How many pages for second chance list?</a:t>
            </a:r>
          </a:p>
          <a:p>
            <a:pPr lvl="1">
              <a:lnSpc>
                <a:spcPct val="80000"/>
              </a:lnSpc>
            </a:pPr>
            <a:r>
              <a:rPr lang="en-US" altLang="ko-KR" smtClean="0">
                <a:ea typeface="굴림" panose="020B0600000101010101" pitchFamily="34" charset="-127"/>
              </a:rPr>
              <a:t>If 0 </a:t>
            </a:r>
            <a:r>
              <a:rPr lang="en-US" altLang="ko-KR" smtClean="0">
                <a:ea typeface="굴림" panose="020B0600000101010101" pitchFamily="34" charset="-127"/>
                <a:sym typeface="Symbol" panose="05050102010706020507" pitchFamily="18" charset="2"/>
              </a:rPr>
              <a:t> FIFO</a:t>
            </a:r>
          </a:p>
          <a:p>
            <a:pPr lvl="1">
              <a:lnSpc>
                <a:spcPct val="80000"/>
              </a:lnSpc>
            </a:pPr>
            <a:r>
              <a:rPr lang="en-US" altLang="ko-KR" smtClean="0">
                <a:ea typeface="굴림" panose="020B0600000101010101" pitchFamily="34" charset="-127"/>
                <a:sym typeface="Symbol" panose="05050102010706020507" pitchFamily="18" charset="2"/>
              </a:rPr>
              <a:t>If all  LRU, but page fault on every page reference</a:t>
            </a:r>
          </a:p>
          <a:p>
            <a:pPr>
              <a:lnSpc>
                <a:spcPct val="80000"/>
              </a:lnSpc>
            </a:pPr>
            <a:r>
              <a:rPr lang="en-US" altLang="ko-KR" smtClean="0">
                <a:ea typeface="굴림" panose="020B0600000101010101" pitchFamily="34" charset="-127"/>
                <a:sym typeface="Symbol" panose="05050102010706020507" pitchFamily="18" charset="2"/>
              </a:rPr>
              <a:t>Pick intermediate value.  Result is:</a:t>
            </a:r>
          </a:p>
          <a:p>
            <a:pPr lvl="1">
              <a:lnSpc>
                <a:spcPct val="80000"/>
              </a:lnSpc>
            </a:pPr>
            <a:r>
              <a:rPr lang="en-US" altLang="ko-KR" smtClean="0">
                <a:ea typeface="굴림" panose="020B0600000101010101" pitchFamily="34" charset="-127"/>
                <a:sym typeface="Symbol" panose="05050102010706020507" pitchFamily="18" charset="2"/>
              </a:rPr>
              <a:t>Pro: Few disk accesses (page only goes to disk if unused for a long time) </a:t>
            </a:r>
          </a:p>
          <a:p>
            <a:pPr lvl="1">
              <a:lnSpc>
                <a:spcPct val="80000"/>
              </a:lnSpc>
            </a:pPr>
            <a:r>
              <a:rPr lang="en-US" altLang="ko-KR" smtClean="0">
                <a:ea typeface="굴림" panose="020B0600000101010101" pitchFamily="34" charset="-127"/>
                <a:sym typeface="Symbol" panose="05050102010706020507" pitchFamily="18" charset="2"/>
              </a:rPr>
              <a:t>Con: Increased overhead trapping to OS (software / hardware tradeoff)</a:t>
            </a:r>
          </a:p>
          <a:p>
            <a:pPr>
              <a:lnSpc>
                <a:spcPct val="80000"/>
              </a:lnSpc>
            </a:pPr>
            <a:r>
              <a:rPr lang="en-US" altLang="ko-KR" smtClean="0">
                <a:ea typeface="굴림" panose="020B0600000101010101" pitchFamily="34" charset="-127"/>
                <a:sym typeface="Symbol" panose="05050102010706020507" pitchFamily="18" charset="2"/>
              </a:rPr>
              <a:t>With page translation, we can adapt to any kind of access the program makes</a:t>
            </a:r>
          </a:p>
          <a:p>
            <a:pPr lvl="1">
              <a:lnSpc>
                <a:spcPct val="80000"/>
              </a:lnSpc>
            </a:pPr>
            <a:r>
              <a:rPr lang="en-US" altLang="ko-KR" smtClean="0">
                <a:ea typeface="굴림" panose="020B0600000101010101" pitchFamily="34" charset="-127"/>
                <a:sym typeface="Symbol" panose="05050102010706020507" pitchFamily="18" charset="2"/>
              </a:rPr>
              <a:t>Later, we will show how to use page translation / protection to share memory between threads on widely separated machines</a:t>
            </a:r>
          </a:p>
          <a:p>
            <a:pPr>
              <a:lnSpc>
                <a:spcPct val="80000"/>
              </a:lnSpc>
            </a:pPr>
            <a:r>
              <a:rPr lang="en-US" altLang="ko-KR" smtClean="0">
                <a:ea typeface="굴림" panose="020B0600000101010101" pitchFamily="34" charset="-127"/>
                <a:sym typeface="Symbol" panose="05050102010706020507" pitchFamily="18" charset="2"/>
              </a:rPr>
              <a:t>Question: why didn’t VAX include “use” bit?</a:t>
            </a:r>
          </a:p>
          <a:p>
            <a:pPr lvl="1">
              <a:lnSpc>
                <a:spcPct val="80000"/>
              </a:lnSpc>
            </a:pPr>
            <a:r>
              <a:rPr lang="en-US" altLang="ko-KR" smtClean="0">
                <a:ea typeface="굴림" panose="020B0600000101010101" pitchFamily="34" charset="-127"/>
                <a:sym typeface="Symbol" panose="05050102010706020507" pitchFamily="18" charset="2"/>
              </a:rPr>
              <a:t>Strecker (architect) asked OS people, they said they didn’t need it, so didn’t implement it</a:t>
            </a:r>
          </a:p>
          <a:p>
            <a:pPr lvl="1">
              <a:lnSpc>
                <a:spcPct val="80000"/>
              </a:lnSpc>
            </a:pPr>
            <a:r>
              <a:rPr lang="en-US" altLang="ko-KR" smtClean="0">
                <a:ea typeface="굴림" panose="020B0600000101010101" pitchFamily="34" charset="-127"/>
                <a:sym typeface="Symbol" panose="05050102010706020507" pitchFamily="18" charset="2"/>
              </a:rPr>
              <a:t>He later got blamed, but VAX did OK anyway</a:t>
            </a:r>
          </a:p>
        </p:txBody>
      </p:sp>
    </p:spTree>
    <p:extLst>
      <p:ext uri="{BB962C8B-B14F-4D97-AF65-F5344CB8AC3E}">
        <p14:creationId xmlns:p14="http://schemas.microsoft.com/office/powerpoint/2010/main" val="58305530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16363" y="228600"/>
            <a:ext cx="1474787" cy="379413"/>
          </a:xfrm>
          <a:noFill/>
        </p:spPr>
        <p:txBody>
          <a:bodyPr wrap="none" lIns="63500" tIns="25400" rIns="63500" bIns="25400" anchor="t">
            <a:spAutoFit/>
          </a:bodyPr>
          <a:lstStyle/>
          <a:p>
            <a:r>
              <a:rPr lang="en-US" altLang="ko-KR" smtClean="0">
                <a:ea typeface="굴림" panose="020B0600000101010101" pitchFamily="34" charset="-127"/>
              </a:rPr>
              <a:t>Free List</a:t>
            </a:r>
          </a:p>
        </p:txBody>
      </p:sp>
      <p:sp>
        <p:nvSpPr>
          <p:cNvPr id="793607" name="Rectangle 7"/>
          <p:cNvSpPr>
            <a:spLocks noGrp="1" noChangeArrowheads="1"/>
          </p:cNvSpPr>
          <p:nvPr>
            <p:ph type="body" idx="1"/>
          </p:nvPr>
        </p:nvSpPr>
        <p:spPr>
          <a:xfrm>
            <a:off x="76200" y="3962400"/>
            <a:ext cx="8915400" cy="2819400"/>
          </a:xfrm>
        </p:spPr>
        <p:txBody>
          <a:bodyPr/>
          <a:lstStyle/>
          <a:p>
            <a:pPr>
              <a:lnSpc>
                <a:spcPct val="80000"/>
              </a:lnSpc>
              <a:spcBef>
                <a:spcPct val="10000"/>
              </a:spcBef>
            </a:pPr>
            <a:r>
              <a:rPr lang="en-US" altLang="ko-KR" smtClean="0">
                <a:ea typeface="굴림" panose="020B0600000101010101" pitchFamily="34" charset="-127"/>
              </a:rPr>
              <a:t>Keep set of free pages ready for use in demand paging</a:t>
            </a:r>
          </a:p>
          <a:p>
            <a:pPr lvl="1">
              <a:lnSpc>
                <a:spcPct val="80000"/>
              </a:lnSpc>
              <a:spcBef>
                <a:spcPct val="10000"/>
              </a:spcBef>
            </a:pPr>
            <a:r>
              <a:rPr lang="en-US" altLang="ko-KR" smtClean="0">
                <a:ea typeface="굴림" panose="020B0600000101010101" pitchFamily="34" charset="-127"/>
              </a:rPr>
              <a:t>Freelist filled in background by Clock algorithm or other technique (“Pageout demon”)</a:t>
            </a:r>
          </a:p>
          <a:p>
            <a:pPr lvl="1">
              <a:lnSpc>
                <a:spcPct val="80000"/>
              </a:lnSpc>
              <a:spcBef>
                <a:spcPct val="10000"/>
              </a:spcBef>
            </a:pPr>
            <a:r>
              <a:rPr lang="en-US" altLang="ko-KR" smtClean="0">
                <a:ea typeface="굴림" panose="020B0600000101010101" pitchFamily="34" charset="-127"/>
              </a:rPr>
              <a:t>Dirty pages start copying back to disk when enter list</a:t>
            </a:r>
          </a:p>
          <a:p>
            <a:pPr>
              <a:lnSpc>
                <a:spcPct val="80000"/>
              </a:lnSpc>
              <a:spcBef>
                <a:spcPct val="10000"/>
              </a:spcBef>
            </a:pPr>
            <a:r>
              <a:rPr lang="en-US" altLang="ko-KR" smtClean="0">
                <a:ea typeface="굴림" panose="020B0600000101010101" pitchFamily="34" charset="-127"/>
              </a:rPr>
              <a:t>Like VAX second-chance list</a:t>
            </a:r>
          </a:p>
          <a:p>
            <a:pPr lvl="1">
              <a:lnSpc>
                <a:spcPct val="80000"/>
              </a:lnSpc>
              <a:spcBef>
                <a:spcPct val="10000"/>
              </a:spcBef>
            </a:pPr>
            <a:r>
              <a:rPr lang="en-US" altLang="ko-KR" smtClean="0">
                <a:ea typeface="굴림" panose="020B0600000101010101" pitchFamily="34" charset="-127"/>
              </a:rPr>
              <a:t>If page needed before reused, just return to active set</a:t>
            </a:r>
          </a:p>
          <a:p>
            <a:pPr>
              <a:lnSpc>
                <a:spcPct val="80000"/>
              </a:lnSpc>
              <a:spcBef>
                <a:spcPct val="10000"/>
              </a:spcBef>
            </a:pPr>
            <a:r>
              <a:rPr lang="en-US" altLang="ko-KR" smtClean="0">
                <a:ea typeface="굴림" panose="020B0600000101010101" pitchFamily="34" charset="-127"/>
              </a:rPr>
              <a:t>Advantage: Faster for page fault</a:t>
            </a:r>
          </a:p>
          <a:p>
            <a:pPr lvl="1">
              <a:lnSpc>
                <a:spcPct val="80000"/>
              </a:lnSpc>
              <a:spcBef>
                <a:spcPct val="10000"/>
              </a:spcBef>
            </a:pPr>
            <a:r>
              <a:rPr lang="en-US" altLang="ko-KR" smtClean="0">
                <a:ea typeface="굴림" panose="020B0600000101010101" pitchFamily="34" charset="-127"/>
              </a:rPr>
              <a:t>Can always use page (or pages) immediately on fault</a:t>
            </a:r>
          </a:p>
        </p:txBody>
      </p:sp>
      <p:grpSp>
        <p:nvGrpSpPr>
          <p:cNvPr id="28676" name="Group 203"/>
          <p:cNvGrpSpPr>
            <a:grpSpLocks/>
          </p:cNvGrpSpPr>
          <p:nvPr/>
        </p:nvGrpSpPr>
        <p:grpSpPr bwMode="auto">
          <a:xfrm>
            <a:off x="855663" y="685800"/>
            <a:ext cx="7602537" cy="3254375"/>
            <a:chOff x="432" y="432"/>
            <a:chExt cx="5108" cy="2187"/>
          </a:xfrm>
        </p:grpSpPr>
        <p:sp>
          <p:nvSpPr>
            <p:cNvPr id="28677" name="Oval 3"/>
            <p:cNvSpPr>
              <a:spLocks noChangeArrowheads="1"/>
            </p:cNvSpPr>
            <p:nvPr/>
          </p:nvSpPr>
          <p:spPr bwMode="auto">
            <a:xfrm>
              <a:off x="432" y="432"/>
              <a:ext cx="1872" cy="1824"/>
            </a:xfrm>
            <a:prstGeom prst="ellipse">
              <a:avLst/>
            </a:prstGeom>
            <a:noFill/>
            <a:ln w="762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Set of all pages</a:t>
              </a:r>
            </a:p>
            <a:p>
              <a:pPr>
                <a:lnSpc>
                  <a:spcPct val="100000"/>
                </a:lnSpc>
                <a:spcBef>
                  <a:spcPct val="0"/>
                </a:spcBef>
                <a:buSzTx/>
              </a:pPr>
              <a:r>
                <a:rPr lang="en-US" altLang="ko-KR" sz="2400" b="0">
                  <a:latin typeface="Arial" panose="020B0604020202020204" pitchFamily="34" charset="0"/>
                  <a:ea typeface="굴림" panose="020B0600000101010101" pitchFamily="34" charset="-127"/>
                </a:rPr>
                <a:t>in Memory</a:t>
              </a:r>
            </a:p>
          </p:txBody>
        </p:sp>
        <p:sp>
          <p:nvSpPr>
            <p:cNvPr id="28678" name="Line 4"/>
            <p:cNvSpPr>
              <a:spLocks noChangeShapeType="1"/>
            </p:cNvSpPr>
            <p:nvPr/>
          </p:nvSpPr>
          <p:spPr bwMode="auto">
            <a:xfrm flipH="1">
              <a:off x="2112" y="576"/>
              <a:ext cx="384" cy="288"/>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5"/>
            <p:cNvSpPr txBox="1">
              <a:spLocks noChangeArrowheads="1"/>
            </p:cNvSpPr>
            <p:nvPr/>
          </p:nvSpPr>
          <p:spPr bwMode="auto">
            <a:xfrm>
              <a:off x="2496" y="432"/>
              <a:ext cx="2832" cy="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accent1"/>
                  </a:solidFill>
                  <a:ea typeface="굴림" panose="020B0600000101010101" pitchFamily="34" charset="-127"/>
                </a:rPr>
                <a:t>Single Clock Hand:</a:t>
              </a:r>
            </a:p>
            <a:p>
              <a:pPr lvl="1" algn="l">
                <a:lnSpc>
                  <a:spcPct val="100000"/>
                </a:lnSpc>
                <a:spcBef>
                  <a:spcPct val="0"/>
                </a:spcBef>
                <a:buSzTx/>
              </a:pPr>
              <a:r>
                <a:rPr lang="en-US" altLang="ko-KR" sz="1800">
                  <a:ea typeface="굴림" panose="020B0600000101010101" pitchFamily="34" charset="-127"/>
                </a:rPr>
                <a:t>Advances as needed to keep freelist full (“background”)</a:t>
              </a:r>
            </a:p>
            <a:p>
              <a:pPr lvl="1" algn="l">
                <a:lnSpc>
                  <a:spcPct val="100000"/>
                </a:lnSpc>
                <a:spcBef>
                  <a:spcPct val="0"/>
                </a:spcBef>
                <a:buSzTx/>
              </a:pPr>
              <a:endParaRPr lang="ko-KR" altLang="en-US" sz="1800">
                <a:ea typeface="굴림" panose="020B0600000101010101" pitchFamily="34" charset="-127"/>
              </a:endParaRPr>
            </a:p>
          </p:txBody>
        </p:sp>
        <p:sp>
          <p:nvSpPr>
            <p:cNvPr id="28680" name="Arc 6"/>
            <p:cNvSpPr>
              <a:spLocks/>
            </p:cNvSpPr>
            <p:nvPr/>
          </p:nvSpPr>
          <p:spPr bwMode="auto">
            <a:xfrm rot="646489">
              <a:off x="2160" y="1008"/>
              <a:ext cx="336" cy="864"/>
            </a:xfrm>
            <a:custGeom>
              <a:avLst/>
              <a:gdLst>
                <a:gd name="T0" fmla="*/ 211 w 21600"/>
                <a:gd name="T1" fmla="*/ 0 h 29328"/>
                <a:gd name="T2" fmla="*/ 274 w 21600"/>
                <a:gd name="T3" fmla="*/ 864 h 29328"/>
                <a:gd name="T4" fmla="*/ 0 w 21600"/>
                <a:gd name="T5" fmla="*/ 495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Line 10"/>
            <p:cNvSpPr>
              <a:spLocks noChangeShapeType="1"/>
            </p:cNvSpPr>
            <p:nvPr/>
          </p:nvSpPr>
          <p:spPr bwMode="auto">
            <a:xfrm>
              <a:off x="2256" y="864"/>
              <a:ext cx="816" cy="24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28682" name="Group 18"/>
            <p:cNvGrpSpPr>
              <a:grpSpLocks/>
            </p:cNvGrpSpPr>
            <p:nvPr/>
          </p:nvGrpSpPr>
          <p:grpSpPr bwMode="auto">
            <a:xfrm>
              <a:off x="3120" y="1056"/>
              <a:ext cx="672" cy="1344"/>
              <a:chOff x="3600" y="1536"/>
              <a:chExt cx="768" cy="1536"/>
            </a:xfrm>
          </p:grpSpPr>
          <p:sp>
            <p:nvSpPr>
              <p:cNvPr id="28688" name="Rectangle 9"/>
              <p:cNvSpPr>
                <a:spLocks noChangeArrowheads="1"/>
              </p:cNvSpPr>
              <p:nvPr/>
            </p:nvSpPr>
            <p:spPr bwMode="auto">
              <a:xfrm>
                <a:off x="3600" y="1536"/>
                <a:ext cx="768" cy="153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000">
                  <a:ea typeface="굴림" panose="020B0600000101010101" pitchFamily="34" charset="-127"/>
                </a:endParaRPr>
              </a:p>
            </p:txBody>
          </p:sp>
          <p:sp>
            <p:nvSpPr>
              <p:cNvPr id="28689" name="Rectangle 11"/>
              <p:cNvSpPr>
                <a:spLocks noChangeArrowheads="1"/>
              </p:cNvSpPr>
              <p:nvPr/>
            </p:nvSpPr>
            <p:spPr bwMode="auto">
              <a:xfrm>
                <a:off x="3600" y="1536"/>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D</a:t>
                </a:r>
              </a:p>
            </p:txBody>
          </p:sp>
          <p:sp>
            <p:nvSpPr>
              <p:cNvPr id="28690" name="Rectangle 12"/>
              <p:cNvSpPr>
                <a:spLocks noChangeArrowheads="1"/>
              </p:cNvSpPr>
              <p:nvPr/>
            </p:nvSpPr>
            <p:spPr bwMode="auto">
              <a:xfrm>
                <a:off x="3600" y="1728"/>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1" name="Rectangle 13"/>
              <p:cNvSpPr>
                <a:spLocks noChangeArrowheads="1"/>
              </p:cNvSpPr>
              <p:nvPr/>
            </p:nvSpPr>
            <p:spPr bwMode="auto">
              <a:xfrm>
                <a:off x="3600" y="1920"/>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2" name="Rectangle 14"/>
              <p:cNvSpPr>
                <a:spLocks noChangeArrowheads="1"/>
              </p:cNvSpPr>
              <p:nvPr/>
            </p:nvSpPr>
            <p:spPr bwMode="auto">
              <a:xfrm>
                <a:off x="3600" y="2112"/>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D</a:t>
                </a:r>
              </a:p>
            </p:txBody>
          </p:sp>
          <p:sp>
            <p:nvSpPr>
              <p:cNvPr id="28693" name="Rectangle 15"/>
              <p:cNvSpPr>
                <a:spLocks noChangeArrowheads="1"/>
              </p:cNvSpPr>
              <p:nvPr/>
            </p:nvSpPr>
            <p:spPr bwMode="auto">
              <a:xfrm>
                <a:off x="3600" y="2304"/>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4" name="Rectangle 16"/>
              <p:cNvSpPr>
                <a:spLocks noChangeArrowheads="1"/>
              </p:cNvSpPr>
              <p:nvPr/>
            </p:nvSpPr>
            <p:spPr bwMode="auto">
              <a:xfrm>
                <a:off x="3600" y="2496"/>
                <a:ext cx="768" cy="19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000">
                  <a:ea typeface="굴림" panose="020B0600000101010101" pitchFamily="34" charset="-127"/>
                </a:endParaRPr>
              </a:p>
            </p:txBody>
          </p:sp>
          <p:sp>
            <p:nvSpPr>
              <p:cNvPr id="28695" name="Rectangle 17"/>
              <p:cNvSpPr>
                <a:spLocks noChangeArrowheads="1"/>
              </p:cNvSpPr>
              <p:nvPr/>
            </p:nvSpPr>
            <p:spPr bwMode="auto">
              <a:xfrm>
                <a:off x="3600" y="2688"/>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sp>
          <p:nvSpPr>
            <p:cNvPr id="28683" name="Line 19"/>
            <p:cNvSpPr>
              <a:spLocks noChangeShapeType="1"/>
            </p:cNvSpPr>
            <p:nvPr/>
          </p:nvSpPr>
          <p:spPr bwMode="auto">
            <a:xfrm>
              <a:off x="3792" y="2304"/>
              <a:ext cx="624" cy="4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684" name="Line 200"/>
            <p:cNvSpPr>
              <a:spLocks noChangeShapeType="1"/>
            </p:cNvSpPr>
            <p:nvPr/>
          </p:nvSpPr>
          <p:spPr bwMode="auto">
            <a:xfrm>
              <a:off x="3792" y="1104"/>
              <a:ext cx="384"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685" name="Line 201"/>
            <p:cNvSpPr>
              <a:spLocks noChangeShapeType="1"/>
            </p:cNvSpPr>
            <p:nvPr/>
          </p:nvSpPr>
          <p:spPr bwMode="auto">
            <a:xfrm flipV="1">
              <a:off x="3792" y="1440"/>
              <a:ext cx="33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686" name="Text Box 202"/>
            <p:cNvSpPr txBox="1">
              <a:spLocks noChangeArrowheads="1"/>
            </p:cNvSpPr>
            <p:nvPr/>
          </p:nvSpPr>
          <p:spPr bwMode="auto">
            <a:xfrm>
              <a:off x="4281" y="2190"/>
              <a:ext cx="1259" cy="42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Free Pages</a:t>
              </a:r>
            </a:p>
            <a:p>
              <a:r>
                <a:rPr lang="en-US" altLang="ko-KR" sz="2000">
                  <a:ea typeface="굴림" panose="020B0600000101010101" pitchFamily="34" charset="-127"/>
                </a:rPr>
                <a:t>For Processes</a:t>
              </a:r>
            </a:p>
          </p:txBody>
        </p:sp>
        <p:pic>
          <p:nvPicPr>
            <p:cNvPr id="28687" name="Picture 19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28" y="960"/>
              <a:ext cx="1092" cy="109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64333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3607">
                                            <p:txEl>
                                              <p:pRg st="0" end="0"/>
                                            </p:txEl>
                                          </p:spTgt>
                                        </p:tgtEl>
                                        <p:attrNameLst>
                                          <p:attrName>style.visibility</p:attrName>
                                        </p:attrNameLst>
                                      </p:cBhvr>
                                      <p:to>
                                        <p:strVal val="visible"/>
                                      </p:to>
                                    </p:set>
                                    <p:anim calcmode="lin" valueType="num">
                                      <p:cBhvr additive="base">
                                        <p:cTn id="7" dur="500" fill="hold"/>
                                        <p:tgtEl>
                                          <p:spTgt spid="7936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36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3607">
                                            <p:txEl>
                                              <p:pRg st="1" end="1"/>
                                            </p:txEl>
                                          </p:spTgt>
                                        </p:tgtEl>
                                        <p:attrNameLst>
                                          <p:attrName>style.visibility</p:attrName>
                                        </p:attrNameLst>
                                      </p:cBhvr>
                                      <p:to>
                                        <p:strVal val="visible"/>
                                      </p:to>
                                    </p:set>
                                    <p:anim calcmode="lin" valueType="num">
                                      <p:cBhvr additive="base">
                                        <p:cTn id="11" dur="500" fill="hold"/>
                                        <p:tgtEl>
                                          <p:spTgt spid="7936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36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3607">
                                            <p:txEl>
                                              <p:pRg st="2" end="2"/>
                                            </p:txEl>
                                          </p:spTgt>
                                        </p:tgtEl>
                                        <p:attrNameLst>
                                          <p:attrName>style.visibility</p:attrName>
                                        </p:attrNameLst>
                                      </p:cBhvr>
                                      <p:to>
                                        <p:strVal val="visible"/>
                                      </p:to>
                                    </p:set>
                                    <p:anim calcmode="lin" valueType="num">
                                      <p:cBhvr additive="base">
                                        <p:cTn id="15" dur="500" fill="hold"/>
                                        <p:tgtEl>
                                          <p:spTgt spid="79360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36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93607">
                                            <p:txEl>
                                              <p:pRg st="3" end="3"/>
                                            </p:txEl>
                                          </p:spTgt>
                                        </p:tgtEl>
                                        <p:attrNameLst>
                                          <p:attrName>style.visibility</p:attrName>
                                        </p:attrNameLst>
                                      </p:cBhvr>
                                      <p:to>
                                        <p:strVal val="visible"/>
                                      </p:to>
                                    </p:set>
                                    <p:anim calcmode="lin" valueType="num">
                                      <p:cBhvr additive="base">
                                        <p:cTn id="21" dur="500" fill="hold"/>
                                        <p:tgtEl>
                                          <p:spTgt spid="79360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360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3607">
                                            <p:txEl>
                                              <p:pRg st="4" end="4"/>
                                            </p:txEl>
                                          </p:spTgt>
                                        </p:tgtEl>
                                        <p:attrNameLst>
                                          <p:attrName>style.visibility</p:attrName>
                                        </p:attrNameLst>
                                      </p:cBhvr>
                                      <p:to>
                                        <p:strVal val="visible"/>
                                      </p:to>
                                    </p:set>
                                    <p:anim calcmode="lin" valueType="num">
                                      <p:cBhvr additive="base">
                                        <p:cTn id="25" dur="500" fill="hold"/>
                                        <p:tgtEl>
                                          <p:spTgt spid="7936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36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93607">
                                            <p:txEl>
                                              <p:pRg st="5" end="5"/>
                                            </p:txEl>
                                          </p:spTgt>
                                        </p:tgtEl>
                                        <p:attrNameLst>
                                          <p:attrName>style.visibility</p:attrName>
                                        </p:attrNameLst>
                                      </p:cBhvr>
                                      <p:to>
                                        <p:strVal val="visible"/>
                                      </p:to>
                                    </p:set>
                                    <p:anim calcmode="lin" valueType="num">
                                      <p:cBhvr additive="base">
                                        <p:cTn id="31" dur="500" fill="hold"/>
                                        <p:tgtEl>
                                          <p:spTgt spid="79360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9360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93607">
                                            <p:txEl>
                                              <p:pRg st="6" end="6"/>
                                            </p:txEl>
                                          </p:spTgt>
                                        </p:tgtEl>
                                        <p:attrNameLst>
                                          <p:attrName>style.visibility</p:attrName>
                                        </p:attrNameLst>
                                      </p:cBhvr>
                                      <p:to>
                                        <p:strVal val="visible"/>
                                      </p:to>
                                    </p:set>
                                    <p:anim calcmode="lin" valueType="num">
                                      <p:cBhvr additive="base">
                                        <p:cTn id="35" dur="500" fill="hold"/>
                                        <p:tgtEl>
                                          <p:spTgt spid="79360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36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Demand Paging (more details) </a:t>
            </a:r>
          </a:p>
        </p:txBody>
      </p:sp>
      <p:sp>
        <p:nvSpPr>
          <p:cNvPr id="792579" name="Rectangle 3"/>
          <p:cNvSpPr>
            <a:spLocks noGrp="1" noChangeArrowheads="1"/>
          </p:cNvSpPr>
          <p:nvPr>
            <p:ph type="body" idx="1"/>
          </p:nvPr>
        </p:nvSpPr>
        <p:spPr>
          <a:xfrm>
            <a:off x="228600" y="762000"/>
            <a:ext cx="8739188" cy="5715000"/>
          </a:xfrm>
        </p:spPr>
        <p:txBody>
          <a:bodyPr/>
          <a:lstStyle/>
          <a:p>
            <a:r>
              <a:rPr lang="en-US" altLang="ko-KR" smtClean="0">
                <a:ea typeface="굴림" panose="020B0600000101010101" pitchFamily="34" charset="-127"/>
              </a:rPr>
              <a:t>Does software-loaded TLB need use bit? </a:t>
            </a:r>
            <a:br>
              <a:rPr lang="en-US" altLang="ko-KR" smtClean="0">
                <a:ea typeface="굴림" panose="020B0600000101010101" pitchFamily="34" charset="-127"/>
              </a:rPr>
            </a:br>
            <a:r>
              <a:rPr lang="en-US" altLang="ko-KR" smtClean="0">
                <a:ea typeface="굴림" panose="020B0600000101010101" pitchFamily="34" charset="-127"/>
              </a:rPr>
              <a:t>Two Options:</a:t>
            </a:r>
          </a:p>
          <a:p>
            <a:pPr lvl="1"/>
            <a:r>
              <a:rPr lang="en-US" altLang="ko-KR" smtClean="0">
                <a:ea typeface="굴림" panose="020B0600000101010101" pitchFamily="34" charset="-127"/>
              </a:rPr>
              <a:t>Hardware sets use bit in TLB; when TLB entry is replaced, software copies use bit back to page table</a:t>
            </a:r>
          </a:p>
          <a:p>
            <a:pPr lvl="1"/>
            <a:r>
              <a:rPr lang="en-US" altLang="ko-KR" smtClean="0">
                <a:ea typeface="굴림" panose="020B0600000101010101" pitchFamily="34" charset="-127"/>
              </a:rPr>
              <a:t>Software manages TLB entries as FIFO list; everything not in TLB is Second-Chance list, managed as strict LRU</a:t>
            </a:r>
          </a:p>
          <a:p>
            <a:r>
              <a:rPr lang="en-US" altLang="ko-KR" smtClean="0">
                <a:ea typeface="굴림" panose="020B0600000101010101" pitchFamily="34" charset="-127"/>
              </a:rPr>
              <a:t>Core Map</a:t>
            </a:r>
          </a:p>
          <a:p>
            <a:pPr lvl="1"/>
            <a:r>
              <a:rPr lang="en-US" altLang="ko-KR" smtClean="0">
                <a:ea typeface="굴림" panose="020B0600000101010101" pitchFamily="34" charset="-127"/>
              </a:rPr>
              <a:t>Page tables map virtual page </a:t>
            </a:r>
            <a:r>
              <a:rPr lang="en-US" altLang="ko-KR" smtClean="0">
                <a:ea typeface="굴림" panose="020B0600000101010101" pitchFamily="34" charset="-127"/>
                <a:sym typeface="Symbol" panose="05050102010706020507" pitchFamily="18" charset="2"/>
              </a:rPr>
              <a:t> physical page </a:t>
            </a:r>
          </a:p>
          <a:p>
            <a:pPr lvl="1"/>
            <a:r>
              <a:rPr lang="en-US" altLang="ko-KR" smtClean="0">
                <a:ea typeface="굴림" panose="020B0600000101010101" pitchFamily="34" charset="-127"/>
                <a:sym typeface="Symbol" panose="05050102010706020507" pitchFamily="18" charset="2"/>
              </a:rPr>
              <a:t>Do we need a reverse mapping (i.e. physical page  virtual page)?</a:t>
            </a:r>
          </a:p>
          <a:p>
            <a:pPr lvl="2"/>
            <a:r>
              <a:rPr lang="en-US" altLang="ko-KR" smtClean="0">
                <a:ea typeface="굴림" panose="020B0600000101010101" pitchFamily="34" charset="-127"/>
                <a:sym typeface="Symbol" panose="05050102010706020507" pitchFamily="18" charset="2"/>
              </a:rPr>
              <a:t>Yes. Clock algorithm runs through page frames. If sharing, then multiple virtual-pages per physical page</a:t>
            </a:r>
          </a:p>
          <a:p>
            <a:pPr lvl="2"/>
            <a:r>
              <a:rPr lang="en-US" altLang="ko-KR" smtClean="0">
                <a:ea typeface="굴림" panose="020B0600000101010101" pitchFamily="34" charset="-127"/>
                <a:sym typeface="Symbol" panose="05050102010706020507" pitchFamily="18" charset="2"/>
              </a:rPr>
              <a:t>Can’t push page out to disk without invalidating all PTEs</a:t>
            </a:r>
          </a:p>
        </p:txBody>
      </p:sp>
    </p:spTree>
    <p:extLst>
      <p:ext uri="{BB962C8B-B14F-4D97-AF65-F5344CB8AC3E}">
        <p14:creationId xmlns:p14="http://schemas.microsoft.com/office/powerpoint/2010/main" val="1703993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 calcmode="lin" valueType="num">
                                      <p:cBhvr additive="base">
                                        <p:cTn id="7" dur="500" fill="hold"/>
                                        <p:tgtEl>
                                          <p:spTgt spid="792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2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92579">
                                            <p:txEl>
                                              <p:pRg st="1" end="1"/>
                                            </p:txEl>
                                          </p:spTgt>
                                        </p:tgtEl>
                                        <p:attrNameLst>
                                          <p:attrName>style.visibility</p:attrName>
                                        </p:attrNameLst>
                                      </p:cBhvr>
                                      <p:to>
                                        <p:strVal val="visible"/>
                                      </p:to>
                                    </p:set>
                                    <p:anim calcmode="lin" valueType="num">
                                      <p:cBhvr additive="base">
                                        <p:cTn id="13" dur="500" fill="hold"/>
                                        <p:tgtEl>
                                          <p:spTgt spid="792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92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2579">
                                            <p:txEl>
                                              <p:pRg st="2" end="2"/>
                                            </p:txEl>
                                          </p:spTgt>
                                        </p:tgtEl>
                                        <p:attrNameLst>
                                          <p:attrName>style.visibility</p:attrName>
                                        </p:attrNameLst>
                                      </p:cBhvr>
                                      <p:to>
                                        <p:strVal val="visible"/>
                                      </p:to>
                                    </p:set>
                                    <p:anim calcmode="lin" valueType="num">
                                      <p:cBhvr additive="base">
                                        <p:cTn id="19" dur="500" fill="hold"/>
                                        <p:tgtEl>
                                          <p:spTgt spid="792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2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92579">
                                            <p:txEl>
                                              <p:pRg st="3" end="3"/>
                                            </p:txEl>
                                          </p:spTgt>
                                        </p:tgtEl>
                                        <p:attrNameLst>
                                          <p:attrName>style.visibility</p:attrName>
                                        </p:attrNameLst>
                                      </p:cBhvr>
                                      <p:to>
                                        <p:strVal val="visible"/>
                                      </p:to>
                                    </p:set>
                                    <p:anim calcmode="lin" valueType="num">
                                      <p:cBhvr additive="base">
                                        <p:cTn id="25" dur="500" fill="hold"/>
                                        <p:tgtEl>
                                          <p:spTgt spid="792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257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2579">
                                            <p:txEl>
                                              <p:pRg st="4" end="4"/>
                                            </p:txEl>
                                          </p:spTgt>
                                        </p:tgtEl>
                                        <p:attrNameLst>
                                          <p:attrName>style.visibility</p:attrName>
                                        </p:attrNameLst>
                                      </p:cBhvr>
                                      <p:to>
                                        <p:strVal val="visible"/>
                                      </p:to>
                                    </p:set>
                                    <p:anim calcmode="lin" valueType="num">
                                      <p:cBhvr additive="base">
                                        <p:cTn id="29" dur="500" fill="hold"/>
                                        <p:tgtEl>
                                          <p:spTgt spid="792579">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2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2579">
                                            <p:txEl>
                                              <p:pRg st="5" end="5"/>
                                            </p:txEl>
                                          </p:spTgt>
                                        </p:tgtEl>
                                        <p:attrNameLst>
                                          <p:attrName>style.visibility</p:attrName>
                                        </p:attrNameLst>
                                      </p:cBhvr>
                                      <p:to>
                                        <p:strVal val="visible"/>
                                      </p:to>
                                    </p:set>
                                    <p:anim calcmode="lin" valueType="num">
                                      <p:cBhvr additive="base">
                                        <p:cTn id="35" dur="500" fill="hold"/>
                                        <p:tgtEl>
                                          <p:spTgt spid="792579">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2579">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2579">
                                            <p:txEl>
                                              <p:pRg st="6" end="6"/>
                                            </p:txEl>
                                          </p:spTgt>
                                        </p:tgtEl>
                                        <p:attrNameLst>
                                          <p:attrName>style.visibility</p:attrName>
                                        </p:attrNameLst>
                                      </p:cBhvr>
                                      <p:to>
                                        <p:strVal val="visible"/>
                                      </p:to>
                                    </p:set>
                                    <p:anim calcmode="lin" valueType="num">
                                      <p:cBhvr additive="base">
                                        <p:cTn id="39" dur="500" fill="hold"/>
                                        <p:tgtEl>
                                          <p:spTgt spid="792579">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2579">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2579">
                                            <p:txEl>
                                              <p:pRg st="7" end="7"/>
                                            </p:txEl>
                                          </p:spTgt>
                                        </p:tgtEl>
                                        <p:attrNameLst>
                                          <p:attrName>style.visibility</p:attrName>
                                        </p:attrNameLst>
                                      </p:cBhvr>
                                      <p:to>
                                        <p:strVal val="visible"/>
                                      </p:to>
                                    </p:set>
                                    <p:anim calcmode="lin" valueType="num">
                                      <p:cBhvr additive="base">
                                        <p:cTn id="43" dur="500" fill="hold"/>
                                        <p:tgtEl>
                                          <p:spTgt spid="7925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257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ko-KR" smtClean="0">
                <a:ea typeface="굴림" panose="020B0600000101010101" pitchFamily="34" charset="-127"/>
              </a:rPr>
              <a:t>Allocation of Page Frames (Memory Pages)</a:t>
            </a:r>
          </a:p>
        </p:txBody>
      </p:sp>
      <p:sp>
        <p:nvSpPr>
          <p:cNvPr id="817155" name="Rectangle 3"/>
          <p:cNvSpPr>
            <a:spLocks noGrp="1" noChangeArrowheads="1"/>
          </p:cNvSpPr>
          <p:nvPr>
            <p:ph type="body" idx="1"/>
          </p:nvPr>
        </p:nvSpPr>
        <p:spPr>
          <a:xfrm>
            <a:off x="52388" y="660400"/>
            <a:ext cx="8967787" cy="5943600"/>
          </a:xfrm>
        </p:spPr>
        <p:txBody>
          <a:bodyPr/>
          <a:lstStyle/>
          <a:p>
            <a:pPr>
              <a:lnSpc>
                <a:spcPct val="80000"/>
              </a:lnSpc>
              <a:spcBef>
                <a:spcPct val="15000"/>
              </a:spcBef>
            </a:pPr>
            <a:r>
              <a:rPr lang="en-US" altLang="ko-KR" smtClean="0">
                <a:ea typeface="굴림" panose="020B0600000101010101" pitchFamily="34" charset="-127"/>
              </a:rPr>
              <a:t>How do we allocate memory among different processes?</a:t>
            </a:r>
          </a:p>
          <a:p>
            <a:pPr lvl="1">
              <a:lnSpc>
                <a:spcPct val="80000"/>
              </a:lnSpc>
              <a:spcBef>
                <a:spcPct val="15000"/>
              </a:spcBef>
            </a:pPr>
            <a:r>
              <a:rPr lang="en-US" altLang="ko-KR" smtClean="0">
                <a:ea typeface="굴림" panose="020B0600000101010101" pitchFamily="34" charset="-127"/>
              </a:rPr>
              <a:t>Does every process get the same fraction of memory?  Different fractions?</a:t>
            </a:r>
          </a:p>
          <a:p>
            <a:pPr lvl="1">
              <a:lnSpc>
                <a:spcPct val="80000"/>
              </a:lnSpc>
              <a:spcBef>
                <a:spcPct val="15000"/>
              </a:spcBef>
            </a:pPr>
            <a:r>
              <a:rPr lang="en-US" altLang="ko-KR" smtClean="0">
                <a:ea typeface="굴림" panose="020B0600000101010101" pitchFamily="34" charset="-127"/>
              </a:rPr>
              <a:t>Should we completely swap some processes out of memory?</a:t>
            </a:r>
          </a:p>
          <a:p>
            <a:pPr>
              <a:lnSpc>
                <a:spcPct val="80000"/>
              </a:lnSpc>
              <a:spcBef>
                <a:spcPct val="15000"/>
              </a:spcBef>
            </a:pPr>
            <a:r>
              <a:rPr lang="en-US" altLang="ko-KR" smtClean="0">
                <a:ea typeface="굴림" panose="020B0600000101010101" pitchFamily="34" charset="-127"/>
              </a:rPr>
              <a:t>Each process needs </a:t>
            </a:r>
            <a:r>
              <a:rPr lang="en-US" altLang="ko-KR" i="1" smtClean="0">
                <a:ea typeface="굴림" panose="020B0600000101010101" pitchFamily="34" charset="-127"/>
              </a:rPr>
              <a:t>minimum</a:t>
            </a:r>
            <a:r>
              <a:rPr lang="en-US" altLang="ko-KR" smtClean="0">
                <a:ea typeface="굴림" panose="020B0600000101010101" pitchFamily="34" charset="-127"/>
              </a:rPr>
              <a:t> number of pages</a:t>
            </a:r>
          </a:p>
          <a:p>
            <a:pPr lvl="1">
              <a:lnSpc>
                <a:spcPct val="80000"/>
              </a:lnSpc>
              <a:spcBef>
                <a:spcPct val="15000"/>
              </a:spcBef>
            </a:pPr>
            <a:r>
              <a:rPr lang="en-US" altLang="ko-KR" smtClean="0">
                <a:ea typeface="굴림" panose="020B0600000101010101" pitchFamily="34" charset="-127"/>
              </a:rPr>
              <a:t>Want to make sure that all processes </a:t>
            </a:r>
            <a:r>
              <a:rPr lang="en-US" altLang="ko-KR" smtClean="0">
                <a:solidFill>
                  <a:schemeClr val="hlink"/>
                </a:solidFill>
                <a:ea typeface="굴림" panose="020B0600000101010101" pitchFamily="34" charset="-127"/>
              </a:rPr>
              <a:t>that are loaded into memory</a:t>
            </a:r>
            <a:r>
              <a:rPr lang="en-US" altLang="ko-KR" smtClean="0">
                <a:ea typeface="굴림" panose="020B0600000101010101" pitchFamily="34" charset="-127"/>
              </a:rPr>
              <a:t> can make forward progress</a:t>
            </a:r>
          </a:p>
          <a:p>
            <a:pPr lvl="1">
              <a:lnSpc>
                <a:spcPct val="80000"/>
              </a:lnSpc>
              <a:spcBef>
                <a:spcPct val="15000"/>
              </a:spcBef>
            </a:pPr>
            <a:r>
              <a:rPr lang="en-US" altLang="ko-KR" smtClean="0">
                <a:ea typeface="굴림" panose="020B0600000101010101" pitchFamily="34" charset="-127"/>
              </a:rPr>
              <a:t>Example:  IBM 370 – 6 pages to handle SS MOVE instruction:</a:t>
            </a:r>
          </a:p>
          <a:p>
            <a:pPr lvl="2">
              <a:lnSpc>
                <a:spcPct val="80000"/>
              </a:lnSpc>
              <a:spcBef>
                <a:spcPct val="15000"/>
              </a:spcBef>
            </a:pPr>
            <a:r>
              <a:rPr lang="en-US" altLang="ko-KR" smtClean="0">
                <a:ea typeface="굴림" panose="020B0600000101010101" pitchFamily="34" charset="-127"/>
              </a:rPr>
              <a:t>instruction is 6 bytes, might span 2 pages</a:t>
            </a:r>
          </a:p>
          <a:p>
            <a:pPr lvl="2">
              <a:lnSpc>
                <a:spcPct val="80000"/>
              </a:lnSpc>
              <a:spcBef>
                <a:spcPct val="15000"/>
              </a:spcBef>
            </a:pPr>
            <a:r>
              <a:rPr lang="en-US" altLang="ko-KR" smtClean="0">
                <a:ea typeface="굴림" panose="020B0600000101010101" pitchFamily="34" charset="-127"/>
              </a:rPr>
              <a:t>2 pages to handle </a:t>
            </a:r>
            <a:r>
              <a:rPr lang="en-US" altLang="ko-KR" i="1" smtClean="0">
                <a:ea typeface="굴림" panose="020B0600000101010101" pitchFamily="34" charset="-127"/>
              </a:rPr>
              <a:t>from</a:t>
            </a:r>
          </a:p>
          <a:p>
            <a:pPr lvl="2">
              <a:lnSpc>
                <a:spcPct val="80000"/>
              </a:lnSpc>
              <a:spcBef>
                <a:spcPct val="15000"/>
              </a:spcBef>
            </a:pPr>
            <a:r>
              <a:rPr lang="en-US" altLang="ko-KR" smtClean="0">
                <a:ea typeface="굴림" panose="020B0600000101010101" pitchFamily="34" charset="-127"/>
              </a:rPr>
              <a:t>2 pages to handle </a:t>
            </a:r>
            <a:r>
              <a:rPr lang="en-US" altLang="ko-KR" i="1" smtClean="0">
                <a:ea typeface="굴림" panose="020B0600000101010101" pitchFamily="34" charset="-127"/>
              </a:rPr>
              <a:t>to</a:t>
            </a:r>
          </a:p>
          <a:p>
            <a:r>
              <a:rPr lang="en-US" altLang="ko-KR" smtClean="0">
                <a:ea typeface="굴림" panose="020B0600000101010101" pitchFamily="34" charset="-127"/>
              </a:rPr>
              <a:t>Possible Replacement Scopes:</a:t>
            </a:r>
          </a:p>
          <a:p>
            <a:pPr lvl="1"/>
            <a:r>
              <a:rPr lang="en-US" altLang="ko-KR" smtClean="0">
                <a:solidFill>
                  <a:schemeClr val="hlink"/>
                </a:solidFill>
                <a:ea typeface="굴림" panose="020B0600000101010101" pitchFamily="34" charset="-127"/>
              </a:rPr>
              <a:t>Global replacement</a:t>
            </a:r>
            <a:r>
              <a:rPr lang="en-US" altLang="ko-KR" smtClean="0">
                <a:ea typeface="굴림" panose="020B0600000101010101" pitchFamily="34" charset="-127"/>
              </a:rPr>
              <a:t> – process selects replacement frame from set of all frames; one process can take a frame from another</a:t>
            </a:r>
          </a:p>
          <a:p>
            <a:pPr lvl="1"/>
            <a:r>
              <a:rPr lang="en-US" altLang="ko-KR" smtClean="0">
                <a:solidFill>
                  <a:schemeClr val="hlink"/>
                </a:solidFill>
                <a:ea typeface="굴림" panose="020B0600000101010101" pitchFamily="34" charset="-127"/>
              </a:rPr>
              <a:t>Local replacement</a:t>
            </a:r>
            <a:r>
              <a:rPr lang="en-US" altLang="ko-KR" smtClean="0">
                <a:ea typeface="굴림" panose="020B0600000101010101" pitchFamily="34" charset="-127"/>
              </a:rPr>
              <a:t> – each process selects from only its own set of allocated frames</a:t>
            </a:r>
          </a:p>
        </p:txBody>
      </p:sp>
    </p:spTree>
    <p:extLst>
      <p:ext uri="{BB962C8B-B14F-4D97-AF65-F5344CB8AC3E}">
        <p14:creationId xmlns:p14="http://schemas.microsoft.com/office/powerpoint/2010/main" val="488954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7155">
                                            <p:txEl>
                                              <p:pRg st="1" end="1"/>
                                            </p:txEl>
                                          </p:spTgt>
                                        </p:tgtEl>
                                        <p:attrNameLst>
                                          <p:attrName>style.visibility</p:attrName>
                                        </p:attrNameLst>
                                      </p:cBhvr>
                                      <p:to>
                                        <p:strVal val="visible"/>
                                      </p:to>
                                    </p:set>
                                    <p:anim calcmode="lin" valueType="num">
                                      <p:cBhvr additive="base">
                                        <p:cTn id="13" dur="500" fill="hold"/>
                                        <p:tgtEl>
                                          <p:spTgt spid="817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7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17155">
                                            <p:txEl>
                                              <p:pRg st="2" end="2"/>
                                            </p:txEl>
                                          </p:spTgt>
                                        </p:tgtEl>
                                        <p:attrNameLst>
                                          <p:attrName>style.visibility</p:attrName>
                                        </p:attrNameLst>
                                      </p:cBhvr>
                                      <p:to>
                                        <p:strVal val="visible"/>
                                      </p:to>
                                    </p:set>
                                    <p:anim calcmode="lin" valueType="num">
                                      <p:cBhvr additive="base">
                                        <p:cTn id="19" dur="500" fill="hold"/>
                                        <p:tgtEl>
                                          <p:spTgt spid="8171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7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7155">
                                            <p:txEl>
                                              <p:pRg st="3" end="3"/>
                                            </p:txEl>
                                          </p:spTgt>
                                        </p:tgtEl>
                                        <p:attrNameLst>
                                          <p:attrName>style.visibility</p:attrName>
                                        </p:attrNameLst>
                                      </p:cBhvr>
                                      <p:to>
                                        <p:strVal val="visible"/>
                                      </p:to>
                                    </p:set>
                                    <p:anim calcmode="lin" valueType="num">
                                      <p:cBhvr additive="base">
                                        <p:cTn id="25" dur="500" fill="hold"/>
                                        <p:tgtEl>
                                          <p:spTgt spid="8171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7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7155">
                                            <p:txEl>
                                              <p:pRg st="4" end="4"/>
                                            </p:txEl>
                                          </p:spTgt>
                                        </p:tgtEl>
                                        <p:attrNameLst>
                                          <p:attrName>style.visibility</p:attrName>
                                        </p:attrNameLst>
                                      </p:cBhvr>
                                      <p:to>
                                        <p:strVal val="visible"/>
                                      </p:to>
                                    </p:set>
                                    <p:anim calcmode="lin" valueType="num">
                                      <p:cBhvr additive="base">
                                        <p:cTn id="31" dur="500" fill="hold"/>
                                        <p:tgtEl>
                                          <p:spTgt spid="8171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7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17155">
                                            <p:txEl>
                                              <p:pRg st="5" end="5"/>
                                            </p:txEl>
                                          </p:spTgt>
                                        </p:tgtEl>
                                        <p:attrNameLst>
                                          <p:attrName>style.visibility</p:attrName>
                                        </p:attrNameLst>
                                      </p:cBhvr>
                                      <p:to>
                                        <p:strVal val="visible"/>
                                      </p:to>
                                    </p:set>
                                    <p:anim calcmode="lin" valueType="num">
                                      <p:cBhvr additive="base">
                                        <p:cTn id="37" dur="500" fill="hold"/>
                                        <p:tgtEl>
                                          <p:spTgt spid="8171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7155">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7155">
                                            <p:txEl>
                                              <p:pRg st="6" end="6"/>
                                            </p:txEl>
                                          </p:spTgt>
                                        </p:tgtEl>
                                        <p:attrNameLst>
                                          <p:attrName>style.visibility</p:attrName>
                                        </p:attrNameLst>
                                      </p:cBhvr>
                                      <p:to>
                                        <p:strVal val="visible"/>
                                      </p:to>
                                    </p:set>
                                    <p:anim calcmode="lin" valueType="num">
                                      <p:cBhvr additive="base">
                                        <p:cTn id="41" dur="500" fill="hold"/>
                                        <p:tgtEl>
                                          <p:spTgt spid="817155">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7155">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7155">
                                            <p:txEl>
                                              <p:pRg st="7" end="7"/>
                                            </p:txEl>
                                          </p:spTgt>
                                        </p:tgtEl>
                                        <p:attrNameLst>
                                          <p:attrName>style.visibility</p:attrName>
                                        </p:attrNameLst>
                                      </p:cBhvr>
                                      <p:to>
                                        <p:strVal val="visible"/>
                                      </p:to>
                                    </p:set>
                                    <p:anim calcmode="lin" valueType="num">
                                      <p:cBhvr additive="base">
                                        <p:cTn id="45" dur="500" fill="hold"/>
                                        <p:tgtEl>
                                          <p:spTgt spid="817155">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7155">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817155">
                                            <p:txEl>
                                              <p:pRg st="8" end="8"/>
                                            </p:txEl>
                                          </p:spTgt>
                                        </p:tgtEl>
                                        <p:attrNameLst>
                                          <p:attrName>style.visibility</p:attrName>
                                        </p:attrNameLst>
                                      </p:cBhvr>
                                      <p:to>
                                        <p:strVal val="visible"/>
                                      </p:to>
                                    </p:set>
                                    <p:anim calcmode="lin" valueType="num">
                                      <p:cBhvr additive="base">
                                        <p:cTn id="49" dur="500" fill="hold"/>
                                        <p:tgtEl>
                                          <p:spTgt spid="81715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171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17155">
                                            <p:txEl>
                                              <p:pRg st="9" end="9"/>
                                            </p:txEl>
                                          </p:spTgt>
                                        </p:tgtEl>
                                        <p:attrNameLst>
                                          <p:attrName>style.visibility</p:attrName>
                                        </p:attrNameLst>
                                      </p:cBhvr>
                                      <p:to>
                                        <p:strVal val="visible"/>
                                      </p:to>
                                    </p:set>
                                    <p:anim calcmode="lin" valueType="num">
                                      <p:cBhvr additive="base">
                                        <p:cTn id="55" dur="500" fill="hold"/>
                                        <p:tgtEl>
                                          <p:spTgt spid="817155">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171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17155">
                                            <p:txEl>
                                              <p:pRg st="10" end="10"/>
                                            </p:txEl>
                                          </p:spTgt>
                                        </p:tgtEl>
                                        <p:attrNameLst>
                                          <p:attrName>style.visibility</p:attrName>
                                        </p:attrNameLst>
                                      </p:cBhvr>
                                      <p:to>
                                        <p:strVal val="visible"/>
                                      </p:to>
                                    </p:set>
                                    <p:anim calcmode="lin" valueType="num">
                                      <p:cBhvr additive="base">
                                        <p:cTn id="61" dur="500" fill="hold"/>
                                        <p:tgtEl>
                                          <p:spTgt spid="817155">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171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17155">
                                            <p:txEl>
                                              <p:pRg st="11" end="11"/>
                                            </p:txEl>
                                          </p:spTgt>
                                        </p:tgtEl>
                                        <p:attrNameLst>
                                          <p:attrName>style.visibility</p:attrName>
                                        </p:attrNameLst>
                                      </p:cBhvr>
                                      <p:to>
                                        <p:strVal val="visible"/>
                                      </p:to>
                                    </p:set>
                                    <p:anim calcmode="lin" valueType="num">
                                      <p:cBhvr additive="base">
                                        <p:cTn id="67" dur="500" fill="hold"/>
                                        <p:tgtEl>
                                          <p:spTgt spid="817155">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1715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6"/>
          <p:cNvSpPr>
            <a:spLocks noGrp="1" noChangeArrowheads="1"/>
          </p:cNvSpPr>
          <p:nvPr>
            <p:ph type="title"/>
          </p:nvPr>
        </p:nvSpPr>
        <p:spPr/>
        <p:txBody>
          <a:bodyPr/>
          <a:lstStyle/>
          <a:p>
            <a:r>
              <a:rPr lang="en-US" altLang="ko-KR" smtClean="0">
                <a:ea typeface="굴림" panose="020B0600000101010101" pitchFamily="34" charset="-127"/>
              </a:rPr>
              <a:t>Fixed/Priority Allocation</a:t>
            </a:r>
          </a:p>
        </p:txBody>
      </p:sp>
      <p:sp>
        <p:nvSpPr>
          <p:cNvPr id="818193" name="Rectangle 17"/>
          <p:cNvSpPr>
            <a:spLocks noGrp="1" noChangeArrowheads="1"/>
          </p:cNvSpPr>
          <p:nvPr>
            <p:ph type="body" idx="1"/>
          </p:nvPr>
        </p:nvSpPr>
        <p:spPr>
          <a:xfrm>
            <a:off x="0" y="685800"/>
            <a:ext cx="9144000" cy="6172200"/>
          </a:xfrm>
        </p:spPr>
        <p:txBody>
          <a:bodyPr/>
          <a:lstStyle/>
          <a:p>
            <a:pPr>
              <a:lnSpc>
                <a:spcPct val="80000"/>
              </a:lnSpc>
              <a:spcBef>
                <a:spcPct val="10000"/>
              </a:spcBef>
            </a:pPr>
            <a:r>
              <a:rPr lang="en-US" altLang="ko-KR" smtClean="0">
                <a:solidFill>
                  <a:schemeClr val="hlink"/>
                </a:solidFill>
                <a:ea typeface="굴림" panose="020B0600000101010101" pitchFamily="34" charset="-127"/>
              </a:rPr>
              <a:t>Equal allocation</a:t>
            </a:r>
            <a:r>
              <a:rPr lang="en-US" altLang="ko-KR" smtClean="0">
                <a:ea typeface="굴림" panose="020B0600000101010101" pitchFamily="34" charset="-127"/>
              </a:rPr>
              <a:t> (Fixed Scheme): </a:t>
            </a:r>
          </a:p>
          <a:p>
            <a:pPr lvl="1">
              <a:lnSpc>
                <a:spcPct val="80000"/>
              </a:lnSpc>
              <a:spcBef>
                <a:spcPct val="10000"/>
              </a:spcBef>
            </a:pPr>
            <a:r>
              <a:rPr lang="en-US" altLang="ko-KR" smtClean="0">
                <a:ea typeface="굴림" panose="020B0600000101010101" pitchFamily="34" charset="-127"/>
              </a:rPr>
              <a:t>Every process gets same amount of memory</a:t>
            </a:r>
          </a:p>
          <a:p>
            <a:pPr lvl="1">
              <a:lnSpc>
                <a:spcPct val="80000"/>
              </a:lnSpc>
              <a:spcBef>
                <a:spcPct val="10000"/>
              </a:spcBef>
            </a:pPr>
            <a:r>
              <a:rPr lang="en-US" altLang="ko-KR" smtClean="0">
                <a:ea typeface="굴림" panose="020B0600000101010101" pitchFamily="34" charset="-127"/>
              </a:rPr>
              <a:t>Example: 100 frames, 5 processes</a:t>
            </a:r>
            <a:r>
              <a:rPr lang="en-US" altLang="ko-KR" smtClean="0">
                <a:ea typeface="굴림" panose="020B0600000101010101" pitchFamily="34" charset="-127"/>
                <a:sym typeface="Symbol" panose="05050102010706020507" pitchFamily="18" charset="2"/>
              </a:rPr>
              <a:t></a:t>
            </a:r>
            <a:r>
              <a:rPr lang="en-US" altLang="ko-KR" smtClean="0">
                <a:ea typeface="굴림" panose="020B0600000101010101" pitchFamily="34" charset="-127"/>
              </a:rPr>
              <a:t>process gets 20 frames</a:t>
            </a:r>
          </a:p>
          <a:p>
            <a:pPr>
              <a:lnSpc>
                <a:spcPct val="80000"/>
              </a:lnSpc>
              <a:spcBef>
                <a:spcPct val="10000"/>
              </a:spcBef>
            </a:pPr>
            <a:r>
              <a:rPr lang="en-US" altLang="ko-KR" smtClean="0">
                <a:solidFill>
                  <a:schemeClr val="hlink"/>
                </a:solidFill>
                <a:ea typeface="굴림" panose="020B0600000101010101" pitchFamily="34" charset="-127"/>
              </a:rPr>
              <a:t>Proportional allocation</a:t>
            </a:r>
            <a:r>
              <a:rPr lang="en-US" altLang="ko-KR" smtClean="0">
                <a:ea typeface="굴림" panose="020B0600000101010101" pitchFamily="34" charset="-127"/>
              </a:rPr>
              <a:t> (Fixed Scheme)</a:t>
            </a:r>
          </a:p>
          <a:p>
            <a:pPr lvl="1">
              <a:lnSpc>
                <a:spcPct val="80000"/>
              </a:lnSpc>
              <a:spcBef>
                <a:spcPct val="10000"/>
              </a:spcBef>
            </a:pPr>
            <a:r>
              <a:rPr lang="en-US" altLang="ko-KR" smtClean="0">
                <a:ea typeface="굴림" panose="020B0600000101010101" pitchFamily="34" charset="-127"/>
              </a:rPr>
              <a:t>Allocate according to the size of process</a:t>
            </a:r>
          </a:p>
          <a:p>
            <a:pPr lvl="1">
              <a:lnSpc>
                <a:spcPct val="80000"/>
              </a:lnSpc>
              <a:spcBef>
                <a:spcPct val="10000"/>
              </a:spcBef>
            </a:pPr>
            <a:r>
              <a:rPr lang="en-US" altLang="ko-KR" smtClean="0">
                <a:ea typeface="굴림" panose="020B0600000101010101" pitchFamily="34" charset="-127"/>
              </a:rPr>
              <a:t>Computation proceeds as follows:</a:t>
            </a:r>
          </a:p>
          <a:p>
            <a:pPr lvl="1">
              <a:lnSpc>
                <a:spcPct val="80000"/>
              </a:lnSpc>
              <a:spcBef>
                <a:spcPct val="10000"/>
              </a:spcBef>
              <a:buFontTx/>
              <a:buNone/>
            </a:pPr>
            <a:r>
              <a:rPr lang="en-US" altLang="ko-KR" i="1" smtClean="0">
                <a:ea typeface="굴림" panose="020B0600000101010101" pitchFamily="34" charset="-127"/>
              </a:rPr>
              <a:t>		s</a:t>
            </a:r>
            <a:r>
              <a:rPr lang="en-US" altLang="ko-KR" i="1" baseline="-25000" smtClean="0">
                <a:ea typeface="굴림" panose="020B0600000101010101" pitchFamily="34" charset="-127"/>
              </a:rPr>
              <a:t>i</a:t>
            </a:r>
            <a:r>
              <a:rPr lang="en-US" altLang="ko-KR" smtClean="0">
                <a:ea typeface="굴림" panose="020B0600000101010101" pitchFamily="34" charset="-127"/>
              </a:rPr>
              <a:t> = size of process </a:t>
            </a:r>
            <a:r>
              <a:rPr lang="en-US" altLang="ko-KR" i="1" smtClean="0">
                <a:ea typeface="굴림" panose="020B0600000101010101" pitchFamily="34" charset="-127"/>
              </a:rPr>
              <a:t>p</a:t>
            </a:r>
            <a:r>
              <a:rPr lang="en-US" altLang="ko-KR" i="1" baseline="-25000" smtClean="0">
                <a:ea typeface="굴림" panose="020B0600000101010101" pitchFamily="34" charset="-127"/>
              </a:rPr>
              <a:t>i</a:t>
            </a:r>
            <a:r>
              <a:rPr lang="en-US" altLang="ko-KR" smtClean="0">
                <a:ea typeface="굴림" panose="020B0600000101010101" pitchFamily="34" charset="-127"/>
              </a:rPr>
              <a:t> and </a:t>
            </a:r>
            <a:r>
              <a:rPr lang="en-US" altLang="ko-KR" i="1" smtClean="0">
                <a:ea typeface="굴림" panose="020B0600000101010101" pitchFamily="34" charset="-127"/>
              </a:rPr>
              <a:t>S</a:t>
            </a:r>
            <a:r>
              <a:rPr lang="en-US" altLang="ko-KR" smtClean="0">
                <a:ea typeface="굴림" panose="020B0600000101010101" pitchFamily="34" charset="-127"/>
              </a:rPr>
              <a:t> = </a:t>
            </a:r>
            <a:r>
              <a:rPr lang="en-US" altLang="ko-KR" smtClean="0">
                <a:ea typeface="굴림" panose="020B0600000101010101" pitchFamily="34" charset="-127"/>
                <a:sym typeface="Symbol" panose="05050102010706020507" pitchFamily="18" charset="2"/>
              </a:rPr>
              <a:t></a:t>
            </a:r>
            <a:r>
              <a:rPr lang="en-US" altLang="ko-KR" i="1" smtClean="0">
                <a:ea typeface="굴림" panose="020B0600000101010101" pitchFamily="34" charset="-127"/>
              </a:rPr>
              <a:t>s</a:t>
            </a:r>
            <a:r>
              <a:rPr lang="en-US" altLang="ko-KR" i="1" baseline="-25000" smtClean="0">
                <a:ea typeface="굴림" panose="020B0600000101010101" pitchFamily="34" charset="-127"/>
              </a:rPr>
              <a:t>i</a:t>
            </a:r>
            <a:r>
              <a:rPr lang="en-US" altLang="ko-KR" smtClean="0">
                <a:ea typeface="굴림" panose="020B0600000101010101" pitchFamily="34" charset="-127"/>
              </a:rPr>
              <a:t> </a:t>
            </a:r>
          </a:p>
          <a:p>
            <a:pPr lvl="1">
              <a:lnSpc>
                <a:spcPct val="80000"/>
              </a:lnSpc>
              <a:spcBef>
                <a:spcPct val="10000"/>
              </a:spcBef>
              <a:buFontTx/>
              <a:buNone/>
            </a:pPr>
            <a:r>
              <a:rPr lang="en-US" altLang="ko-KR" smtClean="0">
                <a:ea typeface="굴림" panose="020B0600000101010101" pitchFamily="34" charset="-127"/>
              </a:rPr>
              <a:t>		</a:t>
            </a:r>
            <a:r>
              <a:rPr lang="en-US" altLang="ko-KR" i="1" smtClean="0">
                <a:ea typeface="굴림" panose="020B0600000101010101" pitchFamily="34" charset="-127"/>
              </a:rPr>
              <a:t>m</a:t>
            </a:r>
            <a:r>
              <a:rPr lang="en-US" altLang="ko-KR" smtClean="0">
                <a:ea typeface="굴림" panose="020B0600000101010101" pitchFamily="34" charset="-127"/>
              </a:rPr>
              <a:t> = total number of frames</a:t>
            </a:r>
            <a:br>
              <a:rPr lang="en-US" altLang="ko-KR" smtClean="0">
                <a:ea typeface="굴림" panose="020B0600000101010101" pitchFamily="34" charset="-127"/>
              </a:rPr>
            </a:br>
            <a:endParaRPr lang="en-US" altLang="ko-KR" smtClean="0">
              <a:ea typeface="굴림" panose="020B0600000101010101" pitchFamily="34" charset="-127"/>
            </a:endParaRPr>
          </a:p>
          <a:p>
            <a:pPr lvl="1">
              <a:lnSpc>
                <a:spcPct val="80000"/>
              </a:lnSpc>
              <a:spcBef>
                <a:spcPct val="10000"/>
              </a:spcBef>
              <a:buFontTx/>
              <a:buNone/>
            </a:pPr>
            <a:r>
              <a:rPr lang="en-US" altLang="ko-KR" smtClean="0">
                <a:ea typeface="굴림" panose="020B0600000101010101" pitchFamily="34" charset="-127"/>
              </a:rPr>
              <a:t>		</a:t>
            </a:r>
            <a:r>
              <a:rPr lang="en-US" altLang="ko-KR" i="1" smtClean="0">
                <a:ea typeface="굴림" panose="020B0600000101010101" pitchFamily="34" charset="-127"/>
              </a:rPr>
              <a:t>a</a:t>
            </a:r>
            <a:r>
              <a:rPr lang="en-US" altLang="ko-KR" i="1" baseline="-25000" smtClean="0">
                <a:ea typeface="굴림" panose="020B0600000101010101" pitchFamily="34" charset="-127"/>
              </a:rPr>
              <a:t>i</a:t>
            </a:r>
            <a:r>
              <a:rPr lang="en-US" altLang="ko-KR" smtClean="0">
                <a:ea typeface="굴림" panose="020B0600000101010101" pitchFamily="34" charset="-127"/>
              </a:rPr>
              <a:t> = allocation for </a:t>
            </a:r>
            <a:r>
              <a:rPr lang="en-US" altLang="ko-KR" i="1" smtClean="0">
                <a:ea typeface="굴림" panose="020B0600000101010101" pitchFamily="34" charset="-127"/>
              </a:rPr>
              <a:t>p</a:t>
            </a:r>
            <a:r>
              <a:rPr lang="en-US" altLang="ko-KR" i="1" baseline="-25000" smtClean="0">
                <a:ea typeface="굴림" panose="020B0600000101010101" pitchFamily="34" charset="-127"/>
              </a:rPr>
              <a:t>i</a:t>
            </a:r>
            <a:r>
              <a:rPr lang="en-US" altLang="ko-KR" smtClean="0">
                <a:ea typeface="굴림" panose="020B0600000101010101" pitchFamily="34" charset="-127"/>
              </a:rPr>
              <a:t> = </a:t>
            </a:r>
          </a:p>
          <a:p>
            <a:pPr lvl="1">
              <a:lnSpc>
                <a:spcPct val="80000"/>
              </a:lnSpc>
              <a:spcBef>
                <a:spcPct val="10000"/>
              </a:spcBef>
            </a:pPr>
            <a:endParaRPr lang="en-US" altLang="ko-KR" smtClean="0">
              <a:ea typeface="굴림" panose="020B0600000101010101" pitchFamily="34" charset="-127"/>
            </a:endParaRPr>
          </a:p>
          <a:p>
            <a:pPr>
              <a:lnSpc>
                <a:spcPct val="80000"/>
              </a:lnSpc>
              <a:spcBef>
                <a:spcPct val="10000"/>
              </a:spcBef>
            </a:pPr>
            <a:r>
              <a:rPr lang="en-US" altLang="ko-KR" smtClean="0">
                <a:solidFill>
                  <a:schemeClr val="hlink"/>
                </a:solidFill>
                <a:ea typeface="굴림" panose="020B0600000101010101" pitchFamily="34" charset="-127"/>
              </a:rPr>
              <a:t>Priority Allocation:</a:t>
            </a:r>
          </a:p>
          <a:p>
            <a:pPr lvl="1">
              <a:lnSpc>
                <a:spcPct val="80000"/>
              </a:lnSpc>
              <a:spcBef>
                <a:spcPct val="10000"/>
              </a:spcBef>
            </a:pPr>
            <a:r>
              <a:rPr lang="en-US" altLang="ko-KR" smtClean="0">
                <a:ea typeface="굴림" panose="020B0600000101010101" pitchFamily="34" charset="-127"/>
              </a:rPr>
              <a:t>Proportional scheme using priorities rather than size</a:t>
            </a:r>
          </a:p>
          <a:p>
            <a:pPr lvl="2">
              <a:lnSpc>
                <a:spcPct val="80000"/>
              </a:lnSpc>
              <a:spcBef>
                <a:spcPct val="10000"/>
              </a:spcBef>
            </a:pPr>
            <a:r>
              <a:rPr lang="en-US" altLang="ko-KR" smtClean="0">
                <a:ea typeface="굴림" panose="020B0600000101010101" pitchFamily="34" charset="-127"/>
              </a:rPr>
              <a:t>Same type of computation as previous scheme</a:t>
            </a:r>
          </a:p>
          <a:p>
            <a:pPr lvl="1">
              <a:lnSpc>
                <a:spcPct val="80000"/>
              </a:lnSpc>
              <a:spcBef>
                <a:spcPct val="10000"/>
              </a:spcBef>
            </a:pPr>
            <a:r>
              <a:rPr lang="en-US" altLang="ko-KR" smtClean="0">
                <a:ea typeface="굴림" panose="020B0600000101010101" pitchFamily="34" charset="-127"/>
              </a:rPr>
              <a:t>Possible behavior: If process </a:t>
            </a:r>
            <a:r>
              <a:rPr lang="en-US" altLang="ko-KR" i="1" smtClean="0">
                <a:ea typeface="굴림" panose="020B0600000101010101" pitchFamily="34" charset="-127"/>
              </a:rPr>
              <a:t>p</a:t>
            </a:r>
            <a:r>
              <a:rPr lang="en-US" altLang="ko-KR" i="1" baseline="-25000" smtClean="0">
                <a:ea typeface="굴림" panose="020B0600000101010101" pitchFamily="34" charset="-127"/>
              </a:rPr>
              <a:t>i</a:t>
            </a:r>
            <a:r>
              <a:rPr lang="en-US" altLang="ko-KR" smtClean="0">
                <a:ea typeface="굴림" panose="020B0600000101010101" pitchFamily="34" charset="-127"/>
              </a:rPr>
              <a:t> generates a page fault, select for replacement a frame from a process with lower priority number</a:t>
            </a:r>
          </a:p>
          <a:p>
            <a:pPr>
              <a:lnSpc>
                <a:spcPct val="80000"/>
              </a:lnSpc>
              <a:spcBef>
                <a:spcPct val="10000"/>
              </a:spcBef>
            </a:pPr>
            <a:r>
              <a:rPr lang="en-US" altLang="ko-KR" smtClean="0">
                <a:ea typeface="굴림" panose="020B0600000101010101" pitchFamily="34" charset="-127"/>
              </a:rPr>
              <a:t>Perhaps we should use an adaptive scheme instead???</a:t>
            </a:r>
          </a:p>
          <a:p>
            <a:pPr lvl="1">
              <a:lnSpc>
                <a:spcPct val="80000"/>
              </a:lnSpc>
              <a:spcBef>
                <a:spcPct val="10000"/>
              </a:spcBef>
            </a:pPr>
            <a:r>
              <a:rPr lang="en-US" altLang="ko-KR" smtClean="0">
                <a:ea typeface="굴림" panose="020B0600000101010101" pitchFamily="34" charset="-127"/>
              </a:rPr>
              <a:t>What if some application just needs more memory?</a:t>
            </a:r>
          </a:p>
        </p:txBody>
      </p:sp>
      <p:graphicFrame>
        <p:nvGraphicFramePr>
          <p:cNvPr id="818180" name="Object 4"/>
          <p:cNvGraphicFramePr>
            <a:graphicFrameLocks noChangeAspect="1"/>
          </p:cNvGraphicFramePr>
          <p:nvPr/>
        </p:nvGraphicFramePr>
        <p:xfrm>
          <a:off x="4067175" y="3149600"/>
          <a:ext cx="885825" cy="858838"/>
        </p:xfrm>
        <a:graphic>
          <a:graphicData uri="http://schemas.openxmlformats.org/presentationml/2006/ole">
            <mc:AlternateContent xmlns:mc="http://schemas.openxmlformats.org/markup-compatibility/2006">
              <mc:Choice xmlns:v="urn:schemas-microsoft-com:vml" Requires="v">
                <p:oleObj spid="_x0000_s1034" name="Equation" r:id="rId4" imgW="406048" imgH="393359" progId="Equation.3">
                  <p:embed/>
                </p:oleObj>
              </mc:Choice>
              <mc:Fallback>
                <p:oleObj name="Equation" r:id="rId4" imgW="406048" imgH="39335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3149600"/>
                        <a:ext cx="885825"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121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anim calcmode="lin" valueType="num">
                                      <p:cBhvr additive="base">
                                        <p:cTn id="7" dur="500" fill="hold"/>
                                        <p:tgtEl>
                                          <p:spTgt spid="81819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81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18193">
                                            <p:txEl>
                                              <p:pRg st="1" end="1"/>
                                            </p:txEl>
                                          </p:spTgt>
                                        </p:tgtEl>
                                        <p:attrNameLst>
                                          <p:attrName>style.visibility</p:attrName>
                                        </p:attrNameLst>
                                      </p:cBhvr>
                                      <p:to>
                                        <p:strVal val="visible"/>
                                      </p:to>
                                    </p:set>
                                    <p:anim calcmode="lin" valueType="num">
                                      <p:cBhvr additive="base">
                                        <p:cTn id="11" dur="500" fill="hold"/>
                                        <p:tgtEl>
                                          <p:spTgt spid="81819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181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18193">
                                            <p:txEl>
                                              <p:pRg st="2" end="2"/>
                                            </p:txEl>
                                          </p:spTgt>
                                        </p:tgtEl>
                                        <p:attrNameLst>
                                          <p:attrName>style.visibility</p:attrName>
                                        </p:attrNameLst>
                                      </p:cBhvr>
                                      <p:to>
                                        <p:strVal val="visible"/>
                                      </p:to>
                                    </p:set>
                                    <p:anim calcmode="lin" valueType="num">
                                      <p:cBhvr additive="base">
                                        <p:cTn id="17" dur="500" fill="hold"/>
                                        <p:tgtEl>
                                          <p:spTgt spid="81819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81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18193">
                                            <p:txEl>
                                              <p:pRg st="3" end="3"/>
                                            </p:txEl>
                                          </p:spTgt>
                                        </p:tgtEl>
                                        <p:attrNameLst>
                                          <p:attrName>style.visibility</p:attrName>
                                        </p:attrNameLst>
                                      </p:cBhvr>
                                      <p:to>
                                        <p:strVal val="visible"/>
                                      </p:to>
                                    </p:set>
                                    <p:anim calcmode="lin" valueType="num">
                                      <p:cBhvr additive="base">
                                        <p:cTn id="23" dur="500" fill="hold"/>
                                        <p:tgtEl>
                                          <p:spTgt spid="81819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1819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18193">
                                            <p:txEl>
                                              <p:pRg st="4" end="4"/>
                                            </p:txEl>
                                          </p:spTgt>
                                        </p:tgtEl>
                                        <p:attrNameLst>
                                          <p:attrName>style.visibility</p:attrName>
                                        </p:attrNameLst>
                                      </p:cBhvr>
                                      <p:to>
                                        <p:strVal val="visible"/>
                                      </p:to>
                                    </p:set>
                                    <p:anim calcmode="lin" valueType="num">
                                      <p:cBhvr additive="base">
                                        <p:cTn id="27" dur="500" fill="hold"/>
                                        <p:tgtEl>
                                          <p:spTgt spid="81819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1819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18193">
                                            <p:txEl>
                                              <p:pRg st="5" end="5"/>
                                            </p:txEl>
                                          </p:spTgt>
                                        </p:tgtEl>
                                        <p:attrNameLst>
                                          <p:attrName>style.visibility</p:attrName>
                                        </p:attrNameLst>
                                      </p:cBhvr>
                                      <p:to>
                                        <p:strVal val="visible"/>
                                      </p:to>
                                    </p:set>
                                    <p:anim calcmode="lin" valueType="num">
                                      <p:cBhvr additive="base">
                                        <p:cTn id="33" dur="500" fill="hold"/>
                                        <p:tgtEl>
                                          <p:spTgt spid="81819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1819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18193">
                                            <p:txEl>
                                              <p:pRg st="6" end="6"/>
                                            </p:txEl>
                                          </p:spTgt>
                                        </p:tgtEl>
                                        <p:attrNameLst>
                                          <p:attrName>style.visibility</p:attrName>
                                        </p:attrNameLst>
                                      </p:cBhvr>
                                      <p:to>
                                        <p:strVal val="visible"/>
                                      </p:to>
                                    </p:set>
                                    <p:anim calcmode="lin" valueType="num">
                                      <p:cBhvr additive="base">
                                        <p:cTn id="37" dur="500" fill="hold"/>
                                        <p:tgtEl>
                                          <p:spTgt spid="81819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819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8193">
                                            <p:txEl>
                                              <p:pRg st="7" end="7"/>
                                            </p:txEl>
                                          </p:spTgt>
                                        </p:tgtEl>
                                        <p:attrNameLst>
                                          <p:attrName>style.visibility</p:attrName>
                                        </p:attrNameLst>
                                      </p:cBhvr>
                                      <p:to>
                                        <p:strVal val="visible"/>
                                      </p:to>
                                    </p:set>
                                    <p:anim calcmode="lin" valueType="num">
                                      <p:cBhvr additive="base">
                                        <p:cTn id="41" dur="500" fill="hold"/>
                                        <p:tgtEl>
                                          <p:spTgt spid="81819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8193">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8193">
                                            <p:txEl>
                                              <p:pRg st="8" end="8"/>
                                            </p:txEl>
                                          </p:spTgt>
                                        </p:tgtEl>
                                        <p:attrNameLst>
                                          <p:attrName>style.visibility</p:attrName>
                                        </p:attrNameLst>
                                      </p:cBhvr>
                                      <p:to>
                                        <p:strVal val="visible"/>
                                      </p:to>
                                    </p:set>
                                    <p:anim calcmode="lin" valueType="num">
                                      <p:cBhvr additive="base">
                                        <p:cTn id="45" dur="500" fill="hold"/>
                                        <p:tgtEl>
                                          <p:spTgt spid="81819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819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18180"/>
                                        </p:tgtEl>
                                        <p:attrNameLst>
                                          <p:attrName>style.visibility</p:attrName>
                                        </p:attrNameLst>
                                      </p:cBhvr>
                                      <p:to>
                                        <p:strVal val="visible"/>
                                      </p:to>
                                    </p:set>
                                    <p:anim calcmode="lin" valueType="num">
                                      <p:cBhvr additive="base">
                                        <p:cTn id="49" dur="500" fill="hold"/>
                                        <p:tgtEl>
                                          <p:spTgt spid="818180"/>
                                        </p:tgtEl>
                                        <p:attrNameLst>
                                          <p:attrName>ppt_x</p:attrName>
                                        </p:attrNameLst>
                                      </p:cBhvr>
                                      <p:tavLst>
                                        <p:tav tm="0">
                                          <p:val>
                                            <p:strVal val="1+#ppt_w/2"/>
                                          </p:val>
                                        </p:tav>
                                        <p:tav tm="100000">
                                          <p:val>
                                            <p:strVal val="#ppt_x"/>
                                          </p:val>
                                        </p:tav>
                                      </p:tavLst>
                                    </p:anim>
                                    <p:anim calcmode="lin" valueType="num">
                                      <p:cBhvr additive="base">
                                        <p:cTn id="50" dur="500" fill="hold"/>
                                        <p:tgtEl>
                                          <p:spTgt spid="81818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18193">
                                            <p:txEl>
                                              <p:pRg st="10" end="10"/>
                                            </p:txEl>
                                          </p:spTgt>
                                        </p:tgtEl>
                                        <p:attrNameLst>
                                          <p:attrName>style.visibility</p:attrName>
                                        </p:attrNameLst>
                                      </p:cBhvr>
                                      <p:to>
                                        <p:strVal val="visible"/>
                                      </p:to>
                                    </p:set>
                                    <p:anim calcmode="lin" valueType="num">
                                      <p:cBhvr additive="base">
                                        <p:cTn id="55" dur="500" fill="hold"/>
                                        <p:tgtEl>
                                          <p:spTgt spid="81819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18193">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818193">
                                            <p:txEl>
                                              <p:pRg st="11" end="11"/>
                                            </p:txEl>
                                          </p:spTgt>
                                        </p:tgtEl>
                                        <p:attrNameLst>
                                          <p:attrName>style.visibility</p:attrName>
                                        </p:attrNameLst>
                                      </p:cBhvr>
                                      <p:to>
                                        <p:strVal val="visible"/>
                                      </p:to>
                                    </p:set>
                                    <p:anim calcmode="lin" valueType="num">
                                      <p:cBhvr additive="base">
                                        <p:cTn id="59" dur="500" fill="hold"/>
                                        <p:tgtEl>
                                          <p:spTgt spid="818193">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18193">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818193">
                                            <p:txEl>
                                              <p:pRg st="12" end="12"/>
                                            </p:txEl>
                                          </p:spTgt>
                                        </p:tgtEl>
                                        <p:attrNameLst>
                                          <p:attrName>style.visibility</p:attrName>
                                        </p:attrNameLst>
                                      </p:cBhvr>
                                      <p:to>
                                        <p:strVal val="visible"/>
                                      </p:to>
                                    </p:set>
                                    <p:anim calcmode="lin" valueType="num">
                                      <p:cBhvr additive="base">
                                        <p:cTn id="63" dur="500" fill="hold"/>
                                        <p:tgtEl>
                                          <p:spTgt spid="818193">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18193">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818193">
                                            <p:txEl>
                                              <p:pRg st="13" end="13"/>
                                            </p:txEl>
                                          </p:spTgt>
                                        </p:tgtEl>
                                        <p:attrNameLst>
                                          <p:attrName>style.visibility</p:attrName>
                                        </p:attrNameLst>
                                      </p:cBhvr>
                                      <p:to>
                                        <p:strVal val="visible"/>
                                      </p:to>
                                    </p:set>
                                    <p:anim calcmode="lin" valueType="num">
                                      <p:cBhvr additive="base">
                                        <p:cTn id="67" dur="500" fill="hold"/>
                                        <p:tgtEl>
                                          <p:spTgt spid="818193">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1819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818193">
                                            <p:txEl>
                                              <p:pRg st="14" end="14"/>
                                            </p:txEl>
                                          </p:spTgt>
                                        </p:tgtEl>
                                        <p:attrNameLst>
                                          <p:attrName>style.visibility</p:attrName>
                                        </p:attrNameLst>
                                      </p:cBhvr>
                                      <p:to>
                                        <p:strVal val="visible"/>
                                      </p:to>
                                    </p:set>
                                    <p:anim calcmode="lin" valueType="num">
                                      <p:cBhvr additive="base">
                                        <p:cTn id="73" dur="500" fill="hold"/>
                                        <p:tgtEl>
                                          <p:spTgt spid="818193">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818193">
                                            <p:txEl>
                                              <p:pRg st="14" end="14"/>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818193">
                                            <p:txEl>
                                              <p:pRg st="15" end="15"/>
                                            </p:txEl>
                                          </p:spTgt>
                                        </p:tgtEl>
                                        <p:attrNameLst>
                                          <p:attrName>style.visibility</p:attrName>
                                        </p:attrNameLst>
                                      </p:cBhvr>
                                      <p:to>
                                        <p:strVal val="visible"/>
                                      </p:to>
                                    </p:set>
                                    <p:anim calcmode="lin" valueType="num">
                                      <p:cBhvr additive="base">
                                        <p:cTn id="77" dur="500" fill="hold"/>
                                        <p:tgtEl>
                                          <p:spTgt spid="818193">
                                            <p:txEl>
                                              <p:pRg st="15" end="1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81819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smtClean="0">
                <a:ea typeface="굴림" panose="020B0600000101010101" pitchFamily="34" charset="-127"/>
              </a:rPr>
              <a:t>Page-Fault Frequency Allocation</a:t>
            </a:r>
          </a:p>
        </p:txBody>
      </p:sp>
      <p:sp>
        <p:nvSpPr>
          <p:cNvPr id="815107" name="Rectangle 3"/>
          <p:cNvSpPr>
            <a:spLocks noGrp="1" noChangeArrowheads="1"/>
          </p:cNvSpPr>
          <p:nvPr>
            <p:ph type="body" idx="1"/>
          </p:nvPr>
        </p:nvSpPr>
        <p:spPr>
          <a:xfrm>
            <a:off x="228600" y="762000"/>
            <a:ext cx="8610600" cy="5638800"/>
          </a:xfrm>
        </p:spPr>
        <p:txBody>
          <a:bodyPr/>
          <a:lstStyle/>
          <a:p>
            <a:pPr>
              <a:lnSpc>
                <a:spcPct val="80000"/>
              </a:lnSpc>
            </a:pPr>
            <a:r>
              <a:rPr lang="en-US" altLang="ko-KR" smtClean="0">
                <a:ea typeface="굴림" panose="020B0600000101010101" pitchFamily="34" charset="-127"/>
              </a:rPr>
              <a:t>Can we reduce Capacity misses by dynamically changing the number of pages/application?</a:t>
            </a: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r>
              <a:rPr lang="en-US" altLang="ko-KR" smtClean="0">
                <a:ea typeface="굴림" panose="020B0600000101010101" pitchFamily="34" charset="-127"/>
              </a:rPr>
              <a:t>Establish “acceptable” page-fault rate</a:t>
            </a:r>
          </a:p>
          <a:p>
            <a:pPr lvl="1">
              <a:lnSpc>
                <a:spcPct val="80000"/>
              </a:lnSpc>
            </a:pPr>
            <a:r>
              <a:rPr lang="en-US" altLang="ko-KR" smtClean="0">
                <a:ea typeface="굴림" panose="020B0600000101010101" pitchFamily="34" charset="-127"/>
              </a:rPr>
              <a:t>If actual rate too low, process loses frame</a:t>
            </a:r>
          </a:p>
          <a:p>
            <a:pPr lvl="1">
              <a:lnSpc>
                <a:spcPct val="80000"/>
              </a:lnSpc>
            </a:pPr>
            <a:r>
              <a:rPr lang="en-US" altLang="ko-KR" smtClean="0">
                <a:ea typeface="굴림" panose="020B0600000101010101" pitchFamily="34" charset="-127"/>
              </a:rPr>
              <a:t>If actual rate too high, process gains frame</a:t>
            </a:r>
          </a:p>
          <a:p>
            <a:pPr>
              <a:lnSpc>
                <a:spcPct val="80000"/>
              </a:lnSpc>
            </a:pPr>
            <a:r>
              <a:rPr lang="en-US" altLang="ko-KR" smtClean="0">
                <a:ea typeface="굴림" panose="020B0600000101010101" pitchFamily="34" charset="-127"/>
              </a:rPr>
              <a:t>Question: What if we just don’t have enough memory?</a:t>
            </a:r>
          </a:p>
        </p:txBody>
      </p:sp>
      <p:pic>
        <p:nvPicPr>
          <p:cNvPr id="815108" name="Picture 4"/>
          <p:cNvPicPr>
            <a:picLocks noChangeAspect="1" noChangeArrowheads="1"/>
          </p:cNvPicPr>
          <p:nvPr/>
        </p:nvPicPr>
        <p:blipFill>
          <a:blip r:embed="rId3">
            <a:extLst>
              <a:ext uri="{28A0092B-C50C-407E-A947-70E740481C1C}">
                <a14:useLocalDpi xmlns:a14="http://schemas.microsoft.com/office/drawing/2010/main" val="0"/>
              </a:ext>
            </a:extLst>
          </a:blip>
          <a:srcRect l="900" t="16351" r="1137" b="16667"/>
          <a:stretch>
            <a:fillRect/>
          </a:stretch>
        </p:blipFill>
        <p:spPr bwMode="auto">
          <a:xfrm>
            <a:off x="1371600" y="1524000"/>
            <a:ext cx="5886450" cy="301783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876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 calcmode="lin" valueType="num">
                                      <p:cBhvr additive="base">
                                        <p:cTn id="7" dur="500" fill="hold"/>
                                        <p:tgtEl>
                                          <p:spTgt spid="815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5107">
                                            <p:txEl>
                                              <p:pRg st="9" end="9"/>
                                            </p:txEl>
                                          </p:spTgt>
                                        </p:tgtEl>
                                        <p:attrNameLst>
                                          <p:attrName>style.visibility</p:attrName>
                                        </p:attrNameLst>
                                      </p:cBhvr>
                                      <p:to>
                                        <p:strVal val="visible"/>
                                      </p:to>
                                    </p:set>
                                    <p:anim calcmode="lin" valueType="num">
                                      <p:cBhvr additive="base">
                                        <p:cTn id="13" dur="500" fill="hold"/>
                                        <p:tgtEl>
                                          <p:spTgt spid="815107">
                                            <p:txEl>
                                              <p:pRg st="9" end="9"/>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5107">
                                            <p:txEl>
                                              <p:pRg st="9" end="9"/>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15107">
                                            <p:txEl>
                                              <p:pRg st="10" end="10"/>
                                            </p:txEl>
                                          </p:spTgt>
                                        </p:tgtEl>
                                        <p:attrNameLst>
                                          <p:attrName>style.visibility</p:attrName>
                                        </p:attrNameLst>
                                      </p:cBhvr>
                                      <p:to>
                                        <p:strVal val="visible"/>
                                      </p:to>
                                    </p:set>
                                    <p:anim calcmode="lin" valueType="num">
                                      <p:cBhvr additive="base">
                                        <p:cTn id="17" dur="500" fill="hold"/>
                                        <p:tgtEl>
                                          <p:spTgt spid="815107">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5107">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15107">
                                            <p:txEl>
                                              <p:pRg st="11" end="11"/>
                                            </p:txEl>
                                          </p:spTgt>
                                        </p:tgtEl>
                                        <p:attrNameLst>
                                          <p:attrName>style.visibility</p:attrName>
                                        </p:attrNameLst>
                                      </p:cBhvr>
                                      <p:to>
                                        <p:strVal val="visible"/>
                                      </p:to>
                                    </p:set>
                                    <p:anim calcmode="lin" valueType="num">
                                      <p:cBhvr additive="base">
                                        <p:cTn id="21" dur="500" fill="hold"/>
                                        <p:tgtEl>
                                          <p:spTgt spid="815107">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15107">
                                            <p:txEl>
                                              <p:pRg st="11" end="1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815108"/>
                                        </p:tgtEl>
                                        <p:attrNameLst>
                                          <p:attrName>style.visibility</p:attrName>
                                        </p:attrNameLst>
                                      </p:cBhvr>
                                      <p:to>
                                        <p:strVal val="visible"/>
                                      </p:to>
                                    </p:set>
                                    <p:anim calcmode="lin" valueType="num">
                                      <p:cBhvr additive="base">
                                        <p:cTn id="25" dur="500" fill="hold"/>
                                        <p:tgtEl>
                                          <p:spTgt spid="815108"/>
                                        </p:tgtEl>
                                        <p:attrNameLst>
                                          <p:attrName>ppt_x</p:attrName>
                                        </p:attrNameLst>
                                      </p:cBhvr>
                                      <p:tavLst>
                                        <p:tav tm="0">
                                          <p:val>
                                            <p:strVal val="1+#ppt_w/2"/>
                                          </p:val>
                                        </p:tav>
                                        <p:tav tm="100000">
                                          <p:val>
                                            <p:strVal val="#ppt_x"/>
                                          </p:val>
                                        </p:tav>
                                      </p:tavLst>
                                    </p:anim>
                                    <p:anim calcmode="lin" valueType="num">
                                      <p:cBhvr additive="base">
                                        <p:cTn id="26"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5107">
                                            <p:txEl>
                                              <p:pRg st="12" end="12"/>
                                            </p:txEl>
                                          </p:spTgt>
                                        </p:tgtEl>
                                        <p:attrNameLst>
                                          <p:attrName>style.visibility</p:attrName>
                                        </p:attrNameLst>
                                      </p:cBhvr>
                                      <p:to>
                                        <p:strVal val="visible"/>
                                      </p:to>
                                    </p:set>
                                    <p:anim calcmode="lin" valueType="num">
                                      <p:cBhvr additive="base">
                                        <p:cTn id="31" dur="500" fill="hold"/>
                                        <p:tgtEl>
                                          <p:spTgt spid="815107">
                                            <p:txEl>
                                              <p:pRg st="12" end="1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510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smtClean="0">
                <a:ea typeface="굴림" panose="020B0600000101010101" pitchFamily="34" charset="-127"/>
              </a:rPr>
              <a:t>Thrashing</a:t>
            </a:r>
          </a:p>
        </p:txBody>
      </p:sp>
      <p:sp>
        <p:nvSpPr>
          <p:cNvPr id="816131" name="Rectangle 3"/>
          <p:cNvSpPr>
            <a:spLocks noGrp="1" noChangeArrowheads="1"/>
          </p:cNvSpPr>
          <p:nvPr>
            <p:ph type="body" idx="1"/>
          </p:nvPr>
        </p:nvSpPr>
        <p:spPr>
          <a:xfrm>
            <a:off x="152400" y="3581400"/>
            <a:ext cx="8839200" cy="3124200"/>
          </a:xfrm>
        </p:spPr>
        <p:txBody>
          <a:bodyPr/>
          <a:lstStyle/>
          <a:p>
            <a:pPr>
              <a:lnSpc>
                <a:spcPct val="80000"/>
              </a:lnSpc>
              <a:spcBef>
                <a:spcPct val="20000"/>
              </a:spcBef>
            </a:pPr>
            <a:r>
              <a:rPr lang="en-US" altLang="ko-KR" smtClean="0">
                <a:ea typeface="굴림" panose="020B0600000101010101" pitchFamily="34" charset="-127"/>
              </a:rPr>
              <a:t>If a process does not have “enough” pages, the page-fault rate is very high.  This leads to:</a:t>
            </a:r>
          </a:p>
          <a:p>
            <a:pPr lvl="1">
              <a:lnSpc>
                <a:spcPct val="80000"/>
              </a:lnSpc>
              <a:spcBef>
                <a:spcPct val="20000"/>
              </a:spcBef>
            </a:pPr>
            <a:r>
              <a:rPr lang="en-US" altLang="ko-KR" smtClean="0">
                <a:ea typeface="굴림" panose="020B0600000101010101" pitchFamily="34" charset="-127"/>
              </a:rPr>
              <a:t>low CPU utilization</a:t>
            </a:r>
          </a:p>
          <a:p>
            <a:pPr lvl="1">
              <a:lnSpc>
                <a:spcPct val="80000"/>
              </a:lnSpc>
              <a:spcBef>
                <a:spcPct val="20000"/>
              </a:spcBef>
            </a:pPr>
            <a:r>
              <a:rPr lang="en-US" altLang="ko-KR" smtClean="0">
                <a:ea typeface="굴림" panose="020B0600000101010101" pitchFamily="34" charset="-127"/>
              </a:rPr>
              <a:t>operating system spends most of its time swapping to disk</a:t>
            </a:r>
          </a:p>
          <a:p>
            <a:pPr>
              <a:lnSpc>
                <a:spcPct val="80000"/>
              </a:lnSpc>
              <a:spcBef>
                <a:spcPct val="20000"/>
              </a:spcBef>
            </a:pPr>
            <a:r>
              <a:rPr lang="en-US" altLang="ko-KR" smtClean="0">
                <a:solidFill>
                  <a:schemeClr val="hlink"/>
                </a:solidFill>
                <a:ea typeface="굴림" panose="020B0600000101010101" pitchFamily="34" charset="-127"/>
              </a:rPr>
              <a:t>Thrashing </a:t>
            </a:r>
            <a:r>
              <a:rPr lang="en-US" altLang="ko-KR" smtClean="0">
                <a:ea typeface="굴림" panose="020B0600000101010101" pitchFamily="34" charset="-127"/>
                <a:sym typeface="Symbol" panose="05050102010706020507" pitchFamily="18" charset="2"/>
              </a:rPr>
              <a:t> a process is busy swapping pages in and out</a:t>
            </a:r>
          </a:p>
          <a:p>
            <a:pPr>
              <a:lnSpc>
                <a:spcPct val="80000"/>
              </a:lnSpc>
              <a:spcBef>
                <a:spcPct val="20000"/>
              </a:spcBef>
            </a:pPr>
            <a:r>
              <a:rPr lang="en-US" altLang="ko-KR" smtClean="0">
                <a:ea typeface="굴림" panose="020B0600000101010101" pitchFamily="34" charset="-127"/>
                <a:sym typeface="Symbol" panose="05050102010706020507" pitchFamily="18" charset="2"/>
              </a:rPr>
              <a:t>Questions:</a:t>
            </a:r>
          </a:p>
          <a:p>
            <a:pPr lvl="1">
              <a:lnSpc>
                <a:spcPct val="80000"/>
              </a:lnSpc>
              <a:spcBef>
                <a:spcPct val="20000"/>
              </a:spcBef>
            </a:pPr>
            <a:r>
              <a:rPr lang="en-US" altLang="ko-KR" smtClean="0">
                <a:ea typeface="굴림" panose="020B0600000101010101" pitchFamily="34" charset="-127"/>
              </a:rPr>
              <a:t>How do we detect Thrashing?</a:t>
            </a:r>
          </a:p>
          <a:p>
            <a:pPr lvl="1">
              <a:lnSpc>
                <a:spcPct val="80000"/>
              </a:lnSpc>
              <a:spcBef>
                <a:spcPct val="20000"/>
              </a:spcBef>
            </a:pPr>
            <a:r>
              <a:rPr lang="en-US" altLang="ko-KR" smtClean="0">
                <a:ea typeface="굴림" panose="020B0600000101010101" pitchFamily="34" charset="-127"/>
              </a:rPr>
              <a:t>What is best response to Thrashing?</a:t>
            </a:r>
          </a:p>
        </p:txBody>
      </p:sp>
      <p:pic>
        <p:nvPicPr>
          <p:cNvPr id="816132" name="Picture 4"/>
          <p:cNvPicPr>
            <a:picLocks noChangeAspect="1" noChangeArrowheads="1"/>
          </p:cNvPicPr>
          <p:nvPr/>
        </p:nvPicPr>
        <p:blipFill>
          <a:blip r:embed="rId3">
            <a:extLst>
              <a:ext uri="{28A0092B-C50C-407E-A947-70E740481C1C}">
                <a14:useLocalDpi xmlns:a14="http://schemas.microsoft.com/office/drawing/2010/main" val="0"/>
              </a:ext>
            </a:extLst>
          </a:blip>
          <a:srcRect l="417" t="12083" r="856" b="12083"/>
          <a:stretch>
            <a:fillRect/>
          </a:stretch>
        </p:blipFill>
        <p:spPr bwMode="auto">
          <a:xfrm>
            <a:off x="2514600" y="762000"/>
            <a:ext cx="4667250" cy="26892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868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 calcmode="lin" valueType="num">
                                      <p:cBhvr additive="base">
                                        <p:cTn id="7" dur="500" fill="hold"/>
                                        <p:tgtEl>
                                          <p:spTgt spid="81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6132"/>
                                        </p:tgtEl>
                                        <p:attrNameLst>
                                          <p:attrName>style.visibility</p:attrName>
                                        </p:attrNameLst>
                                      </p:cBhvr>
                                      <p:to>
                                        <p:strVal val="visible"/>
                                      </p:to>
                                    </p:set>
                                    <p:anim calcmode="lin" valueType="num">
                                      <p:cBhvr additive="base">
                                        <p:cTn id="11" dur="500" fill="hold"/>
                                        <p:tgtEl>
                                          <p:spTgt spid="816132"/>
                                        </p:tgtEl>
                                        <p:attrNameLst>
                                          <p:attrName>ppt_x</p:attrName>
                                        </p:attrNameLst>
                                      </p:cBhvr>
                                      <p:tavLst>
                                        <p:tav tm="0">
                                          <p:val>
                                            <p:strVal val="1+#ppt_w/2"/>
                                          </p:val>
                                        </p:tav>
                                        <p:tav tm="100000">
                                          <p:val>
                                            <p:strVal val="#ppt_x"/>
                                          </p:val>
                                        </p:tav>
                                      </p:tavLst>
                                    </p:anim>
                                    <p:anim calcmode="lin" valueType="num">
                                      <p:cBhvr additive="base">
                                        <p:cTn id="12" dur="500" fill="hold"/>
                                        <p:tgtEl>
                                          <p:spTgt spid="81613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16131">
                                            <p:txEl>
                                              <p:pRg st="1" end="1"/>
                                            </p:txEl>
                                          </p:spTgt>
                                        </p:tgtEl>
                                        <p:attrNameLst>
                                          <p:attrName>style.visibility</p:attrName>
                                        </p:attrNameLst>
                                      </p:cBhvr>
                                      <p:to>
                                        <p:strVal val="visible"/>
                                      </p:to>
                                    </p:set>
                                    <p:anim calcmode="lin" valueType="num">
                                      <p:cBhvr additive="base">
                                        <p:cTn id="15" dur="500" fill="hold"/>
                                        <p:tgtEl>
                                          <p:spTgt spid="81613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16131">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16131">
                                            <p:txEl>
                                              <p:pRg st="2" end="2"/>
                                            </p:txEl>
                                          </p:spTgt>
                                        </p:tgtEl>
                                        <p:attrNameLst>
                                          <p:attrName>style.visibility</p:attrName>
                                        </p:attrNameLst>
                                      </p:cBhvr>
                                      <p:to>
                                        <p:strVal val="visible"/>
                                      </p:to>
                                    </p:set>
                                    <p:anim calcmode="lin" valueType="num">
                                      <p:cBhvr additive="base">
                                        <p:cTn id="19" dur="500" fill="hold"/>
                                        <p:tgtEl>
                                          <p:spTgt spid="8161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6131">
                                            <p:txEl>
                                              <p:pRg st="3" end="3"/>
                                            </p:txEl>
                                          </p:spTgt>
                                        </p:tgtEl>
                                        <p:attrNameLst>
                                          <p:attrName>style.visibility</p:attrName>
                                        </p:attrNameLst>
                                      </p:cBhvr>
                                      <p:to>
                                        <p:strVal val="visible"/>
                                      </p:to>
                                    </p:set>
                                    <p:anim calcmode="lin" valueType="num">
                                      <p:cBhvr additive="base">
                                        <p:cTn id="25" dur="500" fill="hold"/>
                                        <p:tgtEl>
                                          <p:spTgt spid="8161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6131">
                                            <p:txEl>
                                              <p:pRg st="4" end="4"/>
                                            </p:txEl>
                                          </p:spTgt>
                                        </p:tgtEl>
                                        <p:attrNameLst>
                                          <p:attrName>style.visibility</p:attrName>
                                        </p:attrNameLst>
                                      </p:cBhvr>
                                      <p:to>
                                        <p:strVal val="visible"/>
                                      </p:to>
                                    </p:set>
                                    <p:anim calcmode="lin" valueType="num">
                                      <p:cBhvr additive="base">
                                        <p:cTn id="31" dur="500" fill="hold"/>
                                        <p:tgtEl>
                                          <p:spTgt spid="8161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613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16131">
                                            <p:txEl>
                                              <p:pRg st="5" end="5"/>
                                            </p:txEl>
                                          </p:spTgt>
                                        </p:tgtEl>
                                        <p:attrNameLst>
                                          <p:attrName>style.visibility</p:attrName>
                                        </p:attrNameLst>
                                      </p:cBhvr>
                                      <p:to>
                                        <p:strVal val="visible"/>
                                      </p:to>
                                    </p:set>
                                    <p:anim calcmode="lin" valueType="num">
                                      <p:cBhvr additive="base">
                                        <p:cTn id="35" dur="500" fill="hold"/>
                                        <p:tgtEl>
                                          <p:spTgt spid="81613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1613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16131">
                                            <p:txEl>
                                              <p:pRg st="6" end="6"/>
                                            </p:txEl>
                                          </p:spTgt>
                                        </p:tgtEl>
                                        <p:attrNameLst>
                                          <p:attrName>style.visibility</p:attrName>
                                        </p:attrNameLst>
                                      </p:cBhvr>
                                      <p:to>
                                        <p:strVal val="visible"/>
                                      </p:to>
                                    </p:set>
                                    <p:anim calcmode="lin" valueType="num">
                                      <p:cBhvr additive="base">
                                        <p:cTn id="39" dur="500" fill="hold"/>
                                        <p:tgtEl>
                                          <p:spTgt spid="81613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161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6986" name="Group 10"/>
          <p:cNvGrpSpPr>
            <a:grpSpLocks/>
          </p:cNvGrpSpPr>
          <p:nvPr/>
        </p:nvGrpSpPr>
        <p:grpSpPr bwMode="auto">
          <a:xfrm>
            <a:off x="381000" y="2590800"/>
            <a:ext cx="8382000" cy="2565400"/>
            <a:chOff x="240" y="1632"/>
            <a:chExt cx="5280" cy="1616"/>
          </a:xfrm>
        </p:grpSpPr>
        <p:sp>
          <p:nvSpPr>
            <p:cNvPr id="26629" name="AutoShape 4"/>
            <p:cNvSpPr>
              <a:spLocks noChangeArrowheads="1"/>
            </p:cNvSpPr>
            <p:nvPr/>
          </p:nvSpPr>
          <p:spPr bwMode="auto">
            <a:xfrm>
              <a:off x="240" y="1872"/>
              <a:ext cx="5280" cy="1376"/>
            </a:xfrm>
            <a:prstGeom prst="roundRect">
              <a:avLst>
                <a:gd name="adj" fmla="val 16667"/>
              </a:avLst>
            </a:prstGeom>
            <a:solidFill>
              <a:srgbClr val="FF66CC">
                <a:alpha val="32156"/>
              </a:srgbClr>
            </a:solidFill>
            <a:ln w="57150" algn="ctr">
              <a:solidFill>
                <a:srgbClr val="FF66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6630" name="WordArt 5"/>
            <p:cNvSpPr>
              <a:spLocks noChangeArrowheads="1" noChangeShapeType="1" noTextEdit="1"/>
            </p:cNvSpPr>
            <p:nvPr/>
          </p:nvSpPr>
          <p:spPr bwMode="auto">
            <a:xfrm>
              <a:off x="4416" y="1632"/>
              <a:ext cx="978" cy="551"/>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contourClr>
                  <a:srgbClr val="FFE701"/>
                </a:contourClr>
              </a:sp3d>
            </a:bodyPr>
            <a:lstStyle/>
            <a:p>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Cache</a:t>
              </a:r>
            </a:p>
          </p:txBody>
        </p:sp>
      </p:grpSp>
      <p:sp>
        <p:nvSpPr>
          <p:cNvPr id="766979" name="Rectangle 3"/>
          <p:cNvSpPr>
            <a:spLocks noGrp="1" noChangeArrowheads="1"/>
          </p:cNvSpPr>
          <p:nvPr>
            <p:ph type="body" idx="1"/>
          </p:nvPr>
        </p:nvSpPr>
        <p:spPr>
          <a:xfrm>
            <a:off x="152400" y="685800"/>
            <a:ext cx="8839200" cy="6096000"/>
          </a:xfrm>
        </p:spPr>
        <p:txBody>
          <a:bodyPr/>
          <a:lstStyle/>
          <a:p>
            <a:pPr>
              <a:lnSpc>
                <a:spcPct val="80000"/>
              </a:lnSpc>
              <a:spcBef>
                <a:spcPct val="20000"/>
              </a:spcBef>
            </a:pPr>
            <a:r>
              <a:rPr lang="en-US" altLang="ko-KR" smtClean="0">
                <a:ea typeface="굴림" panose="020B0600000101010101" pitchFamily="34" charset="-127"/>
              </a:rPr>
              <a:t>PTE helps us implement demand paging</a:t>
            </a:r>
          </a:p>
          <a:p>
            <a:pPr lvl="1">
              <a:lnSpc>
                <a:spcPct val="80000"/>
              </a:lnSpc>
              <a:spcBef>
                <a:spcPct val="20000"/>
              </a:spcBef>
            </a:pPr>
            <a:r>
              <a:rPr lang="en-US" altLang="ko-KR" smtClean="0">
                <a:ea typeface="굴림" panose="020B0600000101010101" pitchFamily="34" charset="-127"/>
              </a:rPr>
              <a:t>Valid </a:t>
            </a:r>
            <a:r>
              <a:rPr lang="en-US" altLang="ko-KR" smtClean="0">
                <a:ea typeface="굴림" panose="020B0600000101010101" pitchFamily="34" charset="-127"/>
                <a:sym typeface="Symbol" panose="05050102010706020507" pitchFamily="18" charset="2"/>
              </a:rPr>
              <a:t> Page in memory, PTE points at physical page</a:t>
            </a:r>
          </a:p>
          <a:p>
            <a:pPr lvl="1">
              <a:lnSpc>
                <a:spcPct val="80000"/>
              </a:lnSpc>
              <a:spcBef>
                <a:spcPct val="20000"/>
              </a:spcBef>
            </a:pPr>
            <a:r>
              <a:rPr lang="en-US" altLang="ko-KR" smtClean="0">
                <a:ea typeface="굴림" panose="020B0600000101010101" pitchFamily="34" charset="-127"/>
                <a:sym typeface="Symbol" panose="05050102010706020507" pitchFamily="18" charset="2"/>
              </a:rPr>
              <a:t>Not Valid  Page not in memory; use info in PTE to find it on disk when necessary</a:t>
            </a:r>
          </a:p>
          <a:p>
            <a:pPr>
              <a:lnSpc>
                <a:spcPct val="80000"/>
              </a:lnSpc>
              <a:spcBef>
                <a:spcPct val="20000"/>
              </a:spcBef>
            </a:pPr>
            <a:r>
              <a:rPr lang="en-US" altLang="ko-KR" smtClean="0">
                <a:ea typeface="굴림" panose="020B0600000101010101" pitchFamily="34" charset="-127"/>
                <a:sym typeface="Symbol" panose="05050102010706020507" pitchFamily="18" charset="2"/>
              </a:rPr>
              <a:t>Suppose user references page with invalid PTE?</a:t>
            </a:r>
          </a:p>
          <a:p>
            <a:pPr lvl="1">
              <a:lnSpc>
                <a:spcPct val="80000"/>
              </a:lnSpc>
              <a:spcBef>
                <a:spcPct val="20000"/>
              </a:spcBef>
            </a:pPr>
            <a:r>
              <a:rPr lang="en-US" altLang="ko-KR" smtClean="0">
                <a:ea typeface="굴림" panose="020B0600000101010101" pitchFamily="34" charset="-127"/>
                <a:sym typeface="Symbol" panose="05050102010706020507" pitchFamily="18" charset="2"/>
              </a:rPr>
              <a:t>Memory Management Unit (MMU) traps to OS</a:t>
            </a:r>
          </a:p>
          <a:p>
            <a:pPr lvl="2">
              <a:lnSpc>
                <a:spcPct val="80000"/>
              </a:lnSpc>
              <a:spcBef>
                <a:spcPct val="20000"/>
              </a:spcBef>
            </a:pPr>
            <a:r>
              <a:rPr lang="en-US" altLang="ko-KR" smtClean="0">
                <a:ea typeface="굴림" panose="020B0600000101010101" pitchFamily="34" charset="-127"/>
                <a:sym typeface="Symbol" panose="05050102010706020507" pitchFamily="18" charset="2"/>
              </a:rPr>
              <a:t>Resulting trap is a “Page Fault”</a:t>
            </a:r>
          </a:p>
          <a:p>
            <a:pPr lvl="1">
              <a:lnSpc>
                <a:spcPct val="80000"/>
              </a:lnSpc>
              <a:spcBef>
                <a:spcPct val="20000"/>
              </a:spcBef>
            </a:pPr>
            <a:r>
              <a:rPr lang="en-US" altLang="ko-KR" smtClean="0">
                <a:ea typeface="굴림" panose="020B0600000101010101" pitchFamily="34" charset="-127"/>
                <a:sym typeface="Symbol" panose="05050102010706020507" pitchFamily="18" charset="2"/>
              </a:rPr>
              <a:t>What does OS do on a Page Fault?:</a:t>
            </a:r>
          </a:p>
          <a:p>
            <a:pPr lvl="2">
              <a:lnSpc>
                <a:spcPct val="80000"/>
              </a:lnSpc>
              <a:spcBef>
                <a:spcPct val="20000"/>
              </a:spcBef>
            </a:pPr>
            <a:r>
              <a:rPr lang="en-US" altLang="ko-KR" smtClean="0">
                <a:ea typeface="굴림" panose="020B0600000101010101" pitchFamily="34" charset="-127"/>
                <a:sym typeface="Symbol" panose="05050102010706020507" pitchFamily="18" charset="2"/>
              </a:rPr>
              <a:t>Choose an old page to replace </a:t>
            </a:r>
          </a:p>
          <a:p>
            <a:pPr lvl="2">
              <a:lnSpc>
                <a:spcPct val="80000"/>
              </a:lnSpc>
              <a:spcBef>
                <a:spcPct val="20000"/>
              </a:spcBef>
            </a:pPr>
            <a:r>
              <a:rPr lang="en-US" altLang="ko-KR" smtClean="0">
                <a:ea typeface="굴림" panose="020B0600000101010101" pitchFamily="34" charset="-127"/>
                <a:sym typeface="Symbol" panose="05050102010706020507" pitchFamily="18" charset="2"/>
              </a:rPr>
              <a:t>If old page modified (“D=1”), write contents back to disk</a:t>
            </a:r>
          </a:p>
          <a:p>
            <a:pPr lvl="2">
              <a:lnSpc>
                <a:spcPct val="80000"/>
              </a:lnSpc>
              <a:spcBef>
                <a:spcPct val="20000"/>
              </a:spcBef>
            </a:pPr>
            <a:r>
              <a:rPr lang="en-US" altLang="ko-KR" smtClean="0">
                <a:ea typeface="굴림" panose="020B0600000101010101" pitchFamily="34" charset="-127"/>
                <a:sym typeface="Symbol" panose="05050102010706020507" pitchFamily="18" charset="2"/>
              </a:rPr>
              <a:t>Change its PTE and any cached TLB to be invalid</a:t>
            </a:r>
          </a:p>
          <a:p>
            <a:pPr lvl="2">
              <a:lnSpc>
                <a:spcPct val="80000"/>
              </a:lnSpc>
              <a:spcBef>
                <a:spcPct val="20000"/>
              </a:spcBef>
            </a:pPr>
            <a:r>
              <a:rPr lang="en-US" altLang="ko-KR" smtClean="0">
                <a:ea typeface="굴림" panose="020B0600000101010101" pitchFamily="34" charset="-127"/>
                <a:sym typeface="Symbol" panose="05050102010706020507" pitchFamily="18" charset="2"/>
              </a:rPr>
              <a:t>Load new page into memory from disk</a:t>
            </a:r>
          </a:p>
          <a:p>
            <a:pPr lvl="2">
              <a:lnSpc>
                <a:spcPct val="80000"/>
              </a:lnSpc>
              <a:spcBef>
                <a:spcPct val="20000"/>
              </a:spcBef>
            </a:pPr>
            <a:r>
              <a:rPr lang="en-US" altLang="ko-KR" smtClean="0">
                <a:ea typeface="굴림" panose="020B0600000101010101" pitchFamily="34" charset="-127"/>
                <a:sym typeface="Symbol" panose="05050102010706020507" pitchFamily="18" charset="2"/>
              </a:rPr>
              <a:t>Update page table entry, invalidate TLB for new entry</a:t>
            </a:r>
          </a:p>
          <a:p>
            <a:pPr lvl="2">
              <a:lnSpc>
                <a:spcPct val="80000"/>
              </a:lnSpc>
              <a:spcBef>
                <a:spcPct val="20000"/>
              </a:spcBef>
            </a:pPr>
            <a:r>
              <a:rPr lang="en-US" altLang="ko-KR" smtClean="0">
                <a:ea typeface="굴림" panose="020B0600000101010101" pitchFamily="34" charset="-127"/>
                <a:sym typeface="Symbol" panose="05050102010706020507" pitchFamily="18" charset="2"/>
              </a:rPr>
              <a:t>Continue thread from original faulting location</a:t>
            </a:r>
          </a:p>
          <a:p>
            <a:pPr lvl="1">
              <a:lnSpc>
                <a:spcPct val="80000"/>
              </a:lnSpc>
              <a:spcBef>
                <a:spcPct val="20000"/>
              </a:spcBef>
            </a:pPr>
            <a:r>
              <a:rPr lang="en-US" altLang="ko-KR" smtClean="0">
                <a:ea typeface="굴림" panose="020B0600000101010101" pitchFamily="34" charset="-127"/>
                <a:sym typeface="Symbol" panose="05050102010706020507" pitchFamily="18" charset="2"/>
              </a:rPr>
              <a:t>TLB for new page will be loaded when thread continued!</a:t>
            </a:r>
          </a:p>
          <a:p>
            <a:pPr lvl="1">
              <a:lnSpc>
                <a:spcPct val="80000"/>
              </a:lnSpc>
              <a:spcBef>
                <a:spcPct val="20000"/>
              </a:spcBef>
            </a:pPr>
            <a:r>
              <a:rPr lang="en-US" altLang="ko-KR" smtClean="0">
                <a:ea typeface="굴림" panose="020B0600000101010101" pitchFamily="34" charset="-127"/>
                <a:sym typeface="Symbol" panose="05050102010706020507" pitchFamily="18" charset="2"/>
              </a:rPr>
              <a:t>While pulling pages off disk for one process, OS runs another process from ready queue</a:t>
            </a:r>
          </a:p>
          <a:p>
            <a:pPr lvl="2">
              <a:lnSpc>
                <a:spcPct val="80000"/>
              </a:lnSpc>
              <a:spcBef>
                <a:spcPct val="20000"/>
              </a:spcBef>
            </a:pPr>
            <a:r>
              <a:rPr lang="en-US" altLang="ko-KR" smtClean="0">
                <a:ea typeface="굴림" panose="020B0600000101010101" pitchFamily="34" charset="-127"/>
                <a:sym typeface="Symbol" panose="05050102010706020507" pitchFamily="18" charset="2"/>
              </a:rPr>
              <a:t>Suspended process sits on wait queue</a:t>
            </a:r>
          </a:p>
        </p:txBody>
      </p:sp>
      <p:sp>
        <p:nvSpPr>
          <p:cNvPr id="26628" name="Rectangle 2"/>
          <p:cNvSpPr>
            <a:spLocks noGrp="1" noChangeArrowheads="1"/>
          </p:cNvSpPr>
          <p:nvPr>
            <p:ph type="title"/>
          </p:nvPr>
        </p:nvSpPr>
        <p:spPr/>
        <p:txBody>
          <a:bodyPr/>
          <a:lstStyle/>
          <a:p>
            <a:r>
              <a:rPr lang="en-US" altLang="ko-KR" dirty="0" smtClean="0">
                <a:ea typeface="굴림" panose="020B0600000101010101" pitchFamily="34" charset="-127"/>
              </a:rPr>
              <a:t>Recall: Demand </a:t>
            </a:r>
            <a:r>
              <a:rPr lang="en-US" altLang="ko-KR" dirty="0" smtClean="0">
                <a:ea typeface="굴림" panose="020B0600000101010101" pitchFamily="34" charset="-127"/>
              </a:rPr>
              <a:t>Paging Mechanisms</a:t>
            </a:r>
          </a:p>
        </p:txBody>
      </p:sp>
    </p:spTree>
    <p:extLst>
      <p:ext uri="{BB962C8B-B14F-4D97-AF65-F5344CB8AC3E}">
        <p14:creationId xmlns:p14="http://schemas.microsoft.com/office/powerpoint/2010/main" val="2618087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 calcmode="lin" valueType="num">
                                      <p:cBhvr additive="base">
                                        <p:cTn id="7" dur="500" fill="hold"/>
                                        <p:tgtEl>
                                          <p:spTgt spid="766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69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6979">
                                            <p:txEl>
                                              <p:pRg st="1" end="1"/>
                                            </p:txEl>
                                          </p:spTgt>
                                        </p:tgtEl>
                                        <p:attrNameLst>
                                          <p:attrName>style.visibility</p:attrName>
                                        </p:attrNameLst>
                                      </p:cBhvr>
                                      <p:to>
                                        <p:strVal val="visible"/>
                                      </p:to>
                                    </p:set>
                                    <p:anim calcmode="lin" valueType="num">
                                      <p:cBhvr additive="base">
                                        <p:cTn id="11" dur="500" fill="hold"/>
                                        <p:tgtEl>
                                          <p:spTgt spid="7669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69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66979">
                                            <p:txEl>
                                              <p:pRg st="2" end="2"/>
                                            </p:txEl>
                                          </p:spTgt>
                                        </p:tgtEl>
                                        <p:attrNameLst>
                                          <p:attrName>style.visibility</p:attrName>
                                        </p:attrNameLst>
                                      </p:cBhvr>
                                      <p:to>
                                        <p:strVal val="visible"/>
                                      </p:to>
                                    </p:set>
                                    <p:anim calcmode="lin" valueType="num">
                                      <p:cBhvr additive="base">
                                        <p:cTn id="15" dur="500" fill="hold"/>
                                        <p:tgtEl>
                                          <p:spTgt spid="7669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66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66979">
                                            <p:txEl>
                                              <p:pRg st="3" end="3"/>
                                            </p:txEl>
                                          </p:spTgt>
                                        </p:tgtEl>
                                        <p:attrNameLst>
                                          <p:attrName>style.visibility</p:attrName>
                                        </p:attrNameLst>
                                      </p:cBhvr>
                                      <p:to>
                                        <p:strVal val="visible"/>
                                      </p:to>
                                    </p:set>
                                    <p:anim calcmode="lin" valueType="num">
                                      <p:cBhvr additive="base">
                                        <p:cTn id="21" dur="500" fill="hold"/>
                                        <p:tgtEl>
                                          <p:spTgt spid="7669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66979">
                                            <p:txEl>
                                              <p:pRg st="4" end="4"/>
                                            </p:txEl>
                                          </p:spTgt>
                                        </p:tgtEl>
                                        <p:attrNameLst>
                                          <p:attrName>style.visibility</p:attrName>
                                        </p:attrNameLst>
                                      </p:cBhvr>
                                      <p:to>
                                        <p:strVal val="visible"/>
                                      </p:to>
                                    </p:set>
                                    <p:anim calcmode="lin" valueType="num">
                                      <p:cBhvr additive="base">
                                        <p:cTn id="27" dur="500" fill="hold"/>
                                        <p:tgtEl>
                                          <p:spTgt spid="7669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6697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66979">
                                            <p:txEl>
                                              <p:pRg st="5" end="5"/>
                                            </p:txEl>
                                          </p:spTgt>
                                        </p:tgtEl>
                                        <p:attrNameLst>
                                          <p:attrName>style.visibility</p:attrName>
                                        </p:attrNameLst>
                                      </p:cBhvr>
                                      <p:to>
                                        <p:strVal val="visible"/>
                                      </p:to>
                                    </p:set>
                                    <p:anim calcmode="lin" valueType="num">
                                      <p:cBhvr additive="base">
                                        <p:cTn id="31" dur="500" fill="hold"/>
                                        <p:tgtEl>
                                          <p:spTgt spid="76697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6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6979">
                                            <p:txEl>
                                              <p:pRg st="6" end="6"/>
                                            </p:txEl>
                                          </p:spTgt>
                                        </p:tgtEl>
                                        <p:attrNameLst>
                                          <p:attrName>style.visibility</p:attrName>
                                        </p:attrNameLst>
                                      </p:cBhvr>
                                      <p:to>
                                        <p:strVal val="visible"/>
                                      </p:to>
                                    </p:set>
                                    <p:anim calcmode="lin" valueType="num">
                                      <p:cBhvr additive="base">
                                        <p:cTn id="37" dur="500" fill="hold"/>
                                        <p:tgtEl>
                                          <p:spTgt spid="76697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69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6979">
                                            <p:txEl>
                                              <p:pRg st="7" end="7"/>
                                            </p:txEl>
                                          </p:spTgt>
                                        </p:tgtEl>
                                        <p:attrNameLst>
                                          <p:attrName>style.visibility</p:attrName>
                                        </p:attrNameLst>
                                      </p:cBhvr>
                                      <p:to>
                                        <p:strVal val="visible"/>
                                      </p:to>
                                    </p:set>
                                    <p:anim calcmode="lin" valueType="num">
                                      <p:cBhvr additive="base">
                                        <p:cTn id="43" dur="500" fill="hold"/>
                                        <p:tgtEl>
                                          <p:spTgt spid="7669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69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6979">
                                            <p:txEl>
                                              <p:pRg st="8" end="8"/>
                                            </p:txEl>
                                          </p:spTgt>
                                        </p:tgtEl>
                                        <p:attrNameLst>
                                          <p:attrName>style.visibility</p:attrName>
                                        </p:attrNameLst>
                                      </p:cBhvr>
                                      <p:to>
                                        <p:strVal val="visible"/>
                                      </p:to>
                                    </p:set>
                                    <p:anim calcmode="lin" valueType="num">
                                      <p:cBhvr additive="base">
                                        <p:cTn id="49" dur="500" fill="hold"/>
                                        <p:tgtEl>
                                          <p:spTgt spid="76697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69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6979">
                                            <p:txEl>
                                              <p:pRg st="9" end="9"/>
                                            </p:txEl>
                                          </p:spTgt>
                                        </p:tgtEl>
                                        <p:attrNameLst>
                                          <p:attrName>style.visibility</p:attrName>
                                        </p:attrNameLst>
                                      </p:cBhvr>
                                      <p:to>
                                        <p:strVal val="visible"/>
                                      </p:to>
                                    </p:set>
                                    <p:anim calcmode="lin" valueType="num">
                                      <p:cBhvr additive="base">
                                        <p:cTn id="55" dur="500" fill="hold"/>
                                        <p:tgtEl>
                                          <p:spTgt spid="76697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69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6979">
                                            <p:txEl>
                                              <p:pRg st="10" end="10"/>
                                            </p:txEl>
                                          </p:spTgt>
                                        </p:tgtEl>
                                        <p:attrNameLst>
                                          <p:attrName>style.visibility</p:attrName>
                                        </p:attrNameLst>
                                      </p:cBhvr>
                                      <p:to>
                                        <p:strVal val="visible"/>
                                      </p:to>
                                    </p:set>
                                    <p:anim calcmode="lin" valueType="num">
                                      <p:cBhvr additive="base">
                                        <p:cTn id="61" dur="500" fill="hold"/>
                                        <p:tgtEl>
                                          <p:spTgt spid="76697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69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6979">
                                            <p:txEl>
                                              <p:pRg st="11" end="11"/>
                                            </p:txEl>
                                          </p:spTgt>
                                        </p:tgtEl>
                                        <p:attrNameLst>
                                          <p:attrName>style.visibility</p:attrName>
                                        </p:attrNameLst>
                                      </p:cBhvr>
                                      <p:to>
                                        <p:strVal val="visible"/>
                                      </p:to>
                                    </p:set>
                                    <p:anim calcmode="lin" valueType="num">
                                      <p:cBhvr additive="base">
                                        <p:cTn id="67" dur="500" fill="hold"/>
                                        <p:tgtEl>
                                          <p:spTgt spid="76697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697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6979">
                                            <p:txEl>
                                              <p:pRg st="12" end="12"/>
                                            </p:txEl>
                                          </p:spTgt>
                                        </p:tgtEl>
                                        <p:attrNameLst>
                                          <p:attrName>style.visibility</p:attrName>
                                        </p:attrNameLst>
                                      </p:cBhvr>
                                      <p:to>
                                        <p:strVal val="visible"/>
                                      </p:to>
                                    </p:set>
                                    <p:anim calcmode="lin" valueType="num">
                                      <p:cBhvr additive="base">
                                        <p:cTn id="73" dur="500" fill="hold"/>
                                        <p:tgtEl>
                                          <p:spTgt spid="76697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69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0" fill="hold" nodeType="clickEffect">
                                  <p:stCondLst>
                                    <p:cond delay="0"/>
                                  </p:stCondLst>
                                  <p:childTnLst>
                                    <p:set>
                                      <p:cBhvr>
                                        <p:cTn id="78" dur="1" fill="hold">
                                          <p:stCondLst>
                                            <p:cond delay="0"/>
                                          </p:stCondLst>
                                        </p:cTn>
                                        <p:tgtEl>
                                          <p:spTgt spid="766986"/>
                                        </p:tgtEl>
                                        <p:attrNameLst>
                                          <p:attrName>style.visibility</p:attrName>
                                        </p:attrNameLst>
                                      </p:cBhvr>
                                      <p:to>
                                        <p:strVal val="visible"/>
                                      </p:to>
                                    </p:set>
                                    <p:anim calcmode="lin" valueType="num">
                                      <p:cBhvr>
                                        <p:cTn id="79" dur="500" fill="hold"/>
                                        <p:tgtEl>
                                          <p:spTgt spid="766986"/>
                                        </p:tgtEl>
                                        <p:attrNameLst>
                                          <p:attrName>ppt_w</p:attrName>
                                        </p:attrNameLst>
                                      </p:cBhvr>
                                      <p:tavLst>
                                        <p:tav tm="0">
                                          <p:val>
                                            <p:fltVal val="0"/>
                                          </p:val>
                                        </p:tav>
                                        <p:tav tm="100000">
                                          <p:val>
                                            <p:strVal val="#ppt_w"/>
                                          </p:val>
                                        </p:tav>
                                      </p:tavLst>
                                    </p:anim>
                                    <p:anim calcmode="lin" valueType="num">
                                      <p:cBhvr>
                                        <p:cTn id="80" dur="500" fill="hold"/>
                                        <p:tgtEl>
                                          <p:spTgt spid="766986"/>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766979">
                                            <p:txEl>
                                              <p:pRg st="13" end="13"/>
                                            </p:txEl>
                                          </p:spTgt>
                                        </p:tgtEl>
                                        <p:attrNameLst>
                                          <p:attrName>style.visibility</p:attrName>
                                        </p:attrNameLst>
                                      </p:cBhvr>
                                      <p:to>
                                        <p:strVal val="visible"/>
                                      </p:to>
                                    </p:set>
                                    <p:anim calcmode="lin" valueType="num">
                                      <p:cBhvr additive="base">
                                        <p:cTn id="85" dur="500" fill="hold"/>
                                        <p:tgtEl>
                                          <p:spTgt spid="766979">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6697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766979">
                                            <p:txEl>
                                              <p:pRg st="14" end="14"/>
                                            </p:txEl>
                                          </p:spTgt>
                                        </p:tgtEl>
                                        <p:attrNameLst>
                                          <p:attrName>style.visibility</p:attrName>
                                        </p:attrNameLst>
                                      </p:cBhvr>
                                      <p:to>
                                        <p:strVal val="visible"/>
                                      </p:to>
                                    </p:set>
                                    <p:anim calcmode="lin" valueType="num">
                                      <p:cBhvr additive="base">
                                        <p:cTn id="91" dur="500" fill="hold"/>
                                        <p:tgtEl>
                                          <p:spTgt spid="766979">
                                            <p:txEl>
                                              <p:pRg st="14" end="1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66979">
                                            <p:txEl>
                                              <p:pRg st="14" end="14"/>
                                            </p:txEl>
                                          </p:spTgt>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766979">
                                            <p:txEl>
                                              <p:pRg st="15" end="15"/>
                                            </p:txEl>
                                          </p:spTgt>
                                        </p:tgtEl>
                                        <p:attrNameLst>
                                          <p:attrName>style.visibility</p:attrName>
                                        </p:attrNameLst>
                                      </p:cBhvr>
                                      <p:to>
                                        <p:strVal val="visible"/>
                                      </p:to>
                                    </p:set>
                                    <p:anim calcmode="lin" valueType="num">
                                      <p:cBhvr additive="base">
                                        <p:cTn id="95" dur="500" fill="hold"/>
                                        <p:tgtEl>
                                          <p:spTgt spid="766979">
                                            <p:txEl>
                                              <p:pRg st="15" end="15"/>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76697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5" name="Rectangle 7"/>
          <p:cNvSpPr>
            <a:spLocks noGrp="1" noChangeArrowheads="1"/>
          </p:cNvSpPr>
          <p:nvPr>
            <p:ph type="body" idx="1"/>
          </p:nvPr>
        </p:nvSpPr>
        <p:spPr>
          <a:xfrm>
            <a:off x="76200" y="914400"/>
            <a:ext cx="4419600" cy="5562600"/>
          </a:xfrm>
        </p:spPr>
        <p:txBody>
          <a:bodyPr/>
          <a:lstStyle/>
          <a:p>
            <a:r>
              <a:rPr lang="en-US" altLang="ko-KR" smtClean="0">
                <a:ea typeface="굴림" panose="020B0600000101010101" pitchFamily="34" charset="-127"/>
              </a:rPr>
              <a:t>Program Memory Access Patterns have temporal and spatial locality</a:t>
            </a:r>
          </a:p>
          <a:p>
            <a:pPr lvl="1"/>
            <a:r>
              <a:rPr lang="en-US" altLang="ko-KR" smtClean="0">
                <a:ea typeface="굴림" panose="020B0600000101010101" pitchFamily="34" charset="-127"/>
              </a:rPr>
              <a:t>Group of Pages accessed along a given time slice called the “Working Set”</a:t>
            </a:r>
          </a:p>
          <a:p>
            <a:pPr lvl="1"/>
            <a:r>
              <a:rPr lang="en-US" altLang="ko-KR" smtClean="0">
                <a:ea typeface="굴림" panose="020B0600000101010101" pitchFamily="34" charset="-127"/>
              </a:rPr>
              <a:t>Working Set defines minimum number of pages needed for process to behave well</a:t>
            </a:r>
          </a:p>
          <a:p>
            <a:r>
              <a:rPr lang="en-US" altLang="ko-KR" smtClean="0">
                <a:ea typeface="굴림" panose="020B0600000101010101" pitchFamily="34" charset="-127"/>
              </a:rPr>
              <a:t>Not enough memory for Working Set</a:t>
            </a:r>
            <a:r>
              <a:rPr lang="en-US" altLang="ko-KR" smtClean="0">
                <a:ea typeface="굴림" panose="020B0600000101010101" pitchFamily="34" charset="-127"/>
                <a:sym typeface="Symbol" panose="05050102010706020507" pitchFamily="18" charset="2"/>
              </a:rPr>
              <a:t>Thrashing</a:t>
            </a:r>
          </a:p>
          <a:p>
            <a:pPr lvl="1"/>
            <a:r>
              <a:rPr lang="en-US" altLang="ko-KR" smtClean="0">
                <a:ea typeface="굴림" panose="020B0600000101010101" pitchFamily="34" charset="-127"/>
                <a:sym typeface="Symbol" panose="05050102010706020507" pitchFamily="18" charset="2"/>
              </a:rPr>
              <a:t>Better to swap out process?</a:t>
            </a:r>
          </a:p>
          <a:p>
            <a:pPr lvl="1"/>
            <a:endParaRPr lang="ko-KR" altLang="en-US" smtClean="0">
              <a:ea typeface="굴림" panose="020B0600000101010101" pitchFamily="34" charset="-127"/>
            </a:endParaRPr>
          </a:p>
        </p:txBody>
      </p:sp>
      <p:sp>
        <p:nvSpPr>
          <p:cNvPr id="811013" name="AutoShape 5"/>
          <p:cNvSpPr>
            <a:spLocks noChangeArrowheads="1"/>
          </p:cNvSpPr>
          <p:nvPr/>
        </p:nvSpPr>
        <p:spPr bwMode="auto">
          <a:xfrm>
            <a:off x="-304800" y="838200"/>
            <a:ext cx="228600" cy="5029200"/>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9460" name="Rectangle 2"/>
          <p:cNvSpPr>
            <a:spLocks noGrp="1" noChangeArrowheads="1"/>
          </p:cNvSpPr>
          <p:nvPr>
            <p:ph type="title"/>
          </p:nvPr>
        </p:nvSpPr>
        <p:spPr/>
        <p:txBody>
          <a:bodyPr/>
          <a:lstStyle/>
          <a:p>
            <a:r>
              <a:rPr lang="en-US" altLang="ko-KR" smtClean="0">
                <a:ea typeface="굴림" panose="020B0600000101010101" pitchFamily="34" charset="-127"/>
              </a:rPr>
              <a:t>Locality In A Memory-Reference Pattern</a:t>
            </a:r>
          </a:p>
        </p:txBody>
      </p:sp>
      <p:pic>
        <p:nvPicPr>
          <p:cNvPr id="81101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1249" t="659" r="21251" b="1007"/>
          <a:stretch>
            <a:fillRect/>
          </a:stretch>
        </p:blipFill>
        <p:spPr bwMode="auto">
          <a:xfrm>
            <a:off x="4572000" y="762000"/>
            <a:ext cx="4406900" cy="532923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61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61225 3.36725E-6 L 0.92093 -0.00139 " pathEditMode="fixed" rAng="0" ptsTypes="AA">
                                      <p:cBhvr>
                                        <p:cTn id="16" dur="3000" fill="hold"/>
                                        <p:tgtEl>
                                          <p:spTgt spid="811013"/>
                                        </p:tgtEl>
                                        <p:attrNameLst>
                                          <p:attrName>ppt_x</p:attrName>
                                          <p:attrName>ppt_y</p:attrName>
                                        </p:attrNameLst>
                                      </p:cBhvr>
                                      <p:rCtr x="15434" y="-6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build="p"/>
      <p:bldP spid="8110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smtClean="0">
                <a:ea typeface="굴림" panose="020B0600000101010101" pitchFamily="34" charset="-127"/>
              </a:rPr>
              <a:t>Working-Set Model</a:t>
            </a:r>
          </a:p>
        </p:txBody>
      </p:sp>
      <p:sp>
        <p:nvSpPr>
          <p:cNvPr id="20483" name="Rectangle 3"/>
          <p:cNvSpPr>
            <a:spLocks noGrp="1" noChangeArrowheads="1"/>
          </p:cNvSpPr>
          <p:nvPr>
            <p:ph type="body" idx="1"/>
          </p:nvPr>
        </p:nvSpPr>
        <p:spPr>
          <a:xfrm>
            <a:off x="152400" y="2438400"/>
            <a:ext cx="8866188" cy="4191000"/>
          </a:xfrm>
        </p:spPr>
        <p:txBody>
          <a:bodyPr/>
          <a:lstStyle/>
          <a:p>
            <a:pPr>
              <a:lnSpc>
                <a:spcPct val="80000"/>
              </a:lnSpc>
              <a:spcBef>
                <a:spcPct val="20000"/>
              </a:spcBef>
            </a:pPr>
            <a:r>
              <a:rPr lang="ko-KR" altLang="en-US" smtClean="0">
                <a:ea typeface="굴림" panose="020B0600000101010101" pitchFamily="34" charset="-127"/>
                <a:sym typeface="Symbol" panose="05050102010706020507" pitchFamily="18" charset="2"/>
              </a:rPr>
              <a:t>  </a:t>
            </a:r>
            <a:r>
              <a:rPr lang="en-US" altLang="ko-KR" smtClean="0">
                <a:ea typeface="굴림" panose="020B0600000101010101" pitchFamily="34" charset="-127"/>
                <a:sym typeface="Symbol" panose="05050102010706020507" pitchFamily="18" charset="2"/>
              </a:rPr>
              <a:t>working-set window  fixed number of page references </a:t>
            </a:r>
          </a:p>
          <a:p>
            <a:pPr lvl="1">
              <a:lnSpc>
                <a:spcPct val="80000"/>
              </a:lnSpc>
              <a:spcBef>
                <a:spcPct val="20000"/>
              </a:spcBef>
            </a:pPr>
            <a:r>
              <a:rPr lang="en-US" altLang="ko-KR" smtClean="0">
                <a:ea typeface="굴림" panose="020B0600000101010101" pitchFamily="34" charset="-127"/>
                <a:sym typeface="Symbol" panose="05050102010706020507" pitchFamily="18" charset="2"/>
              </a:rPr>
              <a:t>Example:  10,000 instructions</a:t>
            </a:r>
          </a:p>
          <a:p>
            <a:pPr>
              <a:lnSpc>
                <a:spcPct val="80000"/>
              </a:lnSpc>
              <a:spcBef>
                <a:spcPct val="20000"/>
              </a:spcBef>
            </a:pPr>
            <a:r>
              <a:rPr lang="en-US" altLang="ko-KR" i="1" smtClean="0">
                <a:ea typeface="굴림" panose="020B0600000101010101" pitchFamily="34" charset="-127"/>
                <a:sym typeface="Symbol" panose="05050102010706020507" pitchFamily="18" charset="2"/>
              </a:rPr>
              <a:t>WS</a:t>
            </a:r>
            <a:r>
              <a:rPr lang="en-US" altLang="ko-KR" i="1" baseline="-25000" smtClean="0">
                <a:ea typeface="굴림" panose="020B0600000101010101" pitchFamily="34" charset="-127"/>
                <a:sym typeface="Symbol" panose="05050102010706020507" pitchFamily="18" charset="2"/>
              </a:rPr>
              <a:t>i</a:t>
            </a:r>
            <a:r>
              <a:rPr lang="en-US" altLang="ko-KR" smtClean="0">
                <a:ea typeface="굴림" panose="020B0600000101010101" pitchFamily="34" charset="-127"/>
                <a:sym typeface="Symbol" panose="05050102010706020507" pitchFamily="18" charset="2"/>
              </a:rPr>
              <a:t> (working set of Process </a:t>
            </a:r>
            <a:r>
              <a:rPr lang="en-US" altLang="ko-KR" i="1" smtClean="0">
                <a:ea typeface="굴림" panose="020B0600000101010101" pitchFamily="34" charset="-127"/>
                <a:sym typeface="Symbol" panose="05050102010706020507" pitchFamily="18" charset="2"/>
              </a:rPr>
              <a:t>P</a:t>
            </a:r>
            <a:r>
              <a:rPr lang="en-US" altLang="ko-KR" i="1" baseline="-25000" smtClean="0">
                <a:ea typeface="굴림" panose="020B0600000101010101" pitchFamily="34" charset="-127"/>
                <a:sym typeface="Symbol" panose="05050102010706020507" pitchFamily="18" charset="2"/>
              </a:rPr>
              <a:t>i</a:t>
            </a:r>
            <a:r>
              <a:rPr lang="en-US" altLang="ko-KR" smtClean="0">
                <a:ea typeface="굴림" panose="020B0600000101010101" pitchFamily="34" charset="-127"/>
                <a:sym typeface="Symbol" panose="05050102010706020507" pitchFamily="18" charset="2"/>
              </a:rPr>
              <a:t>) = total set of pages referenced in the most recent  (varies in time)</a:t>
            </a:r>
          </a:p>
          <a:p>
            <a:pPr lvl="1">
              <a:lnSpc>
                <a:spcPct val="80000"/>
              </a:lnSpc>
              <a:spcBef>
                <a:spcPct val="20000"/>
              </a:spcBef>
            </a:pPr>
            <a:r>
              <a:rPr lang="en-US" altLang="ko-KR" smtClean="0">
                <a:ea typeface="굴림" panose="020B0600000101010101" pitchFamily="34" charset="-127"/>
                <a:sym typeface="Symbol" panose="05050102010706020507" pitchFamily="18" charset="2"/>
              </a:rPr>
              <a:t>if  too small will not encompass entire locality</a:t>
            </a:r>
          </a:p>
          <a:p>
            <a:pPr lvl="1">
              <a:lnSpc>
                <a:spcPct val="80000"/>
              </a:lnSpc>
              <a:spcBef>
                <a:spcPct val="20000"/>
              </a:spcBef>
            </a:pPr>
            <a:r>
              <a:rPr lang="en-US" altLang="ko-KR" smtClean="0">
                <a:ea typeface="굴림" panose="020B0600000101010101" pitchFamily="34" charset="-127"/>
                <a:sym typeface="Symbol" panose="05050102010706020507" pitchFamily="18" charset="2"/>
              </a:rPr>
              <a:t>if  too large will encompass several localities</a:t>
            </a:r>
          </a:p>
          <a:p>
            <a:pPr lvl="1">
              <a:lnSpc>
                <a:spcPct val="80000"/>
              </a:lnSpc>
              <a:spcBef>
                <a:spcPct val="20000"/>
              </a:spcBef>
            </a:pPr>
            <a:r>
              <a:rPr lang="en-US" altLang="ko-KR" smtClean="0">
                <a:ea typeface="굴림" panose="020B0600000101010101" pitchFamily="34" charset="-127"/>
                <a:sym typeface="Symbol" panose="05050102010706020507" pitchFamily="18" charset="2"/>
              </a:rPr>
              <a:t>if  =   will encompass entire program</a:t>
            </a:r>
          </a:p>
          <a:p>
            <a:pPr>
              <a:lnSpc>
                <a:spcPct val="80000"/>
              </a:lnSpc>
              <a:spcBef>
                <a:spcPct val="20000"/>
              </a:spcBef>
            </a:pPr>
            <a:r>
              <a:rPr lang="en-US" altLang="ko-KR" i="1" smtClean="0">
                <a:ea typeface="굴림" panose="020B0600000101010101" pitchFamily="34" charset="-127"/>
                <a:sym typeface="Symbol" panose="05050102010706020507" pitchFamily="18" charset="2"/>
              </a:rPr>
              <a:t>D</a:t>
            </a:r>
            <a:r>
              <a:rPr lang="en-US" altLang="ko-KR" smtClean="0">
                <a:ea typeface="굴림" panose="020B0600000101010101" pitchFamily="34" charset="-127"/>
                <a:sym typeface="Symbol" panose="05050102010706020507" pitchFamily="18" charset="2"/>
              </a:rPr>
              <a:t> = |</a:t>
            </a:r>
            <a:r>
              <a:rPr lang="en-US" altLang="ko-KR" i="1" smtClean="0">
                <a:ea typeface="굴림" panose="020B0600000101010101" pitchFamily="34" charset="-127"/>
                <a:sym typeface="Symbol" panose="05050102010706020507" pitchFamily="18" charset="2"/>
              </a:rPr>
              <a:t>WS</a:t>
            </a:r>
            <a:r>
              <a:rPr lang="en-US" altLang="ko-KR" i="1" baseline="-25000" smtClean="0">
                <a:ea typeface="굴림" panose="020B0600000101010101" pitchFamily="34" charset="-127"/>
                <a:sym typeface="Symbol" panose="05050102010706020507" pitchFamily="18" charset="2"/>
              </a:rPr>
              <a:t>i</a:t>
            </a:r>
            <a:r>
              <a:rPr lang="en-US" altLang="ko-KR" smtClean="0">
                <a:ea typeface="굴림" panose="020B0600000101010101" pitchFamily="34" charset="-127"/>
                <a:sym typeface="Symbol" panose="05050102010706020507" pitchFamily="18" charset="2"/>
              </a:rPr>
              <a:t>|  total demand frames </a:t>
            </a:r>
          </a:p>
          <a:p>
            <a:pPr>
              <a:lnSpc>
                <a:spcPct val="80000"/>
              </a:lnSpc>
              <a:spcBef>
                <a:spcPct val="20000"/>
              </a:spcBef>
            </a:pPr>
            <a:r>
              <a:rPr lang="en-US" altLang="ko-KR" smtClean="0">
                <a:ea typeface="굴림" panose="020B0600000101010101" pitchFamily="34" charset="-127"/>
                <a:sym typeface="Symbol" panose="05050102010706020507" pitchFamily="18" charset="2"/>
              </a:rPr>
              <a:t>if </a:t>
            </a:r>
            <a:r>
              <a:rPr lang="en-US" altLang="ko-KR" i="1" smtClean="0">
                <a:ea typeface="굴림" panose="020B0600000101010101" pitchFamily="34" charset="-127"/>
                <a:sym typeface="Symbol" panose="05050102010706020507" pitchFamily="18" charset="2"/>
              </a:rPr>
              <a:t>D</a:t>
            </a:r>
            <a:r>
              <a:rPr lang="en-US" altLang="ko-KR" smtClean="0">
                <a:ea typeface="굴림" panose="020B0600000101010101" pitchFamily="34" charset="-127"/>
                <a:sym typeface="Symbol" panose="05050102010706020507" pitchFamily="18" charset="2"/>
              </a:rPr>
              <a:t> &gt; </a:t>
            </a:r>
            <a:r>
              <a:rPr lang="en-US" altLang="ko-KR" i="1" smtClean="0">
                <a:ea typeface="굴림" panose="020B0600000101010101" pitchFamily="34" charset="-127"/>
                <a:sym typeface="Symbol" panose="05050102010706020507" pitchFamily="18" charset="2"/>
              </a:rPr>
              <a:t>m</a:t>
            </a:r>
            <a:r>
              <a:rPr lang="en-US" altLang="ko-KR" smtClean="0">
                <a:ea typeface="굴림" panose="020B0600000101010101" pitchFamily="34" charset="-127"/>
                <a:sym typeface="Symbol" panose="05050102010706020507" pitchFamily="18" charset="2"/>
              </a:rPr>
              <a:t>  Thrashing</a:t>
            </a:r>
          </a:p>
          <a:p>
            <a:pPr lvl="1">
              <a:lnSpc>
                <a:spcPct val="80000"/>
              </a:lnSpc>
              <a:spcBef>
                <a:spcPct val="20000"/>
              </a:spcBef>
            </a:pPr>
            <a:r>
              <a:rPr lang="en-US" altLang="ko-KR" smtClean="0">
                <a:ea typeface="굴림" panose="020B0600000101010101" pitchFamily="34" charset="-127"/>
                <a:sym typeface="Symbol" panose="05050102010706020507" pitchFamily="18" charset="2"/>
              </a:rPr>
              <a:t>Policy: if </a:t>
            </a:r>
            <a:r>
              <a:rPr lang="en-US" altLang="ko-KR" i="1" smtClean="0">
                <a:ea typeface="굴림" panose="020B0600000101010101" pitchFamily="34" charset="-127"/>
                <a:sym typeface="Symbol" panose="05050102010706020507" pitchFamily="18" charset="2"/>
              </a:rPr>
              <a:t>D</a:t>
            </a:r>
            <a:r>
              <a:rPr lang="en-US" altLang="ko-KR" smtClean="0">
                <a:ea typeface="굴림" panose="020B0600000101010101" pitchFamily="34" charset="-127"/>
                <a:sym typeface="Symbol" panose="05050102010706020507" pitchFamily="18" charset="2"/>
              </a:rPr>
              <a:t> &gt; m, then suspend/swap out processes</a:t>
            </a:r>
          </a:p>
          <a:p>
            <a:pPr lvl="1">
              <a:lnSpc>
                <a:spcPct val="80000"/>
              </a:lnSpc>
              <a:spcBef>
                <a:spcPct val="20000"/>
              </a:spcBef>
            </a:pPr>
            <a:r>
              <a:rPr lang="en-US" altLang="ko-KR" smtClean="0">
                <a:ea typeface="굴림" panose="020B0600000101010101" pitchFamily="34" charset="-127"/>
                <a:sym typeface="Symbol" panose="05050102010706020507" pitchFamily="18" charset="2"/>
              </a:rPr>
              <a:t>This can improve overall system behavior by a lot!</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l="452" t="34947" r="688" b="35550"/>
          <a:stretch>
            <a:fillRect/>
          </a:stretch>
        </p:blipFill>
        <p:spPr bwMode="auto">
          <a:xfrm>
            <a:off x="914400" y="685800"/>
            <a:ext cx="7426325" cy="16621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981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What about Compulsory Misses?</a:t>
            </a:r>
          </a:p>
        </p:txBody>
      </p:sp>
      <p:sp>
        <p:nvSpPr>
          <p:cNvPr id="21507" name="Rectangle 3"/>
          <p:cNvSpPr>
            <a:spLocks noGrp="1" noChangeArrowheads="1"/>
          </p:cNvSpPr>
          <p:nvPr>
            <p:ph type="body" idx="1"/>
          </p:nvPr>
        </p:nvSpPr>
        <p:spPr>
          <a:xfrm>
            <a:off x="304800" y="914400"/>
            <a:ext cx="8610600" cy="5105400"/>
          </a:xfrm>
        </p:spPr>
        <p:txBody>
          <a:bodyPr/>
          <a:lstStyle/>
          <a:p>
            <a:r>
              <a:rPr lang="en-US" altLang="ko-KR" smtClean="0">
                <a:ea typeface="굴림" panose="020B0600000101010101" pitchFamily="34" charset="-127"/>
              </a:rPr>
              <a:t>Recall that compulsory misses are misses that occur the first time that a page is seen	</a:t>
            </a:r>
          </a:p>
          <a:p>
            <a:pPr lvl="1"/>
            <a:r>
              <a:rPr lang="en-US" altLang="ko-KR" smtClean="0">
                <a:ea typeface="굴림" panose="020B0600000101010101" pitchFamily="34" charset="-127"/>
              </a:rPr>
              <a:t>Pages that are touched for the first time</a:t>
            </a:r>
          </a:p>
          <a:p>
            <a:pPr lvl="1"/>
            <a:r>
              <a:rPr lang="en-US" altLang="ko-KR" smtClean="0">
                <a:ea typeface="굴림" panose="020B0600000101010101" pitchFamily="34" charset="-127"/>
              </a:rPr>
              <a:t>Pages that are touched after process is swapped out/swapped back in</a:t>
            </a:r>
          </a:p>
          <a:p>
            <a:r>
              <a:rPr lang="en-US" altLang="ko-KR" smtClean="0">
                <a:solidFill>
                  <a:schemeClr val="hlink"/>
                </a:solidFill>
                <a:ea typeface="굴림" panose="020B0600000101010101" pitchFamily="34" charset="-127"/>
              </a:rPr>
              <a:t>Clustering:</a:t>
            </a:r>
          </a:p>
          <a:p>
            <a:pPr lvl="1"/>
            <a:r>
              <a:rPr lang="en-US" altLang="ko-KR" smtClean="0">
                <a:ea typeface="굴림" panose="020B0600000101010101" pitchFamily="34" charset="-127"/>
              </a:rPr>
              <a:t>On a page-fault, bring in multiple pages “around” the faulting page</a:t>
            </a:r>
          </a:p>
          <a:p>
            <a:pPr lvl="1"/>
            <a:r>
              <a:rPr lang="en-US" altLang="ko-KR" smtClean="0">
                <a:ea typeface="굴림" panose="020B0600000101010101" pitchFamily="34" charset="-127"/>
              </a:rPr>
              <a:t>Since efficiency of disk reads increases with sequential reads, makes sense to read several sequential pages</a:t>
            </a:r>
          </a:p>
          <a:p>
            <a:r>
              <a:rPr lang="en-US" altLang="ko-KR" smtClean="0">
                <a:solidFill>
                  <a:schemeClr val="hlink"/>
                </a:solidFill>
                <a:ea typeface="굴림" panose="020B0600000101010101" pitchFamily="34" charset="-127"/>
              </a:rPr>
              <a:t>Working Set Tracking:</a:t>
            </a:r>
          </a:p>
          <a:p>
            <a:pPr lvl="1"/>
            <a:r>
              <a:rPr lang="en-US" altLang="ko-KR" smtClean="0">
                <a:ea typeface="굴림" panose="020B0600000101010101" pitchFamily="34" charset="-127"/>
              </a:rPr>
              <a:t>Use algorithm to try to track working set of application</a:t>
            </a:r>
          </a:p>
          <a:p>
            <a:pPr lvl="1"/>
            <a:r>
              <a:rPr lang="en-US" altLang="ko-KR" smtClean="0">
                <a:ea typeface="굴림" panose="020B0600000101010101" pitchFamily="34" charset="-127"/>
              </a:rPr>
              <a:t>When swapping process back in, swap in working set</a:t>
            </a:r>
          </a:p>
        </p:txBody>
      </p:sp>
    </p:spTree>
    <p:extLst>
      <p:ext uri="{BB962C8B-B14F-4D97-AF65-F5344CB8AC3E}">
        <p14:creationId xmlns:p14="http://schemas.microsoft.com/office/powerpoint/2010/main" val="135563256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here …</a:t>
            </a:r>
            <a:endParaRPr lang="en-US" dirty="0"/>
          </a:p>
        </p:txBody>
      </p:sp>
      <p:pic>
        <p:nvPicPr>
          <p:cNvPr id="6" name="Picture 5"/>
          <p:cNvPicPr>
            <a:picLocks noChangeAspect="1"/>
          </p:cNvPicPr>
          <p:nvPr/>
        </p:nvPicPr>
        <p:blipFill>
          <a:blip r:embed="rId2"/>
          <a:stretch>
            <a:fillRect/>
          </a:stretch>
        </p:blipFill>
        <p:spPr>
          <a:xfrm>
            <a:off x="1021621" y="914400"/>
            <a:ext cx="7356720" cy="5517540"/>
          </a:xfrm>
          <a:prstGeom prst="rect">
            <a:avLst/>
          </a:prstGeom>
          <a:ln>
            <a:solidFill>
              <a:srgbClr val="4F81BD"/>
            </a:solidFill>
          </a:ln>
        </p:spPr>
      </p:pic>
      <p:sp>
        <p:nvSpPr>
          <p:cNvPr id="7" name="Left Arrow 6"/>
          <p:cNvSpPr/>
          <p:nvPr/>
        </p:nvSpPr>
        <p:spPr>
          <a:xfrm rot="11860575">
            <a:off x="2995261" y="1725513"/>
            <a:ext cx="1854297" cy="9490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583287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524000" y="2209800"/>
            <a:ext cx="6705600" cy="43434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pic>
        <p:nvPicPr>
          <p:cNvPr id="40" name="Picture 39"/>
          <p:cNvPicPr>
            <a:picLocks noChangeAspect="1"/>
          </p:cNvPicPr>
          <p:nvPr/>
        </p:nvPicPr>
        <p:blipFill>
          <a:blip r:embed="rId2"/>
          <a:stretch>
            <a:fillRect/>
          </a:stretch>
        </p:blipFill>
        <p:spPr>
          <a:xfrm flipH="1">
            <a:off x="4800600" y="3581400"/>
            <a:ext cx="2171700" cy="2171700"/>
          </a:xfrm>
          <a:prstGeom prst="rect">
            <a:avLst/>
          </a:prstGeom>
        </p:spPr>
      </p:pic>
      <p:sp>
        <p:nvSpPr>
          <p:cNvPr id="2" name="Title 1"/>
          <p:cNvSpPr>
            <a:spLocks noGrp="1"/>
          </p:cNvSpPr>
          <p:nvPr>
            <p:ph type="title"/>
          </p:nvPr>
        </p:nvSpPr>
        <p:spPr>
          <a:xfrm>
            <a:off x="533400" y="76200"/>
            <a:ext cx="8001000" cy="736600"/>
          </a:xfrm>
        </p:spPr>
        <p:txBody>
          <a:bodyPr/>
          <a:lstStyle/>
          <a:p>
            <a:r>
              <a:rPr lang="en-US" dirty="0" smtClean="0"/>
              <a:t>OS Basics: I/O</a:t>
            </a:r>
            <a:endParaRPr lang="en-US" dirty="0"/>
          </a:p>
        </p:txBody>
      </p:sp>
      <p:cxnSp>
        <p:nvCxnSpPr>
          <p:cNvPr id="10" name="Straight Arrow Connector 9"/>
          <p:cNvCxnSpPr>
            <a:stCxn id="7" idx="3"/>
          </p:cNvCxnSpPr>
          <p:nvPr/>
        </p:nvCxnSpPr>
        <p:spPr bwMode="auto">
          <a:xfrm flipV="1">
            <a:off x="3810000" y="34559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4191000" y="34290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2362200" y="44196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storage</a:t>
            </a:r>
            <a:endParaRPr kumimoji="0" lang="en-US" sz="1800" b="0" i="0" u="none" strike="noStrike" cap="none" normalizeH="0" baseline="0" dirty="0">
              <a:ln>
                <a:noFill/>
              </a:ln>
              <a:solidFill>
                <a:schemeClr val="tx1"/>
              </a:solidFill>
              <a:effectLst/>
              <a:latin typeface="Arial" charset="0"/>
            </a:endParaRPr>
          </a:p>
        </p:txBody>
      </p:sp>
      <p:pic>
        <p:nvPicPr>
          <p:cNvPr id="41" name="Picture 40"/>
          <p:cNvPicPr>
            <a:picLocks noChangeAspect="1"/>
          </p:cNvPicPr>
          <p:nvPr/>
        </p:nvPicPr>
        <p:blipFill>
          <a:blip r:embed="rId3"/>
          <a:stretch>
            <a:fillRect/>
          </a:stretch>
        </p:blipFill>
        <p:spPr>
          <a:xfrm>
            <a:off x="4953000" y="5105400"/>
            <a:ext cx="1473200" cy="1001993"/>
          </a:xfrm>
          <a:prstGeom prst="rect">
            <a:avLst/>
          </a:prstGeom>
        </p:spPr>
      </p:pic>
      <p:pic>
        <p:nvPicPr>
          <p:cNvPr id="43" name="Picture 42"/>
          <p:cNvPicPr>
            <a:picLocks noChangeAspect="1"/>
          </p:cNvPicPr>
          <p:nvPr/>
        </p:nvPicPr>
        <p:blipFill>
          <a:blip r:embed="rId4"/>
          <a:stretch>
            <a:fillRect/>
          </a:stretch>
        </p:blipFill>
        <p:spPr>
          <a:xfrm>
            <a:off x="6477000" y="5181600"/>
            <a:ext cx="1237948" cy="876300"/>
          </a:xfrm>
          <a:prstGeom prst="rect">
            <a:avLst/>
          </a:prstGeom>
        </p:spPr>
      </p:pic>
      <p:pic>
        <p:nvPicPr>
          <p:cNvPr id="44" name="Picture 43"/>
          <p:cNvPicPr>
            <a:picLocks noChangeAspect="1"/>
          </p:cNvPicPr>
          <p:nvPr/>
        </p:nvPicPr>
        <p:blipFill>
          <a:blip r:embed="rId5"/>
          <a:stretch>
            <a:fillRect/>
          </a:stretch>
        </p:blipFill>
        <p:spPr>
          <a:xfrm>
            <a:off x="5029200" y="6019800"/>
            <a:ext cx="723900" cy="455315"/>
          </a:xfrm>
          <a:prstGeom prst="rect">
            <a:avLst/>
          </a:prstGeom>
        </p:spPr>
      </p:pic>
      <p:sp>
        <p:nvSpPr>
          <p:cNvPr id="45" name="Punched Tape 44"/>
          <p:cNvSpPr/>
          <p:nvPr/>
        </p:nvSpPr>
        <p:spPr bwMode="auto">
          <a:xfrm rot="5400000">
            <a:off x="2400300" y="11049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ounded Rectangle 6"/>
          <p:cNvSpPr/>
          <p:nvPr/>
        </p:nvSpPr>
        <p:spPr bwMode="auto">
          <a:xfrm>
            <a:off x="2209800" y="30480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Processor</a:t>
            </a:r>
            <a:endParaRPr kumimoji="0" lang="en-US" sz="1800" b="0" i="0" u="none" strike="noStrike" cap="none" normalizeH="0" baseline="0" dirty="0">
              <a:ln>
                <a:noFill/>
              </a:ln>
              <a:solidFill>
                <a:schemeClr val="tx1"/>
              </a:solidFill>
              <a:effectLst/>
              <a:latin typeface="Arial" charset="0"/>
            </a:endParaRPr>
          </a:p>
        </p:txBody>
      </p:sp>
      <p:sp>
        <p:nvSpPr>
          <p:cNvPr id="3" name="Rectangle 2"/>
          <p:cNvSpPr/>
          <p:nvPr/>
        </p:nvSpPr>
        <p:spPr bwMode="auto">
          <a:xfrm>
            <a:off x="3048000" y="20574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p:cNvSpPr txBox="1"/>
          <p:nvPr/>
        </p:nvSpPr>
        <p:spPr>
          <a:xfrm>
            <a:off x="3886200" y="1752600"/>
            <a:ext cx="2964461" cy="369332"/>
          </a:xfrm>
          <a:prstGeom prst="rect">
            <a:avLst/>
          </a:prstGeom>
          <a:noFill/>
        </p:spPr>
        <p:txBody>
          <a:bodyPr wrap="none" rtlCol="0">
            <a:spAutoFit/>
          </a:bodyPr>
          <a:lstStyle/>
          <a:p>
            <a:r>
              <a:rPr lang="en-US" dirty="0" smtClean="0"/>
              <a:t>OS Hardware Virtualization</a:t>
            </a:r>
            <a:endParaRPr lang="en-US" dirty="0"/>
          </a:p>
        </p:txBody>
      </p:sp>
      <p:sp>
        <p:nvSpPr>
          <p:cNvPr id="11" name="Rectangle 10"/>
          <p:cNvSpPr/>
          <p:nvPr/>
        </p:nvSpPr>
        <p:spPr>
          <a:xfrm>
            <a:off x="1524000" y="2209800"/>
            <a:ext cx="1185315" cy="369332"/>
          </a:xfrm>
          <a:prstGeom prst="rect">
            <a:avLst/>
          </a:prstGeom>
        </p:spPr>
        <p:txBody>
          <a:bodyPr wrap="none">
            <a:spAutoFit/>
          </a:bodyPr>
          <a:lstStyle/>
          <a:p>
            <a:r>
              <a:rPr lang="en-US" dirty="0" smtClean="0"/>
              <a:t>Hardware</a:t>
            </a:r>
            <a:endParaRPr lang="en-US" dirty="0"/>
          </a:p>
        </p:txBody>
      </p:sp>
      <p:sp>
        <p:nvSpPr>
          <p:cNvPr id="38" name="Rectangle 37"/>
          <p:cNvSpPr/>
          <p:nvPr/>
        </p:nvSpPr>
        <p:spPr>
          <a:xfrm>
            <a:off x="1524000" y="1828800"/>
            <a:ext cx="1095597" cy="369332"/>
          </a:xfrm>
          <a:prstGeom prst="rect">
            <a:avLst/>
          </a:prstGeom>
        </p:spPr>
        <p:txBody>
          <a:bodyPr wrap="none">
            <a:spAutoFit/>
          </a:bodyPr>
          <a:lstStyle/>
          <a:p>
            <a:r>
              <a:rPr lang="en-US" dirty="0" smtClean="0"/>
              <a:t>Software</a:t>
            </a:r>
            <a:endParaRPr lang="en-US" dirty="0"/>
          </a:p>
        </p:txBody>
      </p:sp>
      <p:sp>
        <p:nvSpPr>
          <p:cNvPr id="8" name="Rectangle 7"/>
          <p:cNvSpPr/>
          <p:nvPr/>
        </p:nvSpPr>
        <p:spPr bwMode="auto">
          <a:xfrm>
            <a:off x="4724400" y="22860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Memory</a:t>
            </a:r>
            <a:endParaRPr kumimoji="0" lang="en-US" sz="1800" b="0" i="0" u="none" strike="noStrike" cap="none" normalizeH="0" baseline="0" dirty="0">
              <a:ln>
                <a:noFill/>
              </a:ln>
              <a:solidFill>
                <a:schemeClr val="tx1"/>
              </a:solidFill>
              <a:effectLst/>
              <a:latin typeface="Arial" charset="0"/>
            </a:endParaRPr>
          </a:p>
        </p:txBody>
      </p:sp>
      <p:sp>
        <p:nvSpPr>
          <p:cNvPr id="12" name="TextBox 11"/>
          <p:cNvSpPr txBox="1"/>
          <p:nvPr/>
        </p:nvSpPr>
        <p:spPr>
          <a:xfrm>
            <a:off x="6553200" y="4495800"/>
            <a:ext cx="1146656" cy="369332"/>
          </a:xfrm>
          <a:prstGeom prst="rect">
            <a:avLst/>
          </a:prstGeom>
          <a:noFill/>
        </p:spPr>
        <p:txBody>
          <a:bodyPr wrap="none" rtlCol="0">
            <a:spAutoFit/>
          </a:bodyPr>
          <a:lstStyle/>
          <a:p>
            <a:r>
              <a:rPr lang="en-US" dirty="0" smtClean="0"/>
              <a:t>Networks</a:t>
            </a:r>
            <a:endParaRPr lang="en-US" dirty="0"/>
          </a:p>
        </p:txBody>
      </p:sp>
      <p:sp>
        <p:nvSpPr>
          <p:cNvPr id="42" name="TextBox 41"/>
          <p:cNvSpPr txBox="1"/>
          <p:nvPr/>
        </p:nvSpPr>
        <p:spPr>
          <a:xfrm>
            <a:off x="6629400" y="6019800"/>
            <a:ext cx="1056937" cy="369332"/>
          </a:xfrm>
          <a:prstGeom prst="rect">
            <a:avLst/>
          </a:prstGeom>
          <a:noFill/>
        </p:spPr>
        <p:txBody>
          <a:bodyPr wrap="none" rtlCol="0">
            <a:spAutoFit/>
          </a:bodyPr>
          <a:lstStyle/>
          <a:p>
            <a:r>
              <a:rPr lang="en-US" dirty="0" smtClean="0"/>
              <a:t>Displays</a:t>
            </a:r>
            <a:endParaRPr lang="en-US" dirty="0"/>
          </a:p>
        </p:txBody>
      </p:sp>
      <p:sp>
        <p:nvSpPr>
          <p:cNvPr id="47" name="TextBox 46"/>
          <p:cNvSpPr txBox="1"/>
          <p:nvPr/>
        </p:nvSpPr>
        <p:spPr>
          <a:xfrm>
            <a:off x="5257800" y="6172200"/>
            <a:ext cx="813481" cy="369332"/>
          </a:xfrm>
          <a:prstGeom prst="rect">
            <a:avLst/>
          </a:prstGeom>
          <a:noFill/>
        </p:spPr>
        <p:txBody>
          <a:bodyPr wrap="none" rtlCol="0">
            <a:spAutoFit/>
          </a:bodyPr>
          <a:lstStyle/>
          <a:p>
            <a:r>
              <a:rPr lang="en-US" dirty="0" smtClean="0"/>
              <a:t>Inputs</a:t>
            </a:r>
            <a:endParaRPr lang="en-US" dirty="0"/>
          </a:p>
        </p:txBody>
      </p:sp>
      <p:sp>
        <p:nvSpPr>
          <p:cNvPr id="13" name="TextBox 12"/>
          <p:cNvSpPr txBox="1"/>
          <p:nvPr/>
        </p:nvSpPr>
        <p:spPr>
          <a:xfrm>
            <a:off x="3581400" y="1447800"/>
            <a:ext cx="1066347"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Processes</a:t>
            </a:r>
            <a:endParaRPr lang="en-US" sz="1400" i="1" dirty="0"/>
          </a:p>
        </p:txBody>
      </p:sp>
      <p:sp>
        <p:nvSpPr>
          <p:cNvPr id="56" name="TextBox 55"/>
          <p:cNvSpPr txBox="1"/>
          <p:nvPr/>
        </p:nvSpPr>
        <p:spPr>
          <a:xfrm>
            <a:off x="4343400" y="1219200"/>
            <a:ext cx="1535526"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Address Spaces</a:t>
            </a:r>
            <a:endParaRPr lang="en-US" sz="1400" i="1" dirty="0"/>
          </a:p>
        </p:txBody>
      </p:sp>
      <p:sp>
        <p:nvSpPr>
          <p:cNvPr id="57" name="TextBox 56"/>
          <p:cNvSpPr txBox="1"/>
          <p:nvPr/>
        </p:nvSpPr>
        <p:spPr>
          <a:xfrm>
            <a:off x="5641150" y="1447800"/>
            <a:ext cx="607250"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Files</a:t>
            </a:r>
            <a:endParaRPr lang="en-US" sz="1400" i="1" dirty="0"/>
          </a:p>
        </p:txBody>
      </p:sp>
      <p:sp>
        <p:nvSpPr>
          <p:cNvPr id="58" name="TextBox 57"/>
          <p:cNvSpPr txBox="1"/>
          <p:nvPr/>
        </p:nvSpPr>
        <p:spPr>
          <a:xfrm>
            <a:off x="2667000" y="2209800"/>
            <a:ext cx="510907"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ISA</a:t>
            </a:r>
            <a:endParaRPr lang="en-US" sz="1400" i="1" dirty="0"/>
          </a:p>
        </p:txBody>
      </p:sp>
      <p:sp>
        <p:nvSpPr>
          <p:cNvPr id="59" name="TextBox 58"/>
          <p:cNvSpPr txBox="1"/>
          <p:nvPr/>
        </p:nvSpPr>
        <p:spPr>
          <a:xfrm>
            <a:off x="6172200" y="1219200"/>
            <a:ext cx="954926"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Windows</a:t>
            </a:r>
            <a:endParaRPr lang="en-US" sz="1400" i="1" dirty="0"/>
          </a:p>
        </p:txBody>
      </p:sp>
      <p:sp>
        <p:nvSpPr>
          <p:cNvPr id="60" name="TextBox 59"/>
          <p:cNvSpPr txBox="1"/>
          <p:nvPr/>
        </p:nvSpPr>
        <p:spPr>
          <a:xfrm>
            <a:off x="6969874" y="1447800"/>
            <a:ext cx="866824"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Sockets</a:t>
            </a:r>
            <a:endParaRPr lang="en-US" sz="1400" i="1" dirty="0"/>
          </a:p>
        </p:txBody>
      </p:sp>
      <p:grpSp>
        <p:nvGrpSpPr>
          <p:cNvPr id="16" name="Group 15"/>
          <p:cNvGrpSpPr/>
          <p:nvPr/>
        </p:nvGrpSpPr>
        <p:grpSpPr>
          <a:xfrm>
            <a:off x="3124200" y="35052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49" name="Rectangle 48"/>
          <p:cNvSpPr/>
          <p:nvPr/>
        </p:nvSpPr>
        <p:spPr bwMode="auto">
          <a:xfrm>
            <a:off x="4800600" y="27432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0" name="Rectangle 49"/>
          <p:cNvSpPr/>
          <p:nvPr/>
        </p:nvSpPr>
        <p:spPr bwMode="auto">
          <a:xfrm>
            <a:off x="4876800" y="35814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OS</a:t>
            </a:r>
            <a:endParaRPr kumimoji="0" lang="en-US" sz="1600" b="0" i="0" u="none" strike="noStrike" cap="none" normalizeH="0" baseline="0" dirty="0">
              <a:ln>
                <a:noFill/>
              </a:ln>
              <a:solidFill>
                <a:schemeClr val="tx1"/>
              </a:solidFill>
              <a:effectLst/>
              <a:latin typeface="Arial" charset="0"/>
            </a:endParaRPr>
          </a:p>
        </p:txBody>
      </p:sp>
      <p:sp>
        <p:nvSpPr>
          <p:cNvPr id="51" name="Rectangle 50"/>
          <p:cNvSpPr/>
          <p:nvPr/>
        </p:nvSpPr>
        <p:spPr bwMode="auto">
          <a:xfrm>
            <a:off x="5791200" y="2743200"/>
            <a:ext cx="609600" cy="381000"/>
          </a:xfrm>
          <a:prstGeom prst="rect">
            <a:avLst/>
          </a:prstGeom>
          <a:solidFill>
            <a:srgbClr val="FBBA0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Rectangle 63"/>
          <p:cNvSpPr/>
          <p:nvPr/>
        </p:nvSpPr>
        <p:spPr bwMode="auto">
          <a:xfrm>
            <a:off x="5715000" y="2971800"/>
            <a:ext cx="609600" cy="381000"/>
          </a:xfrm>
          <a:prstGeom prst="rect">
            <a:avLst/>
          </a:prstGeom>
          <a:solidFill>
            <a:srgbClr val="CC333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5" name="Curved Connector 54"/>
          <p:cNvCxnSpPr/>
          <p:nvPr/>
        </p:nvCxnSpPr>
        <p:spPr bwMode="auto">
          <a:xfrm rot="5400000" flipH="1" flipV="1">
            <a:off x="3867150" y="25336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3810000" y="990600"/>
            <a:ext cx="886811"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Threads</a:t>
            </a:r>
            <a:endParaRPr lang="en-US" sz="1400" i="1" dirty="0"/>
          </a:p>
        </p:txBody>
      </p:sp>
      <p:grpSp>
        <p:nvGrpSpPr>
          <p:cNvPr id="17" name="Group 16"/>
          <p:cNvGrpSpPr/>
          <p:nvPr/>
        </p:nvGrpSpPr>
        <p:grpSpPr>
          <a:xfrm>
            <a:off x="1707395" y="3124200"/>
            <a:ext cx="6293605" cy="1418553"/>
            <a:chOff x="1707395" y="3276600"/>
            <a:chExt cx="6293605" cy="1418553"/>
          </a:xfrm>
        </p:grpSpPr>
        <p:sp>
          <p:nvSpPr>
            <p:cNvPr id="14" name="Arc 13"/>
            <p:cNvSpPr/>
            <p:nvPr/>
          </p:nvSpPr>
          <p:spPr bwMode="auto">
            <a:xfrm rot="21036509">
              <a:off x="1707395" y="3819625"/>
              <a:ext cx="6034009" cy="875528"/>
            </a:xfrm>
            <a:prstGeom prst="arc">
              <a:avLst>
                <a:gd name="adj1" fmla="val 10911104"/>
                <a:gd name="adj2" fmla="val 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p:cNvSpPr txBox="1"/>
            <p:nvPr/>
          </p:nvSpPr>
          <p:spPr>
            <a:xfrm>
              <a:off x="6553200" y="3276600"/>
              <a:ext cx="1447800" cy="646331"/>
            </a:xfrm>
            <a:prstGeom prst="rect">
              <a:avLst/>
            </a:prstGeom>
            <a:noFill/>
          </p:spPr>
          <p:txBody>
            <a:bodyPr wrap="square" rtlCol="0">
              <a:spAutoFit/>
            </a:bodyPr>
            <a:lstStyle/>
            <a:p>
              <a:r>
                <a:rPr lang="en-US" dirty="0" smtClean="0"/>
                <a:t>Protection Boundary</a:t>
              </a:r>
              <a:endParaRPr lang="en-US" dirty="0"/>
            </a:p>
          </p:txBody>
        </p:sp>
      </p:grpSp>
      <p:cxnSp>
        <p:nvCxnSpPr>
          <p:cNvPr id="48" name="Curved Connector 47"/>
          <p:cNvCxnSpPr/>
          <p:nvPr/>
        </p:nvCxnSpPr>
        <p:spPr bwMode="auto">
          <a:xfrm rot="10800000" flipV="1">
            <a:off x="2971800" y="3124200"/>
            <a:ext cx="1981200" cy="1752600"/>
          </a:xfrm>
          <a:prstGeom prst="curvedConnector3">
            <a:avLst/>
          </a:prstGeom>
          <a:solidFill>
            <a:schemeClr val="accent1"/>
          </a:solidFill>
          <a:ln w="31750" cap="flat" cmpd="sng" algn="ctr">
            <a:solidFill>
              <a:srgbClr val="CC9966"/>
            </a:solidFill>
            <a:prstDash val="sysDash"/>
            <a:round/>
            <a:headEnd type="triangle" w="lg" len="sm"/>
            <a:tailEnd type="triangle"/>
          </a:ln>
          <a:effectLst/>
        </p:spPr>
      </p:cxnSp>
      <p:sp>
        <p:nvSpPr>
          <p:cNvPr id="54" name="Freeform 53"/>
          <p:cNvSpPr/>
          <p:nvPr/>
        </p:nvSpPr>
        <p:spPr>
          <a:xfrm>
            <a:off x="4343400" y="3200400"/>
            <a:ext cx="1622677" cy="1379014"/>
          </a:xfrm>
          <a:custGeom>
            <a:avLst/>
            <a:gdLst>
              <a:gd name="connsiteX0" fmla="*/ 617212 w 1622677"/>
              <a:gd name="connsiteY0" fmla="*/ 0 h 1379014"/>
              <a:gd name="connsiteX1" fmla="*/ 52741 w 1622677"/>
              <a:gd name="connsiteY1" fmla="*/ 211660 h 1379014"/>
              <a:gd name="connsiteX2" fmla="*/ 26281 w 1622677"/>
              <a:gd name="connsiteY2" fmla="*/ 626160 h 1379014"/>
              <a:gd name="connsiteX3" fmla="*/ 70380 w 1622677"/>
              <a:gd name="connsiteY3" fmla="*/ 1208225 h 1379014"/>
              <a:gd name="connsiteX4" fmla="*/ 405535 w 1622677"/>
              <a:gd name="connsiteY4" fmla="*/ 1375789 h 1379014"/>
              <a:gd name="connsiteX5" fmla="*/ 1622677 w 1622677"/>
              <a:gd name="connsiteY5" fmla="*/ 1322874 h 137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2677" h="1379014">
                <a:moveTo>
                  <a:pt x="617212" y="0"/>
                </a:moveTo>
                <a:cubicBezTo>
                  <a:pt x="384220" y="53650"/>
                  <a:pt x="151229" y="107300"/>
                  <a:pt x="52741" y="211660"/>
                </a:cubicBezTo>
                <a:cubicBezTo>
                  <a:pt x="-45747" y="316020"/>
                  <a:pt x="23341" y="460066"/>
                  <a:pt x="26281" y="626160"/>
                </a:cubicBezTo>
                <a:cubicBezTo>
                  <a:pt x="29221" y="792254"/>
                  <a:pt x="7171" y="1083287"/>
                  <a:pt x="70380" y="1208225"/>
                </a:cubicBezTo>
                <a:cubicBezTo>
                  <a:pt x="133589" y="1333163"/>
                  <a:pt x="146819" y="1356681"/>
                  <a:pt x="405535" y="1375789"/>
                </a:cubicBezTo>
                <a:cubicBezTo>
                  <a:pt x="664251" y="1394897"/>
                  <a:pt x="1622677" y="1322874"/>
                  <a:pt x="1622677" y="1322874"/>
                </a:cubicBezTo>
              </a:path>
            </a:pathLst>
          </a:custGeom>
          <a:ln w="38100" cmpd="sng">
            <a:solidFill>
              <a:srgbClr val="CC9966"/>
            </a:solidFill>
            <a:prstDash val="dash"/>
            <a:headEnd type="triangle"/>
            <a:tailEnd type="triangl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18" name="Group 17"/>
          <p:cNvGrpSpPr/>
          <p:nvPr/>
        </p:nvGrpSpPr>
        <p:grpSpPr>
          <a:xfrm>
            <a:off x="3505200" y="4114800"/>
            <a:ext cx="1371600" cy="2286000"/>
            <a:chOff x="3505200" y="4267200"/>
            <a:chExt cx="1371600" cy="2286000"/>
          </a:xfrm>
        </p:grpSpPr>
        <p:sp>
          <p:nvSpPr>
            <p:cNvPr id="62" name="Rectangle 61"/>
            <p:cNvSpPr/>
            <p:nvPr/>
          </p:nvSpPr>
          <p:spPr bwMode="auto">
            <a:xfrm>
              <a:off x="3810000" y="4267200"/>
              <a:ext cx="685800" cy="533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Ctrlr</a:t>
              </a:r>
              <a:endParaRPr kumimoji="0" lang="en-US" sz="1800" b="0" i="0" u="none" strike="noStrike" cap="none" normalizeH="0" baseline="0" dirty="0">
                <a:ln>
                  <a:noFill/>
                </a:ln>
                <a:solidFill>
                  <a:schemeClr val="tx1"/>
                </a:solidFill>
                <a:effectLst/>
                <a:latin typeface="Arial" charset="0"/>
              </a:endParaRPr>
            </a:p>
          </p:txBody>
        </p:sp>
        <p:cxnSp>
          <p:nvCxnSpPr>
            <p:cNvPr id="63" name="Straight Arrow Connector 62"/>
            <p:cNvCxnSpPr/>
            <p:nvPr/>
          </p:nvCxnSpPr>
          <p:spPr bwMode="auto">
            <a:xfrm>
              <a:off x="4191000" y="4800600"/>
              <a:ext cx="0" cy="7620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5" name="Straight Arrow Connector 64"/>
            <p:cNvCxnSpPr/>
            <p:nvPr/>
          </p:nvCxnSpPr>
          <p:spPr bwMode="auto">
            <a:xfrm>
              <a:off x="4191000" y="50292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6" name="Straight Arrow Connector 65"/>
            <p:cNvCxnSpPr/>
            <p:nvPr/>
          </p:nvCxnSpPr>
          <p:spPr bwMode="auto">
            <a:xfrm>
              <a:off x="4191000" y="5334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7" name="Straight Arrow Connector 66"/>
            <p:cNvCxnSpPr/>
            <p:nvPr/>
          </p:nvCxnSpPr>
          <p:spPr bwMode="auto">
            <a:xfrm>
              <a:off x="3505200" y="5105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68" name="Rectangle 67"/>
            <p:cNvSpPr/>
            <p:nvPr/>
          </p:nvSpPr>
          <p:spPr bwMode="auto">
            <a:xfrm>
              <a:off x="3886200" y="5562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9" name="Straight Arrow Connector 68"/>
            <p:cNvCxnSpPr/>
            <p:nvPr/>
          </p:nvCxnSpPr>
          <p:spPr bwMode="auto">
            <a:xfrm>
              <a:off x="4191000" y="5867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0" name="Straight Arrow Connector 69"/>
            <p:cNvCxnSpPr/>
            <p:nvPr/>
          </p:nvCxnSpPr>
          <p:spPr bwMode="auto">
            <a:xfrm>
              <a:off x="4191000" y="6096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1" name="Straight Arrow Connector 70"/>
            <p:cNvCxnSpPr/>
            <p:nvPr/>
          </p:nvCxnSpPr>
          <p:spPr bwMode="auto">
            <a:xfrm>
              <a:off x="4191000" y="6248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grpSp>
    </p:spTree>
    <p:extLst>
      <p:ext uri="{BB962C8B-B14F-4D97-AF65-F5344CB8AC3E}">
        <p14:creationId xmlns:p14="http://schemas.microsoft.com/office/powerpoint/2010/main" val="2410556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picture</a:t>
            </a:r>
            <a:endParaRPr lang="en-US" dirty="0"/>
          </a:p>
        </p:txBody>
      </p:sp>
      <p:sp>
        <p:nvSpPr>
          <p:cNvPr id="3" name="Content Placeholder 2"/>
          <p:cNvSpPr>
            <a:spLocks noGrp="1"/>
          </p:cNvSpPr>
          <p:nvPr>
            <p:ph idx="1"/>
          </p:nvPr>
        </p:nvSpPr>
        <p:spPr>
          <a:xfrm>
            <a:off x="457200" y="4762124"/>
            <a:ext cx="8229600" cy="1286253"/>
          </a:xfrm>
        </p:spPr>
        <p:txBody>
          <a:bodyPr>
            <a:normAutofit fontScale="85000" lnSpcReduction="10000"/>
          </a:bodyPr>
          <a:lstStyle/>
          <a:p>
            <a:r>
              <a:rPr lang="en-US" dirty="0" smtClean="0"/>
              <a:t>I/O devices you recognize are supported by I/O Controllers</a:t>
            </a:r>
          </a:p>
          <a:p>
            <a:r>
              <a:rPr lang="en-US" dirty="0" smtClean="0"/>
              <a:t>Processors accesses them by reading and writing IO registers as if they were memory</a:t>
            </a:r>
          </a:p>
          <a:p>
            <a:pPr lvl="1"/>
            <a:r>
              <a:rPr lang="en-US" dirty="0" smtClean="0"/>
              <a:t>Write commands and arguments, read status and results</a:t>
            </a:r>
          </a:p>
        </p:txBody>
      </p:sp>
      <p:sp>
        <p:nvSpPr>
          <p:cNvPr id="7" name="Rectangle 16"/>
          <p:cNvSpPr>
            <a:spLocks noChangeArrowheads="1"/>
          </p:cNvSpPr>
          <p:nvPr/>
        </p:nvSpPr>
        <p:spPr bwMode="auto">
          <a:xfrm>
            <a:off x="2811463" y="2924789"/>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8" name="Rectangle 14"/>
          <p:cNvSpPr>
            <a:spLocks noChangeArrowheads="1"/>
          </p:cNvSpPr>
          <p:nvPr/>
        </p:nvSpPr>
        <p:spPr bwMode="auto">
          <a:xfrm>
            <a:off x="715169" y="3403420"/>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9" name="Rectangle 4"/>
          <p:cNvSpPr>
            <a:spLocks noChangeArrowheads="1"/>
          </p:cNvSpPr>
          <p:nvPr/>
        </p:nvSpPr>
        <p:spPr bwMode="auto">
          <a:xfrm>
            <a:off x="609600" y="1740515"/>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10" name="Rectangle 5"/>
          <p:cNvSpPr>
            <a:spLocks noChangeArrowheads="1"/>
          </p:cNvSpPr>
          <p:nvPr/>
        </p:nvSpPr>
        <p:spPr bwMode="auto">
          <a:xfrm>
            <a:off x="684213" y="1724640"/>
            <a:ext cx="6492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11" name="Rectangle 6"/>
          <p:cNvSpPr>
            <a:spLocks noChangeArrowheads="1"/>
          </p:cNvSpPr>
          <p:nvPr/>
        </p:nvSpPr>
        <p:spPr bwMode="auto">
          <a:xfrm>
            <a:off x="609600" y="3113702"/>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12" name="Rectangle 7"/>
          <p:cNvSpPr>
            <a:spLocks noChangeArrowheads="1"/>
          </p:cNvSpPr>
          <p:nvPr/>
        </p:nvSpPr>
        <p:spPr bwMode="auto">
          <a:xfrm>
            <a:off x="690563" y="3089890"/>
            <a:ext cx="6477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13" name="Rectangle 8"/>
          <p:cNvSpPr>
            <a:spLocks noChangeArrowheads="1"/>
          </p:cNvSpPr>
          <p:nvPr/>
        </p:nvSpPr>
        <p:spPr bwMode="auto">
          <a:xfrm>
            <a:off x="7175520" y="1566711"/>
            <a:ext cx="1314450" cy="2888659"/>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14" name="Rectangle 10"/>
          <p:cNvSpPr>
            <a:spLocks noChangeArrowheads="1"/>
          </p:cNvSpPr>
          <p:nvPr/>
        </p:nvSpPr>
        <p:spPr bwMode="auto">
          <a:xfrm>
            <a:off x="457200" y="1327765"/>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15" name="Rectangle 11"/>
          <p:cNvSpPr>
            <a:spLocks noChangeArrowheads="1"/>
          </p:cNvSpPr>
          <p:nvPr/>
        </p:nvSpPr>
        <p:spPr bwMode="auto">
          <a:xfrm>
            <a:off x="1146175" y="1346815"/>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17" name="Line 13"/>
          <p:cNvSpPr>
            <a:spLocks noChangeShapeType="1"/>
          </p:cNvSpPr>
          <p:nvPr/>
        </p:nvSpPr>
        <p:spPr bwMode="auto">
          <a:xfrm>
            <a:off x="1660545" y="4436090"/>
            <a:ext cx="5210175" cy="111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Rectangle 18"/>
          <p:cNvSpPr>
            <a:spLocks noChangeArrowheads="1"/>
          </p:cNvSpPr>
          <p:nvPr/>
        </p:nvSpPr>
        <p:spPr bwMode="auto">
          <a:xfrm>
            <a:off x="4117327" y="2540845"/>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dirty="0">
                <a:latin typeface="Helvetica" charset="0"/>
              </a:rPr>
              <a:t>Main</a:t>
            </a:r>
          </a:p>
          <a:p>
            <a:r>
              <a:rPr lang="en-US" altLang="ko-KR" sz="1600" dirty="0">
                <a:latin typeface="Helvetica" charset="0"/>
              </a:rPr>
              <a:t>Memory</a:t>
            </a:r>
          </a:p>
          <a:p>
            <a:r>
              <a:rPr lang="en-US" altLang="ko-KR" sz="1600" dirty="0">
                <a:latin typeface="Helvetica" charset="0"/>
              </a:rPr>
              <a:t>(DRAM)</a:t>
            </a:r>
          </a:p>
          <a:p>
            <a:endParaRPr lang="en-US" sz="1600" dirty="0">
              <a:latin typeface="Helvetica" charset="0"/>
            </a:endParaRPr>
          </a:p>
        </p:txBody>
      </p:sp>
      <p:sp>
        <p:nvSpPr>
          <p:cNvPr id="19" name="Rectangle 14"/>
          <p:cNvSpPr>
            <a:spLocks noChangeArrowheads="1"/>
          </p:cNvSpPr>
          <p:nvPr/>
        </p:nvSpPr>
        <p:spPr bwMode="auto">
          <a:xfrm>
            <a:off x="689804" y="2037609"/>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0" name="Rectangle 14"/>
          <p:cNvSpPr>
            <a:spLocks noChangeArrowheads="1"/>
          </p:cNvSpPr>
          <p:nvPr/>
        </p:nvSpPr>
        <p:spPr bwMode="auto">
          <a:xfrm>
            <a:off x="1319213" y="2037608"/>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21" name="Rectangle 14"/>
          <p:cNvSpPr>
            <a:spLocks noChangeArrowheads="1"/>
          </p:cNvSpPr>
          <p:nvPr/>
        </p:nvSpPr>
        <p:spPr bwMode="auto">
          <a:xfrm>
            <a:off x="1320800" y="3403420"/>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22" name="Rectangle 14"/>
          <p:cNvSpPr>
            <a:spLocks noChangeArrowheads="1"/>
          </p:cNvSpPr>
          <p:nvPr/>
        </p:nvSpPr>
        <p:spPr bwMode="auto">
          <a:xfrm>
            <a:off x="2001838" y="3236964"/>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3" name="Rectangle 14"/>
          <p:cNvSpPr>
            <a:spLocks noChangeArrowheads="1"/>
          </p:cNvSpPr>
          <p:nvPr/>
        </p:nvSpPr>
        <p:spPr bwMode="auto">
          <a:xfrm>
            <a:off x="1998663" y="1825676"/>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4" name="Rectangle 8"/>
          <p:cNvSpPr>
            <a:spLocks noChangeArrowheads="1"/>
          </p:cNvSpPr>
          <p:nvPr/>
        </p:nvSpPr>
        <p:spPr bwMode="auto">
          <a:xfrm>
            <a:off x="5727720" y="2310960"/>
            <a:ext cx="1143000" cy="212694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55" name="Rectangle 18"/>
          <p:cNvSpPr>
            <a:spLocks noChangeArrowheads="1"/>
          </p:cNvSpPr>
          <p:nvPr/>
        </p:nvSpPr>
        <p:spPr bwMode="auto">
          <a:xfrm>
            <a:off x="4117327" y="1218857"/>
            <a:ext cx="1084126" cy="1026180"/>
          </a:xfrm>
          <a:prstGeom prst="rect">
            <a:avLst/>
          </a:prstGeom>
          <a:solidFill>
            <a:srgbClr val="FFFF00"/>
          </a:solidFill>
          <a:ln w="25400">
            <a:solidFill>
              <a:schemeClr val="tx1"/>
            </a:solidFill>
            <a:prstDash val="dash"/>
            <a:miter lim="800000"/>
            <a:headEnd/>
            <a:tailEnd/>
          </a:ln>
        </p:spPr>
        <p:txBody>
          <a:bodyPr wrap="none" anchor="ctr"/>
          <a:lstStyle/>
          <a:p>
            <a:pPr algn="ctr"/>
            <a:endParaRPr lang="en-US" altLang="ko-KR" sz="1600" dirty="0" smtClean="0">
              <a:latin typeface="Helvetica" charset="0"/>
            </a:endParaRPr>
          </a:p>
          <a:p>
            <a:pPr algn="ctr"/>
            <a:endParaRPr lang="en-US" altLang="ko-KR" sz="1600" dirty="0" smtClean="0">
              <a:latin typeface="Helvetica" charset="0"/>
            </a:endParaRPr>
          </a:p>
          <a:p>
            <a:pPr algn="ctr"/>
            <a:r>
              <a:rPr lang="en-US" altLang="ko-KR" sz="1600" dirty="0" smtClean="0">
                <a:latin typeface="Helvetica" charset="0"/>
              </a:rPr>
              <a:t>I/O </a:t>
            </a:r>
          </a:p>
          <a:p>
            <a:pPr algn="ctr"/>
            <a:r>
              <a:rPr lang="en-US" altLang="ko-KR" sz="1600" dirty="0" smtClean="0">
                <a:latin typeface="Helvetica" charset="0"/>
              </a:rPr>
              <a:t>Controllers</a:t>
            </a:r>
            <a:endParaRPr lang="en-US" altLang="ko-KR" sz="1600" dirty="0">
              <a:latin typeface="Helvetica" charset="0"/>
            </a:endParaRPr>
          </a:p>
        </p:txBody>
      </p:sp>
      <p:pic>
        <p:nvPicPr>
          <p:cNvPr id="61" name="Picture 60"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307" y="1714992"/>
            <a:ext cx="1362213" cy="1191936"/>
          </a:xfrm>
          <a:prstGeom prst="rect">
            <a:avLst/>
          </a:prstGeom>
        </p:spPr>
      </p:pic>
      <p:pic>
        <p:nvPicPr>
          <p:cNvPr id="63" name="Picture 62"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359" y="973520"/>
            <a:ext cx="1526623" cy="948113"/>
          </a:xfrm>
          <a:prstGeom prst="rect">
            <a:avLst/>
          </a:prstGeom>
        </p:spPr>
      </p:pic>
      <p:sp>
        <p:nvSpPr>
          <p:cNvPr id="64" name="Right Arrow 63"/>
          <p:cNvSpPr/>
          <p:nvPr/>
        </p:nvSpPr>
        <p:spPr>
          <a:xfrm>
            <a:off x="3500438" y="3244602"/>
            <a:ext cx="616889" cy="363676"/>
          </a:xfrm>
          <a:prstGeom prst="rightArrow">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3500437" y="2645318"/>
            <a:ext cx="815147" cy="523220"/>
          </a:xfrm>
          <a:prstGeom prst="rect">
            <a:avLst/>
          </a:prstGeom>
          <a:noFill/>
        </p:spPr>
        <p:txBody>
          <a:bodyPr wrap="square" rtlCol="0">
            <a:spAutoFit/>
          </a:bodyPr>
          <a:lstStyle/>
          <a:p>
            <a:r>
              <a:rPr lang="en-US" sz="1400" b="1" dirty="0" smtClean="0">
                <a:solidFill>
                  <a:srgbClr val="FF0000"/>
                </a:solidFill>
              </a:rPr>
              <a:t>Read / Write</a:t>
            </a:r>
            <a:endParaRPr lang="en-US" sz="1400" b="1" dirty="0">
              <a:solidFill>
                <a:srgbClr val="FF0000"/>
              </a:solidFill>
            </a:endParaRPr>
          </a:p>
        </p:txBody>
      </p:sp>
      <p:sp>
        <p:nvSpPr>
          <p:cNvPr id="66" name="Right Arrow 65"/>
          <p:cNvSpPr/>
          <p:nvPr/>
        </p:nvSpPr>
        <p:spPr>
          <a:xfrm>
            <a:off x="3500439" y="1496030"/>
            <a:ext cx="616889" cy="363676"/>
          </a:xfrm>
          <a:prstGeom prst="rightArrow">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3500437" y="914400"/>
            <a:ext cx="815147" cy="523220"/>
          </a:xfrm>
          <a:prstGeom prst="rect">
            <a:avLst/>
          </a:prstGeom>
          <a:noFill/>
        </p:spPr>
        <p:txBody>
          <a:bodyPr wrap="square" rtlCol="0">
            <a:spAutoFit/>
          </a:bodyPr>
          <a:lstStyle/>
          <a:p>
            <a:r>
              <a:rPr lang="en-US" sz="1400" b="1" dirty="0" smtClean="0">
                <a:solidFill>
                  <a:srgbClr val="FF0000"/>
                </a:solidFill>
              </a:rPr>
              <a:t>Read / Write</a:t>
            </a:r>
            <a:endParaRPr lang="en-US" sz="1400" b="1" dirty="0">
              <a:solidFill>
                <a:srgbClr val="FF0000"/>
              </a:solidFill>
            </a:endParaRPr>
          </a:p>
        </p:txBody>
      </p:sp>
      <p:sp>
        <p:nvSpPr>
          <p:cNvPr id="68" name="Freeform 67"/>
          <p:cNvSpPr/>
          <p:nvPr/>
        </p:nvSpPr>
        <p:spPr>
          <a:xfrm>
            <a:off x="5120559" y="1413166"/>
            <a:ext cx="2159857" cy="162622"/>
          </a:xfrm>
          <a:custGeom>
            <a:avLst/>
            <a:gdLst>
              <a:gd name="connsiteX0" fmla="*/ 0 w 2159857"/>
              <a:gd name="connsiteY0" fmla="*/ 32201 h 162622"/>
              <a:gd name="connsiteX1" fmla="*/ 938365 w 2159857"/>
              <a:gd name="connsiteY1" fmla="*/ 7932 h 162622"/>
              <a:gd name="connsiteX2" fmla="*/ 906007 w 2159857"/>
              <a:gd name="connsiteY2" fmla="*/ 153546 h 162622"/>
              <a:gd name="connsiteX3" fmla="*/ 1553155 w 2159857"/>
              <a:gd name="connsiteY3" fmla="*/ 137367 h 162622"/>
              <a:gd name="connsiteX4" fmla="*/ 2159857 w 2159857"/>
              <a:gd name="connsiteY4" fmla="*/ 56470 h 16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857" h="162622">
                <a:moveTo>
                  <a:pt x="0" y="32201"/>
                </a:moveTo>
                <a:cubicBezTo>
                  <a:pt x="393682" y="9954"/>
                  <a:pt x="787364" y="-12292"/>
                  <a:pt x="938365" y="7932"/>
                </a:cubicBezTo>
                <a:cubicBezTo>
                  <a:pt x="1089366" y="28156"/>
                  <a:pt x="803542" y="131974"/>
                  <a:pt x="906007" y="153546"/>
                </a:cubicBezTo>
                <a:cubicBezTo>
                  <a:pt x="1008472" y="175118"/>
                  <a:pt x="1344180" y="153546"/>
                  <a:pt x="1553155" y="137367"/>
                </a:cubicBezTo>
                <a:cubicBezTo>
                  <a:pt x="1762130" y="121188"/>
                  <a:pt x="2159857" y="56470"/>
                  <a:pt x="2159857" y="5647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8"/>
          <p:cNvSpPr/>
          <p:nvPr/>
        </p:nvSpPr>
        <p:spPr>
          <a:xfrm>
            <a:off x="5201453" y="2061190"/>
            <a:ext cx="703773" cy="139040"/>
          </a:xfrm>
          <a:custGeom>
            <a:avLst/>
            <a:gdLst>
              <a:gd name="connsiteX0" fmla="*/ 0 w 2159857"/>
              <a:gd name="connsiteY0" fmla="*/ 32201 h 162622"/>
              <a:gd name="connsiteX1" fmla="*/ 938365 w 2159857"/>
              <a:gd name="connsiteY1" fmla="*/ 7932 h 162622"/>
              <a:gd name="connsiteX2" fmla="*/ 906007 w 2159857"/>
              <a:gd name="connsiteY2" fmla="*/ 153546 h 162622"/>
              <a:gd name="connsiteX3" fmla="*/ 1553155 w 2159857"/>
              <a:gd name="connsiteY3" fmla="*/ 137367 h 162622"/>
              <a:gd name="connsiteX4" fmla="*/ 2159857 w 2159857"/>
              <a:gd name="connsiteY4" fmla="*/ 56470 h 16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857" h="162622">
                <a:moveTo>
                  <a:pt x="0" y="32201"/>
                </a:moveTo>
                <a:cubicBezTo>
                  <a:pt x="393682" y="9954"/>
                  <a:pt x="787364" y="-12292"/>
                  <a:pt x="938365" y="7932"/>
                </a:cubicBezTo>
                <a:cubicBezTo>
                  <a:pt x="1089366" y="28156"/>
                  <a:pt x="803542" y="131974"/>
                  <a:pt x="906007" y="153546"/>
                </a:cubicBezTo>
                <a:cubicBezTo>
                  <a:pt x="1008472" y="175118"/>
                  <a:pt x="1344180" y="153546"/>
                  <a:pt x="1553155" y="137367"/>
                </a:cubicBezTo>
                <a:cubicBezTo>
                  <a:pt x="1762130" y="121188"/>
                  <a:pt x="2159857" y="56470"/>
                  <a:pt x="2159857" y="5647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TextBox 69"/>
          <p:cNvSpPr txBox="1"/>
          <p:nvPr/>
        </p:nvSpPr>
        <p:spPr>
          <a:xfrm>
            <a:off x="5469177" y="1058724"/>
            <a:ext cx="688259" cy="369332"/>
          </a:xfrm>
          <a:prstGeom prst="rect">
            <a:avLst/>
          </a:prstGeom>
          <a:noFill/>
        </p:spPr>
        <p:txBody>
          <a:bodyPr wrap="none" rtlCol="0">
            <a:spAutoFit/>
          </a:bodyPr>
          <a:lstStyle/>
          <a:p>
            <a:r>
              <a:rPr lang="en-US" dirty="0" smtClean="0"/>
              <a:t>wires</a:t>
            </a:r>
            <a:endParaRPr lang="en-US" dirty="0"/>
          </a:p>
        </p:txBody>
      </p:sp>
      <p:grpSp>
        <p:nvGrpSpPr>
          <p:cNvPr id="75" name="Group 74"/>
          <p:cNvGrpSpPr/>
          <p:nvPr/>
        </p:nvGrpSpPr>
        <p:grpSpPr>
          <a:xfrm>
            <a:off x="4161887" y="1282095"/>
            <a:ext cx="275038" cy="523980"/>
            <a:chOff x="4538126" y="830113"/>
            <a:chExt cx="275038" cy="523980"/>
          </a:xfrm>
        </p:grpSpPr>
        <p:sp>
          <p:nvSpPr>
            <p:cNvPr id="71" name="Rectangle 70"/>
            <p:cNvSpPr/>
            <p:nvPr/>
          </p:nvSpPr>
          <p:spPr>
            <a:xfrm>
              <a:off x="4538126" y="1092103"/>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4538126" y="1223184"/>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4538126" y="830113"/>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4538126" y="961194"/>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4539045" y="1327764"/>
            <a:ext cx="487568" cy="387227"/>
            <a:chOff x="5428874" y="234600"/>
            <a:chExt cx="590926" cy="508169"/>
          </a:xfrm>
        </p:grpSpPr>
        <p:sp>
          <p:nvSpPr>
            <p:cNvPr id="76" name="Curved Left Arrow 75"/>
            <p:cNvSpPr/>
            <p:nvPr/>
          </p:nvSpPr>
          <p:spPr>
            <a:xfrm>
              <a:off x="5727720" y="234600"/>
              <a:ext cx="292080" cy="508169"/>
            </a:xfrm>
            <a:prstGeom prst="curvedLeftArrow">
              <a:avLst>
                <a:gd name="adj1" fmla="val 24891"/>
                <a:gd name="adj2" fmla="val 56846"/>
                <a:gd name="adj3" fmla="val 340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Curved Left Arrow 76"/>
            <p:cNvSpPr/>
            <p:nvPr/>
          </p:nvSpPr>
          <p:spPr>
            <a:xfrm flipH="1" flipV="1">
              <a:off x="5428874" y="234600"/>
              <a:ext cx="292080" cy="508169"/>
            </a:xfrm>
            <a:prstGeom prst="curvedLeftArrow">
              <a:avLst>
                <a:gd name="adj1" fmla="val 24891"/>
                <a:gd name="adj2" fmla="val 56846"/>
                <a:gd name="adj3" fmla="val 340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cxnSp>
        <p:nvCxnSpPr>
          <p:cNvPr id="80" name="Straight Arrow Connector 79"/>
          <p:cNvCxnSpPr/>
          <p:nvPr/>
        </p:nvCxnSpPr>
        <p:spPr>
          <a:xfrm flipH="1">
            <a:off x="3500437" y="2037608"/>
            <a:ext cx="61689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3369130" y="2216135"/>
            <a:ext cx="946454" cy="276999"/>
          </a:xfrm>
          <a:prstGeom prst="rect">
            <a:avLst/>
          </a:prstGeom>
          <a:noFill/>
        </p:spPr>
        <p:txBody>
          <a:bodyPr wrap="square" rtlCol="0">
            <a:spAutoFit/>
          </a:bodyPr>
          <a:lstStyle/>
          <a:p>
            <a:r>
              <a:rPr lang="en-US" sz="1200" b="1" dirty="0" smtClean="0">
                <a:solidFill>
                  <a:srgbClr val="FF0000"/>
                </a:solidFill>
              </a:rPr>
              <a:t>interrupts</a:t>
            </a:r>
            <a:endParaRPr lang="en-US" sz="1200" b="1" dirty="0">
              <a:solidFill>
                <a:srgbClr val="FF0000"/>
              </a:solidFill>
            </a:endParaRPr>
          </a:p>
        </p:txBody>
      </p:sp>
      <p:sp>
        <p:nvSpPr>
          <p:cNvPr id="82" name="Curved Down Arrow 81"/>
          <p:cNvSpPr/>
          <p:nvPr/>
        </p:nvSpPr>
        <p:spPr>
          <a:xfrm rot="9794705">
            <a:off x="4522981" y="2619026"/>
            <a:ext cx="1913997" cy="862575"/>
          </a:xfrm>
          <a:prstGeom prst="curvedDownArrow">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3" name="TextBox 82"/>
          <p:cNvSpPr txBox="1"/>
          <p:nvPr/>
        </p:nvSpPr>
        <p:spPr>
          <a:xfrm>
            <a:off x="4780038" y="2692245"/>
            <a:ext cx="1314282" cy="338554"/>
          </a:xfrm>
          <a:prstGeom prst="rect">
            <a:avLst/>
          </a:prstGeom>
          <a:solidFill>
            <a:schemeClr val="accent4">
              <a:lumMod val="20000"/>
              <a:lumOff val="80000"/>
            </a:schemeClr>
          </a:solidFill>
        </p:spPr>
        <p:txBody>
          <a:bodyPr wrap="none" rtlCol="0">
            <a:spAutoFit/>
          </a:bodyPr>
          <a:lstStyle/>
          <a:p>
            <a:r>
              <a:rPr lang="en-US" sz="1600" dirty="0" smtClean="0">
                <a:solidFill>
                  <a:srgbClr val="FF0000"/>
                </a:solidFill>
              </a:rPr>
              <a:t>DMA transfer</a:t>
            </a:r>
            <a:endParaRPr lang="en-US" sz="1600" dirty="0">
              <a:solidFill>
                <a:srgbClr val="FF0000"/>
              </a:solidFill>
            </a:endParaRPr>
          </a:p>
        </p:txBody>
      </p:sp>
    </p:spTree>
    <p:extLst>
      <p:ext uri="{BB962C8B-B14F-4D97-AF65-F5344CB8AC3E}">
        <p14:creationId xmlns:p14="http://schemas.microsoft.com/office/powerpoint/2010/main" val="349153246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ea typeface="굴림" panose="020B0600000101010101" pitchFamily="34" charset="-127"/>
              </a:rPr>
              <a:t>The Requirements of I/O</a:t>
            </a:r>
          </a:p>
        </p:txBody>
      </p:sp>
      <p:sp>
        <p:nvSpPr>
          <p:cNvPr id="832515" name="Rectangle 3"/>
          <p:cNvSpPr>
            <a:spLocks noGrp="1" noChangeArrowheads="1"/>
          </p:cNvSpPr>
          <p:nvPr>
            <p:ph type="body" idx="1"/>
          </p:nvPr>
        </p:nvSpPr>
        <p:spPr>
          <a:xfrm>
            <a:off x="76200" y="685800"/>
            <a:ext cx="8915400" cy="6019800"/>
          </a:xfrm>
        </p:spPr>
        <p:txBody>
          <a:bodyPr/>
          <a:lstStyle/>
          <a:p>
            <a:pPr>
              <a:lnSpc>
                <a:spcPct val="80000"/>
              </a:lnSpc>
              <a:spcBef>
                <a:spcPct val="5000"/>
              </a:spcBef>
            </a:pPr>
            <a:r>
              <a:rPr lang="en-US" altLang="ko-KR" smtClean="0">
                <a:ea typeface="굴림" panose="020B0600000101010101" pitchFamily="34" charset="-127"/>
              </a:rPr>
              <a:t>So far in this course:</a:t>
            </a:r>
          </a:p>
          <a:p>
            <a:pPr lvl="1">
              <a:lnSpc>
                <a:spcPct val="80000"/>
              </a:lnSpc>
              <a:spcBef>
                <a:spcPct val="5000"/>
              </a:spcBef>
            </a:pPr>
            <a:r>
              <a:rPr lang="en-US" altLang="ko-KR" smtClean="0">
                <a:ea typeface="굴림" panose="020B0600000101010101" pitchFamily="34" charset="-127"/>
              </a:rPr>
              <a:t>We have learned how to manage CPU, memory</a:t>
            </a:r>
          </a:p>
          <a:p>
            <a:pPr>
              <a:lnSpc>
                <a:spcPct val="80000"/>
              </a:lnSpc>
              <a:spcBef>
                <a:spcPct val="5000"/>
              </a:spcBef>
            </a:pPr>
            <a:r>
              <a:rPr lang="en-US" altLang="ko-KR" smtClean="0">
                <a:ea typeface="굴림" panose="020B0600000101010101" pitchFamily="34" charset="-127"/>
              </a:rPr>
              <a:t>What about I/O?</a:t>
            </a:r>
          </a:p>
          <a:p>
            <a:pPr lvl="1">
              <a:lnSpc>
                <a:spcPct val="80000"/>
              </a:lnSpc>
              <a:spcBef>
                <a:spcPct val="5000"/>
              </a:spcBef>
            </a:pPr>
            <a:r>
              <a:rPr lang="en-US" altLang="ko-KR" smtClean="0">
                <a:ea typeface="굴림" panose="020B0600000101010101" pitchFamily="34" charset="-127"/>
              </a:rPr>
              <a:t>Without I/O, computers are useless (disembodied brains?)</a:t>
            </a:r>
          </a:p>
          <a:p>
            <a:pPr lvl="1">
              <a:lnSpc>
                <a:spcPct val="80000"/>
              </a:lnSpc>
              <a:spcBef>
                <a:spcPct val="5000"/>
              </a:spcBef>
            </a:pPr>
            <a:r>
              <a:rPr lang="en-US" altLang="ko-KR" smtClean="0">
                <a:ea typeface="굴림" panose="020B0600000101010101" pitchFamily="34" charset="-127"/>
              </a:rPr>
              <a:t>But… thousands of devices, each slightly different</a:t>
            </a:r>
          </a:p>
          <a:p>
            <a:pPr lvl="2">
              <a:lnSpc>
                <a:spcPct val="80000"/>
              </a:lnSpc>
              <a:spcBef>
                <a:spcPct val="5000"/>
              </a:spcBef>
            </a:pPr>
            <a:r>
              <a:rPr lang="en-US" altLang="ko-KR" smtClean="0">
                <a:ea typeface="굴림" panose="020B0600000101010101" pitchFamily="34" charset="-127"/>
              </a:rPr>
              <a:t>How can we standardize the interfaces to these devices?</a:t>
            </a:r>
          </a:p>
          <a:p>
            <a:pPr lvl="1">
              <a:lnSpc>
                <a:spcPct val="80000"/>
              </a:lnSpc>
              <a:spcBef>
                <a:spcPct val="5000"/>
              </a:spcBef>
            </a:pPr>
            <a:r>
              <a:rPr lang="en-US" altLang="ko-KR" smtClean="0">
                <a:ea typeface="굴림" panose="020B0600000101010101" pitchFamily="34" charset="-127"/>
              </a:rPr>
              <a:t>Devices unreliable: media failures and transmission errors</a:t>
            </a:r>
          </a:p>
          <a:p>
            <a:pPr lvl="2">
              <a:lnSpc>
                <a:spcPct val="80000"/>
              </a:lnSpc>
              <a:spcBef>
                <a:spcPct val="5000"/>
              </a:spcBef>
            </a:pPr>
            <a:r>
              <a:rPr lang="en-US" altLang="ko-KR" smtClean="0">
                <a:ea typeface="굴림" panose="020B0600000101010101" pitchFamily="34" charset="-127"/>
              </a:rPr>
              <a:t>How can we make them reliable???</a:t>
            </a:r>
          </a:p>
          <a:p>
            <a:pPr lvl="1">
              <a:lnSpc>
                <a:spcPct val="80000"/>
              </a:lnSpc>
              <a:spcBef>
                <a:spcPct val="5000"/>
              </a:spcBef>
            </a:pPr>
            <a:r>
              <a:rPr lang="en-US" altLang="ko-KR" smtClean="0">
                <a:ea typeface="굴림" panose="020B0600000101010101" pitchFamily="34" charset="-127"/>
              </a:rPr>
              <a:t>Devices unpredictable and/or slow</a:t>
            </a:r>
          </a:p>
          <a:p>
            <a:pPr lvl="2">
              <a:lnSpc>
                <a:spcPct val="80000"/>
              </a:lnSpc>
              <a:spcBef>
                <a:spcPct val="5000"/>
              </a:spcBef>
            </a:pPr>
            <a:r>
              <a:rPr lang="en-US" altLang="ko-KR" smtClean="0">
                <a:ea typeface="굴림" panose="020B0600000101010101" pitchFamily="34" charset="-127"/>
              </a:rPr>
              <a:t>How can we manage them if we don’t know what they will do or how they will perform?</a:t>
            </a:r>
          </a:p>
          <a:p>
            <a:pPr>
              <a:lnSpc>
                <a:spcPct val="80000"/>
              </a:lnSpc>
              <a:spcBef>
                <a:spcPct val="5000"/>
              </a:spcBef>
            </a:pPr>
            <a:r>
              <a:rPr lang="en-US" altLang="ko-KR" smtClean="0">
                <a:ea typeface="굴림" panose="020B0600000101010101" pitchFamily="34" charset="-127"/>
              </a:rPr>
              <a:t>Some operational parameters:</a:t>
            </a:r>
          </a:p>
          <a:p>
            <a:pPr lvl="1">
              <a:lnSpc>
                <a:spcPct val="80000"/>
              </a:lnSpc>
              <a:spcBef>
                <a:spcPct val="5000"/>
              </a:spcBef>
            </a:pPr>
            <a:r>
              <a:rPr lang="en-US" altLang="ko-KR" smtClean="0">
                <a:ea typeface="굴림" panose="020B0600000101010101" pitchFamily="34" charset="-127"/>
              </a:rPr>
              <a:t>Byte/Block</a:t>
            </a:r>
          </a:p>
          <a:p>
            <a:pPr lvl="2">
              <a:lnSpc>
                <a:spcPct val="80000"/>
              </a:lnSpc>
              <a:spcBef>
                <a:spcPct val="5000"/>
              </a:spcBef>
            </a:pPr>
            <a:r>
              <a:rPr lang="en-US" altLang="ko-KR" smtClean="0">
                <a:ea typeface="굴림" panose="020B0600000101010101" pitchFamily="34" charset="-127"/>
              </a:rPr>
              <a:t>Some devices provide single byte at a time (</a:t>
            </a:r>
            <a:r>
              <a:rPr lang="en-US" altLang="ko-KR" i="1" smtClean="0">
                <a:ea typeface="굴림" panose="020B0600000101010101" pitchFamily="34" charset="-127"/>
              </a:rPr>
              <a:t>e.g. </a:t>
            </a:r>
            <a:r>
              <a:rPr lang="en-US" altLang="ko-KR" smtClean="0">
                <a:ea typeface="굴림" panose="020B0600000101010101" pitchFamily="34" charset="-127"/>
              </a:rPr>
              <a:t>keyboard)</a:t>
            </a:r>
          </a:p>
          <a:p>
            <a:pPr lvl="2">
              <a:lnSpc>
                <a:spcPct val="80000"/>
              </a:lnSpc>
              <a:spcBef>
                <a:spcPct val="5000"/>
              </a:spcBef>
            </a:pPr>
            <a:r>
              <a:rPr lang="en-US" altLang="ko-KR" smtClean="0">
                <a:ea typeface="굴림" panose="020B0600000101010101" pitchFamily="34" charset="-127"/>
              </a:rPr>
              <a:t>Others provide whole blocks (</a:t>
            </a:r>
            <a:r>
              <a:rPr lang="en-US" altLang="ko-KR" i="1" smtClean="0">
                <a:ea typeface="굴림" panose="020B0600000101010101" pitchFamily="34" charset="-127"/>
              </a:rPr>
              <a:t>e.g.</a:t>
            </a:r>
            <a:r>
              <a:rPr lang="en-US" altLang="ko-KR" smtClean="0">
                <a:ea typeface="굴림" panose="020B0600000101010101" pitchFamily="34" charset="-127"/>
              </a:rPr>
              <a:t> disks, networks, etc)</a:t>
            </a:r>
          </a:p>
          <a:p>
            <a:pPr lvl="1">
              <a:lnSpc>
                <a:spcPct val="80000"/>
              </a:lnSpc>
              <a:spcBef>
                <a:spcPct val="5000"/>
              </a:spcBef>
            </a:pPr>
            <a:r>
              <a:rPr lang="en-US" altLang="ko-KR" smtClean="0">
                <a:ea typeface="굴림" panose="020B0600000101010101" pitchFamily="34" charset="-127"/>
              </a:rPr>
              <a:t>Sequential/Random</a:t>
            </a:r>
          </a:p>
          <a:p>
            <a:pPr lvl="2">
              <a:lnSpc>
                <a:spcPct val="80000"/>
              </a:lnSpc>
              <a:spcBef>
                <a:spcPct val="5000"/>
              </a:spcBef>
            </a:pPr>
            <a:r>
              <a:rPr lang="en-US" altLang="ko-KR" smtClean="0">
                <a:ea typeface="굴림" panose="020B0600000101010101" pitchFamily="34" charset="-127"/>
              </a:rPr>
              <a:t>Some devices must be accessed sequentially (</a:t>
            </a:r>
            <a:r>
              <a:rPr lang="en-US" altLang="ko-KR" i="1" smtClean="0">
                <a:ea typeface="굴림" panose="020B0600000101010101" pitchFamily="34" charset="-127"/>
              </a:rPr>
              <a:t>e.g.</a:t>
            </a:r>
            <a:r>
              <a:rPr lang="en-US" altLang="ko-KR" smtClean="0">
                <a:ea typeface="굴림" panose="020B0600000101010101" pitchFamily="34" charset="-127"/>
              </a:rPr>
              <a:t> tape)</a:t>
            </a:r>
          </a:p>
          <a:p>
            <a:pPr lvl="2">
              <a:lnSpc>
                <a:spcPct val="80000"/>
              </a:lnSpc>
              <a:spcBef>
                <a:spcPct val="5000"/>
              </a:spcBef>
            </a:pPr>
            <a:r>
              <a:rPr lang="en-US" altLang="ko-KR" smtClean="0">
                <a:ea typeface="굴림" panose="020B0600000101010101" pitchFamily="34" charset="-127"/>
              </a:rPr>
              <a:t>Others can be accessed randomly (</a:t>
            </a:r>
            <a:r>
              <a:rPr lang="en-US" altLang="ko-KR" i="1" smtClean="0">
                <a:ea typeface="굴림" panose="020B0600000101010101" pitchFamily="34" charset="-127"/>
              </a:rPr>
              <a:t>e.g.</a:t>
            </a:r>
            <a:r>
              <a:rPr lang="en-US" altLang="ko-KR" smtClean="0">
                <a:ea typeface="굴림" panose="020B0600000101010101" pitchFamily="34" charset="-127"/>
              </a:rPr>
              <a:t> disk, cd, etc.)</a:t>
            </a:r>
          </a:p>
          <a:p>
            <a:pPr lvl="1">
              <a:lnSpc>
                <a:spcPct val="80000"/>
              </a:lnSpc>
              <a:spcBef>
                <a:spcPct val="5000"/>
              </a:spcBef>
            </a:pPr>
            <a:r>
              <a:rPr lang="en-US" altLang="ko-KR" smtClean="0">
                <a:ea typeface="굴림" panose="020B0600000101010101" pitchFamily="34" charset="-127"/>
              </a:rPr>
              <a:t>Polling/Interrupts</a:t>
            </a:r>
          </a:p>
          <a:p>
            <a:pPr lvl="2">
              <a:lnSpc>
                <a:spcPct val="80000"/>
              </a:lnSpc>
              <a:spcBef>
                <a:spcPct val="5000"/>
              </a:spcBef>
            </a:pPr>
            <a:r>
              <a:rPr lang="en-US" altLang="ko-KR" smtClean="0">
                <a:ea typeface="굴림" panose="020B0600000101010101" pitchFamily="34" charset="-127"/>
              </a:rPr>
              <a:t>Some devices require continual monitoring</a:t>
            </a:r>
          </a:p>
          <a:p>
            <a:pPr lvl="2">
              <a:lnSpc>
                <a:spcPct val="80000"/>
              </a:lnSpc>
              <a:spcBef>
                <a:spcPct val="5000"/>
              </a:spcBef>
            </a:pPr>
            <a:r>
              <a:rPr lang="en-US" altLang="ko-KR" smtClean="0">
                <a:ea typeface="굴림" panose="020B0600000101010101" pitchFamily="34" charset="-127"/>
              </a:rPr>
              <a:t>Others generate interrupts when they need service</a:t>
            </a:r>
          </a:p>
        </p:txBody>
      </p:sp>
    </p:spTree>
    <p:extLst>
      <p:ext uri="{BB962C8B-B14F-4D97-AF65-F5344CB8AC3E}">
        <p14:creationId xmlns:p14="http://schemas.microsoft.com/office/powerpoint/2010/main" val="36897867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anim calcmode="lin" valueType="num">
                                      <p:cBhvr additive="base">
                                        <p:cTn id="7" dur="500" fill="hold"/>
                                        <p:tgtEl>
                                          <p:spTgt spid="832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25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32515">
                                            <p:txEl>
                                              <p:pRg st="1" end="1"/>
                                            </p:txEl>
                                          </p:spTgt>
                                        </p:tgtEl>
                                        <p:attrNameLst>
                                          <p:attrName>style.visibility</p:attrName>
                                        </p:attrNameLst>
                                      </p:cBhvr>
                                      <p:to>
                                        <p:strVal val="visible"/>
                                      </p:to>
                                    </p:set>
                                    <p:anim calcmode="lin" valueType="num">
                                      <p:cBhvr additive="base">
                                        <p:cTn id="11" dur="500" fill="hold"/>
                                        <p:tgtEl>
                                          <p:spTgt spid="8325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32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32515">
                                            <p:txEl>
                                              <p:pRg st="2" end="2"/>
                                            </p:txEl>
                                          </p:spTgt>
                                        </p:tgtEl>
                                        <p:attrNameLst>
                                          <p:attrName>style.visibility</p:attrName>
                                        </p:attrNameLst>
                                      </p:cBhvr>
                                      <p:to>
                                        <p:strVal val="visible"/>
                                      </p:to>
                                    </p:set>
                                    <p:anim calcmode="lin" valueType="num">
                                      <p:cBhvr additive="base">
                                        <p:cTn id="17" dur="500" fill="hold"/>
                                        <p:tgtEl>
                                          <p:spTgt spid="8325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2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32515">
                                            <p:txEl>
                                              <p:pRg st="3" end="3"/>
                                            </p:txEl>
                                          </p:spTgt>
                                        </p:tgtEl>
                                        <p:attrNameLst>
                                          <p:attrName>style.visibility</p:attrName>
                                        </p:attrNameLst>
                                      </p:cBhvr>
                                      <p:to>
                                        <p:strVal val="visible"/>
                                      </p:to>
                                    </p:set>
                                    <p:anim calcmode="lin" valueType="num">
                                      <p:cBhvr additive="base">
                                        <p:cTn id="23" dur="500" fill="hold"/>
                                        <p:tgtEl>
                                          <p:spTgt spid="83251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32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32515">
                                            <p:txEl>
                                              <p:pRg st="4" end="4"/>
                                            </p:txEl>
                                          </p:spTgt>
                                        </p:tgtEl>
                                        <p:attrNameLst>
                                          <p:attrName>style.visibility</p:attrName>
                                        </p:attrNameLst>
                                      </p:cBhvr>
                                      <p:to>
                                        <p:strVal val="visible"/>
                                      </p:to>
                                    </p:set>
                                    <p:anim calcmode="lin" valueType="num">
                                      <p:cBhvr additive="base">
                                        <p:cTn id="29" dur="500" fill="hold"/>
                                        <p:tgtEl>
                                          <p:spTgt spid="83251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3251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32515">
                                            <p:txEl>
                                              <p:pRg st="5" end="5"/>
                                            </p:txEl>
                                          </p:spTgt>
                                        </p:tgtEl>
                                        <p:attrNameLst>
                                          <p:attrName>style.visibility</p:attrName>
                                        </p:attrNameLst>
                                      </p:cBhvr>
                                      <p:to>
                                        <p:strVal val="visible"/>
                                      </p:to>
                                    </p:set>
                                    <p:anim calcmode="lin" valueType="num">
                                      <p:cBhvr additive="base">
                                        <p:cTn id="33" dur="500" fill="hold"/>
                                        <p:tgtEl>
                                          <p:spTgt spid="83251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325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32515">
                                            <p:txEl>
                                              <p:pRg st="6" end="6"/>
                                            </p:txEl>
                                          </p:spTgt>
                                        </p:tgtEl>
                                        <p:attrNameLst>
                                          <p:attrName>style.visibility</p:attrName>
                                        </p:attrNameLst>
                                      </p:cBhvr>
                                      <p:to>
                                        <p:strVal val="visible"/>
                                      </p:to>
                                    </p:set>
                                    <p:anim calcmode="lin" valueType="num">
                                      <p:cBhvr additive="base">
                                        <p:cTn id="39" dur="500" fill="hold"/>
                                        <p:tgtEl>
                                          <p:spTgt spid="83251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32515">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32515">
                                            <p:txEl>
                                              <p:pRg st="7" end="7"/>
                                            </p:txEl>
                                          </p:spTgt>
                                        </p:tgtEl>
                                        <p:attrNameLst>
                                          <p:attrName>style.visibility</p:attrName>
                                        </p:attrNameLst>
                                      </p:cBhvr>
                                      <p:to>
                                        <p:strVal val="visible"/>
                                      </p:to>
                                    </p:set>
                                    <p:anim calcmode="lin" valueType="num">
                                      <p:cBhvr additive="base">
                                        <p:cTn id="43" dur="500" fill="hold"/>
                                        <p:tgtEl>
                                          <p:spTgt spid="83251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325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32515">
                                            <p:txEl>
                                              <p:pRg st="8" end="8"/>
                                            </p:txEl>
                                          </p:spTgt>
                                        </p:tgtEl>
                                        <p:attrNameLst>
                                          <p:attrName>style.visibility</p:attrName>
                                        </p:attrNameLst>
                                      </p:cBhvr>
                                      <p:to>
                                        <p:strVal val="visible"/>
                                      </p:to>
                                    </p:set>
                                    <p:anim calcmode="lin" valueType="num">
                                      <p:cBhvr additive="base">
                                        <p:cTn id="49" dur="500" fill="hold"/>
                                        <p:tgtEl>
                                          <p:spTgt spid="83251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32515">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832515">
                                            <p:txEl>
                                              <p:pRg st="9" end="9"/>
                                            </p:txEl>
                                          </p:spTgt>
                                        </p:tgtEl>
                                        <p:attrNameLst>
                                          <p:attrName>style.visibility</p:attrName>
                                        </p:attrNameLst>
                                      </p:cBhvr>
                                      <p:to>
                                        <p:strVal val="visible"/>
                                      </p:to>
                                    </p:set>
                                    <p:anim calcmode="lin" valueType="num">
                                      <p:cBhvr additive="base">
                                        <p:cTn id="53" dur="500" fill="hold"/>
                                        <p:tgtEl>
                                          <p:spTgt spid="832515">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325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832515">
                                            <p:txEl>
                                              <p:pRg st="10" end="10"/>
                                            </p:txEl>
                                          </p:spTgt>
                                        </p:tgtEl>
                                        <p:attrNameLst>
                                          <p:attrName>style.visibility</p:attrName>
                                        </p:attrNameLst>
                                      </p:cBhvr>
                                      <p:to>
                                        <p:strVal val="visible"/>
                                      </p:to>
                                    </p:set>
                                    <p:anim calcmode="lin" valueType="num">
                                      <p:cBhvr additive="base">
                                        <p:cTn id="59" dur="500" fill="hold"/>
                                        <p:tgtEl>
                                          <p:spTgt spid="832515">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325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832515">
                                            <p:txEl>
                                              <p:pRg st="11" end="11"/>
                                            </p:txEl>
                                          </p:spTgt>
                                        </p:tgtEl>
                                        <p:attrNameLst>
                                          <p:attrName>style.visibility</p:attrName>
                                        </p:attrNameLst>
                                      </p:cBhvr>
                                      <p:to>
                                        <p:strVal val="visible"/>
                                      </p:to>
                                    </p:set>
                                    <p:anim calcmode="lin" valueType="num">
                                      <p:cBhvr additive="base">
                                        <p:cTn id="65" dur="500" fill="hold"/>
                                        <p:tgtEl>
                                          <p:spTgt spid="832515">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832515">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32515">
                                            <p:txEl>
                                              <p:pRg st="12" end="12"/>
                                            </p:txEl>
                                          </p:spTgt>
                                        </p:tgtEl>
                                        <p:attrNameLst>
                                          <p:attrName>style.visibility</p:attrName>
                                        </p:attrNameLst>
                                      </p:cBhvr>
                                      <p:to>
                                        <p:strVal val="visible"/>
                                      </p:to>
                                    </p:set>
                                    <p:anim calcmode="lin" valueType="num">
                                      <p:cBhvr additive="base">
                                        <p:cTn id="69" dur="500" fill="hold"/>
                                        <p:tgtEl>
                                          <p:spTgt spid="832515">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832515">
                                            <p:txEl>
                                              <p:pRg st="12" end="12"/>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832515">
                                            <p:txEl>
                                              <p:pRg st="13" end="13"/>
                                            </p:txEl>
                                          </p:spTgt>
                                        </p:tgtEl>
                                        <p:attrNameLst>
                                          <p:attrName>style.visibility</p:attrName>
                                        </p:attrNameLst>
                                      </p:cBhvr>
                                      <p:to>
                                        <p:strVal val="visible"/>
                                      </p:to>
                                    </p:set>
                                    <p:anim calcmode="lin" valueType="num">
                                      <p:cBhvr additive="base">
                                        <p:cTn id="73" dur="500" fill="hold"/>
                                        <p:tgtEl>
                                          <p:spTgt spid="832515">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83251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832515">
                                            <p:txEl>
                                              <p:pRg st="14" end="14"/>
                                            </p:txEl>
                                          </p:spTgt>
                                        </p:tgtEl>
                                        <p:attrNameLst>
                                          <p:attrName>style.visibility</p:attrName>
                                        </p:attrNameLst>
                                      </p:cBhvr>
                                      <p:to>
                                        <p:strVal val="visible"/>
                                      </p:to>
                                    </p:set>
                                    <p:anim calcmode="lin" valueType="num">
                                      <p:cBhvr additive="base">
                                        <p:cTn id="79" dur="500" fill="hold"/>
                                        <p:tgtEl>
                                          <p:spTgt spid="832515">
                                            <p:txEl>
                                              <p:pRg st="14" end="1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832515">
                                            <p:txEl>
                                              <p:pRg st="14" end="14"/>
                                            </p:txEl>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832515">
                                            <p:txEl>
                                              <p:pRg st="15" end="15"/>
                                            </p:txEl>
                                          </p:spTgt>
                                        </p:tgtEl>
                                        <p:attrNameLst>
                                          <p:attrName>style.visibility</p:attrName>
                                        </p:attrNameLst>
                                      </p:cBhvr>
                                      <p:to>
                                        <p:strVal val="visible"/>
                                      </p:to>
                                    </p:set>
                                    <p:anim calcmode="lin" valueType="num">
                                      <p:cBhvr additive="base">
                                        <p:cTn id="83" dur="500" fill="hold"/>
                                        <p:tgtEl>
                                          <p:spTgt spid="832515">
                                            <p:txEl>
                                              <p:pRg st="15" end="15"/>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832515">
                                            <p:txEl>
                                              <p:pRg st="15" end="15"/>
                                            </p:tx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832515">
                                            <p:txEl>
                                              <p:pRg st="16" end="16"/>
                                            </p:txEl>
                                          </p:spTgt>
                                        </p:tgtEl>
                                        <p:attrNameLst>
                                          <p:attrName>style.visibility</p:attrName>
                                        </p:attrNameLst>
                                      </p:cBhvr>
                                      <p:to>
                                        <p:strVal val="visible"/>
                                      </p:to>
                                    </p:set>
                                    <p:anim calcmode="lin" valueType="num">
                                      <p:cBhvr additive="base">
                                        <p:cTn id="87" dur="500" fill="hold"/>
                                        <p:tgtEl>
                                          <p:spTgt spid="832515">
                                            <p:txEl>
                                              <p:pRg st="16" end="16"/>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83251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832515">
                                            <p:txEl>
                                              <p:pRg st="17" end="17"/>
                                            </p:txEl>
                                          </p:spTgt>
                                        </p:tgtEl>
                                        <p:attrNameLst>
                                          <p:attrName>style.visibility</p:attrName>
                                        </p:attrNameLst>
                                      </p:cBhvr>
                                      <p:to>
                                        <p:strVal val="visible"/>
                                      </p:to>
                                    </p:set>
                                    <p:anim calcmode="lin" valueType="num">
                                      <p:cBhvr additive="base">
                                        <p:cTn id="93" dur="500" fill="hold"/>
                                        <p:tgtEl>
                                          <p:spTgt spid="832515">
                                            <p:txEl>
                                              <p:pRg st="17" end="17"/>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832515">
                                            <p:txEl>
                                              <p:pRg st="17" end="17"/>
                                            </p:txEl>
                                          </p:spTgt>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832515">
                                            <p:txEl>
                                              <p:pRg st="18" end="18"/>
                                            </p:txEl>
                                          </p:spTgt>
                                        </p:tgtEl>
                                        <p:attrNameLst>
                                          <p:attrName>style.visibility</p:attrName>
                                        </p:attrNameLst>
                                      </p:cBhvr>
                                      <p:to>
                                        <p:strVal val="visible"/>
                                      </p:to>
                                    </p:set>
                                    <p:anim calcmode="lin" valueType="num">
                                      <p:cBhvr additive="base">
                                        <p:cTn id="97" dur="500" fill="hold"/>
                                        <p:tgtEl>
                                          <p:spTgt spid="832515">
                                            <p:txEl>
                                              <p:pRg st="18" end="18"/>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832515">
                                            <p:txEl>
                                              <p:pRg st="18" end="18"/>
                                            </p:txEl>
                                          </p:spTgt>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832515">
                                            <p:txEl>
                                              <p:pRg st="19" end="19"/>
                                            </p:txEl>
                                          </p:spTgt>
                                        </p:tgtEl>
                                        <p:attrNameLst>
                                          <p:attrName>style.visibility</p:attrName>
                                        </p:attrNameLst>
                                      </p:cBhvr>
                                      <p:to>
                                        <p:strVal val="visible"/>
                                      </p:to>
                                    </p:set>
                                    <p:anim calcmode="lin" valueType="num">
                                      <p:cBhvr additive="base">
                                        <p:cTn id="101" dur="500" fill="hold"/>
                                        <p:tgtEl>
                                          <p:spTgt spid="832515">
                                            <p:txEl>
                                              <p:pRg st="19" end="19"/>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832515">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76200" y="1607188"/>
            <a:ext cx="8915400" cy="3810002"/>
          </a:xfrm>
          <a:prstGeom prst="rect">
            <a:avLst/>
          </a:prstGeom>
          <a:solidFill>
            <a:schemeClr val="accent1">
              <a:lumMod val="40000"/>
              <a:lumOff val="60000"/>
            </a:schemeClr>
          </a:solidFill>
          <a:ln w="28575" cap="flat" cmpd="sng" algn="ctr">
            <a:solidFill>
              <a:schemeClr val="tx1"/>
            </a:solidFill>
            <a:prstDash val="sysDash"/>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 name="Title 1"/>
          <p:cNvSpPr>
            <a:spLocks noGrp="1"/>
          </p:cNvSpPr>
          <p:nvPr>
            <p:ph type="title"/>
          </p:nvPr>
        </p:nvSpPr>
        <p:spPr>
          <a:xfrm>
            <a:off x="990600" y="152400"/>
            <a:ext cx="7162800" cy="533400"/>
          </a:xfrm>
        </p:spPr>
        <p:txBody>
          <a:bodyPr/>
          <a:lstStyle/>
          <a:p>
            <a:r>
              <a:rPr lang="en-US" dirty="0" smtClean="0"/>
              <a:t>Kernel Device Structure</a:t>
            </a:r>
            <a:endParaRPr lang="en-US" dirty="0"/>
          </a:p>
        </p:txBody>
      </p:sp>
      <p:sp>
        <p:nvSpPr>
          <p:cNvPr id="4" name="Rectangle 3"/>
          <p:cNvSpPr/>
          <p:nvPr/>
        </p:nvSpPr>
        <p:spPr bwMode="auto">
          <a:xfrm>
            <a:off x="247382" y="838200"/>
            <a:ext cx="8591817" cy="457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The System Call Interface</a:t>
            </a:r>
          </a:p>
        </p:txBody>
      </p:sp>
      <p:sp>
        <p:nvSpPr>
          <p:cNvPr id="5" name="Rectangle 4"/>
          <p:cNvSpPr/>
          <p:nvPr/>
        </p:nvSpPr>
        <p:spPr bwMode="auto">
          <a:xfrm>
            <a:off x="228600"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Process</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Management</a:t>
            </a:r>
            <a:endParaRPr kumimoji="0" lang="en-US" sz="1600" b="1" i="0" u="none" strike="noStrike" cap="none" normalizeH="0" baseline="0" dirty="0" smtClean="0">
              <a:ln>
                <a:noFill/>
              </a:ln>
              <a:solidFill>
                <a:schemeClr val="tx1"/>
              </a:solidFill>
              <a:effectLst/>
            </a:endParaRPr>
          </a:p>
        </p:txBody>
      </p:sp>
      <p:sp>
        <p:nvSpPr>
          <p:cNvPr id="6" name="Rectangle 5"/>
          <p:cNvSpPr/>
          <p:nvPr/>
        </p:nvSpPr>
        <p:spPr bwMode="auto">
          <a:xfrm>
            <a:off x="1977444"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Memory</a:t>
            </a:r>
            <a:br>
              <a:rPr lang="en-US" sz="1600" dirty="0" smtClean="0"/>
            </a:br>
            <a:r>
              <a:rPr lang="en-US" sz="1600" dirty="0" smtClean="0"/>
              <a:t>Management</a:t>
            </a:r>
            <a:endParaRPr kumimoji="0" lang="en-US" sz="1600" b="1" i="0" u="none" strike="noStrike" cap="none" normalizeH="0" baseline="0" dirty="0" smtClean="0">
              <a:ln>
                <a:noFill/>
              </a:ln>
              <a:solidFill>
                <a:schemeClr val="tx1"/>
              </a:solidFill>
              <a:effectLst/>
              <a:latin typeface="Comic Sans MS" pitchFamily="66" charset="0"/>
            </a:endParaRPr>
          </a:p>
        </p:txBody>
      </p:sp>
      <p:sp>
        <p:nvSpPr>
          <p:cNvPr id="7" name="Rectangle 6"/>
          <p:cNvSpPr/>
          <p:nvPr/>
        </p:nvSpPr>
        <p:spPr bwMode="auto">
          <a:xfrm>
            <a:off x="3741987"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mic Sans MS" pitchFamily="66" charset="0"/>
              </a:rPr>
              <a:t>Filesystems</a:t>
            </a:r>
            <a:endParaRPr kumimoji="0" lang="en-US" sz="1600" b="1" i="0" u="none" strike="noStrike" cap="none" normalizeH="0" baseline="0" dirty="0" smtClean="0">
              <a:ln>
                <a:noFill/>
              </a:ln>
              <a:solidFill>
                <a:schemeClr val="tx1"/>
              </a:solidFill>
              <a:effectLst/>
              <a:latin typeface="Comic Sans MS" pitchFamily="66" charset="0"/>
            </a:endParaRPr>
          </a:p>
        </p:txBody>
      </p:sp>
      <p:sp>
        <p:nvSpPr>
          <p:cNvPr id="8" name="Rectangle 7"/>
          <p:cNvSpPr/>
          <p:nvPr/>
        </p:nvSpPr>
        <p:spPr bwMode="auto">
          <a:xfrm>
            <a:off x="5475132"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Device</a:t>
            </a:r>
            <a:br>
              <a:rPr kumimoji="0" lang="en-US" sz="1600" b="1" i="0" u="none" strike="noStrike" cap="none" normalizeH="0" baseline="0" dirty="0" smtClean="0">
                <a:ln>
                  <a:noFill/>
                </a:ln>
                <a:solidFill>
                  <a:schemeClr val="tx1"/>
                </a:solidFill>
                <a:effectLst/>
                <a:latin typeface="Comic Sans MS" pitchFamily="66" charset="0"/>
              </a:rPr>
            </a:br>
            <a:r>
              <a:rPr kumimoji="0" lang="en-US" sz="1600" b="1" i="0" u="none" strike="noStrike" cap="none" normalizeH="0" baseline="0" dirty="0" smtClean="0">
                <a:ln>
                  <a:noFill/>
                </a:ln>
                <a:solidFill>
                  <a:schemeClr val="tx1"/>
                </a:solidFill>
                <a:effectLst/>
                <a:latin typeface="Comic Sans MS" pitchFamily="66" charset="0"/>
              </a:rPr>
              <a:t>Control</a:t>
            </a:r>
          </a:p>
        </p:txBody>
      </p:sp>
      <p:sp>
        <p:nvSpPr>
          <p:cNvPr id="9" name="Rectangle 8"/>
          <p:cNvSpPr/>
          <p:nvPr/>
        </p:nvSpPr>
        <p:spPr bwMode="auto">
          <a:xfrm>
            <a:off x="7223975"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Networking</a:t>
            </a:r>
          </a:p>
        </p:txBody>
      </p:sp>
      <p:sp>
        <p:nvSpPr>
          <p:cNvPr id="15" name="Rectangle 14"/>
          <p:cNvSpPr/>
          <p:nvPr/>
        </p:nvSpPr>
        <p:spPr bwMode="auto">
          <a:xfrm>
            <a:off x="247382"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Dependent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Code</a:t>
            </a:r>
          </a:p>
        </p:txBody>
      </p:sp>
      <p:sp>
        <p:nvSpPr>
          <p:cNvPr id="16" name="Rectangle 15"/>
          <p:cNvSpPr/>
          <p:nvPr/>
        </p:nvSpPr>
        <p:spPr bwMode="auto">
          <a:xfrm>
            <a:off x="1996226"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Memory</a:t>
            </a:r>
            <a:br>
              <a:rPr lang="en-US" sz="1600" dirty="0" smtClean="0"/>
            </a:br>
            <a:r>
              <a:rPr lang="en-US" sz="1600" dirty="0" smtClean="0"/>
              <a:t>Manager</a:t>
            </a:r>
            <a:endParaRPr kumimoji="0" lang="en-US" sz="1600" b="1" i="0" u="none" strike="noStrike" cap="none" normalizeH="0" baseline="0" dirty="0" smtClean="0">
              <a:ln>
                <a:noFill/>
              </a:ln>
              <a:solidFill>
                <a:schemeClr val="tx1"/>
              </a:solidFill>
              <a:effectLst/>
              <a:latin typeface="Comic Sans MS" pitchFamily="66" charset="0"/>
            </a:endParaRPr>
          </a:p>
        </p:txBody>
      </p:sp>
      <p:sp>
        <p:nvSpPr>
          <p:cNvPr id="18" name="Rectangle 17"/>
          <p:cNvSpPr/>
          <p:nvPr/>
        </p:nvSpPr>
        <p:spPr bwMode="auto">
          <a:xfrm>
            <a:off x="5493914"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Device</a:t>
            </a:r>
            <a:br>
              <a:rPr kumimoji="0" lang="en-US" sz="1600" b="1" i="0" u="none" strike="noStrike" cap="none" normalizeH="0" baseline="0" dirty="0" smtClean="0">
                <a:ln>
                  <a:noFill/>
                </a:ln>
                <a:solidFill>
                  <a:schemeClr val="tx1"/>
                </a:solidFill>
                <a:effectLst/>
                <a:latin typeface="Comic Sans MS" pitchFamily="66" charset="0"/>
              </a:rPr>
            </a:br>
            <a:r>
              <a:rPr kumimoji="0" lang="en-US" sz="1600" b="1" i="0" u="none" strike="noStrike" cap="none" normalizeH="0" baseline="0" dirty="0" smtClean="0">
                <a:ln>
                  <a:noFill/>
                </a:ln>
                <a:solidFill>
                  <a:schemeClr val="tx1"/>
                </a:solidFill>
                <a:effectLst/>
                <a:latin typeface="Comic Sans MS" pitchFamily="66" charset="0"/>
              </a:rPr>
              <a:t>Control</a:t>
            </a:r>
          </a:p>
        </p:txBody>
      </p:sp>
      <p:sp>
        <p:nvSpPr>
          <p:cNvPr id="21" name="Rectangle 20"/>
          <p:cNvSpPr/>
          <p:nvPr/>
        </p:nvSpPr>
        <p:spPr bwMode="auto">
          <a:xfrm>
            <a:off x="7223974" y="3207389"/>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Network</a:t>
            </a:r>
            <a:br>
              <a:rPr kumimoji="0" lang="en-US" sz="1600" b="1" i="0" u="none" strike="noStrike" cap="none" normalizeH="0" baseline="0" dirty="0" smtClean="0">
                <a:ln>
                  <a:noFill/>
                </a:ln>
                <a:solidFill>
                  <a:schemeClr val="tx1"/>
                </a:solidFill>
                <a:effectLst/>
                <a:latin typeface="Comic Sans MS" pitchFamily="66" charset="0"/>
              </a:rPr>
            </a:br>
            <a:r>
              <a:rPr kumimoji="0" lang="en-US" sz="1600" b="1" i="0" u="none" strike="noStrike" cap="none" normalizeH="0" baseline="0" dirty="0" smtClean="0">
                <a:ln>
                  <a:noFill/>
                </a:ln>
                <a:solidFill>
                  <a:schemeClr val="tx1"/>
                </a:solidFill>
                <a:effectLst/>
                <a:latin typeface="Comic Sans MS" pitchFamily="66" charset="0"/>
              </a:rPr>
              <a:t>Subsystem</a:t>
            </a:r>
          </a:p>
        </p:txBody>
      </p:sp>
      <p:grpSp>
        <p:nvGrpSpPr>
          <p:cNvPr id="40" name="Group 39"/>
          <p:cNvGrpSpPr/>
          <p:nvPr/>
        </p:nvGrpSpPr>
        <p:grpSpPr>
          <a:xfrm>
            <a:off x="3741987" y="3207389"/>
            <a:ext cx="1615225" cy="990600"/>
            <a:chOff x="3733800" y="3276600"/>
            <a:chExt cx="1615225" cy="990600"/>
          </a:xfrm>
        </p:grpSpPr>
        <p:sp>
          <p:nvSpPr>
            <p:cNvPr id="17" name="Rectangle 16"/>
            <p:cNvSpPr/>
            <p:nvPr/>
          </p:nvSpPr>
          <p:spPr bwMode="auto">
            <a:xfrm>
              <a:off x="3733800" y="3276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File System Types</a:t>
              </a:r>
            </a:p>
          </p:txBody>
        </p:sp>
        <p:sp>
          <p:nvSpPr>
            <p:cNvPr id="23" name="Rectangle 22"/>
            <p:cNvSpPr/>
            <p:nvPr/>
          </p:nvSpPr>
          <p:spPr bwMode="auto">
            <a:xfrm>
              <a:off x="38862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5" name="Rectangle 24"/>
            <p:cNvSpPr/>
            <p:nvPr/>
          </p:nvSpPr>
          <p:spPr bwMode="auto">
            <a:xfrm>
              <a:off x="42418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6" name="Rectangle 25"/>
            <p:cNvSpPr/>
            <p:nvPr/>
          </p:nvSpPr>
          <p:spPr bwMode="auto">
            <a:xfrm>
              <a:off x="45974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7" name="Rectangle 26"/>
            <p:cNvSpPr/>
            <p:nvPr/>
          </p:nvSpPr>
          <p:spPr bwMode="auto">
            <a:xfrm>
              <a:off x="49530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grpSp>
      <p:grpSp>
        <p:nvGrpSpPr>
          <p:cNvPr id="39" name="Group 38"/>
          <p:cNvGrpSpPr/>
          <p:nvPr/>
        </p:nvGrpSpPr>
        <p:grpSpPr>
          <a:xfrm>
            <a:off x="3741987" y="4274189"/>
            <a:ext cx="1615225" cy="990600"/>
            <a:chOff x="3733800" y="4419600"/>
            <a:chExt cx="1615225" cy="990600"/>
          </a:xfrm>
        </p:grpSpPr>
        <p:sp>
          <p:nvSpPr>
            <p:cNvPr id="20" name="Rectangle 19"/>
            <p:cNvSpPr/>
            <p:nvPr/>
          </p:nvSpPr>
          <p:spPr bwMode="auto">
            <a:xfrm>
              <a:off x="3733800" y="4419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Block</a:t>
              </a:r>
              <a:br>
                <a:rPr kumimoji="0" lang="en-US" sz="1600" b="1" i="0" u="none" strike="noStrike" cap="none" normalizeH="0" baseline="0" dirty="0" smtClean="0">
                  <a:ln>
                    <a:noFill/>
                  </a:ln>
                  <a:solidFill>
                    <a:schemeClr val="tx1"/>
                  </a:solidFill>
                  <a:effectLst/>
                  <a:latin typeface="Comic Sans MS" pitchFamily="66" charset="0"/>
                </a:rPr>
              </a:br>
              <a:r>
                <a:rPr kumimoji="0" lang="en-US" sz="1600" b="1" i="0" u="none" strike="noStrike" cap="none" normalizeH="0" baseline="0" dirty="0" smtClean="0">
                  <a:ln>
                    <a:noFill/>
                  </a:ln>
                  <a:solidFill>
                    <a:schemeClr val="tx1"/>
                  </a:solidFill>
                  <a:effectLst/>
                  <a:latin typeface="Comic Sans MS" pitchFamily="66" charset="0"/>
                </a:rPr>
                <a:t>Devices</a:t>
              </a:r>
            </a:p>
          </p:txBody>
        </p:sp>
        <p:sp>
          <p:nvSpPr>
            <p:cNvPr id="28" name="Rectangle 27"/>
            <p:cNvSpPr/>
            <p:nvPr/>
          </p:nvSpPr>
          <p:spPr bwMode="auto">
            <a:xfrm>
              <a:off x="39116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9" name="Rectangle 28"/>
            <p:cNvSpPr/>
            <p:nvPr/>
          </p:nvSpPr>
          <p:spPr bwMode="auto">
            <a:xfrm>
              <a:off x="42672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0" name="Rectangle 29"/>
            <p:cNvSpPr/>
            <p:nvPr/>
          </p:nvSpPr>
          <p:spPr bwMode="auto">
            <a:xfrm>
              <a:off x="46228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1" name="Rectangle 30"/>
            <p:cNvSpPr/>
            <p:nvPr/>
          </p:nvSpPr>
          <p:spPr bwMode="auto">
            <a:xfrm>
              <a:off x="49784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grpSp>
      <p:grpSp>
        <p:nvGrpSpPr>
          <p:cNvPr id="38" name="Group 37"/>
          <p:cNvGrpSpPr/>
          <p:nvPr/>
        </p:nvGrpSpPr>
        <p:grpSpPr>
          <a:xfrm>
            <a:off x="7223974" y="4274189"/>
            <a:ext cx="1615225" cy="990600"/>
            <a:chOff x="7223974" y="4419600"/>
            <a:chExt cx="1615225" cy="990600"/>
          </a:xfrm>
        </p:grpSpPr>
        <p:sp>
          <p:nvSpPr>
            <p:cNvPr id="22" name="Rectangle 21"/>
            <p:cNvSpPr/>
            <p:nvPr/>
          </p:nvSpPr>
          <p:spPr bwMode="auto">
            <a:xfrm>
              <a:off x="7223974" y="4419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IF drivers</a:t>
              </a:r>
            </a:p>
          </p:txBody>
        </p:sp>
        <p:sp>
          <p:nvSpPr>
            <p:cNvPr id="32" name="Rectangle 31"/>
            <p:cNvSpPr/>
            <p:nvPr/>
          </p:nvSpPr>
          <p:spPr bwMode="auto">
            <a:xfrm>
              <a:off x="73914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3" name="Rectangle 32"/>
            <p:cNvSpPr/>
            <p:nvPr/>
          </p:nvSpPr>
          <p:spPr bwMode="auto">
            <a:xfrm>
              <a:off x="77470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4" name="Rectangle 33"/>
            <p:cNvSpPr/>
            <p:nvPr/>
          </p:nvSpPr>
          <p:spPr bwMode="auto">
            <a:xfrm>
              <a:off x="81026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5" name="Rectangle 34"/>
            <p:cNvSpPr/>
            <p:nvPr/>
          </p:nvSpPr>
          <p:spPr bwMode="auto">
            <a:xfrm>
              <a:off x="84582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grpSp>
      <p:sp>
        <p:nvSpPr>
          <p:cNvPr id="37" name="TextBox 36"/>
          <p:cNvSpPr txBox="1"/>
          <p:nvPr/>
        </p:nvSpPr>
        <p:spPr>
          <a:xfrm>
            <a:off x="320319" y="2689491"/>
            <a:ext cx="1470274" cy="510909"/>
          </a:xfrm>
          <a:prstGeom prst="rect">
            <a:avLst/>
          </a:prstGeom>
          <a:noFill/>
        </p:spPr>
        <p:txBody>
          <a:bodyPr wrap="none" rtlCol="0">
            <a:spAutoFit/>
          </a:bodyPr>
          <a:lstStyle/>
          <a:p>
            <a:pPr algn="ctr">
              <a:lnSpc>
                <a:spcPct val="85000"/>
              </a:lnSpc>
            </a:pPr>
            <a:r>
              <a:rPr lang="en-US" sz="1600" dirty="0" smtClean="0"/>
              <a:t>Concurrency,</a:t>
            </a:r>
            <a:br>
              <a:rPr lang="en-US" sz="1600" dirty="0" smtClean="0"/>
            </a:br>
            <a:r>
              <a:rPr lang="en-US" sz="1600" dirty="0" smtClean="0"/>
              <a:t>multitasking</a:t>
            </a:r>
            <a:endParaRPr lang="en-US" sz="1600" dirty="0"/>
          </a:p>
        </p:txBody>
      </p:sp>
      <p:sp>
        <p:nvSpPr>
          <p:cNvPr id="43" name="TextBox 42"/>
          <p:cNvSpPr txBox="1"/>
          <p:nvPr/>
        </p:nvSpPr>
        <p:spPr>
          <a:xfrm>
            <a:off x="2262326" y="2689491"/>
            <a:ext cx="938077" cy="510909"/>
          </a:xfrm>
          <a:prstGeom prst="rect">
            <a:avLst/>
          </a:prstGeom>
          <a:noFill/>
        </p:spPr>
        <p:txBody>
          <a:bodyPr wrap="none" rtlCol="0">
            <a:spAutoFit/>
          </a:bodyPr>
          <a:lstStyle/>
          <a:p>
            <a:pPr algn="ctr">
              <a:lnSpc>
                <a:spcPct val="85000"/>
              </a:lnSpc>
            </a:pPr>
            <a:r>
              <a:rPr lang="en-US" sz="1600" dirty="0" smtClean="0"/>
              <a:t>Virtual</a:t>
            </a:r>
            <a:br>
              <a:rPr lang="en-US" sz="1600" dirty="0" smtClean="0"/>
            </a:br>
            <a:r>
              <a:rPr lang="en-US" sz="1600" dirty="0" smtClean="0"/>
              <a:t>memory</a:t>
            </a:r>
            <a:endParaRPr lang="en-US" sz="1600" dirty="0"/>
          </a:p>
        </p:txBody>
      </p:sp>
      <p:sp>
        <p:nvSpPr>
          <p:cNvPr id="44" name="TextBox 43"/>
          <p:cNvSpPr txBox="1"/>
          <p:nvPr/>
        </p:nvSpPr>
        <p:spPr>
          <a:xfrm>
            <a:off x="3728531" y="2689491"/>
            <a:ext cx="1625766" cy="510909"/>
          </a:xfrm>
          <a:prstGeom prst="rect">
            <a:avLst/>
          </a:prstGeom>
          <a:noFill/>
        </p:spPr>
        <p:txBody>
          <a:bodyPr wrap="none" rtlCol="0">
            <a:spAutoFit/>
          </a:bodyPr>
          <a:lstStyle/>
          <a:p>
            <a:pPr algn="ctr">
              <a:lnSpc>
                <a:spcPct val="85000"/>
              </a:lnSpc>
            </a:pPr>
            <a:r>
              <a:rPr lang="en-US" sz="1600" dirty="0" smtClean="0"/>
              <a:t>Files and </a:t>
            </a:r>
            <a:r>
              <a:rPr lang="en-US" sz="1600" dirty="0" err="1" smtClean="0"/>
              <a:t>dirs</a:t>
            </a:r>
            <a:r>
              <a:rPr lang="en-US" sz="1600" dirty="0" smtClean="0"/>
              <a:t>:</a:t>
            </a:r>
            <a:br>
              <a:rPr lang="en-US" sz="1600" dirty="0" smtClean="0"/>
            </a:br>
            <a:r>
              <a:rPr lang="en-US" sz="1600" dirty="0" smtClean="0"/>
              <a:t>the VFS</a:t>
            </a:r>
            <a:endParaRPr lang="en-US" sz="1600" dirty="0"/>
          </a:p>
        </p:txBody>
      </p:sp>
      <p:sp>
        <p:nvSpPr>
          <p:cNvPr id="45" name="TextBox 44"/>
          <p:cNvSpPr txBox="1"/>
          <p:nvPr/>
        </p:nvSpPr>
        <p:spPr>
          <a:xfrm>
            <a:off x="5518756" y="2689491"/>
            <a:ext cx="1527982" cy="510909"/>
          </a:xfrm>
          <a:prstGeom prst="rect">
            <a:avLst/>
          </a:prstGeom>
          <a:noFill/>
        </p:spPr>
        <p:txBody>
          <a:bodyPr wrap="none" rtlCol="0">
            <a:spAutoFit/>
          </a:bodyPr>
          <a:lstStyle/>
          <a:p>
            <a:pPr algn="ctr">
              <a:lnSpc>
                <a:spcPct val="85000"/>
              </a:lnSpc>
            </a:pPr>
            <a:r>
              <a:rPr lang="en-US" sz="1600" dirty="0" smtClean="0"/>
              <a:t>TTYs and</a:t>
            </a:r>
            <a:br>
              <a:rPr lang="en-US" sz="1600" dirty="0" smtClean="0"/>
            </a:br>
            <a:r>
              <a:rPr lang="en-US" sz="1600" dirty="0" smtClean="0"/>
              <a:t>device access</a:t>
            </a:r>
            <a:endParaRPr lang="en-US" sz="1600" dirty="0"/>
          </a:p>
        </p:txBody>
      </p:sp>
      <p:sp>
        <p:nvSpPr>
          <p:cNvPr id="46" name="TextBox 45"/>
          <p:cNvSpPr txBox="1"/>
          <p:nvPr/>
        </p:nvSpPr>
        <p:spPr>
          <a:xfrm>
            <a:off x="7414753" y="2794135"/>
            <a:ext cx="1375698" cy="301621"/>
          </a:xfrm>
          <a:prstGeom prst="rect">
            <a:avLst/>
          </a:prstGeom>
          <a:noFill/>
        </p:spPr>
        <p:txBody>
          <a:bodyPr wrap="none" rtlCol="0">
            <a:spAutoFit/>
          </a:bodyPr>
          <a:lstStyle/>
          <a:p>
            <a:pPr algn="ctr">
              <a:lnSpc>
                <a:spcPct val="85000"/>
              </a:lnSpc>
            </a:pPr>
            <a:r>
              <a:rPr lang="en-US" sz="1600" dirty="0" smtClean="0"/>
              <a:t>Connectivity</a:t>
            </a:r>
            <a:endParaRPr lang="en-US" sz="1600" dirty="0"/>
          </a:p>
        </p:txBody>
      </p:sp>
      <p:grpSp>
        <p:nvGrpSpPr>
          <p:cNvPr id="83" name="Group 82"/>
          <p:cNvGrpSpPr/>
          <p:nvPr/>
        </p:nvGrpSpPr>
        <p:grpSpPr>
          <a:xfrm>
            <a:off x="554328" y="1302389"/>
            <a:ext cx="8018172" cy="469810"/>
            <a:chOff x="554328" y="1117511"/>
            <a:chExt cx="8018172" cy="571500"/>
          </a:xfrm>
        </p:grpSpPr>
        <p:cxnSp>
          <p:nvCxnSpPr>
            <p:cNvPr id="48" name="Straight Arrow Connector 47"/>
            <p:cNvCxnSpPr/>
            <p:nvPr/>
          </p:nvCxnSpPr>
          <p:spPr bwMode="auto">
            <a:xfrm>
              <a:off x="55432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p:cNvCxnSpPr/>
            <p:nvPr/>
          </p:nvCxnSpPr>
          <p:spPr bwMode="auto">
            <a:xfrm>
              <a:off x="3895233"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4563414"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p:nvPr/>
          </p:nvCxnSpPr>
          <p:spPr bwMode="auto">
            <a:xfrm>
              <a:off x="5231595"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p:nvPr/>
          </p:nvCxnSpPr>
          <p:spPr bwMode="auto">
            <a:xfrm>
              <a:off x="5899776"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p:nvPr/>
          </p:nvCxnSpPr>
          <p:spPr bwMode="auto">
            <a:xfrm>
              <a:off x="6567957"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p:nvPr/>
          </p:nvCxnSpPr>
          <p:spPr bwMode="auto">
            <a:xfrm>
              <a:off x="723613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790431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a:off x="857250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122250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189069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p:cNvCxnSpPr/>
            <p:nvPr/>
          </p:nvCxnSpPr>
          <p:spPr bwMode="auto">
            <a:xfrm>
              <a:off x="2558871"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p:nvPr/>
          </p:nvCxnSpPr>
          <p:spPr bwMode="auto">
            <a:xfrm>
              <a:off x="3227052"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026" name="Picture 2" descr="C:\Users\kubitron\AppData\Local\Microsoft\Windows\Temporary Internet Files\Content.IE5\TFK8BBL8\MC9003109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186632">
            <a:off x="451056" y="5456121"/>
            <a:ext cx="1143644" cy="89272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64895">
            <a:off x="7450456" y="5579735"/>
            <a:ext cx="1211411" cy="83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1" name="Group 60"/>
          <p:cNvGrpSpPr/>
          <p:nvPr/>
        </p:nvGrpSpPr>
        <p:grpSpPr>
          <a:xfrm>
            <a:off x="2252754" y="5439986"/>
            <a:ext cx="1006989" cy="1052154"/>
            <a:chOff x="2252754" y="5585397"/>
            <a:chExt cx="1006989" cy="1052154"/>
          </a:xfrm>
        </p:grpSpPr>
        <p:pic>
          <p:nvPicPr>
            <p:cNvPr id="62" name="Picture 638"/>
            <p:cNvPicPr>
              <a:picLocks noChangeAspect="1" noChangeArrowheads="1"/>
            </p:cNvPicPr>
            <p:nvPr/>
          </p:nvPicPr>
          <p:blipFill>
            <a:blip r:embed="rId4"/>
            <a:srcRect t="2441" b="55373"/>
            <a:stretch>
              <a:fillRect/>
            </a:stretch>
          </p:blipFill>
          <p:spPr bwMode="auto">
            <a:xfrm rot="18760417">
              <a:off x="2015625" y="5822526"/>
              <a:ext cx="1010866" cy="536608"/>
            </a:xfrm>
            <a:prstGeom prst="rect">
              <a:avLst/>
            </a:prstGeom>
            <a:noFill/>
            <a:ln>
              <a:noFill/>
            </a:ln>
          </p:spPr>
        </p:pic>
        <p:pic>
          <p:nvPicPr>
            <p:cNvPr id="64" name="Picture 638"/>
            <p:cNvPicPr>
              <a:picLocks noChangeAspect="1" noChangeArrowheads="1"/>
            </p:cNvPicPr>
            <p:nvPr/>
          </p:nvPicPr>
          <p:blipFill>
            <a:blip r:embed="rId4"/>
            <a:srcRect t="2441" b="55373"/>
            <a:stretch>
              <a:fillRect/>
            </a:stretch>
          </p:blipFill>
          <p:spPr bwMode="auto">
            <a:xfrm rot="18760417">
              <a:off x="2257136" y="5822527"/>
              <a:ext cx="1010866" cy="536608"/>
            </a:xfrm>
            <a:prstGeom prst="rect">
              <a:avLst/>
            </a:prstGeom>
            <a:noFill/>
            <a:ln>
              <a:noFill/>
            </a:ln>
          </p:spPr>
        </p:pic>
        <p:pic>
          <p:nvPicPr>
            <p:cNvPr id="65" name="Picture 638"/>
            <p:cNvPicPr>
              <a:picLocks noChangeAspect="1" noChangeArrowheads="1"/>
            </p:cNvPicPr>
            <p:nvPr/>
          </p:nvPicPr>
          <p:blipFill>
            <a:blip r:embed="rId4"/>
            <a:srcRect t="2441" b="55373"/>
            <a:stretch>
              <a:fillRect/>
            </a:stretch>
          </p:blipFill>
          <p:spPr bwMode="auto">
            <a:xfrm rot="18760417">
              <a:off x="2486006" y="5863814"/>
              <a:ext cx="1010866" cy="536608"/>
            </a:xfrm>
            <a:prstGeom prst="rect">
              <a:avLst/>
            </a:prstGeom>
            <a:noFill/>
            <a:ln>
              <a:noFill/>
            </a:ln>
          </p:spPr>
        </p:pic>
      </p:grpSp>
      <p:grpSp>
        <p:nvGrpSpPr>
          <p:cNvPr id="69" name="Group 68"/>
          <p:cNvGrpSpPr/>
          <p:nvPr/>
        </p:nvGrpSpPr>
        <p:grpSpPr>
          <a:xfrm>
            <a:off x="3810000" y="5569589"/>
            <a:ext cx="1425807" cy="838200"/>
            <a:chOff x="3810000" y="5638800"/>
            <a:chExt cx="1425807" cy="838200"/>
          </a:xfrm>
        </p:grpSpPr>
        <p:pic>
          <p:nvPicPr>
            <p:cNvPr id="66"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5894445"/>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7"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7845" y="5764917"/>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8"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5689" y="5638800"/>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27" name="Picture 3" descr="C:\Users\kubitron\AppData\Local\Microsoft\Windows\Temporary Internet Files\Content.IE5\TFK8BBL8\MC900441338[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952" y="5302011"/>
            <a:ext cx="1403589" cy="140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67331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굴림" panose="020B0600000101010101" pitchFamily="34" charset="-127"/>
              </a:rPr>
              <a:t>The Goal of the I/O Subsystem</a:t>
            </a:r>
          </a:p>
        </p:txBody>
      </p:sp>
      <p:sp>
        <p:nvSpPr>
          <p:cNvPr id="861187" name="Rectangle 3"/>
          <p:cNvSpPr>
            <a:spLocks noGrp="1" noChangeArrowheads="1"/>
          </p:cNvSpPr>
          <p:nvPr>
            <p:ph type="body" idx="1"/>
          </p:nvPr>
        </p:nvSpPr>
        <p:spPr>
          <a:xfrm>
            <a:off x="457200" y="914400"/>
            <a:ext cx="8305800" cy="5105400"/>
          </a:xfrm>
        </p:spPr>
        <p:txBody>
          <a:bodyPr/>
          <a:lstStyle/>
          <a:p>
            <a:pPr>
              <a:tabLst>
                <a:tab pos="1252538" algn="l"/>
                <a:tab pos="1603375" algn="l"/>
              </a:tabLst>
            </a:pPr>
            <a:r>
              <a:rPr lang="en-US" altLang="ko-KR" smtClean="0">
                <a:ea typeface="굴림" panose="020B0600000101010101" pitchFamily="34" charset="-127"/>
              </a:rPr>
              <a:t>Provide Uniform Interfaces, Despite Wide Range of Different Devices</a:t>
            </a:r>
          </a:p>
          <a:p>
            <a:pPr lvl="1">
              <a:tabLst>
                <a:tab pos="1252538" algn="l"/>
                <a:tab pos="1603375" algn="l"/>
              </a:tabLst>
            </a:pPr>
            <a:r>
              <a:rPr lang="en-US" altLang="ko-KR" smtClean="0">
                <a:ea typeface="굴림" panose="020B0600000101010101" pitchFamily="34" charset="-127"/>
              </a:rPr>
              <a:t>This code works on many different devices:</a:t>
            </a:r>
          </a:p>
          <a:p>
            <a:pPr lvl="1">
              <a:buFontTx/>
              <a:buNone/>
              <a:tabLst>
                <a:tab pos="1252538" algn="l"/>
                <a:tab pos="1603375" algn="l"/>
              </a:tabLst>
            </a:pPr>
            <a:r>
              <a:rPr lang="en-US" altLang="ko-KR" smtClean="0">
                <a:ea typeface="굴림" panose="020B0600000101010101" pitchFamily="34" charset="-127"/>
              </a:rPr>
              <a:t>		</a:t>
            </a:r>
            <a:r>
              <a:rPr lang="en-US" altLang="ko-KR" smtClean="0">
                <a:latin typeface="Courier New" panose="02070309020205020404" pitchFamily="49" charset="0"/>
                <a:ea typeface="굴림" panose="020B0600000101010101" pitchFamily="34" charset="-127"/>
              </a:rPr>
              <a:t>FILE fd = fopen(“/dev/something”,”rw”);</a:t>
            </a:r>
            <a:br>
              <a:rPr lang="en-US" altLang="ko-KR" smtClean="0">
                <a:latin typeface="Courier New" panose="02070309020205020404" pitchFamily="49" charset="0"/>
                <a:ea typeface="굴림" panose="020B0600000101010101" pitchFamily="34" charset="-127"/>
              </a:rPr>
            </a:br>
            <a:r>
              <a:rPr lang="en-US" altLang="ko-KR" smtClean="0">
                <a:latin typeface="Courier New" panose="02070309020205020404" pitchFamily="49" charset="0"/>
                <a:ea typeface="굴림" panose="020B0600000101010101" pitchFamily="34" charset="-127"/>
              </a:rPr>
              <a:t>	for (int i = 0; i &lt; 10; i++) {</a:t>
            </a:r>
            <a:br>
              <a:rPr lang="en-US" altLang="ko-KR" smtClean="0">
                <a:latin typeface="Courier New" panose="02070309020205020404" pitchFamily="49" charset="0"/>
                <a:ea typeface="굴림" panose="020B0600000101010101" pitchFamily="34" charset="-127"/>
              </a:rPr>
            </a:br>
            <a:r>
              <a:rPr lang="en-US" altLang="ko-KR" smtClean="0">
                <a:latin typeface="Courier New" panose="02070309020205020404" pitchFamily="49" charset="0"/>
                <a:ea typeface="굴림" panose="020B0600000101010101" pitchFamily="34" charset="-127"/>
              </a:rPr>
              <a:t>		fprintf(fd,”Count %d\n”,i);</a:t>
            </a:r>
            <a:br>
              <a:rPr lang="en-US" altLang="ko-KR" smtClean="0">
                <a:latin typeface="Courier New" panose="02070309020205020404" pitchFamily="49" charset="0"/>
                <a:ea typeface="굴림" panose="020B0600000101010101" pitchFamily="34" charset="-127"/>
              </a:rPr>
            </a:br>
            <a:r>
              <a:rPr lang="en-US" altLang="ko-KR" smtClean="0">
                <a:latin typeface="Courier New" panose="02070309020205020404" pitchFamily="49" charset="0"/>
                <a:ea typeface="굴림" panose="020B0600000101010101" pitchFamily="34" charset="-127"/>
              </a:rPr>
              <a:t>	}</a:t>
            </a:r>
            <a:br>
              <a:rPr lang="en-US" altLang="ko-KR" smtClean="0">
                <a:latin typeface="Courier New" panose="02070309020205020404" pitchFamily="49" charset="0"/>
                <a:ea typeface="굴림" panose="020B0600000101010101" pitchFamily="34" charset="-127"/>
              </a:rPr>
            </a:br>
            <a:r>
              <a:rPr lang="en-US" altLang="ko-KR" smtClean="0">
                <a:latin typeface="Courier New" panose="02070309020205020404" pitchFamily="49" charset="0"/>
                <a:ea typeface="굴림" panose="020B0600000101010101" pitchFamily="34" charset="-127"/>
              </a:rPr>
              <a:t>	close(fd);</a:t>
            </a:r>
          </a:p>
          <a:p>
            <a:pPr lvl="1">
              <a:tabLst>
                <a:tab pos="1252538" algn="l"/>
                <a:tab pos="1603375" algn="l"/>
              </a:tabLst>
            </a:pPr>
            <a:r>
              <a:rPr lang="en-US" altLang="ko-KR" smtClean="0">
                <a:ea typeface="굴림" panose="020B0600000101010101" pitchFamily="34" charset="-127"/>
              </a:rPr>
              <a:t>Why?  Because code that controls devices (“device driver”) implements standard interface.</a:t>
            </a:r>
          </a:p>
          <a:p>
            <a:pPr>
              <a:tabLst>
                <a:tab pos="1252538" algn="l"/>
                <a:tab pos="1603375" algn="l"/>
              </a:tabLst>
            </a:pPr>
            <a:r>
              <a:rPr lang="en-US" altLang="ko-KR" smtClean="0">
                <a:ea typeface="굴림" panose="020B0600000101010101" pitchFamily="34" charset="-127"/>
              </a:rPr>
              <a:t>We will try to get a flavor for what is involved in actually controlling devices in rest of lecture</a:t>
            </a:r>
          </a:p>
          <a:p>
            <a:pPr lvl="1">
              <a:tabLst>
                <a:tab pos="1252538" algn="l"/>
                <a:tab pos="1603375" algn="l"/>
              </a:tabLst>
            </a:pPr>
            <a:r>
              <a:rPr lang="en-US" altLang="ko-KR" smtClean="0">
                <a:ea typeface="굴림" panose="020B0600000101010101" pitchFamily="34" charset="-127"/>
              </a:rPr>
              <a:t>Can only scratch surface!	</a:t>
            </a:r>
          </a:p>
          <a:p>
            <a:pPr lvl="1">
              <a:buFontTx/>
              <a:buNone/>
              <a:tabLst>
                <a:tab pos="1252538" algn="l"/>
                <a:tab pos="1603375" algn="l"/>
              </a:tabLst>
            </a:pPr>
            <a:r>
              <a:rPr lang="en-US" altLang="ko-KR" smtClean="0">
                <a:ea typeface="굴림" panose="020B0600000101010101" pitchFamily="34" charset="-127"/>
              </a:rPr>
              <a:t>		</a:t>
            </a:r>
          </a:p>
        </p:txBody>
      </p:sp>
    </p:spTree>
    <p:extLst>
      <p:ext uri="{BB962C8B-B14F-4D97-AF65-F5344CB8AC3E}">
        <p14:creationId xmlns:p14="http://schemas.microsoft.com/office/powerpoint/2010/main" val="26169089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 calcmode="lin" valueType="num">
                                      <p:cBhvr additive="base">
                                        <p:cTn id="7" dur="500" fill="hold"/>
                                        <p:tgtEl>
                                          <p:spTgt spid="8611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1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61187">
                                            <p:txEl>
                                              <p:pRg st="1" end="1"/>
                                            </p:txEl>
                                          </p:spTgt>
                                        </p:tgtEl>
                                        <p:attrNameLst>
                                          <p:attrName>style.visibility</p:attrName>
                                        </p:attrNameLst>
                                      </p:cBhvr>
                                      <p:to>
                                        <p:strVal val="visible"/>
                                      </p:to>
                                    </p:set>
                                    <p:anim calcmode="lin" valueType="num">
                                      <p:cBhvr additive="base">
                                        <p:cTn id="13" dur="500" fill="hold"/>
                                        <p:tgtEl>
                                          <p:spTgt spid="8611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118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61187">
                                            <p:txEl>
                                              <p:pRg st="2" end="2"/>
                                            </p:txEl>
                                          </p:spTgt>
                                        </p:tgtEl>
                                        <p:attrNameLst>
                                          <p:attrName>style.visibility</p:attrName>
                                        </p:attrNameLst>
                                      </p:cBhvr>
                                      <p:to>
                                        <p:strVal val="visible"/>
                                      </p:to>
                                    </p:set>
                                    <p:anim calcmode="lin" valueType="num">
                                      <p:cBhvr additive="base">
                                        <p:cTn id="17" dur="500" fill="hold"/>
                                        <p:tgtEl>
                                          <p:spTgt spid="86118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61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61187">
                                            <p:txEl>
                                              <p:pRg st="3" end="3"/>
                                            </p:txEl>
                                          </p:spTgt>
                                        </p:tgtEl>
                                        <p:attrNameLst>
                                          <p:attrName>style.visibility</p:attrName>
                                        </p:attrNameLst>
                                      </p:cBhvr>
                                      <p:to>
                                        <p:strVal val="visible"/>
                                      </p:to>
                                    </p:set>
                                    <p:anim calcmode="lin" valueType="num">
                                      <p:cBhvr additive="base">
                                        <p:cTn id="23" dur="500" fill="hold"/>
                                        <p:tgtEl>
                                          <p:spTgt spid="86118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61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61187">
                                            <p:txEl>
                                              <p:pRg st="4" end="4"/>
                                            </p:txEl>
                                          </p:spTgt>
                                        </p:tgtEl>
                                        <p:attrNameLst>
                                          <p:attrName>style.visibility</p:attrName>
                                        </p:attrNameLst>
                                      </p:cBhvr>
                                      <p:to>
                                        <p:strVal val="visible"/>
                                      </p:to>
                                    </p:set>
                                    <p:anim calcmode="lin" valueType="num">
                                      <p:cBhvr additive="base">
                                        <p:cTn id="29" dur="500" fill="hold"/>
                                        <p:tgtEl>
                                          <p:spTgt spid="861187">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6118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61187">
                                            <p:txEl>
                                              <p:pRg st="5" end="5"/>
                                            </p:txEl>
                                          </p:spTgt>
                                        </p:tgtEl>
                                        <p:attrNameLst>
                                          <p:attrName>style.visibility</p:attrName>
                                        </p:attrNameLst>
                                      </p:cBhvr>
                                      <p:to>
                                        <p:strVal val="visible"/>
                                      </p:to>
                                    </p:set>
                                    <p:anim calcmode="lin" valueType="num">
                                      <p:cBhvr additive="base">
                                        <p:cTn id="33" dur="500" fill="hold"/>
                                        <p:tgtEl>
                                          <p:spTgt spid="86118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6118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61187">
                                            <p:txEl>
                                              <p:pRg st="6" end="6"/>
                                            </p:txEl>
                                          </p:spTgt>
                                        </p:tgtEl>
                                        <p:attrNameLst>
                                          <p:attrName>style.visibility</p:attrName>
                                        </p:attrNameLst>
                                      </p:cBhvr>
                                      <p:to>
                                        <p:strVal val="visible"/>
                                      </p:to>
                                    </p:set>
                                    <p:anim calcmode="lin" valueType="num">
                                      <p:cBhvr additive="base">
                                        <p:cTn id="37" dur="500" fill="hold"/>
                                        <p:tgtEl>
                                          <p:spTgt spid="86118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611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굴림" panose="020B0600000101010101" pitchFamily="34" charset="-127"/>
              </a:rPr>
              <a:t>Want Standard Interfaces to Devices</a:t>
            </a:r>
          </a:p>
        </p:txBody>
      </p:sp>
      <p:sp>
        <p:nvSpPr>
          <p:cNvPr id="27651" name="Rectangle 3"/>
          <p:cNvSpPr>
            <a:spLocks noGrp="1" noChangeArrowheads="1"/>
          </p:cNvSpPr>
          <p:nvPr>
            <p:ph type="body" idx="1"/>
          </p:nvPr>
        </p:nvSpPr>
        <p:spPr>
          <a:xfrm>
            <a:off x="228600" y="762000"/>
            <a:ext cx="8763000" cy="6019800"/>
          </a:xfrm>
        </p:spPr>
        <p:txBody>
          <a:bodyPr/>
          <a:lstStyle/>
          <a:p>
            <a:pPr>
              <a:lnSpc>
                <a:spcPct val="80000"/>
              </a:lnSpc>
              <a:spcBef>
                <a:spcPct val="20000"/>
              </a:spcBef>
            </a:pPr>
            <a:r>
              <a:rPr lang="en-US" altLang="ko-KR" smtClean="0">
                <a:solidFill>
                  <a:schemeClr val="hlink"/>
                </a:solidFill>
                <a:ea typeface="굴림" panose="020B0600000101010101" pitchFamily="34" charset="-127"/>
              </a:rPr>
              <a:t>Block Devices:</a:t>
            </a:r>
            <a:r>
              <a:rPr lang="en-US" altLang="ko-KR" smtClean="0">
                <a:ea typeface="굴림" panose="020B0600000101010101" pitchFamily="34" charset="-127"/>
              </a:rPr>
              <a:t> </a:t>
            </a:r>
            <a:r>
              <a:rPr lang="en-US" altLang="ko-KR" i="1" smtClean="0">
                <a:ea typeface="굴림" panose="020B0600000101010101" pitchFamily="34" charset="-127"/>
              </a:rPr>
              <a:t>e.g.</a:t>
            </a:r>
            <a:r>
              <a:rPr lang="en-US" altLang="ko-KR" smtClean="0">
                <a:solidFill>
                  <a:schemeClr val="hlink"/>
                </a:solidFill>
                <a:ea typeface="굴림" panose="020B0600000101010101" pitchFamily="34" charset="-127"/>
              </a:rPr>
              <a:t> </a:t>
            </a:r>
            <a:r>
              <a:rPr lang="en-US" altLang="ko-KR" smtClean="0">
                <a:ea typeface="굴림" panose="020B0600000101010101" pitchFamily="34" charset="-127"/>
              </a:rPr>
              <a:t>disk drives, tape drives, DVD-ROM</a:t>
            </a:r>
          </a:p>
          <a:p>
            <a:pPr lvl="1">
              <a:lnSpc>
                <a:spcPct val="80000"/>
              </a:lnSpc>
              <a:spcBef>
                <a:spcPct val="20000"/>
              </a:spcBef>
            </a:pPr>
            <a:r>
              <a:rPr lang="en-US" altLang="ko-KR" smtClean="0">
                <a:ea typeface="굴림" panose="020B0600000101010101" pitchFamily="34" charset="-127"/>
              </a:rPr>
              <a:t>Access blocks of data</a:t>
            </a:r>
          </a:p>
          <a:p>
            <a:pPr lvl="1">
              <a:lnSpc>
                <a:spcPct val="80000"/>
              </a:lnSpc>
              <a:spcBef>
                <a:spcPct val="20000"/>
              </a:spcBef>
            </a:pPr>
            <a:r>
              <a:rPr lang="en-US" altLang="ko-KR" smtClean="0">
                <a:ea typeface="굴림" panose="020B0600000101010101" pitchFamily="34" charset="-127"/>
              </a:rPr>
              <a:t>Commands include </a:t>
            </a:r>
            <a:r>
              <a:rPr lang="en-US" altLang="ko-KR" smtClean="0">
                <a:latin typeface="Courier New" panose="02070309020205020404" pitchFamily="49" charset="0"/>
                <a:ea typeface="굴림" panose="020B0600000101010101" pitchFamily="34" charset="-127"/>
              </a:rPr>
              <a:t>open()</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read()</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write()</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seek()</a:t>
            </a:r>
          </a:p>
          <a:p>
            <a:pPr lvl="1">
              <a:lnSpc>
                <a:spcPct val="80000"/>
              </a:lnSpc>
              <a:spcBef>
                <a:spcPct val="20000"/>
              </a:spcBef>
            </a:pPr>
            <a:r>
              <a:rPr lang="en-US" altLang="ko-KR" smtClean="0">
                <a:ea typeface="굴림" panose="020B0600000101010101" pitchFamily="34" charset="-127"/>
              </a:rPr>
              <a:t>Raw I/O or file-system access</a:t>
            </a:r>
          </a:p>
          <a:p>
            <a:pPr lvl="1">
              <a:lnSpc>
                <a:spcPct val="80000"/>
              </a:lnSpc>
              <a:spcBef>
                <a:spcPct val="20000"/>
              </a:spcBef>
            </a:pPr>
            <a:r>
              <a:rPr lang="en-US" altLang="ko-KR" smtClean="0">
                <a:ea typeface="굴림" panose="020B0600000101010101" pitchFamily="34" charset="-127"/>
              </a:rPr>
              <a:t>Memory-mapped file access possible</a:t>
            </a:r>
          </a:p>
          <a:p>
            <a:pPr>
              <a:lnSpc>
                <a:spcPct val="80000"/>
              </a:lnSpc>
              <a:spcBef>
                <a:spcPct val="20000"/>
              </a:spcBef>
            </a:pPr>
            <a:r>
              <a:rPr lang="en-US" altLang="ko-KR" smtClean="0">
                <a:solidFill>
                  <a:schemeClr val="hlink"/>
                </a:solidFill>
                <a:ea typeface="굴림" panose="020B0600000101010101" pitchFamily="34" charset="-127"/>
              </a:rPr>
              <a:t>Character Devices:</a:t>
            </a:r>
            <a:r>
              <a:rPr lang="en-US" altLang="ko-KR" smtClean="0">
                <a:ea typeface="굴림" panose="020B0600000101010101" pitchFamily="34" charset="-127"/>
              </a:rPr>
              <a:t> </a:t>
            </a:r>
            <a:r>
              <a:rPr lang="en-US" altLang="ko-KR" i="1" smtClean="0">
                <a:ea typeface="굴림" panose="020B0600000101010101" pitchFamily="34" charset="-127"/>
              </a:rPr>
              <a:t>e.g.</a:t>
            </a:r>
            <a:r>
              <a:rPr lang="en-US" altLang="ko-KR" smtClean="0">
                <a:solidFill>
                  <a:schemeClr val="hlink"/>
                </a:solidFill>
                <a:ea typeface="굴림" panose="020B0600000101010101" pitchFamily="34" charset="-127"/>
              </a:rPr>
              <a:t> </a:t>
            </a:r>
            <a:r>
              <a:rPr lang="en-US" altLang="ko-KR" smtClean="0">
                <a:ea typeface="굴림" panose="020B0600000101010101" pitchFamily="34" charset="-127"/>
              </a:rPr>
              <a:t>keyboards, mice, serial ports, some USB devices</a:t>
            </a:r>
          </a:p>
          <a:p>
            <a:pPr lvl="1">
              <a:lnSpc>
                <a:spcPct val="80000"/>
              </a:lnSpc>
              <a:spcBef>
                <a:spcPct val="20000"/>
              </a:spcBef>
            </a:pPr>
            <a:r>
              <a:rPr lang="en-US" altLang="ko-KR" smtClean="0">
                <a:ea typeface="굴림" panose="020B0600000101010101" pitchFamily="34" charset="-127"/>
              </a:rPr>
              <a:t>Single characters at a time</a:t>
            </a:r>
          </a:p>
          <a:p>
            <a:pPr lvl="1">
              <a:lnSpc>
                <a:spcPct val="80000"/>
              </a:lnSpc>
              <a:spcBef>
                <a:spcPct val="20000"/>
              </a:spcBef>
            </a:pPr>
            <a:r>
              <a:rPr lang="en-US" altLang="ko-KR" smtClean="0">
                <a:ea typeface="굴림" panose="020B0600000101010101" pitchFamily="34" charset="-127"/>
              </a:rPr>
              <a:t>Commands include </a:t>
            </a:r>
            <a:r>
              <a:rPr lang="en-US" altLang="ko-KR" smtClean="0">
                <a:latin typeface="Courier New" panose="02070309020205020404" pitchFamily="49" charset="0"/>
                <a:ea typeface="굴림" panose="020B0600000101010101" pitchFamily="34" charset="-127"/>
              </a:rPr>
              <a:t>get()</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put()</a:t>
            </a:r>
            <a:endParaRPr lang="en-US" altLang="ko-KR" smtClean="0">
              <a:ea typeface="굴림" panose="020B0600000101010101" pitchFamily="34" charset="-127"/>
            </a:endParaRPr>
          </a:p>
          <a:p>
            <a:pPr lvl="1">
              <a:lnSpc>
                <a:spcPct val="80000"/>
              </a:lnSpc>
              <a:spcBef>
                <a:spcPct val="20000"/>
              </a:spcBef>
            </a:pPr>
            <a:r>
              <a:rPr lang="en-US" altLang="ko-KR" smtClean="0">
                <a:ea typeface="굴림" panose="020B0600000101010101" pitchFamily="34" charset="-127"/>
              </a:rPr>
              <a:t>Libraries layered on top allow line editing</a:t>
            </a:r>
          </a:p>
          <a:p>
            <a:pPr>
              <a:lnSpc>
                <a:spcPct val="80000"/>
              </a:lnSpc>
              <a:spcBef>
                <a:spcPct val="20000"/>
              </a:spcBef>
            </a:pPr>
            <a:r>
              <a:rPr lang="en-US" altLang="ko-KR" smtClean="0">
                <a:solidFill>
                  <a:schemeClr val="hlink"/>
                </a:solidFill>
                <a:ea typeface="굴림" panose="020B0600000101010101" pitchFamily="34" charset="-127"/>
              </a:rPr>
              <a:t>Network Devices: </a:t>
            </a:r>
            <a:r>
              <a:rPr lang="en-US" altLang="ko-KR" i="1" smtClean="0">
                <a:ea typeface="굴림" panose="020B0600000101010101" pitchFamily="34" charset="-127"/>
              </a:rPr>
              <a:t>e.g.</a:t>
            </a:r>
            <a:r>
              <a:rPr lang="en-US" altLang="ko-KR" smtClean="0">
                <a:solidFill>
                  <a:schemeClr val="hlink"/>
                </a:solidFill>
                <a:ea typeface="굴림" panose="020B0600000101010101" pitchFamily="34" charset="-127"/>
              </a:rPr>
              <a:t> </a:t>
            </a:r>
            <a:r>
              <a:rPr lang="en-US" altLang="ko-KR" smtClean="0">
                <a:ea typeface="굴림" panose="020B0600000101010101" pitchFamily="34" charset="-127"/>
              </a:rPr>
              <a:t>Ethernet, Wireless, Bluetooth</a:t>
            </a:r>
          </a:p>
          <a:p>
            <a:pPr lvl="1">
              <a:lnSpc>
                <a:spcPct val="80000"/>
              </a:lnSpc>
              <a:spcBef>
                <a:spcPct val="20000"/>
              </a:spcBef>
            </a:pPr>
            <a:r>
              <a:rPr lang="en-US" altLang="ko-KR" smtClean="0">
                <a:ea typeface="굴림" panose="020B0600000101010101" pitchFamily="34" charset="-127"/>
              </a:rPr>
              <a:t>Different enough from block/character to have own interface</a:t>
            </a:r>
          </a:p>
          <a:p>
            <a:pPr lvl="1">
              <a:lnSpc>
                <a:spcPct val="80000"/>
              </a:lnSpc>
              <a:spcBef>
                <a:spcPct val="20000"/>
              </a:spcBef>
            </a:pPr>
            <a:r>
              <a:rPr lang="en-US" altLang="ko-KR" smtClean="0">
                <a:ea typeface="굴림" panose="020B0600000101010101" pitchFamily="34" charset="-127"/>
              </a:rPr>
              <a:t>Unix and Windows include </a:t>
            </a:r>
            <a:r>
              <a:rPr lang="en-US" altLang="ko-KR" smtClean="0">
                <a:solidFill>
                  <a:schemeClr val="hlink"/>
                </a:solidFill>
                <a:ea typeface="굴림" panose="020B0600000101010101" pitchFamily="34" charset="-127"/>
              </a:rPr>
              <a:t>socket</a:t>
            </a:r>
            <a:r>
              <a:rPr lang="en-US" altLang="ko-KR" smtClean="0">
                <a:ea typeface="굴림" panose="020B0600000101010101" pitchFamily="34" charset="-127"/>
              </a:rPr>
              <a:t> interface</a:t>
            </a:r>
          </a:p>
          <a:p>
            <a:pPr lvl="2">
              <a:lnSpc>
                <a:spcPct val="80000"/>
              </a:lnSpc>
              <a:spcBef>
                <a:spcPct val="20000"/>
              </a:spcBef>
            </a:pPr>
            <a:r>
              <a:rPr lang="en-US" altLang="ko-KR" smtClean="0">
                <a:ea typeface="굴림" panose="020B0600000101010101" pitchFamily="34" charset="-127"/>
              </a:rPr>
              <a:t>Separates network protocol from network operation</a:t>
            </a:r>
          </a:p>
          <a:p>
            <a:pPr lvl="2">
              <a:lnSpc>
                <a:spcPct val="80000"/>
              </a:lnSpc>
              <a:spcBef>
                <a:spcPct val="20000"/>
              </a:spcBef>
            </a:pPr>
            <a:r>
              <a:rPr lang="en-US" altLang="ko-KR" smtClean="0">
                <a:ea typeface="굴림" panose="020B0600000101010101" pitchFamily="34" charset="-127"/>
              </a:rPr>
              <a:t>Includes </a:t>
            </a:r>
            <a:r>
              <a:rPr lang="en-US" altLang="ko-KR" smtClean="0">
                <a:latin typeface="Courier New" panose="02070309020205020404" pitchFamily="49" charset="0"/>
                <a:ea typeface="굴림" panose="020B0600000101010101" pitchFamily="34" charset="-127"/>
              </a:rPr>
              <a:t>select()</a:t>
            </a:r>
            <a:r>
              <a:rPr lang="en-US" altLang="ko-KR" smtClean="0">
                <a:ea typeface="굴림" panose="020B0600000101010101" pitchFamily="34" charset="-127"/>
              </a:rPr>
              <a:t> functionality</a:t>
            </a:r>
          </a:p>
          <a:p>
            <a:pPr lvl="1">
              <a:lnSpc>
                <a:spcPct val="80000"/>
              </a:lnSpc>
              <a:spcBef>
                <a:spcPct val="20000"/>
              </a:spcBef>
            </a:pPr>
            <a:r>
              <a:rPr lang="en-US" altLang="ko-KR" smtClean="0">
                <a:ea typeface="굴림" panose="020B0600000101010101" pitchFamily="34" charset="-127"/>
              </a:rPr>
              <a:t>Usage: pipes, FIFOs, streams, queues, mailboxes</a:t>
            </a:r>
          </a:p>
        </p:txBody>
      </p:sp>
    </p:spTree>
    <p:extLst>
      <p:ext uri="{BB962C8B-B14F-4D97-AF65-F5344CB8AC3E}">
        <p14:creationId xmlns:p14="http://schemas.microsoft.com/office/powerpoint/2010/main" val="171725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smtClean="0">
                <a:ea typeface="굴림" panose="020B0600000101010101" pitchFamily="34" charset="-127"/>
              </a:rPr>
              <a:t>Summary: Steps </a:t>
            </a:r>
            <a:r>
              <a:rPr lang="en-US" altLang="ko-KR" dirty="0" smtClean="0">
                <a:ea typeface="굴림" panose="020B0600000101010101" pitchFamily="34" charset="-127"/>
              </a:rPr>
              <a:t>in Handling a Page Fault</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l="5666" t="598" r="6114" b="912"/>
          <a:stretch>
            <a:fillRect/>
          </a:stretch>
        </p:blipFill>
        <p:spPr bwMode="auto">
          <a:xfrm>
            <a:off x="1600200" y="914400"/>
            <a:ext cx="6307138" cy="52800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7827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152400"/>
            <a:ext cx="7924800" cy="533400"/>
          </a:xfrm>
        </p:spPr>
        <p:txBody>
          <a:bodyPr/>
          <a:lstStyle/>
          <a:p>
            <a:r>
              <a:rPr lang="en-US" altLang="ko-KR" smtClean="0">
                <a:ea typeface="굴림" panose="020B0600000101010101" pitchFamily="34" charset="-127"/>
              </a:rPr>
              <a:t>How Does User Deal with Timing?</a:t>
            </a:r>
          </a:p>
        </p:txBody>
      </p:sp>
      <p:sp>
        <p:nvSpPr>
          <p:cNvPr id="28675" name="Rectangle 3"/>
          <p:cNvSpPr>
            <a:spLocks noGrp="1" noChangeArrowheads="1"/>
          </p:cNvSpPr>
          <p:nvPr>
            <p:ph type="body" idx="1"/>
          </p:nvPr>
        </p:nvSpPr>
        <p:spPr>
          <a:xfrm>
            <a:off x="152400" y="762000"/>
            <a:ext cx="8839200" cy="5562600"/>
          </a:xfrm>
        </p:spPr>
        <p:txBody>
          <a:bodyPr/>
          <a:lstStyle/>
          <a:p>
            <a:r>
              <a:rPr lang="en-US" altLang="ko-KR" smtClean="0">
                <a:solidFill>
                  <a:schemeClr val="hlink"/>
                </a:solidFill>
                <a:ea typeface="굴림" panose="020B0600000101010101" pitchFamily="34" charset="-127"/>
              </a:rPr>
              <a:t>Blocking Interface: </a:t>
            </a:r>
            <a:r>
              <a:rPr lang="en-US" altLang="ko-KR" smtClean="0">
                <a:ea typeface="굴림" panose="020B0600000101010101" pitchFamily="34" charset="-127"/>
              </a:rPr>
              <a:t>“Wait”</a:t>
            </a:r>
          </a:p>
          <a:p>
            <a:pPr lvl="1"/>
            <a:r>
              <a:rPr lang="en-US" altLang="ko-KR" smtClean="0">
                <a:ea typeface="굴림" panose="020B0600000101010101" pitchFamily="34" charset="-127"/>
              </a:rPr>
              <a:t>When request data (e.g. </a:t>
            </a:r>
            <a:r>
              <a:rPr lang="en-US" altLang="ko-KR" smtClean="0">
                <a:latin typeface="Courier New" panose="02070309020205020404" pitchFamily="49" charset="0"/>
                <a:ea typeface="굴림" panose="020B0600000101010101" pitchFamily="34" charset="-127"/>
              </a:rPr>
              <a:t>read()</a:t>
            </a:r>
            <a:r>
              <a:rPr lang="en-US" altLang="ko-KR" smtClean="0">
                <a:ea typeface="굴림" panose="020B0600000101010101" pitchFamily="34" charset="-127"/>
              </a:rPr>
              <a:t> system call), put process to sleep until data is ready</a:t>
            </a:r>
          </a:p>
          <a:p>
            <a:pPr lvl="1"/>
            <a:r>
              <a:rPr lang="en-US" altLang="ko-KR" smtClean="0">
                <a:ea typeface="굴림" panose="020B0600000101010101" pitchFamily="34" charset="-127"/>
              </a:rPr>
              <a:t>When write data (e.g. </a:t>
            </a:r>
            <a:r>
              <a:rPr lang="en-US" altLang="ko-KR" smtClean="0">
                <a:latin typeface="Courier New" panose="02070309020205020404" pitchFamily="49" charset="0"/>
                <a:ea typeface="굴림" panose="020B0600000101010101" pitchFamily="34" charset="-127"/>
              </a:rPr>
              <a:t>write()</a:t>
            </a:r>
            <a:r>
              <a:rPr lang="en-US" altLang="ko-KR" smtClean="0">
                <a:ea typeface="굴림" panose="020B0600000101010101" pitchFamily="34" charset="-127"/>
              </a:rPr>
              <a:t> system call), put process to sleep until device is ready for data</a:t>
            </a:r>
          </a:p>
          <a:p>
            <a:r>
              <a:rPr lang="en-US" altLang="ko-KR" smtClean="0">
                <a:solidFill>
                  <a:schemeClr val="hlink"/>
                </a:solidFill>
                <a:ea typeface="굴림" panose="020B0600000101010101" pitchFamily="34" charset="-127"/>
              </a:rPr>
              <a:t>Non-blocking Interface: </a:t>
            </a:r>
            <a:r>
              <a:rPr lang="en-US" altLang="ko-KR" smtClean="0">
                <a:ea typeface="굴림" panose="020B0600000101010101" pitchFamily="34" charset="-127"/>
              </a:rPr>
              <a:t>“Don’t Wait”</a:t>
            </a:r>
          </a:p>
          <a:p>
            <a:pPr lvl="1"/>
            <a:r>
              <a:rPr lang="en-US" altLang="ko-KR" smtClean="0">
                <a:ea typeface="굴림" panose="020B0600000101010101" pitchFamily="34" charset="-127"/>
              </a:rPr>
              <a:t>Returns quickly from read or write request with count of bytes successfully transferred</a:t>
            </a:r>
          </a:p>
          <a:p>
            <a:pPr lvl="1"/>
            <a:r>
              <a:rPr lang="en-US" altLang="ko-KR" smtClean="0">
                <a:ea typeface="굴림" panose="020B0600000101010101" pitchFamily="34" charset="-127"/>
              </a:rPr>
              <a:t>Read may return nothing, write may write nothing</a:t>
            </a:r>
          </a:p>
          <a:p>
            <a:r>
              <a:rPr lang="en-US" altLang="ko-KR" smtClean="0">
                <a:solidFill>
                  <a:schemeClr val="hlink"/>
                </a:solidFill>
                <a:ea typeface="굴림" panose="020B0600000101010101" pitchFamily="34" charset="-127"/>
              </a:rPr>
              <a:t>Asynchronous Interface: </a:t>
            </a:r>
            <a:r>
              <a:rPr lang="en-US" altLang="ko-KR" smtClean="0">
                <a:ea typeface="굴림" panose="020B0600000101010101" pitchFamily="34" charset="-127"/>
              </a:rPr>
              <a:t>“Tell Me Later”</a:t>
            </a:r>
          </a:p>
          <a:p>
            <a:pPr lvl="1"/>
            <a:r>
              <a:rPr lang="en-US" altLang="ko-KR" smtClean="0">
                <a:ea typeface="굴림" panose="020B0600000101010101" pitchFamily="34" charset="-127"/>
              </a:rPr>
              <a:t>When request data, take pointer to user’s buffer, return immediately; later kernel fills buffer and notifies user</a:t>
            </a:r>
          </a:p>
          <a:p>
            <a:pPr lvl="1"/>
            <a:r>
              <a:rPr lang="en-US" altLang="ko-KR" smtClean="0">
                <a:ea typeface="굴림" panose="020B0600000101010101" pitchFamily="34" charset="-127"/>
              </a:rPr>
              <a:t>When send data, take pointer to user’s buffer, return immediately; later kernel takes data and notifies user </a:t>
            </a:r>
          </a:p>
        </p:txBody>
      </p:sp>
    </p:spTree>
    <p:extLst>
      <p:ext uri="{BB962C8B-B14F-4D97-AF65-F5344CB8AC3E}">
        <p14:creationId xmlns:p14="http://schemas.microsoft.com/office/powerpoint/2010/main" val="369825159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76200"/>
            <a:ext cx="7673975" cy="736600"/>
          </a:xfrm>
        </p:spPr>
        <p:txBody>
          <a:bodyPr/>
          <a:lstStyle/>
          <a:p>
            <a:r>
              <a:rPr lang="en-US" dirty="0" smtClean="0"/>
              <a:t>Chip-scale features of </a:t>
            </a:r>
            <a:r>
              <a:rPr lang="en-US" dirty="0" smtClean="0"/>
              <a:t>Recent x86 (</a:t>
            </a:r>
            <a:r>
              <a:rPr lang="en-US" dirty="0" err="1" smtClean="0"/>
              <a:t>SandyBridge</a:t>
            </a:r>
            <a:r>
              <a:rPr lang="en-US" dirty="0" smtClean="0"/>
              <a:t>)</a:t>
            </a:r>
            <a:endParaRPr lang="en-US" dirty="0"/>
          </a:p>
        </p:txBody>
      </p:sp>
      <p:sp>
        <p:nvSpPr>
          <p:cNvPr id="3" name="Content Placeholder 2"/>
          <p:cNvSpPr>
            <a:spLocks noGrp="1"/>
          </p:cNvSpPr>
          <p:nvPr>
            <p:ph idx="1"/>
          </p:nvPr>
        </p:nvSpPr>
        <p:spPr>
          <a:xfrm>
            <a:off x="2362200" y="914400"/>
            <a:ext cx="6781800" cy="5334000"/>
          </a:xfrm>
        </p:spPr>
        <p:txBody>
          <a:bodyPr>
            <a:normAutofit fontScale="92500" lnSpcReduction="20000"/>
          </a:bodyPr>
          <a:lstStyle/>
          <a:p>
            <a:r>
              <a:rPr lang="en-US" dirty="0" smtClean="0"/>
              <a:t>Significant pieces:</a:t>
            </a:r>
          </a:p>
          <a:p>
            <a:pPr lvl="1"/>
            <a:r>
              <a:rPr lang="en-US" dirty="0" smtClean="0"/>
              <a:t>Four OOO cores</a:t>
            </a:r>
          </a:p>
          <a:p>
            <a:pPr lvl="2"/>
            <a:r>
              <a:rPr lang="en-US" dirty="0" smtClean="0"/>
              <a:t>New Advanced Vector </a:t>
            </a:r>
            <a:r>
              <a:rPr lang="en-US" dirty="0" err="1" smtClean="0"/>
              <a:t>eXtensions</a:t>
            </a:r>
            <a:r>
              <a:rPr lang="en-US" dirty="0" smtClean="0"/>
              <a:t> </a:t>
            </a:r>
            <a:r>
              <a:rPr lang="en-US" dirty="0" smtClean="0"/>
              <a:t/>
            </a:r>
            <a:br>
              <a:rPr lang="en-US" dirty="0" smtClean="0"/>
            </a:br>
            <a:r>
              <a:rPr lang="en-US" dirty="0" smtClean="0"/>
              <a:t>(</a:t>
            </a:r>
            <a:r>
              <a:rPr lang="en-US" dirty="0" smtClean="0"/>
              <a:t>256-bit FP)</a:t>
            </a:r>
          </a:p>
          <a:p>
            <a:pPr lvl="2"/>
            <a:r>
              <a:rPr lang="en-US" dirty="0" smtClean="0"/>
              <a:t>AES instructions</a:t>
            </a:r>
          </a:p>
          <a:p>
            <a:pPr lvl="2"/>
            <a:r>
              <a:rPr lang="en-US" dirty="0" smtClean="0"/>
              <a:t>Instructions to help with Galois-Field </a:t>
            </a:r>
            <a:r>
              <a:rPr lang="en-US" dirty="0" err="1" smtClean="0"/>
              <a:t>mult</a:t>
            </a:r>
            <a:endParaRPr lang="en-US" dirty="0" smtClean="0"/>
          </a:p>
          <a:p>
            <a:pPr lvl="2"/>
            <a:r>
              <a:rPr lang="en-US" dirty="0" smtClean="0"/>
              <a:t>4 </a:t>
            </a:r>
            <a:r>
              <a:rPr lang="en-US" dirty="0" smtClean="0">
                <a:sym typeface="Symbol"/>
              </a:rPr>
              <a:t>-ops/cycle</a:t>
            </a:r>
            <a:endParaRPr lang="en-US" dirty="0" smtClean="0"/>
          </a:p>
          <a:p>
            <a:pPr lvl="1"/>
            <a:r>
              <a:rPr lang="en-US" dirty="0" smtClean="0"/>
              <a:t>Integrated GPU</a:t>
            </a:r>
          </a:p>
          <a:p>
            <a:pPr lvl="1"/>
            <a:r>
              <a:rPr lang="en-US" dirty="0" smtClean="0"/>
              <a:t>System Agent (Memory and Fast I/O)</a:t>
            </a:r>
          </a:p>
          <a:p>
            <a:pPr lvl="1"/>
            <a:r>
              <a:rPr lang="en-US" dirty="0" smtClean="0"/>
              <a:t>Shared L3 cache divided in 4 banks</a:t>
            </a:r>
          </a:p>
          <a:p>
            <a:pPr lvl="1"/>
            <a:r>
              <a:rPr lang="en-US" dirty="0" smtClean="0"/>
              <a:t>On-chip Ring bus network </a:t>
            </a:r>
          </a:p>
          <a:p>
            <a:pPr lvl="2"/>
            <a:r>
              <a:rPr lang="en-US" dirty="0"/>
              <a:t>B</a:t>
            </a:r>
            <a:r>
              <a:rPr lang="en-US" dirty="0" smtClean="0"/>
              <a:t>oth coherent and non-coherent transactions</a:t>
            </a:r>
          </a:p>
          <a:p>
            <a:pPr lvl="2"/>
            <a:r>
              <a:rPr lang="en-US" dirty="0" smtClean="0"/>
              <a:t>High-BW access to L3 Cache</a:t>
            </a:r>
          </a:p>
          <a:p>
            <a:r>
              <a:rPr lang="en-US" dirty="0" smtClean="0"/>
              <a:t>Integrated I/O</a:t>
            </a:r>
          </a:p>
          <a:p>
            <a:pPr lvl="1"/>
            <a:r>
              <a:rPr lang="en-US" dirty="0" smtClean="0"/>
              <a:t>Integrated memory controller (IMC)</a:t>
            </a:r>
          </a:p>
          <a:p>
            <a:pPr lvl="2"/>
            <a:r>
              <a:rPr lang="en-US" dirty="0" smtClean="0"/>
              <a:t>Two independent channels of DDR3 DRAM</a:t>
            </a:r>
          </a:p>
          <a:p>
            <a:pPr lvl="1"/>
            <a:r>
              <a:rPr lang="en-US" dirty="0" smtClean="0"/>
              <a:t>High-speed PCI-Express (for Graphics cards)</a:t>
            </a:r>
          </a:p>
          <a:p>
            <a:pPr lvl="1"/>
            <a:r>
              <a:rPr lang="en-US" dirty="0" smtClean="0"/>
              <a:t>DMI Connection to </a:t>
            </a:r>
            <a:r>
              <a:rPr lang="en-US" dirty="0" err="1" smtClean="0"/>
              <a:t>SouthBridge</a:t>
            </a:r>
            <a:r>
              <a:rPr lang="en-US" dirty="0" smtClean="0"/>
              <a:t> (PCH)</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2286000" cy="4103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51962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SandyBridge</a:t>
            </a:r>
            <a:r>
              <a:rPr lang="en-US" dirty="0" smtClean="0"/>
              <a:t> I/O: PCH</a:t>
            </a:r>
            <a:endParaRPr lang="en-US" dirty="0"/>
          </a:p>
        </p:txBody>
      </p:sp>
      <p:sp>
        <p:nvSpPr>
          <p:cNvPr id="3" name="Content Placeholder 2"/>
          <p:cNvSpPr>
            <a:spLocks noGrp="1"/>
          </p:cNvSpPr>
          <p:nvPr>
            <p:ph idx="1"/>
          </p:nvPr>
        </p:nvSpPr>
        <p:spPr>
          <a:xfrm>
            <a:off x="4953000" y="952500"/>
            <a:ext cx="3962400" cy="5448300"/>
          </a:xfrm>
        </p:spPr>
        <p:txBody>
          <a:bodyPr>
            <a:normAutofit fontScale="92500" lnSpcReduction="20000"/>
          </a:bodyPr>
          <a:lstStyle/>
          <a:p>
            <a:r>
              <a:rPr lang="en-US" dirty="0" smtClean="0"/>
              <a:t>Platform Controller Hub</a:t>
            </a:r>
          </a:p>
          <a:p>
            <a:pPr lvl="1"/>
            <a:r>
              <a:rPr lang="en-US" dirty="0" smtClean="0"/>
              <a:t>Used to be “</a:t>
            </a:r>
            <a:r>
              <a:rPr lang="en-US" dirty="0" err="1" smtClean="0"/>
              <a:t>SouthBridge</a:t>
            </a:r>
            <a:r>
              <a:rPr lang="en-US" dirty="0" smtClean="0"/>
              <a:t>,” but no “</a:t>
            </a:r>
            <a:r>
              <a:rPr lang="en-US" dirty="0" err="1" smtClean="0"/>
              <a:t>NorthBridge</a:t>
            </a:r>
            <a:r>
              <a:rPr lang="en-US" dirty="0" smtClean="0"/>
              <a:t>” now</a:t>
            </a:r>
          </a:p>
          <a:p>
            <a:pPr lvl="1"/>
            <a:r>
              <a:rPr lang="en-US" dirty="0" smtClean="0"/>
              <a:t>Connected to processor with proprietary bus</a:t>
            </a:r>
          </a:p>
          <a:p>
            <a:pPr lvl="2"/>
            <a:r>
              <a:rPr lang="en-US" dirty="0" smtClean="0"/>
              <a:t>Direct Media Interface</a:t>
            </a:r>
          </a:p>
          <a:p>
            <a:pPr lvl="1"/>
            <a:r>
              <a:rPr lang="en-US" dirty="0" smtClean="0"/>
              <a:t>Code name “Cougar Point” for </a:t>
            </a:r>
            <a:r>
              <a:rPr lang="en-US" dirty="0" err="1" smtClean="0"/>
              <a:t>SandyBridge</a:t>
            </a:r>
            <a:r>
              <a:rPr lang="en-US" dirty="0" smtClean="0"/>
              <a:t> processors</a:t>
            </a:r>
          </a:p>
          <a:p>
            <a:r>
              <a:rPr lang="en-US" dirty="0" smtClean="0"/>
              <a:t>Types of I/O on PCH:</a:t>
            </a:r>
          </a:p>
          <a:p>
            <a:pPr lvl="1"/>
            <a:r>
              <a:rPr lang="en-US" dirty="0" smtClean="0"/>
              <a:t>USB</a:t>
            </a:r>
          </a:p>
          <a:p>
            <a:pPr lvl="1"/>
            <a:r>
              <a:rPr lang="en-US" dirty="0" smtClean="0"/>
              <a:t>Ethernet</a:t>
            </a:r>
          </a:p>
          <a:p>
            <a:pPr lvl="1"/>
            <a:r>
              <a:rPr lang="en-US" dirty="0" smtClean="0"/>
              <a:t>Audio</a:t>
            </a:r>
          </a:p>
          <a:p>
            <a:pPr lvl="1"/>
            <a:r>
              <a:rPr lang="en-US" dirty="0" smtClean="0"/>
              <a:t>BIOS support</a:t>
            </a:r>
          </a:p>
          <a:p>
            <a:pPr lvl="1"/>
            <a:r>
              <a:rPr lang="en-US" dirty="0" smtClean="0"/>
              <a:t>More PCI Express (lower speed than on Processor)</a:t>
            </a:r>
          </a:p>
          <a:p>
            <a:pPr lvl="1"/>
            <a:r>
              <a:rPr lang="en-US" dirty="0" err="1" smtClean="0"/>
              <a:t>Sata</a:t>
            </a:r>
            <a:r>
              <a:rPr lang="en-US" dirty="0" smtClean="0"/>
              <a:t> (for Disks)</a:t>
            </a:r>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4" y="1143000"/>
            <a:ext cx="4817241" cy="419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3746" y="5334000"/>
            <a:ext cx="3381054" cy="830997"/>
          </a:xfrm>
          <a:prstGeom prst="rect">
            <a:avLst/>
          </a:prstGeom>
          <a:noFill/>
        </p:spPr>
        <p:txBody>
          <a:bodyPr wrap="none" rtlCol="0">
            <a:spAutoFit/>
          </a:bodyPr>
          <a:lstStyle/>
          <a:p>
            <a:pPr algn="ctr"/>
            <a:r>
              <a:rPr lang="en-US" sz="2400" b="1" dirty="0" err="1" smtClean="0"/>
              <a:t>SandyBridge</a:t>
            </a:r>
            <a:r>
              <a:rPr lang="en-US" sz="2400" b="1" dirty="0" smtClean="0"/>
              <a:t> </a:t>
            </a:r>
          </a:p>
          <a:p>
            <a:pPr algn="ctr"/>
            <a:r>
              <a:rPr lang="en-US" sz="2400" b="1" dirty="0" smtClean="0"/>
              <a:t>System Configuration</a:t>
            </a:r>
            <a:endParaRPr lang="en-US" sz="2400" b="1" dirty="0"/>
          </a:p>
        </p:txBody>
      </p:sp>
    </p:spTree>
    <p:extLst>
      <p:ext uri="{BB962C8B-B14F-4D97-AF65-F5344CB8AC3E}">
        <p14:creationId xmlns:p14="http://schemas.microsoft.com/office/powerpoint/2010/main" val="14043087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26" y="1859054"/>
            <a:ext cx="1550944" cy="1054870"/>
          </a:xfrm>
          <a:prstGeom prst="rect">
            <a:avLst/>
          </a:prstGeom>
        </p:spPr>
      </p:pic>
      <p:pic>
        <p:nvPicPr>
          <p:cNvPr id="36865" name="Picture 1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09153">
            <a:off x="8382000" y="3048770"/>
            <a:ext cx="7620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sp>
        <p:nvSpPr>
          <p:cNvPr id="36867" name="Freeform 159"/>
          <p:cNvSpPr>
            <a:spLocks/>
          </p:cNvSpPr>
          <p:nvPr/>
        </p:nvSpPr>
        <p:spPr bwMode="auto">
          <a:xfrm>
            <a:off x="6781800" y="4554538"/>
            <a:ext cx="762000" cy="342900"/>
          </a:xfrm>
          <a:custGeom>
            <a:avLst/>
            <a:gdLst>
              <a:gd name="T0" fmla="*/ 0 w 480"/>
              <a:gd name="T1" fmla="*/ 2147483647 h 216"/>
              <a:gd name="T2" fmla="*/ 2147483647 w 480"/>
              <a:gd name="T3" fmla="*/ 2147483647 h 216"/>
              <a:gd name="T4" fmla="*/ 2147483647 w 480"/>
              <a:gd name="T5" fmla="*/ 2147483647 h 216"/>
              <a:gd name="T6" fmla="*/ 0 60000 65536"/>
              <a:gd name="T7" fmla="*/ 0 60000 65536"/>
              <a:gd name="T8" fmla="*/ 0 60000 65536"/>
              <a:gd name="T9" fmla="*/ 0 w 480"/>
              <a:gd name="T10" fmla="*/ 0 h 216"/>
              <a:gd name="T11" fmla="*/ 480 w 480"/>
              <a:gd name="T12" fmla="*/ 216 h 216"/>
            </a:gdLst>
            <a:ahLst/>
            <a:cxnLst>
              <a:cxn ang="T6">
                <a:pos x="T0" y="T1"/>
              </a:cxn>
              <a:cxn ang="T7">
                <a:pos x="T2" y="T3"/>
              </a:cxn>
              <a:cxn ang="T8">
                <a:pos x="T4" y="T5"/>
              </a:cxn>
            </a:cxnLst>
            <a:rect l="T9" t="T10" r="T11" b="T12"/>
            <a:pathLst>
              <a:path w="480" h="216">
                <a:moveTo>
                  <a:pt x="0" y="72"/>
                </a:moveTo>
                <a:cubicBezTo>
                  <a:pt x="128" y="36"/>
                  <a:pt x="256" y="0"/>
                  <a:pt x="336" y="24"/>
                </a:cubicBezTo>
                <a:cubicBezTo>
                  <a:pt x="416" y="48"/>
                  <a:pt x="448" y="132"/>
                  <a:pt x="480" y="216"/>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p>
        </p:txBody>
      </p:sp>
      <p:sp>
        <p:nvSpPr>
          <p:cNvPr id="36868" name="Line 158"/>
          <p:cNvSpPr>
            <a:spLocks noChangeShapeType="1"/>
          </p:cNvSpPr>
          <p:nvPr/>
        </p:nvSpPr>
        <p:spPr bwMode="auto">
          <a:xfrm>
            <a:off x="6858000" y="3754438"/>
            <a:ext cx="685800" cy="5556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lIns="90478" tIns="44445" rIns="90478" bIns="44445" anchor="ctr"/>
          <a:lstStyle/>
          <a:p>
            <a:endParaRPr lang="en-US"/>
          </a:p>
        </p:txBody>
      </p:sp>
      <p:sp>
        <p:nvSpPr>
          <p:cNvPr id="36869" name="Freeform 157"/>
          <p:cNvSpPr>
            <a:spLocks/>
          </p:cNvSpPr>
          <p:nvPr/>
        </p:nvSpPr>
        <p:spPr bwMode="auto">
          <a:xfrm>
            <a:off x="3505200" y="4821238"/>
            <a:ext cx="1676400" cy="711200"/>
          </a:xfrm>
          <a:custGeom>
            <a:avLst/>
            <a:gdLst>
              <a:gd name="T0" fmla="*/ 2147483647 w 1056"/>
              <a:gd name="T1" fmla="*/ 0 h 448"/>
              <a:gd name="T2" fmla="*/ 2147483647 w 1056"/>
              <a:gd name="T3" fmla="*/ 2147483647 h 448"/>
              <a:gd name="T4" fmla="*/ 0 w 1056"/>
              <a:gd name="T5" fmla="*/ 2147483647 h 448"/>
              <a:gd name="T6" fmla="*/ 0 60000 65536"/>
              <a:gd name="T7" fmla="*/ 0 60000 65536"/>
              <a:gd name="T8" fmla="*/ 0 60000 65536"/>
              <a:gd name="T9" fmla="*/ 0 w 1056"/>
              <a:gd name="T10" fmla="*/ 0 h 448"/>
              <a:gd name="T11" fmla="*/ 1056 w 1056"/>
              <a:gd name="T12" fmla="*/ 448 h 448"/>
            </a:gdLst>
            <a:ahLst/>
            <a:cxnLst>
              <a:cxn ang="T6">
                <a:pos x="T0" y="T1"/>
              </a:cxn>
              <a:cxn ang="T7">
                <a:pos x="T2" y="T3"/>
              </a:cxn>
              <a:cxn ang="T8">
                <a:pos x="T4" y="T5"/>
              </a:cxn>
            </a:cxnLst>
            <a:rect l="T9" t="T10" r="T11" b="T12"/>
            <a:pathLst>
              <a:path w="1056" h="448">
                <a:moveTo>
                  <a:pt x="1056" y="0"/>
                </a:moveTo>
                <a:cubicBezTo>
                  <a:pt x="1024" y="160"/>
                  <a:pt x="992" y="320"/>
                  <a:pt x="816" y="384"/>
                </a:cubicBezTo>
                <a:cubicBezTo>
                  <a:pt x="640" y="448"/>
                  <a:pt x="320" y="416"/>
                  <a:pt x="0" y="384"/>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p>
        </p:txBody>
      </p:sp>
      <p:pic>
        <p:nvPicPr>
          <p:cNvPr id="36870"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683" t="636" r="1935" b="636"/>
          <a:stretch>
            <a:fillRect/>
          </a:stretch>
        </p:blipFill>
        <p:spPr bwMode="auto">
          <a:xfrm>
            <a:off x="1752600" y="838200"/>
            <a:ext cx="5257800" cy="4038600"/>
          </a:xfrm>
          <a:prstGeom prst="rect">
            <a:avLst/>
          </a:prstGeom>
          <a:noFill/>
          <a:ln w="38100" cmpd="dbl">
            <a:solidFill>
              <a:srgbClr val="CC6600"/>
            </a:solidFill>
            <a:miter lim="800000"/>
            <a:headEnd/>
            <a:tailEnd/>
          </a:ln>
          <a:extLst>
            <a:ext uri="{909E8E84-426E-40dd-AFC4-6F175D3DCCD1}">
              <a14:hiddenFill xmlns:a14="http://schemas.microsoft.com/office/drawing/2010/main" xmlns="">
                <a:solidFill>
                  <a:srgbClr val="FFFFFF"/>
                </a:solidFill>
              </a14:hiddenFill>
            </a:ext>
          </a:extLst>
        </p:spPr>
      </p:pic>
      <p:sp>
        <p:nvSpPr>
          <p:cNvPr id="36871" name="Rectangle 2"/>
          <p:cNvSpPr>
            <a:spLocks noGrp="1" noChangeArrowheads="1"/>
          </p:cNvSpPr>
          <p:nvPr>
            <p:ph type="title"/>
          </p:nvPr>
        </p:nvSpPr>
        <p:spPr>
          <a:xfrm>
            <a:off x="990600" y="152400"/>
            <a:ext cx="7162800" cy="533400"/>
          </a:xfrm>
        </p:spPr>
        <p:txBody>
          <a:bodyPr/>
          <a:lstStyle/>
          <a:p>
            <a:r>
              <a:rPr lang="en-US" dirty="0">
                <a:ea typeface="MS PGothic" charset="0"/>
              </a:rPr>
              <a:t>Modern I/O Systems</a:t>
            </a:r>
          </a:p>
        </p:txBody>
      </p:sp>
      <p:pic>
        <p:nvPicPr>
          <p:cNvPr id="3687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186" y="730039"/>
            <a:ext cx="812223"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00" y="3429000"/>
            <a:ext cx="1638300" cy="69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grpSp>
        <p:nvGrpSpPr>
          <p:cNvPr id="36874" name="Group 146"/>
          <p:cNvGrpSpPr>
            <a:grpSpLocks/>
          </p:cNvGrpSpPr>
          <p:nvPr/>
        </p:nvGrpSpPr>
        <p:grpSpPr bwMode="auto">
          <a:xfrm>
            <a:off x="7162800" y="4287838"/>
            <a:ext cx="1173163" cy="1371600"/>
            <a:chOff x="117" y="3033"/>
            <a:chExt cx="931" cy="1075"/>
          </a:xfrm>
        </p:grpSpPr>
        <p:sp>
          <p:nvSpPr>
            <p:cNvPr id="37168" name="Freeform 104"/>
            <p:cNvSpPr>
              <a:spLocks/>
            </p:cNvSpPr>
            <p:nvPr/>
          </p:nvSpPr>
          <p:spPr bwMode="auto">
            <a:xfrm>
              <a:off x="117" y="3033"/>
              <a:ext cx="931" cy="1075"/>
            </a:xfrm>
            <a:custGeom>
              <a:avLst/>
              <a:gdLst>
                <a:gd name="T0" fmla="*/ 0 w 3725"/>
                <a:gd name="T1" fmla="*/ 0 h 4299"/>
                <a:gd name="T2" fmla="*/ 0 w 3725"/>
                <a:gd name="T3" fmla="*/ 0 h 4299"/>
                <a:gd name="T4" fmla="*/ 0 w 3725"/>
                <a:gd name="T5" fmla="*/ 0 h 4299"/>
                <a:gd name="T6" fmla="*/ 0 w 3725"/>
                <a:gd name="T7" fmla="*/ 0 h 4299"/>
                <a:gd name="T8" fmla="*/ 0 w 3725"/>
                <a:gd name="T9" fmla="*/ 0 h 4299"/>
                <a:gd name="T10" fmla="*/ 0 w 3725"/>
                <a:gd name="T11" fmla="*/ 0 h 4299"/>
                <a:gd name="T12" fmla="*/ 0 w 3725"/>
                <a:gd name="T13" fmla="*/ 0 h 4299"/>
                <a:gd name="T14" fmla="*/ 0 w 3725"/>
                <a:gd name="T15" fmla="*/ 0 h 4299"/>
                <a:gd name="T16" fmla="*/ 0 w 3725"/>
                <a:gd name="T17" fmla="*/ 0 h 4299"/>
                <a:gd name="T18" fmla="*/ 0 w 3725"/>
                <a:gd name="T19" fmla="*/ 0 h 4299"/>
                <a:gd name="T20" fmla="*/ 0 w 3725"/>
                <a:gd name="T21" fmla="*/ 0 h 4299"/>
                <a:gd name="T22" fmla="*/ 0 w 3725"/>
                <a:gd name="T23" fmla="*/ 0 h 4299"/>
                <a:gd name="T24" fmla="*/ 0 w 3725"/>
                <a:gd name="T25" fmla="*/ 0 h 4299"/>
                <a:gd name="T26" fmla="*/ 0 w 3725"/>
                <a:gd name="T27" fmla="*/ 0 h 4299"/>
                <a:gd name="T28" fmla="*/ 0 w 3725"/>
                <a:gd name="T29" fmla="*/ 0 h 4299"/>
                <a:gd name="T30" fmla="*/ 0 w 3725"/>
                <a:gd name="T31" fmla="*/ 0 h 4299"/>
                <a:gd name="T32" fmla="*/ 0 w 3725"/>
                <a:gd name="T33" fmla="*/ 0 h 4299"/>
                <a:gd name="T34" fmla="*/ 0 w 3725"/>
                <a:gd name="T35" fmla="*/ 0 h 4299"/>
                <a:gd name="T36" fmla="*/ 0 w 3725"/>
                <a:gd name="T37" fmla="*/ 0 h 4299"/>
                <a:gd name="T38" fmla="*/ 0 w 3725"/>
                <a:gd name="T39" fmla="*/ 0 h 4299"/>
                <a:gd name="T40" fmla="*/ 0 w 3725"/>
                <a:gd name="T41" fmla="*/ 0 h 4299"/>
                <a:gd name="T42" fmla="*/ 0 w 3725"/>
                <a:gd name="T43" fmla="*/ 0 h 4299"/>
                <a:gd name="T44" fmla="*/ 0 w 3725"/>
                <a:gd name="T45" fmla="*/ 0 h 4299"/>
                <a:gd name="T46" fmla="*/ 0 w 3725"/>
                <a:gd name="T47" fmla="*/ 0 h 4299"/>
                <a:gd name="T48" fmla="*/ 0 w 3725"/>
                <a:gd name="T49" fmla="*/ 0 h 4299"/>
                <a:gd name="T50" fmla="*/ 0 w 3725"/>
                <a:gd name="T51" fmla="*/ 0 h 4299"/>
                <a:gd name="T52" fmla="*/ 0 w 3725"/>
                <a:gd name="T53" fmla="*/ 0 h 4299"/>
                <a:gd name="T54" fmla="*/ 0 w 3725"/>
                <a:gd name="T55" fmla="*/ 0 h 4299"/>
                <a:gd name="T56" fmla="*/ 0 w 3725"/>
                <a:gd name="T57" fmla="*/ 0 h 4299"/>
                <a:gd name="T58" fmla="*/ 0 w 3725"/>
                <a:gd name="T59" fmla="*/ 0 h 4299"/>
                <a:gd name="T60" fmla="*/ 0 w 3725"/>
                <a:gd name="T61" fmla="*/ 0 h 4299"/>
                <a:gd name="T62" fmla="*/ 0 w 3725"/>
                <a:gd name="T63" fmla="*/ 0 h 4299"/>
                <a:gd name="T64" fmla="*/ 0 w 3725"/>
                <a:gd name="T65" fmla="*/ 0 h 4299"/>
                <a:gd name="T66" fmla="*/ 0 w 3725"/>
                <a:gd name="T67" fmla="*/ 0 h 4299"/>
                <a:gd name="T68" fmla="*/ 0 w 3725"/>
                <a:gd name="T69" fmla="*/ 0 h 4299"/>
                <a:gd name="T70" fmla="*/ 0 w 3725"/>
                <a:gd name="T71" fmla="*/ 0 h 4299"/>
                <a:gd name="T72" fmla="*/ 0 w 3725"/>
                <a:gd name="T73" fmla="*/ 0 h 4299"/>
                <a:gd name="T74" fmla="*/ 0 w 3725"/>
                <a:gd name="T75" fmla="*/ 0 h 4299"/>
                <a:gd name="T76" fmla="*/ 0 w 3725"/>
                <a:gd name="T77" fmla="*/ 0 h 4299"/>
                <a:gd name="T78" fmla="*/ 0 w 3725"/>
                <a:gd name="T79" fmla="*/ 0 h 4299"/>
                <a:gd name="T80" fmla="*/ 0 w 3725"/>
                <a:gd name="T81" fmla="*/ 0 h 4299"/>
                <a:gd name="T82" fmla="*/ 0 w 3725"/>
                <a:gd name="T83" fmla="*/ 0 h 4299"/>
                <a:gd name="T84" fmla="*/ 0 w 3725"/>
                <a:gd name="T85" fmla="*/ 0 h 4299"/>
                <a:gd name="T86" fmla="*/ 0 w 3725"/>
                <a:gd name="T87" fmla="*/ 0 h 4299"/>
                <a:gd name="T88" fmla="*/ 0 w 3725"/>
                <a:gd name="T89" fmla="*/ 0 h 4299"/>
                <a:gd name="T90" fmla="*/ 0 w 3725"/>
                <a:gd name="T91" fmla="*/ 0 h 4299"/>
                <a:gd name="T92" fmla="*/ 0 w 3725"/>
                <a:gd name="T93" fmla="*/ 0 h 4299"/>
                <a:gd name="T94" fmla="*/ 0 w 3725"/>
                <a:gd name="T95" fmla="*/ 0 h 4299"/>
                <a:gd name="T96" fmla="*/ 0 w 3725"/>
                <a:gd name="T97" fmla="*/ 0 h 4299"/>
                <a:gd name="T98" fmla="*/ 0 w 3725"/>
                <a:gd name="T99" fmla="*/ 0 h 4299"/>
                <a:gd name="T100" fmla="*/ 0 w 3725"/>
                <a:gd name="T101" fmla="*/ 0 h 4299"/>
                <a:gd name="T102" fmla="*/ 0 w 3725"/>
                <a:gd name="T103" fmla="*/ 0 h 42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25"/>
                <a:gd name="T157" fmla="*/ 0 h 4299"/>
                <a:gd name="T158" fmla="*/ 3725 w 3725"/>
                <a:gd name="T159" fmla="*/ 4299 h 42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25" h="4299">
                  <a:moveTo>
                    <a:pt x="1378" y="1857"/>
                  </a:moveTo>
                  <a:lnTo>
                    <a:pt x="1372" y="1863"/>
                  </a:lnTo>
                  <a:lnTo>
                    <a:pt x="1263" y="1859"/>
                  </a:lnTo>
                  <a:lnTo>
                    <a:pt x="1174" y="1889"/>
                  </a:lnTo>
                  <a:lnTo>
                    <a:pt x="1111" y="1942"/>
                  </a:lnTo>
                  <a:lnTo>
                    <a:pt x="1068" y="2009"/>
                  </a:lnTo>
                  <a:lnTo>
                    <a:pt x="1049" y="2091"/>
                  </a:lnTo>
                  <a:lnTo>
                    <a:pt x="1051" y="2176"/>
                  </a:lnTo>
                  <a:lnTo>
                    <a:pt x="1079" y="2260"/>
                  </a:lnTo>
                  <a:lnTo>
                    <a:pt x="1127" y="2333"/>
                  </a:lnTo>
                  <a:lnTo>
                    <a:pt x="1059" y="2350"/>
                  </a:lnTo>
                  <a:lnTo>
                    <a:pt x="994" y="2372"/>
                  </a:lnTo>
                  <a:lnTo>
                    <a:pt x="932" y="2393"/>
                  </a:lnTo>
                  <a:lnTo>
                    <a:pt x="872" y="2421"/>
                  </a:lnTo>
                  <a:lnTo>
                    <a:pt x="817" y="2451"/>
                  </a:lnTo>
                  <a:lnTo>
                    <a:pt x="763" y="2481"/>
                  </a:lnTo>
                  <a:lnTo>
                    <a:pt x="711" y="2513"/>
                  </a:lnTo>
                  <a:lnTo>
                    <a:pt x="662" y="2549"/>
                  </a:lnTo>
                  <a:lnTo>
                    <a:pt x="616" y="2587"/>
                  </a:lnTo>
                  <a:lnTo>
                    <a:pt x="572" y="2625"/>
                  </a:lnTo>
                  <a:lnTo>
                    <a:pt x="529" y="2665"/>
                  </a:lnTo>
                  <a:lnTo>
                    <a:pt x="488" y="2706"/>
                  </a:lnTo>
                  <a:lnTo>
                    <a:pt x="450" y="2750"/>
                  </a:lnTo>
                  <a:lnTo>
                    <a:pt x="411" y="2791"/>
                  </a:lnTo>
                  <a:lnTo>
                    <a:pt x="376" y="2835"/>
                  </a:lnTo>
                  <a:lnTo>
                    <a:pt x="340" y="2878"/>
                  </a:lnTo>
                  <a:lnTo>
                    <a:pt x="264" y="2892"/>
                  </a:lnTo>
                  <a:lnTo>
                    <a:pt x="202" y="2908"/>
                  </a:lnTo>
                  <a:lnTo>
                    <a:pt x="150" y="2930"/>
                  </a:lnTo>
                  <a:lnTo>
                    <a:pt x="109" y="2957"/>
                  </a:lnTo>
                  <a:lnTo>
                    <a:pt x="77" y="2990"/>
                  </a:lnTo>
                  <a:lnTo>
                    <a:pt x="50" y="3026"/>
                  </a:lnTo>
                  <a:lnTo>
                    <a:pt x="25" y="3066"/>
                  </a:lnTo>
                  <a:lnTo>
                    <a:pt x="6" y="3109"/>
                  </a:lnTo>
                  <a:lnTo>
                    <a:pt x="0" y="3153"/>
                  </a:lnTo>
                  <a:lnTo>
                    <a:pt x="11" y="3197"/>
                  </a:lnTo>
                  <a:lnTo>
                    <a:pt x="38" y="3235"/>
                  </a:lnTo>
                  <a:lnTo>
                    <a:pt x="77" y="3265"/>
                  </a:lnTo>
                  <a:lnTo>
                    <a:pt x="123" y="3291"/>
                  </a:lnTo>
                  <a:lnTo>
                    <a:pt x="177" y="3309"/>
                  </a:lnTo>
                  <a:lnTo>
                    <a:pt x="239" y="3314"/>
                  </a:lnTo>
                  <a:lnTo>
                    <a:pt x="303" y="3309"/>
                  </a:lnTo>
                  <a:lnTo>
                    <a:pt x="368" y="3379"/>
                  </a:lnTo>
                  <a:lnTo>
                    <a:pt x="436" y="3447"/>
                  </a:lnTo>
                  <a:lnTo>
                    <a:pt x="506" y="3510"/>
                  </a:lnTo>
                  <a:lnTo>
                    <a:pt x="582" y="3572"/>
                  </a:lnTo>
                  <a:lnTo>
                    <a:pt x="656" y="3629"/>
                  </a:lnTo>
                  <a:lnTo>
                    <a:pt x="736" y="3684"/>
                  </a:lnTo>
                  <a:lnTo>
                    <a:pt x="814" y="3738"/>
                  </a:lnTo>
                  <a:lnTo>
                    <a:pt x="897" y="3788"/>
                  </a:lnTo>
                  <a:lnTo>
                    <a:pt x="978" y="3836"/>
                  </a:lnTo>
                  <a:lnTo>
                    <a:pt x="1063" y="3885"/>
                  </a:lnTo>
                  <a:lnTo>
                    <a:pt x="1146" y="3929"/>
                  </a:lnTo>
                  <a:lnTo>
                    <a:pt x="1231" y="3972"/>
                  </a:lnTo>
                  <a:lnTo>
                    <a:pt x="1316" y="4016"/>
                  </a:lnTo>
                  <a:lnTo>
                    <a:pt x="1403" y="4057"/>
                  </a:lnTo>
                  <a:lnTo>
                    <a:pt x="1487" y="4098"/>
                  </a:lnTo>
                  <a:lnTo>
                    <a:pt x="1574" y="4138"/>
                  </a:lnTo>
                  <a:lnTo>
                    <a:pt x="1629" y="4166"/>
                  </a:lnTo>
                  <a:lnTo>
                    <a:pt x="1659" y="4204"/>
                  </a:lnTo>
                  <a:lnTo>
                    <a:pt x="1691" y="4234"/>
                  </a:lnTo>
                  <a:lnTo>
                    <a:pt x="1729" y="4258"/>
                  </a:lnTo>
                  <a:lnTo>
                    <a:pt x="1770" y="4278"/>
                  </a:lnTo>
                  <a:lnTo>
                    <a:pt x="1814" y="4292"/>
                  </a:lnTo>
                  <a:lnTo>
                    <a:pt x="1857" y="4299"/>
                  </a:lnTo>
                  <a:lnTo>
                    <a:pt x="1901" y="4299"/>
                  </a:lnTo>
                  <a:lnTo>
                    <a:pt x="1947" y="4297"/>
                  </a:lnTo>
                  <a:lnTo>
                    <a:pt x="1991" y="4288"/>
                  </a:lnTo>
                  <a:lnTo>
                    <a:pt x="2034" y="4274"/>
                  </a:lnTo>
                  <a:lnTo>
                    <a:pt x="2078" y="4258"/>
                  </a:lnTo>
                  <a:lnTo>
                    <a:pt x="2115" y="4234"/>
                  </a:lnTo>
                  <a:lnTo>
                    <a:pt x="2154" y="4207"/>
                  </a:lnTo>
                  <a:lnTo>
                    <a:pt x="2187" y="4177"/>
                  </a:lnTo>
                  <a:lnTo>
                    <a:pt x="2214" y="4141"/>
                  </a:lnTo>
                  <a:lnTo>
                    <a:pt x="2239" y="4101"/>
                  </a:lnTo>
                  <a:lnTo>
                    <a:pt x="2239" y="4090"/>
                  </a:lnTo>
                  <a:lnTo>
                    <a:pt x="2246" y="4085"/>
                  </a:lnTo>
                  <a:lnTo>
                    <a:pt x="2255" y="4085"/>
                  </a:lnTo>
                  <a:lnTo>
                    <a:pt x="2263" y="4079"/>
                  </a:lnTo>
                  <a:lnTo>
                    <a:pt x="2317" y="4060"/>
                  </a:lnTo>
                  <a:lnTo>
                    <a:pt x="2372" y="4041"/>
                  </a:lnTo>
                  <a:lnTo>
                    <a:pt x="2426" y="4019"/>
                  </a:lnTo>
                  <a:lnTo>
                    <a:pt x="2481" y="3995"/>
                  </a:lnTo>
                  <a:lnTo>
                    <a:pt x="2536" y="3967"/>
                  </a:lnTo>
                  <a:lnTo>
                    <a:pt x="2587" y="3940"/>
                  </a:lnTo>
                  <a:lnTo>
                    <a:pt x="2638" y="3910"/>
                  </a:lnTo>
                  <a:lnTo>
                    <a:pt x="2690" y="3880"/>
                  </a:lnTo>
                  <a:lnTo>
                    <a:pt x="2734" y="3855"/>
                  </a:lnTo>
                  <a:lnTo>
                    <a:pt x="2778" y="3834"/>
                  </a:lnTo>
                  <a:lnTo>
                    <a:pt x="2821" y="3809"/>
                  </a:lnTo>
                  <a:lnTo>
                    <a:pt x="2865" y="3785"/>
                  </a:lnTo>
                  <a:lnTo>
                    <a:pt x="2911" y="3760"/>
                  </a:lnTo>
                  <a:lnTo>
                    <a:pt x="2955" y="3735"/>
                  </a:lnTo>
                  <a:lnTo>
                    <a:pt x="2998" y="3712"/>
                  </a:lnTo>
                  <a:lnTo>
                    <a:pt x="3041" y="3687"/>
                  </a:lnTo>
                  <a:lnTo>
                    <a:pt x="3085" y="3662"/>
                  </a:lnTo>
                  <a:lnTo>
                    <a:pt x="3128" y="3636"/>
                  </a:lnTo>
                  <a:lnTo>
                    <a:pt x="3172" y="3608"/>
                  </a:lnTo>
                  <a:lnTo>
                    <a:pt x="3216" y="3581"/>
                  </a:lnTo>
                  <a:lnTo>
                    <a:pt x="3257" y="3551"/>
                  </a:lnTo>
                  <a:lnTo>
                    <a:pt x="3298" y="3523"/>
                  </a:lnTo>
                  <a:lnTo>
                    <a:pt x="3338" y="3491"/>
                  </a:lnTo>
                  <a:lnTo>
                    <a:pt x="3377" y="3461"/>
                  </a:lnTo>
                  <a:lnTo>
                    <a:pt x="3423" y="3472"/>
                  </a:lnTo>
                  <a:lnTo>
                    <a:pt x="3466" y="3477"/>
                  </a:lnTo>
                  <a:lnTo>
                    <a:pt x="3510" y="3482"/>
                  </a:lnTo>
                  <a:lnTo>
                    <a:pt x="3554" y="3482"/>
                  </a:lnTo>
                  <a:lnTo>
                    <a:pt x="3595" y="3475"/>
                  </a:lnTo>
                  <a:lnTo>
                    <a:pt x="3635" y="3463"/>
                  </a:lnTo>
                  <a:lnTo>
                    <a:pt x="3673" y="3442"/>
                  </a:lnTo>
                  <a:lnTo>
                    <a:pt x="3708" y="3409"/>
                  </a:lnTo>
                  <a:lnTo>
                    <a:pt x="3717" y="3387"/>
                  </a:lnTo>
                  <a:lnTo>
                    <a:pt x="3722" y="3365"/>
                  </a:lnTo>
                  <a:lnTo>
                    <a:pt x="3725" y="3346"/>
                  </a:lnTo>
                  <a:lnTo>
                    <a:pt x="3722" y="3325"/>
                  </a:lnTo>
                  <a:lnTo>
                    <a:pt x="3708" y="3298"/>
                  </a:lnTo>
                  <a:lnTo>
                    <a:pt x="3692" y="3273"/>
                  </a:lnTo>
                  <a:lnTo>
                    <a:pt x="3673" y="3249"/>
                  </a:lnTo>
                  <a:lnTo>
                    <a:pt x="3655" y="3224"/>
                  </a:lnTo>
                  <a:lnTo>
                    <a:pt x="3632" y="3202"/>
                  </a:lnTo>
                  <a:lnTo>
                    <a:pt x="3607" y="3183"/>
                  </a:lnTo>
                  <a:lnTo>
                    <a:pt x="3584" y="3164"/>
                  </a:lnTo>
                  <a:lnTo>
                    <a:pt x="3559" y="3148"/>
                  </a:lnTo>
                  <a:lnTo>
                    <a:pt x="3548" y="3142"/>
                  </a:lnTo>
                  <a:lnTo>
                    <a:pt x="3537" y="3137"/>
                  </a:lnTo>
                  <a:lnTo>
                    <a:pt x="3526" y="3132"/>
                  </a:lnTo>
                  <a:lnTo>
                    <a:pt x="3515" y="3129"/>
                  </a:lnTo>
                  <a:lnTo>
                    <a:pt x="3501" y="3123"/>
                  </a:lnTo>
                  <a:lnTo>
                    <a:pt x="3491" y="3120"/>
                  </a:lnTo>
                  <a:lnTo>
                    <a:pt x="3480" y="3120"/>
                  </a:lnTo>
                  <a:lnTo>
                    <a:pt x="3469" y="3118"/>
                  </a:lnTo>
                  <a:lnTo>
                    <a:pt x="3455" y="3102"/>
                  </a:lnTo>
                  <a:lnTo>
                    <a:pt x="3441" y="3085"/>
                  </a:lnTo>
                  <a:lnTo>
                    <a:pt x="3428" y="3069"/>
                  </a:lnTo>
                  <a:lnTo>
                    <a:pt x="3414" y="3052"/>
                  </a:lnTo>
                  <a:lnTo>
                    <a:pt x="3401" y="3036"/>
                  </a:lnTo>
                  <a:lnTo>
                    <a:pt x="3388" y="3019"/>
                  </a:lnTo>
                  <a:lnTo>
                    <a:pt x="3374" y="3003"/>
                  </a:lnTo>
                  <a:lnTo>
                    <a:pt x="3358" y="2990"/>
                  </a:lnTo>
                  <a:lnTo>
                    <a:pt x="3312" y="2938"/>
                  </a:lnTo>
                  <a:lnTo>
                    <a:pt x="3262" y="2886"/>
                  </a:lnTo>
                  <a:lnTo>
                    <a:pt x="3211" y="2840"/>
                  </a:lnTo>
                  <a:lnTo>
                    <a:pt x="3156" y="2791"/>
                  </a:lnTo>
                  <a:lnTo>
                    <a:pt x="3101" y="2747"/>
                  </a:lnTo>
                  <a:lnTo>
                    <a:pt x="3045" y="2704"/>
                  </a:lnTo>
                  <a:lnTo>
                    <a:pt x="2985" y="2663"/>
                  </a:lnTo>
                  <a:lnTo>
                    <a:pt x="2925" y="2623"/>
                  </a:lnTo>
                  <a:lnTo>
                    <a:pt x="2861" y="2587"/>
                  </a:lnTo>
                  <a:lnTo>
                    <a:pt x="2799" y="2552"/>
                  </a:lnTo>
                  <a:lnTo>
                    <a:pt x="2734" y="2519"/>
                  </a:lnTo>
                  <a:lnTo>
                    <a:pt x="2672" y="2489"/>
                  </a:lnTo>
                  <a:lnTo>
                    <a:pt x="2606" y="2462"/>
                  </a:lnTo>
                  <a:lnTo>
                    <a:pt x="2538" y="2437"/>
                  </a:lnTo>
                  <a:lnTo>
                    <a:pt x="2472" y="2416"/>
                  </a:lnTo>
                  <a:lnTo>
                    <a:pt x="2407" y="2396"/>
                  </a:lnTo>
                  <a:lnTo>
                    <a:pt x="2412" y="2382"/>
                  </a:lnTo>
                  <a:lnTo>
                    <a:pt x="2424" y="2366"/>
                  </a:lnTo>
                  <a:lnTo>
                    <a:pt x="2437" y="2350"/>
                  </a:lnTo>
                  <a:lnTo>
                    <a:pt x="2448" y="2333"/>
                  </a:lnTo>
                  <a:lnTo>
                    <a:pt x="2470" y="2271"/>
                  </a:lnTo>
                  <a:lnTo>
                    <a:pt x="2465" y="2225"/>
                  </a:lnTo>
                  <a:lnTo>
                    <a:pt x="2435" y="2192"/>
                  </a:lnTo>
                  <a:lnTo>
                    <a:pt x="2391" y="2167"/>
                  </a:lnTo>
                  <a:lnTo>
                    <a:pt x="2336" y="2154"/>
                  </a:lnTo>
                  <a:lnTo>
                    <a:pt x="2279" y="2146"/>
                  </a:lnTo>
                  <a:lnTo>
                    <a:pt x="2219" y="2137"/>
                  </a:lnTo>
                  <a:lnTo>
                    <a:pt x="2168" y="2132"/>
                  </a:lnTo>
                  <a:lnTo>
                    <a:pt x="2170" y="2099"/>
                  </a:lnTo>
                  <a:lnTo>
                    <a:pt x="2179" y="2066"/>
                  </a:lnTo>
                  <a:lnTo>
                    <a:pt x="2184" y="2034"/>
                  </a:lnTo>
                  <a:lnTo>
                    <a:pt x="2179" y="2001"/>
                  </a:lnTo>
                  <a:lnTo>
                    <a:pt x="2159" y="1969"/>
                  </a:lnTo>
                  <a:lnTo>
                    <a:pt x="2140" y="1917"/>
                  </a:lnTo>
                  <a:lnTo>
                    <a:pt x="2132" y="1865"/>
                  </a:lnTo>
                  <a:lnTo>
                    <a:pt x="2154" y="1838"/>
                  </a:lnTo>
                  <a:lnTo>
                    <a:pt x="2149" y="1833"/>
                  </a:lnTo>
                  <a:lnTo>
                    <a:pt x="2173" y="1783"/>
                  </a:lnTo>
                  <a:lnTo>
                    <a:pt x="2179" y="1726"/>
                  </a:lnTo>
                  <a:lnTo>
                    <a:pt x="2165" y="1672"/>
                  </a:lnTo>
                  <a:lnTo>
                    <a:pt x="2143" y="1620"/>
                  </a:lnTo>
                  <a:lnTo>
                    <a:pt x="2143" y="1587"/>
                  </a:lnTo>
                  <a:lnTo>
                    <a:pt x="2154" y="1564"/>
                  </a:lnTo>
                  <a:lnTo>
                    <a:pt x="2170" y="1541"/>
                  </a:lnTo>
                  <a:lnTo>
                    <a:pt x="2193" y="1522"/>
                  </a:lnTo>
                  <a:lnTo>
                    <a:pt x="2214" y="1504"/>
                  </a:lnTo>
                  <a:lnTo>
                    <a:pt x="2235" y="1484"/>
                  </a:lnTo>
                  <a:lnTo>
                    <a:pt x="2253" y="1463"/>
                  </a:lnTo>
                  <a:lnTo>
                    <a:pt x="2263" y="1438"/>
                  </a:lnTo>
                  <a:lnTo>
                    <a:pt x="2271" y="1394"/>
                  </a:lnTo>
                  <a:lnTo>
                    <a:pt x="2269" y="1356"/>
                  </a:lnTo>
                  <a:lnTo>
                    <a:pt x="2265" y="1318"/>
                  </a:lnTo>
                  <a:lnTo>
                    <a:pt x="2269" y="1277"/>
                  </a:lnTo>
                  <a:lnTo>
                    <a:pt x="2279" y="1274"/>
                  </a:lnTo>
                  <a:lnTo>
                    <a:pt x="2290" y="1272"/>
                  </a:lnTo>
                  <a:lnTo>
                    <a:pt x="2301" y="1269"/>
                  </a:lnTo>
                  <a:lnTo>
                    <a:pt x="2311" y="1267"/>
                  </a:lnTo>
                  <a:lnTo>
                    <a:pt x="2323" y="1263"/>
                  </a:lnTo>
                  <a:lnTo>
                    <a:pt x="2331" y="1261"/>
                  </a:lnTo>
                  <a:lnTo>
                    <a:pt x="2342" y="1255"/>
                  </a:lnTo>
                  <a:lnTo>
                    <a:pt x="2350" y="1249"/>
                  </a:lnTo>
                  <a:lnTo>
                    <a:pt x="2380" y="1242"/>
                  </a:lnTo>
                  <a:lnTo>
                    <a:pt x="2410" y="1231"/>
                  </a:lnTo>
                  <a:lnTo>
                    <a:pt x="2440" y="1219"/>
                  </a:lnTo>
                  <a:lnTo>
                    <a:pt x="2467" y="1209"/>
                  </a:lnTo>
                  <a:lnTo>
                    <a:pt x="2495" y="1196"/>
                  </a:lnTo>
                  <a:lnTo>
                    <a:pt x="2522" y="1182"/>
                  </a:lnTo>
                  <a:lnTo>
                    <a:pt x="2548" y="1168"/>
                  </a:lnTo>
                  <a:lnTo>
                    <a:pt x="2576" y="1154"/>
                  </a:lnTo>
                  <a:lnTo>
                    <a:pt x="2582" y="1138"/>
                  </a:lnTo>
                  <a:lnTo>
                    <a:pt x="2573" y="1127"/>
                  </a:lnTo>
                  <a:lnTo>
                    <a:pt x="2560" y="1113"/>
                  </a:lnTo>
                  <a:lnTo>
                    <a:pt x="2552" y="1100"/>
                  </a:lnTo>
                  <a:lnTo>
                    <a:pt x="2532" y="1054"/>
                  </a:lnTo>
                  <a:lnTo>
                    <a:pt x="2522" y="1002"/>
                  </a:lnTo>
                  <a:lnTo>
                    <a:pt x="2518" y="950"/>
                  </a:lnTo>
                  <a:lnTo>
                    <a:pt x="2530" y="901"/>
                  </a:lnTo>
                  <a:lnTo>
                    <a:pt x="2571" y="888"/>
                  </a:lnTo>
                  <a:lnTo>
                    <a:pt x="2614" y="876"/>
                  </a:lnTo>
                  <a:lnTo>
                    <a:pt x="2655" y="864"/>
                  </a:lnTo>
                  <a:lnTo>
                    <a:pt x="2696" y="853"/>
                  </a:lnTo>
                  <a:lnTo>
                    <a:pt x="2737" y="839"/>
                  </a:lnTo>
                  <a:lnTo>
                    <a:pt x="2778" y="823"/>
                  </a:lnTo>
                  <a:lnTo>
                    <a:pt x="2815" y="804"/>
                  </a:lnTo>
                  <a:lnTo>
                    <a:pt x="2851" y="776"/>
                  </a:lnTo>
                  <a:lnTo>
                    <a:pt x="2903" y="719"/>
                  </a:lnTo>
                  <a:lnTo>
                    <a:pt x="2927" y="659"/>
                  </a:lnTo>
                  <a:lnTo>
                    <a:pt x="2930" y="597"/>
                  </a:lnTo>
                  <a:lnTo>
                    <a:pt x="2911" y="533"/>
                  </a:lnTo>
                  <a:lnTo>
                    <a:pt x="2875" y="471"/>
                  </a:lnTo>
                  <a:lnTo>
                    <a:pt x="2824" y="411"/>
                  </a:lnTo>
                  <a:lnTo>
                    <a:pt x="2761" y="351"/>
                  </a:lnTo>
                  <a:lnTo>
                    <a:pt x="2690" y="291"/>
                  </a:lnTo>
                  <a:lnTo>
                    <a:pt x="2612" y="237"/>
                  </a:lnTo>
                  <a:lnTo>
                    <a:pt x="2530" y="185"/>
                  </a:lnTo>
                  <a:lnTo>
                    <a:pt x="2445" y="139"/>
                  </a:lnTo>
                  <a:lnTo>
                    <a:pt x="2366" y="98"/>
                  </a:lnTo>
                  <a:lnTo>
                    <a:pt x="2290" y="63"/>
                  </a:lnTo>
                  <a:lnTo>
                    <a:pt x="2223" y="33"/>
                  </a:lnTo>
                  <a:lnTo>
                    <a:pt x="2162" y="14"/>
                  </a:lnTo>
                  <a:lnTo>
                    <a:pt x="2119" y="0"/>
                  </a:lnTo>
                  <a:lnTo>
                    <a:pt x="2037" y="19"/>
                  </a:lnTo>
                  <a:lnTo>
                    <a:pt x="1972" y="52"/>
                  </a:lnTo>
                  <a:lnTo>
                    <a:pt x="1922" y="100"/>
                  </a:lnTo>
                  <a:lnTo>
                    <a:pt x="1887" y="160"/>
                  </a:lnTo>
                  <a:lnTo>
                    <a:pt x="1860" y="229"/>
                  </a:lnTo>
                  <a:lnTo>
                    <a:pt x="1843" y="302"/>
                  </a:lnTo>
                  <a:lnTo>
                    <a:pt x="1830" y="379"/>
                  </a:lnTo>
                  <a:lnTo>
                    <a:pt x="1822" y="455"/>
                  </a:lnTo>
                  <a:lnTo>
                    <a:pt x="1808" y="526"/>
                  </a:lnTo>
                  <a:lnTo>
                    <a:pt x="1786" y="593"/>
                  </a:lnTo>
                  <a:lnTo>
                    <a:pt x="1756" y="657"/>
                  </a:lnTo>
                  <a:lnTo>
                    <a:pt x="1721" y="717"/>
                  </a:lnTo>
                  <a:lnTo>
                    <a:pt x="1680" y="776"/>
                  </a:lnTo>
                  <a:lnTo>
                    <a:pt x="1643" y="836"/>
                  </a:lnTo>
                  <a:lnTo>
                    <a:pt x="1604" y="896"/>
                  </a:lnTo>
                  <a:lnTo>
                    <a:pt x="1569" y="956"/>
                  </a:lnTo>
                  <a:lnTo>
                    <a:pt x="1523" y="1060"/>
                  </a:lnTo>
                  <a:lnTo>
                    <a:pt x="1484" y="1166"/>
                  </a:lnTo>
                  <a:lnTo>
                    <a:pt x="1454" y="1277"/>
                  </a:lnTo>
                  <a:lnTo>
                    <a:pt x="1433" y="1389"/>
                  </a:lnTo>
                  <a:lnTo>
                    <a:pt x="1416" y="1504"/>
                  </a:lnTo>
                  <a:lnTo>
                    <a:pt x="1403" y="1620"/>
                  </a:lnTo>
                  <a:lnTo>
                    <a:pt x="1392" y="1740"/>
                  </a:lnTo>
                  <a:lnTo>
                    <a:pt x="1378" y="1857"/>
                  </a:lnTo>
                  <a:close/>
                </a:path>
              </a:pathLst>
            </a:custGeom>
            <a:solidFill>
              <a:srgbClr val="1E19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69" name="Freeform 105"/>
            <p:cNvSpPr>
              <a:spLocks/>
            </p:cNvSpPr>
            <p:nvPr/>
          </p:nvSpPr>
          <p:spPr bwMode="auto">
            <a:xfrm>
              <a:off x="471" y="3057"/>
              <a:ext cx="259" cy="567"/>
            </a:xfrm>
            <a:custGeom>
              <a:avLst/>
              <a:gdLst>
                <a:gd name="T0" fmla="*/ 0 w 1037"/>
                <a:gd name="T1" fmla="*/ 0 h 2271"/>
                <a:gd name="T2" fmla="*/ 0 w 1037"/>
                <a:gd name="T3" fmla="*/ 0 h 2271"/>
                <a:gd name="T4" fmla="*/ 0 w 1037"/>
                <a:gd name="T5" fmla="*/ 0 h 2271"/>
                <a:gd name="T6" fmla="*/ 0 w 1037"/>
                <a:gd name="T7" fmla="*/ 0 h 2271"/>
                <a:gd name="T8" fmla="*/ 0 w 1037"/>
                <a:gd name="T9" fmla="*/ 0 h 2271"/>
                <a:gd name="T10" fmla="*/ 0 w 1037"/>
                <a:gd name="T11" fmla="*/ 0 h 2271"/>
                <a:gd name="T12" fmla="*/ 0 w 1037"/>
                <a:gd name="T13" fmla="*/ 0 h 2271"/>
                <a:gd name="T14" fmla="*/ 0 w 1037"/>
                <a:gd name="T15" fmla="*/ 0 h 2271"/>
                <a:gd name="T16" fmla="*/ 0 w 1037"/>
                <a:gd name="T17" fmla="*/ 0 h 2271"/>
                <a:gd name="T18" fmla="*/ 0 w 1037"/>
                <a:gd name="T19" fmla="*/ 0 h 2271"/>
                <a:gd name="T20" fmla="*/ 0 w 1037"/>
                <a:gd name="T21" fmla="*/ 0 h 2271"/>
                <a:gd name="T22" fmla="*/ 0 w 1037"/>
                <a:gd name="T23" fmla="*/ 0 h 2271"/>
                <a:gd name="T24" fmla="*/ 0 w 1037"/>
                <a:gd name="T25" fmla="*/ 0 h 2271"/>
                <a:gd name="T26" fmla="*/ 0 w 1037"/>
                <a:gd name="T27" fmla="*/ 0 h 2271"/>
                <a:gd name="T28" fmla="*/ 0 w 1037"/>
                <a:gd name="T29" fmla="*/ 0 h 2271"/>
                <a:gd name="T30" fmla="*/ 0 w 1037"/>
                <a:gd name="T31" fmla="*/ 0 h 2271"/>
                <a:gd name="T32" fmla="*/ 0 w 1037"/>
                <a:gd name="T33" fmla="*/ 0 h 2271"/>
                <a:gd name="T34" fmla="*/ 0 w 1037"/>
                <a:gd name="T35" fmla="*/ 0 h 2271"/>
                <a:gd name="T36" fmla="*/ 0 w 1037"/>
                <a:gd name="T37" fmla="*/ 0 h 2271"/>
                <a:gd name="T38" fmla="*/ 0 w 1037"/>
                <a:gd name="T39" fmla="*/ 0 h 2271"/>
                <a:gd name="T40" fmla="*/ 0 w 1037"/>
                <a:gd name="T41" fmla="*/ 0 h 2271"/>
                <a:gd name="T42" fmla="*/ 0 w 1037"/>
                <a:gd name="T43" fmla="*/ 0 h 2271"/>
                <a:gd name="T44" fmla="*/ 0 w 1037"/>
                <a:gd name="T45" fmla="*/ 0 h 2271"/>
                <a:gd name="T46" fmla="*/ 0 w 1037"/>
                <a:gd name="T47" fmla="*/ 0 h 2271"/>
                <a:gd name="T48" fmla="*/ 0 w 1037"/>
                <a:gd name="T49" fmla="*/ 0 h 2271"/>
                <a:gd name="T50" fmla="*/ 0 w 1037"/>
                <a:gd name="T51" fmla="*/ 0 h 2271"/>
                <a:gd name="T52" fmla="*/ 0 w 1037"/>
                <a:gd name="T53" fmla="*/ 0 h 2271"/>
                <a:gd name="T54" fmla="*/ 0 w 1037"/>
                <a:gd name="T55" fmla="*/ 0 h 2271"/>
                <a:gd name="T56" fmla="*/ 0 w 1037"/>
                <a:gd name="T57" fmla="*/ 0 h 2271"/>
                <a:gd name="T58" fmla="*/ 0 w 1037"/>
                <a:gd name="T59" fmla="*/ 0 h 2271"/>
                <a:gd name="T60" fmla="*/ 0 w 1037"/>
                <a:gd name="T61" fmla="*/ 0 h 2271"/>
                <a:gd name="T62" fmla="*/ 0 w 1037"/>
                <a:gd name="T63" fmla="*/ 0 h 2271"/>
                <a:gd name="T64" fmla="*/ 0 w 1037"/>
                <a:gd name="T65" fmla="*/ 0 h 2271"/>
                <a:gd name="T66" fmla="*/ 0 w 1037"/>
                <a:gd name="T67" fmla="*/ 0 h 2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37"/>
                <a:gd name="T103" fmla="*/ 0 h 2271"/>
                <a:gd name="T104" fmla="*/ 1037 w 1037"/>
                <a:gd name="T105" fmla="*/ 2271 h 2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37" h="2271">
                  <a:moveTo>
                    <a:pt x="492" y="161"/>
                  </a:moveTo>
                  <a:lnTo>
                    <a:pt x="474" y="219"/>
                  </a:lnTo>
                  <a:lnTo>
                    <a:pt x="464" y="278"/>
                  </a:lnTo>
                  <a:lnTo>
                    <a:pt x="452" y="341"/>
                  </a:lnTo>
                  <a:lnTo>
                    <a:pt x="444" y="401"/>
                  </a:lnTo>
                  <a:lnTo>
                    <a:pt x="433" y="463"/>
                  </a:lnTo>
                  <a:lnTo>
                    <a:pt x="416" y="523"/>
                  </a:lnTo>
                  <a:lnTo>
                    <a:pt x="395" y="578"/>
                  </a:lnTo>
                  <a:lnTo>
                    <a:pt x="363" y="632"/>
                  </a:lnTo>
                  <a:lnTo>
                    <a:pt x="305" y="711"/>
                  </a:lnTo>
                  <a:lnTo>
                    <a:pt x="253" y="793"/>
                  </a:lnTo>
                  <a:lnTo>
                    <a:pt x="207" y="877"/>
                  </a:lnTo>
                  <a:lnTo>
                    <a:pt x="167" y="962"/>
                  </a:lnTo>
                  <a:lnTo>
                    <a:pt x="131" y="1048"/>
                  </a:lnTo>
                  <a:lnTo>
                    <a:pt x="101" y="1138"/>
                  </a:lnTo>
                  <a:lnTo>
                    <a:pt x="79" y="1232"/>
                  </a:lnTo>
                  <a:lnTo>
                    <a:pt x="63" y="1326"/>
                  </a:lnTo>
                  <a:lnTo>
                    <a:pt x="33" y="1539"/>
                  </a:lnTo>
                  <a:lnTo>
                    <a:pt x="11" y="1757"/>
                  </a:lnTo>
                  <a:lnTo>
                    <a:pt x="0" y="1974"/>
                  </a:lnTo>
                  <a:lnTo>
                    <a:pt x="3" y="2192"/>
                  </a:lnTo>
                  <a:lnTo>
                    <a:pt x="19" y="2211"/>
                  </a:lnTo>
                  <a:lnTo>
                    <a:pt x="38" y="2227"/>
                  </a:lnTo>
                  <a:lnTo>
                    <a:pt x="60" y="2238"/>
                  </a:lnTo>
                  <a:lnTo>
                    <a:pt x="84" y="2247"/>
                  </a:lnTo>
                  <a:lnTo>
                    <a:pt x="109" y="2255"/>
                  </a:lnTo>
                  <a:lnTo>
                    <a:pt x="137" y="2261"/>
                  </a:lnTo>
                  <a:lnTo>
                    <a:pt x="161" y="2266"/>
                  </a:lnTo>
                  <a:lnTo>
                    <a:pt x="185" y="2271"/>
                  </a:lnTo>
                  <a:lnTo>
                    <a:pt x="177" y="2151"/>
                  </a:lnTo>
                  <a:lnTo>
                    <a:pt x="172" y="2037"/>
                  </a:lnTo>
                  <a:lnTo>
                    <a:pt x="172" y="1925"/>
                  </a:lnTo>
                  <a:lnTo>
                    <a:pt x="174" y="1819"/>
                  </a:lnTo>
                  <a:lnTo>
                    <a:pt x="183" y="1716"/>
                  </a:lnTo>
                  <a:lnTo>
                    <a:pt x="197" y="1615"/>
                  </a:lnTo>
                  <a:lnTo>
                    <a:pt x="215" y="1517"/>
                  </a:lnTo>
                  <a:lnTo>
                    <a:pt x="239" y="1421"/>
                  </a:lnTo>
                  <a:lnTo>
                    <a:pt x="269" y="1329"/>
                  </a:lnTo>
                  <a:lnTo>
                    <a:pt x="308" y="1237"/>
                  </a:lnTo>
                  <a:lnTo>
                    <a:pt x="351" y="1147"/>
                  </a:lnTo>
                  <a:lnTo>
                    <a:pt x="406" y="1059"/>
                  </a:lnTo>
                  <a:lnTo>
                    <a:pt x="469" y="975"/>
                  </a:lnTo>
                  <a:lnTo>
                    <a:pt x="540" y="891"/>
                  </a:lnTo>
                  <a:lnTo>
                    <a:pt x="618" y="806"/>
                  </a:lnTo>
                  <a:lnTo>
                    <a:pt x="708" y="722"/>
                  </a:lnTo>
                  <a:lnTo>
                    <a:pt x="749" y="689"/>
                  </a:lnTo>
                  <a:lnTo>
                    <a:pt x="787" y="659"/>
                  </a:lnTo>
                  <a:lnTo>
                    <a:pt x="828" y="629"/>
                  </a:lnTo>
                  <a:lnTo>
                    <a:pt x="869" y="597"/>
                  </a:lnTo>
                  <a:lnTo>
                    <a:pt x="909" y="567"/>
                  </a:lnTo>
                  <a:lnTo>
                    <a:pt x="945" y="532"/>
                  </a:lnTo>
                  <a:lnTo>
                    <a:pt x="980" y="493"/>
                  </a:lnTo>
                  <a:lnTo>
                    <a:pt x="1010" y="450"/>
                  </a:lnTo>
                  <a:lnTo>
                    <a:pt x="1032" y="398"/>
                  </a:lnTo>
                  <a:lnTo>
                    <a:pt x="1037" y="346"/>
                  </a:lnTo>
                  <a:lnTo>
                    <a:pt x="1032" y="292"/>
                  </a:lnTo>
                  <a:lnTo>
                    <a:pt x="1013" y="237"/>
                  </a:lnTo>
                  <a:lnTo>
                    <a:pt x="986" y="185"/>
                  </a:lnTo>
                  <a:lnTo>
                    <a:pt x="950" y="139"/>
                  </a:lnTo>
                  <a:lnTo>
                    <a:pt x="907" y="95"/>
                  </a:lnTo>
                  <a:lnTo>
                    <a:pt x="860" y="58"/>
                  </a:lnTo>
                  <a:lnTo>
                    <a:pt x="809" y="30"/>
                  </a:lnTo>
                  <a:lnTo>
                    <a:pt x="757" y="9"/>
                  </a:lnTo>
                  <a:lnTo>
                    <a:pt x="703" y="0"/>
                  </a:lnTo>
                  <a:lnTo>
                    <a:pt x="651" y="3"/>
                  </a:lnTo>
                  <a:lnTo>
                    <a:pt x="605" y="19"/>
                  </a:lnTo>
                  <a:lnTo>
                    <a:pt x="561" y="49"/>
                  </a:lnTo>
                  <a:lnTo>
                    <a:pt x="522" y="95"/>
                  </a:lnTo>
                  <a:lnTo>
                    <a:pt x="492" y="161"/>
                  </a:lnTo>
                  <a:close/>
                </a:path>
              </a:pathLst>
            </a:custGeom>
            <a:solidFill>
              <a:srgbClr val="D3D6B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0" name="Freeform 106"/>
            <p:cNvSpPr>
              <a:spLocks/>
            </p:cNvSpPr>
            <p:nvPr/>
          </p:nvSpPr>
          <p:spPr bwMode="auto">
            <a:xfrm>
              <a:off x="573" y="3057"/>
              <a:ext cx="119" cy="157"/>
            </a:xfrm>
            <a:custGeom>
              <a:avLst/>
              <a:gdLst>
                <a:gd name="T0" fmla="*/ 0 w 474"/>
                <a:gd name="T1" fmla="*/ 0 h 629"/>
                <a:gd name="T2" fmla="*/ 0 w 474"/>
                <a:gd name="T3" fmla="*/ 0 h 629"/>
                <a:gd name="T4" fmla="*/ 0 w 474"/>
                <a:gd name="T5" fmla="*/ 0 h 629"/>
                <a:gd name="T6" fmla="*/ 0 w 474"/>
                <a:gd name="T7" fmla="*/ 0 h 629"/>
                <a:gd name="T8" fmla="*/ 0 w 474"/>
                <a:gd name="T9" fmla="*/ 0 h 629"/>
                <a:gd name="T10" fmla="*/ 0 w 474"/>
                <a:gd name="T11" fmla="*/ 0 h 629"/>
                <a:gd name="T12" fmla="*/ 0 w 474"/>
                <a:gd name="T13" fmla="*/ 0 h 629"/>
                <a:gd name="T14" fmla="*/ 0 w 474"/>
                <a:gd name="T15" fmla="*/ 0 h 629"/>
                <a:gd name="T16" fmla="*/ 0 w 474"/>
                <a:gd name="T17" fmla="*/ 0 h 629"/>
                <a:gd name="T18" fmla="*/ 0 w 474"/>
                <a:gd name="T19" fmla="*/ 0 h 629"/>
                <a:gd name="T20" fmla="*/ 0 w 474"/>
                <a:gd name="T21" fmla="*/ 0 h 629"/>
                <a:gd name="T22" fmla="*/ 0 w 474"/>
                <a:gd name="T23" fmla="*/ 0 h 629"/>
                <a:gd name="T24" fmla="*/ 0 w 474"/>
                <a:gd name="T25" fmla="*/ 0 h 629"/>
                <a:gd name="T26" fmla="*/ 0 w 474"/>
                <a:gd name="T27" fmla="*/ 0 h 629"/>
                <a:gd name="T28" fmla="*/ 0 w 474"/>
                <a:gd name="T29" fmla="*/ 0 h 629"/>
                <a:gd name="T30" fmla="*/ 0 w 474"/>
                <a:gd name="T31" fmla="*/ 0 h 629"/>
                <a:gd name="T32" fmla="*/ 0 w 474"/>
                <a:gd name="T33" fmla="*/ 0 h 629"/>
                <a:gd name="T34" fmla="*/ 0 w 474"/>
                <a:gd name="T35" fmla="*/ 0 h 629"/>
                <a:gd name="T36" fmla="*/ 0 w 474"/>
                <a:gd name="T37" fmla="*/ 0 h 629"/>
                <a:gd name="T38" fmla="*/ 0 w 474"/>
                <a:gd name="T39" fmla="*/ 0 h 629"/>
                <a:gd name="T40" fmla="*/ 0 w 474"/>
                <a:gd name="T41" fmla="*/ 0 h 629"/>
                <a:gd name="T42" fmla="*/ 0 w 474"/>
                <a:gd name="T43" fmla="*/ 0 h 629"/>
                <a:gd name="T44" fmla="*/ 0 w 474"/>
                <a:gd name="T45" fmla="*/ 0 h 629"/>
                <a:gd name="T46" fmla="*/ 0 w 474"/>
                <a:gd name="T47" fmla="*/ 0 h 629"/>
                <a:gd name="T48" fmla="*/ 0 w 474"/>
                <a:gd name="T49" fmla="*/ 0 h 629"/>
                <a:gd name="T50" fmla="*/ 0 w 474"/>
                <a:gd name="T51" fmla="*/ 0 h 629"/>
                <a:gd name="T52" fmla="*/ 0 w 474"/>
                <a:gd name="T53" fmla="*/ 0 h 629"/>
                <a:gd name="T54" fmla="*/ 0 w 474"/>
                <a:gd name="T55" fmla="*/ 0 h 629"/>
                <a:gd name="T56" fmla="*/ 0 w 474"/>
                <a:gd name="T57" fmla="*/ 0 h 629"/>
                <a:gd name="T58" fmla="*/ 0 w 474"/>
                <a:gd name="T59" fmla="*/ 0 h 629"/>
                <a:gd name="T60" fmla="*/ 0 w 474"/>
                <a:gd name="T61" fmla="*/ 0 h 629"/>
                <a:gd name="T62" fmla="*/ 0 w 474"/>
                <a:gd name="T63" fmla="*/ 0 h 629"/>
                <a:gd name="T64" fmla="*/ 0 w 474"/>
                <a:gd name="T65" fmla="*/ 0 h 629"/>
                <a:gd name="T66" fmla="*/ 0 w 474"/>
                <a:gd name="T67" fmla="*/ 0 h 629"/>
                <a:gd name="T68" fmla="*/ 0 w 474"/>
                <a:gd name="T69" fmla="*/ 0 h 629"/>
                <a:gd name="T70" fmla="*/ 0 w 474"/>
                <a:gd name="T71" fmla="*/ 0 h 629"/>
                <a:gd name="T72" fmla="*/ 0 w 474"/>
                <a:gd name="T73" fmla="*/ 0 h 629"/>
                <a:gd name="T74" fmla="*/ 0 w 474"/>
                <a:gd name="T75" fmla="*/ 0 h 629"/>
                <a:gd name="T76" fmla="*/ 0 w 474"/>
                <a:gd name="T77" fmla="*/ 0 h 629"/>
                <a:gd name="T78" fmla="*/ 0 w 474"/>
                <a:gd name="T79" fmla="*/ 0 h 629"/>
                <a:gd name="T80" fmla="*/ 0 w 474"/>
                <a:gd name="T81" fmla="*/ 0 h 6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74"/>
                <a:gd name="T124" fmla="*/ 0 h 629"/>
                <a:gd name="T125" fmla="*/ 474 w 474"/>
                <a:gd name="T126" fmla="*/ 629 h 6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74" h="629">
                  <a:moveTo>
                    <a:pt x="474" y="74"/>
                  </a:moveTo>
                  <a:lnTo>
                    <a:pt x="454" y="93"/>
                  </a:lnTo>
                  <a:lnTo>
                    <a:pt x="438" y="118"/>
                  </a:lnTo>
                  <a:lnTo>
                    <a:pt x="421" y="139"/>
                  </a:lnTo>
                  <a:lnTo>
                    <a:pt x="405" y="166"/>
                  </a:lnTo>
                  <a:lnTo>
                    <a:pt x="391" y="194"/>
                  </a:lnTo>
                  <a:lnTo>
                    <a:pt x="378" y="224"/>
                  </a:lnTo>
                  <a:lnTo>
                    <a:pt x="368" y="256"/>
                  </a:lnTo>
                  <a:lnTo>
                    <a:pt x="359" y="292"/>
                  </a:lnTo>
                  <a:lnTo>
                    <a:pt x="348" y="366"/>
                  </a:lnTo>
                  <a:lnTo>
                    <a:pt x="348" y="428"/>
                  </a:lnTo>
                  <a:lnTo>
                    <a:pt x="350" y="482"/>
                  </a:lnTo>
                  <a:lnTo>
                    <a:pt x="356" y="523"/>
                  </a:lnTo>
                  <a:lnTo>
                    <a:pt x="354" y="558"/>
                  </a:lnTo>
                  <a:lnTo>
                    <a:pt x="340" y="583"/>
                  </a:lnTo>
                  <a:lnTo>
                    <a:pt x="310" y="602"/>
                  </a:lnTo>
                  <a:lnTo>
                    <a:pt x="258" y="610"/>
                  </a:lnTo>
                  <a:lnTo>
                    <a:pt x="204" y="619"/>
                  </a:lnTo>
                  <a:lnTo>
                    <a:pt x="163" y="624"/>
                  </a:lnTo>
                  <a:lnTo>
                    <a:pt x="127" y="629"/>
                  </a:lnTo>
                  <a:lnTo>
                    <a:pt x="101" y="627"/>
                  </a:lnTo>
                  <a:lnTo>
                    <a:pt x="76" y="622"/>
                  </a:lnTo>
                  <a:lnTo>
                    <a:pt x="55" y="605"/>
                  </a:lnTo>
                  <a:lnTo>
                    <a:pt x="30" y="580"/>
                  </a:lnTo>
                  <a:lnTo>
                    <a:pt x="0" y="545"/>
                  </a:lnTo>
                  <a:lnTo>
                    <a:pt x="16" y="498"/>
                  </a:lnTo>
                  <a:lnTo>
                    <a:pt x="27" y="450"/>
                  </a:lnTo>
                  <a:lnTo>
                    <a:pt x="35" y="401"/>
                  </a:lnTo>
                  <a:lnTo>
                    <a:pt x="43" y="352"/>
                  </a:lnTo>
                  <a:lnTo>
                    <a:pt x="48" y="302"/>
                  </a:lnTo>
                  <a:lnTo>
                    <a:pt x="60" y="254"/>
                  </a:lnTo>
                  <a:lnTo>
                    <a:pt x="71" y="207"/>
                  </a:lnTo>
                  <a:lnTo>
                    <a:pt x="83" y="161"/>
                  </a:lnTo>
                  <a:lnTo>
                    <a:pt x="113" y="93"/>
                  </a:lnTo>
                  <a:lnTo>
                    <a:pt x="154" y="44"/>
                  </a:lnTo>
                  <a:lnTo>
                    <a:pt x="201" y="14"/>
                  </a:lnTo>
                  <a:lnTo>
                    <a:pt x="253" y="0"/>
                  </a:lnTo>
                  <a:lnTo>
                    <a:pt x="307" y="0"/>
                  </a:lnTo>
                  <a:lnTo>
                    <a:pt x="364" y="14"/>
                  </a:lnTo>
                  <a:lnTo>
                    <a:pt x="421" y="39"/>
                  </a:lnTo>
                  <a:lnTo>
                    <a:pt x="474" y="74"/>
                  </a:lnTo>
                  <a:close/>
                </a:path>
              </a:pathLst>
            </a:custGeom>
            <a:solidFill>
              <a:srgbClr val="AAAD9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1" name="Freeform 107"/>
            <p:cNvSpPr>
              <a:spLocks/>
            </p:cNvSpPr>
            <p:nvPr/>
          </p:nvSpPr>
          <p:spPr bwMode="auto">
            <a:xfrm>
              <a:off x="499" y="3057"/>
              <a:ext cx="231" cy="567"/>
            </a:xfrm>
            <a:custGeom>
              <a:avLst/>
              <a:gdLst>
                <a:gd name="T0" fmla="*/ 0 w 925"/>
                <a:gd name="T1" fmla="*/ 0 h 2271"/>
                <a:gd name="T2" fmla="*/ 0 w 925"/>
                <a:gd name="T3" fmla="*/ 0 h 2271"/>
                <a:gd name="T4" fmla="*/ 0 w 925"/>
                <a:gd name="T5" fmla="*/ 0 h 2271"/>
                <a:gd name="T6" fmla="*/ 0 w 925"/>
                <a:gd name="T7" fmla="*/ 0 h 2271"/>
                <a:gd name="T8" fmla="*/ 0 w 925"/>
                <a:gd name="T9" fmla="*/ 0 h 2271"/>
                <a:gd name="T10" fmla="*/ 0 w 925"/>
                <a:gd name="T11" fmla="*/ 0 h 2271"/>
                <a:gd name="T12" fmla="*/ 0 w 925"/>
                <a:gd name="T13" fmla="*/ 0 h 2271"/>
                <a:gd name="T14" fmla="*/ 0 w 925"/>
                <a:gd name="T15" fmla="*/ 0 h 2271"/>
                <a:gd name="T16" fmla="*/ 0 w 925"/>
                <a:gd name="T17" fmla="*/ 0 h 2271"/>
                <a:gd name="T18" fmla="*/ 0 w 925"/>
                <a:gd name="T19" fmla="*/ 0 h 2271"/>
                <a:gd name="T20" fmla="*/ 0 w 925"/>
                <a:gd name="T21" fmla="*/ 0 h 2271"/>
                <a:gd name="T22" fmla="*/ 0 w 925"/>
                <a:gd name="T23" fmla="*/ 0 h 2271"/>
                <a:gd name="T24" fmla="*/ 0 w 925"/>
                <a:gd name="T25" fmla="*/ 0 h 2271"/>
                <a:gd name="T26" fmla="*/ 0 w 925"/>
                <a:gd name="T27" fmla="*/ 0 h 2271"/>
                <a:gd name="T28" fmla="*/ 0 w 925"/>
                <a:gd name="T29" fmla="*/ 0 h 2271"/>
                <a:gd name="T30" fmla="*/ 0 w 925"/>
                <a:gd name="T31" fmla="*/ 0 h 2271"/>
                <a:gd name="T32" fmla="*/ 0 w 925"/>
                <a:gd name="T33" fmla="*/ 0 h 2271"/>
                <a:gd name="T34" fmla="*/ 0 w 925"/>
                <a:gd name="T35" fmla="*/ 0 h 2271"/>
                <a:gd name="T36" fmla="*/ 0 w 925"/>
                <a:gd name="T37" fmla="*/ 0 h 2271"/>
                <a:gd name="T38" fmla="*/ 0 w 925"/>
                <a:gd name="T39" fmla="*/ 0 h 2271"/>
                <a:gd name="T40" fmla="*/ 0 w 925"/>
                <a:gd name="T41" fmla="*/ 0 h 2271"/>
                <a:gd name="T42" fmla="*/ 0 w 925"/>
                <a:gd name="T43" fmla="*/ 0 h 2271"/>
                <a:gd name="T44" fmla="*/ 0 w 925"/>
                <a:gd name="T45" fmla="*/ 0 h 2271"/>
                <a:gd name="T46" fmla="*/ 0 w 925"/>
                <a:gd name="T47" fmla="*/ 0 h 2271"/>
                <a:gd name="T48" fmla="*/ 0 w 925"/>
                <a:gd name="T49" fmla="*/ 0 h 2271"/>
                <a:gd name="T50" fmla="*/ 0 w 925"/>
                <a:gd name="T51" fmla="*/ 0 h 2271"/>
                <a:gd name="T52" fmla="*/ 0 w 925"/>
                <a:gd name="T53" fmla="*/ 0 h 2271"/>
                <a:gd name="T54" fmla="*/ 0 w 925"/>
                <a:gd name="T55" fmla="*/ 0 h 2271"/>
                <a:gd name="T56" fmla="*/ 0 w 925"/>
                <a:gd name="T57" fmla="*/ 0 h 2271"/>
                <a:gd name="T58" fmla="*/ 0 w 925"/>
                <a:gd name="T59" fmla="*/ 0 h 2271"/>
                <a:gd name="T60" fmla="*/ 0 w 925"/>
                <a:gd name="T61" fmla="*/ 0 h 2271"/>
                <a:gd name="T62" fmla="*/ 0 w 925"/>
                <a:gd name="T63" fmla="*/ 0 h 2271"/>
                <a:gd name="T64" fmla="*/ 0 w 925"/>
                <a:gd name="T65" fmla="*/ 0 h 2271"/>
                <a:gd name="T66" fmla="*/ 0 w 925"/>
                <a:gd name="T67" fmla="*/ 0 h 2271"/>
                <a:gd name="T68" fmla="*/ 0 w 925"/>
                <a:gd name="T69" fmla="*/ 0 h 2271"/>
                <a:gd name="T70" fmla="*/ 0 w 925"/>
                <a:gd name="T71" fmla="*/ 0 h 2271"/>
                <a:gd name="T72" fmla="*/ 0 w 925"/>
                <a:gd name="T73" fmla="*/ 0 h 2271"/>
                <a:gd name="T74" fmla="*/ 0 w 925"/>
                <a:gd name="T75" fmla="*/ 0 h 2271"/>
                <a:gd name="T76" fmla="*/ 0 w 925"/>
                <a:gd name="T77" fmla="*/ 0 h 2271"/>
                <a:gd name="T78" fmla="*/ 0 w 925"/>
                <a:gd name="T79" fmla="*/ 0 h 2271"/>
                <a:gd name="T80" fmla="*/ 0 w 925"/>
                <a:gd name="T81" fmla="*/ 0 h 2271"/>
                <a:gd name="T82" fmla="*/ 0 w 925"/>
                <a:gd name="T83" fmla="*/ 0 h 22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25"/>
                <a:gd name="T127" fmla="*/ 0 h 2271"/>
                <a:gd name="T128" fmla="*/ 925 w 925"/>
                <a:gd name="T129" fmla="*/ 2271 h 227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25" h="2271">
                  <a:moveTo>
                    <a:pt x="520" y="5"/>
                  </a:moveTo>
                  <a:lnTo>
                    <a:pt x="552" y="23"/>
                  </a:lnTo>
                  <a:lnTo>
                    <a:pt x="594" y="41"/>
                  </a:lnTo>
                  <a:lnTo>
                    <a:pt x="634" y="69"/>
                  </a:lnTo>
                  <a:lnTo>
                    <a:pt x="677" y="95"/>
                  </a:lnTo>
                  <a:lnTo>
                    <a:pt x="718" y="129"/>
                  </a:lnTo>
                  <a:lnTo>
                    <a:pt x="751" y="164"/>
                  </a:lnTo>
                  <a:lnTo>
                    <a:pt x="776" y="202"/>
                  </a:lnTo>
                  <a:lnTo>
                    <a:pt x="789" y="240"/>
                  </a:lnTo>
                  <a:lnTo>
                    <a:pt x="795" y="286"/>
                  </a:lnTo>
                  <a:lnTo>
                    <a:pt x="803" y="330"/>
                  </a:lnTo>
                  <a:lnTo>
                    <a:pt x="806" y="371"/>
                  </a:lnTo>
                  <a:lnTo>
                    <a:pt x="806" y="412"/>
                  </a:lnTo>
                  <a:lnTo>
                    <a:pt x="801" y="450"/>
                  </a:lnTo>
                  <a:lnTo>
                    <a:pt x="787" y="491"/>
                  </a:lnTo>
                  <a:lnTo>
                    <a:pt x="762" y="528"/>
                  </a:lnTo>
                  <a:lnTo>
                    <a:pt x="727" y="572"/>
                  </a:lnTo>
                  <a:lnTo>
                    <a:pt x="686" y="608"/>
                  </a:lnTo>
                  <a:lnTo>
                    <a:pt x="647" y="638"/>
                  </a:lnTo>
                  <a:lnTo>
                    <a:pt x="610" y="662"/>
                  </a:lnTo>
                  <a:lnTo>
                    <a:pt x="571" y="686"/>
                  </a:lnTo>
                  <a:lnTo>
                    <a:pt x="534" y="705"/>
                  </a:lnTo>
                  <a:lnTo>
                    <a:pt x="498" y="728"/>
                  </a:lnTo>
                  <a:lnTo>
                    <a:pt x="460" y="746"/>
                  </a:lnTo>
                  <a:lnTo>
                    <a:pt x="428" y="765"/>
                  </a:lnTo>
                  <a:lnTo>
                    <a:pt x="392" y="787"/>
                  </a:lnTo>
                  <a:lnTo>
                    <a:pt x="357" y="811"/>
                  </a:lnTo>
                  <a:lnTo>
                    <a:pt x="324" y="839"/>
                  </a:lnTo>
                  <a:lnTo>
                    <a:pt x="294" y="871"/>
                  </a:lnTo>
                  <a:lnTo>
                    <a:pt x="261" y="907"/>
                  </a:lnTo>
                  <a:lnTo>
                    <a:pt x="231" y="951"/>
                  </a:lnTo>
                  <a:lnTo>
                    <a:pt x="201" y="1000"/>
                  </a:lnTo>
                  <a:lnTo>
                    <a:pt x="174" y="1057"/>
                  </a:lnTo>
                  <a:lnTo>
                    <a:pt x="117" y="1184"/>
                  </a:lnTo>
                  <a:lnTo>
                    <a:pt x="76" y="1302"/>
                  </a:lnTo>
                  <a:lnTo>
                    <a:pt x="46" y="1409"/>
                  </a:lnTo>
                  <a:lnTo>
                    <a:pt x="25" y="1504"/>
                  </a:lnTo>
                  <a:lnTo>
                    <a:pt x="11" y="1591"/>
                  </a:lnTo>
                  <a:lnTo>
                    <a:pt x="2" y="1669"/>
                  </a:lnTo>
                  <a:lnTo>
                    <a:pt x="0" y="1741"/>
                  </a:lnTo>
                  <a:lnTo>
                    <a:pt x="0" y="1803"/>
                  </a:lnTo>
                  <a:lnTo>
                    <a:pt x="14" y="1901"/>
                  </a:lnTo>
                  <a:lnTo>
                    <a:pt x="25" y="2029"/>
                  </a:lnTo>
                  <a:lnTo>
                    <a:pt x="43" y="2160"/>
                  </a:lnTo>
                  <a:lnTo>
                    <a:pt x="73" y="2271"/>
                  </a:lnTo>
                  <a:lnTo>
                    <a:pt x="65" y="2151"/>
                  </a:lnTo>
                  <a:lnTo>
                    <a:pt x="60" y="2037"/>
                  </a:lnTo>
                  <a:lnTo>
                    <a:pt x="60" y="1925"/>
                  </a:lnTo>
                  <a:lnTo>
                    <a:pt x="62" y="1819"/>
                  </a:lnTo>
                  <a:lnTo>
                    <a:pt x="71" y="1716"/>
                  </a:lnTo>
                  <a:lnTo>
                    <a:pt x="85" y="1615"/>
                  </a:lnTo>
                  <a:lnTo>
                    <a:pt x="103" y="1517"/>
                  </a:lnTo>
                  <a:lnTo>
                    <a:pt x="127" y="1421"/>
                  </a:lnTo>
                  <a:lnTo>
                    <a:pt x="157" y="1329"/>
                  </a:lnTo>
                  <a:lnTo>
                    <a:pt x="196" y="1237"/>
                  </a:lnTo>
                  <a:lnTo>
                    <a:pt x="239" y="1147"/>
                  </a:lnTo>
                  <a:lnTo>
                    <a:pt x="294" y="1059"/>
                  </a:lnTo>
                  <a:lnTo>
                    <a:pt x="357" y="975"/>
                  </a:lnTo>
                  <a:lnTo>
                    <a:pt x="428" y="891"/>
                  </a:lnTo>
                  <a:lnTo>
                    <a:pt x="506" y="806"/>
                  </a:lnTo>
                  <a:lnTo>
                    <a:pt x="596" y="722"/>
                  </a:lnTo>
                  <a:lnTo>
                    <a:pt x="637" y="689"/>
                  </a:lnTo>
                  <a:lnTo>
                    <a:pt x="675" y="659"/>
                  </a:lnTo>
                  <a:lnTo>
                    <a:pt x="716" y="629"/>
                  </a:lnTo>
                  <a:lnTo>
                    <a:pt x="757" y="597"/>
                  </a:lnTo>
                  <a:lnTo>
                    <a:pt x="797" y="567"/>
                  </a:lnTo>
                  <a:lnTo>
                    <a:pt x="833" y="532"/>
                  </a:lnTo>
                  <a:lnTo>
                    <a:pt x="868" y="493"/>
                  </a:lnTo>
                  <a:lnTo>
                    <a:pt x="898" y="450"/>
                  </a:lnTo>
                  <a:lnTo>
                    <a:pt x="917" y="412"/>
                  </a:lnTo>
                  <a:lnTo>
                    <a:pt x="925" y="371"/>
                  </a:lnTo>
                  <a:lnTo>
                    <a:pt x="925" y="327"/>
                  </a:lnTo>
                  <a:lnTo>
                    <a:pt x="920" y="286"/>
                  </a:lnTo>
                  <a:lnTo>
                    <a:pt x="907" y="245"/>
                  </a:lnTo>
                  <a:lnTo>
                    <a:pt x="887" y="205"/>
                  </a:lnTo>
                  <a:lnTo>
                    <a:pt x="861" y="166"/>
                  </a:lnTo>
                  <a:lnTo>
                    <a:pt x="833" y="131"/>
                  </a:lnTo>
                  <a:lnTo>
                    <a:pt x="797" y="99"/>
                  </a:lnTo>
                  <a:lnTo>
                    <a:pt x="762" y="69"/>
                  </a:lnTo>
                  <a:lnTo>
                    <a:pt x="725" y="44"/>
                  </a:lnTo>
                  <a:lnTo>
                    <a:pt x="683" y="23"/>
                  </a:lnTo>
                  <a:lnTo>
                    <a:pt x="642" y="9"/>
                  </a:lnTo>
                  <a:lnTo>
                    <a:pt x="599" y="0"/>
                  </a:lnTo>
                  <a:lnTo>
                    <a:pt x="558" y="0"/>
                  </a:lnTo>
                  <a:lnTo>
                    <a:pt x="520" y="5"/>
                  </a:lnTo>
                  <a:close/>
                </a:path>
              </a:pathLst>
            </a:custGeom>
            <a:solidFill>
              <a:srgbClr val="FFFF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2" name="Freeform 108"/>
            <p:cNvSpPr>
              <a:spLocks/>
            </p:cNvSpPr>
            <p:nvPr/>
          </p:nvSpPr>
          <p:spPr bwMode="auto">
            <a:xfrm>
              <a:off x="526" y="3072"/>
              <a:ext cx="304" cy="556"/>
            </a:xfrm>
            <a:custGeom>
              <a:avLst/>
              <a:gdLst>
                <a:gd name="T0" fmla="*/ 0 w 1217"/>
                <a:gd name="T1" fmla="*/ 0 h 2225"/>
                <a:gd name="T2" fmla="*/ 0 w 1217"/>
                <a:gd name="T3" fmla="*/ 0 h 2225"/>
                <a:gd name="T4" fmla="*/ 0 w 1217"/>
                <a:gd name="T5" fmla="*/ 0 h 2225"/>
                <a:gd name="T6" fmla="*/ 0 w 1217"/>
                <a:gd name="T7" fmla="*/ 0 h 2225"/>
                <a:gd name="T8" fmla="*/ 0 w 1217"/>
                <a:gd name="T9" fmla="*/ 0 h 2225"/>
                <a:gd name="T10" fmla="*/ 0 w 1217"/>
                <a:gd name="T11" fmla="*/ 0 h 2225"/>
                <a:gd name="T12" fmla="*/ 0 w 1217"/>
                <a:gd name="T13" fmla="*/ 0 h 2225"/>
                <a:gd name="T14" fmla="*/ 0 w 1217"/>
                <a:gd name="T15" fmla="*/ 0 h 2225"/>
                <a:gd name="T16" fmla="*/ 0 w 1217"/>
                <a:gd name="T17" fmla="*/ 0 h 2225"/>
                <a:gd name="T18" fmla="*/ 0 w 1217"/>
                <a:gd name="T19" fmla="*/ 0 h 2225"/>
                <a:gd name="T20" fmla="*/ 0 w 1217"/>
                <a:gd name="T21" fmla="*/ 0 h 2225"/>
                <a:gd name="T22" fmla="*/ 0 w 1217"/>
                <a:gd name="T23" fmla="*/ 0 h 2225"/>
                <a:gd name="T24" fmla="*/ 0 w 1217"/>
                <a:gd name="T25" fmla="*/ 0 h 2225"/>
                <a:gd name="T26" fmla="*/ 0 w 1217"/>
                <a:gd name="T27" fmla="*/ 0 h 2225"/>
                <a:gd name="T28" fmla="*/ 0 w 1217"/>
                <a:gd name="T29" fmla="*/ 0 h 2225"/>
                <a:gd name="T30" fmla="*/ 0 w 1217"/>
                <a:gd name="T31" fmla="*/ 0 h 2225"/>
                <a:gd name="T32" fmla="*/ 0 w 1217"/>
                <a:gd name="T33" fmla="*/ 0 h 2225"/>
                <a:gd name="T34" fmla="*/ 0 w 1217"/>
                <a:gd name="T35" fmla="*/ 0 h 2225"/>
                <a:gd name="T36" fmla="*/ 0 w 1217"/>
                <a:gd name="T37" fmla="*/ 0 h 2225"/>
                <a:gd name="T38" fmla="*/ 0 w 1217"/>
                <a:gd name="T39" fmla="*/ 0 h 2225"/>
                <a:gd name="T40" fmla="*/ 0 w 1217"/>
                <a:gd name="T41" fmla="*/ 0 h 2225"/>
                <a:gd name="T42" fmla="*/ 0 w 1217"/>
                <a:gd name="T43" fmla="*/ 0 h 2225"/>
                <a:gd name="T44" fmla="*/ 0 w 1217"/>
                <a:gd name="T45" fmla="*/ 0 h 2225"/>
                <a:gd name="T46" fmla="*/ 0 w 1217"/>
                <a:gd name="T47" fmla="*/ 0 h 2225"/>
                <a:gd name="T48" fmla="*/ 0 w 1217"/>
                <a:gd name="T49" fmla="*/ 0 h 2225"/>
                <a:gd name="T50" fmla="*/ 0 w 1217"/>
                <a:gd name="T51" fmla="*/ 0 h 2225"/>
                <a:gd name="T52" fmla="*/ 0 w 1217"/>
                <a:gd name="T53" fmla="*/ 0 h 2225"/>
                <a:gd name="T54" fmla="*/ 0 w 1217"/>
                <a:gd name="T55" fmla="*/ 0 h 2225"/>
                <a:gd name="T56" fmla="*/ 0 w 1217"/>
                <a:gd name="T57" fmla="*/ 0 h 2225"/>
                <a:gd name="T58" fmla="*/ 0 w 1217"/>
                <a:gd name="T59" fmla="*/ 0 h 2225"/>
                <a:gd name="T60" fmla="*/ 0 w 1217"/>
                <a:gd name="T61" fmla="*/ 0 h 2225"/>
                <a:gd name="T62" fmla="*/ 0 w 1217"/>
                <a:gd name="T63" fmla="*/ 0 h 2225"/>
                <a:gd name="T64" fmla="*/ 0 w 1217"/>
                <a:gd name="T65" fmla="*/ 0 h 2225"/>
                <a:gd name="T66" fmla="*/ 0 w 1217"/>
                <a:gd name="T67" fmla="*/ 0 h 2225"/>
                <a:gd name="T68" fmla="*/ 0 w 1217"/>
                <a:gd name="T69" fmla="*/ 0 h 2225"/>
                <a:gd name="T70" fmla="*/ 0 w 1217"/>
                <a:gd name="T71" fmla="*/ 0 h 2225"/>
                <a:gd name="T72" fmla="*/ 0 w 1217"/>
                <a:gd name="T73" fmla="*/ 0 h 2225"/>
                <a:gd name="T74" fmla="*/ 0 w 1217"/>
                <a:gd name="T75" fmla="*/ 0 h 2225"/>
                <a:gd name="T76" fmla="*/ 0 w 1217"/>
                <a:gd name="T77" fmla="*/ 0 h 2225"/>
                <a:gd name="T78" fmla="*/ 0 w 1217"/>
                <a:gd name="T79" fmla="*/ 0 h 2225"/>
                <a:gd name="T80" fmla="*/ 0 w 1217"/>
                <a:gd name="T81" fmla="*/ 0 h 2225"/>
                <a:gd name="T82" fmla="*/ 0 w 1217"/>
                <a:gd name="T83" fmla="*/ 0 h 2225"/>
                <a:gd name="T84" fmla="*/ 0 w 1217"/>
                <a:gd name="T85" fmla="*/ 0 h 2225"/>
                <a:gd name="T86" fmla="*/ 0 w 1217"/>
                <a:gd name="T87" fmla="*/ 0 h 2225"/>
                <a:gd name="T88" fmla="*/ 0 w 1217"/>
                <a:gd name="T89" fmla="*/ 0 h 2225"/>
                <a:gd name="T90" fmla="*/ 0 w 1217"/>
                <a:gd name="T91" fmla="*/ 0 h 2225"/>
                <a:gd name="T92" fmla="*/ 0 w 1217"/>
                <a:gd name="T93" fmla="*/ 0 h 2225"/>
                <a:gd name="T94" fmla="*/ 0 w 1217"/>
                <a:gd name="T95" fmla="*/ 0 h 22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17"/>
                <a:gd name="T145" fmla="*/ 0 h 2225"/>
                <a:gd name="T146" fmla="*/ 1217 w 1217"/>
                <a:gd name="T147" fmla="*/ 2225 h 222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17" h="2225">
                  <a:moveTo>
                    <a:pt x="896" y="306"/>
                  </a:moveTo>
                  <a:lnTo>
                    <a:pt x="874" y="382"/>
                  </a:lnTo>
                  <a:lnTo>
                    <a:pt x="838" y="449"/>
                  </a:lnTo>
                  <a:lnTo>
                    <a:pt x="790" y="507"/>
                  </a:lnTo>
                  <a:lnTo>
                    <a:pt x="732" y="562"/>
                  </a:lnTo>
                  <a:lnTo>
                    <a:pt x="670" y="610"/>
                  </a:lnTo>
                  <a:lnTo>
                    <a:pt x="605" y="656"/>
                  </a:lnTo>
                  <a:lnTo>
                    <a:pt x="541" y="705"/>
                  </a:lnTo>
                  <a:lnTo>
                    <a:pt x="485" y="755"/>
                  </a:lnTo>
                  <a:lnTo>
                    <a:pt x="411" y="834"/>
                  </a:lnTo>
                  <a:lnTo>
                    <a:pt x="343" y="915"/>
                  </a:lnTo>
                  <a:lnTo>
                    <a:pt x="283" y="997"/>
                  </a:lnTo>
                  <a:lnTo>
                    <a:pt x="232" y="1082"/>
                  </a:lnTo>
                  <a:lnTo>
                    <a:pt x="185" y="1172"/>
                  </a:lnTo>
                  <a:lnTo>
                    <a:pt x="145" y="1258"/>
                  </a:lnTo>
                  <a:lnTo>
                    <a:pt x="109" y="1351"/>
                  </a:lnTo>
                  <a:lnTo>
                    <a:pt x="82" y="1444"/>
                  </a:lnTo>
                  <a:lnTo>
                    <a:pt x="57" y="1536"/>
                  </a:lnTo>
                  <a:lnTo>
                    <a:pt x="38" y="1631"/>
                  </a:lnTo>
                  <a:lnTo>
                    <a:pt x="21" y="1729"/>
                  </a:lnTo>
                  <a:lnTo>
                    <a:pt x="11" y="1824"/>
                  </a:lnTo>
                  <a:lnTo>
                    <a:pt x="5" y="1923"/>
                  </a:lnTo>
                  <a:lnTo>
                    <a:pt x="0" y="2021"/>
                  </a:lnTo>
                  <a:lnTo>
                    <a:pt x="0" y="2121"/>
                  </a:lnTo>
                  <a:lnTo>
                    <a:pt x="2" y="2219"/>
                  </a:lnTo>
                  <a:lnTo>
                    <a:pt x="16" y="2222"/>
                  </a:lnTo>
                  <a:lnTo>
                    <a:pt x="30" y="2225"/>
                  </a:lnTo>
                  <a:lnTo>
                    <a:pt x="46" y="2225"/>
                  </a:lnTo>
                  <a:lnTo>
                    <a:pt x="62" y="2222"/>
                  </a:lnTo>
                  <a:lnTo>
                    <a:pt x="76" y="2222"/>
                  </a:lnTo>
                  <a:lnTo>
                    <a:pt x="92" y="2219"/>
                  </a:lnTo>
                  <a:lnTo>
                    <a:pt x="109" y="2219"/>
                  </a:lnTo>
                  <a:lnTo>
                    <a:pt x="122" y="2222"/>
                  </a:lnTo>
                  <a:lnTo>
                    <a:pt x="120" y="2121"/>
                  </a:lnTo>
                  <a:lnTo>
                    <a:pt x="128" y="2012"/>
                  </a:lnTo>
                  <a:lnTo>
                    <a:pt x="150" y="1901"/>
                  </a:lnTo>
                  <a:lnTo>
                    <a:pt x="182" y="1789"/>
                  </a:lnTo>
                  <a:lnTo>
                    <a:pt x="223" y="1681"/>
                  </a:lnTo>
                  <a:lnTo>
                    <a:pt x="278" y="1580"/>
                  </a:lnTo>
                  <a:lnTo>
                    <a:pt x="343" y="1490"/>
                  </a:lnTo>
                  <a:lnTo>
                    <a:pt x="419" y="1416"/>
                  </a:lnTo>
                  <a:lnTo>
                    <a:pt x="441" y="1395"/>
                  </a:lnTo>
                  <a:lnTo>
                    <a:pt x="465" y="1375"/>
                  </a:lnTo>
                  <a:lnTo>
                    <a:pt x="490" y="1354"/>
                  </a:lnTo>
                  <a:lnTo>
                    <a:pt x="511" y="1335"/>
                  </a:lnTo>
                  <a:lnTo>
                    <a:pt x="531" y="1310"/>
                  </a:lnTo>
                  <a:lnTo>
                    <a:pt x="547" y="1285"/>
                  </a:lnTo>
                  <a:lnTo>
                    <a:pt x="553" y="1255"/>
                  </a:lnTo>
                  <a:lnTo>
                    <a:pt x="553" y="1223"/>
                  </a:lnTo>
                  <a:lnTo>
                    <a:pt x="547" y="1165"/>
                  </a:lnTo>
                  <a:lnTo>
                    <a:pt x="550" y="1108"/>
                  </a:lnTo>
                  <a:lnTo>
                    <a:pt x="561" y="1054"/>
                  </a:lnTo>
                  <a:lnTo>
                    <a:pt x="577" y="1002"/>
                  </a:lnTo>
                  <a:lnTo>
                    <a:pt x="601" y="951"/>
                  </a:lnTo>
                  <a:lnTo>
                    <a:pt x="626" y="899"/>
                  </a:lnTo>
                  <a:lnTo>
                    <a:pt x="656" y="850"/>
                  </a:lnTo>
                  <a:lnTo>
                    <a:pt x="683" y="801"/>
                  </a:lnTo>
                  <a:lnTo>
                    <a:pt x="705" y="771"/>
                  </a:lnTo>
                  <a:lnTo>
                    <a:pt x="732" y="749"/>
                  </a:lnTo>
                  <a:lnTo>
                    <a:pt x="768" y="727"/>
                  </a:lnTo>
                  <a:lnTo>
                    <a:pt x="806" y="711"/>
                  </a:lnTo>
                  <a:lnTo>
                    <a:pt x="849" y="695"/>
                  </a:lnTo>
                  <a:lnTo>
                    <a:pt x="893" y="681"/>
                  </a:lnTo>
                  <a:lnTo>
                    <a:pt x="939" y="670"/>
                  </a:lnTo>
                  <a:lnTo>
                    <a:pt x="988" y="656"/>
                  </a:lnTo>
                  <a:lnTo>
                    <a:pt x="1032" y="643"/>
                  </a:lnTo>
                  <a:lnTo>
                    <a:pt x="1075" y="629"/>
                  </a:lnTo>
                  <a:lnTo>
                    <a:pt x="1116" y="610"/>
                  </a:lnTo>
                  <a:lnTo>
                    <a:pt x="1149" y="591"/>
                  </a:lnTo>
                  <a:lnTo>
                    <a:pt x="1179" y="567"/>
                  </a:lnTo>
                  <a:lnTo>
                    <a:pt x="1201" y="539"/>
                  </a:lnTo>
                  <a:lnTo>
                    <a:pt x="1215" y="507"/>
                  </a:lnTo>
                  <a:lnTo>
                    <a:pt x="1217" y="466"/>
                  </a:lnTo>
                  <a:lnTo>
                    <a:pt x="1211" y="433"/>
                  </a:lnTo>
                  <a:lnTo>
                    <a:pt x="1201" y="398"/>
                  </a:lnTo>
                  <a:lnTo>
                    <a:pt x="1181" y="362"/>
                  </a:lnTo>
                  <a:lnTo>
                    <a:pt x="1154" y="327"/>
                  </a:lnTo>
                  <a:lnTo>
                    <a:pt x="1124" y="292"/>
                  </a:lnTo>
                  <a:lnTo>
                    <a:pt x="1091" y="256"/>
                  </a:lnTo>
                  <a:lnTo>
                    <a:pt x="1054" y="221"/>
                  </a:lnTo>
                  <a:lnTo>
                    <a:pt x="1013" y="189"/>
                  </a:lnTo>
                  <a:lnTo>
                    <a:pt x="969" y="155"/>
                  </a:lnTo>
                  <a:lnTo>
                    <a:pt x="928" y="125"/>
                  </a:lnTo>
                  <a:lnTo>
                    <a:pt x="884" y="99"/>
                  </a:lnTo>
                  <a:lnTo>
                    <a:pt x="844" y="71"/>
                  </a:lnTo>
                  <a:lnTo>
                    <a:pt x="803" y="49"/>
                  </a:lnTo>
                  <a:lnTo>
                    <a:pt x="768" y="28"/>
                  </a:lnTo>
                  <a:lnTo>
                    <a:pt x="735" y="14"/>
                  </a:lnTo>
                  <a:lnTo>
                    <a:pt x="705" y="0"/>
                  </a:lnTo>
                  <a:lnTo>
                    <a:pt x="738" y="28"/>
                  </a:lnTo>
                  <a:lnTo>
                    <a:pt x="773" y="60"/>
                  </a:lnTo>
                  <a:lnTo>
                    <a:pt x="806" y="95"/>
                  </a:lnTo>
                  <a:lnTo>
                    <a:pt x="838" y="131"/>
                  </a:lnTo>
                  <a:lnTo>
                    <a:pt x="866" y="172"/>
                  </a:lnTo>
                  <a:lnTo>
                    <a:pt x="884" y="215"/>
                  </a:lnTo>
                  <a:lnTo>
                    <a:pt x="896" y="259"/>
                  </a:lnTo>
                  <a:lnTo>
                    <a:pt x="896" y="306"/>
                  </a:lnTo>
                  <a:close/>
                </a:path>
              </a:pathLst>
            </a:custGeom>
            <a:solidFill>
              <a:srgbClr val="AAAD9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3" name="Freeform 109"/>
            <p:cNvSpPr>
              <a:spLocks/>
            </p:cNvSpPr>
            <p:nvPr/>
          </p:nvSpPr>
          <p:spPr bwMode="auto">
            <a:xfrm>
              <a:off x="653" y="3098"/>
              <a:ext cx="47" cy="69"/>
            </a:xfrm>
            <a:custGeom>
              <a:avLst/>
              <a:gdLst>
                <a:gd name="T0" fmla="*/ 0 w 186"/>
                <a:gd name="T1" fmla="*/ 0 h 280"/>
                <a:gd name="T2" fmla="*/ 0 w 186"/>
                <a:gd name="T3" fmla="*/ 0 h 280"/>
                <a:gd name="T4" fmla="*/ 0 w 186"/>
                <a:gd name="T5" fmla="*/ 0 h 280"/>
                <a:gd name="T6" fmla="*/ 0 w 186"/>
                <a:gd name="T7" fmla="*/ 0 h 280"/>
                <a:gd name="T8" fmla="*/ 0 w 186"/>
                <a:gd name="T9" fmla="*/ 0 h 280"/>
                <a:gd name="T10" fmla="*/ 0 w 186"/>
                <a:gd name="T11" fmla="*/ 0 h 280"/>
                <a:gd name="T12" fmla="*/ 0 w 186"/>
                <a:gd name="T13" fmla="*/ 0 h 280"/>
                <a:gd name="T14" fmla="*/ 0 w 186"/>
                <a:gd name="T15" fmla="*/ 0 h 280"/>
                <a:gd name="T16" fmla="*/ 0 w 186"/>
                <a:gd name="T17" fmla="*/ 0 h 280"/>
                <a:gd name="T18" fmla="*/ 0 w 186"/>
                <a:gd name="T19" fmla="*/ 0 h 280"/>
                <a:gd name="T20" fmla="*/ 0 w 186"/>
                <a:gd name="T21" fmla="*/ 0 h 280"/>
                <a:gd name="T22" fmla="*/ 0 w 186"/>
                <a:gd name="T23" fmla="*/ 0 h 280"/>
                <a:gd name="T24" fmla="*/ 0 w 186"/>
                <a:gd name="T25" fmla="*/ 0 h 280"/>
                <a:gd name="T26" fmla="*/ 0 w 186"/>
                <a:gd name="T27" fmla="*/ 0 h 280"/>
                <a:gd name="T28" fmla="*/ 0 w 186"/>
                <a:gd name="T29" fmla="*/ 0 h 280"/>
                <a:gd name="T30" fmla="*/ 0 w 186"/>
                <a:gd name="T31" fmla="*/ 0 h 280"/>
                <a:gd name="T32" fmla="*/ 0 w 186"/>
                <a:gd name="T33" fmla="*/ 0 h 280"/>
                <a:gd name="T34" fmla="*/ 0 w 186"/>
                <a:gd name="T35" fmla="*/ 0 h 280"/>
                <a:gd name="T36" fmla="*/ 0 w 186"/>
                <a:gd name="T37" fmla="*/ 0 h 280"/>
                <a:gd name="T38" fmla="*/ 0 w 186"/>
                <a:gd name="T39" fmla="*/ 0 h 280"/>
                <a:gd name="T40" fmla="*/ 0 w 186"/>
                <a:gd name="T41" fmla="*/ 0 h 280"/>
                <a:gd name="T42" fmla="*/ 0 w 186"/>
                <a:gd name="T43" fmla="*/ 0 h 280"/>
                <a:gd name="T44" fmla="*/ 0 w 186"/>
                <a:gd name="T45" fmla="*/ 0 h 280"/>
                <a:gd name="T46" fmla="*/ 0 w 186"/>
                <a:gd name="T47" fmla="*/ 0 h 280"/>
                <a:gd name="T48" fmla="*/ 0 w 186"/>
                <a:gd name="T49" fmla="*/ 0 h 280"/>
                <a:gd name="T50" fmla="*/ 0 w 186"/>
                <a:gd name="T51" fmla="*/ 0 h 280"/>
                <a:gd name="T52" fmla="*/ 0 w 186"/>
                <a:gd name="T53" fmla="*/ 0 h 280"/>
                <a:gd name="T54" fmla="*/ 0 w 186"/>
                <a:gd name="T55" fmla="*/ 0 h 280"/>
                <a:gd name="T56" fmla="*/ 0 w 186"/>
                <a:gd name="T57" fmla="*/ 0 h 280"/>
                <a:gd name="T58" fmla="*/ 0 w 186"/>
                <a:gd name="T59" fmla="*/ 0 h 280"/>
                <a:gd name="T60" fmla="*/ 0 w 186"/>
                <a:gd name="T61" fmla="*/ 0 h 280"/>
                <a:gd name="T62" fmla="*/ 0 w 186"/>
                <a:gd name="T63" fmla="*/ 0 h 280"/>
                <a:gd name="T64" fmla="*/ 0 w 186"/>
                <a:gd name="T65" fmla="*/ 0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6"/>
                <a:gd name="T100" fmla="*/ 0 h 280"/>
                <a:gd name="T101" fmla="*/ 186 w 186"/>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6" h="280">
                  <a:moveTo>
                    <a:pt x="9" y="147"/>
                  </a:moveTo>
                  <a:lnTo>
                    <a:pt x="4" y="174"/>
                  </a:lnTo>
                  <a:lnTo>
                    <a:pt x="0" y="202"/>
                  </a:lnTo>
                  <a:lnTo>
                    <a:pt x="7" y="226"/>
                  </a:lnTo>
                  <a:lnTo>
                    <a:pt x="17" y="250"/>
                  </a:lnTo>
                  <a:lnTo>
                    <a:pt x="28" y="258"/>
                  </a:lnTo>
                  <a:lnTo>
                    <a:pt x="39" y="269"/>
                  </a:lnTo>
                  <a:lnTo>
                    <a:pt x="53" y="278"/>
                  </a:lnTo>
                  <a:lnTo>
                    <a:pt x="69" y="280"/>
                  </a:lnTo>
                  <a:lnTo>
                    <a:pt x="85" y="278"/>
                  </a:lnTo>
                  <a:lnTo>
                    <a:pt x="99" y="274"/>
                  </a:lnTo>
                  <a:lnTo>
                    <a:pt x="113" y="267"/>
                  </a:lnTo>
                  <a:lnTo>
                    <a:pt x="124" y="256"/>
                  </a:lnTo>
                  <a:lnTo>
                    <a:pt x="134" y="244"/>
                  </a:lnTo>
                  <a:lnTo>
                    <a:pt x="145" y="234"/>
                  </a:lnTo>
                  <a:lnTo>
                    <a:pt x="156" y="221"/>
                  </a:lnTo>
                  <a:lnTo>
                    <a:pt x="164" y="207"/>
                  </a:lnTo>
                  <a:lnTo>
                    <a:pt x="180" y="163"/>
                  </a:lnTo>
                  <a:lnTo>
                    <a:pt x="186" y="114"/>
                  </a:lnTo>
                  <a:lnTo>
                    <a:pt x="184" y="68"/>
                  </a:lnTo>
                  <a:lnTo>
                    <a:pt x="166" y="27"/>
                  </a:lnTo>
                  <a:lnTo>
                    <a:pt x="156" y="21"/>
                  </a:lnTo>
                  <a:lnTo>
                    <a:pt x="143" y="16"/>
                  </a:lnTo>
                  <a:lnTo>
                    <a:pt x="131" y="11"/>
                  </a:lnTo>
                  <a:lnTo>
                    <a:pt x="118" y="0"/>
                  </a:lnTo>
                  <a:lnTo>
                    <a:pt x="94" y="8"/>
                  </a:lnTo>
                  <a:lnTo>
                    <a:pt x="71" y="21"/>
                  </a:lnTo>
                  <a:lnTo>
                    <a:pt x="55" y="38"/>
                  </a:lnTo>
                  <a:lnTo>
                    <a:pt x="42" y="60"/>
                  </a:lnTo>
                  <a:lnTo>
                    <a:pt x="30" y="81"/>
                  </a:lnTo>
                  <a:lnTo>
                    <a:pt x="23" y="103"/>
                  </a:lnTo>
                  <a:lnTo>
                    <a:pt x="14" y="125"/>
                  </a:lnTo>
                  <a:lnTo>
                    <a:pt x="9" y="147"/>
                  </a:lnTo>
                  <a:close/>
                </a:path>
              </a:pathLst>
            </a:custGeom>
            <a:solidFill>
              <a:srgbClr val="1E19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4" name="Freeform 110"/>
            <p:cNvSpPr>
              <a:spLocks/>
            </p:cNvSpPr>
            <p:nvPr/>
          </p:nvSpPr>
          <p:spPr bwMode="auto">
            <a:xfrm>
              <a:off x="584" y="3148"/>
              <a:ext cx="51" cy="67"/>
            </a:xfrm>
            <a:custGeom>
              <a:avLst/>
              <a:gdLst>
                <a:gd name="T0" fmla="*/ 0 w 204"/>
                <a:gd name="T1" fmla="*/ 0 h 266"/>
                <a:gd name="T2" fmla="*/ 0 w 204"/>
                <a:gd name="T3" fmla="*/ 0 h 266"/>
                <a:gd name="T4" fmla="*/ 0 w 204"/>
                <a:gd name="T5" fmla="*/ 0 h 266"/>
                <a:gd name="T6" fmla="*/ 0 w 204"/>
                <a:gd name="T7" fmla="*/ 0 h 266"/>
                <a:gd name="T8" fmla="*/ 0 w 204"/>
                <a:gd name="T9" fmla="*/ 0 h 266"/>
                <a:gd name="T10" fmla="*/ 0 w 204"/>
                <a:gd name="T11" fmla="*/ 0 h 266"/>
                <a:gd name="T12" fmla="*/ 0 w 204"/>
                <a:gd name="T13" fmla="*/ 0 h 266"/>
                <a:gd name="T14" fmla="*/ 0 w 204"/>
                <a:gd name="T15" fmla="*/ 0 h 266"/>
                <a:gd name="T16" fmla="*/ 0 w 204"/>
                <a:gd name="T17" fmla="*/ 0 h 266"/>
                <a:gd name="T18" fmla="*/ 0 w 204"/>
                <a:gd name="T19" fmla="*/ 0 h 266"/>
                <a:gd name="T20" fmla="*/ 0 w 204"/>
                <a:gd name="T21" fmla="*/ 0 h 266"/>
                <a:gd name="T22" fmla="*/ 0 w 204"/>
                <a:gd name="T23" fmla="*/ 0 h 266"/>
                <a:gd name="T24" fmla="*/ 0 w 204"/>
                <a:gd name="T25" fmla="*/ 0 h 266"/>
                <a:gd name="T26" fmla="*/ 0 w 204"/>
                <a:gd name="T27" fmla="*/ 0 h 266"/>
                <a:gd name="T28" fmla="*/ 0 w 204"/>
                <a:gd name="T29" fmla="*/ 0 h 266"/>
                <a:gd name="T30" fmla="*/ 0 w 204"/>
                <a:gd name="T31" fmla="*/ 0 h 266"/>
                <a:gd name="T32" fmla="*/ 0 w 204"/>
                <a:gd name="T33" fmla="*/ 0 h 266"/>
                <a:gd name="T34" fmla="*/ 0 w 204"/>
                <a:gd name="T35" fmla="*/ 0 h 266"/>
                <a:gd name="T36" fmla="*/ 0 w 204"/>
                <a:gd name="T37" fmla="*/ 0 h 266"/>
                <a:gd name="T38" fmla="*/ 0 w 204"/>
                <a:gd name="T39" fmla="*/ 0 h 266"/>
                <a:gd name="T40" fmla="*/ 0 w 204"/>
                <a:gd name="T41" fmla="*/ 0 h 266"/>
                <a:gd name="T42" fmla="*/ 0 w 204"/>
                <a:gd name="T43" fmla="*/ 0 h 266"/>
                <a:gd name="T44" fmla="*/ 0 w 204"/>
                <a:gd name="T45" fmla="*/ 0 h 266"/>
                <a:gd name="T46" fmla="*/ 0 w 204"/>
                <a:gd name="T47" fmla="*/ 0 h 266"/>
                <a:gd name="T48" fmla="*/ 0 w 204"/>
                <a:gd name="T49" fmla="*/ 0 h 266"/>
                <a:gd name="T50" fmla="*/ 0 w 204"/>
                <a:gd name="T51" fmla="*/ 0 h 266"/>
                <a:gd name="T52" fmla="*/ 0 w 204"/>
                <a:gd name="T53" fmla="*/ 0 h 266"/>
                <a:gd name="T54" fmla="*/ 0 w 204"/>
                <a:gd name="T55" fmla="*/ 0 h 266"/>
                <a:gd name="T56" fmla="*/ 0 w 204"/>
                <a:gd name="T57" fmla="*/ 0 h 266"/>
                <a:gd name="T58" fmla="*/ 0 w 204"/>
                <a:gd name="T59" fmla="*/ 0 h 266"/>
                <a:gd name="T60" fmla="*/ 0 w 204"/>
                <a:gd name="T61" fmla="*/ 0 h 266"/>
                <a:gd name="T62" fmla="*/ 0 w 204"/>
                <a:gd name="T63" fmla="*/ 0 h 266"/>
                <a:gd name="T64" fmla="*/ 0 w 204"/>
                <a:gd name="T65" fmla="*/ 0 h 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266"/>
                <a:gd name="T101" fmla="*/ 204 w 204"/>
                <a:gd name="T102" fmla="*/ 266 h 2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266">
                  <a:moveTo>
                    <a:pt x="14" y="125"/>
                  </a:moveTo>
                  <a:lnTo>
                    <a:pt x="5" y="149"/>
                  </a:lnTo>
                  <a:lnTo>
                    <a:pt x="0" y="173"/>
                  </a:lnTo>
                  <a:lnTo>
                    <a:pt x="0" y="201"/>
                  </a:lnTo>
                  <a:lnTo>
                    <a:pt x="5" y="226"/>
                  </a:lnTo>
                  <a:lnTo>
                    <a:pt x="17" y="236"/>
                  </a:lnTo>
                  <a:lnTo>
                    <a:pt x="24" y="249"/>
                  </a:lnTo>
                  <a:lnTo>
                    <a:pt x="35" y="261"/>
                  </a:lnTo>
                  <a:lnTo>
                    <a:pt x="49" y="266"/>
                  </a:lnTo>
                  <a:lnTo>
                    <a:pt x="65" y="266"/>
                  </a:lnTo>
                  <a:lnTo>
                    <a:pt x="82" y="266"/>
                  </a:lnTo>
                  <a:lnTo>
                    <a:pt x="98" y="261"/>
                  </a:lnTo>
                  <a:lnTo>
                    <a:pt x="111" y="253"/>
                  </a:lnTo>
                  <a:lnTo>
                    <a:pt x="125" y="242"/>
                  </a:lnTo>
                  <a:lnTo>
                    <a:pt x="136" y="231"/>
                  </a:lnTo>
                  <a:lnTo>
                    <a:pt x="150" y="220"/>
                  </a:lnTo>
                  <a:lnTo>
                    <a:pt x="161" y="209"/>
                  </a:lnTo>
                  <a:lnTo>
                    <a:pt x="185" y="171"/>
                  </a:lnTo>
                  <a:lnTo>
                    <a:pt x="201" y="125"/>
                  </a:lnTo>
                  <a:lnTo>
                    <a:pt x="204" y="76"/>
                  </a:lnTo>
                  <a:lnTo>
                    <a:pt x="199" y="35"/>
                  </a:lnTo>
                  <a:lnTo>
                    <a:pt x="188" y="24"/>
                  </a:lnTo>
                  <a:lnTo>
                    <a:pt x="177" y="16"/>
                  </a:lnTo>
                  <a:lnTo>
                    <a:pt x="164" y="10"/>
                  </a:lnTo>
                  <a:lnTo>
                    <a:pt x="155" y="0"/>
                  </a:lnTo>
                  <a:lnTo>
                    <a:pt x="130" y="2"/>
                  </a:lnTo>
                  <a:lnTo>
                    <a:pt x="106" y="10"/>
                  </a:lnTo>
                  <a:lnTo>
                    <a:pt x="88" y="24"/>
                  </a:lnTo>
                  <a:lnTo>
                    <a:pt x="68" y="40"/>
                  </a:lnTo>
                  <a:lnTo>
                    <a:pt x="52" y="62"/>
                  </a:lnTo>
                  <a:lnTo>
                    <a:pt x="38" y="81"/>
                  </a:lnTo>
                  <a:lnTo>
                    <a:pt x="24" y="102"/>
                  </a:lnTo>
                  <a:lnTo>
                    <a:pt x="14" y="125"/>
                  </a:lnTo>
                  <a:close/>
                </a:path>
              </a:pathLst>
            </a:custGeom>
            <a:solidFill>
              <a:srgbClr val="1E19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5" name="Freeform 111"/>
            <p:cNvSpPr>
              <a:spLocks/>
            </p:cNvSpPr>
            <p:nvPr/>
          </p:nvSpPr>
          <p:spPr bwMode="auto">
            <a:xfrm>
              <a:off x="604" y="3067"/>
              <a:ext cx="44" cy="67"/>
            </a:xfrm>
            <a:custGeom>
              <a:avLst/>
              <a:gdLst>
                <a:gd name="T0" fmla="*/ 0 w 177"/>
                <a:gd name="T1" fmla="*/ 0 h 267"/>
                <a:gd name="T2" fmla="*/ 0 w 177"/>
                <a:gd name="T3" fmla="*/ 0 h 267"/>
                <a:gd name="T4" fmla="*/ 0 w 177"/>
                <a:gd name="T5" fmla="*/ 0 h 267"/>
                <a:gd name="T6" fmla="*/ 0 w 177"/>
                <a:gd name="T7" fmla="*/ 0 h 267"/>
                <a:gd name="T8" fmla="*/ 0 w 177"/>
                <a:gd name="T9" fmla="*/ 0 h 267"/>
                <a:gd name="T10" fmla="*/ 0 w 177"/>
                <a:gd name="T11" fmla="*/ 0 h 267"/>
                <a:gd name="T12" fmla="*/ 0 w 177"/>
                <a:gd name="T13" fmla="*/ 0 h 267"/>
                <a:gd name="T14" fmla="*/ 0 w 177"/>
                <a:gd name="T15" fmla="*/ 0 h 267"/>
                <a:gd name="T16" fmla="*/ 0 w 177"/>
                <a:gd name="T17" fmla="*/ 0 h 267"/>
                <a:gd name="T18" fmla="*/ 0 w 177"/>
                <a:gd name="T19" fmla="*/ 0 h 267"/>
                <a:gd name="T20" fmla="*/ 0 w 177"/>
                <a:gd name="T21" fmla="*/ 0 h 267"/>
                <a:gd name="T22" fmla="*/ 0 w 177"/>
                <a:gd name="T23" fmla="*/ 0 h 267"/>
                <a:gd name="T24" fmla="*/ 0 w 177"/>
                <a:gd name="T25" fmla="*/ 0 h 267"/>
                <a:gd name="T26" fmla="*/ 0 w 177"/>
                <a:gd name="T27" fmla="*/ 0 h 267"/>
                <a:gd name="T28" fmla="*/ 0 w 177"/>
                <a:gd name="T29" fmla="*/ 0 h 267"/>
                <a:gd name="T30" fmla="*/ 0 w 177"/>
                <a:gd name="T31" fmla="*/ 0 h 267"/>
                <a:gd name="T32" fmla="*/ 0 w 177"/>
                <a:gd name="T33" fmla="*/ 0 h 267"/>
                <a:gd name="T34" fmla="*/ 0 w 177"/>
                <a:gd name="T35" fmla="*/ 0 h 267"/>
                <a:gd name="T36" fmla="*/ 0 w 177"/>
                <a:gd name="T37" fmla="*/ 0 h 267"/>
                <a:gd name="T38" fmla="*/ 0 w 177"/>
                <a:gd name="T39" fmla="*/ 0 h 267"/>
                <a:gd name="T40" fmla="*/ 0 w 177"/>
                <a:gd name="T41" fmla="*/ 0 h 267"/>
                <a:gd name="T42" fmla="*/ 0 w 177"/>
                <a:gd name="T43" fmla="*/ 0 h 267"/>
                <a:gd name="T44" fmla="*/ 0 w 177"/>
                <a:gd name="T45" fmla="*/ 0 h 267"/>
                <a:gd name="T46" fmla="*/ 0 w 177"/>
                <a:gd name="T47" fmla="*/ 0 h 267"/>
                <a:gd name="T48" fmla="*/ 0 w 177"/>
                <a:gd name="T49" fmla="*/ 0 h 267"/>
                <a:gd name="T50" fmla="*/ 0 w 177"/>
                <a:gd name="T51" fmla="*/ 0 h 267"/>
                <a:gd name="T52" fmla="*/ 0 w 177"/>
                <a:gd name="T53" fmla="*/ 0 h 267"/>
                <a:gd name="T54" fmla="*/ 0 w 177"/>
                <a:gd name="T55" fmla="*/ 0 h 267"/>
                <a:gd name="T56" fmla="*/ 0 w 177"/>
                <a:gd name="T57" fmla="*/ 0 h 267"/>
                <a:gd name="T58" fmla="*/ 0 w 177"/>
                <a:gd name="T59" fmla="*/ 0 h 267"/>
                <a:gd name="T60" fmla="*/ 0 w 177"/>
                <a:gd name="T61" fmla="*/ 0 h 267"/>
                <a:gd name="T62" fmla="*/ 0 w 177"/>
                <a:gd name="T63" fmla="*/ 0 h 267"/>
                <a:gd name="T64" fmla="*/ 0 w 177"/>
                <a:gd name="T65" fmla="*/ 0 h 2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267"/>
                <a:gd name="T101" fmla="*/ 177 w 177"/>
                <a:gd name="T102" fmla="*/ 267 h 2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267">
                  <a:moveTo>
                    <a:pt x="5" y="141"/>
                  </a:moveTo>
                  <a:lnTo>
                    <a:pt x="0" y="166"/>
                  </a:lnTo>
                  <a:lnTo>
                    <a:pt x="0" y="188"/>
                  </a:lnTo>
                  <a:lnTo>
                    <a:pt x="5" y="212"/>
                  </a:lnTo>
                  <a:lnTo>
                    <a:pt x="16" y="237"/>
                  </a:lnTo>
                  <a:lnTo>
                    <a:pt x="27" y="245"/>
                  </a:lnTo>
                  <a:lnTo>
                    <a:pt x="39" y="256"/>
                  </a:lnTo>
                  <a:lnTo>
                    <a:pt x="51" y="264"/>
                  </a:lnTo>
                  <a:lnTo>
                    <a:pt x="65" y="267"/>
                  </a:lnTo>
                  <a:lnTo>
                    <a:pt x="79" y="264"/>
                  </a:lnTo>
                  <a:lnTo>
                    <a:pt x="92" y="258"/>
                  </a:lnTo>
                  <a:lnTo>
                    <a:pt x="106" y="253"/>
                  </a:lnTo>
                  <a:lnTo>
                    <a:pt x="117" y="242"/>
                  </a:lnTo>
                  <a:lnTo>
                    <a:pt x="125" y="231"/>
                  </a:lnTo>
                  <a:lnTo>
                    <a:pt x="136" y="221"/>
                  </a:lnTo>
                  <a:lnTo>
                    <a:pt x="145" y="207"/>
                  </a:lnTo>
                  <a:lnTo>
                    <a:pt x="152" y="196"/>
                  </a:lnTo>
                  <a:lnTo>
                    <a:pt x="172" y="155"/>
                  </a:lnTo>
                  <a:lnTo>
                    <a:pt x="177" y="109"/>
                  </a:lnTo>
                  <a:lnTo>
                    <a:pt x="172" y="65"/>
                  </a:lnTo>
                  <a:lnTo>
                    <a:pt x="155" y="27"/>
                  </a:lnTo>
                  <a:lnTo>
                    <a:pt x="145" y="21"/>
                  </a:lnTo>
                  <a:lnTo>
                    <a:pt x="133" y="16"/>
                  </a:lnTo>
                  <a:lnTo>
                    <a:pt x="120" y="11"/>
                  </a:lnTo>
                  <a:lnTo>
                    <a:pt x="112" y="0"/>
                  </a:lnTo>
                  <a:lnTo>
                    <a:pt x="90" y="9"/>
                  </a:lnTo>
                  <a:lnTo>
                    <a:pt x="71" y="21"/>
                  </a:lnTo>
                  <a:lnTo>
                    <a:pt x="55" y="39"/>
                  </a:lnTo>
                  <a:lnTo>
                    <a:pt x="41" y="57"/>
                  </a:lnTo>
                  <a:lnTo>
                    <a:pt x="30" y="76"/>
                  </a:lnTo>
                  <a:lnTo>
                    <a:pt x="19" y="98"/>
                  </a:lnTo>
                  <a:lnTo>
                    <a:pt x="11" y="120"/>
                  </a:lnTo>
                  <a:lnTo>
                    <a:pt x="5" y="141"/>
                  </a:lnTo>
                  <a:close/>
                </a:path>
              </a:pathLst>
            </a:custGeom>
            <a:solidFill>
              <a:srgbClr val="1E19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6" name="Freeform 112"/>
            <p:cNvSpPr>
              <a:spLocks/>
            </p:cNvSpPr>
            <p:nvPr/>
          </p:nvSpPr>
          <p:spPr bwMode="auto">
            <a:xfrm>
              <a:off x="663" y="3108"/>
              <a:ext cx="19" cy="44"/>
            </a:xfrm>
            <a:custGeom>
              <a:avLst/>
              <a:gdLst>
                <a:gd name="T0" fmla="*/ 0 w 76"/>
                <a:gd name="T1" fmla="*/ 0 h 177"/>
                <a:gd name="T2" fmla="*/ 0 w 76"/>
                <a:gd name="T3" fmla="*/ 0 h 177"/>
                <a:gd name="T4" fmla="*/ 0 w 76"/>
                <a:gd name="T5" fmla="*/ 0 h 177"/>
                <a:gd name="T6" fmla="*/ 0 w 76"/>
                <a:gd name="T7" fmla="*/ 0 h 177"/>
                <a:gd name="T8" fmla="*/ 0 w 76"/>
                <a:gd name="T9" fmla="*/ 0 h 177"/>
                <a:gd name="T10" fmla="*/ 0 w 76"/>
                <a:gd name="T11" fmla="*/ 0 h 177"/>
                <a:gd name="T12" fmla="*/ 0 w 76"/>
                <a:gd name="T13" fmla="*/ 0 h 177"/>
                <a:gd name="T14" fmla="*/ 0 w 76"/>
                <a:gd name="T15" fmla="*/ 0 h 177"/>
                <a:gd name="T16" fmla="*/ 0 w 76"/>
                <a:gd name="T17" fmla="*/ 0 h 177"/>
                <a:gd name="T18" fmla="*/ 0 w 76"/>
                <a:gd name="T19" fmla="*/ 0 h 177"/>
                <a:gd name="T20" fmla="*/ 0 w 76"/>
                <a:gd name="T21" fmla="*/ 0 h 177"/>
                <a:gd name="T22" fmla="*/ 0 w 76"/>
                <a:gd name="T23" fmla="*/ 0 h 177"/>
                <a:gd name="T24" fmla="*/ 0 w 76"/>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177"/>
                <a:gd name="T41" fmla="*/ 76 w 76"/>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177">
                  <a:moveTo>
                    <a:pt x="69" y="87"/>
                  </a:moveTo>
                  <a:lnTo>
                    <a:pt x="74" y="65"/>
                  </a:lnTo>
                  <a:lnTo>
                    <a:pt x="76" y="44"/>
                  </a:lnTo>
                  <a:lnTo>
                    <a:pt x="74" y="21"/>
                  </a:lnTo>
                  <a:lnTo>
                    <a:pt x="69" y="0"/>
                  </a:lnTo>
                  <a:lnTo>
                    <a:pt x="32" y="21"/>
                  </a:lnTo>
                  <a:lnTo>
                    <a:pt x="11" y="73"/>
                  </a:lnTo>
                  <a:lnTo>
                    <a:pt x="0" y="133"/>
                  </a:lnTo>
                  <a:lnTo>
                    <a:pt x="3" y="177"/>
                  </a:lnTo>
                  <a:lnTo>
                    <a:pt x="27" y="161"/>
                  </a:lnTo>
                  <a:lnTo>
                    <a:pt x="44" y="138"/>
                  </a:lnTo>
                  <a:lnTo>
                    <a:pt x="57" y="111"/>
                  </a:lnTo>
                  <a:lnTo>
                    <a:pt x="69" y="87"/>
                  </a:lnTo>
                  <a:close/>
                </a:path>
              </a:pathLst>
            </a:custGeom>
            <a:solidFill>
              <a:srgbClr val="C63F8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7" name="Freeform 113"/>
            <p:cNvSpPr>
              <a:spLocks/>
            </p:cNvSpPr>
            <p:nvPr/>
          </p:nvSpPr>
          <p:spPr bwMode="auto">
            <a:xfrm>
              <a:off x="593" y="3157"/>
              <a:ext cx="26" cy="40"/>
            </a:xfrm>
            <a:custGeom>
              <a:avLst/>
              <a:gdLst>
                <a:gd name="T0" fmla="*/ 0 w 104"/>
                <a:gd name="T1" fmla="*/ 0 h 161"/>
                <a:gd name="T2" fmla="*/ 0 w 104"/>
                <a:gd name="T3" fmla="*/ 0 h 161"/>
                <a:gd name="T4" fmla="*/ 0 w 104"/>
                <a:gd name="T5" fmla="*/ 0 h 161"/>
                <a:gd name="T6" fmla="*/ 0 w 104"/>
                <a:gd name="T7" fmla="*/ 0 h 161"/>
                <a:gd name="T8" fmla="*/ 0 w 104"/>
                <a:gd name="T9" fmla="*/ 0 h 161"/>
                <a:gd name="T10" fmla="*/ 0 w 104"/>
                <a:gd name="T11" fmla="*/ 0 h 161"/>
                <a:gd name="T12" fmla="*/ 0 w 104"/>
                <a:gd name="T13" fmla="*/ 0 h 161"/>
                <a:gd name="T14" fmla="*/ 0 w 104"/>
                <a:gd name="T15" fmla="*/ 0 h 161"/>
                <a:gd name="T16" fmla="*/ 0 w 104"/>
                <a:gd name="T17" fmla="*/ 0 h 161"/>
                <a:gd name="T18" fmla="*/ 0 w 104"/>
                <a:gd name="T19" fmla="*/ 0 h 161"/>
                <a:gd name="T20" fmla="*/ 0 w 104"/>
                <a:gd name="T21" fmla="*/ 0 h 161"/>
                <a:gd name="T22" fmla="*/ 0 w 104"/>
                <a:gd name="T23" fmla="*/ 0 h 161"/>
                <a:gd name="T24" fmla="*/ 0 w 104"/>
                <a:gd name="T25" fmla="*/ 0 h 161"/>
                <a:gd name="T26" fmla="*/ 0 w 104"/>
                <a:gd name="T27" fmla="*/ 0 h 161"/>
                <a:gd name="T28" fmla="*/ 0 w 104"/>
                <a:gd name="T29" fmla="*/ 0 h 161"/>
                <a:gd name="T30" fmla="*/ 0 w 104"/>
                <a:gd name="T31" fmla="*/ 0 h 161"/>
                <a:gd name="T32" fmla="*/ 0 w 104"/>
                <a:gd name="T33" fmla="*/ 0 h 161"/>
                <a:gd name="T34" fmla="*/ 0 w 104"/>
                <a:gd name="T35" fmla="*/ 0 h 161"/>
                <a:gd name="T36" fmla="*/ 0 w 104"/>
                <a:gd name="T37" fmla="*/ 0 h 161"/>
                <a:gd name="T38" fmla="*/ 0 w 104"/>
                <a:gd name="T39" fmla="*/ 0 h 161"/>
                <a:gd name="T40" fmla="*/ 0 w 104"/>
                <a:gd name="T41" fmla="*/ 0 h 1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
                <a:gd name="T64" fmla="*/ 0 h 161"/>
                <a:gd name="T65" fmla="*/ 104 w 104"/>
                <a:gd name="T66" fmla="*/ 161 h 1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 h="161">
                  <a:moveTo>
                    <a:pt x="85" y="90"/>
                  </a:moveTo>
                  <a:lnTo>
                    <a:pt x="93" y="67"/>
                  </a:lnTo>
                  <a:lnTo>
                    <a:pt x="101" y="43"/>
                  </a:lnTo>
                  <a:lnTo>
                    <a:pt x="104" y="21"/>
                  </a:lnTo>
                  <a:lnTo>
                    <a:pt x="101" y="0"/>
                  </a:lnTo>
                  <a:lnTo>
                    <a:pt x="83" y="2"/>
                  </a:lnTo>
                  <a:lnTo>
                    <a:pt x="63" y="16"/>
                  </a:lnTo>
                  <a:lnTo>
                    <a:pt x="47" y="37"/>
                  </a:lnTo>
                  <a:lnTo>
                    <a:pt x="30" y="62"/>
                  </a:lnTo>
                  <a:lnTo>
                    <a:pt x="19" y="90"/>
                  </a:lnTo>
                  <a:lnTo>
                    <a:pt x="9" y="117"/>
                  </a:lnTo>
                  <a:lnTo>
                    <a:pt x="3" y="141"/>
                  </a:lnTo>
                  <a:lnTo>
                    <a:pt x="0" y="161"/>
                  </a:lnTo>
                  <a:lnTo>
                    <a:pt x="14" y="157"/>
                  </a:lnTo>
                  <a:lnTo>
                    <a:pt x="28" y="152"/>
                  </a:lnTo>
                  <a:lnTo>
                    <a:pt x="41" y="144"/>
                  </a:lnTo>
                  <a:lnTo>
                    <a:pt x="53" y="133"/>
                  </a:lnTo>
                  <a:lnTo>
                    <a:pt x="60" y="125"/>
                  </a:lnTo>
                  <a:lnTo>
                    <a:pt x="69" y="111"/>
                  </a:lnTo>
                  <a:lnTo>
                    <a:pt x="76" y="101"/>
                  </a:lnTo>
                  <a:lnTo>
                    <a:pt x="85" y="90"/>
                  </a:lnTo>
                  <a:close/>
                </a:path>
              </a:pathLst>
            </a:custGeom>
            <a:solidFill>
              <a:srgbClr val="EA89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8" name="Freeform 114"/>
            <p:cNvSpPr>
              <a:spLocks/>
            </p:cNvSpPr>
            <p:nvPr/>
          </p:nvSpPr>
          <p:spPr bwMode="auto">
            <a:xfrm>
              <a:off x="613" y="3076"/>
              <a:ext cx="18" cy="42"/>
            </a:xfrm>
            <a:custGeom>
              <a:avLst/>
              <a:gdLst>
                <a:gd name="T0" fmla="*/ 0 w 70"/>
                <a:gd name="T1" fmla="*/ 0 h 166"/>
                <a:gd name="T2" fmla="*/ 0 w 70"/>
                <a:gd name="T3" fmla="*/ 0 h 166"/>
                <a:gd name="T4" fmla="*/ 0 w 70"/>
                <a:gd name="T5" fmla="*/ 0 h 166"/>
                <a:gd name="T6" fmla="*/ 0 w 70"/>
                <a:gd name="T7" fmla="*/ 0 h 166"/>
                <a:gd name="T8" fmla="*/ 0 w 70"/>
                <a:gd name="T9" fmla="*/ 0 h 166"/>
                <a:gd name="T10" fmla="*/ 0 w 70"/>
                <a:gd name="T11" fmla="*/ 0 h 166"/>
                <a:gd name="T12" fmla="*/ 0 w 70"/>
                <a:gd name="T13" fmla="*/ 0 h 166"/>
                <a:gd name="T14" fmla="*/ 0 w 70"/>
                <a:gd name="T15" fmla="*/ 0 h 166"/>
                <a:gd name="T16" fmla="*/ 0 w 70"/>
                <a:gd name="T17" fmla="*/ 0 h 166"/>
                <a:gd name="T18" fmla="*/ 0 w 70"/>
                <a:gd name="T19" fmla="*/ 0 h 166"/>
                <a:gd name="T20" fmla="*/ 0 w 70"/>
                <a:gd name="T21" fmla="*/ 0 h 166"/>
                <a:gd name="T22" fmla="*/ 0 w 70"/>
                <a:gd name="T23" fmla="*/ 0 h 166"/>
                <a:gd name="T24" fmla="*/ 0 w 70"/>
                <a:gd name="T25" fmla="*/ 0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0"/>
                <a:gd name="T40" fmla="*/ 0 h 166"/>
                <a:gd name="T41" fmla="*/ 70 w 70"/>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0" h="166">
                  <a:moveTo>
                    <a:pt x="62" y="85"/>
                  </a:moveTo>
                  <a:lnTo>
                    <a:pt x="67" y="63"/>
                  </a:lnTo>
                  <a:lnTo>
                    <a:pt x="70" y="41"/>
                  </a:lnTo>
                  <a:lnTo>
                    <a:pt x="67" y="22"/>
                  </a:lnTo>
                  <a:lnTo>
                    <a:pt x="62" y="0"/>
                  </a:lnTo>
                  <a:lnTo>
                    <a:pt x="30" y="25"/>
                  </a:lnTo>
                  <a:lnTo>
                    <a:pt x="10" y="71"/>
                  </a:lnTo>
                  <a:lnTo>
                    <a:pt x="0" y="126"/>
                  </a:lnTo>
                  <a:lnTo>
                    <a:pt x="2" y="166"/>
                  </a:lnTo>
                  <a:lnTo>
                    <a:pt x="26" y="153"/>
                  </a:lnTo>
                  <a:lnTo>
                    <a:pt x="43" y="134"/>
                  </a:lnTo>
                  <a:lnTo>
                    <a:pt x="53" y="110"/>
                  </a:lnTo>
                  <a:lnTo>
                    <a:pt x="62" y="85"/>
                  </a:lnTo>
                  <a:close/>
                </a:path>
              </a:pathLst>
            </a:custGeom>
            <a:solidFill>
              <a:srgbClr val="AD549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79" name="Freeform 115"/>
            <p:cNvSpPr>
              <a:spLocks/>
            </p:cNvSpPr>
            <p:nvPr/>
          </p:nvSpPr>
          <p:spPr bwMode="auto">
            <a:xfrm>
              <a:off x="670" y="3109"/>
              <a:ext cx="24" cy="50"/>
            </a:xfrm>
            <a:custGeom>
              <a:avLst/>
              <a:gdLst>
                <a:gd name="T0" fmla="*/ 0 w 92"/>
                <a:gd name="T1" fmla="*/ 0 h 202"/>
                <a:gd name="T2" fmla="*/ 0 w 92"/>
                <a:gd name="T3" fmla="*/ 0 h 202"/>
                <a:gd name="T4" fmla="*/ 0 w 92"/>
                <a:gd name="T5" fmla="*/ 0 h 202"/>
                <a:gd name="T6" fmla="*/ 0 w 92"/>
                <a:gd name="T7" fmla="*/ 0 h 202"/>
                <a:gd name="T8" fmla="*/ 0 w 92"/>
                <a:gd name="T9" fmla="*/ 0 h 202"/>
                <a:gd name="T10" fmla="*/ 0 w 92"/>
                <a:gd name="T11" fmla="*/ 0 h 202"/>
                <a:gd name="T12" fmla="*/ 0 w 92"/>
                <a:gd name="T13" fmla="*/ 0 h 202"/>
                <a:gd name="T14" fmla="*/ 0 w 92"/>
                <a:gd name="T15" fmla="*/ 0 h 202"/>
                <a:gd name="T16" fmla="*/ 0 w 92"/>
                <a:gd name="T17" fmla="*/ 0 h 202"/>
                <a:gd name="T18" fmla="*/ 0 w 92"/>
                <a:gd name="T19" fmla="*/ 0 h 202"/>
                <a:gd name="T20" fmla="*/ 0 w 92"/>
                <a:gd name="T21" fmla="*/ 0 h 202"/>
                <a:gd name="T22" fmla="*/ 0 w 92"/>
                <a:gd name="T23" fmla="*/ 0 h 202"/>
                <a:gd name="T24" fmla="*/ 0 w 92"/>
                <a:gd name="T25" fmla="*/ 0 h 202"/>
                <a:gd name="T26" fmla="*/ 0 w 92"/>
                <a:gd name="T27" fmla="*/ 0 h 202"/>
                <a:gd name="T28" fmla="*/ 0 w 92"/>
                <a:gd name="T29" fmla="*/ 0 h 202"/>
                <a:gd name="T30" fmla="*/ 0 w 92"/>
                <a:gd name="T31" fmla="*/ 0 h 202"/>
                <a:gd name="T32" fmla="*/ 0 w 92"/>
                <a:gd name="T33" fmla="*/ 0 h 202"/>
                <a:gd name="T34" fmla="*/ 0 w 92"/>
                <a:gd name="T35" fmla="*/ 0 h 202"/>
                <a:gd name="T36" fmla="*/ 0 w 92"/>
                <a:gd name="T37" fmla="*/ 0 h 202"/>
                <a:gd name="T38" fmla="*/ 0 w 92"/>
                <a:gd name="T39" fmla="*/ 0 h 202"/>
                <a:gd name="T40" fmla="*/ 0 w 92"/>
                <a:gd name="T41" fmla="*/ 0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2"/>
                <a:gd name="T65" fmla="*/ 92 w 92"/>
                <a:gd name="T66" fmla="*/ 202 h 2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2">
                  <a:moveTo>
                    <a:pt x="0" y="196"/>
                  </a:moveTo>
                  <a:lnTo>
                    <a:pt x="0" y="198"/>
                  </a:lnTo>
                  <a:lnTo>
                    <a:pt x="0" y="202"/>
                  </a:lnTo>
                  <a:lnTo>
                    <a:pt x="2" y="202"/>
                  </a:lnTo>
                  <a:lnTo>
                    <a:pt x="5" y="202"/>
                  </a:lnTo>
                  <a:lnTo>
                    <a:pt x="25" y="196"/>
                  </a:lnTo>
                  <a:lnTo>
                    <a:pt x="41" y="188"/>
                  </a:lnTo>
                  <a:lnTo>
                    <a:pt x="55" y="175"/>
                  </a:lnTo>
                  <a:lnTo>
                    <a:pt x="65" y="158"/>
                  </a:lnTo>
                  <a:lnTo>
                    <a:pt x="74" y="142"/>
                  </a:lnTo>
                  <a:lnTo>
                    <a:pt x="79" y="122"/>
                  </a:lnTo>
                  <a:lnTo>
                    <a:pt x="85" y="103"/>
                  </a:lnTo>
                  <a:lnTo>
                    <a:pt x="90" y="85"/>
                  </a:lnTo>
                  <a:lnTo>
                    <a:pt x="92" y="65"/>
                  </a:lnTo>
                  <a:lnTo>
                    <a:pt x="92" y="41"/>
                  </a:lnTo>
                  <a:lnTo>
                    <a:pt x="87" y="19"/>
                  </a:lnTo>
                  <a:lnTo>
                    <a:pt x="79" y="0"/>
                  </a:lnTo>
                  <a:lnTo>
                    <a:pt x="71" y="55"/>
                  </a:lnTo>
                  <a:lnTo>
                    <a:pt x="60" y="109"/>
                  </a:lnTo>
                  <a:lnTo>
                    <a:pt x="39" y="158"/>
                  </a:lnTo>
                  <a:lnTo>
                    <a:pt x="0" y="196"/>
                  </a:lnTo>
                  <a:close/>
                </a:path>
              </a:pathLst>
            </a:custGeom>
            <a:solidFill>
              <a:srgbClr val="8219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0" name="Freeform 116"/>
            <p:cNvSpPr>
              <a:spLocks/>
            </p:cNvSpPr>
            <p:nvPr/>
          </p:nvSpPr>
          <p:spPr bwMode="auto">
            <a:xfrm>
              <a:off x="598" y="3162"/>
              <a:ext cx="31" cy="45"/>
            </a:xfrm>
            <a:custGeom>
              <a:avLst/>
              <a:gdLst>
                <a:gd name="T0" fmla="*/ 0 w 122"/>
                <a:gd name="T1" fmla="*/ 0 h 182"/>
                <a:gd name="T2" fmla="*/ 0 w 122"/>
                <a:gd name="T3" fmla="*/ 0 h 182"/>
                <a:gd name="T4" fmla="*/ 0 w 122"/>
                <a:gd name="T5" fmla="*/ 0 h 182"/>
                <a:gd name="T6" fmla="*/ 0 w 122"/>
                <a:gd name="T7" fmla="*/ 0 h 182"/>
                <a:gd name="T8" fmla="*/ 0 w 122"/>
                <a:gd name="T9" fmla="*/ 0 h 182"/>
                <a:gd name="T10" fmla="*/ 0 w 122"/>
                <a:gd name="T11" fmla="*/ 0 h 182"/>
                <a:gd name="T12" fmla="*/ 0 w 122"/>
                <a:gd name="T13" fmla="*/ 0 h 182"/>
                <a:gd name="T14" fmla="*/ 0 w 122"/>
                <a:gd name="T15" fmla="*/ 0 h 182"/>
                <a:gd name="T16" fmla="*/ 0 w 122"/>
                <a:gd name="T17" fmla="*/ 0 h 182"/>
                <a:gd name="T18" fmla="*/ 0 w 122"/>
                <a:gd name="T19" fmla="*/ 0 h 182"/>
                <a:gd name="T20" fmla="*/ 0 w 122"/>
                <a:gd name="T21" fmla="*/ 0 h 182"/>
                <a:gd name="T22" fmla="*/ 0 w 122"/>
                <a:gd name="T23" fmla="*/ 0 h 182"/>
                <a:gd name="T24" fmla="*/ 0 w 122"/>
                <a:gd name="T25" fmla="*/ 0 h 182"/>
                <a:gd name="T26" fmla="*/ 0 w 122"/>
                <a:gd name="T27" fmla="*/ 0 h 182"/>
                <a:gd name="T28" fmla="*/ 0 w 122"/>
                <a:gd name="T29" fmla="*/ 0 h 182"/>
                <a:gd name="T30" fmla="*/ 0 w 122"/>
                <a:gd name="T31" fmla="*/ 0 h 182"/>
                <a:gd name="T32" fmla="*/ 0 w 122"/>
                <a:gd name="T33" fmla="*/ 0 h 182"/>
                <a:gd name="T34" fmla="*/ 0 w 122"/>
                <a:gd name="T35" fmla="*/ 0 h 182"/>
                <a:gd name="T36" fmla="*/ 0 w 122"/>
                <a:gd name="T37" fmla="*/ 0 h 182"/>
                <a:gd name="T38" fmla="*/ 0 w 122"/>
                <a:gd name="T39" fmla="*/ 0 h 182"/>
                <a:gd name="T40" fmla="*/ 0 w 122"/>
                <a:gd name="T41" fmla="*/ 0 h 182"/>
                <a:gd name="T42" fmla="*/ 0 w 122"/>
                <a:gd name="T43" fmla="*/ 0 h 182"/>
                <a:gd name="T44" fmla="*/ 0 w 122"/>
                <a:gd name="T45" fmla="*/ 0 h 182"/>
                <a:gd name="T46" fmla="*/ 0 w 122"/>
                <a:gd name="T47" fmla="*/ 0 h 182"/>
                <a:gd name="T48" fmla="*/ 0 w 122"/>
                <a:gd name="T49" fmla="*/ 0 h 1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82"/>
                <a:gd name="T77" fmla="*/ 122 w 122"/>
                <a:gd name="T78" fmla="*/ 182 h 1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82">
                  <a:moveTo>
                    <a:pt x="2" y="172"/>
                  </a:moveTo>
                  <a:lnTo>
                    <a:pt x="0" y="174"/>
                  </a:lnTo>
                  <a:lnTo>
                    <a:pt x="0" y="177"/>
                  </a:lnTo>
                  <a:lnTo>
                    <a:pt x="2" y="179"/>
                  </a:lnTo>
                  <a:lnTo>
                    <a:pt x="2" y="182"/>
                  </a:lnTo>
                  <a:lnTo>
                    <a:pt x="24" y="179"/>
                  </a:lnTo>
                  <a:lnTo>
                    <a:pt x="42" y="172"/>
                  </a:lnTo>
                  <a:lnTo>
                    <a:pt x="60" y="163"/>
                  </a:lnTo>
                  <a:lnTo>
                    <a:pt x="72" y="147"/>
                  </a:lnTo>
                  <a:lnTo>
                    <a:pt x="83" y="133"/>
                  </a:lnTo>
                  <a:lnTo>
                    <a:pt x="95" y="117"/>
                  </a:lnTo>
                  <a:lnTo>
                    <a:pt x="106" y="98"/>
                  </a:lnTo>
                  <a:lnTo>
                    <a:pt x="113" y="82"/>
                  </a:lnTo>
                  <a:lnTo>
                    <a:pt x="119" y="59"/>
                  </a:lnTo>
                  <a:lnTo>
                    <a:pt x="122" y="41"/>
                  </a:lnTo>
                  <a:lnTo>
                    <a:pt x="122" y="18"/>
                  </a:lnTo>
                  <a:lnTo>
                    <a:pt x="116" y="0"/>
                  </a:lnTo>
                  <a:lnTo>
                    <a:pt x="108" y="24"/>
                  </a:lnTo>
                  <a:lnTo>
                    <a:pt x="97" y="48"/>
                  </a:lnTo>
                  <a:lnTo>
                    <a:pt x="90" y="76"/>
                  </a:lnTo>
                  <a:lnTo>
                    <a:pt x="76" y="98"/>
                  </a:lnTo>
                  <a:lnTo>
                    <a:pt x="62" y="122"/>
                  </a:lnTo>
                  <a:lnTo>
                    <a:pt x="46" y="142"/>
                  </a:lnTo>
                  <a:lnTo>
                    <a:pt x="26" y="158"/>
                  </a:lnTo>
                  <a:lnTo>
                    <a:pt x="2" y="172"/>
                  </a:lnTo>
                  <a:close/>
                </a:path>
              </a:pathLst>
            </a:custGeom>
            <a:solidFill>
              <a:srgbClr val="C63F8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1" name="Freeform 117"/>
            <p:cNvSpPr>
              <a:spLocks/>
            </p:cNvSpPr>
            <p:nvPr/>
          </p:nvSpPr>
          <p:spPr bwMode="auto">
            <a:xfrm>
              <a:off x="620" y="3079"/>
              <a:ext cx="22" cy="48"/>
            </a:xfrm>
            <a:custGeom>
              <a:avLst/>
              <a:gdLst>
                <a:gd name="T0" fmla="*/ 0 w 87"/>
                <a:gd name="T1" fmla="*/ 0 h 191"/>
                <a:gd name="T2" fmla="*/ 0 w 87"/>
                <a:gd name="T3" fmla="*/ 0 h 191"/>
                <a:gd name="T4" fmla="*/ 0 w 87"/>
                <a:gd name="T5" fmla="*/ 0 h 191"/>
                <a:gd name="T6" fmla="*/ 0 w 87"/>
                <a:gd name="T7" fmla="*/ 0 h 191"/>
                <a:gd name="T8" fmla="*/ 0 w 87"/>
                <a:gd name="T9" fmla="*/ 0 h 191"/>
                <a:gd name="T10" fmla="*/ 0 w 87"/>
                <a:gd name="T11" fmla="*/ 0 h 191"/>
                <a:gd name="T12" fmla="*/ 0 w 87"/>
                <a:gd name="T13" fmla="*/ 0 h 191"/>
                <a:gd name="T14" fmla="*/ 0 w 87"/>
                <a:gd name="T15" fmla="*/ 0 h 191"/>
                <a:gd name="T16" fmla="*/ 0 w 87"/>
                <a:gd name="T17" fmla="*/ 0 h 191"/>
                <a:gd name="T18" fmla="*/ 0 w 87"/>
                <a:gd name="T19" fmla="*/ 0 h 191"/>
                <a:gd name="T20" fmla="*/ 0 w 87"/>
                <a:gd name="T21" fmla="*/ 0 h 191"/>
                <a:gd name="T22" fmla="*/ 0 w 87"/>
                <a:gd name="T23" fmla="*/ 0 h 191"/>
                <a:gd name="T24" fmla="*/ 0 w 87"/>
                <a:gd name="T25" fmla="*/ 0 h 191"/>
                <a:gd name="T26" fmla="*/ 0 w 87"/>
                <a:gd name="T27" fmla="*/ 0 h 191"/>
                <a:gd name="T28" fmla="*/ 0 w 87"/>
                <a:gd name="T29" fmla="*/ 0 h 191"/>
                <a:gd name="T30" fmla="*/ 0 w 87"/>
                <a:gd name="T31" fmla="*/ 0 h 191"/>
                <a:gd name="T32" fmla="*/ 0 w 87"/>
                <a:gd name="T33" fmla="*/ 0 h 191"/>
                <a:gd name="T34" fmla="*/ 0 w 87"/>
                <a:gd name="T35" fmla="*/ 0 h 191"/>
                <a:gd name="T36" fmla="*/ 0 w 87"/>
                <a:gd name="T37" fmla="*/ 0 h 191"/>
                <a:gd name="T38" fmla="*/ 0 w 87"/>
                <a:gd name="T39" fmla="*/ 0 h 191"/>
                <a:gd name="T40" fmla="*/ 0 w 87"/>
                <a:gd name="T41" fmla="*/ 0 h 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191"/>
                <a:gd name="T65" fmla="*/ 87 w 87"/>
                <a:gd name="T66" fmla="*/ 191 h 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191">
                  <a:moveTo>
                    <a:pt x="0" y="180"/>
                  </a:moveTo>
                  <a:lnTo>
                    <a:pt x="0" y="182"/>
                  </a:lnTo>
                  <a:lnTo>
                    <a:pt x="0" y="185"/>
                  </a:lnTo>
                  <a:lnTo>
                    <a:pt x="0" y="188"/>
                  </a:lnTo>
                  <a:lnTo>
                    <a:pt x="0" y="191"/>
                  </a:lnTo>
                  <a:lnTo>
                    <a:pt x="20" y="185"/>
                  </a:lnTo>
                  <a:lnTo>
                    <a:pt x="36" y="175"/>
                  </a:lnTo>
                  <a:lnTo>
                    <a:pt x="47" y="161"/>
                  </a:lnTo>
                  <a:lnTo>
                    <a:pt x="57" y="147"/>
                  </a:lnTo>
                  <a:lnTo>
                    <a:pt x="68" y="131"/>
                  </a:lnTo>
                  <a:lnTo>
                    <a:pt x="74" y="112"/>
                  </a:lnTo>
                  <a:lnTo>
                    <a:pt x="82" y="95"/>
                  </a:lnTo>
                  <a:lnTo>
                    <a:pt x="87" y="79"/>
                  </a:lnTo>
                  <a:lnTo>
                    <a:pt x="87" y="60"/>
                  </a:lnTo>
                  <a:lnTo>
                    <a:pt x="87" y="39"/>
                  </a:lnTo>
                  <a:lnTo>
                    <a:pt x="85" y="16"/>
                  </a:lnTo>
                  <a:lnTo>
                    <a:pt x="77" y="0"/>
                  </a:lnTo>
                  <a:lnTo>
                    <a:pt x="68" y="52"/>
                  </a:lnTo>
                  <a:lnTo>
                    <a:pt x="57" y="101"/>
                  </a:lnTo>
                  <a:lnTo>
                    <a:pt x="36" y="147"/>
                  </a:lnTo>
                  <a:lnTo>
                    <a:pt x="0" y="180"/>
                  </a:lnTo>
                  <a:close/>
                </a:path>
              </a:pathLst>
            </a:custGeom>
            <a:solidFill>
              <a:srgbClr val="6D19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2" name="Freeform 118"/>
            <p:cNvSpPr>
              <a:spLocks/>
            </p:cNvSpPr>
            <p:nvPr/>
          </p:nvSpPr>
          <p:spPr bwMode="auto">
            <a:xfrm>
              <a:off x="675" y="3258"/>
              <a:ext cx="62" cy="80"/>
            </a:xfrm>
            <a:custGeom>
              <a:avLst/>
              <a:gdLst>
                <a:gd name="T0" fmla="*/ 0 w 248"/>
                <a:gd name="T1" fmla="*/ 0 h 318"/>
                <a:gd name="T2" fmla="*/ 0 w 248"/>
                <a:gd name="T3" fmla="*/ 0 h 318"/>
                <a:gd name="T4" fmla="*/ 0 w 248"/>
                <a:gd name="T5" fmla="*/ 0 h 318"/>
                <a:gd name="T6" fmla="*/ 0 w 248"/>
                <a:gd name="T7" fmla="*/ 0 h 318"/>
                <a:gd name="T8" fmla="*/ 0 w 248"/>
                <a:gd name="T9" fmla="*/ 0 h 318"/>
                <a:gd name="T10" fmla="*/ 0 w 248"/>
                <a:gd name="T11" fmla="*/ 0 h 318"/>
                <a:gd name="T12" fmla="*/ 0 w 248"/>
                <a:gd name="T13" fmla="*/ 0 h 318"/>
                <a:gd name="T14" fmla="*/ 0 w 248"/>
                <a:gd name="T15" fmla="*/ 0 h 318"/>
                <a:gd name="T16" fmla="*/ 0 w 248"/>
                <a:gd name="T17" fmla="*/ 0 h 318"/>
                <a:gd name="T18" fmla="*/ 0 w 248"/>
                <a:gd name="T19" fmla="*/ 0 h 318"/>
                <a:gd name="T20" fmla="*/ 0 w 248"/>
                <a:gd name="T21" fmla="*/ 0 h 318"/>
                <a:gd name="T22" fmla="*/ 0 w 248"/>
                <a:gd name="T23" fmla="*/ 0 h 318"/>
                <a:gd name="T24" fmla="*/ 0 w 248"/>
                <a:gd name="T25" fmla="*/ 0 h 318"/>
                <a:gd name="T26" fmla="*/ 0 w 248"/>
                <a:gd name="T27" fmla="*/ 0 h 318"/>
                <a:gd name="T28" fmla="*/ 0 w 248"/>
                <a:gd name="T29" fmla="*/ 0 h 318"/>
                <a:gd name="T30" fmla="*/ 0 w 248"/>
                <a:gd name="T31" fmla="*/ 0 h 318"/>
                <a:gd name="T32" fmla="*/ 0 w 248"/>
                <a:gd name="T33" fmla="*/ 0 h 318"/>
                <a:gd name="T34" fmla="*/ 0 w 248"/>
                <a:gd name="T35" fmla="*/ 0 h 318"/>
                <a:gd name="T36" fmla="*/ 0 w 248"/>
                <a:gd name="T37" fmla="*/ 0 h 318"/>
                <a:gd name="T38" fmla="*/ 0 w 248"/>
                <a:gd name="T39" fmla="*/ 0 h 318"/>
                <a:gd name="T40" fmla="*/ 0 w 248"/>
                <a:gd name="T41" fmla="*/ 0 h 3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8"/>
                <a:gd name="T64" fmla="*/ 0 h 318"/>
                <a:gd name="T65" fmla="*/ 248 w 248"/>
                <a:gd name="T66" fmla="*/ 318 h 3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8" h="318">
                  <a:moveTo>
                    <a:pt x="248" y="229"/>
                  </a:moveTo>
                  <a:lnTo>
                    <a:pt x="220" y="177"/>
                  </a:lnTo>
                  <a:lnTo>
                    <a:pt x="207" y="120"/>
                  </a:lnTo>
                  <a:lnTo>
                    <a:pt x="202" y="60"/>
                  </a:lnTo>
                  <a:lnTo>
                    <a:pt x="207" y="0"/>
                  </a:lnTo>
                  <a:lnTo>
                    <a:pt x="163" y="25"/>
                  </a:lnTo>
                  <a:lnTo>
                    <a:pt x="128" y="58"/>
                  </a:lnTo>
                  <a:lnTo>
                    <a:pt x="98" y="95"/>
                  </a:lnTo>
                  <a:lnTo>
                    <a:pt x="73" y="136"/>
                  </a:lnTo>
                  <a:lnTo>
                    <a:pt x="55" y="182"/>
                  </a:lnTo>
                  <a:lnTo>
                    <a:pt x="36" y="229"/>
                  </a:lnTo>
                  <a:lnTo>
                    <a:pt x="20" y="276"/>
                  </a:lnTo>
                  <a:lnTo>
                    <a:pt x="0" y="318"/>
                  </a:lnTo>
                  <a:lnTo>
                    <a:pt x="32" y="313"/>
                  </a:lnTo>
                  <a:lnTo>
                    <a:pt x="66" y="308"/>
                  </a:lnTo>
                  <a:lnTo>
                    <a:pt x="98" y="300"/>
                  </a:lnTo>
                  <a:lnTo>
                    <a:pt x="131" y="290"/>
                  </a:lnTo>
                  <a:lnTo>
                    <a:pt x="161" y="278"/>
                  </a:lnTo>
                  <a:lnTo>
                    <a:pt x="191" y="265"/>
                  </a:lnTo>
                  <a:lnTo>
                    <a:pt x="220" y="248"/>
                  </a:lnTo>
                  <a:lnTo>
                    <a:pt x="248" y="229"/>
                  </a:lnTo>
                  <a:close/>
                </a:path>
              </a:pathLst>
            </a:custGeom>
            <a:solidFill>
              <a:srgbClr val="9319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3" name="Freeform 119"/>
            <p:cNvSpPr>
              <a:spLocks/>
            </p:cNvSpPr>
            <p:nvPr/>
          </p:nvSpPr>
          <p:spPr bwMode="auto">
            <a:xfrm>
              <a:off x="684" y="3270"/>
              <a:ext cx="40" cy="53"/>
            </a:xfrm>
            <a:custGeom>
              <a:avLst/>
              <a:gdLst>
                <a:gd name="T0" fmla="*/ 0 w 160"/>
                <a:gd name="T1" fmla="*/ 0 h 210"/>
                <a:gd name="T2" fmla="*/ 0 w 160"/>
                <a:gd name="T3" fmla="*/ 0 h 210"/>
                <a:gd name="T4" fmla="*/ 0 w 160"/>
                <a:gd name="T5" fmla="*/ 0 h 210"/>
                <a:gd name="T6" fmla="*/ 0 w 160"/>
                <a:gd name="T7" fmla="*/ 0 h 210"/>
                <a:gd name="T8" fmla="*/ 0 w 160"/>
                <a:gd name="T9" fmla="*/ 0 h 210"/>
                <a:gd name="T10" fmla="*/ 0 w 160"/>
                <a:gd name="T11" fmla="*/ 0 h 210"/>
                <a:gd name="T12" fmla="*/ 0 w 160"/>
                <a:gd name="T13" fmla="*/ 0 h 210"/>
                <a:gd name="T14" fmla="*/ 0 w 160"/>
                <a:gd name="T15" fmla="*/ 0 h 210"/>
                <a:gd name="T16" fmla="*/ 0 w 160"/>
                <a:gd name="T17" fmla="*/ 0 h 210"/>
                <a:gd name="T18" fmla="*/ 0 w 160"/>
                <a:gd name="T19" fmla="*/ 0 h 210"/>
                <a:gd name="T20" fmla="*/ 0 w 160"/>
                <a:gd name="T21" fmla="*/ 0 h 210"/>
                <a:gd name="T22" fmla="*/ 0 w 160"/>
                <a:gd name="T23" fmla="*/ 0 h 210"/>
                <a:gd name="T24" fmla="*/ 0 w 160"/>
                <a:gd name="T25" fmla="*/ 0 h 210"/>
                <a:gd name="T26" fmla="*/ 0 w 160"/>
                <a:gd name="T27" fmla="*/ 0 h 210"/>
                <a:gd name="T28" fmla="*/ 0 w 160"/>
                <a:gd name="T29" fmla="*/ 0 h 210"/>
                <a:gd name="T30" fmla="*/ 0 w 160"/>
                <a:gd name="T31" fmla="*/ 0 h 210"/>
                <a:gd name="T32" fmla="*/ 0 w 160"/>
                <a:gd name="T33" fmla="*/ 0 h 210"/>
                <a:gd name="T34" fmla="*/ 0 w 160"/>
                <a:gd name="T35" fmla="*/ 0 h 210"/>
                <a:gd name="T36" fmla="*/ 0 w 160"/>
                <a:gd name="T37" fmla="*/ 0 h 210"/>
                <a:gd name="T38" fmla="*/ 0 w 160"/>
                <a:gd name="T39" fmla="*/ 0 h 210"/>
                <a:gd name="T40" fmla="*/ 0 w 160"/>
                <a:gd name="T41" fmla="*/ 0 h 2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210"/>
                <a:gd name="T65" fmla="*/ 160 w 160"/>
                <a:gd name="T66" fmla="*/ 210 h 2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210">
                  <a:moveTo>
                    <a:pt x="160" y="150"/>
                  </a:moveTo>
                  <a:lnTo>
                    <a:pt x="141" y="115"/>
                  </a:lnTo>
                  <a:lnTo>
                    <a:pt x="130" y="80"/>
                  </a:lnTo>
                  <a:lnTo>
                    <a:pt x="125" y="39"/>
                  </a:lnTo>
                  <a:lnTo>
                    <a:pt x="130" y="0"/>
                  </a:lnTo>
                  <a:lnTo>
                    <a:pt x="103" y="16"/>
                  </a:lnTo>
                  <a:lnTo>
                    <a:pt x="78" y="39"/>
                  </a:lnTo>
                  <a:lnTo>
                    <a:pt x="62" y="63"/>
                  </a:lnTo>
                  <a:lnTo>
                    <a:pt x="46" y="90"/>
                  </a:lnTo>
                  <a:lnTo>
                    <a:pt x="32" y="120"/>
                  </a:lnTo>
                  <a:lnTo>
                    <a:pt x="21" y="150"/>
                  </a:lnTo>
                  <a:lnTo>
                    <a:pt x="10" y="180"/>
                  </a:lnTo>
                  <a:lnTo>
                    <a:pt x="0" y="210"/>
                  </a:lnTo>
                  <a:lnTo>
                    <a:pt x="19" y="207"/>
                  </a:lnTo>
                  <a:lnTo>
                    <a:pt x="40" y="202"/>
                  </a:lnTo>
                  <a:lnTo>
                    <a:pt x="60" y="197"/>
                  </a:lnTo>
                  <a:lnTo>
                    <a:pt x="81" y="191"/>
                  </a:lnTo>
                  <a:lnTo>
                    <a:pt x="100" y="183"/>
                  </a:lnTo>
                  <a:lnTo>
                    <a:pt x="122" y="172"/>
                  </a:lnTo>
                  <a:lnTo>
                    <a:pt x="141" y="161"/>
                  </a:lnTo>
                  <a:lnTo>
                    <a:pt x="160" y="150"/>
                  </a:lnTo>
                  <a:close/>
                </a:path>
              </a:pathLst>
            </a:custGeom>
            <a:solidFill>
              <a:srgbClr val="6D19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4" name="Freeform 120"/>
            <p:cNvSpPr>
              <a:spLocks/>
            </p:cNvSpPr>
            <p:nvPr/>
          </p:nvSpPr>
          <p:spPr bwMode="auto">
            <a:xfrm>
              <a:off x="564" y="3437"/>
              <a:ext cx="93" cy="190"/>
            </a:xfrm>
            <a:custGeom>
              <a:avLst/>
              <a:gdLst>
                <a:gd name="T0" fmla="*/ 0 w 370"/>
                <a:gd name="T1" fmla="*/ 0 h 760"/>
                <a:gd name="T2" fmla="*/ 0 w 370"/>
                <a:gd name="T3" fmla="*/ 0 h 760"/>
                <a:gd name="T4" fmla="*/ 0 w 370"/>
                <a:gd name="T5" fmla="*/ 0 h 760"/>
                <a:gd name="T6" fmla="*/ 0 w 370"/>
                <a:gd name="T7" fmla="*/ 0 h 760"/>
                <a:gd name="T8" fmla="*/ 0 w 370"/>
                <a:gd name="T9" fmla="*/ 0 h 760"/>
                <a:gd name="T10" fmla="*/ 0 w 370"/>
                <a:gd name="T11" fmla="*/ 0 h 760"/>
                <a:gd name="T12" fmla="*/ 0 w 370"/>
                <a:gd name="T13" fmla="*/ 0 h 760"/>
                <a:gd name="T14" fmla="*/ 0 w 370"/>
                <a:gd name="T15" fmla="*/ 0 h 760"/>
                <a:gd name="T16" fmla="*/ 0 w 370"/>
                <a:gd name="T17" fmla="*/ 0 h 760"/>
                <a:gd name="T18" fmla="*/ 0 w 370"/>
                <a:gd name="T19" fmla="*/ 0 h 760"/>
                <a:gd name="T20" fmla="*/ 0 w 370"/>
                <a:gd name="T21" fmla="*/ 0 h 760"/>
                <a:gd name="T22" fmla="*/ 0 w 370"/>
                <a:gd name="T23" fmla="*/ 0 h 760"/>
                <a:gd name="T24" fmla="*/ 0 w 370"/>
                <a:gd name="T25" fmla="*/ 0 h 760"/>
                <a:gd name="T26" fmla="*/ 0 w 370"/>
                <a:gd name="T27" fmla="*/ 0 h 760"/>
                <a:gd name="T28" fmla="*/ 0 w 370"/>
                <a:gd name="T29" fmla="*/ 0 h 760"/>
                <a:gd name="T30" fmla="*/ 0 w 370"/>
                <a:gd name="T31" fmla="*/ 0 h 760"/>
                <a:gd name="T32" fmla="*/ 0 w 370"/>
                <a:gd name="T33" fmla="*/ 0 h 760"/>
                <a:gd name="T34" fmla="*/ 0 w 370"/>
                <a:gd name="T35" fmla="*/ 0 h 760"/>
                <a:gd name="T36" fmla="*/ 0 w 370"/>
                <a:gd name="T37" fmla="*/ 0 h 760"/>
                <a:gd name="T38" fmla="*/ 0 w 370"/>
                <a:gd name="T39" fmla="*/ 0 h 760"/>
                <a:gd name="T40" fmla="*/ 0 w 370"/>
                <a:gd name="T41" fmla="*/ 0 h 760"/>
                <a:gd name="T42" fmla="*/ 0 w 370"/>
                <a:gd name="T43" fmla="*/ 0 h 760"/>
                <a:gd name="T44" fmla="*/ 0 w 370"/>
                <a:gd name="T45" fmla="*/ 0 h 760"/>
                <a:gd name="T46" fmla="*/ 0 w 370"/>
                <a:gd name="T47" fmla="*/ 0 h 760"/>
                <a:gd name="T48" fmla="*/ 0 w 370"/>
                <a:gd name="T49" fmla="*/ 0 h 760"/>
                <a:gd name="T50" fmla="*/ 0 w 370"/>
                <a:gd name="T51" fmla="*/ 0 h 760"/>
                <a:gd name="T52" fmla="*/ 0 w 370"/>
                <a:gd name="T53" fmla="*/ 0 h 760"/>
                <a:gd name="T54" fmla="*/ 0 w 370"/>
                <a:gd name="T55" fmla="*/ 0 h 760"/>
                <a:gd name="T56" fmla="*/ 0 w 370"/>
                <a:gd name="T57" fmla="*/ 0 h 760"/>
                <a:gd name="T58" fmla="*/ 0 w 370"/>
                <a:gd name="T59" fmla="*/ 0 h 760"/>
                <a:gd name="T60" fmla="*/ 0 w 370"/>
                <a:gd name="T61" fmla="*/ 0 h 760"/>
                <a:gd name="T62" fmla="*/ 0 w 370"/>
                <a:gd name="T63" fmla="*/ 0 h 760"/>
                <a:gd name="T64" fmla="*/ 0 w 370"/>
                <a:gd name="T65" fmla="*/ 0 h 760"/>
                <a:gd name="T66" fmla="*/ 0 w 370"/>
                <a:gd name="T67" fmla="*/ 0 h 760"/>
                <a:gd name="T68" fmla="*/ 0 w 370"/>
                <a:gd name="T69" fmla="*/ 0 h 760"/>
                <a:gd name="T70" fmla="*/ 0 w 370"/>
                <a:gd name="T71" fmla="*/ 0 h 760"/>
                <a:gd name="T72" fmla="*/ 0 w 370"/>
                <a:gd name="T73" fmla="*/ 0 h 760"/>
                <a:gd name="T74" fmla="*/ 0 w 370"/>
                <a:gd name="T75" fmla="*/ 0 h 760"/>
                <a:gd name="T76" fmla="*/ 0 w 370"/>
                <a:gd name="T77" fmla="*/ 0 h 760"/>
                <a:gd name="T78" fmla="*/ 0 w 370"/>
                <a:gd name="T79" fmla="*/ 0 h 760"/>
                <a:gd name="T80" fmla="*/ 0 w 370"/>
                <a:gd name="T81" fmla="*/ 0 h 7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0"/>
                <a:gd name="T124" fmla="*/ 0 h 760"/>
                <a:gd name="T125" fmla="*/ 370 w 370"/>
                <a:gd name="T126" fmla="*/ 760 h 7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0" h="760">
                  <a:moveTo>
                    <a:pt x="8" y="760"/>
                  </a:moveTo>
                  <a:lnTo>
                    <a:pt x="52" y="755"/>
                  </a:lnTo>
                  <a:lnTo>
                    <a:pt x="96" y="746"/>
                  </a:lnTo>
                  <a:lnTo>
                    <a:pt x="139" y="735"/>
                  </a:lnTo>
                  <a:lnTo>
                    <a:pt x="179" y="725"/>
                  </a:lnTo>
                  <a:lnTo>
                    <a:pt x="223" y="714"/>
                  </a:lnTo>
                  <a:lnTo>
                    <a:pt x="264" y="700"/>
                  </a:lnTo>
                  <a:lnTo>
                    <a:pt x="305" y="684"/>
                  </a:lnTo>
                  <a:lnTo>
                    <a:pt x="343" y="665"/>
                  </a:lnTo>
                  <a:lnTo>
                    <a:pt x="351" y="659"/>
                  </a:lnTo>
                  <a:lnTo>
                    <a:pt x="356" y="654"/>
                  </a:lnTo>
                  <a:lnTo>
                    <a:pt x="363" y="649"/>
                  </a:lnTo>
                  <a:lnTo>
                    <a:pt x="370" y="640"/>
                  </a:lnTo>
                  <a:lnTo>
                    <a:pt x="330" y="615"/>
                  </a:lnTo>
                  <a:lnTo>
                    <a:pt x="308" y="589"/>
                  </a:lnTo>
                  <a:lnTo>
                    <a:pt x="300" y="555"/>
                  </a:lnTo>
                  <a:lnTo>
                    <a:pt x="300" y="520"/>
                  </a:lnTo>
                  <a:lnTo>
                    <a:pt x="305" y="488"/>
                  </a:lnTo>
                  <a:lnTo>
                    <a:pt x="313" y="452"/>
                  </a:lnTo>
                  <a:lnTo>
                    <a:pt x="313" y="422"/>
                  </a:lnTo>
                  <a:lnTo>
                    <a:pt x="308" y="396"/>
                  </a:lnTo>
                  <a:lnTo>
                    <a:pt x="291" y="368"/>
                  </a:lnTo>
                  <a:lnTo>
                    <a:pt x="278" y="343"/>
                  </a:lnTo>
                  <a:lnTo>
                    <a:pt x="267" y="316"/>
                  </a:lnTo>
                  <a:lnTo>
                    <a:pt x="264" y="283"/>
                  </a:lnTo>
                  <a:lnTo>
                    <a:pt x="275" y="237"/>
                  </a:lnTo>
                  <a:lnTo>
                    <a:pt x="294" y="194"/>
                  </a:lnTo>
                  <a:lnTo>
                    <a:pt x="310" y="147"/>
                  </a:lnTo>
                  <a:lnTo>
                    <a:pt x="308" y="96"/>
                  </a:lnTo>
                  <a:lnTo>
                    <a:pt x="297" y="71"/>
                  </a:lnTo>
                  <a:lnTo>
                    <a:pt x="283" y="46"/>
                  </a:lnTo>
                  <a:lnTo>
                    <a:pt x="275" y="25"/>
                  </a:lnTo>
                  <a:lnTo>
                    <a:pt x="275" y="0"/>
                  </a:lnTo>
                  <a:lnTo>
                    <a:pt x="207" y="71"/>
                  </a:lnTo>
                  <a:lnTo>
                    <a:pt x="147" y="156"/>
                  </a:lnTo>
                  <a:lnTo>
                    <a:pt x="98" y="248"/>
                  </a:lnTo>
                  <a:lnTo>
                    <a:pt x="57" y="349"/>
                  </a:lnTo>
                  <a:lnTo>
                    <a:pt x="25" y="455"/>
                  </a:lnTo>
                  <a:lnTo>
                    <a:pt x="8" y="559"/>
                  </a:lnTo>
                  <a:lnTo>
                    <a:pt x="0" y="663"/>
                  </a:lnTo>
                  <a:lnTo>
                    <a:pt x="8" y="760"/>
                  </a:lnTo>
                  <a:close/>
                </a:path>
              </a:pathLst>
            </a:custGeom>
            <a:solidFill>
              <a:srgbClr val="8284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5" name="Freeform 121"/>
            <p:cNvSpPr>
              <a:spLocks/>
            </p:cNvSpPr>
            <p:nvPr/>
          </p:nvSpPr>
          <p:spPr bwMode="auto">
            <a:xfrm>
              <a:off x="406" y="3508"/>
              <a:ext cx="305" cy="155"/>
            </a:xfrm>
            <a:custGeom>
              <a:avLst/>
              <a:gdLst>
                <a:gd name="T0" fmla="*/ 0 w 1218"/>
                <a:gd name="T1" fmla="*/ 0 h 622"/>
                <a:gd name="T2" fmla="*/ 0 w 1218"/>
                <a:gd name="T3" fmla="*/ 0 h 622"/>
                <a:gd name="T4" fmla="*/ 0 w 1218"/>
                <a:gd name="T5" fmla="*/ 0 h 622"/>
                <a:gd name="T6" fmla="*/ 0 w 1218"/>
                <a:gd name="T7" fmla="*/ 0 h 622"/>
                <a:gd name="T8" fmla="*/ 0 w 1218"/>
                <a:gd name="T9" fmla="*/ 0 h 622"/>
                <a:gd name="T10" fmla="*/ 0 w 1218"/>
                <a:gd name="T11" fmla="*/ 0 h 622"/>
                <a:gd name="T12" fmla="*/ 0 w 1218"/>
                <a:gd name="T13" fmla="*/ 0 h 622"/>
                <a:gd name="T14" fmla="*/ 0 w 1218"/>
                <a:gd name="T15" fmla="*/ 0 h 622"/>
                <a:gd name="T16" fmla="*/ 0 w 1218"/>
                <a:gd name="T17" fmla="*/ 0 h 622"/>
                <a:gd name="T18" fmla="*/ 0 w 1218"/>
                <a:gd name="T19" fmla="*/ 0 h 622"/>
                <a:gd name="T20" fmla="*/ 0 w 1218"/>
                <a:gd name="T21" fmla="*/ 0 h 622"/>
                <a:gd name="T22" fmla="*/ 0 w 1218"/>
                <a:gd name="T23" fmla="*/ 0 h 622"/>
                <a:gd name="T24" fmla="*/ 0 w 1218"/>
                <a:gd name="T25" fmla="*/ 0 h 622"/>
                <a:gd name="T26" fmla="*/ 0 w 1218"/>
                <a:gd name="T27" fmla="*/ 0 h 622"/>
                <a:gd name="T28" fmla="*/ 0 w 1218"/>
                <a:gd name="T29" fmla="*/ 0 h 622"/>
                <a:gd name="T30" fmla="*/ 0 w 1218"/>
                <a:gd name="T31" fmla="*/ 0 h 622"/>
                <a:gd name="T32" fmla="*/ 0 w 1218"/>
                <a:gd name="T33" fmla="*/ 0 h 622"/>
                <a:gd name="T34" fmla="*/ 0 w 1218"/>
                <a:gd name="T35" fmla="*/ 0 h 622"/>
                <a:gd name="T36" fmla="*/ 0 w 1218"/>
                <a:gd name="T37" fmla="*/ 0 h 622"/>
                <a:gd name="T38" fmla="*/ 0 w 1218"/>
                <a:gd name="T39" fmla="*/ 0 h 622"/>
                <a:gd name="T40" fmla="*/ 0 w 1218"/>
                <a:gd name="T41" fmla="*/ 0 h 622"/>
                <a:gd name="T42" fmla="*/ 0 w 1218"/>
                <a:gd name="T43" fmla="*/ 0 h 622"/>
                <a:gd name="T44" fmla="*/ 0 w 1218"/>
                <a:gd name="T45" fmla="*/ 0 h 622"/>
                <a:gd name="T46" fmla="*/ 0 w 1218"/>
                <a:gd name="T47" fmla="*/ 0 h 622"/>
                <a:gd name="T48" fmla="*/ 0 w 1218"/>
                <a:gd name="T49" fmla="*/ 0 h 622"/>
                <a:gd name="T50" fmla="*/ 0 w 1218"/>
                <a:gd name="T51" fmla="*/ 0 h 622"/>
                <a:gd name="T52" fmla="*/ 0 w 1218"/>
                <a:gd name="T53" fmla="*/ 0 h 622"/>
                <a:gd name="T54" fmla="*/ 0 w 1218"/>
                <a:gd name="T55" fmla="*/ 0 h 622"/>
                <a:gd name="T56" fmla="*/ 0 w 1218"/>
                <a:gd name="T57" fmla="*/ 0 h 622"/>
                <a:gd name="T58" fmla="*/ 0 w 1218"/>
                <a:gd name="T59" fmla="*/ 0 h 622"/>
                <a:gd name="T60" fmla="*/ 0 w 1218"/>
                <a:gd name="T61" fmla="*/ 0 h 622"/>
                <a:gd name="T62" fmla="*/ 0 w 1218"/>
                <a:gd name="T63" fmla="*/ 0 h 622"/>
                <a:gd name="T64" fmla="*/ 0 w 1218"/>
                <a:gd name="T65" fmla="*/ 0 h 622"/>
                <a:gd name="T66" fmla="*/ 0 w 1218"/>
                <a:gd name="T67" fmla="*/ 0 h 622"/>
                <a:gd name="T68" fmla="*/ 0 w 1218"/>
                <a:gd name="T69" fmla="*/ 0 h 622"/>
                <a:gd name="T70" fmla="*/ 0 w 1218"/>
                <a:gd name="T71" fmla="*/ 0 h 622"/>
                <a:gd name="T72" fmla="*/ 0 w 1218"/>
                <a:gd name="T73" fmla="*/ 0 h 622"/>
                <a:gd name="T74" fmla="*/ 0 w 1218"/>
                <a:gd name="T75" fmla="*/ 0 h 6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8"/>
                <a:gd name="T115" fmla="*/ 0 h 622"/>
                <a:gd name="T116" fmla="*/ 1218 w 1218"/>
                <a:gd name="T117" fmla="*/ 622 h 62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8" h="622">
                  <a:moveTo>
                    <a:pt x="1030" y="272"/>
                  </a:moveTo>
                  <a:lnTo>
                    <a:pt x="1013" y="272"/>
                  </a:lnTo>
                  <a:lnTo>
                    <a:pt x="1000" y="270"/>
                  </a:lnTo>
                  <a:lnTo>
                    <a:pt x="988" y="267"/>
                  </a:lnTo>
                  <a:lnTo>
                    <a:pt x="975" y="267"/>
                  </a:lnTo>
                  <a:lnTo>
                    <a:pt x="975" y="284"/>
                  </a:lnTo>
                  <a:lnTo>
                    <a:pt x="981" y="300"/>
                  </a:lnTo>
                  <a:lnTo>
                    <a:pt x="988" y="314"/>
                  </a:lnTo>
                  <a:lnTo>
                    <a:pt x="1005" y="322"/>
                  </a:lnTo>
                  <a:lnTo>
                    <a:pt x="1016" y="325"/>
                  </a:lnTo>
                  <a:lnTo>
                    <a:pt x="1027" y="330"/>
                  </a:lnTo>
                  <a:lnTo>
                    <a:pt x="1036" y="336"/>
                  </a:lnTo>
                  <a:lnTo>
                    <a:pt x="1041" y="346"/>
                  </a:lnTo>
                  <a:lnTo>
                    <a:pt x="1041" y="371"/>
                  </a:lnTo>
                  <a:lnTo>
                    <a:pt x="1024" y="390"/>
                  </a:lnTo>
                  <a:lnTo>
                    <a:pt x="1002" y="406"/>
                  </a:lnTo>
                  <a:lnTo>
                    <a:pt x="981" y="422"/>
                  </a:lnTo>
                  <a:lnTo>
                    <a:pt x="945" y="439"/>
                  </a:lnTo>
                  <a:lnTo>
                    <a:pt x="905" y="452"/>
                  </a:lnTo>
                  <a:lnTo>
                    <a:pt x="864" y="466"/>
                  </a:lnTo>
                  <a:lnTo>
                    <a:pt x="820" y="480"/>
                  </a:lnTo>
                  <a:lnTo>
                    <a:pt x="776" y="493"/>
                  </a:lnTo>
                  <a:lnTo>
                    <a:pt x="730" y="502"/>
                  </a:lnTo>
                  <a:lnTo>
                    <a:pt x="681" y="509"/>
                  </a:lnTo>
                  <a:lnTo>
                    <a:pt x="635" y="516"/>
                  </a:lnTo>
                  <a:lnTo>
                    <a:pt x="586" y="518"/>
                  </a:lnTo>
                  <a:lnTo>
                    <a:pt x="539" y="521"/>
                  </a:lnTo>
                  <a:lnTo>
                    <a:pt x="493" y="518"/>
                  </a:lnTo>
                  <a:lnTo>
                    <a:pt x="447" y="512"/>
                  </a:lnTo>
                  <a:lnTo>
                    <a:pt x="403" y="502"/>
                  </a:lnTo>
                  <a:lnTo>
                    <a:pt x="362" y="488"/>
                  </a:lnTo>
                  <a:lnTo>
                    <a:pt x="322" y="472"/>
                  </a:lnTo>
                  <a:lnTo>
                    <a:pt x="286" y="450"/>
                  </a:lnTo>
                  <a:lnTo>
                    <a:pt x="265" y="436"/>
                  </a:lnTo>
                  <a:lnTo>
                    <a:pt x="242" y="422"/>
                  </a:lnTo>
                  <a:lnTo>
                    <a:pt x="226" y="403"/>
                  </a:lnTo>
                  <a:lnTo>
                    <a:pt x="226" y="376"/>
                  </a:lnTo>
                  <a:lnTo>
                    <a:pt x="221" y="286"/>
                  </a:lnTo>
                  <a:lnTo>
                    <a:pt x="221" y="194"/>
                  </a:lnTo>
                  <a:lnTo>
                    <a:pt x="224" y="101"/>
                  </a:lnTo>
                  <a:lnTo>
                    <a:pt x="229" y="12"/>
                  </a:lnTo>
                  <a:lnTo>
                    <a:pt x="219" y="7"/>
                  </a:lnTo>
                  <a:lnTo>
                    <a:pt x="205" y="7"/>
                  </a:lnTo>
                  <a:lnTo>
                    <a:pt x="194" y="7"/>
                  </a:lnTo>
                  <a:lnTo>
                    <a:pt x="180" y="0"/>
                  </a:lnTo>
                  <a:lnTo>
                    <a:pt x="104" y="12"/>
                  </a:lnTo>
                  <a:lnTo>
                    <a:pt x="49" y="42"/>
                  </a:lnTo>
                  <a:lnTo>
                    <a:pt x="14" y="90"/>
                  </a:lnTo>
                  <a:lnTo>
                    <a:pt x="0" y="153"/>
                  </a:lnTo>
                  <a:lnTo>
                    <a:pt x="0" y="221"/>
                  </a:lnTo>
                  <a:lnTo>
                    <a:pt x="12" y="292"/>
                  </a:lnTo>
                  <a:lnTo>
                    <a:pt x="35" y="357"/>
                  </a:lnTo>
                  <a:lnTo>
                    <a:pt x="65" y="417"/>
                  </a:lnTo>
                  <a:lnTo>
                    <a:pt x="120" y="461"/>
                  </a:lnTo>
                  <a:lnTo>
                    <a:pt x="178" y="496"/>
                  </a:lnTo>
                  <a:lnTo>
                    <a:pt x="242" y="529"/>
                  </a:lnTo>
                  <a:lnTo>
                    <a:pt x="308" y="559"/>
                  </a:lnTo>
                  <a:lnTo>
                    <a:pt x="378" y="581"/>
                  </a:lnTo>
                  <a:lnTo>
                    <a:pt x="452" y="599"/>
                  </a:lnTo>
                  <a:lnTo>
                    <a:pt x="528" y="610"/>
                  </a:lnTo>
                  <a:lnTo>
                    <a:pt x="605" y="619"/>
                  </a:lnTo>
                  <a:lnTo>
                    <a:pt x="681" y="622"/>
                  </a:lnTo>
                  <a:lnTo>
                    <a:pt x="758" y="619"/>
                  </a:lnTo>
                  <a:lnTo>
                    <a:pt x="834" y="610"/>
                  </a:lnTo>
                  <a:lnTo>
                    <a:pt x="907" y="597"/>
                  </a:lnTo>
                  <a:lnTo>
                    <a:pt x="978" y="581"/>
                  </a:lnTo>
                  <a:lnTo>
                    <a:pt x="1046" y="556"/>
                  </a:lnTo>
                  <a:lnTo>
                    <a:pt x="1112" y="529"/>
                  </a:lnTo>
                  <a:lnTo>
                    <a:pt x="1172" y="493"/>
                  </a:lnTo>
                  <a:lnTo>
                    <a:pt x="1202" y="439"/>
                  </a:lnTo>
                  <a:lnTo>
                    <a:pt x="1218" y="398"/>
                  </a:lnTo>
                  <a:lnTo>
                    <a:pt x="1218" y="366"/>
                  </a:lnTo>
                  <a:lnTo>
                    <a:pt x="1202" y="338"/>
                  </a:lnTo>
                  <a:lnTo>
                    <a:pt x="1174" y="320"/>
                  </a:lnTo>
                  <a:lnTo>
                    <a:pt x="1136" y="302"/>
                  </a:lnTo>
                  <a:lnTo>
                    <a:pt x="1087" y="290"/>
                  </a:lnTo>
                  <a:lnTo>
                    <a:pt x="1030" y="272"/>
                  </a:lnTo>
                  <a:close/>
                </a:path>
              </a:pathLst>
            </a:custGeom>
            <a:solidFill>
              <a:srgbClr val="ADAA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6" name="Freeform 122"/>
            <p:cNvSpPr>
              <a:spLocks/>
            </p:cNvSpPr>
            <p:nvPr/>
          </p:nvSpPr>
          <p:spPr bwMode="auto">
            <a:xfrm>
              <a:off x="202" y="3630"/>
              <a:ext cx="765" cy="418"/>
            </a:xfrm>
            <a:custGeom>
              <a:avLst/>
              <a:gdLst>
                <a:gd name="T0" fmla="*/ 0 w 3060"/>
                <a:gd name="T1" fmla="*/ 0 h 1672"/>
                <a:gd name="T2" fmla="*/ 0 w 3060"/>
                <a:gd name="T3" fmla="*/ 0 h 1672"/>
                <a:gd name="T4" fmla="*/ 0 w 3060"/>
                <a:gd name="T5" fmla="*/ 0 h 1672"/>
                <a:gd name="T6" fmla="*/ 0 w 3060"/>
                <a:gd name="T7" fmla="*/ 0 h 1672"/>
                <a:gd name="T8" fmla="*/ 0 w 3060"/>
                <a:gd name="T9" fmla="*/ 0 h 1672"/>
                <a:gd name="T10" fmla="*/ 0 w 3060"/>
                <a:gd name="T11" fmla="*/ 0 h 1672"/>
                <a:gd name="T12" fmla="*/ 0 w 3060"/>
                <a:gd name="T13" fmla="*/ 0 h 1672"/>
                <a:gd name="T14" fmla="*/ 0 w 3060"/>
                <a:gd name="T15" fmla="*/ 0 h 1672"/>
                <a:gd name="T16" fmla="*/ 0 w 3060"/>
                <a:gd name="T17" fmla="*/ 0 h 1672"/>
                <a:gd name="T18" fmla="*/ 0 w 3060"/>
                <a:gd name="T19" fmla="*/ 0 h 1672"/>
                <a:gd name="T20" fmla="*/ 0 w 3060"/>
                <a:gd name="T21" fmla="*/ 0 h 1672"/>
                <a:gd name="T22" fmla="*/ 0 w 3060"/>
                <a:gd name="T23" fmla="*/ 0 h 1672"/>
                <a:gd name="T24" fmla="*/ 0 w 3060"/>
                <a:gd name="T25" fmla="*/ 0 h 1672"/>
                <a:gd name="T26" fmla="*/ 0 w 3060"/>
                <a:gd name="T27" fmla="*/ 0 h 1672"/>
                <a:gd name="T28" fmla="*/ 0 w 3060"/>
                <a:gd name="T29" fmla="*/ 0 h 1672"/>
                <a:gd name="T30" fmla="*/ 0 w 3060"/>
                <a:gd name="T31" fmla="*/ 0 h 1672"/>
                <a:gd name="T32" fmla="*/ 0 w 3060"/>
                <a:gd name="T33" fmla="*/ 0 h 1672"/>
                <a:gd name="T34" fmla="*/ 0 w 3060"/>
                <a:gd name="T35" fmla="*/ 0 h 1672"/>
                <a:gd name="T36" fmla="*/ 0 w 3060"/>
                <a:gd name="T37" fmla="*/ 0 h 1672"/>
                <a:gd name="T38" fmla="*/ 0 w 3060"/>
                <a:gd name="T39" fmla="*/ 0 h 1672"/>
                <a:gd name="T40" fmla="*/ 0 w 3060"/>
                <a:gd name="T41" fmla="*/ 0 h 1672"/>
                <a:gd name="T42" fmla="*/ 0 w 3060"/>
                <a:gd name="T43" fmla="*/ 0 h 1672"/>
                <a:gd name="T44" fmla="*/ 0 w 3060"/>
                <a:gd name="T45" fmla="*/ 0 h 1672"/>
                <a:gd name="T46" fmla="*/ 0 w 3060"/>
                <a:gd name="T47" fmla="*/ 0 h 1672"/>
                <a:gd name="T48" fmla="*/ 0 w 3060"/>
                <a:gd name="T49" fmla="*/ 0 h 1672"/>
                <a:gd name="T50" fmla="*/ 0 w 3060"/>
                <a:gd name="T51" fmla="*/ 0 h 1672"/>
                <a:gd name="T52" fmla="*/ 0 w 3060"/>
                <a:gd name="T53" fmla="*/ 0 h 1672"/>
                <a:gd name="T54" fmla="*/ 0 w 3060"/>
                <a:gd name="T55" fmla="*/ 0 h 1672"/>
                <a:gd name="T56" fmla="*/ 0 w 3060"/>
                <a:gd name="T57" fmla="*/ 0 h 1672"/>
                <a:gd name="T58" fmla="*/ 0 w 3060"/>
                <a:gd name="T59" fmla="*/ 0 h 1672"/>
                <a:gd name="T60" fmla="*/ 0 w 3060"/>
                <a:gd name="T61" fmla="*/ 0 h 1672"/>
                <a:gd name="T62" fmla="*/ 0 w 3060"/>
                <a:gd name="T63" fmla="*/ 0 h 1672"/>
                <a:gd name="T64" fmla="*/ 0 w 3060"/>
                <a:gd name="T65" fmla="*/ 0 h 1672"/>
                <a:gd name="T66" fmla="*/ 0 w 3060"/>
                <a:gd name="T67" fmla="*/ 0 h 1672"/>
                <a:gd name="T68" fmla="*/ 0 w 3060"/>
                <a:gd name="T69" fmla="*/ 0 h 1672"/>
                <a:gd name="T70" fmla="*/ 0 w 3060"/>
                <a:gd name="T71" fmla="*/ 0 h 1672"/>
                <a:gd name="T72" fmla="*/ 0 w 3060"/>
                <a:gd name="T73" fmla="*/ 0 h 1672"/>
                <a:gd name="T74" fmla="*/ 0 w 3060"/>
                <a:gd name="T75" fmla="*/ 0 h 1672"/>
                <a:gd name="T76" fmla="*/ 0 w 3060"/>
                <a:gd name="T77" fmla="*/ 0 h 1672"/>
                <a:gd name="T78" fmla="*/ 0 w 3060"/>
                <a:gd name="T79" fmla="*/ 0 h 1672"/>
                <a:gd name="T80" fmla="*/ 0 w 3060"/>
                <a:gd name="T81" fmla="*/ 0 h 1672"/>
                <a:gd name="T82" fmla="*/ 0 w 3060"/>
                <a:gd name="T83" fmla="*/ 0 h 1672"/>
                <a:gd name="T84" fmla="*/ 0 w 3060"/>
                <a:gd name="T85" fmla="*/ 0 h 1672"/>
                <a:gd name="T86" fmla="*/ 0 w 3060"/>
                <a:gd name="T87" fmla="*/ 0 h 1672"/>
                <a:gd name="T88" fmla="*/ 0 w 3060"/>
                <a:gd name="T89" fmla="*/ 0 h 1672"/>
                <a:gd name="T90" fmla="*/ 0 w 3060"/>
                <a:gd name="T91" fmla="*/ 0 h 1672"/>
                <a:gd name="T92" fmla="*/ 0 w 3060"/>
                <a:gd name="T93" fmla="*/ 0 h 1672"/>
                <a:gd name="T94" fmla="*/ 0 w 3060"/>
                <a:gd name="T95" fmla="*/ 0 h 1672"/>
                <a:gd name="T96" fmla="*/ 0 w 3060"/>
                <a:gd name="T97" fmla="*/ 0 h 1672"/>
                <a:gd name="T98" fmla="*/ 0 w 3060"/>
                <a:gd name="T99" fmla="*/ 0 h 1672"/>
                <a:gd name="T100" fmla="*/ 0 w 3060"/>
                <a:gd name="T101" fmla="*/ 0 h 1672"/>
                <a:gd name="T102" fmla="*/ 0 w 3060"/>
                <a:gd name="T103" fmla="*/ 0 h 16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60"/>
                <a:gd name="T157" fmla="*/ 0 h 1672"/>
                <a:gd name="T158" fmla="*/ 3060 w 3060"/>
                <a:gd name="T159" fmla="*/ 1672 h 16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60" h="1672">
                  <a:moveTo>
                    <a:pt x="25" y="610"/>
                  </a:moveTo>
                  <a:lnTo>
                    <a:pt x="5" y="673"/>
                  </a:lnTo>
                  <a:lnTo>
                    <a:pt x="0" y="738"/>
                  </a:lnTo>
                  <a:lnTo>
                    <a:pt x="11" y="803"/>
                  </a:lnTo>
                  <a:lnTo>
                    <a:pt x="38" y="863"/>
                  </a:lnTo>
                  <a:lnTo>
                    <a:pt x="43" y="880"/>
                  </a:lnTo>
                  <a:lnTo>
                    <a:pt x="90" y="931"/>
                  </a:lnTo>
                  <a:lnTo>
                    <a:pt x="138" y="977"/>
                  </a:lnTo>
                  <a:lnTo>
                    <a:pt x="191" y="1024"/>
                  </a:lnTo>
                  <a:lnTo>
                    <a:pt x="244" y="1067"/>
                  </a:lnTo>
                  <a:lnTo>
                    <a:pt x="299" y="1108"/>
                  </a:lnTo>
                  <a:lnTo>
                    <a:pt x="354" y="1149"/>
                  </a:lnTo>
                  <a:lnTo>
                    <a:pt x="408" y="1190"/>
                  </a:lnTo>
                  <a:lnTo>
                    <a:pt x="463" y="1234"/>
                  </a:lnTo>
                  <a:lnTo>
                    <a:pt x="511" y="1271"/>
                  </a:lnTo>
                  <a:lnTo>
                    <a:pt x="561" y="1307"/>
                  </a:lnTo>
                  <a:lnTo>
                    <a:pt x="612" y="1340"/>
                  </a:lnTo>
                  <a:lnTo>
                    <a:pt x="661" y="1370"/>
                  </a:lnTo>
                  <a:lnTo>
                    <a:pt x="713" y="1400"/>
                  </a:lnTo>
                  <a:lnTo>
                    <a:pt x="768" y="1430"/>
                  </a:lnTo>
                  <a:lnTo>
                    <a:pt x="819" y="1457"/>
                  </a:lnTo>
                  <a:lnTo>
                    <a:pt x="874" y="1481"/>
                  </a:lnTo>
                  <a:lnTo>
                    <a:pt x="928" y="1506"/>
                  </a:lnTo>
                  <a:lnTo>
                    <a:pt x="983" y="1531"/>
                  </a:lnTo>
                  <a:lnTo>
                    <a:pt x="1038" y="1555"/>
                  </a:lnTo>
                  <a:lnTo>
                    <a:pt x="1095" y="1577"/>
                  </a:lnTo>
                  <a:lnTo>
                    <a:pt x="1149" y="1601"/>
                  </a:lnTo>
                  <a:lnTo>
                    <a:pt x="1204" y="1623"/>
                  </a:lnTo>
                  <a:lnTo>
                    <a:pt x="1261" y="1647"/>
                  </a:lnTo>
                  <a:lnTo>
                    <a:pt x="1315" y="1672"/>
                  </a:lnTo>
                  <a:lnTo>
                    <a:pt x="1347" y="1614"/>
                  </a:lnTo>
                  <a:lnTo>
                    <a:pt x="1388" y="1566"/>
                  </a:lnTo>
                  <a:lnTo>
                    <a:pt x="1434" y="1525"/>
                  </a:lnTo>
                  <a:lnTo>
                    <a:pt x="1487" y="1495"/>
                  </a:lnTo>
                  <a:lnTo>
                    <a:pt x="1544" y="1478"/>
                  </a:lnTo>
                  <a:lnTo>
                    <a:pt x="1604" y="1476"/>
                  </a:lnTo>
                  <a:lnTo>
                    <a:pt x="1669" y="1490"/>
                  </a:lnTo>
                  <a:lnTo>
                    <a:pt x="1734" y="1520"/>
                  </a:lnTo>
                  <a:lnTo>
                    <a:pt x="1811" y="1568"/>
                  </a:lnTo>
                  <a:lnTo>
                    <a:pt x="1857" y="1508"/>
                  </a:lnTo>
                  <a:lnTo>
                    <a:pt x="1903" y="1448"/>
                  </a:lnTo>
                  <a:lnTo>
                    <a:pt x="1955" y="1389"/>
                  </a:lnTo>
                  <a:lnTo>
                    <a:pt x="2007" y="1331"/>
                  </a:lnTo>
                  <a:lnTo>
                    <a:pt x="2058" y="1274"/>
                  </a:lnTo>
                  <a:lnTo>
                    <a:pt x="2115" y="1220"/>
                  </a:lnTo>
                  <a:lnTo>
                    <a:pt x="2173" y="1165"/>
                  </a:lnTo>
                  <a:lnTo>
                    <a:pt x="2233" y="1117"/>
                  </a:lnTo>
                  <a:lnTo>
                    <a:pt x="2295" y="1067"/>
                  </a:lnTo>
                  <a:lnTo>
                    <a:pt x="2358" y="1024"/>
                  </a:lnTo>
                  <a:lnTo>
                    <a:pt x="2423" y="983"/>
                  </a:lnTo>
                  <a:lnTo>
                    <a:pt x="2488" y="945"/>
                  </a:lnTo>
                  <a:lnTo>
                    <a:pt x="2557" y="912"/>
                  </a:lnTo>
                  <a:lnTo>
                    <a:pt x="2627" y="882"/>
                  </a:lnTo>
                  <a:lnTo>
                    <a:pt x="2698" y="857"/>
                  </a:lnTo>
                  <a:lnTo>
                    <a:pt x="2772" y="839"/>
                  </a:lnTo>
                  <a:lnTo>
                    <a:pt x="2804" y="833"/>
                  </a:lnTo>
                  <a:lnTo>
                    <a:pt x="2834" y="831"/>
                  </a:lnTo>
                  <a:lnTo>
                    <a:pt x="2864" y="827"/>
                  </a:lnTo>
                  <a:lnTo>
                    <a:pt x="2896" y="827"/>
                  </a:lnTo>
                  <a:lnTo>
                    <a:pt x="2926" y="827"/>
                  </a:lnTo>
                  <a:lnTo>
                    <a:pt x="2956" y="827"/>
                  </a:lnTo>
                  <a:lnTo>
                    <a:pt x="2986" y="827"/>
                  </a:lnTo>
                  <a:lnTo>
                    <a:pt x="3020" y="827"/>
                  </a:lnTo>
                  <a:lnTo>
                    <a:pt x="3027" y="801"/>
                  </a:lnTo>
                  <a:lnTo>
                    <a:pt x="3036" y="776"/>
                  </a:lnTo>
                  <a:lnTo>
                    <a:pt x="3046" y="751"/>
                  </a:lnTo>
                  <a:lnTo>
                    <a:pt x="3060" y="730"/>
                  </a:lnTo>
                  <a:lnTo>
                    <a:pt x="3027" y="686"/>
                  </a:lnTo>
                  <a:lnTo>
                    <a:pt x="2990" y="643"/>
                  </a:lnTo>
                  <a:lnTo>
                    <a:pt x="2954" y="602"/>
                  </a:lnTo>
                  <a:lnTo>
                    <a:pt x="2916" y="564"/>
                  </a:lnTo>
                  <a:lnTo>
                    <a:pt x="2875" y="525"/>
                  </a:lnTo>
                  <a:lnTo>
                    <a:pt x="2834" y="490"/>
                  </a:lnTo>
                  <a:lnTo>
                    <a:pt x="2790" y="454"/>
                  </a:lnTo>
                  <a:lnTo>
                    <a:pt x="2750" y="422"/>
                  </a:lnTo>
                  <a:lnTo>
                    <a:pt x="2703" y="392"/>
                  </a:lnTo>
                  <a:lnTo>
                    <a:pt x="2660" y="362"/>
                  </a:lnTo>
                  <a:lnTo>
                    <a:pt x="2613" y="332"/>
                  </a:lnTo>
                  <a:lnTo>
                    <a:pt x="2571" y="305"/>
                  </a:lnTo>
                  <a:lnTo>
                    <a:pt x="2523" y="277"/>
                  </a:lnTo>
                  <a:lnTo>
                    <a:pt x="2475" y="251"/>
                  </a:lnTo>
                  <a:lnTo>
                    <a:pt x="2429" y="226"/>
                  </a:lnTo>
                  <a:lnTo>
                    <a:pt x="2382" y="201"/>
                  </a:lnTo>
                  <a:lnTo>
                    <a:pt x="2334" y="180"/>
                  </a:lnTo>
                  <a:lnTo>
                    <a:pt x="2284" y="157"/>
                  </a:lnTo>
                  <a:lnTo>
                    <a:pt x="2233" y="139"/>
                  </a:lnTo>
                  <a:lnTo>
                    <a:pt x="2184" y="122"/>
                  </a:lnTo>
                  <a:lnTo>
                    <a:pt x="2132" y="106"/>
                  </a:lnTo>
                  <a:lnTo>
                    <a:pt x="2080" y="90"/>
                  </a:lnTo>
                  <a:lnTo>
                    <a:pt x="2031" y="74"/>
                  </a:lnTo>
                  <a:lnTo>
                    <a:pt x="1979" y="60"/>
                  </a:lnTo>
                  <a:lnTo>
                    <a:pt x="1973" y="63"/>
                  </a:lnTo>
                  <a:lnTo>
                    <a:pt x="1968" y="65"/>
                  </a:lnTo>
                  <a:lnTo>
                    <a:pt x="1966" y="71"/>
                  </a:lnTo>
                  <a:lnTo>
                    <a:pt x="1961" y="76"/>
                  </a:lnTo>
                  <a:lnTo>
                    <a:pt x="2009" y="87"/>
                  </a:lnTo>
                  <a:lnTo>
                    <a:pt x="2053" y="95"/>
                  </a:lnTo>
                  <a:lnTo>
                    <a:pt x="2097" y="106"/>
                  </a:lnTo>
                  <a:lnTo>
                    <a:pt x="2134" y="120"/>
                  </a:lnTo>
                  <a:lnTo>
                    <a:pt x="2170" y="134"/>
                  </a:lnTo>
                  <a:lnTo>
                    <a:pt x="2203" y="145"/>
                  </a:lnTo>
                  <a:lnTo>
                    <a:pt x="2233" y="161"/>
                  </a:lnTo>
                  <a:lnTo>
                    <a:pt x="2263" y="175"/>
                  </a:lnTo>
                  <a:lnTo>
                    <a:pt x="2290" y="191"/>
                  </a:lnTo>
                  <a:lnTo>
                    <a:pt x="2317" y="207"/>
                  </a:lnTo>
                  <a:lnTo>
                    <a:pt x="2341" y="223"/>
                  </a:lnTo>
                  <a:lnTo>
                    <a:pt x="2366" y="240"/>
                  </a:lnTo>
                  <a:lnTo>
                    <a:pt x="2387" y="256"/>
                  </a:lnTo>
                  <a:lnTo>
                    <a:pt x="2412" y="275"/>
                  </a:lnTo>
                  <a:lnTo>
                    <a:pt x="2434" y="294"/>
                  </a:lnTo>
                  <a:lnTo>
                    <a:pt x="2459" y="313"/>
                  </a:lnTo>
                  <a:lnTo>
                    <a:pt x="2491" y="316"/>
                  </a:lnTo>
                  <a:lnTo>
                    <a:pt x="2532" y="321"/>
                  </a:lnTo>
                  <a:lnTo>
                    <a:pt x="2573" y="335"/>
                  </a:lnTo>
                  <a:lnTo>
                    <a:pt x="2613" y="354"/>
                  </a:lnTo>
                  <a:lnTo>
                    <a:pt x="2649" y="378"/>
                  </a:lnTo>
                  <a:lnTo>
                    <a:pt x="2673" y="411"/>
                  </a:lnTo>
                  <a:lnTo>
                    <a:pt x="2682" y="447"/>
                  </a:lnTo>
                  <a:lnTo>
                    <a:pt x="2673" y="490"/>
                  </a:lnTo>
                  <a:lnTo>
                    <a:pt x="2666" y="504"/>
                  </a:lnTo>
                  <a:lnTo>
                    <a:pt x="2654" y="514"/>
                  </a:lnTo>
                  <a:lnTo>
                    <a:pt x="2643" y="523"/>
                  </a:lnTo>
                  <a:lnTo>
                    <a:pt x="2631" y="530"/>
                  </a:lnTo>
                  <a:lnTo>
                    <a:pt x="2613" y="537"/>
                  </a:lnTo>
                  <a:lnTo>
                    <a:pt x="2601" y="542"/>
                  </a:lnTo>
                  <a:lnTo>
                    <a:pt x="2583" y="548"/>
                  </a:lnTo>
                  <a:lnTo>
                    <a:pt x="2567" y="550"/>
                  </a:lnTo>
                  <a:lnTo>
                    <a:pt x="2565" y="572"/>
                  </a:lnTo>
                  <a:lnTo>
                    <a:pt x="2562" y="594"/>
                  </a:lnTo>
                  <a:lnTo>
                    <a:pt x="2562" y="618"/>
                  </a:lnTo>
                  <a:lnTo>
                    <a:pt x="2562" y="640"/>
                  </a:lnTo>
                  <a:lnTo>
                    <a:pt x="2551" y="691"/>
                  </a:lnTo>
                  <a:lnTo>
                    <a:pt x="2530" y="741"/>
                  </a:lnTo>
                  <a:lnTo>
                    <a:pt x="2494" y="787"/>
                  </a:lnTo>
                  <a:lnTo>
                    <a:pt x="2450" y="827"/>
                  </a:lnTo>
                  <a:lnTo>
                    <a:pt x="2399" y="866"/>
                  </a:lnTo>
                  <a:lnTo>
                    <a:pt x="2339" y="901"/>
                  </a:lnTo>
                  <a:lnTo>
                    <a:pt x="2274" y="931"/>
                  </a:lnTo>
                  <a:lnTo>
                    <a:pt x="2205" y="958"/>
                  </a:lnTo>
                  <a:lnTo>
                    <a:pt x="2134" y="983"/>
                  </a:lnTo>
                  <a:lnTo>
                    <a:pt x="2061" y="1002"/>
                  </a:lnTo>
                  <a:lnTo>
                    <a:pt x="1991" y="1018"/>
                  </a:lnTo>
                  <a:lnTo>
                    <a:pt x="1917" y="1032"/>
                  </a:lnTo>
                  <a:lnTo>
                    <a:pt x="1849" y="1040"/>
                  </a:lnTo>
                  <a:lnTo>
                    <a:pt x="1786" y="1046"/>
                  </a:lnTo>
                  <a:lnTo>
                    <a:pt x="1726" y="1048"/>
                  </a:lnTo>
                  <a:lnTo>
                    <a:pt x="1674" y="1048"/>
                  </a:lnTo>
                  <a:lnTo>
                    <a:pt x="1674" y="1100"/>
                  </a:lnTo>
                  <a:lnTo>
                    <a:pt x="1648" y="1135"/>
                  </a:lnTo>
                  <a:lnTo>
                    <a:pt x="1600" y="1154"/>
                  </a:lnTo>
                  <a:lnTo>
                    <a:pt x="1544" y="1158"/>
                  </a:lnTo>
                  <a:lnTo>
                    <a:pt x="1484" y="1147"/>
                  </a:lnTo>
                  <a:lnTo>
                    <a:pt x="1429" y="1124"/>
                  </a:lnTo>
                  <a:lnTo>
                    <a:pt x="1386" y="1092"/>
                  </a:lnTo>
                  <a:lnTo>
                    <a:pt x="1364" y="1048"/>
                  </a:lnTo>
                  <a:lnTo>
                    <a:pt x="1345" y="1046"/>
                  </a:lnTo>
                  <a:lnTo>
                    <a:pt x="1326" y="1046"/>
                  </a:lnTo>
                  <a:lnTo>
                    <a:pt x="1307" y="1043"/>
                  </a:lnTo>
                  <a:lnTo>
                    <a:pt x="1285" y="1040"/>
                  </a:lnTo>
                  <a:lnTo>
                    <a:pt x="1271" y="1078"/>
                  </a:lnTo>
                  <a:lnTo>
                    <a:pt x="1247" y="1103"/>
                  </a:lnTo>
                  <a:lnTo>
                    <a:pt x="1211" y="1111"/>
                  </a:lnTo>
                  <a:lnTo>
                    <a:pt x="1168" y="1105"/>
                  </a:lnTo>
                  <a:lnTo>
                    <a:pt x="1127" y="1092"/>
                  </a:lnTo>
                  <a:lnTo>
                    <a:pt x="1086" y="1070"/>
                  </a:lnTo>
                  <a:lnTo>
                    <a:pt x="1056" y="1043"/>
                  </a:lnTo>
                  <a:lnTo>
                    <a:pt x="1034" y="1013"/>
                  </a:lnTo>
                  <a:lnTo>
                    <a:pt x="972" y="997"/>
                  </a:lnTo>
                  <a:lnTo>
                    <a:pt x="914" y="977"/>
                  </a:lnTo>
                  <a:lnTo>
                    <a:pt x="854" y="953"/>
                  </a:lnTo>
                  <a:lnTo>
                    <a:pt x="801" y="926"/>
                  </a:lnTo>
                  <a:lnTo>
                    <a:pt x="748" y="893"/>
                  </a:lnTo>
                  <a:lnTo>
                    <a:pt x="700" y="857"/>
                  </a:lnTo>
                  <a:lnTo>
                    <a:pt x="653" y="817"/>
                  </a:lnTo>
                  <a:lnTo>
                    <a:pt x="610" y="771"/>
                  </a:lnTo>
                  <a:lnTo>
                    <a:pt x="561" y="702"/>
                  </a:lnTo>
                  <a:lnTo>
                    <a:pt x="523" y="638"/>
                  </a:lnTo>
                  <a:lnTo>
                    <a:pt x="499" y="574"/>
                  </a:lnTo>
                  <a:lnTo>
                    <a:pt x="488" y="512"/>
                  </a:lnTo>
                  <a:lnTo>
                    <a:pt x="485" y="452"/>
                  </a:lnTo>
                  <a:lnTo>
                    <a:pt x="493" y="398"/>
                  </a:lnTo>
                  <a:lnTo>
                    <a:pt x="511" y="343"/>
                  </a:lnTo>
                  <a:lnTo>
                    <a:pt x="539" y="294"/>
                  </a:lnTo>
                  <a:lnTo>
                    <a:pt x="571" y="247"/>
                  </a:lnTo>
                  <a:lnTo>
                    <a:pt x="615" y="205"/>
                  </a:lnTo>
                  <a:lnTo>
                    <a:pt x="661" y="169"/>
                  </a:lnTo>
                  <a:lnTo>
                    <a:pt x="716" y="136"/>
                  </a:lnTo>
                  <a:lnTo>
                    <a:pt x="773" y="106"/>
                  </a:lnTo>
                  <a:lnTo>
                    <a:pt x="836" y="85"/>
                  </a:lnTo>
                  <a:lnTo>
                    <a:pt x="902" y="68"/>
                  </a:lnTo>
                  <a:lnTo>
                    <a:pt x="969" y="57"/>
                  </a:lnTo>
                  <a:lnTo>
                    <a:pt x="958" y="44"/>
                  </a:lnTo>
                  <a:lnTo>
                    <a:pt x="942" y="28"/>
                  </a:lnTo>
                  <a:lnTo>
                    <a:pt x="923" y="14"/>
                  </a:lnTo>
                  <a:lnTo>
                    <a:pt x="904" y="0"/>
                  </a:lnTo>
                  <a:lnTo>
                    <a:pt x="838" y="11"/>
                  </a:lnTo>
                  <a:lnTo>
                    <a:pt x="771" y="33"/>
                  </a:lnTo>
                  <a:lnTo>
                    <a:pt x="700" y="63"/>
                  </a:lnTo>
                  <a:lnTo>
                    <a:pt x="626" y="101"/>
                  </a:lnTo>
                  <a:lnTo>
                    <a:pt x="555" y="145"/>
                  </a:lnTo>
                  <a:lnTo>
                    <a:pt x="481" y="193"/>
                  </a:lnTo>
                  <a:lnTo>
                    <a:pt x="414" y="245"/>
                  </a:lnTo>
                  <a:lnTo>
                    <a:pt x="345" y="297"/>
                  </a:lnTo>
                  <a:lnTo>
                    <a:pt x="283" y="351"/>
                  </a:lnTo>
                  <a:lnTo>
                    <a:pt x="223" y="403"/>
                  </a:lnTo>
                  <a:lnTo>
                    <a:pt x="172" y="452"/>
                  </a:lnTo>
                  <a:lnTo>
                    <a:pt x="125" y="498"/>
                  </a:lnTo>
                  <a:lnTo>
                    <a:pt x="85" y="537"/>
                  </a:lnTo>
                  <a:lnTo>
                    <a:pt x="55" y="569"/>
                  </a:lnTo>
                  <a:lnTo>
                    <a:pt x="35" y="594"/>
                  </a:lnTo>
                  <a:lnTo>
                    <a:pt x="25" y="610"/>
                  </a:lnTo>
                  <a:close/>
                </a:path>
              </a:pathLst>
            </a:custGeom>
            <a:solidFill>
              <a:srgbClr val="7F8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7" name="Freeform 123"/>
            <p:cNvSpPr>
              <a:spLocks/>
            </p:cNvSpPr>
            <p:nvPr/>
          </p:nvSpPr>
          <p:spPr bwMode="auto">
            <a:xfrm>
              <a:off x="332" y="3652"/>
              <a:ext cx="488" cy="230"/>
            </a:xfrm>
            <a:custGeom>
              <a:avLst/>
              <a:gdLst>
                <a:gd name="T0" fmla="*/ 0 w 1952"/>
                <a:gd name="T1" fmla="*/ 0 h 921"/>
                <a:gd name="T2" fmla="*/ 0 w 1952"/>
                <a:gd name="T3" fmla="*/ 0 h 921"/>
                <a:gd name="T4" fmla="*/ 0 w 1952"/>
                <a:gd name="T5" fmla="*/ 0 h 921"/>
                <a:gd name="T6" fmla="*/ 0 w 1952"/>
                <a:gd name="T7" fmla="*/ 0 h 921"/>
                <a:gd name="T8" fmla="*/ 0 w 1952"/>
                <a:gd name="T9" fmla="*/ 0 h 921"/>
                <a:gd name="T10" fmla="*/ 0 w 1952"/>
                <a:gd name="T11" fmla="*/ 0 h 921"/>
                <a:gd name="T12" fmla="*/ 0 w 1952"/>
                <a:gd name="T13" fmla="*/ 0 h 921"/>
                <a:gd name="T14" fmla="*/ 0 w 1952"/>
                <a:gd name="T15" fmla="*/ 0 h 921"/>
                <a:gd name="T16" fmla="*/ 0 w 1952"/>
                <a:gd name="T17" fmla="*/ 0 h 921"/>
                <a:gd name="T18" fmla="*/ 0 w 1952"/>
                <a:gd name="T19" fmla="*/ 0 h 921"/>
                <a:gd name="T20" fmla="*/ 0 w 1952"/>
                <a:gd name="T21" fmla="*/ 0 h 921"/>
                <a:gd name="T22" fmla="*/ 0 w 1952"/>
                <a:gd name="T23" fmla="*/ 0 h 921"/>
                <a:gd name="T24" fmla="*/ 0 w 1952"/>
                <a:gd name="T25" fmla="*/ 0 h 921"/>
                <a:gd name="T26" fmla="*/ 0 w 1952"/>
                <a:gd name="T27" fmla="*/ 0 h 921"/>
                <a:gd name="T28" fmla="*/ 0 w 1952"/>
                <a:gd name="T29" fmla="*/ 0 h 921"/>
                <a:gd name="T30" fmla="*/ 0 w 1952"/>
                <a:gd name="T31" fmla="*/ 0 h 921"/>
                <a:gd name="T32" fmla="*/ 0 w 1952"/>
                <a:gd name="T33" fmla="*/ 0 h 921"/>
                <a:gd name="T34" fmla="*/ 0 w 1952"/>
                <a:gd name="T35" fmla="*/ 0 h 921"/>
                <a:gd name="T36" fmla="*/ 0 w 1952"/>
                <a:gd name="T37" fmla="*/ 0 h 921"/>
                <a:gd name="T38" fmla="*/ 0 w 1952"/>
                <a:gd name="T39" fmla="*/ 0 h 921"/>
                <a:gd name="T40" fmla="*/ 0 w 1952"/>
                <a:gd name="T41" fmla="*/ 0 h 921"/>
                <a:gd name="T42" fmla="*/ 0 w 1952"/>
                <a:gd name="T43" fmla="*/ 0 h 921"/>
                <a:gd name="T44" fmla="*/ 0 w 1952"/>
                <a:gd name="T45" fmla="*/ 0 h 921"/>
                <a:gd name="T46" fmla="*/ 0 w 1952"/>
                <a:gd name="T47" fmla="*/ 0 h 921"/>
                <a:gd name="T48" fmla="*/ 0 w 1952"/>
                <a:gd name="T49" fmla="*/ 0 h 921"/>
                <a:gd name="T50" fmla="*/ 0 w 1952"/>
                <a:gd name="T51" fmla="*/ 0 h 921"/>
                <a:gd name="T52" fmla="*/ 0 w 1952"/>
                <a:gd name="T53" fmla="*/ 0 h 921"/>
                <a:gd name="T54" fmla="*/ 0 w 1952"/>
                <a:gd name="T55" fmla="*/ 0 h 921"/>
                <a:gd name="T56" fmla="*/ 0 w 1952"/>
                <a:gd name="T57" fmla="*/ 0 h 921"/>
                <a:gd name="T58" fmla="*/ 0 w 1952"/>
                <a:gd name="T59" fmla="*/ 0 h 921"/>
                <a:gd name="T60" fmla="*/ 0 w 1952"/>
                <a:gd name="T61" fmla="*/ 0 h 921"/>
                <a:gd name="T62" fmla="*/ 0 w 1952"/>
                <a:gd name="T63" fmla="*/ 0 h 921"/>
                <a:gd name="T64" fmla="*/ 0 w 1952"/>
                <a:gd name="T65" fmla="*/ 0 h 921"/>
                <a:gd name="T66" fmla="*/ 0 w 1952"/>
                <a:gd name="T67" fmla="*/ 0 h 921"/>
                <a:gd name="T68" fmla="*/ 0 w 1952"/>
                <a:gd name="T69" fmla="*/ 0 h 921"/>
                <a:gd name="T70" fmla="*/ 0 w 1952"/>
                <a:gd name="T71" fmla="*/ 0 h 921"/>
                <a:gd name="T72" fmla="*/ 0 w 1952"/>
                <a:gd name="T73" fmla="*/ 0 h 921"/>
                <a:gd name="T74" fmla="*/ 0 w 1952"/>
                <a:gd name="T75" fmla="*/ 0 h 921"/>
                <a:gd name="T76" fmla="*/ 0 w 1952"/>
                <a:gd name="T77" fmla="*/ 0 h 921"/>
                <a:gd name="T78" fmla="*/ 0 w 1952"/>
                <a:gd name="T79" fmla="*/ 0 h 921"/>
                <a:gd name="T80" fmla="*/ 0 w 1952"/>
                <a:gd name="T81" fmla="*/ 0 h 921"/>
                <a:gd name="T82" fmla="*/ 0 w 1952"/>
                <a:gd name="T83" fmla="*/ 0 h 921"/>
                <a:gd name="T84" fmla="*/ 0 w 1952"/>
                <a:gd name="T85" fmla="*/ 0 h 921"/>
                <a:gd name="T86" fmla="*/ 0 w 1952"/>
                <a:gd name="T87" fmla="*/ 0 h 921"/>
                <a:gd name="T88" fmla="*/ 0 w 1952"/>
                <a:gd name="T89" fmla="*/ 0 h 921"/>
                <a:gd name="T90" fmla="*/ 0 w 1952"/>
                <a:gd name="T91" fmla="*/ 0 h 921"/>
                <a:gd name="T92" fmla="*/ 0 w 1952"/>
                <a:gd name="T93" fmla="*/ 0 h 921"/>
                <a:gd name="T94" fmla="*/ 0 w 1952"/>
                <a:gd name="T95" fmla="*/ 0 h 921"/>
                <a:gd name="T96" fmla="*/ 0 w 1952"/>
                <a:gd name="T97" fmla="*/ 0 h 921"/>
                <a:gd name="T98" fmla="*/ 0 w 1952"/>
                <a:gd name="T99" fmla="*/ 0 h 921"/>
                <a:gd name="T100" fmla="*/ 0 w 1952"/>
                <a:gd name="T101" fmla="*/ 0 h 921"/>
                <a:gd name="T102" fmla="*/ 0 w 1952"/>
                <a:gd name="T103" fmla="*/ 0 h 921"/>
                <a:gd name="T104" fmla="*/ 0 w 1952"/>
                <a:gd name="T105" fmla="*/ 0 h 921"/>
                <a:gd name="T106" fmla="*/ 0 w 1952"/>
                <a:gd name="T107" fmla="*/ 0 h 921"/>
                <a:gd name="T108" fmla="*/ 0 w 1952"/>
                <a:gd name="T109" fmla="*/ 0 h 9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52"/>
                <a:gd name="T166" fmla="*/ 0 h 921"/>
                <a:gd name="T167" fmla="*/ 1952 w 1952"/>
                <a:gd name="T168" fmla="*/ 921 h 9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52" h="921">
                  <a:moveTo>
                    <a:pt x="511" y="877"/>
                  </a:moveTo>
                  <a:lnTo>
                    <a:pt x="550" y="836"/>
                  </a:lnTo>
                  <a:lnTo>
                    <a:pt x="591" y="813"/>
                  </a:lnTo>
                  <a:lnTo>
                    <a:pt x="632" y="811"/>
                  </a:lnTo>
                  <a:lnTo>
                    <a:pt x="669" y="820"/>
                  </a:lnTo>
                  <a:lnTo>
                    <a:pt x="704" y="838"/>
                  </a:lnTo>
                  <a:lnTo>
                    <a:pt x="734" y="861"/>
                  </a:lnTo>
                  <a:lnTo>
                    <a:pt x="754" y="882"/>
                  </a:lnTo>
                  <a:lnTo>
                    <a:pt x="762" y="901"/>
                  </a:lnTo>
                  <a:lnTo>
                    <a:pt x="768" y="912"/>
                  </a:lnTo>
                  <a:lnTo>
                    <a:pt x="784" y="917"/>
                  </a:lnTo>
                  <a:lnTo>
                    <a:pt x="808" y="917"/>
                  </a:lnTo>
                  <a:lnTo>
                    <a:pt x="838" y="917"/>
                  </a:lnTo>
                  <a:lnTo>
                    <a:pt x="852" y="873"/>
                  </a:lnTo>
                  <a:lnTo>
                    <a:pt x="882" y="843"/>
                  </a:lnTo>
                  <a:lnTo>
                    <a:pt x="923" y="831"/>
                  </a:lnTo>
                  <a:lnTo>
                    <a:pt x="971" y="827"/>
                  </a:lnTo>
                  <a:lnTo>
                    <a:pt x="1024" y="836"/>
                  </a:lnTo>
                  <a:lnTo>
                    <a:pt x="1070" y="855"/>
                  </a:lnTo>
                  <a:lnTo>
                    <a:pt x="1111" y="882"/>
                  </a:lnTo>
                  <a:lnTo>
                    <a:pt x="1137" y="921"/>
                  </a:lnTo>
                  <a:lnTo>
                    <a:pt x="1146" y="917"/>
                  </a:lnTo>
                  <a:lnTo>
                    <a:pt x="1162" y="914"/>
                  </a:lnTo>
                  <a:lnTo>
                    <a:pt x="1184" y="914"/>
                  </a:lnTo>
                  <a:lnTo>
                    <a:pt x="1208" y="914"/>
                  </a:lnTo>
                  <a:lnTo>
                    <a:pt x="1233" y="914"/>
                  </a:lnTo>
                  <a:lnTo>
                    <a:pt x="1258" y="917"/>
                  </a:lnTo>
                  <a:lnTo>
                    <a:pt x="1279" y="917"/>
                  </a:lnTo>
                  <a:lnTo>
                    <a:pt x="1293" y="917"/>
                  </a:lnTo>
                  <a:lnTo>
                    <a:pt x="1282" y="904"/>
                  </a:lnTo>
                  <a:lnTo>
                    <a:pt x="1266" y="887"/>
                  </a:lnTo>
                  <a:lnTo>
                    <a:pt x="1252" y="871"/>
                  </a:lnTo>
                  <a:lnTo>
                    <a:pt x="1252" y="857"/>
                  </a:lnTo>
                  <a:lnTo>
                    <a:pt x="1268" y="861"/>
                  </a:lnTo>
                  <a:lnTo>
                    <a:pt x="1298" y="861"/>
                  </a:lnTo>
                  <a:lnTo>
                    <a:pt x="1339" y="857"/>
                  </a:lnTo>
                  <a:lnTo>
                    <a:pt x="1392" y="852"/>
                  </a:lnTo>
                  <a:lnTo>
                    <a:pt x="1448" y="841"/>
                  </a:lnTo>
                  <a:lnTo>
                    <a:pt x="1511" y="831"/>
                  </a:lnTo>
                  <a:lnTo>
                    <a:pt x="1576" y="813"/>
                  </a:lnTo>
                  <a:lnTo>
                    <a:pt x="1641" y="792"/>
                  </a:lnTo>
                  <a:lnTo>
                    <a:pt x="1707" y="767"/>
                  </a:lnTo>
                  <a:lnTo>
                    <a:pt x="1770" y="741"/>
                  </a:lnTo>
                  <a:lnTo>
                    <a:pt x="1827" y="707"/>
                  </a:lnTo>
                  <a:lnTo>
                    <a:pt x="1876" y="672"/>
                  </a:lnTo>
                  <a:lnTo>
                    <a:pt x="1914" y="631"/>
                  </a:lnTo>
                  <a:lnTo>
                    <a:pt x="1941" y="585"/>
                  </a:lnTo>
                  <a:lnTo>
                    <a:pt x="1952" y="534"/>
                  </a:lnTo>
                  <a:lnTo>
                    <a:pt x="1949" y="479"/>
                  </a:lnTo>
                  <a:lnTo>
                    <a:pt x="1952" y="465"/>
                  </a:lnTo>
                  <a:lnTo>
                    <a:pt x="1952" y="454"/>
                  </a:lnTo>
                  <a:lnTo>
                    <a:pt x="1949" y="447"/>
                  </a:lnTo>
                  <a:lnTo>
                    <a:pt x="1938" y="444"/>
                  </a:lnTo>
                  <a:lnTo>
                    <a:pt x="1900" y="438"/>
                  </a:lnTo>
                  <a:lnTo>
                    <a:pt x="1862" y="424"/>
                  </a:lnTo>
                  <a:lnTo>
                    <a:pt x="1827" y="400"/>
                  </a:lnTo>
                  <a:lnTo>
                    <a:pt x="1802" y="370"/>
                  </a:lnTo>
                  <a:lnTo>
                    <a:pt x="1786" y="334"/>
                  </a:lnTo>
                  <a:lnTo>
                    <a:pt x="1786" y="302"/>
                  </a:lnTo>
                  <a:lnTo>
                    <a:pt x="1807" y="269"/>
                  </a:lnTo>
                  <a:lnTo>
                    <a:pt x="1851" y="242"/>
                  </a:lnTo>
                  <a:lnTo>
                    <a:pt x="1876" y="237"/>
                  </a:lnTo>
                  <a:lnTo>
                    <a:pt x="1832" y="193"/>
                  </a:lnTo>
                  <a:lnTo>
                    <a:pt x="1786" y="157"/>
                  </a:lnTo>
                  <a:lnTo>
                    <a:pt x="1737" y="127"/>
                  </a:lnTo>
                  <a:lnTo>
                    <a:pt x="1691" y="103"/>
                  </a:lnTo>
                  <a:lnTo>
                    <a:pt x="1641" y="85"/>
                  </a:lnTo>
                  <a:lnTo>
                    <a:pt x="1592" y="67"/>
                  </a:lnTo>
                  <a:lnTo>
                    <a:pt x="1546" y="55"/>
                  </a:lnTo>
                  <a:lnTo>
                    <a:pt x="1500" y="38"/>
                  </a:lnTo>
                  <a:lnTo>
                    <a:pt x="1462" y="27"/>
                  </a:lnTo>
                  <a:lnTo>
                    <a:pt x="1432" y="21"/>
                  </a:lnTo>
                  <a:lnTo>
                    <a:pt x="1402" y="21"/>
                  </a:lnTo>
                  <a:lnTo>
                    <a:pt x="1378" y="27"/>
                  </a:lnTo>
                  <a:lnTo>
                    <a:pt x="1350" y="35"/>
                  </a:lnTo>
                  <a:lnTo>
                    <a:pt x="1323" y="44"/>
                  </a:lnTo>
                  <a:lnTo>
                    <a:pt x="1293" y="57"/>
                  </a:lnTo>
                  <a:lnTo>
                    <a:pt x="1258" y="67"/>
                  </a:lnTo>
                  <a:lnTo>
                    <a:pt x="1244" y="101"/>
                  </a:lnTo>
                  <a:lnTo>
                    <a:pt x="1231" y="133"/>
                  </a:lnTo>
                  <a:lnTo>
                    <a:pt x="1214" y="168"/>
                  </a:lnTo>
                  <a:lnTo>
                    <a:pt x="1192" y="198"/>
                  </a:lnTo>
                  <a:lnTo>
                    <a:pt x="1271" y="234"/>
                  </a:lnTo>
                  <a:lnTo>
                    <a:pt x="1334" y="275"/>
                  </a:lnTo>
                  <a:lnTo>
                    <a:pt x="1380" y="316"/>
                  </a:lnTo>
                  <a:lnTo>
                    <a:pt x="1410" y="359"/>
                  </a:lnTo>
                  <a:lnTo>
                    <a:pt x="1429" y="405"/>
                  </a:lnTo>
                  <a:lnTo>
                    <a:pt x="1432" y="449"/>
                  </a:lnTo>
                  <a:lnTo>
                    <a:pt x="1427" y="493"/>
                  </a:lnTo>
                  <a:lnTo>
                    <a:pt x="1408" y="534"/>
                  </a:lnTo>
                  <a:lnTo>
                    <a:pt x="1378" y="574"/>
                  </a:lnTo>
                  <a:lnTo>
                    <a:pt x="1337" y="610"/>
                  </a:lnTo>
                  <a:lnTo>
                    <a:pt x="1291" y="640"/>
                  </a:lnTo>
                  <a:lnTo>
                    <a:pt x="1236" y="664"/>
                  </a:lnTo>
                  <a:lnTo>
                    <a:pt x="1173" y="684"/>
                  </a:lnTo>
                  <a:lnTo>
                    <a:pt x="1105" y="694"/>
                  </a:lnTo>
                  <a:lnTo>
                    <a:pt x="1031" y="694"/>
                  </a:lnTo>
                  <a:lnTo>
                    <a:pt x="953" y="689"/>
                  </a:lnTo>
                  <a:lnTo>
                    <a:pt x="920" y="684"/>
                  </a:lnTo>
                  <a:lnTo>
                    <a:pt x="888" y="681"/>
                  </a:lnTo>
                  <a:lnTo>
                    <a:pt x="855" y="675"/>
                  </a:lnTo>
                  <a:lnTo>
                    <a:pt x="822" y="670"/>
                  </a:lnTo>
                  <a:lnTo>
                    <a:pt x="789" y="661"/>
                  </a:lnTo>
                  <a:lnTo>
                    <a:pt x="757" y="654"/>
                  </a:lnTo>
                  <a:lnTo>
                    <a:pt x="724" y="645"/>
                  </a:lnTo>
                  <a:lnTo>
                    <a:pt x="692" y="631"/>
                  </a:lnTo>
                  <a:lnTo>
                    <a:pt x="662" y="621"/>
                  </a:lnTo>
                  <a:lnTo>
                    <a:pt x="632" y="604"/>
                  </a:lnTo>
                  <a:lnTo>
                    <a:pt x="604" y="588"/>
                  </a:lnTo>
                  <a:lnTo>
                    <a:pt x="577" y="566"/>
                  </a:lnTo>
                  <a:lnTo>
                    <a:pt x="552" y="544"/>
                  </a:lnTo>
                  <a:lnTo>
                    <a:pt x="531" y="520"/>
                  </a:lnTo>
                  <a:lnTo>
                    <a:pt x="511" y="493"/>
                  </a:lnTo>
                  <a:lnTo>
                    <a:pt x="492" y="460"/>
                  </a:lnTo>
                  <a:lnTo>
                    <a:pt x="476" y="405"/>
                  </a:lnTo>
                  <a:lnTo>
                    <a:pt x="479" y="348"/>
                  </a:lnTo>
                  <a:lnTo>
                    <a:pt x="498" y="294"/>
                  </a:lnTo>
                  <a:lnTo>
                    <a:pt x="536" y="247"/>
                  </a:lnTo>
                  <a:lnTo>
                    <a:pt x="545" y="240"/>
                  </a:lnTo>
                  <a:lnTo>
                    <a:pt x="555" y="231"/>
                  </a:lnTo>
                  <a:lnTo>
                    <a:pt x="563" y="223"/>
                  </a:lnTo>
                  <a:lnTo>
                    <a:pt x="577" y="217"/>
                  </a:lnTo>
                  <a:lnTo>
                    <a:pt x="588" y="212"/>
                  </a:lnTo>
                  <a:lnTo>
                    <a:pt x="598" y="207"/>
                  </a:lnTo>
                  <a:lnTo>
                    <a:pt x="612" y="204"/>
                  </a:lnTo>
                  <a:lnTo>
                    <a:pt x="623" y="198"/>
                  </a:lnTo>
                  <a:lnTo>
                    <a:pt x="607" y="177"/>
                  </a:lnTo>
                  <a:lnTo>
                    <a:pt x="591" y="155"/>
                  </a:lnTo>
                  <a:lnTo>
                    <a:pt x="577" y="133"/>
                  </a:lnTo>
                  <a:lnTo>
                    <a:pt x="563" y="109"/>
                  </a:lnTo>
                  <a:lnTo>
                    <a:pt x="552" y="87"/>
                  </a:lnTo>
                  <a:lnTo>
                    <a:pt x="542" y="62"/>
                  </a:lnTo>
                  <a:lnTo>
                    <a:pt x="533" y="38"/>
                  </a:lnTo>
                  <a:lnTo>
                    <a:pt x="528" y="14"/>
                  </a:lnTo>
                  <a:lnTo>
                    <a:pt x="503" y="5"/>
                  </a:lnTo>
                  <a:lnTo>
                    <a:pt x="474" y="3"/>
                  </a:lnTo>
                  <a:lnTo>
                    <a:pt x="444" y="0"/>
                  </a:lnTo>
                  <a:lnTo>
                    <a:pt x="414" y="3"/>
                  </a:lnTo>
                  <a:lnTo>
                    <a:pt x="381" y="11"/>
                  </a:lnTo>
                  <a:lnTo>
                    <a:pt x="349" y="19"/>
                  </a:lnTo>
                  <a:lnTo>
                    <a:pt x="315" y="30"/>
                  </a:lnTo>
                  <a:lnTo>
                    <a:pt x="283" y="44"/>
                  </a:lnTo>
                  <a:lnTo>
                    <a:pt x="253" y="60"/>
                  </a:lnTo>
                  <a:lnTo>
                    <a:pt x="220" y="76"/>
                  </a:lnTo>
                  <a:lnTo>
                    <a:pt x="190" y="92"/>
                  </a:lnTo>
                  <a:lnTo>
                    <a:pt x="160" y="111"/>
                  </a:lnTo>
                  <a:lnTo>
                    <a:pt x="136" y="131"/>
                  </a:lnTo>
                  <a:lnTo>
                    <a:pt x="112" y="150"/>
                  </a:lnTo>
                  <a:lnTo>
                    <a:pt x="89" y="168"/>
                  </a:lnTo>
                  <a:lnTo>
                    <a:pt x="71" y="187"/>
                  </a:lnTo>
                  <a:lnTo>
                    <a:pt x="32" y="240"/>
                  </a:lnTo>
                  <a:lnTo>
                    <a:pt x="8" y="294"/>
                  </a:lnTo>
                  <a:lnTo>
                    <a:pt x="0" y="348"/>
                  </a:lnTo>
                  <a:lnTo>
                    <a:pt x="2" y="403"/>
                  </a:lnTo>
                  <a:lnTo>
                    <a:pt x="16" y="460"/>
                  </a:lnTo>
                  <a:lnTo>
                    <a:pt x="41" y="514"/>
                  </a:lnTo>
                  <a:lnTo>
                    <a:pt x="76" y="566"/>
                  </a:lnTo>
                  <a:lnTo>
                    <a:pt x="114" y="618"/>
                  </a:lnTo>
                  <a:lnTo>
                    <a:pt x="160" y="664"/>
                  </a:lnTo>
                  <a:lnTo>
                    <a:pt x="209" y="711"/>
                  </a:lnTo>
                  <a:lnTo>
                    <a:pt x="261" y="751"/>
                  </a:lnTo>
                  <a:lnTo>
                    <a:pt x="315" y="787"/>
                  </a:lnTo>
                  <a:lnTo>
                    <a:pt x="367" y="820"/>
                  </a:lnTo>
                  <a:lnTo>
                    <a:pt x="419" y="843"/>
                  </a:lnTo>
                  <a:lnTo>
                    <a:pt x="468" y="863"/>
                  </a:lnTo>
                  <a:lnTo>
                    <a:pt x="511" y="877"/>
                  </a:lnTo>
                  <a:close/>
                </a:path>
              </a:pathLst>
            </a:custGeom>
            <a:solidFill>
              <a:srgbClr val="ADAA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8" name="Freeform 124"/>
            <p:cNvSpPr>
              <a:spLocks/>
            </p:cNvSpPr>
            <p:nvPr/>
          </p:nvSpPr>
          <p:spPr bwMode="auto">
            <a:xfrm>
              <a:off x="476" y="3662"/>
              <a:ext cx="162" cy="58"/>
            </a:xfrm>
            <a:custGeom>
              <a:avLst/>
              <a:gdLst>
                <a:gd name="T0" fmla="*/ 0 w 645"/>
                <a:gd name="T1" fmla="*/ 0 h 234"/>
                <a:gd name="T2" fmla="*/ 0 w 645"/>
                <a:gd name="T3" fmla="*/ 0 h 234"/>
                <a:gd name="T4" fmla="*/ 0 w 645"/>
                <a:gd name="T5" fmla="*/ 0 h 234"/>
                <a:gd name="T6" fmla="*/ 0 w 645"/>
                <a:gd name="T7" fmla="*/ 0 h 234"/>
                <a:gd name="T8" fmla="*/ 0 w 645"/>
                <a:gd name="T9" fmla="*/ 0 h 234"/>
                <a:gd name="T10" fmla="*/ 0 w 645"/>
                <a:gd name="T11" fmla="*/ 0 h 234"/>
                <a:gd name="T12" fmla="*/ 0 w 645"/>
                <a:gd name="T13" fmla="*/ 0 h 234"/>
                <a:gd name="T14" fmla="*/ 0 w 645"/>
                <a:gd name="T15" fmla="*/ 0 h 234"/>
                <a:gd name="T16" fmla="*/ 0 w 645"/>
                <a:gd name="T17" fmla="*/ 0 h 234"/>
                <a:gd name="T18" fmla="*/ 0 w 645"/>
                <a:gd name="T19" fmla="*/ 0 h 234"/>
                <a:gd name="T20" fmla="*/ 0 w 645"/>
                <a:gd name="T21" fmla="*/ 0 h 234"/>
                <a:gd name="T22" fmla="*/ 0 w 645"/>
                <a:gd name="T23" fmla="*/ 0 h 234"/>
                <a:gd name="T24" fmla="*/ 0 w 645"/>
                <a:gd name="T25" fmla="*/ 0 h 234"/>
                <a:gd name="T26" fmla="*/ 0 w 645"/>
                <a:gd name="T27" fmla="*/ 0 h 234"/>
                <a:gd name="T28" fmla="*/ 0 w 645"/>
                <a:gd name="T29" fmla="*/ 0 h 234"/>
                <a:gd name="T30" fmla="*/ 0 w 645"/>
                <a:gd name="T31" fmla="*/ 0 h 234"/>
                <a:gd name="T32" fmla="*/ 0 w 645"/>
                <a:gd name="T33" fmla="*/ 0 h 234"/>
                <a:gd name="T34" fmla="*/ 0 w 645"/>
                <a:gd name="T35" fmla="*/ 0 h 234"/>
                <a:gd name="T36" fmla="*/ 0 w 645"/>
                <a:gd name="T37" fmla="*/ 0 h 234"/>
                <a:gd name="T38" fmla="*/ 0 w 645"/>
                <a:gd name="T39" fmla="*/ 0 h 234"/>
                <a:gd name="T40" fmla="*/ 0 w 645"/>
                <a:gd name="T41" fmla="*/ 0 h 234"/>
                <a:gd name="T42" fmla="*/ 0 w 645"/>
                <a:gd name="T43" fmla="*/ 0 h 234"/>
                <a:gd name="T44" fmla="*/ 0 w 645"/>
                <a:gd name="T45" fmla="*/ 0 h 234"/>
                <a:gd name="T46" fmla="*/ 0 w 645"/>
                <a:gd name="T47" fmla="*/ 0 h 234"/>
                <a:gd name="T48" fmla="*/ 0 w 645"/>
                <a:gd name="T49" fmla="*/ 0 h 234"/>
                <a:gd name="T50" fmla="*/ 0 w 645"/>
                <a:gd name="T51" fmla="*/ 0 h 234"/>
                <a:gd name="T52" fmla="*/ 0 w 645"/>
                <a:gd name="T53" fmla="*/ 0 h 234"/>
                <a:gd name="T54" fmla="*/ 0 w 645"/>
                <a:gd name="T55" fmla="*/ 0 h 234"/>
                <a:gd name="T56" fmla="*/ 0 w 645"/>
                <a:gd name="T57" fmla="*/ 0 h 234"/>
                <a:gd name="T58" fmla="*/ 0 w 645"/>
                <a:gd name="T59" fmla="*/ 0 h 234"/>
                <a:gd name="T60" fmla="*/ 0 w 645"/>
                <a:gd name="T61" fmla="*/ 0 h 234"/>
                <a:gd name="T62" fmla="*/ 0 w 645"/>
                <a:gd name="T63" fmla="*/ 0 h 234"/>
                <a:gd name="T64" fmla="*/ 0 w 645"/>
                <a:gd name="T65" fmla="*/ 0 h 234"/>
                <a:gd name="T66" fmla="*/ 0 w 645"/>
                <a:gd name="T67" fmla="*/ 0 h 234"/>
                <a:gd name="T68" fmla="*/ 0 w 645"/>
                <a:gd name="T69" fmla="*/ 0 h 234"/>
                <a:gd name="T70" fmla="*/ 0 w 645"/>
                <a:gd name="T71" fmla="*/ 0 h 234"/>
                <a:gd name="T72" fmla="*/ 0 w 645"/>
                <a:gd name="T73" fmla="*/ 0 h 234"/>
                <a:gd name="T74" fmla="*/ 0 w 645"/>
                <a:gd name="T75" fmla="*/ 0 h 234"/>
                <a:gd name="T76" fmla="*/ 0 w 645"/>
                <a:gd name="T77" fmla="*/ 0 h 234"/>
                <a:gd name="T78" fmla="*/ 0 w 645"/>
                <a:gd name="T79" fmla="*/ 0 h 234"/>
                <a:gd name="T80" fmla="*/ 0 w 645"/>
                <a:gd name="T81" fmla="*/ 0 h 2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5"/>
                <a:gd name="T124" fmla="*/ 0 h 234"/>
                <a:gd name="T125" fmla="*/ 645 w 645"/>
                <a:gd name="T126" fmla="*/ 234 h 2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5" h="234">
                  <a:moveTo>
                    <a:pt x="514" y="174"/>
                  </a:moveTo>
                  <a:lnTo>
                    <a:pt x="539" y="155"/>
                  </a:lnTo>
                  <a:lnTo>
                    <a:pt x="560" y="139"/>
                  </a:lnTo>
                  <a:lnTo>
                    <a:pt x="580" y="125"/>
                  </a:lnTo>
                  <a:lnTo>
                    <a:pt x="594" y="112"/>
                  </a:lnTo>
                  <a:lnTo>
                    <a:pt x="607" y="95"/>
                  </a:lnTo>
                  <a:lnTo>
                    <a:pt x="618" y="79"/>
                  </a:lnTo>
                  <a:lnTo>
                    <a:pt x="631" y="63"/>
                  </a:lnTo>
                  <a:lnTo>
                    <a:pt x="645" y="41"/>
                  </a:lnTo>
                  <a:lnTo>
                    <a:pt x="604" y="49"/>
                  </a:lnTo>
                  <a:lnTo>
                    <a:pt x="560" y="57"/>
                  </a:lnTo>
                  <a:lnTo>
                    <a:pt x="520" y="65"/>
                  </a:lnTo>
                  <a:lnTo>
                    <a:pt x="479" y="68"/>
                  </a:lnTo>
                  <a:lnTo>
                    <a:pt x="438" y="71"/>
                  </a:lnTo>
                  <a:lnTo>
                    <a:pt x="398" y="73"/>
                  </a:lnTo>
                  <a:lnTo>
                    <a:pt x="359" y="73"/>
                  </a:lnTo>
                  <a:lnTo>
                    <a:pt x="318" y="71"/>
                  </a:lnTo>
                  <a:lnTo>
                    <a:pt x="278" y="68"/>
                  </a:lnTo>
                  <a:lnTo>
                    <a:pt x="240" y="63"/>
                  </a:lnTo>
                  <a:lnTo>
                    <a:pt x="198" y="57"/>
                  </a:lnTo>
                  <a:lnTo>
                    <a:pt x="161" y="49"/>
                  </a:lnTo>
                  <a:lnTo>
                    <a:pt x="120" y="38"/>
                  </a:lnTo>
                  <a:lnTo>
                    <a:pt x="79" y="27"/>
                  </a:lnTo>
                  <a:lnTo>
                    <a:pt x="41" y="13"/>
                  </a:lnTo>
                  <a:lnTo>
                    <a:pt x="0" y="0"/>
                  </a:lnTo>
                  <a:lnTo>
                    <a:pt x="11" y="36"/>
                  </a:lnTo>
                  <a:lnTo>
                    <a:pt x="27" y="71"/>
                  </a:lnTo>
                  <a:lnTo>
                    <a:pt x="49" y="103"/>
                  </a:lnTo>
                  <a:lnTo>
                    <a:pt x="76" y="130"/>
                  </a:lnTo>
                  <a:lnTo>
                    <a:pt x="104" y="158"/>
                  </a:lnTo>
                  <a:lnTo>
                    <a:pt x="136" y="179"/>
                  </a:lnTo>
                  <a:lnTo>
                    <a:pt x="171" y="199"/>
                  </a:lnTo>
                  <a:lnTo>
                    <a:pt x="210" y="213"/>
                  </a:lnTo>
                  <a:lnTo>
                    <a:pt x="247" y="226"/>
                  </a:lnTo>
                  <a:lnTo>
                    <a:pt x="288" y="231"/>
                  </a:lnTo>
                  <a:lnTo>
                    <a:pt x="327" y="234"/>
                  </a:lnTo>
                  <a:lnTo>
                    <a:pt x="368" y="231"/>
                  </a:lnTo>
                  <a:lnTo>
                    <a:pt x="405" y="226"/>
                  </a:lnTo>
                  <a:lnTo>
                    <a:pt x="444" y="215"/>
                  </a:lnTo>
                  <a:lnTo>
                    <a:pt x="482" y="196"/>
                  </a:lnTo>
                  <a:lnTo>
                    <a:pt x="514" y="174"/>
                  </a:lnTo>
                  <a:close/>
                </a:path>
              </a:pathLst>
            </a:custGeom>
            <a:solidFill>
              <a:srgbClr val="5B6B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89" name="Freeform 125"/>
            <p:cNvSpPr>
              <a:spLocks/>
            </p:cNvSpPr>
            <p:nvPr/>
          </p:nvSpPr>
          <p:spPr bwMode="auto">
            <a:xfrm>
              <a:off x="460" y="3709"/>
              <a:ext cx="222" cy="99"/>
            </a:xfrm>
            <a:custGeom>
              <a:avLst/>
              <a:gdLst>
                <a:gd name="T0" fmla="*/ 0 w 888"/>
                <a:gd name="T1" fmla="*/ 0 h 396"/>
                <a:gd name="T2" fmla="*/ 0 w 888"/>
                <a:gd name="T3" fmla="*/ 0 h 396"/>
                <a:gd name="T4" fmla="*/ 0 w 888"/>
                <a:gd name="T5" fmla="*/ 0 h 396"/>
                <a:gd name="T6" fmla="*/ 0 w 888"/>
                <a:gd name="T7" fmla="*/ 0 h 396"/>
                <a:gd name="T8" fmla="*/ 0 w 888"/>
                <a:gd name="T9" fmla="*/ 0 h 396"/>
                <a:gd name="T10" fmla="*/ 0 w 888"/>
                <a:gd name="T11" fmla="*/ 0 h 396"/>
                <a:gd name="T12" fmla="*/ 0 w 888"/>
                <a:gd name="T13" fmla="*/ 0 h 396"/>
                <a:gd name="T14" fmla="*/ 0 w 888"/>
                <a:gd name="T15" fmla="*/ 0 h 396"/>
                <a:gd name="T16" fmla="*/ 0 w 888"/>
                <a:gd name="T17" fmla="*/ 0 h 396"/>
                <a:gd name="T18" fmla="*/ 0 w 888"/>
                <a:gd name="T19" fmla="*/ 0 h 396"/>
                <a:gd name="T20" fmla="*/ 0 w 888"/>
                <a:gd name="T21" fmla="*/ 0 h 396"/>
                <a:gd name="T22" fmla="*/ 0 w 888"/>
                <a:gd name="T23" fmla="*/ 0 h 396"/>
                <a:gd name="T24" fmla="*/ 0 w 888"/>
                <a:gd name="T25" fmla="*/ 0 h 396"/>
                <a:gd name="T26" fmla="*/ 0 w 888"/>
                <a:gd name="T27" fmla="*/ 0 h 396"/>
                <a:gd name="T28" fmla="*/ 0 w 888"/>
                <a:gd name="T29" fmla="*/ 0 h 396"/>
                <a:gd name="T30" fmla="*/ 0 w 888"/>
                <a:gd name="T31" fmla="*/ 0 h 396"/>
                <a:gd name="T32" fmla="*/ 0 w 888"/>
                <a:gd name="T33" fmla="*/ 0 h 396"/>
                <a:gd name="T34" fmla="*/ 0 w 888"/>
                <a:gd name="T35" fmla="*/ 0 h 396"/>
                <a:gd name="T36" fmla="*/ 0 w 888"/>
                <a:gd name="T37" fmla="*/ 0 h 396"/>
                <a:gd name="T38" fmla="*/ 0 w 888"/>
                <a:gd name="T39" fmla="*/ 0 h 396"/>
                <a:gd name="T40" fmla="*/ 0 w 888"/>
                <a:gd name="T41" fmla="*/ 0 h 396"/>
                <a:gd name="T42" fmla="*/ 0 w 888"/>
                <a:gd name="T43" fmla="*/ 0 h 396"/>
                <a:gd name="T44" fmla="*/ 0 w 888"/>
                <a:gd name="T45" fmla="*/ 0 h 396"/>
                <a:gd name="T46" fmla="*/ 0 w 888"/>
                <a:gd name="T47" fmla="*/ 0 h 396"/>
                <a:gd name="T48" fmla="*/ 0 w 888"/>
                <a:gd name="T49" fmla="*/ 0 h 396"/>
                <a:gd name="T50" fmla="*/ 0 w 888"/>
                <a:gd name="T51" fmla="*/ 0 h 396"/>
                <a:gd name="T52" fmla="*/ 0 w 888"/>
                <a:gd name="T53" fmla="*/ 0 h 396"/>
                <a:gd name="T54" fmla="*/ 0 w 888"/>
                <a:gd name="T55" fmla="*/ 0 h 396"/>
                <a:gd name="T56" fmla="*/ 0 w 888"/>
                <a:gd name="T57" fmla="*/ 0 h 396"/>
                <a:gd name="T58" fmla="*/ 0 w 888"/>
                <a:gd name="T59" fmla="*/ 0 h 396"/>
                <a:gd name="T60" fmla="*/ 0 w 888"/>
                <a:gd name="T61" fmla="*/ 0 h 396"/>
                <a:gd name="T62" fmla="*/ 0 w 888"/>
                <a:gd name="T63" fmla="*/ 0 h 396"/>
                <a:gd name="T64" fmla="*/ 0 w 888"/>
                <a:gd name="T65" fmla="*/ 0 h 396"/>
                <a:gd name="T66" fmla="*/ 0 w 888"/>
                <a:gd name="T67" fmla="*/ 0 h 396"/>
                <a:gd name="T68" fmla="*/ 0 w 888"/>
                <a:gd name="T69" fmla="*/ 0 h 396"/>
                <a:gd name="T70" fmla="*/ 0 w 888"/>
                <a:gd name="T71" fmla="*/ 0 h 396"/>
                <a:gd name="T72" fmla="*/ 0 w 888"/>
                <a:gd name="T73" fmla="*/ 0 h 396"/>
                <a:gd name="T74" fmla="*/ 0 w 888"/>
                <a:gd name="T75" fmla="*/ 0 h 396"/>
                <a:gd name="T76" fmla="*/ 0 w 888"/>
                <a:gd name="T77" fmla="*/ 0 h 396"/>
                <a:gd name="T78" fmla="*/ 0 w 888"/>
                <a:gd name="T79" fmla="*/ 0 h 396"/>
                <a:gd name="T80" fmla="*/ 0 w 888"/>
                <a:gd name="T81" fmla="*/ 0 h 396"/>
                <a:gd name="T82" fmla="*/ 0 w 888"/>
                <a:gd name="T83" fmla="*/ 0 h 396"/>
                <a:gd name="T84" fmla="*/ 0 w 888"/>
                <a:gd name="T85" fmla="*/ 0 h 396"/>
                <a:gd name="T86" fmla="*/ 0 w 888"/>
                <a:gd name="T87" fmla="*/ 0 h 396"/>
                <a:gd name="T88" fmla="*/ 0 w 888"/>
                <a:gd name="T89" fmla="*/ 0 h 396"/>
                <a:gd name="T90" fmla="*/ 0 w 888"/>
                <a:gd name="T91" fmla="*/ 0 h 396"/>
                <a:gd name="T92" fmla="*/ 0 w 888"/>
                <a:gd name="T93" fmla="*/ 0 h 396"/>
                <a:gd name="T94" fmla="*/ 0 w 888"/>
                <a:gd name="T95" fmla="*/ 0 h 396"/>
                <a:gd name="T96" fmla="*/ 0 w 888"/>
                <a:gd name="T97" fmla="*/ 0 h 3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88"/>
                <a:gd name="T148" fmla="*/ 0 h 396"/>
                <a:gd name="T149" fmla="*/ 888 w 888"/>
                <a:gd name="T150" fmla="*/ 396 h 3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88" h="396">
                  <a:moveTo>
                    <a:pt x="425" y="115"/>
                  </a:moveTo>
                  <a:lnTo>
                    <a:pt x="384" y="112"/>
                  </a:lnTo>
                  <a:lnTo>
                    <a:pt x="347" y="106"/>
                  </a:lnTo>
                  <a:lnTo>
                    <a:pt x="311" y="96"/>
                  </a:lnTo>
                  <a:lnTo>
                    <a:pt x="276" y="85"/>
                  </a:lnTo>
                  <a:lnTo>
                    <a:pt x="243" y="69"/>
                  </a:lnTo>
                  <a:lnTo>
                    <a:pt x="211" y="53"/>
                  </a:lnTo>
                  <a:lnTo>
                    <a:pt x="181" y="30"/>
                  </a:lnTo>
                  <a:lnTo>
                    <a:pt x="151" y="9"/>
                  </a:lnTo>
                  <a:lnTo>
                    <a:pt x="131" y="12"/>
                  </a:lnTo>
                  <a:lnTo>
                    <a:pt x="110" y="14"/>
                  </a:lnTo>
                  <a:lnTo>
                    <a:pt x="91" y="23"/>
                  </a:lnTo>
                  <a:lnTo>
                    <a:pt x="74" y="30"/>
                  </a:lnTo>
                  <a:lnTo>
                    <a:pt x="57" y="41"/>
                  </a:lnTo>
                  <a:lnTo>
                    <a:pt x="41" y="55"/>
                  </a:lnTo>
                  <a:lnTo>
                    <a:pt x="27" y="71"/>
                  </a:lnTo>
                  <a:lnTo>
                    <a:pt x="17" y="90"/>
                  </a:lnTo>
                  <a:lnTo>
                    <a:pt x="0" y="140"/>
                  </a:lnTo>
                  <a:lnTo>
                    <a:pt x="4" y="183"/>
                  </a:lnTo>
                  <a:lnTo>
                    <a:pt x="22" y="226"/>
                  </a:lnTo>
                  <a:lnTo>
                    <a:pt x="61" y="265"/>
                  </a:lnTo>
                  <a:lnTo>
                    <a:pt x="110" y="300"/>
                  </a:lnTo>
                  <a:lnTo>
                    <a:pt x="170" y="330"/>
                  </a:lnTo>
                  <a:lnTo>
                    <a:pt x="241" y="355"/>
                  </a:lnTo>
                  <a:lnTo>
                    <a:pt x="317" y="373"/>
                  </a:lnTo>
                  <a:lnTo>
                    <a:pt x="398" y="387"/>
                  </a:lnTo>
                  <a:lnTo>
                    <a:pt x="480" y="396"/>
                  </a:lnTo>
                  <a:lnTo>
                    <a:pt x="561" y="396"/>
                  </a:lnTo>
                  <a:lnTo>
                    <a:pt x="640" y="387"/>
                  </a:lnTo>
                  <a:lnTo>
                    <a:pt x="714" y="373"/>
                  </a:lnTo>
                  <a:lnTo>
                    <a:pt x="782" y="352"/>
                  </a:lnTo>
                  <a:lnTo>
                    <a:pt x="839" y="320"/>
                  </a:lnTo>
                  <a:lnTo>
                    <a:pt x="883" y="278"/>
                  </a:lnTo>
                  <a:lnTo>
                    <a:pt x="888" y="226"/>
                  </a:lnTo>
                  <a:lnTo>
                    <a:pt x="881" y="177"/>
                  </a:lnTo>
                  <a:lnTo>
                    <a:pt x="861" y="134"/>
                  </a:lnTo>
                  <a:lnTo>
                    <a:pt x="831" y="96"/>
                  </a:lnTo>
                  <a:lnTo>
                    <a:pt x="793" y="63"/>
                  </a:lnTo>
                  <a:lnTo>
                    <a:pt x="750" y="36"/>
                  </a:lnTo>
                  <a:lnTo>
                    <a:pt x="706" y="14"/>
                  </a:lnTo>
                  <a:lnTo>
                    <a:pt x="662" y="0"/>
                  </a:lnTo>
                  <a:lnTo>
                    <a:pt x="637" y="23"/>
                  </a:lnTo>
                  <a:lnTo>
                    <a:pt x="610" y="44"/>
                  </a:lnTo>
                  <a:lnTo>
                    <a:pt x="584" y="63"/>
                  </a:lnTo>
                  <a:lnTo>
                    <a:pt x="556" y="83"/>
                  </a:lnTo>
                  <a:lnTo>
                    <a:pt x="526" y="96"/>
                  </a:lnTo>
                  <a:lnTo>
                    <a:pt x="494" y="106"/>
                  </a:lnTo>
                  <a:lnTo>
                    <a:pt x="460" y="112"/>
                  </a:lnTo>
                  <a:lnTo>
                    <a:pt x="425" y="115"/>
                  </a:lnTo>
                  <a:close/>
                </a:path>
              </a:pathLst>
            </a:custGeom>
            <a:solidFill>
              <a:srgbClr val="AAB5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0" name="Freeform 126"/>
            <p:cNvSpPr>
              <a:spLocks/>
            </p:cNvSpPr>
            <p:nvPr/>
          </p:nvSpPr>
          <p:spPr bwMode="auto">
            <a:xfrm>
              <a:off x="493" y="3737"/>
              <a:ext cx="182" cy="63"/>
            </a:xfrm>
            <a:custGeom>
              <a:avLst/>
              <a:gdLst>
                <a:gd name="T0" fmla="*/ 0 w 730"/>
                <a:gd name="T1" fmla="*/ 0 h 251"/>
                <a:gd name="T2" fmla="*/ 0 w 730"/>
                <a:gd name="T3" fmla="*/ 0 h 251"/>
                <a:gd name="T4" fmla="*/ 0 w 730"/>
                <a:gd name="T5" fmla="*/ 0 h 251"/>
                <a:gd name="T6" fmla="*/ 0 w 730"/>
                <a:gd name="T7" fmla="*/ 0 h 251"/>
                <a:gd name="T8" fmla="*/ 0 w 730"/>
                <a:gd name="T9" fmla="*/ 0 h 251"/>
                <a:gd name="T10" fmla="*/ 0 w 730"/>
                <a:gd name="T11" fmla="*/ 0 h 251"/>
                <a:gd name="T12" fmla="*/ 0 w 730"/>
                <a:gd name="T13" fmla="*/ 0 h 251"/>
                <a:gd name="T14" fmla="*/ 0 w 730"/>
                <a:gd name="T15" fmla="*/ 0 h 251"/>
                <a:gd name="T16" fmla="*/ 0 w 730"/>
                <a:gd name="T17" fmla="*/ 0 h 251"/>
                <a:gd name="T18" fmla="*/ 0 w 730"/>
                <a:gd name="T19" fmla="*/ 0 h 251"/>
                <a:gd name="T20" fmla="*/ 0 w 730"/>
                <a:gd name="T21" fmla="*/ 0 h 251"/>
                <a:gd name="T22" fmla="*/ 0 w 730"/>
                <a:gd name="T23" fmla="*/ 0 h 251"/>
                <a:gd name="T24" fmla="*/ 0 w 730"/>
                <a:gd name="T25" fmla="*/ 0 h 251"/>
                <a:gd name="T26" fmla="*/ 0 w 730"/>
                <a:gd name="T27" fmla="*/ 0 h 251"/>
                <a:gd name="T28" fmla="*/ 0 w 730"/>
                <a:gd name="T29" fmla="*/ 0 h 251"/>
                <a:gd name="T30" fmla="*/ 0 w 730"/>
                <a:gd name="T31" fmla="*/ 0 h 251"/>
                <a:gd name="T32" fmla="*/ 0 w 730"/>
                <a:gd name="T33" fmla="*/ 0 h 251"/>
                <a:gd name="T34" fmla="*/ 0 w 730"/>
                <a:gd name="T35" fmla="*/ 0 h 251"/>
                <a:gd name="T36" fmla="*/ 0 w 730"/>
                <a:gd name="T37" fmla="*/ 0 h 251"/>
                <a:gd name="T38" fmla="*/ 0 w 730"/>
                <a:gd name="T39" fmla="*/ 0 h 251"/>
                <a:gd name="T40" fmla="*/ 0 w 730"/>
                <a:gd name="T41" fmla="*/ 0 h 251"/>
                <a:gd name="T42" fmla="*/ 0 w 730"/>
                <a:gd name="T43" fmla="*/ 0 h 251"/>
                <a:gd name="T44" fmla="*/ 0 w 730"/>
                <a:gd name="T45" fmla="*/ 0 h 251"/>
                <a:gd name="T46" fmla="*/ 0 w 730"/>
                <a:gd name="T47" fmla="*/ 0 h 251"/>
                <a:gd name="T48" fmla="*/ 0 w 730"/>
                <a:gd name="T49" fmla="*/ 0 h 251"/>
                <a:gd name="T50" fmla="*/ 0 w 730"/>
                <a:gd name="T51" fmla="*/ 0 h 251"/>
                <a:gd name="T52" fmla="*/ 0 w 730"/>
                <a:gd name="T53" fmla="*/ 0 h 251"/>
                <a:gd name="T54" fmla="*/ 0 w 730"/>
                <a:gd name="T55" fmla="*/ 0 h 251"/>
                <a:gd name="T56" fmla="*/ 0 w 730"/>
                <a:gd name="T57" fmla="*/ 0 h 251"/>
                <a:gd name="T58" fmla="*/ 0 w 730"/>
                <a:gd name="T59" fmla="*/ 0 h 251"/>
                <a:gd name="T60" fmla="*/ 0 w 730"/>
                <a:gd name="T61" fmla="*/ 0 h 251"/>
                <a:gd name="T62" fmla="*/ 0 w 730"/>
                <a:gd name="T63" fmla="*/ 0 h 251"/>
                <a:gd name="T64" fmla="*/ 0 w 730"/>
                <a:gd name="T65" fmla="*/ 0 h 251"/>
                <a:gd name="T66" fmla="*/ 0 w 730"/>
                <a:gd name="T67" fmla="*/ 0 h 251"/>
                <a:gd name="T68" fmla="*/ 0 w 730"/>
                <a:gd name="T69" fmla="*/ 0 h 251"/>
                <a:gd name="T70" fmla="*/ 0 w 730"/>
                <a:gd name="T71" fmla="*/ 0 h 251"/>
                <a:gd name="T72" fmla="*/ 0 w 730"/>
                <a:gd name="T73" fmla="*/ 0 h 251"/>
                <a:gd name="T74" fmla="*/ 0 w 730"/>
                <a:gd name="T75" fmla="*/ 0 h 251"/>
                <a:gd name="T76" fmla="*/ 0 w 730"/>
                <a:gd name="T77" fmla="*/ 0 h 251"/>
                <a:gd name="T78" fmla="*/ 0 w 730"/>
                <a:gd name="T79" fmla="*/ 0 h 251"/>
                <a:gd name="T80" fmla="*/ 0 w 730"/>
                <a:gd name="T81" fmla="*/ 0 h 251"/>
                <a:gd name="T82" fmla="*/ 0 w 730"/>
                <a:gd name="T83" fmla="*/ 0 h 251"/>
                <a:gd name="T84" fmla="*/ 0 w 730"/>
                <a:gd name="T85" fmla="*/ 0 h 251"/>
                <a:gd name="T86" fmla="*/ 0 w 730"/>
                <a:gd name="T87" fmla="*/ 0 h 251"/>
                <a:gd name="T88" fmla="*/ 0 w 730"/>
                <a:gd name="T89" fmla="*/ 0 h 251"/>
                <a:gd name="T90" fmla="*/ 0 w 730"/>
                <a:gd name="T91" fmla="*/ 0 h 251"/>
                <a:gd name="T92" fmla="*/ 0 w 730"/>
                <a:gd name="T93" fmla="*/ 0 h 251"/>
                <a:gd name="T94" fmla="*/ 0 w 730"/>
                <a:gd name="T95" fmla="*/ 0 h 251"/>
                <a:gd name="T96" fmla="*/ 0 w 730"/>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0"/>
                <a:gd name="T148" fmla="*/ 0 h 251"/>
                <a:gd name="T149" fmla="*/ 730 w 730"/>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0" h="251">
                  <a:moveTo>
                    <a:pt x="346" y="68"/>
                  </a:moveTo>
                  <a:lnTo>
                    <a:pt x="313" y="68"/>
                  </a:lnTo>
                  <a:lnTo>
                    <a:pt x="283" y="63"/>
                  </a:lnTo>
                  <a:lnTo>
                    <a:pt x="256" y="58"/>
                  </a:lnTo>
                  <a:lnTo>
                    <a:pt x="229" y="49"/>
                  </a:lnTo>
                  <a:lnTo>
                    <a:pt x="202" y="41"/>
                  </a:lnTo>
                  <a:lnTo>
                    <a:pt x="175" y="28"/>
                  </a:lnTo>
                  <a:lnTo>
                    <a:pt x="150" y="14"/>
                  </a:lnTo>
                  <a:lnTo>
                    <a:pt x="126" y="0"/>
                  </a:lnTo>
                  <a:lnTo>
                    <a:pt x="110" y="3"/>
                  </a:lnTo>
                  <a:lnTo>
                    <a:pt x="90" y="8"/>
                  </a:lnTo>
                  <a:lnTo>
                    <a:pt x="74" y="11"/>
                  </a:lnTo>
                  <a:lnTo>
                    <a:pt x="57" y="17"/>
                  </a:lnTo>
                  <a:lnTo>
                    <a:pt x="44" y="22"/>
                  </a:lnTo>
                  <a:lnTo>
                    <a:pt x="32" y="30"/>
                  </a:lnTo>
                  <a:lnTo>
                    <a:pt x="22" y="38"/>
                  </a:lnTo>
                  <a:lnTo>
                    <a:pt x="14" y="49"/>
                  </a:lnTo>
                  <a:lnTo>
                    <a:pt x="0" y="82"/>
                  </a:lnTo>
                  <a:lnTo>
                    <a:pt x="3" y="112"/>
                  </a:lnTo>
                  <a:lnTo>
                    <a:pt x="22" y="139"/>
                  </a:lnTo>
                  <a:lnTo>
                    <a:pt x="52" y="164"/>
                  </a:lnTo>
                  <a:lnTo>
                    <a:pt x="96" y="188"/>
                  </a:lnTo>
                  <a:lnTo>
                    <a:pt x="147" y="208"/>
                  </a:lnTo>
                  <a:lnTo>
                    <a:pt x="204" y="224"/>
                  </a:lnTo>
                  <a:lnTo>
                    <a:pt x="267" y="237"/>
                  </a:lnTo>
                  <a:lnTo>
                    <a:pt x="335" y="245"/>
                  </a:lnTo>
                  <a:lnTo>
                    <a:pt x="403" y="251"/>
                  </a:lnTo>
                  <a:lnTo>
                    <a:pt x="469" y="251"/>
                  </a:lnTo>
                  <a:lnTo>
                    <a:pt x="534" y="245"/>
                  </a:lnTo>
                  <a:lnTo>
                    <a:pt x="594" y="231"/>
                  </a:lnTo>
                  <a:lnTo>
                    <a:pt x="646" y="215"/>
                  </a:lnTo>
                  <a:lnTo>
                    <a:pt x="692" y="190"/>
                  </a:lnTo>
                  <a:lnTo>
                    <a:pt x="725" y="160"/>
                  </a:lnTo>
                  <a:lnTo>
                    <a:pt x="730" y="130"/>
                  </a:lnTo>
                  <a:lnTo>
                    <a:pt x="722" y="104"/>
                  </a:lnTo>
                  <a:lnTo>
                    <a:pt x="706" y="79"/>
                  </a:lnTo>
                  <a:lnTo>
                    <a:pt x="681" y="58"/>
                  </a:lnTo>
                  <a:lnTo>
                    <a:pt x="651" y="38"/>
                  </a:lnTo>
                  <a:lnTo>
                    <a:pt x="616" y="22"/>
                  </a:lnTo>
                  <a:lnTo>
                    <a:pt x="577" y="8"/>
                  </a:lnTo>
                  <a:lnTo>
                    <a:pt x="539" y="0"/>
                  </a:lnTo>
                  <a:lnTo>
                    <a:pt x="520" y="14"/>
                  </a:lnTo>
                  <a:lnTo>
                    <a:pt x="499" y="28"/>
                  </a:lnTo>
                  <a:lnTo>
                    <a:pt x="476" y="38"/>
                  </a:lnTo>
                  <a:lnTo>
                    <a:pt x="455" y="49"/>
                  </a:lnTo>
                  <a:lnTo>
                    <a:pt x="428" y="58"/>
                  </a:lnTo>
                  <a:lnTo>
                    <a:pt x="403" y="63"/>
                  </a:lnTo>
                  <a:lnTo>
                    <a:pt x="377" y="65"/>
                  </a:lnTo>
                  <a:lnTo>
                    <a:pt x="346" y="68"/>
                  </a:lnTo>
                  <a:close/>
                </a:path>
              </a:pathLst>
            </a:custGeom>
            <a:solidFill>
              <a:srgbClr val="C9D6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1" name="Freeform 127"/>
            <p:cNvSpPr>
              <a:spLocks/>
            </p:cNvSpPr>
            <p:nvPr/>
          </p:nvSpPr>
          <p:spPr bwMode="auto">
            <a:xfrm>
              <a:off x="789" y="3718"/>
              <a:ext cx="74" cy="38"/>
            </a:xfrm>
            <a:custGeom>
              <a:avLst/>
              <a:gdLst>
                <a:gd name="T0" fmla="*/ 0 w 297"/>
                <a:gd name="T1" fmla="*/ 0 h 153"/>
                <a:gd name="T2" fmla="*/ 0 w 297"/>
                <a:gd name="T3" fmla="*/ 0 h 153"/>
                <a:gd name="T4" fmla="*/ 0 w 297"/>
                <a:gd name="T5" fmla="*/ 0 h 153"/>
                <a:gd name="T6" fmla="*/ 0 w 297"/>
                <a:gd name="T7" fmla="*/ 0 h 153"/>
                <a:gd name="T8" fmla="*/ 0 w 297"/>
                <a:gd name="T9" fmla="*/ 0 h 153"/>
                <a:gd name="T10" fmla="*/ 0 w 297"/>
                <a:gd name="T11" fmla="*/ 0 h 153"/>
                <a:gd name="T12" fmla="*/ 0 w 297"/>
                <a:gd name="T13" fmla="*/ 0 h 153"/>
                <a:gd name="T14" fmla="*/ 0 w 297"/>
                <a:gd name="T15" fmla="*/ 0 h 153"/>
                <a:gd name="T16" fmla="*/ 0 w 297"/>
                <a:gd name="T17" fmla="*/ 0 h 153"/>
                <a:gd name="T18" fmla="*/ 0 w 297"/>
                <a:gd name="T19" fmla="*/ 0 h 153"/>
                <a:gd name="T20" fmla="*/ 0 w 297"/>
                <a:gd name="T21" fmla="*/ 0 h 153"/>
                <a:gd name="T22" fmla="*/ 0 w 297"/>
                <a:gd name="T23" fmla="*/ 0 h 153"/>
                <a:gd name="T24" fmla="*/ 0 w 297"/>
                <a:gd name="T25" fmla="*/ 0 h 153"/>
                <a:gd name="T26" fmla="*/ 0 w 297"/>
                <a:gd name="T27" fmla="*/ 0 h 153"/>
                <a:gd name="T28" fmla="*/ 0 w 297"/>
                <a:gd name="T29" fmla="*/ 0 h 153"/>
                <a:gd name="T30" fmla="*/ 0 w 297"/>
                <a:gd name="T31" fmla="*/ 0 h 153"/>
                <a:gd name="T32" fmla="*/ 0 w 297"/>
                <a:gd name="T33" fmla="*/ 0 h 1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7"/>
                <a:gd name="T52" fmla="*/ 0 h 153"/>
                <a:gd name="T53" fmla="*/ 297 w 297"/>
                <a:gd name="T54" fmla="*/ 153 h 1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7" h="153">
                  <a:moveTo>
                    <a:pt x="0" y="68"/>
                  </a:moveTo>
                  <a:lnTo>
                    <a:pt x="10" y="98"/>
                  </a:lnTo>
                  <a:lnTo>
                    <a:pt x="37" y="123"/>
                  </a:lnTo>
                  <a:lnTo>
                    <a:pt x="76" y="139"/>
                  </a:lnTo>
                  <a:lnTo>
                    <a:pt x="125" y="147"/>
                  </a:lnTo>
                  <a:lnTo>
                    <a:pt x="173" y="153"/>
                  </a:lnTo>
                  <a:lnTo>
                    <a:pt x="221" y="150"/>
                  </a:lnTo>
                  <a:lnTo>
                    <a:pt x="261" y="142"/>
                  </a:lnTo>
                  <a:lnTo>
                    <a:pt x="288" y="128"/>
                  </a:lnTo>
                  <a:lnTo>
                    <a:pt x="297" y="87"/>
                  </a:lnTo>
                  <a:lnTo>
                    <a:pt x="281" y="55"/>
                  </a:lnTo>
                  <a:lnTo>
                    <a:pt x="242" y="25"/>
                  </a:lnTo>
                  <a:lnTo>
                    <a:pt x="191" y="8"/>
                  </a:lnTo>
                  <a:lnTo>
                    <a:pt x="136" y="0"/>
                  </a:lnTo>
                  <a:lnTo>
                    <a:pt x="79" y="6"/>
                  </a:lnTo>
                  <a:lnTo>
                    <a:pt x="32" y="27"/>
                  </a:lnTo>
                  <a:lnTo>
                    <a:pt x="0" y="68"/>
                  </a:lnTo>
                  <a:close/>
                </a:path>
              </a:pathLst>
            </a:custGeom>
            <a:solidFill>
              <a:srgbClr val="DD23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2" name="Freeform 128"/>
            <p:cNvSpPr>
              <a:spLocks/>
            </p:cNvSpPr>
            <p:nvPr/>
          </p:nvSpPr>
          <p:spPr bwMode="auto">
            <a:xfrm>
              <a:off x="801" y="3719"/>
              <a:ext cx="53" cy="28"/>
            </a:xfrm>
            <a:custGeom>
              <a:avLst/>
              <a:gdLst>
                <a:gd name="T0" fmla="*/ 0 w 209"/>
                <a:gd name="T1" fmla="*/ 0 h 109"/>
                <a:gd name="T2" fmla="*/ 0 w 209"/>
                <a:gd name="T3" fmla="*/ 0 h 109"/>
                <a:gd name="T4" fmla="*/ 0 w 209"/>
                <a:gd name="T5" fmla="*/ 0 h 109"/>
                <a:gd name="T6" fmla="*/ 0 w 209"/>
                <a:gd name="T7" fmla="*/ 0 h 109"/>
                <a:gd name="T8" fmla="*/ 0 w 209"/>
                <a:gd name="T9" fmla="*/ 0 h 109"/>
                <a:gd name="T10" fmla="*/ 0 w 209"/>
                <a:gd name="T11" fmla="*/ 0 h 109"/>
                <a:gd name="T12" fmla="*/ 0 w 209"/>
                <a:gd name="T13" fmla="*/ 0 h 109"/>
                <a:gd name="T14" fmla="*/ 0 w 209"/>
                <a:gd name="T15" fmla="*/ 0 h 109"/>
                <a:gd name="T16" fmla="*/ 0 w 209"/>
                <a:gd name="T17" fmla="*/ 0 h 109"/>
                <a:gd name="T18" fmla="*/ 0 w 209"/>
                <a:gd name="T19" fmla="*/ 0 h 109"/>
                <a:gd name="T20" fmla="*/ 0 w 209"/>
                <a:gd name="T21" fmla="*/ 0 h 109"/>
                <a:gd name="T22" fmla="*/ 0 w 209"/>
                <a:gd name="T23" fmla="*/ 0 h 109"/>
                <a:gd name="T24" fmla="*/ 0 w 209"/>
                <a:gd name="T25" fmla="*/ 0 h 109"/>
                <a:gd name="T26" fmla="*/ 0 w 209"/>
                <a:gd name="T27" fmla="*/ 0 h 109"/>
                <a:gd name="T28" fmla="*/ 0 w 209"/>
                <a:gd name="T29" fmla="*/ 0 h 109"/>
                <a:gd name="T30" fmla="*/ 0 w 209"/>
                <a:gd name="T31" fmla="*/ 0 h 109"/>
                <a:gd name="T32" fmla="*/ 0 w 209"/>
                <a:gd name="T33" fmla="*/ 0 h 1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
                <a:gd name="T52" fmla="*/ 0 h 109"/>
                <a:gd name="T53" fmla="*/ 209 w 209"/>
                <a:gd name="T54" fmla="*/ 109 h 1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 h="109">
                  <a:moveTo>
                    <a:pt x="0" y="49"/>
                  </a:moveTo>
                  <a:lnTo>
                    <a:pt x="8" y="71"/>
                  </a:lnTo>
                  <a:lnTo>
                    <a:pt x="27" y="88"/>
                  </a:lnTo>
                  <a:lnTo>
                    <a:pt x="54" y="99"/>
                  </a:lnTo>
                  <a:lnTo>
                    <a:pt x="87" y="107"/>
                  </a:lnTo>
                  <a:lnTo>
                    <a:pt x="119" y="109"/>
                  </a:lnTo>
                  <a:lnTo>
                    <a:pt x="154" y="107"/>
                  </a:lnTo>
                  <a:lnTo>
                    <a:pt x="182" y="101"/>
                  </a:lnTo>
                  <a:lnTo>
                    <a:pt x="202" y="90"/>
                  </a:lnTo>
                  <a:lnTo>
                    <a:pt x="209" y="63"/>
                  </a:lnTo>
                  <a:lnTo>
                    <a:pt x="198" y="35"/>
                  </a:lnTo>
                  <a:lnTo>
                    <a:pt x="172" y="17"/>
                  </a:lnTo>
                  <a:lnTo>
                    <a:pt x="136" y="3"/>
                  </a:lnTo>
                  <a:lnTo>
                    <a:pt x="95" y="0"/>
                  </a:lnTo>
                  <a:lnTo>
                    <a:pt x="57" y="3"/>
                  </a:lnTo>
                  <a:lnTo>
                    <a:pt x="21" y="19"/>
                  </a:lnTo>
                  <a:lnTo>
                    <a:pt x="0" y="49"/>
                  </a:lnTo>
                  <a:close/>
                </a:path>
              </a:pathLst>
            </a:custGeom>
            <a:solidFill>
              <a:srgbClr val="EA89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3" name="Freeform 129"/>
            <p:cNvSpPr>
              <a:spLocks/>
            </p:cNvSpPr>
            <p:nvPr/>
          </p:nvSpPr>
          <p:spPr bwMode="auto">
            <a:xfrm>
              <a:off x="137" y="3772"/>
              <a:ext cx="68" cy="73"/>
            </a:xfrm>
            <a:custGeom>
              <a:avLst/>
              <a:gdLst>
                <a:gd name="T0" fmla="*/ 0 w 270"/>
                <a:gd name="T1" fmla="*/ 0 h 294"/>
                <a:gd name="T2" fmla="*/ 0 w 270"/>
                <a:gd name="T3" fmla="*/ 0 h 294"/>
                <a:gd name="T4" fmla="*/ 0 w 270"/>
                <a:gd name="T5" fmla="*/ 0 h 294"/>
                <a:gd name="T6" fmla="*/ 0 w 270"/>
                <a:gd name="T7" fmla="*/ 0 h 294"/>
                <a:gd name="T8" fmla="*/ 0 w 270"/>
                <a:gd name="T9" fmla="*/ 0 h 294"/>
                <a:gd name="T10" fmla="*/ 0 w 270"/>
                <a:gd name="T11" fmla="*/ 0 h 294"/>
                <a:gd name="T12" fmla="*/ 0 w 270"/>
                <a:gd name="T13" fmla="*/ 0 h 294"/>
                <a:gd name="T14" fmla="*/ 0 w 270"/>
                <a:gd name="T15" fmla="*/ 0 h 294"/>
                <a:gd name="T16" fmla="*/ 0 w 270"/>
                <a:gd name="T17" fmla="*/ 0 h 294"/>
                <a:gd name="T18" fmla="*/ 0 w 270"/>
                <a:gd name="T19" fmla="*/ 0 h 294"/>
                <a:gd name="T20" fmla="*/ 0 w 270"/>
                <a:gd name="T21" fmla="*/ 0 h 294"/>
                <a:gd name="T22" fmla="*/ 0 w 270"/>
                <a:gd name="T23" fmla="*/ 0 h 294"/>
                <a:gd name="T24" fmla="*/ 0 w 270"/>
                <a:gd name="T25" fmla="*/ 0 h 294"/>
                <a:gd name="T26" fmla="*/ 0 w 270"/>
                <a:gd name="T27" fmla="*/ 0 h 294"/>
                <a:gd name="T28" fmla="*/ 0 w 270"/>
                <a:gd name="T29" fmla="*/ 0 h 294"/>
                <a:gd name="T30" fmla="*/ 0 w 270"/>
                <a:gd name="T31" fmla="*/ 0 h 294"/>
                <a:gd name="T32" fmla="*/ 0 w 270"/>
                <a:gd name="T33" fmla="*/ 0 h 294"/>
                <a:gd name="T34" fmla="*/ 0 w 270"/>
                <a:gd name="T35" fmla="*/ 0 h 294"/>
                <a:gd name="T36" fmla="*/ 0 w 270"/>
                <a:gd name="T37" fmla="*/ 0 h 294"/>
                <a:gd name="T38" fmla="*/ 0 w 270"/>
                <a:gd name="T39" fmla="*/ 0 h 294"/>
                <a:gd name="T40" fmla="*/ 0 w 270"/>
                <a:gd name="T41" fmla="*/ 0 h 294"/>
                <a:gd name="T42" fmla="*/ 0 w 270"/>
                <a:gd name="T43" fmla="*/ 0 h 2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0"/>
                <a:gd name="T67" fmla="*/ 0 h 294"/>
                <a:gd name="T68" fmla="*/ 270 w 270"/>
                <a:gd name="T69" fmla="*/ 294 h 2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0" h="294">
                  <a:moveTo>
                    <a:pt x="0" y="147"/>
                  </a:moveTo>
                  <a:lnTo>
                    <a:pt x="3" y="182"/>
                  </a:lnTo>
                  <a:lnTo>
                    <a:pt x="21" y="215"/>
                  </a:lnTo>
                  <a:lnTo>
                    <a:pt x="55" y="240"/>
                  </a:lnTo>
                  <a:lnTo>
                    <a:pt x="92" y="262"/>
                  </a:lnTo>
                  <a:lnTo>
                    <a:pt x="134" y="278"/>
                  </a:lnTo>
                  <a:lnTo>
                    <a:pt x="177" y="288"/>
                  </a:lnTo>
                  <a:lnTo>
                    <a:pt x="215" y="294"/>
                  </a:lnTo>
                  <a:lnTo>
                    <a:pt x="245" y="292"/>
                  </a:lnTo>
                  <a:lnTo>
                    <a:pt x="226" y="223"/>
                  </a:lnTo>
                  <a:lnTo>
                    <a:pt x="221" y="152"/>
                  </a:lnTo>
                  <a:lnTo>
                    <a:pt x="235" y="85"/>
                  </a:lnTo>
                  <a:lnTo>
                    <a:pt x="264" y="21"/>
                  </a:lnTo>
                  <a:lnTo>
                    <a:pt x="270" y="0"/>
                  </a:lnTo>
                  <a:lnTo>
                    <a:pt x="231" y="5"/>
                  </a:lnTo>
                  <a:lnTo>
                    <a:pt x="193" y="11"/>
                  </a:lnTo>
                  <a:lnTo>
                    <a:pt x="155" y="19"/>
                  </a:lnTo>
                  <a:lnTo>
                    <a:pt x="120" y="33"/>
                  </a:lnTo>
                  <a:lnTo>
                    <a:pt x="85" y="51"/>
                  </a:lnTo>
                  <a:lnTo>
                    <a:pt x="55" y="76"/>
                  </a:lnTo>
                  <a:lnTo>
                    <a:pt x="25" y="106"/>
                  </a:lnTo>
                  <a:lnTo>
                    <a:pt x="0" y="147"/>
                  </a:lnTo>
                  <a:close/>
                </a:path>
              </a:pathLst>
            </a:custGeom>
            <a:solidFill>
              <a:srgbClr val="666B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4" name="Freeform 130"/>
            <p:cNvSpPr>
              <a:spLocks/>
            </p:cNvSpPr>
            <p:nvPr/>
          </p:nvSpPr>
          <p:spPr bwMode="auto">
            <a:xfrm>
              <a:off x="155" y="3775"/>
              <a:ext cx="43" cy="45"/>
            </a:xfrm>
            <a:custGeom>
              <a:avLst/>
              <a:gdLst>
                <a:gd name="T0" fmla="*/ 0 w 169"/>
                <a:gd name="T1" fmla="*/ 0 h 182"/>
                <a:gd name="T2" fmla="*/ 0 w 169"/>
                <a:gd name="T3" fmla="*/ 0 h 182"/>
                <a:gd name="T4" fmla="*/ 0 w 169"/>
                <a:gd name="T5" fmla="*/ 0 h 182"/>
                <a:gd name="T6" fmla="*/ 0 w 169"/>
                <a:gd name="T7" fmla="*/ 0 h 182"/>
                <a:gd name="T8" fmla="*/ 0 w 169"/>
                <a:gd name="T9" fmla="*/ 0 h 182"/>
                <a:gd name="T10" fmla="*/ 0 w 169"/>
                <a:gd name="T11" fmla="*/ 0 h 182"/>
                <a:gd name="T12" fmla="*/ 0 w 169"/>
                <a:gd name="T13" fmla="*/ 0 h 182"/>
                <a:gd name="T14" fmla="*/ 0 w 169"/>
                <a:gd name="T15" fmla="*/ 0 h 182"/>
                <a:gd name="T16" fmla="*/ 0 w 169"/>
                <a:gd name="T17" fmla="*/ 0 h 182"/>
                <a:gd name="T18" fmla="*/ 0 w 169"/>
                <a:gd name="T19" fmla="*/ 0 h 182"/>
                <a:gd name="T20" fmla="*/ 0 w 169"/>
                <a:gd name="T21" fmla="*/ 0 h 182"/>
                <a:gd name="T22" fmla="*/ 0 w 169"/>
                <a:gd name="T23" fmla="*/ 0 h 182"/>
                <a:gd name="T24" fmla="*/ 0 w 169"/>
                <a:gd name="T25" fmla="*/ 0 h 182"/>
                <a:gd name="T26" fmla="*/ 0 w 169"/>
                <a:gd name="T27" fmla="*/ 0 h 182"/>
                <a:gd name="T28" fmla="*/ 0 w 169"/>
                <a:gd name="T29" fmla="*/ 0 h 182"/>
                <a:gd name="T30" fmla="*/ 0 w 169"/>
                <a:gd name="T31" fmla="*/ 0 h 182"/>
                <a:gd name="T32" fmla="*/ 0 w 169"/>
                <a:gd name="T33" fmla="*/ 0 h 182"/>
                <a:gd name="T34" fmla="*/ 0 w 169"/>
                <a:gd name="T35" fmla="*/ 0 h 182"/>
                <a:gd name="T36" fmla="*/ 0 w 169"/>
                <a:gd name="T37" fmla="*/ 0 h 182"/>
                <a:gd name="T38" fmla="*/ 0 w 169"/>
                <a:gd name="T39" fmla="*/ 0 h 182"/>
                <a:gd name="T40" fmla="*/ 0 w 169"/>
                <a:gd name="T41" fmla="*/ 0 h 182"/>
                <a:gd name="T42" fmla="*/ 0 w 169"/>
                <a:gd name="T43" fmla="*/ 0 h 18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9"/>
                <a:gd name="T67" fmla="*/ 0 h 182"/>
                <a:gd name="T68" fmla="*/ 169 w 169"/>
                <a:gd name="T69" fmla="*/ 182 h 18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9" h="182">
                  <a:moveTo>
                    <a:pt x="0" y="90"/>
                  </a:moveTo>
                  <a:lnTo>
                    <a:pt x="3" y="111"/>
                  </a:lnTo>
                  <a:lnTo>
                    <a:pt x="14" y="131"/>
                  </a:lnTo>
                  <a:lnTo>
                    <a:pt x="33" y="150"/>
                  </a:lnTo>
                  <a:lnTo>
                    <a:pt x="54" y="164"/>
                  </a:lnTo>
                  <a:lnTo>
                    <a:pt x="81" y="171"/>
                  </a:lnTo>
                  <a:lnTo>
                    <a:pt x="109" y="180"/>
                  </a:lnTo>
                  <a:lnTo>
                    <a:pt x="130" y="182"/>
                  </a:lnTo>
                  <a:lnTo>
                    <a:pt x="150" y="180"/>
                  </a:lnTo>
                  <a:lnTo>
                    <a:pt x="139" y="139"/>
                  </a:lnTo>
                  <a:lnTo>
                    <a:pt x="136" y="95"/>
                  </a:lnTo>
                  <a:lnTo>
                    <a:pt x="144" y="51"/>
                  </a:lnTo>
                  <a:lnTo>
                    <a:pt x="164" y="10"/>
                  </a:lnTo>
                  <a:lnTo>
                    <a:pt x="169" y="0"/>
                  </a:lnTo>
                  <a:lnTo>
                    <a:pt x="144" y="3"/>
                  </a:lnTo>
                  <a:lnTo>
                    <a:pt x="120" y="8"/>
                  </a:lnTo>
                  <a:lnTo>
                    <a:pt x="98" y="14"/>
                  </a:lnTo>
                  <a:lnTo>
                    <a:pt x="74" y="22"/>
                  </a:lnTo>
                  <a:lnTo>
                    <a:pt x="51" y="33"/>
                  </a:lnTo>
                  <a:lnTo>
                    <a:pt x="33" y="46"/>
                  </a:lnTo>
                  <a:lnTo>
                    <a:pt x="16" y="65"/>
                  </a:lnTo>
                  <a:lnTo>
                    <a:pt x="0" y="90"/>
                  </a:lnTo>
                  <a:close/>
                </a:path>
              </a:pathLst>
            </a:custGeom>
            <a:solidFill>
              <a:srgbClr val="8E91B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5" name="Freeform 131"/>
            <p:cNvSpPr>
              <a:spLocks/>
            </p:cNvSpPr>
            <p:nvPr/>
          </p:nvSpPr>
          <p:spPr bwMode="auto">
            <a:xfrm>
              <a:off x="959" y="3816"/>
              <a:ext cx="70" cy="70"/>
            </a:xfrm>
            <a:custGeom>
              <a:avLst/>
              <a:gdLst>
                <a:gd name="T0" fmla="*/ 0 w 281"/>
                <a:gd name="T1" fmla="*/ 0 h 280"/>
                <a:gd name="T2" fmla="*/ 0 w 281"/>
                <a:gd name="T3" fmla="*/ 0 h 280"/>
                <a:gd name="T4" fmla="*/ 0 w 281"/>
                <a:gd name="T5" fmla="*/ 0 h 280"/>
                <a:gd name="T6" fmla="*/ 0 w 281"/>
                <a:gd name="T7" fmla="*/ 0 h 280"/>
                <a:gd name="T8" fmla="*/ 0 w 281"/>
                <a:gd name="T9" fmla="*/ 0 h 280"/>
                <a:gd name="T10" fmla="*/ 0 w 281"/>
                <a:gd name="T11" fmla="*/ 0 h 280"/>
                <a:gd name="T12" fmla="*/ 0 w 281"/>
                <a:gd name="T13" fmla="*/ 0 h 280"/>
                <a:gd name="T14" fmla="*/ 0 w 281"/>
                <a:gd name="T15" fmla="*/ 0 h 280"/>
                <a:gd name="T16" fmla="*/ 0 w 281"/>
                <a:gd name="T17" fmla="*/ 0 h 280"/>
                <a:gd name="T18" fmla="*/ 0 w 281"/>
                <a:gd name="T19" fmla="*/ 0 h 280"/>
                <a:gd name="T20" fmla="*/ 0 w 281"/>
                <a:gd name="T21" fmla="*/ 0 h 280"/>
                <a:gd name="T22" fmla="*/ 0 w 281"/>
                <a:gd name="T23" fmla="*/ 0 h 280"/>
                <a:gd name="T24" fmla="*/ 0 w 281"/>
                <a:gd name="T25" fmla="*/ 0 h 280"/>
                <a:gd name="T26" fmla="*/ 0 w 281"/>
                <a:gd name="T27" fmla="*/ 0 h 280"/>
                <a:gd name="T28" fmla="*/ 0 w 281"/>
                <a:gd name="T29" fmla="*/ 0 h 280"/>
                <a:gd name="T30" fmla="*/ 0 w 281"/>
                <a:gd name="T31" fmla="*/ 0 h 280"/>
                <a:gd name="T32" fmla="*/ 0 w 281"/>
                <a:gd name="T33" fmla="*/ 0 h 280"/>
                <a:gd name="T34" fmla="*/ 0 w 281"/>
                <a:gd name="T35" fmla="*/ 0 h 280"/>
                <a:gd name="T36" fmla="*/ 0 w 281"/>
                <a:gd name="T37" fmla="*/ 0 h 280"/>
                <a:gd name="T38" fmla="*/ 0 w 281"/>
                <a:gd name="T39" fmla="*/ 0 h 280"/>
                <a:gd name="T40" fmla="*/ 0 w 281"/>
                <a:gd name="T41" fmla="*/ 0 h 280"/>
                <a:gd name="T42" fmla="*/ 0 w 281"/>
                <a:gd name="T43" fmla="*/ 0 h 280"/>
                <a:gd name="T44" fmla="*/ 0 w 281"/>
                <a:gd name="T45" fmla="*/ 0 h 280"/>
                <a:gd name="T46" fmla="*/ 0 w 281"/>
                <a:gd name="T47" fmla="*/ 0 h 280"/>
                <a:gd name="T48" fmla="*/ 0 w 281"/>
                <a:gd name="T49" fmla="*/ 0 h 280"/>
                <a:gd name="T50" fmla="*/ 0 w 281"/>
                <a:gd name="T51" fmla="*/ 0 h 280"/>
                <a:gd name="T52" fmla="*/ 0 w 281"/>
                <a:gd name="T53" fmla="*/ 0 h 280"/>
                <a:gd name="T54" fmla="*/ 0 w 281"/>
                <a:gd name="T55" fmla="*/ 0 h 280"/>
                <a:gd name="T56" fmla="*/ 0 w 281"/>
                <a:gd name="T57" fmla="*/ 0 h 2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1"/>
                <a:gd name="T88" fmla="*/ 0 h 280"/>
                <a:gd name="T89" fmla="*/ 281 w 281"/>
                <a:gd name="T90" fmla="*/ 280 h 2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1" h="280">
                  <a:moveTo>
                    <a:pt x="11" y="267"/>
                  </a:moveTo>
                  <a:lnTo>
                    <a:pt x="44" y="272"/>
                  </a:lnTo>
                  <a:lnTo>
                    <a:pt x="77" y="277"/>
                  </a:lnTo>
                  <a:lnTo>
                    <a:pt x="110" y="280"/>
                  </a:lnTo>
                  <a:lnTo>
                    <a:pt x="142" y="280"/>
                  </a:lnTo>
                  <a:lnTo>
                    <a:pt x="174" y="277"/>
                  </a:lnTo>
                  <a:lnTo>
                    <a:pt x="207" y="269"/>
                  </a:lnTo>
                  <a:lnTo>
                    <a:pt x="237" y="255"/>
                  </a:lnTo>
                  <a:lnTo>
                    <a:pt x="264" y="237"/>
                  </a:lnTo>
                  <a:lnTo>
                    <a:pt x="273" y="219"/>
                  </a:lnTo>
                  <a:lnTo>
                    <a:pt x="278" y="203"/>
                  </a:lnTo>
                  <a:lnTo>
                    <a:pt x="281" y="187"/>
                  </a:lnTo>
                  <a:lnTo>
                    <a:pt x="273" y="168"/>
                  </a:lnTo>
                  <a:lnTo>
                    <a:pt x="257" y="143"/>
                  </a:lnTo>
                  <a:lnTo>
                    <a:pt x="237" y="122"/>
                  </a:lnTo>
                  <a:lnTo>
                    <a:pt x="218" y="101"/>
                  </a:lnTo>
                  <a:lnTo>
                    <a:pt x="197" y="78"/>
                  </a:lnTo>
                  <a:lnTo>
                    <a:pt x="172" y="59"/>
                  </a:lnTo>
                  <a:lnTo>
                    <a:pt x="147" y="40"/>
                  </a:lnTo>
                  <a:lnTo>
                    <a:pt x="123" y="23"/>
                  </a:lnTo>
                  <a:lnTo>
                    <a:pt x="98" y="7"/>
                  </a:lnTo>
                  <a:lnTo>
                    <a:pt x="73" y="0"/>
                  </a:lnTo>
                  <a:lnTo>
                    <a:pt x="52" y="16"/>
                  </a:lnTo>
                  <a:lnTo>
                    <a:pt x="33" y="48"/>
                  </a:lnTo>
                  <a:lnTo>
                    <a:pt x="16" y="95"/>
                  </a:lnTo>
                  <a:lnTo>
                    <a:pt x="6" y="147"/>
                  </a:lnTo>
                  <a:lnTo>
                    <a:pt x="0" y="195"/>
                  </a:lnTo>
                  <a:lnTo>
                    <a:pt x="3" y="239"/>
                  </a:lnTo>
                  <a:lnTo>
                    <a:pt x="11" y="267"/>
                  </a:lnTo>
                  <a:close/>
                </a:path>
              </a:pathLst>
            </a:custGeom>
            <a:solidFill>
              <a:srgbClr val="666B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6" name="Freeform 132"/>
            <p:cNvSpPr>
              <a:spLocks/>
            </p:cNvSpPr>
            <p:nvPr/>
          </p:nvSpPr>
          <p:spPr bwMode="auto">
            <a:xfrm>
              <a:off x="963" y="3822"/>
              <a:ext cx="51" cy="51"/>
            </a:xfrm>
            <a:custGeom>
              <a:avLst/>
              <a:gdLst>
                <a:gd name="T0" fmla="*/ 0 w 202"/>
                <a:gd name="T1" fmla="*/ 0 h 201"/>
                <a:gd name="T2" fmla="*/ 0 w 202"/>
                <a:gd name="T3" fmla="*/ 0 h 201"/>
                <a:gd name="T4" fmla="*/ 0 w 202"/>
                <a:gd name="T5" fmla="*/ 0 h 201"/>
                <a:gd name="T6" fmla="*/ 0 w 202"/>
                <a:gd name="T7" fmla="*/ 0 h 201"/>
                <a:gd name="T8" fmla="*/ 0 w 202"/>
                <a:gd name="T9" fmla="*/ 0 h 201"/>
                <a:gd name="T10" fmla="*/ 0 w 202"/>
                <a:gd name="T11" fmla="*/ 0 h 201"/>
                <a:gd name="T12" fmla="*/ 0 w 202"/>
                <a:gd name="T13" fmla="*/ 0 h 201"/>
                <a:gd name="T14" fmla="*/ 0 w 202"/>
                <a:gd name="T15" fmla="*/ 0 h 201"/>
                <a:gd name="T16" fmla="*/ 0 w 202"/>
                <a:gd name="T17" fmla="*/ 0 h 201"/>
                <a:gd name="T18" fmla="*/ 0 w 202"/>
                <a:gd name="T19" fmla="*/ 0 h 201"/>
                <a:gd name="T20" fmla="*/ 0 w 202"/>
                <a:gd name="T21" fmla="*/ 0 h 201"/>
                <a:gd name="T22" fmla="*/ 0 w 202"/>
                <a:gd name="T23" fmla="*/ 0 h 201"/>
                <a:gd name="T24" fmla="*/ 0 w 202"/>
                <a:gd name="T25" fmla="*/ 0 h 201"/>
                <a:gd name="T26" fmla="*/ 0 w 202"/>
                <a:gd name="T27" fmla="*/ 0 h 201"/>
                <a:gd name="T28" fmla="*/ 0 w 202"/>
                <a:gd name="T29" fmla="*/ 0 h 201"/>
                <a:gd name="T30" fmla="*/ 0 w 202"/>
                <a:gd name="T31" fmla="*/ 0 h 201"/>
                <a:gd name="T32" fmla="*/ 0 w 202"/>
                <a:gd name="T33" fmla="*/ 0 h 201"/>
                <a:gd name="T34" fmla="*/ 0 w 202"/>
                <a:gd name="T35" fmla="*/ 0 h 201"/>
                <a:gd name="T36" fmla="*/ 0 w 202"/>
                <a:gd name="T37" fmla="*/ 0 h 201"/>
                <a:gd name="T38" fmla="*/ 0 w 202"/>
                <a:gd name="T39" fmla="*/ 0 h 201"/>
                <a:gd name="T40" fmla="*/ 0 w 202"/>
                <a:gd name="T41" fmla="*/ 0 h 201"/>
                <a:gd name="T42" fmla="*/ 0 w 202"/>
                <a:gd name="T43" fmla="*/ 0 h 201"/>
                <a:gd name="T44" fmla="*/ 0 w 202"/>
                <a:gd name="T45" fmla="*/ 0 h 201"/>
                <a:gd name="T46" fmla="*/ 0 w 202"/>
                <a:gd name="T47" fmla="*/ 0 h 201"/>
                <a:gd name="T48" fmla="*/ 0 w 202"/>
                <a:gd name="T49" fmla="*/ 0 h 201"/>
                <a:gd name="T50" fmla="*/ 0 w 202"/>
                <a:gd name="T51" fmla="*/ 0 h 201"/>
                <a:gd name="T52" fmla="*/ 0 w 202"/>
                <a:gd name="T53" fmla="*/ 0 h 201"/>
                <a:gd name="T54" fmla="*/ 0 w 202"/>
                <a:gd name="T55" fmla="*/ 0 h 201"/>
                <a:gd name="T56" fmla="*/ 0 w 202"/>
                <a:gd name="T57" fmla="*/ 0 h 2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2"/>
                <a:gd name="T88" fmla="*/ 0 h 201"/>
                <a:gd name="T89" fmla="*/ 202 w 202"/>
                <a:gd name="T90" fmla="*/ 201 h 2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2" h="201">
                  <a:moveTo>
                    <a:pt x="9" y="190"/>
                  </a:moveTo>
                  <a:lnTo>
                    <a:pt x="34" y="196"/>
                  </a:lnTo>
                  <a:lnTo>
                    <a:pt x="57" y="198"/>
                  </a:lnTo>
                  <a:lnTo>
                    <a:pt x="80" y="201"/>
                  </a:lnTo>
                  <a:lnTo>
                    <a:pt x="104" y="201"/>
                  </a:lnTo>
                  <a:lnTo>
                    <a:pt x="129" y="198"/>
                  </a:lnTo>
                  <a:lnTo>
                    <a:pt x="151" y="190"/>
                  </a:lnTo>
                  <a:lnTo>
                    <a:pt x="172" y="182"/>
                  </a:lnTo>
                  <a:lnTo>
                    <a:pt x="193" y="168"/>
                  </a:lnTo>
                  <a:lnTo>
                    <a:pt x="197" y="157"/>
                  </a:lnTo>
                  <a:lnTo>
                    <a:pt x="200" y="146"/>
                  </a:lnTo>
                  <a:lnTo>
                    <a:pt x="202" y="132"/>
                  </a:lnTo>
                  <a:lnTo>
                    <a:pt x="197" y="120"/>
                  </a:lnTo>
                  <a:lnTo>
                    <a:pt x="186" y="104"/>
                  </a:lnTo>
                  <a:lnTo>
                    <a:pt x="172" y="86"/>
                  </a:lnTo>
                  <a:lnTo>
                    <a:pt x="158" y="70"/>
                  </a:lnTo>
                  <a:lnTo>
                    <a:pt x="142" y="54"/>
                  </a:lnTo>
                  <a:lnTo>
                    <a:pt x="126" y="40"/>
                  </a:lnTo>
                  <a:lnTo>
                    <a:pt x="110" y="30"/>
                  </a:lnTo>
                  <a:lnTo>
                    <a:pt x="91" y="16"/>
                  </a:lnTo>
                  <a:lnTo>
                    <a:pt x="74" y="8"/>
                  </a:lnTo>
                  <a:lnTo>
                    <a:pt x="55" y="0"/>
                  </a:lnTo>
                  <a:lnTo>
                    <a:pt x="39" y="10"/>
                  </a:lnTo>
                  <a:lnTo>
                    <a:pt x="25" y="35"/>
                  </a:lnTo>
                  <a:lnTo>
                    <a:pt x="14" y="65"/>
                  </a:lnTo>
                  <a:lnTo>
                    <a:pt x="6" y="104"/>
                  </a:lnTo>
                  <a:lnTo>
                    <a:pt x="0" y="139"/>
                  </a:lnTo>
                  <a:lnTo>
                    <a:pt x="4" y="168"/>
                  </a:lnTo>
                  <a:lnTo>
                    <a:pt x="9" y="190"/>
                  </a:lnTo>
                  <a:close/>
                </a:path>
              </a:pathLst>
            </a:custGeom>
            <a:solidFill>
              <a:srgbClr val="8E91B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7" name="Freeform 133"/>
            <p:cNvSpPr>
              <a:spLocks/>
            </p:cNvSpPr>
            <p:nvPr/>
          </p:nvSpPr>
          <p:spPr bwMode="auto">
            <a:xfrm>
              <a:off x="663" y="3845"/>
              <a:ext cx="291" cy="190"/>
            </a:xfrm>
            <a:custGeom>
              <a:avLst/>
              <a:gdLst>
                <a:gd name="T0" fmla="*/ 0 w 1163"/>
                <a:gd name="T1" fmla="*/ 0 h 762"/>
                <a:gd name="T2" fmla="*/ 0 w 1163"/>
                <a:gd name="T3" fmla="*/ 0 h 762"/>
                <a:gd name="T4" fmla="*/ 0 w 1163"/>
                <a:gd name="T5" fmla="*/ 0 h 762"/>
                <a:gd name="T6" fmla="*/ 0 w 1163"/>
                <a:gd name="T7" fmla="*/ 0 h 762"/>
                <a:gd name="T8" fmla="*/ 0 w 1163"/>
                <a:gd name="T9" fmla="*/ 0 h 762"/>
                <a:gd name="T10" fmla="*/ 0 w 1163"/>
                <a:gd name="T11" fmla="*/ 0 h 762"/>
                <a:gd name="T12" fmla="*/ 0 w 1163"/>
                <a:gd name="T13" fmla="*/ 0 h 762"/>
                <a:gd name="T14" fmla="*/ 0 w 1163"/>
                <a:gd name="T15" fmla="*/ 0 h 762"/>
                <a:gd name="T16" fmla="*/ 0 w 1163"/>
                <a:gd name="T17" fmla="*/ 0 h 762"/>
                <a:gd name="T18" fmla="*/ 0 w 1163"/>
                <a:gd name="T19" fmla="*/ 0 h 762"/>
                <a:gd name="T20" fmla="*/ 0 w 1163"/>
                <a:gd name="T21" fmla="*/ 0 h 762"/>
                <a:gd name="T22" fmla="*/ 0 w 1163"/>
                <a:gd name="T23" fmla="*/ 0 h 762"/>
                <a:gd name="T24" fmla="*/ 0 w 1163"/>
                <a:gd name="T25" fmla="*/ 0 h 762"/>
                <a:gd name="T26" fmla="*/ 0 w 1163"/>
                <a:gd name="T27" fmla="*/ 0 h 762"/>
                <a:gd name="T28" fmla="*/ 0 w 1163"/>
                <a:gd name="T29" fmla="*/ 0 h 762"/>
                <a:gd name="T30" fmla="*/ 0 w 1163"/>
                <a:gd name="T31" fmla="*/ 0 h 762"/>
                <a:gd name="T32" fmla="*/ 0 w 1163"/>
                <a:gd name="T33" fmla="*/ 0 h 762"/>
                <a:gd name="T34" fmla="*/ 0 w 1163"/>
                <a:gd name="T35" fmla="*/ 0 h 762"/>
                <a:gd name="T36" fmla="*/ 0 w 1163"/>
                <a:gd name="T37" fmla="*/ 0 h 762"/>
                <a:gd name="T38" fmla="*/ 0 w 1163"/>
                <a:gd name="T39" fmla="*/ 0 h 762"/>
                <a:gd name="T40" fmla="*/ 0 w 1163"/>
                <a:gd name="T41" fmla="*/ 0 h 762"/>
                <a:gd name="T42" fmla="*/ 0 w 1163"/>
                <a:gd name="T43" fmla="*/ 0 h 762"/>
                <a:gd name="T44" fmla="*/ 0 w 1163"/>
                <a:gd name="T45" fmla="*/ 0 h 762"/>
                <a:gd name="T46" fmla="*/ 0 w 1163"/>
                <a:gd name="T47" fmla="*/ 0 h 762"/>
                <a:gd name="T48" fmla="*/ 0 w 1163"/>
                <a:gd name="T49" fmla="*/ 0 h 762"/>
                <a:gd name="T50" fmla="*/ 0 w 1163"/>
                <a:gd name="T51" fmla="*/ 0 h 762"/>
                <a:gd name="T52" fmla="*/ 0 w 1163"/>
                <a:gd name="T53" fmla="*/ 0 h 762"/>
                <a:gd name="T54" fmla="*/ 0 w 1163"/>
                <a:gd name="T55" fmla="*/ 0 h 762"/>
                <a:gd name="T56" fmla="*/ 0 w 1163"/>
                <a:gd name="T57" fmla="*/ 0 h 762"/>
                <a:gd name="T58" fmla="*/ 0 w 1163"/>
                <a:gd name="T59" fmla="*/ 0 h 762"/>
                <a:gd name="T60" fmla="*/ 0 w 1163"/>
                <a:gd name="T61" fmla="*/ 0 h 762"/>
                <a:gd name="T62" fmla="*/ 0 w 1163"/>
                <a:gd name="T63" fmla="*/ 0 h 762"/>
                <a:gd name="T64" fmla="*/ 0 w 1163"/>
                <a:gd name="T65" fmla="*/ 0 h 762"/>
                <a:gd name="T66" fmla="*/ 0 w 1163"/>
                <a:gd name="T67" fmla="*/ 0 h 762"/>
                <a:gd name="T68" fmla="*/ 0 w 1163"/>
                <a:gd name="T69" fmla="*/ 0 h 762"/>
                <a:gd name="T70" fmla="*/ 0 w 1163"/>
                <a:gd name="T71" fmla="*/ 0 h 762"/>
                <a:gd name="T72" fmla="*/ 0 w 1163"/>
                <a:gd name="T73" fmla="*/ 0 h 762"/>
                <a:gd name="T74" fmla="*/ 0 w 1163"/>
                <a:gd name="T75" fmla="*/ 0 h 762"/>
                <a:gd name="T76" fmla="*/ 0 w 1163"/>
                <a:gd name="T77" fmla="*/ 0 h 762"/>
                <a:gd name="T78" fmla="*/ 0 w 1163"/>
                <a:gd name="T79" fmla="*/ 0 h 762"/>
                <a:gd name="T80" fmla="*/ 0 w 1163"/>
                <a:gd name="T81" fmla="*/ 0 h 762"/>
                <a:gd name="T82" fmla="*/ 0 w 1163"/>
                <a:gd name="T83" fmla="*/ 0 h 762"/>
                <a:gd name="T84" fmla="*/ 0 w 1163"/>
                <a:gd name="T85" fmla="*/ 0 h 762"/>
                <a:gd name="T86" fmla="*/ 0 w 1163"/>
                <a:gd name="T87" fmla="*/ 0 h 762"/>
                <a:gd name="T88" fmla="*/ 0 w 1163"/>
                <a:gd name="T89" fmla="*/ 0 h 762"/>
                <a:gd name="T90" fmla="*/ 0 w 1163"/>
                <a:gd name="T91" fmla="*/ 0 h 762"/>
                <a:gd name="T92" fmla="*/ 0 w 1163"/>
                <a:gd name="T93" fmla="*/ 0 h 762"/>
                <a:gd name="T94" fmla="*/ 0 w 1163"/>
                <a:gd name="T95" fmla="*/ 0 h 762"/>
                <a:gd name="T96" fmla="*/ 0 w 1163"/>
                <a:gd name="T97" fmla="*/ 0 h 762"/>
                <a:gd name="T98" fmla="*/ 0 w 1163"/>
                <a:gd name="T99" fmla="*/ 0 h 762"/>
                <a:gd name="T100" fmla="*/ 0 w 1163"/>
                <a:gd name="T101" fmla="*/ 0 h 762"/>
                <a:gd name="T102" fmla="*/ 0 w 1163"/>
                <a:gd name="T103" fmla="*/ 0 h 762"/>
                <a:gd name="T104" fmla="*/ 0 w 1163"/>
                <a:gd name="T105" fmla="*/ 0 h 762"/>
                <a:gd name="T106" fmla="*/ 0 w 1163"/>
                <a:gd name="T107" fmla="*/ 0 h 762"/>
                <a:gd name="T108" fmla="*/ 0 w 1163"/>
                <a:gd name="T109" fmla="*/ 0 h 762"/>
                <a:gd name="T110" fmla="*/ 0 w 1163"/>
                <a:gd name="T111" fmla="*/ 0 h 7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63"/>
                <a:gd name="T169" fmla="*/ 0 h 762"/>
                <a:gd name="T170" fmla="*/ 1163 w 1163"/>
                <a:gd name="T171" fmla="*/ 762 h 7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63" h="762">
                  <a:moveTo>
                    <a:pt x="35" y="677"/>
                  </a:moveTo>
                  <a:lnTo>
                    <a:pt x="0" y="737"/>
                  </a:lnTo>
                  <a:lnTo>
                    <a:pt x="19" y="762"/>
                  </a:lnTo>
                  <a:lnTo>
                    <a:pt x="65" y="748"/>
                  </a:lnTo>
                  <a:lnTo>
                    <a:pt x="109" y="732"/>
                  </a:lnTo>
                  <a:lnTo>
                    <a:pt x="152" y="716"/>
                  </a:lnTo>
                  <a:lnTo>
                    <a:pt x="196" y="700"/>
                  </a:lnTo>
                  <a:lnTo>
                    <a:pt x="237" y="677"/>
                  </a:lnTo>
                  <a:lnTo>
                    <a:pt x="281" y="659"/>
                  </a:lnTo>
                  <a:lnTo>
                    <a:pt x="322" y="636"/>
                  </a:lnTo>
                  <a:lnTo>
                    <a:pt x="364" y="615"/>
                  </a:lnTo>
                  <a:lnTo>
                    <a:pt x="405" y="593"/>
                  </a:lnTo>
                  <a:lnTo>
                    <a:pt x="447" y="569"/>
                  </a:lnTo>
                  <a:lnTo>
                    <a:pt x="488" y="544"/>
                  </a:lnTo>
                  <a:lnTo>
                    <a:pt x="528" y="523"/>
                  </a:lnTo>
                  <a:lnTo>
                    <a:pt x="569" y="498"/>
                  </a:lnTo>
                  <a:lnTo>
                    <a:pt x="610" y="473"/>
                  </a:lnTo>
                  <a:lnTo>
                    <a:pt x="654" y="451"/>
                  </a:lnTo>
                  <a:lnTo>
                    <a:pt x="695" y="427"/>
                  </a:lnTo>
                  <a:lnTo>
                    <a:pt x="721" y="410"/>
                  </a:lnTo>
                  <a:lnTo>
                    <a:pt x="751" y="394"/>
                  </a:lnTo>
                  <a:lnTo>
                    <a:pt x="778" y="378"/>
                  </a:lnTo>
                  <a:lnTo>
                    <a:pt x="808" y="362"/>
                  </a:lnTo>
                  <a:lnTo>
                    <a:pt x="836" y="345"/>
                  </a:lnTo>
                  <a:lnTo>
                    <a:pt x="866" y="327"/>
                  </a:lnTo>
                  <a:lnTo>
                    <a:pt x="896" y="309"/>
                  </a:lnTo>
                  <a:lnTo>
                    <a:pt x="923" y="293"/>
                  </a:lnTo>
                  <a:lnTo>
                    <a:pt x="953" y="274"/>
                  </a:lnTo>
                  <a:lnTo>
                    <a:pt x="980" y="258"/>
                  </a:lnTo>
                  <a:lnTo>
                    <a:pt x="1010" y="239"/>
                  </a:lnTo>
                  <a:lnTo>
                    <a:pt x="1038" y="223"/>
                  </a:lnTo>
                  <a:lnTo>
                    <a:pt x="1064" y="203"/>
                  </a:lnTo>
                  <a:lnTo>
                    <a:pt x="1092" y="185"/>
                  </a:lnTo>
                  <a:lnTo>
                    <a:pt x="1119" y="166"/>
                  </a:lnTo>
                  <a:lnTo>
                    <a:pt x="1146" y="146"/>
                  </a:lnTo>
                  <a:lnTo>
                    <a:pt x="1149" y="111"/>
                  </a:lnTo>
                  <a:lnTo>
                    <a:pt x="1151" y="76"/>
                  </a:lnTo>
                  <a:lnTo>
                    <a:pt x="1158" y="37"/>
                  </a:lnTo>
                  <a:lnTo>
                    <a:pt x="1163" y="2"/>
                  </a:lnTo>
                  <a:lnTo>
                    <a:pt x="1154" y="0"/>
                  </a:lnTo>
                  <a:lnTo>
                    <a:pt x="1089" y="5"/>
                  </a:lnTo>
                  <a:lnTo>
                    <a:pt x="1024" y="16"/>
                  </a:lnTo>
                  <a:lnTo>
                    <a:pt x="956" y="32"/>
                  </a:lnTo>
                  <a:lnTo>
                    <a:pt x="885" y="54"/>
                  </a:lnTo>
                  <a:lnTo>
                    <a:pt x="814" y="81"/>
                  </a:lnTo>
                  <a:lnTo>
                    <a:pt x="743" y="114"/>
                  </a:lnTo>
                  <a:lnTo>
                    <a:pt x="670" y="150"/>
                  </a:lnTo>
                  <a:lnTo>
                    <a:pt x="599" y="193"/>
                  </a:lnTo>
                  <a:lnTo>
                    <a:pt x="525" y="239"/>
                  </a:lnTo>
                  <a:lnTo>
                    <a:pt x="452" y="291"/>
                  </a:lnTo>
                  <a:lnTo>
                    <a:pt x="382" y="345"/>
                  </a:lnTo>
                  <a:lnTo>
                    <a:pt x="308" y="405"/>
                  </a:lnTo>
                  <a:lnTo>
                    <a:pt x="237" y="468"/>
                  </a:lnTo>
                  <a:lnTo>
                    <a:pt x="168" y="533"/>
                  </a:lnTo>
                  <a:lnTo>
                    <a:pt x="101" y="604"/>
                  </a:lnTo>
                  <a:lnTo>
                    <a:pt x="35" y="677"/>
                  </a:lnTo>
                  <a:close/>
                </a:path>
              </a:pathLst>
            </a:custGeom>
            <a:solidFill>
              <a:srgbClr val="3847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8" name="Freeform 134"/>
            <p:cNvSpPr>
              <a:spLocks/>
            </p:cNvSpPr>
            <p:nvPr/>
          </p:nvSpPr>
          <p:spPr bwMode="auto">
            <a:xfrm>
              <a:off x="468" y="3865"/>
              <a:ext cx="46" cy="29"/>
            </a:xfrm>
            <a:custGeom>
              <a:avLst/>
              <a:gdLst>
                <a:gd name="T0" fmla="*/ 0 w 185"/>
                <a:gd name="T1" fmla="*/ 0 h 117"/>
                <a:gd name="T2" fmla="*/ 0 w 185"/>
                <a:gd name="T3" fmla="*/ 0 h 117"/>
                <a:gd name="T4" fmla="*/ 0 w 185"/>
                <a:gd name="T5" fmla="*/ 0 h 117"/>
                <a:gd name="T6" fmla="*/ 0 w 185"/>
                <a:gd name="T7" fmla="*/ 0 h 117"/>
                <a:gd name="T8" fmla="*/ 0 w 185"/>
                <a:gd name="T9" fmla="*/ 0 h 117"/>
                <a:gd name="T10" fmla="*/ 0 w 185"/>
                <a:gd name="T11" fmla="*/ 0 h 117"/>
                <a:gd name="T12" fmla="*/ 0 w 185"/>
                <a:gd name="T13" fmla="*/ 0 h 117"/>
                <a:gd name="T14" fmla="*/ 0 w 185"/>
                <a:gd name="T15" fmla="*/ 0 h 117"/>
                <a:gd name="T16" fmla="*/ 0 w 185"/>
                <a:gd name="T17" fmla="*/ 0 h 117"/>
                <a:gd name="T18" fmla="*/ 0 w 185"/>
                <a:gd name="T19" fmla="*/ 0 h 117"/>
                <a:gd name="T20" fmla="*/ 0 w 185"/>
                <a:gd name="T21" fmla="*/ 0 h 117"/>
                <a:gd name="T22" fmla="*/ 0 w 185"/>
                <a:gd name="T23" fmla="*/ 0 h 117"/>
                <a:gd name="T24" fmla="*/ 0 w 185"/>
                <a:gd name="T25" fmla="*/ 0 h 117"/>
                <a:gd name="T26" fmla="*/ 0 w 185"/>
                <a:gd name="T27" fmla="*/ 0 h 117"/>
                <a:gd name="T28" fmla="*/ 0 w 185"/>
                <a:gd name="T29" fmla="*/ 0 h 117"/>
                <a:gd name="T30" fmla="*/ 0 w 185"/>
                <a:gd name="T31" fmla="*/ 0 h 117"/>
                <a:gd name="T32" fmla="*/ 0 w 185"/>
                <a:gd name="T33" fmla="*/ 0 h 117"/>
                <a:gd name="T34" fmla="*/ 0 w 185"/>
                <a:gd name="T35" fmla="*/ 0 h 117"/>
                <a:gd name="T36" fmla="*/ 0 w 185"/>
                <a:gd name="T37" fmla="*/ 0 h 117"/>
                <a:gd name="T38" fmla="*/ 0 w 185"/>
                <a:gd name="T39" fmla="*/ 0 h 117"/>
                <a:gd name="T40" fmla="*/ 0 w 185"/>
                <a:gd name="T41" fmla="*/ 0 h 117"/>
                <a:gd name="T42" fmla="*/ 0 w 185"/>
                <a:gd name="T43" fmla="*/ 0 h 117"/>
                <a:gd name="T44" fmla="*/ 0 w 185"/>
                <a:gd name="T45" fmla="*/ 0 h 117"/>
                <a:gd name="T46" fmla="*/ 0 w 185"/>
                <a:gd name="T47" fmla="*/ 0 h 117"/>
                <a:gd name="T48" fmla="*/ 0 w 185"/>
                <a:gd name="T49" fmla="*/ 0 h 117"/>
                <a:gd name="T50" fmla="*/ 0 w 185"/>
                <a:gd name="T51" fmla="*/ 0 h 117"/>
                <a:gd name="T52" fmla="*/ 0 w 185"/>
                <a:gd name="T53" fmla="*/ 0 h 117"/>
                <a:gd name="T54" fmla="*/ 0 w 185"/>
                <a:gd name="T55" fmla="*/ 0 h 117"/>
                <a:gd name="T56" fmla="*/ 0 w 185"/>
                <a:gd name="T57" fmla="*/ 0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5"/>
                <a:gd name="T88" fmla="*/ 0 h 117"/>
                <a:gd name="T89" fmla="*/ 185 w 185"/>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5" h="117">
                  <a:moveTo>
                    <a:pt x="10" y="16"/>
                  </a:moveTo>
                  <a:lnTo>
                    <a:pt x="3" y="27"/>
                  </a:lnTo>
                  <a:lnTo>
                    <a:pt x="0" y="41"/>
                  </a:lnTo>
                  <a:lnTo>
                    <a:pt x="0" y="52"/>
                  </a:lnTo>
                  <a:lnTo>
                    <a:pt x="5" y="65"/>
                  </a:lnTo>
                  <a:lnTo>
                    <a:pt x="21" y="79"/>
                  </a:lnTo>
                  <a:lnTo>
                    <a:pt x="40" y="90"/>
                  </a:lnTo>
                  <a:lnTo>
                    <a:pt x="60" y="101"/>
                  </a:lnTo>
                  <a:lnTo>
                    <a:pt x="79" y="106"/>
                  </a:lnTo>
                  <a:lnTo>
                    <a:pt x="100" y="112"/>
                  </a:lnTo>
                  <a:lnTo>
                    <a:pt x="122" y="117"/>
                  </a:lnTo>
                  <a:lnTo>
                    <a:pt x="144" y="117"/>
                  </a:lnTo>
                  <a:lnTo>
                    <a:pt x="168" y="117"/>
                  </a:lnTo>
                  <a:lnTo>
                    <a:pt x="174" y="112"/>
                  </a:lnTo>
                  <a:lnTo>
                    <a:pt x="180" y="104"/>
                  </a:lnTo>
                  <a:lnTo>
                    <a:pt x="182" y="98"/>
                  </a:lnTo>
                  <a:lnTo>
                    <a:pt x="185" y="90"/>
                  </a:lnTo>
                  <a:lnTo>
                    <a:pt x="182" y="69"/>
                  </a:lnTo>
                  <a:lnTo>
                    <a:pt x="168" y="49"/>
                  </a:lnTo>
                  <a:lnTo>
                    <a:pt x="152" y="30"/>
                  </a:lnTo>
                  <a:lnTo>
                    <a:pt x="136" y="16"/>
                  </a:lnTo>
                  <a:lnTo>
                    <a:pt x="120" y="11"/>
                  </a:lnTo>
                  <a:lnTo>
                    <a:pt x="103" y="5"/>
                  </a:lnTo>
                  <a:lnTo>
                    <a:pt x="86" y="0"/>
                  </a:lnTo>
                  <a:lnTo>
                    <a:pt x="70" y="0"/>
                  </a:lnTo>
                  <a:lnTo>
                    <a:pt x="54" y="0"/>
                  </a:lnTo>
                  <a:lnTo>
                    <a:pt x="40" y="3"/>
                  </a:lnTo>
                  <a:lnTo>
                    <a:pt x="24" y="9"/>
                  </a:lnTo>
                  <a:lnTo>
                    <a:pt x="10" y="16"/>
                  </a:lnTo>
                  <a:close/>
                </a:path>
              </a:pathLst>
            </a:custGeom>
            <a:solidFill>
              <a:srgbClr val="00A5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99" name="Freeform 135"/>
            <p:cNvSpPr>
              <a:spLocks/>
            </p:cNvSpPr>
            <p:nvPr/>
          </p:nvSpPr>
          <p:spPr bwMode="auto">
            <a:xfrm>
              <a:off x="476" y="3867"/>
              <a:ext cx="29" cy="18"/>
            </a:xfrm>
            <a:custGeom>
              <a:avLst/>
              <a:gdLst>
                <a:gd name="T0" fmla="*/ 0 w 118"/>
                <a:gd name="T1" fmla="*/ 0 h 74"/>
                <a:gd name="T2" fmla="*/ 0 w 118"/>
                <a:gd name="T3" fmla="*/ 0 h 74"/>
                <a:gd name="T4" fmla="*/ 0 w 118"/>
                <a:gd name="T5" fmla="*/ 0 h 74"/>
                <a:gd name="T6" fmla="*/ 0 w 118"/>
                <a:gd name="T7" fmla="*/ 0 h 74"/>
                <a:gd name="T8" fmla="*/ 0 w 118"/>
                <a:gd name="T9" fmla="*/ 0 h 74"/>
                <a:gd name="T10" fmla="*/ 0 w 118"/>
                <a:gd name="T11" fmla="*/ 0 h 74"/>
                <a:gd name="T12" fmla="*/ 0 w 118"/>
                <a:gd name="T13" fmla="*/ 0 h 74"/>
                <a:gd name="T14" fmla="*/ 0 w 118"/>
                <a:gd name="T15" fmla="*/ 0 h 74"/>
                <a:gd name="T16" fmla="*/ 0 w 118"/>
                <a:gd name="T17" fmla="*/ 0 h 74"/>
                <a:gd name="T18" fmla="*/ 0 w 118"/>
                <a:gd name="T19" fmla="*/ 0 h 74"/>
                <a:gd name="T20" fmla="*/ 0 w 118"/>
                <a:gd name="T21" fmla="*/ 0 h 74"/>
                <a:gd name="T22" fmla="*/ 0 w 118"/>
                <a:gd name="T23" fmla="*/ 0 h 74"/>
                <a:gd name="T24" fmla="*/ 0 w 118"/>
                <a:gd name="T25" fmla="*/ 0 h 74"/>
                <a:gd name="T26" fmla="*/ 0 w 118"/>
                <a:gd name="T27" fmla="*/ 0 h 74"/>
                <a:gd name="T28" fmla="*/ 0 w 118"/>
                <a:gd name="T29" fmla="*/ 0 h 74"/>
                <a:gd name="T30" fmla="*/ 0 w 118"/>
                <a:gd name="T31" fmla="*/ 0 h 74"/>
                <a:gd name="T32" fmla="*/ 0 w 118"/>
                <a:gd name="T33" fmla="*/ 0 h 74"/>
                <a:gd name="T34" fmla="*/ 0 w 118"/>
                <a:gd name="T35" fmla="*/ 0 h 74"/>
                <a:gd name="T36" fmla="*/ 0 w 118"/>
                <a:gd name="T37" fmla="*/ 0 h 74"/>
                <a:gd name="T38" fmla="*/ 0 w 118"/>
                <a:gd name="T39" fmla="*/ 0 h 74"/>
                <a:gd name="T40" fmla="*/ 0 w 118"/>
                <a:gd name="T41" fmla="*/ 0 h 74"/>
                <a:gd name="T42" fmla="*/ 0 w 118"/>
                <a:gd name="T43" fmla="*/ 0 h 74"/>
                <a:gd name="T44" fmla="*/ 0 w 118"/>
                <a:gd name="T45" fmla="*/ 0 h 74"/>
                <a:gd name="T46" fmla="*/ 0 w 118"/>
                <a:gd name="T47" fmla="*/ 0 h 74"/>
                <a:gd name="T48" fmla="*/ 0 w 118"/>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74"/>
                <a:gd name="T77" fmla="*/ 118 w 118"/>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74">
                  <a:moveTo>
                    <a:pt x="3" y="11"/>
                  </a:moveTo>
                  <a:lnTo>
                    <a:pt x="3" y="16"/>
                  </a:lnTo>
                  <a:lnTo>
                    <a:pt x="0" y="25"/>
                  </a:lnTo>
                  <a:lnTo>
                    <a:pt x="0" y="34"/>
                  </a:lnTo>
                  <a:lnTo>
                    <a:pt x="3" y="41"/>
                  </a:lnTo>
                  <a:lnTo>
                    <a:pt x="14" y="50"/>
                  </a:lnTo>
                  <a:lnTo>
                    <a:pt x="28" y="55"/>
                  </a:lnTo>
                  <a:lnTo>
                    <a:pt x="38" y="60"/>
                  </a:lnTo>
                  <a:lnTo>
                    <a:pt x="52" y="66"/>
                  </a:lnTo>
                  <a:lnTo>
                    <a:pt x="63" y="69"/>
                  </a:lnTo>
                  <a:lnTo>
                    <a:pt x="77" y="71"/>
                  </a:lnTo>
                  <a:lnTo>
                    <a:pt x="90" y="74"/>
                  </a:lnTo>
                  <a:lnTo>
                    <a:pt x="104" y="74"/>
                  </a:lnTo>
                  <a:lnTo>
                    <a:pt x="109" y="71"/>
                  </a:lnTo>
                  <a:lnTo>
                    <a:pt x="112" y="66"/>
                  </a:lnTo>
                  <a:lnTo>
                    <a:pt x="114" y="60"/>
                  </a:lnTo>
                  <a:lnTo>
                    <a:pt x="118" y="55"/>
                  </a:lnTo>
                  <a:lnTo>
                    <a:pt x="114" y="41"/>
                  </a:lnTo>
                  <a:lnTo>
                    <a:pt x="107" y="28"/>
                  </a:lnTo>
                  <a:lnTo>
                    <a:pt x="95" y="16"/>
                  </a:lnTo>
                  <a:lnTo>
                    <a:pt x="82" y="6"/>
                  </a:lnTo>
                  <a:lnTo>
                    <a:pt x="63" y="0"/>
                  </a:lnTo>
                  <a:lnTo>
                    <a:pt x="44" y="0"/>
                  </a:lnTo>
                  <a:lnTo>
                    <a:pt x="22" y="0"/>
                  </a:lnTo>
                  <a:lnTo>
                    <a:pt x="3" y="11"/>
                  </a:lnTo>
                  <a:close/>
                </a:path>
              </a:pathLst>
            </a:custGeom>
            <a:solidFill>
              <a:srgbClr val="CEE5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0" name="Freeform 136"/>
            <p:cNvSpPr>
              <a:spLocks/>
            </p:cNvSpPr>
            <p:nvPr/>
          </p:nvSpPr>
          <p:spPr bwMode="auto">
            <a:xfrm>
              <a:off x="551" y="3867"/>
              <a:ext cx="61" cy="42"/>
            </a:xfrm>
            <a:custGeom>
              <a:avLst/>
              <a:gdLst>
                <a:gd name="T0" fmla="*/ 0 w 242"/>
                <a:gd name="T1" fmla="*/ 0 h 168"/>
                <a:gd name="T2" fmla="*/ 0 w 242"/>
                <a:gd name="T3" fmla="*/ 0 h 168"/>
                <a:gd name="T4" fmla="*/ 0 w 242"/>
                <a:gd name="T5" fmla="*/ 0 h 168"/>
                <a:gd name="T6" fmla="*/ 0 w 242"/>
                <a:gd name="T7" fmla="*/ 0 h 168"/>
                <a:gd name="T8" fmla="*/ 0 w 242"/>
                <a:gd name="T9" fmla="*/ 0 h 168"/>
                <a:gd name="T10" fmla="*/ 0 w 242"/>
                <a:gd name="T11" fmla="*/ 0 h 168"/>
                <a:gd name="T12" fmla="*/ 0 w 242"/>
                <a:gd name="T13" fmla="*/ 0 h 168"/>
                <a:gd name="T14" fmla="*/ 0 w 242"/>
                <a:gd name="T15" fmla="*/ 0 h 168"/>
                <a:gd name="T16" fmla="*/ 0 w 242"/>
                <a:gd name="T17" fmla="*/ 0 h 168"/>
                <a:gd name="T18" fmla="*/ 0 w 242"/>
                <a:gd name="T19" fmla="*/ 0 h 168"/>
                <a:gd name="T20" fmla="*/ 0 w 242"/>
                <a:gd name="T21" fmla="*/ 0 h 168"/>
                <a:gd name="T22" fmla="*/ 0 w 242"/>
                <a:gd name="T23" fmla="*/ 0 h 168"/>
                <a:gd name="T24" fmla="*/ 0 w 242"/>
                <a:gd name="T25" fmla="*/ 0 h 168"/>
                <a:gd name="T26" fmla="*/ 0 w 242"/>
                <a:gd name="T27" fmla="*/ 0 h 168"/>
                <a:gd name="T28" fmla="*/ 0 w 242"/>
                <a:gd name="T29" fmla="*/ 0 h 168"/>
                <a:gd name="T30" fmla="*/ 0 w 242"/>
                <a:gd name="T31" fmla="*/ 0 h 168"/>
                <a:gd name="T32" fmla="*/ 0 w 242"/>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2"/>
                <a:gd name="T52" fmla="*/ 0 h 168"/>
                <a:gd name="T53" fmla="*/ 242 w 242"/>
                <a:gd name="T54" fmla="*/ 168 h 1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2" h="168">
                  <a:moveTo>
                    <a:pt x="180" y="168"/>
                  </a:moveTo>
                  <a:lnTo>
                    <a:pt x="224" y="154"/>
                  </a:lnTo>
                  <a:lnTo>
                    <a:pt x="242" y="130"/>
                  </a:lnTo>
                  <a:lnTo>
                    <a:pt x="242" y="100"/>
                  </a:lnTo>
                  <a:lnTo>
                    <a:pt x="226" y="70"/>
                  </a:lnTo>
                  <a:lnTo>
                    <a:pt x="196" y="40"/>
                  </a:lnTo>
                  <a:lnTo>
                    <a:pt x="159" y="16"/>
                  </a:lnTo>
                  <a:lnTo>
                    <a:pt x="112" y="0"/>
                  </a:lnTo>
                  <a:lnTo>
                    <a:pt x="65" y="0"/>
                  </a:lnTo>
                  <a:lnTo>
                    <a:pt x="19" y="32"/>
                  </a:lnTo>
                  <a:lnTo>
                    <a:pt x="0" y="65"/>
                  </a:lnTo>
                  <a:lnTo>
                    <a:pt x="3" y="95"/>
                  </a:lnTo>
                  <a:lnTo>
                    <a:pt x="22" y="122"/>
                  </a:lnTo>
                  <a:lnTo>
                    <a:pt x="55" y="143"/>
                  </a:lnTo>
                  <a:lnTo>
                    <a:pt x="93" y="160"/>
                  </a:lnTo>
                  <a:lnTo>
                    <a:pt x="136" y="168"/>
                  </a:lnTo>
                  <a:lnTo>
                    <a:pt x="180" y="168"/>
                  </a:lnTo>
                  <a:close/>
                </a:path>
              </a:pathLst>
            </a:custGeom>
            <a:solidFill>
              <a:srgbClr val="00A5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1" name="Freeform 137"/>
            <p:cNvSpPr>
              <a:spLocks/>
            </p:cNvSpPr>
            <p:nvPr/>
          </p:nvSpPr>
          <p:spPr bwMode="auto">
            <a:xfrm>
              <a:off x="567" y="3869"/>
              <a:ext cx="32" cy="23"/>
            </a:xfrm>
            <a:custGeom>
              <a:avLst/>
              <a:gdLst>
                <a:gd name="T0" fmla="*/ 0 w 128"/>
                <a:gd name="T1" fmla="*/ 0 h 90"/>
                <a:gd name="T2" fmla="*/ 0 w 128"/>
                <a:gd name="T3" fmla="*/ 0 h 90"/>
                <a:gd name="T4" fmla="*/ 0 w 128"/>
                <a:gd name="T5" fmla="*/ 0 h 90"/>
                <a:gd name="T6" fmla="*/ 0 w 128"/>
                <a:gd name="T7" fmla="*/ 0 h 90"/>
                <a:gd name="T8" fmla="*/ 0 w 128"/>
                <a:gd name="T9" fmla="*/ 0 h 90"/>
                <a:gd name="T10" fmla="*/ 0 w 128"/>
                <a:gd name="T11" fmla="*/ 0 h 90"/>
                <a:gd name="T12" fmla="*/ 0 w 128"/>
                <a:gd name="T13" fmla="*/ 0 h 90"/>
                <a:gd name="T14" fmla="*/ 0 w 128"/>
                <a:gd name="T15" fmla="*/ 0 h 90"/>
                <a:gd name="T16" fmla="*/ 0 w 128"/>
                <a:gd name="T17" fmla="*/ 0 h 90"/>
                <a:gd name="T18" fmla="*/ 0 w 128"/>
                <a:gd name="T19" fmla="*/ 0 h 90"/>
                <a:gd name="T20" fmla="*/ 0 w 128"/>
                <a:gd name="T21" fmla="*/ 0 h 90"/>
                <a:gd name="T22" fmla="*/ 0 w 128"/>
                <a:gd name="T23" fmla="*/ 0 h 90"/>
                <a:gd name="T24" fmla="*/ 0 w 128"/>
                <a:gd name="T25" fmla="*/ 0 h 90"/>
                <a:gd name="T26" fmla="*/ 0 w 128"/>
                <a:gd name="T27" fmla="*/ 0 h 90"/>
                <a:gd name="T28" fmla="*/ 0 w 128"/>
                <a:gd name="T29" fmla="*/ 0 h 90"/>
                <a:gd name="T30" fmla="*/ 0 w 128"/>
                <a:gd name="T31" fmla="*/ 0 h 90"/>
                <a:gd name="T32" fmla="*/ 0 w 128"/>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90"/>
                <a:gd name="T53" fmla="*/ 128 w 128"/>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90">
                  <a:moveTo>
                    <a:pt x="98" y="90"/>
                  </a:moveTo>
                  <a:lnTo>
                    <a:pt x="120" y="85"/>
                  </a:lnTo>
                  <a:lnTo>
                    <a:pt x="128" y="71"/>
                  </a:lnTo>
                  <a:lnTo>
                    <a:pt x="128" y="55"/>
                  </a:lnTo>
                  <a:lnTo>
                    <a:pt x="120" y="39"/>
                  </a:lnTo>
                  <a:lnTo>
                    <a:pt x="103" y="23"/>
                  </a:lnTo>
                  <a:lnTo>
                    <a:pt x="82" y="9"/>
                  </a:lnTo>
                  <a:lnTo>
                    <a:pt x="60" y="0"/>
                  </a:lnTo>
                  <a:lnTo>
                    <a:pt x="32" y="0"/>
                  </a:lnTo>
                  <a:lnTo>
                    <a:pt x="8" y="19"/>
                  </a:lnTo>
                  <a:lnTo>
                    <a:pt x="0" y="36"/>
                  </a:lnTo>
                  <a:lnTo>
                    <a:pt x="0" y="53"/>
                  </a:lnTo>
                  <a:lnTo>
                    <a:pt x="11" y="66"/>
                  </a:lnTo>
                  <a:lnTo>
                    <a:pt x="30" y="79"/>
                  </a:lnTo>
                  <a:lnTo>
                    <a:pt x="52" y="88"/>
                  </a:lnTo>
                  <a:lnTo>
                    <a:pt x="73" y="90"/>
                  </a:lnTo>
                  <a:lnTo>
                    <a:pt x="98" y="90"/>
                  </a:lnTo>
                  <a:close/>
                </a:path>
              </a:pathLst>
            </a:custGeom>
            <a:solidFill>
              <a:srgbClr val="A8D6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2" name="Freeform 138"/>
            <p:cNvSpPr>
              <a:spLocks/>
            </p:cNvSpPr>
            <p:nvPr/>
          </p:nvSpPr>
          <p:spPr bwMode="auto">
            <a:xfrm>
              <a:off x="542" y="4010"/>
              <a:ext cx="122" cy="76"/>
            </a:xfrm>
            <a:custGeom>
              <a:avLst/>
              <a:gdLst>
                <a:gd name="T0" fmla="*/ 0 w 485"/>
                <a:gd name="T1" fmla="*/ 0 h 302"/>
                <a:gd name="T2" fmla="*/ 0 w 485"/>
                <a:gd name="T3" fmla="*/ 0 h 302"/>
                <a:gd name="T4" fmla="*/ 0 w 485"/>
                <a:gd name="T5" fmla="*/ 0 h 302"/>
                <a:gd name="T6" fmla="*/ 0 w 485"/>
                <a:gd name="T7" fmla="*/ 0 h 302"/>
                <a:gd name="T8" fmla="*/ 0 w 485"/>
                <a:gd name="T9" fmla="*/ 0 h 302"/>
                <a:gd name="T10" fmla="*/ 0 w 485"/>
                <a:gd name="T11" fmla="*/ 0 h 302"/>
                <a:gd name="T12" fmla="*/ 0 w 485"/>
                <a:gd name="T13" fmla="*/ 0 h 302"/>
                <a:gd name="T14" fmla="*/ 0 w 485"/>
                <a:gd name="T15" fmla="*/ 0 h 302"/>
                <a:gd name="T16" fmla="*/ 0 w 485"/>
                <a:gd name="T17" fmla="*/ 0 h 302"/>
                <a:gd name="T18" fmla="*/ 0 w 485"/>
                <a:gd name="T19" fmla="*/ 0 h 302"/>
                <a:gd name="T20" fmla="*/ 0 w 485"/>
                <a:gd name="T21" fmla="*/ 0 h 302"/>
                <a:gd name="T22" fmla="*/ 0 w 485"/>
                <a:gd name="T23" fmla="*/ 0 h 302"/>
                <a:gd name="T24" fmla="*/ 0 w 485"/>
                <a:gd name="T25" fmla="*/ 0 h 302"/>
                <a:gd name="T26" fmla="*/ 0 w 485"/>
                <a:gd name="T27" fmla="*/ 0 h 302"/>
                <a:gd name="T28" fmla="*/ 0 w 485"/>
                <a:gd name="T29" fmla="*/ 0 h 302"/>
                <a:gd name="T30" fmla="*/ 0 w 485"/>
                <a:gd name="T31" fmla="*/ 0 h 302"/>
                <a:gd name="T32" fmla="*/ 0 w 485"/>
                <a:gd name="T33" fmla="*/ 0 h 302"/>
                <a:gd name="T34" fmla="*/ 0 w 485"/>
                <a:gd name="T35" fmla="*/ 0 h 302"/>
                <a:gd name="T36" fmla="*/ 0 w 485"/>
                <a:gd name="T37" fmla="*/ 0 h 302"/>
                <a:gd name="T38" fmla="*/ 0 w 485"/>
                <a:gd name="T39" fmla="*/ 0 h 302"/>
                <a:gd name="T40" fmla="*/ 0 w 485"/>
                <a:gd name="T41" fmla="*/ 0 h 302"/>
                <a:gd name="T42" fmla="*/ 0 w 485"/>
                <a:gd name="T43" fmla="*/ 0 h 302"/>
                <a:gd name="T44" fmla="*/ 0 w 485"/>
                <a:gd name="T45" fmla="*/ 0 h 302"/>
                <a:gd name="T46" fmla="*/ 0 w 485"/>
                <a:gd name="T47" fmla="*/ 0 h 302"/>
                <a:gd name="T48" fmla="*/ 0 w 485"/>
                <a:gd name="T49" fmla="*/ 0 h 302"/>
                <a:gd name="T50" fmla="*/ 0 w 485"/>
                <a:gd name="T51" fmla="*/ 0 h 302"/>
                <a:gd name="T52" fmla="*/ 0 w 485"/>
                <a:gd name="T53" fmla="*/ 0 h 302"/>
                <a:gd name="T54" fmla="*/ 0 w 485"/>
                <a:gd name="T55" fmla="*/ 0 h 302"/>
                <a:gd name="T56" fmla="*/ 0 w 485"/>
                <a:gd name="T57" fmla="*/ 0 h 302"/>
                <a:gd name="T58" fmla="*/ 0 w 485"/>
                <a:gd name="T59" fmla="*/ 0 h 302"/>
                <a:gd name="T60" fmla="*/ 0 w 485"/>
                <a:gd name="T61" fmla="*/ 0 h 302"/>
                <a:gd name="T62" fmla="*/ 0 w 485"/>
                <a:gd name="T63" fmla="*/ 0 h 302"/>
                <a:gd name="T64" fmla="*/ 0 w 485"/>
                <a:gd name="T65" fmla="*/ 0 h 3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5"/>
                <a:gd name="T100" fmla="*/ 0 h 302"/>
                <a:gd name="T101" fmla="*/ 485 w 485"/>
                <a:gd name="T102" fmla="*/ 302 h 3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5" h="302">
                  <a:moveTo>
                    <a:pt x="24" y="128"/>
                  </a:moveTo>
                  <a:lnTo>
                    <a:pt x="17" y="145"/>
                  </a:lnTo>
                  <a:lnTo>
                    <a:pt x="5" y="161"/>
                  </a:lnTo>
                  <a:lnTo>
                    <a:pt x="0" y="180"/>
                  </a:lnTo>
                  <a:lnTo>
                    <a:pt x="0" y="198"/>
                  </a:lnTo>
                  <a:lnTo>
                    <a:pt x="44" y="248"/>
                  </a:lnTo>
                  <a:lnTo>
                    <a:pt x="93" y="281"/>
                  </a:lnTo>
                  <a:lnTo>
                    <a:pt x="147" y="297"/>
                  </a:lnTo>
                  <a:lnTo>
                    <a:pt x="204" y="302"/>
                  </a:lnTo>
                  <a:lnTo>
                    <a:pt x="264" y="297"/>
                  </a:lnTo>
                  <a:lnTo>
                    <a:pt x="321" y="283"/>
                  </a:lnTo>
                  <a:lnTo>
                    <a:pt x="376" y="258"/>
                  </a:lnTo>
                  <a:lnTo>
                    <a:pt x="427" y="226"/>
                  </a:lnTo>
                  <a:lnTo>
                    <a:pt x="443" y="207"/>
                  </a:lnTo>
                  <a:lnTo>
                    <a:pt x="457" y="188"/>
                  </a:lnTo>
                  <a:lnTo>
                    <a:pt x="473" y="171"/>
                  </a:lnTo>
                  <a:lnTo>
                    <a:pt x="485" y="150"/>
                  </a:lnTo>
                  <a:lnTo>
                    <a:pt x="463" y="122"/>
                  </a:lnTo>
                  <a:lnTo>
                    <a:pt x="438" y="95"/>
                  </a:lnTo>
                  <a:lnTo>
                    <a:pt x="411" y="74"/>
                  </a:lnTo>
                  <a:lnTo>
                    <a:pt x="381" y="51"/>
                  </a:lnTo>
                  <a:lnTo>
                    <a:pt x="349" y="35"/>
                  </a:lnTo>
                  <a:lnTo>
                    <a:pt x="316" y="21"/>
                  </a:lnTo>
                  <a:lnTo>
                    <a:pt x="280" y="11"/>
                  </a:lnTo>
                  <a:lnTo>
                    <a:pt x="245" y="3"/>
                  </a:lnTo>
                  <a:lnTo>
                    <a:pt x="210" y="0"/>
                  </a:lnTo>
                  <a:lnTo>
                    <a:pt x="174" y="3"/>
                  </a:lnTo>
                  <a:lnTo>
                    <a:pt x="141" y="9"/>
                  </a:lnTo>
                  <a:lnTo>
                    <a:pt x="112" y="21"/>
                  </a:lnTo>
                  <a:lnTo>
                    <a:pt x="84" y="39"/>
                  </a:lnTo>
                  <a:lnTo>
                    <a:pt x="60" y="62"/>
                  </a:lnTo>
                  <a:lnTo>
                    <a:pt x="41" y="92"/>
                  </a:lnTo>
                  <a:lnTo>
                    <a:pt x="24" y="128"/>
                  </a:lnTo>
                  <a:close/>
                </a:path>
              </a:pathLst>
            </a:custGeom>
            <a:solidFill>
              <a:srgbClr val="ADAA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3" name="Freeform 139"/>
            <p:cNvSpPr>
              <a:spLocks/>
            </p:cNvSpPr>
            <p:nvPr/>
          </p:nvSpPr>
          <p:spPr bwMode="auto">
            <a:xfrm>
              <a:off x="562" y="4016"/>
              <a:ext cx="77" cy="49"/>
            </a:xfrm>
            <a:custGeom>
              <a:avLst/>
              <a:gdLst>
                <a:gd name="T0" fmla="*/ 0 w 310"/>
                <a:gd name="T1" fmla="*/ 0 h 197"/>
                <a:gd name="T2" fmla="*/ 0 w 310"/>
                <a:gd name="T3" fmla="*/ 0 h 197"/>
                <a:gd name="T4" fmla="*/ 0 w 310"/>
                <a:gd name="T5" fmla="*/ 0 h 197"/>
                <a:gd name="T6" fmla="*/ 0 w 310"/>
                <a:gd name="T7" fmla="*/ 0 h 197"/>
                <a:gd name="T8" fmla="*/ 0 w 310"/>
                <a:gd name="T9" fmla="*/ 0 h 197"/>
                <a:gd name="T10" fmla="*/ 0 w 310"/>
                <a:gd name="T11" fmla="*/ 0 h 197"/>
                <a:gd name="T12" fmla="*/ 0 w 310"/>
                <a:gd name="T13" fmla="*/ 0 h 197"/>
                <a:gd name="T14" fmla="*/ 0 w 310"/>
                <a:gd name="T15" fmla="*/ 0 h 197"/>
                <a:gd name="T16" fmla="*/ 0 w 310"/>
                <a:gd name="T17" fmla="*/ 0 h 197"/>
                <a:gd name="T18" fmla="*/ 0 w 310"/>
                <a:gd name="T19" fmla="*/ 0 h 197"/>
                <a:gd name="T20" fmla="*/ 0 w 310"/>
                <a:gd name="T21" fmla="*/ 0 h 197"/>
                <a:gd name="T22" fmla="*/ 0 w 310"/>
                <a:gd name="T23" fmla="*/ 0 h 197"/>
                <a:gd name="T24" fmla="*/ 0 w 310"/>
                <a:gd name="T25" fmla="*/ 0 h 197"/>
                <a:gd name="T26" fmla="*/ 0 w 310"/>
                <a:gd name="T27" fmla="*/ 0 h 197"/>
                <a:gd name="T28" fmla="*/ 0 w 310"/>
                <a:gd name="T29" fmla="*/ 0 h 197"/>
                <a:gd name="T30" fmla="*/ 0 w 310"/>
                <a:gd name="T31" fmla="*/ 0 h 197"/>
                <a:gd name="T32" fmla="*/ 0 w 310"/>
                <a:gd name="T33" fmla="*/ 0 h 197"/>
                <a:gd name="T34" fmla="*/ 0 w 310"/>
                <a:gd name="T35" fmla="*/ 0 h 197"/>
                <a:gd name="T36" fmla="*/ 0 w 310"/>
                <a:gd name="T37" fmla="*/ 0 h 197"/>
                <a:gd name="T38" fmla="*/ 0 w 310"/>
                <a:gd name="T39" fmla="*/ 0 h 197"/>
                <a:gd name="T40" fmla="*/ 0 w 310"/>
                <a:gd name="T41" fmla="*/ 0 h 197"/>
                <a:gd name="T42" fmla="*/ 0 w 310"/>
                <a:gd name="T43" fmla="*/ 0 h 197"/>
                <a:gd name="T44" fmla="*/ 0 w 310"/>
                <a:gd name="T45" fmla="*/ 0 h 197"/>
                <a:gd name="T46" fmla="*/ 0 w 310"/>
                <a:gd name="T47" fmla="*/ 0 h 197"/>
                <a:gd name="T48" fmla="*/ 0 w 310"/>
                <a:gd name="T49" fmla="*/ 0 h 1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0"/>
                <a:gd name="T76" fmla="*/ 0 h 197"/>
                <a:gd name="T77" fmla="*/ 310 w 310"/>
                <a:gd name="T78" fmla="*/ 197 h 1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0" h="197">
                  <a:moveTo>
                    <a:pt x="13" y="80"/>
                  </a:moveTo>
                  <a:lnTo>
                    <a:pt x="10" y="94"/>
                  </a:lnTo>
                  <a:lnTo>
                    <a:pt x="2" y="104"/>
                  </a:lnTo>
                  <a:lnTo>
                    <a:pt x="0" y="115"/>
                  </a:lnTo>
                  <a:lnTo>
                    <a:pt x="0" y="129"/>
                  </a:lnTo>
                  <a:lnTo>
                    <a:pt x="29" y="159"/>
                  </a:lnTo>
                  <a:lnTo>
                    <a:pt x="59" y="180"/>
                  </a:lnTo>
                  <a:lnTo>
                    <a:pt x="94" y="194"/>
                  </a:lnTo>
                  <a:lnTo>
                    <a:pt x="133" y="197"/>
                  </a:lnTo>
                  <a:lnTo>
                    <a:pt x="168" y="191"/>
                  </a:lnTo>
                  <a:lnTo>
                    <a:pt x="207" y="180"/>
                  </a:lnTo>
                  <a:lnTo>
                    <a:pt x="242" y="167"/>
                  </a:lnTo>
                  <a:lnTo>
                    <a:pt x="274" y="145"/>
                  </a:lnTo>
                  <a:lnTo>
                    <a:pt x="285" y="134"/>
                  </a:lnTo>
                  <a:lnTo>
                    <a:pt x="296" y="120"/>
                  </a:lnTo>
                  <a:lnTo>
                    <a:pt x="304" y="110"/>
                  </a:lnTo>
                  <a:lnTo>
                    <a:pt x="310" y="96"/>
                  </a:lnTo>
                  <a:lnTo>
                    <a:pt x="283" y="60"/>
                  </a:lnTo>
                  <a:lnTo>
                    <a:pt x="244" y="34"/>
                  </a:lnTo>
                  <a:lnTo>
                    <a:pt x="200" y="12"/>
                  </a:lnTo>
                  <a:lnTo>
                    <a:pt x="157" y="0"/>
                  </a:lnTo>
                  <a:lnTo>
                    <a:pt x="111" y="0"/>
                  </a:lnTo>
                  <a:lnTo>
                    <a:pt x="70" y="12"/>
                  </a:lnTo>
                  <a:lnTo>
                    <a:pt x="37" y="39"/>
                  </a:lnTo>
                  <a:lnTo>
                    <a:pt x="13" y="80"/>
                  </a:lnTo>
                  <a:close/>
                </a:path>
              </a:pathLst>
            </a:custGeom>
            <a:solidFill>
              <a:srgbClr val="CCCC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4" name="Freeform 140"/>
            <p:cNvSpPr>
              <a:spLocks/>
            </p:cNvSpPr>
            <p:nvPr/>
          </p:nvSpPr>
          <p:spPr bwMode="auto">
            <a:xfrm>
              <a:off x="703" y="3129"/>
              <a:ext cx="127" cy="87"/>
            </a:xfrm>
            <a:custGeom>
              <a:avLst/>
              <a:gdLst>
                <a:gd name="T0" fmla="*/ 0 w 506"/>
                <a:gd name="T1" fmla="*/ 0 h 351"/>
                <a:gd name="T2" fmla="*/ 0 w 506"/>
                <a:gd name="T3" fmla="*/ 0 h 351"/>
                <a:gd name="T4" fmla="*/ 0 w 506"/>
                <a:gd name="T5" fmla="*/ 0 h 351"/>
                <a:gd name="T6" fmla="*/ 0 w 506"/>
                <a:gd name="T7" fmla="*/ 0 h 351"/>
                <a:gd name="T8" fmla="*/ 0 w 506"/>
                <a:gd name="T9" fmla="*/ 0 h 351"/>
                <a:gd name="T10" fmla="*/ 0 w 506"/>
                <a:gd name="T11" fmla="*/ 0 h 351"/>
                <a:gd name="T12" fmla="*/ 0 w 506"/>
                <a:gd name="T13" fmla="*/ 0 h 351"/>
                <a:gd name="T14" fmla="*/ 0 w 506"/>
                <a:gd name="T15" fmla="*/ 0 h 351"/>
                <a:gd name="T16" fmla="*/ 0 w 506"/>
                <a:gd name="T17" fmla="*/ 0 h 351"/>
                <a:gd name="T18" fmla="*/ 0 w 506"/>
                <a:gd name="T19" fmla="*/ 0 h 351"/>
                <a:gd name="T20" fmla="*/ 0 w 506"/>
                <a:gd name="T21" fmla="*/ 0 h 351"/>
                <a:gd name="T22" fmla="*/ 0 w 506"/>
                <a:gd name="T23" fmla="*/ 0 h 351"/>
                <a:gd name="T24" fmla="*/ 0 w 506"/>
                <a:gd name="T25" fmla="*/ 0 h 351"/>
                <a:gd name="T26" fmla="*/ 0 w 506"/>
                <a:gd name="T27" fmla="*/ 0 h 351"/>
                <a:gd name="T28" fmla="*/ 0 w 506"/>
                <a:gd name="T29" fmla="*/ 0 h 351"/>
                <a:gd name="T30" fmla="*/ 0 w 506"/>
                <a:gd name="T31" fmla="*/ 0 h 351"/>
                <a:gd name="T32" fmla="*/ 0 w 506"/>
                <a:gd name="T33" fmla="*/ 0 h 351"/>
                <a:gd name="T34" fmla="*/ 0 w 506"/>
                <a:gd name="T35" fmla="*/ 0 h 351"/>
                <a:gd name="T36" fmla="*/ 0 w 506"/>
                <a:gd name="T37" fmla="*/ 0 h 351"/>
                <a:gd name="T38" fmla="*/ 0 w 506"/>
                <a:gd name="T39" fmla="*/ 0 h 351"/>
                <a:gd name="T40" fmla="*/ 0 w 506"/>
                <a:gd name="T41" fmla="*/ 0 h 351"/>
                <a:gd name="T42" fmla="*/ 0 w 506"/>
                <a:gd name="T43" fmla="*/ 0 h 351"/>
                <a:gd name="T44" fmla="*/ 0 w 506"/>
                <a:gd name="T45" fmla="*/ 0 h 351"/>
                <a:gd name="T46" fmla="*/ 0 w 506"/>
                <a:gd name="T47" fmla="*/ 0 h 351"/>
                <a:gd name="T48" fmla="*/ 0 w 506"/>
                <a:gd name="T49" fmla="*/ 0 h 351"/>
                <a:gd name="T50" fmla="*/ 0 w 506"/>
                <a:gd name="T51" fmla="*/ 0 h 351"/>
                <a:gd name="T52" fmla="*/ 0 w 506"/>
                <a:gd name="T53" fmla="*/ 0 h 351"/>
                <a:gd name="T54" fmla="*/ 0 w 506"/>
                <a:gd name="T55" fmla="*/ 0 h 351"/>
                <a:gd name="T56" fmla="*/ 0 w 506"/>
                <a:gd name="T57" fmla="*/ 0 h 351"/>
                <a:gd name="T58" fmla="*/ 0 w 506"/>
                <a:gd name="T59" fmla="*/ 0 h 351"/>
                <a:gd name="T60" fmla="*/ 0 w 506"/>
                <a:gd name="T61" fmla="*/ 0 h 351"/>
                <a:gd name="T62" fmla="*/ 0 w 506"/>
                <a:gd name="T63" fmla="*/ 0 h 351"/>
                <a:gd name="T64" fmla="*/ 0 w 506"/>
                <a:gd name="T65" fmla="*/ 0 h 351"/>
                <a:gd name="T66" fmla="*/ 0 w 506"/>
                <a:gd name="T67" fmla="*/ 0 h 351"/>
                <a:gd name="T68" fmla="*/ 0 w 506"/>
                <a:gd name="T69" fmla="*/ 0 h 351"/>
                <a:gd name="T70" fmla="*/ 0 w 506"/>
                <a:gd name="T71" fmla="*/ 0 h 351"/>
                <a:gd name="T72" fmla="*/ 0 w 506"/>
                <a:gd name="T73" fmla="*/ 0 h 351"/>
                <a:gd name="T74" fmla="*/ 0 w 506"/>
                <a:gd name="T75" fmla="*/ 0 h 351"/>
                <a:gd name="T76" fmla="*/ 0 w 506"/>
                <a:gd name="T77" fmla="*/ 0 h 351"/>
                <a:gd name="T78" fmla="*/ 0 w 506"/>
                <a:gd name="T79" fmla="*/ 0 h 351"/>
                <a:gd name="T80" fmla="*/ 0 w 506"/>
                <a:gd name="T81" fmla="*/ 0 h 351"/>
                <a:gd name="T82" fmla="*/ 0 w 506"/>
                <a:gd name="T83" fmla="*/ 0 h 351"/>
                <a:gd name="T84" fmla="*/ 0 w 506"/>
                <a:gd name="T85" fmla="*/ 0 h 351"/>
                <a:gd name="T86" fmla="*/ 0 w 506"/>
                <a:gd name="T87" fmla="*/ 0 h 351"/>
                <a:gd name="T88" fmla="*/ 0 w 506"/>
                <a:gd name="T89" fmla="*/ 0 h 351"/>
                <a:gd name="T90" fmla="*/ 0 w 506"/>
                <a:gd name="T91" fmla="*/ 0 h 351"/>
                <a:gd name="T92" fmla="*/ 0 w 506"/>
                <a:gd name="T93" fmla="*/ 0 h 351"/>
                <a:gd name="T94" fmla="*/ 0 w 506"/>
                <a:gd name="T95" fmla="*/ 0 h 351"/>
                <a:gd name="T96" fmla="*/ 0 w 506"/>
                <a:gd name="T97" fmla="*/ 0 h 351"/>
                <a:gd name="T98" fmla="*/ 0 w 506"/>
                <a:gd name="T99" fmla="*/ 0 h 351"/>
                <a:gd name="T100" fmla="*/ 0 w 506"/>
                <a:gd name="T101" fmla="*/ 0 h 351"/>
                <a:gd name="T102" fmla="*/ 0 w 506"/>
                <a:gd name="T103" fmla="*/ 0 h 351"/>
                <a:gd name="T104" fmla="*/ 0 w 506"/>
                <a:gd name="T105" fmla="*/ 0 h 35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6"/>
                <a:gd name="T160" fmla="*/ 0 h 351"/>
                <a:gd name="T161" fmla="*/ 506 w 506"/>
                <a:gd name="T162" fmla="*/ 351 h 35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6" h="351">
                  <a:moveTo>
                    <a:pt x="474" y="147"/>
                  </a:moveTo>
                  <a:lnTo>
                    <a:pt x="457" y="139"/>
                  </a:lnTo>
                  <a:lnTo>
                    <a:pt x="440" y="128"/>
                  </a:lnTo>
                  <a:lnTo>
                    <a:pt x="424" y="119"/>
                  </a:lnTo>
                  <a:lnTo>
                    <a:pt x="405" y="112"/>
                  </a:lnTo>
                  <a:lnTo>
                    <a:pt x="389" y="103"/>
                  </a:lnTo>
                  <a:lnTo>
                    <a:pt x="370" y="96"/>
                  </a:lnTo>
                  <a:lnTo>
                    <a:pt x="353" y="89"/>
                  </a:lnTo>
                  <a:lnTo>
                    <a:pt x="334" y="82"/>
                  </a:lnTo>
                  <a:lnTo>
                    <a:pt x="307" y="68"/>
                  </a:lnTo>
                  <a:lnTo>
                    <a:pt x="283" y="54"/>
                  </a:lnTo>
                  <a:lnTo>
                    <a:pt x="263" y="41"/>
                  </a:lnTo>
                  <a:lnTo>
                    <a:pt x="247" y="33"/>
                  </a:lnTo>
                  <a:lnTo>
                    <a:pt x="233" y="22"/>
                  </a:lnTo>
                  <a:lnTo>
                    <a:pt x="221" y="13"/>
                  </a:lnTo>
                  <a:lnTo>
                    <a:pt x="207" y="6"/>
                  </a:lnTo>
                  <a:lnTo>
                    <a:pt x="193" y="0"/>
                  </a:lnTo>
                  <a:lnTo>
                    <a:pt x="196" y="17"/>
                  </a:lnTo>
                  <a:lnTo>
                    <a:pt x="196" y="33"/>
                  </a:lnTo>
                  <a:lnTo>
                    <a:pt x="196" y="49"/>
                  </a:lnTo>
                  <a:lnTo>
                    <a:pt x="193" y="66"/>
                  </a:lnTo>
                  <a:lnTo>
                    <a:pt x="182" y="109"/>
                  </a:lnTo>
                  <a:lnTo>
                    <a:pt x="168" y="149"/>
                  </a:lnTo>
                  <a:lnTo>
                    <a:pt x="147" y="188"/>
                  </a:lnTo>
                  <a:lnTo>
                    <a:pt x="125" y="223"/>
                  </a:lnTo>
                  <a:lnTo>
                    <a:pt x="97" y="256"/>
                  </a:lnTo>
                  <a:lnTo>
                    <a:pt x="65" y="289"/>
                  </a:lnTo>
                  <a:lnTo>
                    <a:pt x="35" y="319"/>
                  </a:lnTo>
                  <a:lnTo>
                    <a:pt x="0" y="346"/>
                  </a:lnTo>
                  <a:lnTo>
                    <a:pt x="44" y="349"/>
                  </a:lnTo>
                  <a:lnTo>
                    <a:pt x="90" y="349"/>
                  </a:lnTo>
                  <a:lnTo>
                    <a:pt x="136" y="351"/>
                  </a:lnTo>
                  <a:lnTo>
                    <a:pt x="182" y="351"/>
                  </a:lnTo>
                  <a:lnTo>
                    <a:pt x="231" y="351"/>
                  </a:lnTo>
                  <a:lnTo>
                    <a:pt x="279" y="351"/>
                  </a:lnTo>
                  <a:lnTo>
                    <a:pt x="327" y="351"/>
                  </a:lnTo>
                  <a:lnTo>
                    <a:pt x="373" y="351"/>
                  </a:lnTo>
                  <a:lnTo>
                    <a:pt x="383" y="351"/>
                  </a:lnTo>
                  <a:lnTo>
                    <a:pt x="392" y="351"/>
                  </a:lnTo>
                  <a:lnTo>
                    <a:pt x="403" y="351"/>
                  </a:lnTo>
                  <a:lnTo>
                    <a:pt x="413" y="351"/>
                  </a:lnTo>
                  <a:lnTo>
                    <a:pt x="422" y="351"/>
                  </a:lnTo>
                  <a:lnTo>
                    <a:pt x="433" y="351"/>
                  </a:lnTo>
                  <a:lnTo>
                    <a:pt x="443" y="351"/>
                  </a:lnTo>
                  <a:lnTo>
                    <a:pt x="454" y="351"/>
                  </a:lnTo>
                  <a:lnTo>
                    <a:pt x="476" y="330"/>
                  </a:lnTo>
                  <a:lnTo>
                    <a:pt x="495" y="303"/>
                  </a:lnTo>
                  <a:lnTo>
                    <a:pt x="506" y="273"/>
                  </a:lnTo>
                  <a:lnTo>
                    <a:pt x="506" y="237"/>
                  </a:lnTo>
                  <a:lnTo>
                    <a:pt x="504" y="215"/>
                  </a:lnTo>
                  <a:lnTo>
                    <a:pt x="498" y="190"/>
                  </a:lnTo>
                  <a:lnTo>
                    <a:pt x="487" y="169"/>
                  </a:lnTo>
                  <a:lnTo>
                    <a:pt x="474" y="147"/>
                  </a:lnTo>
                  <a:close/>
                </a:path>
              </a:pathLst>
            </a:custGeom>
            <a:solidFill>
              <a:srgbClr val="D3D6B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5" name="Freeform 141"/>
            <p:cNvSpPr>
              <a:spLocks/>
            </p:cNvSpPr>
            <p:nvPr/>
          </p:nvSpPr>
          <p:spPr bwMode="auto">
            <a:xfrm>
              <a:off x="532" y="3393"/>
              <a:ext cx="130" cy="234"/>
            </a:xfrm>
            <a:custGeom>
              <a:avLst/>
              <a:gdLst>
                <a:gd name="T0" fmla="*/ 0 w 520"/>
                <a:gd name="T1" fmla="*/ 0 h 937"/>
                <a:gd name="T2" fmla="*/ 0 w 520"/>
                <a:gd name="T3" fmla="*/ 0 h 937"/>
                <a:gd name="T4" fmla="*/ 0 w 520"/>
                <a:gd name="T5" fmla="*/ 0 h 937"/>
                <a:gd name="T6" fmla="*/ 0 w 520"/>
                <a:gd name="T7" fmla="*/ 0 h 937"/>
                <a:gd name="T8" fmla="*/ 0 w 520"/>
                <a:gd name="T9" fmla="*/ 0 h 937"/>
                <a:gd name="T10" fmla="*/ 0 w 520"/>
                <a:gd name="T11" fmla="*/ 0 h 937"/>
                <a:gd name="T12" fmla="*/ 0 w 520"/>
                <a:gd name="T13" fmla="*/ 0 h 937"/>
                <a:gd name="T14" fmla="*/ 0 w 520"/>
                <a:gd name="T15" fmla="*/ 0 h 937"/>
                <a:gd name="T16" fmla="*/ 0 w 520"/>
                <a:gd name="T17" fmla="*/ 0 h 937"/>
                <a:gd name="T18" fmla="*/ 0 w 520"/>
                <a:gd name="T19" fmla="*/ 0 h 937"/>
                <a:gd name="T20" fmla="*/ 0 w 520"/>
                <a:gd name="T21" fmla="*/ 0 h 937"/>
                <a:gd name="T22" fmla="*/ 0 w 520"/>
                <a:gd name="T23" fmla="*/ 0 h 937"/>
                <a:gd name="T24" fmla="*/ 0 w 520"/>
                <a:gd name="T25" fmla="*/ 0 h 937"/>
                <a:gd name="T26" fmla="*/ 0 w 520"/>
                <a:gd name="T27" fmla="*/ 0 h 937"/>
                <a:gd name="T28" fmla="*/ 0 w 520"/>
                <a:gd name="T29" fmla="*/ 0 h 937"/>
                <a:gd name="T30" fmla="*/ 0 w 520"/>
                <a:gd name="T31" fmla="*/ 0 h 937"/>
                <a:gd name="T32" fmla="*/ 0 w 520"/>
                <a:gd name="T33" fmla="*/ 0 h 937"/>
                <a:gd name="T34" fmla="*/ 0 w 520"/>
                <a:gd name="T35" fmla="*/ 0 h 937"/>
                <a:gd name="T36" fmla="*/ 0 w 520"/>
                <a:gd name="T37" fmla="*/ 0 h 937"/>
                <a:gd name="T38" fmla="*/ 0 w 520"/>
                <a:gd name="T39" fmla="*/ 0 h 937"/>
                <a:gd name="T40" fmla="*/ 0 w 520"/>
                <a:gd name="T41" fmla="*/ 0 h 937"/>
                <a:gd name="T42" fmla="*/ 0 w 520"/>
                <a:gd name="T43" fmla="*/ 0 h 937"/>
                <a:gd name="T44" fmla="*/ 0 w 520"/>
                <a:gd name="T45" fmla="*/ 0 h 937"/>
                <a:gd name="T46" fmla="*/ 0 w 520"/>
                <a:gd name="T47" fmla="*/ 0 h 937"/>
                <a:gd name="T48" fmla="*/ 0 w 520"/>
                <a:gd name="T49" fmla="*/ 0 h 937"/>
                <a:gd name="T50" fmla="*/ 0 w 520"/>
                <a:gd name="T51" fmla="*/ 0 h 937"/>
                <a:gd name="T52" fmla="*/ 0 w 520"/>
                <a:gd name="T53" fmla="*/ 0 h 937"/>
                <a:gd name="T54" fmla="*/ 0 w 520"/>
                <a:gd name="T55" fmla="*/ 0 h 937"/>
                <a:gd name="T56" fmla="*/ 0 w 520"/>
                <a:gd name="T57" fmla="*/ 0 h 937"/>
                <a:gd name="T58" fmla="*/ 0 w 520"/>
                <a:gd name="T59" fmla="*/ 0 h 937"/>
                <a:gd name="T60" fmla="*/ 0 w 520"/>
                <a:gd name="T61" fmla="*/ 0 h 937"/>
                <a:gd name="T62" fmla="*/ 0 w 520"/>
                <a:gd name="T63" fmla="*/ 0 h 937"/>
                <a:gd name="T64" fmla="*/ 0 w 520"/>
                <a:gd name="T65" fmla="*/ 0 h 937"/>
                <a:gd name="T66" fmla="*/ 0 w 520"/>
                <a:gd name="T67" fmla="*/ 0 h 937"/>
                <a:gd name="T68" fmla="*/ 0 w 520"/>
                <a:gd name="T69" fmla="*/ 0 h 937"/>
                <a:gd name="T70" fmla="*/ 0 w 520"/>
                <a:gd name="T71" fmla="*/ 0 h 937"/>
                <a:gd name="T72" fmla="*/ 0 w 520"/>
                <a:gd name="T73" fmla="*/ 0 h 937"/>
                <a:gd name="T74" fmla="*/ 0 w 520"/>
                <a:gd name="T75" fmla="*/ 0 h 937"/>
                <a:gd name="T76" fmla="*/ 0 w 520"/>
                <a:gd name="T77" fmla="*/ 0 h 937"/>
                <a:gd name="T78" fmla="*/ 0 w 520"/>
                <a:gd name="T79" fmla="*/ 0 h 937"/>
                <a:gd name="T80" fmla="*/ 0 w 520"/>
                <a:gd name="T81" fmla="*/ 0 h 9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0"/>
                <a:gd name="T124" fmla="*/ 0 h 937"/>
                <a:gd name="T125" fmla="*/ 520 w 520"/>
                <a:gd name="T126" fmla="*/ 937 h 9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0" h="937">
                  <a:moveTo>
                    <a:pt x="520" y="0"/>
                  </a:moveTo>
                  <a:lnTo>
                    <a:pt x="460" y="28"/>
                  </a:lnTo>
                  <a:lnTo>
                    <a:pt x="408" y="58"/>
                  </a:lnTo>
                  <a:lnTo>
                    <a:pt x="359" y="90"/>
                  </a:lnTo>
                  <a:lnTo>
                    <a:pt x="313" y="124"/>
                  </a:lnTo>
                  <a:lnTo>
                    <a:pt x="274" y="156"/>
                  </a:lnTo>
                  <a:lnTo>
                    <a:pt x="237" y="194"/>
                  </a:lnTo>
                  <a:lnTo>
                    <a:pt x="203" y="232"/>
                  </a:lnTo>
                  <a:lnTo>
                    <a:pt x="173" y="270"/>
                  </a:lnTo>
                  <a:lnTo>
                    <a:pt x="147" y="313"/>
                  </a:lnTo>
                  <a:lnTo>
                    <a:pt x="122" y="359"/>
                  </a:lnTo>
                  <a:lnTo>
                    <a:pt x="97" y="407"/>
                  </a:lnTo>
                  <a:lnTo>
                    <a:pt x="76" y="455"/>
                  </a:lnTo>
                  <a:lnTo>
                    <a:pt x="57" y="509"/>
                  </a:lnTo>
                  <a:lnTo>
                    <a:pt x="37" y="564"/>
                  </a:lnTo>
                  <a:lnTo>
                    <a:pt x="19" y="624"/>
                  </a:lnTo>
                  <a:lnTo>
                    <a:pt x="0" y="686"/>
                  </a:lnTo>
                  <a:lnTo>
                    <a:pt x="5" y="744"/>
                  </a:lnTo>
                  <a:lnTo>
                    <a:pt x="10" y="798"/>
                  </a:lnTo>
                  <a:lnTo>
                    <a:pt x="16" y="850"/>
                  </a:lnTo>
                  <a:lnTo>
                    <a:pt x="24" y="905"/>
                  </a:lnTo>
                  <a:lnTo>
                    <a:pt x="46" y="916"/>
                  </a:lnTo>
                  <a:lnTo>
                    <a:pt x="60" y="923"/>
                  </a:lnTo>
                  <a:lnTo>
                    <a:pt x="76" y="932"/>
                  </a:lnTo>
                  <a:lnTo>
                    <a:pt x="97" y="937"/>
                  </a:lnTo>
                  <a:lnTo>
                    <a:pt x="95" y="836"/>
                  </a:lnTo>
                  <a:lnTo>
                    <a:pt x="103" y="727"/>
                  </a:lnTo>
                  <a:lnTo>
                    <a:pt x="125" y="616"/>
                  </a:lnTo>
                  <a:lnTo>
                    <a:pt x="157" y="504"/>
                  </a:lnTo>
                  <a:lnTo>
                    <a:pt x="198" y="396"/>
                  </a:lnTo>
                  <a:lnTo>
                    <a:pt x="253" y="295"/>
                  </a:lnTo>
                  <a:lnTo>
                    <a:pt x="318" y="205"/>
                  </a:lnTo>
                  <a:lnTo>
                    <a:pt x="394" y="131"/>
                  </a:lnTo>
                  <a:lnTo>
                    <a:pt x="410" y="115"/>
                  </a:lnTo>
                  <a:lnTo>
                    <a:pt x="430" y="101"/>
                  </a:lnTo>
                  <a:lnTo>
                    <a:pt x="446" y="85"/>
                  </a:lnTo>
                  <a:lnTo>
                    <a:pt x="465" y="71"/>
                  </a:lnTo>
                  <a:lnTo>
                    <a:pt x="481" y="55"/>
                  </a:lnTo>
                  <a:lnTo>
                    <a:pt x="498" y="39"/>
                  </a:lnTo>
                  <a:lnTo>
                    <a:pt x="511" y="20"/>
                  </a:lnTo>
                  <a:lnTo>
                    <a:pt x="520" y="0"/>
                  </a:lnTo>
                  <a:close/>
                </a:path>
              </a:pathLst>
            </a:custGeom>
            <a:solidFill>
              <a:srgbClr val="D3D6B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6" name="Freeform 142"/>
            <p:cNvSpPr>
              <a:spLocks/>
            </p:cNvSpPr>
            <p:nvPr/>
          </p:nvSpPr>
          <p:spPr bwMode="auto">
            <a:xfrm>
              <a:off x="471" y="3349"/>
              <a:ext cx="33" cy="267"/>
            </a:xfrm>
            <a:custGeom>
              <a:avLst/>
              <a:gdLst>
                <a:gd name="T0" fmla="*/ 0 w 131"/>
                <a:gd name="T1" fmla="*/ 0 h 1066"/>
                <a:gd name="T2" fmla="*/ 0 w 131"/>
                <a:gd name="T3" fmla="*/ 0 h 1066"/>
                <a:gd name="T4" fmla="*/ 0 w 131"/>
                <a:gd name="T5" fmla="*/ 0 h 1066"/>
                <a:gd name="T6" fmla="*/ 0 w 131"/>
                <a:gd name="T7" fmla="*/ 0 h 1066"/>
                <a:gd name="T8" fmla="*/ 0 w 131"/>
                <a:gd name="T9" fmla="*/ 0 h 1066"/>
                <a:gd name="T10" fmla="*/ 0 w 131"/>
                <a:gd name="T11" fmla="*/ 0 h 1066"/>
                <a:gd name="T12" fmla="*/ 0 w 131"/>
                <a:gd name="T13" fmla="*/ 0 h 1066"/>
                <a:gd name="T14" fmla="*/ 0 w 131"/>
                <a:gd name="T15" fmla="*/ 0 h 1066"/>
                <a:gd name="T16" fmla="*/ 0 w 131"/>
                <a:gd name="T17" fmla="*/ 0 h 1066"/>
                <a:gd name="T18" fmla="*/ 0 w 131"/>
                <a:gd name="T19" fmla="*/ 0 h 1066"/>
                <a:gd name="T20" fmla="*/ 0 w 131"/>
                <a:gd name="T21" fmla="*/ 0 h 1066"/>
                <a:gd name="T22" fmla="*/ 0 w 131"/>
                <a:gd name="T23" fmla="*/ 0 h 1066"/>
                <a:gd name="T24" fmla="*/ 0 w 131"/>
                <a:gd name="T25" fmla="*/ 0 h 1066"/>
                <a:gd name="T26" fmla="*/ 0 w 131"/>
                <a:gd name="T27" fmla="*/ 0 h 1066"/>
                <a:gd name="T28" fmla="*/ 0 w 131"/>
                <a:gd name="T29" fmla="*/ 0 h 1066"/>
                <a:gd name="T30" fmla="*/ 0 w 131"/>
                <a:gd name="T31" fmla="*/ 0 h 1066"/>
                <a:gd name="T32" fmla="*/ 0 w 131"/>
                <a:gd name="T33" fmla="*/ 0 h 1066"/>
                <a:gd name="T34" fmla="*/ 0 w 131"/>
                <a:gd name="T35" fmla="*/ 0 h 1066"/>
                <a:gd name="T36" fmla="*/ 0 w 131"/>
                <a:gd name="T37" fmla="*/ 0 h 1066"/>
                <a:gd name="T38" fmla="*/ 0 w 131"/>
                <a:gd name="T39" fmla="*/ 0 h 1066"/>
                <a:gd name="T40" fmla="*/ 0 w 131"/>
                <a:gd name="T41" fmla="*/ 0 h 1066"/>
                <a:gd name="T42" fmla="*/ 0 w 131"/>
                <a:gd name="T43" fmla="*/ 0 h 1066"/>
                <a:gd name="T44" fmla="*/ 0 w 131"/>
                <a:gd name="T45" fmla="*/ 0 h 1066"/>
                <a:gd name="T46" fmla="*/ 0 w 131"/>
                <a:gd name="T47" fmla="*/ 0 h 1066"/>
                <a:gd name="T48" fmla="*/ 0 w 131"/>
                <a:gd name="T49" fmla="*/ 0 h 10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1"/>
                <a:gd name="T76" fmla="*/ 0 h 1066"/>
                <a:gd name="T77" fmla="*/ 131 w 131"/>
                <a:gd name="T78" fmla="*/ 1066 h 10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1" h="1066">
                  <a:moveTo>
                    <a:pt x="66" y="1066"/>
                  </a:moveTo>
                  <a:lnTo>
                    <a:pt x="57" y="925"/>
                  </a:lnTo>
                  <a:lnTo>
                    <a:pt x="52" y="786"/>
                  </a:lnTo>
                  <a:lnTo>
                    <a:pt x="52" y="652"/>
                  </a:lnTo>
                  <a:lnTo>
                    <a:pt x="55" y="519"/>
                  </a:lnTo>
                  <a:lnTo>
                    <a:pt x="66" y="391"/>
                  </a:lnTo>
                  <a:lnTo>
                    <a:pt x="79" y="260"/>
                  </a:lnTo>
                  <a:lnTo>
                    <a:pt x="101" y="130"/>
                  </a:lnTo>
                  <a:lnTo>
                    <a:pt x="131" y="0"/>
                  </a:lnTo>
                  <a:lnTo>
                    <a:pt x="128" y="0"/>
                  </a:lnTo>
                  <a:lnTo>
                    <a:pt x="119" y="0"/>
                  </a:lnTo>
                  <a:lnTo>
                    <a:pt x="107" y="0"/>
                  </a:lnTo>
                  <a:lnTo>
                    <a:pt x="93" y="0"/>
                  </a:lnTo>
                  <a:lnTo>
                    <a:pt x="82" y="37"/>
                  </a:lnTo>
                  <a:lnTo>
                    <a:pt x="73" y="76"/>
                  </a:lnTo>
                  <a:lnTo>
                    <a:pt x="66" y="113"/>
                  </a:lnTo>
                  <a:lnTo>
                    <a:pt x="63" y="154"/>
                  </a:lnTo>
                  <a:lnTo>
                    <a:pt x="33" y="367"/>
                  </a:lnTo>
                  <a:lnTo>
                    <a:pt x="11" y="585"/>
                  </a:lnTo>
                  <a:lnTo>
                    <a:pt x="0" y="802"/>
                  </a:lnTo>
                  <a:lnTo>
                    <a:pt x="3" y="1020"/>
                  </a:lnTo>
                  <a:lnTo>
                    <a:pt x="19" y="1045"/>
                  </a:lnTo>
                  <a:lnTo>
                    <a:pt x="30" y="1055"/>
                  </a:lnTo>
                  <a:lnTo>
                    <a:pt x="41" y="1064"/>
                  </a:lnTo>
                  <a:lnTo>
                    <a:pt x="66" y="1066"/>
                  </a:lnTo>
                  <a:close/>
                </a:path>
              </a:pathLst>
            </a:custGeom>
            <a:solidFill>
              <a:srgbClr val="AAAD9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7" name="Freeform 143"/>
            <p:cNvSpPr>
              <a:spLocks/>
            </p:cNvSpPr>
            <p:nvPr/>
          </p:nvSpPr>
          <p:spPr bwMode="auto">
            <a:xfrm>
              <a:off x="412" y="3658"/>
              <a:ext cx="410" cy="199"/>
            </a:xfrm>
            <a:custGeom>
              <a:avLst/>
              <a:gdLst>
                <a:gd name="T0" fmla="*/ 0 w 1639"/>
                <a:gd name="T1" fmla="*/ 0 h 799"/>
                <a:gd name="T2" fmla="*/ 0 w 1639"/>
                <a:gd name="T3" fmla="*/ 0 h 799"/>
                <a:gd name="T4" fmla="*/ 0 w 1639"/>
                <a:gd name="T5" fmla="*/ 0 h 799"/>
                <a:gd name="T6" fmla="*/ 0 w 1639"/>
                <a:gd name="T7" fmla="*/ 0 h 799"/>
                <a:gd name="T8" fmla="*/ 0 w 1639"/>
                <a:gd name="T9" fmla="*/ 0 h 799"/>
                <a:gd name="T10" fmla="*/ 0 w 1639"/>
                <a:gd name="T11" fmla="*/ 0 h 799"/>
                <a:gd name="T12" fmla="*/ 0 w 1639"/>
                <a:gd name="T13" fmla="*/ 0 h 799"/>
                <a:gd name="T14" fmla="*/ 0 w 1639"/>
                <a:gd name="T15" fmla="*/ 0 h 799"/>
                <a:gd name="T16" fmla="*/ 0 w 1639"/>
                <a:gd name="T17" fmla="*/ 0 h 799"/>
                <a:gd name="T18" fmla="*/ 0 w 1639"/>
                <a:gd name="T19" fmla="*/ 0 h 799"/>
                <a:gd name="T20" fmla="*/ 0 w 1639"/>
                <a:gd name="T21" fmla="*/ 0 h 799"/>
                <a:gd name="T22" fmla="*/ 0 w 1639"/>
                <a:gd name="T23" fmla="*/ 0 h 799"/>
                <a:gd name="T24" fmla="*/ 0 w 1639"/>
                <a:gd name="T25" fmla="*/ 0 h 799"/>
                <a:gd name="T26" fmla="*/ 0 w 1639"/>
                <a:gd name="T27" fmla="*/ 0 h 799"/>
                <a:gd name="T28" fmla="*/ 0 w 1639"/>
                <a:gd name="T29" fmla="*/ 0 h 799"/>
                <a:gd name="T30" fmla="*/ 0 w 1639"/>
                <a:gd name="T31" fmla="*/ 0 h 799"/>
                <a:gd name="T32" fmla="*/ 0 w 1639"/>
                <a:gd name="T33" fmla="*/ 0 h 799"/>
                <a:gd name="T34" fmla="*/ 0 w 1639"/>
                <a:gd name="T35" fmla="*/ 0 h 799"/>
                <a:gd name="T36" fmla="*/ 0 w 1639"/>
                <a:gd name="T37" fmla="*/ 0 h 799"/>
                <a:gd name="T38" fmla="*/ 0 w 1639"/>
                <a:gd name="T39" fmla="*/ 0 h 799"/>
                <a:gd name="T40" fmla="*/ 0 w 1639"/>
                <a:gd name="T41" fmla="*/ 0 h 799"/>
                <a:gd name="T42" fmla="*/ 0 w 1639"/>
                <a:gd name="T43" fmla="*/ 0 h 799"/>
                <a:gd name="T44" fmla="*/ 0 w 1639"/>
                <a:gd name="T45" fmla="*/ 0 h 799"/>
                <a:gd name="T46" fmla="*/ 0 w 1639"/>
                <a:gd name="T47" fmla="*/ 0 h 799"/>
                <a:gd name="T48" fmla="*/ 0 w 1639"/>
                <a:gd name="T49" fmla="*/ 0 h 799"/>
                <a:gd name="T50" fmla="*/ 0 w 1639"/>
                <a:gd name="T51" fmla="*/ 0 h 799"/>
                <a:gd name="T52" fmla="*/ 0 w 1639"/>
                <a:gd name="T53" fmla="*/ 0 h 799"/>
                <a:gd name="T54" fmla="*/ 0 w 1639"/>
                <a:gd name="T55" fmla="*/ 0 h 799"/>
                <a:gd name="T56" fmla="*/ 0 w 1639"/>
                <a:gd name="T57" fmla="*/ 0 h 799"/>
                <a:gd name="T58" fmla="*/ 0 w 1639"/>
                <a:gd name="T59" fmla="*/ 0 h 799"/>
                <a:gd name="T60" fmla="*/ 0 w 1639"/>
                <a:gd name="T61" fmla="*/ 0 h 799"/>
                <a:gd name="T62" fmla="*/ 0 w 1639"/>
                <a:gd name="T63" fmla="*/ 0 h 799"/>
                <a:gd name="T64" fmla="*/ 0 w 1639"/>
                <a:gd name="T65" fmla="*/ 0 h 799"/>
                <a:gd name="T66" fmla="*/ 0 w 1639"/>
                <a:gd name="T67" fmla="*/ 0 h 799"/>
                <a:gd name="T68" fmla="*/ 0 w 1639"/>
                <a:gd name="T69" fmla="*/ 0 h 799"/>
                <a:gd name="T70" fmla="*/ 0 w 1639"/>
                <a:gd name="T71" fmla="*/ 0 h 799"/>
                <a:gd name="T72" fmla="*/ 0 w 1639"/>
                <a:gd name="T73" fmla="*/ 0 h 799"/>
                <a:gd name="T74" fmla="*/ 0 w 1639"/>
                <a:gd name="T75" fmla="*/ 0 h 799"/>
                <a:gd name="T76" fmla="*/ 0 w 1639"/>
                <a:gd name="T77" fmla="*/ 0 h 799"/>
                <a:gd name="T78" fmla="*/ 0 w 1639"/>
                <a:gd name="T79" fmla="*/ 0 h 799"/>
                <a:gd name="T80" fmla="*/ 0 w 1639"/>
                <a:gd name="T81" fmla="*/ 0 h 799"/>
                <a:gd name="T82" fmla="*/ 0 w 1639"/>
                <a:gd name="T83" fmla="*/ 0 h 799"/>
                <a:gd name="T84" fmla="*/ 0 w 1639"/>
                <a:gd name="T85" fmla="*/ 0 h 799"/>
                <a:gd name="T86" fmla="*/ 0 w 1639"/>
                <a:gd name="T87" fmla="*/ 0 h 799"/>
                <a:gd name="T88" fmla="*/ 0 w 1639"/>
                <a:gd name="T89" fmla="*/ 0 h 799"/>
                <a:gd name="T90" fmla="*/ 0 w 1639"/>
                <a:gd name="T91" fmla="*/ 0 h 799"/>
                <a:gd name="T92" fmla="*/ 0 w 1639"/>
                <a:gd name="T93" fmla="*/ 0 h 799"/>
                <a:gd name="T94" fmla="*/ 0 w 1639"/>
                <a:gd name="T95" fmla="*/ 0 h 799"/>
                <a:gd name="T96" fmla="*/ 0 w 1639"/>
                <a:gd name="T97" fmla="*/ 0 h 799"/>
                <a:gd name="T98" fmla="*/ 0 w 1639"/>
                <a:gd name="T99" fmla="*/ 0 h 799"/>
                <a:gd name="T100" fmla="*/ 0 w 1639"/>
                <a:gd name="T101" fmla="*/ 0 h 799"/>
                <a:gd name="T102" fmla="*/ 0 w 1639"/>
                <a:gd name="T103" fmla="*/ 0 h 799"/>
                <a:gd name="T104" fmla="*/ 0 w 1639"/>
                <a:gd name="T105" fmla="*/ 0 h 799"/>
                <a:gd name="T106" fmla="*/ 0 w 1639"/>
                <a:gd name="T107" fmla="*/ 0 h 799"/>
                <a:gd name="T108" fmla="*/ 0 w 1639"/>
                <a:gd name="T109" fmla="*/ 0 h 799"/>
                <a:gd name="T110" fmla="*/ 0 w 1639"/>
                <a:gd name="T111" fmla="*/ 0 h 799"/>
                <a:gd name="T112" fmla="*/ 0 w 1639"/>
                <a:gd name="T113" fmla="*/ 0 h 799"/>
                <a:gd name="T114" fmla="*/ 0 w 1639"/>
                <a:gd name="T115" fmla="*/ 0 h 799"/>
                <a:gd name="T116" fmla="*/ 0 w 1639"/>
                <a:gd name="T117" fmla="*/ 0 h 799"/>
                <a:gd name="T118" fmla="*/ 0 w 1639"/>
                <a:gd name="T119" fmla="*/ 0 h 799"/>
                <a:gd name="T120" fmla="*/ 0 w 1639"/>
                <a:gd name="T121" fmla="*/ 0 h 799"/>
                <a:gd name="T122" fmla="*/ 0 w 1639"/>
                <a:gd name="T123" fmla="*/ 0 h 799"/>
                <a:gd name="T124" fmla="*/ 0 w 1639"/>
                <a:gd name="T125" fmla="*/ 0 h 7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39"/>
                <a:gd name="T190" fmla="*/ 0 h 799"/>
                <a:gd name="T191" fmla="*/ 1639 w 1639"/>
                <a:gd name="T192" fmla="*/ 799 h 7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39" h="799">
                  <a:moveTo>
                    <a:pt x="237" y="80"/>
                  </a:moveTo>
                  <a:lnTo>
                    <a:pt x="185" y="110"/>
                  </a:lnTo>
                  <a:lnTo>
                    <a:pt x="139" y="142"/>
                  </a:lnTo>
                  <a:lnTo>
                    <a:pt x="98" y="175"/>
                  </a:lnTo>
                  <a:lnTo>
                    <a:pt x="63" y="213"/>
                  </a:lnTo>
                  <a:lnTo>
                    <a:pt x="35" y="251"/>
                  </a:lnTo>
                  <a:lnTo>
                    <a:pt x="17" y="292"/>
                  </a:lnTo>
                  <a:lnTo>
                    <a:pt x="5" y="333"/>
                  </a:lnTo>
                  <a:lnTo>
                    <a:pt x="0" y="377"/>
                  </a:lnTo>
                  <a:lnTo>
                    <a:pt x="5" y="419"/>
                  </a:lnTo>
                  <a:lnTo>
                    <a:pt x="17" y="461"/>
                  </a:lnTo>
                  <a:lnTo>
                    <a:pt x="38" y="502"/>
                  </a:lnTo>
                  <a:lnTo>
                    <a:pt x="68" y="539"/>
                  </a:lnTo>
                  <a:lnTo>
                    <a:pt x="104" y="578"/>
                  </a:lnTo>
                  <a:lnTo>
                    <a:pt x="144" y="610"/>
                  </a:lnTo>
                  <a:lnTo>
                    <a:pt x="194" y="643"/>
                  </a:lnTo>
                  <a:lnTo>
                    <a:pt x="247" y="673"/>
                  </a:lnTo>
                  <a:lnTo>
                    <a:pt x="307" y="700"/>
                  </a:lnTo>
                  <a:lnTo>
                    <a:pt x="373" y="725"/>
                  </a:lnTo>
                  <a:lnTo>
                    <a:pt x="443" y="746"/>
                  </a:lnTo>
                  <a:lnTo>
                    <a:pt x="517" y="766"/>
                  </a:lnTo>
                  <a:lnTo>
                    <a:pt x="597" y="780"/>
                  </a:lnTo>
                  <a:lnTo>
                    <a:pt x="678" y="790"/>
                  </a:lnTo>
                  <a:lnTo>
                    <a:pt x="760" y="796"/>
                  </a:lnTo>
                  <a:lnTo>
                    <a:pt x="847" y="799"/>
                  </a:lnTo>
                  <a:lnTo>
                    <a:pt x="915" y="796"/>
                  </a:lnTo>
                  <a:lnTo>
                    <a:pt x="980" y="792"/>
                  </a:lnTo>
                  <a:lnTo>
                    <a:pt x="1046" y="787"/>
                  </a:lnTo>
                  <a:lnTo>
                    <a:pt x="1108" y="776"/>
                  </a:lnTo>
                  <a:lnTo>
                    <a:pt x="1168" y="766"/>
                  </a:lnTo>
                  <a:lnTo>
                    <a:pt x="1228" y="752"/>
                  </a:lnTo>
                  <a:lnTo>
                    <a:pt x="1283" y="736"/>
                  </a:lnTo>
                  <a:lnTo>
                    <a:pt x="1336" y="716"/>
                  </a:lnTo>
                  <a:lnTo>
                    <a:pt x="1389" y="698"/>
                  </a:lnTo>
                  <a:lnTo>
                    <a:pt x="1435" y="676"/>
                  </a:lnTo>
                  <a:lnTo>
                    <a:pt x="1479" y="651"/>
                  </a:lnTo>
                  <a:lnTo>
                    <a:pt x="1520" y="627"/>
                  </a:lnTo>
                  <a:lnTo>
                    <a:pt x="1555" y="600"/>
                  </a:lnTo>
                  <a:lnTo>
                    <a:pt x="1587" y="570"/>
                  </a:lnTo>
                  <a:lnTo>
                    <a:pt x="1615" y="539"/>
                  </a:lnTo>
                  <a:lnTo>
                    <a:pt x="1639" y="509"/>
                  </a:lnTo>
                  <a:lnTo>
                    <a:pt x="1637" y="499"/>
                  </a:lnTo>
                  <a:lnTo>
                    <a:pt x="1637" y="488"/>
                  </a:lnTo>
                  <a:lnTo>
                    <a:pt x="1633" y="474"/>
                  </a:lnTo>
                  <a:lnTo>
                    <a:pt x="1628" y="458"/>
                  </a:lnTo>
                  <a:lnTo>
                    <a:pt x="1631" y="444"/>
                  </a:lnTo>
                  <a:lnTo>
                    <a:pt x="1631" y="433"/>
                  </a:lnTo>
                  <a:lnTo>
                    <a:pt x="1628" y="426"/>
                  </a:lnTo>
                  <a:lnTo>
                    <a:pt x="1617" y="423"/>
                  </a:lnTo>
                  <a:lnTo>
                    <a:pt x="1579" y="417"/>
                  </a:lnTo>
                  <a:lnTo>
                    <a:pt x="1541" y="403"/>
                  </a:lnTo>
                  <a:lnTo>
                    <a:pt x="1506" y="379"/>
                  </a:lnTo>
                  <a:lnTo>
                    <a:pt x="1481" y="349"/>
                  </a:lnTo>
                  <a:lnTo>
                    <a:pt x="1465" y="313"/>
                  </a:lnTo>
                  <a:lnTo>
                    <a:pt x="1465" y="281"/>
                  </a:lnTo>
                  <a:lnTo>
                    <a:pt x="1486" y="248"/>
                  </a:lnTo>
                  <a:lnTo>
                    <a:pt x="1530" y="221"/>
                  </a:lnTo>
                  <a:lnTo>
                    <a:pt x="1555" y="216"/>
                  </a:lnTo>
                  <a:lnTo>
                    <a:pt x="1511" y="172"/>
                  </a:lnTo>
                  <a:lnTo>
                    <a:pt x="1465" y="136"/>
                  </a:lnTo>
                  <a:lnTo>
                    <a:pt x="1416" y="106"/>
                  </a:lnTo>
                  <a:lnTo>
                    <a:pt x="1370" y="82"/>
                  </a:lnTo>
                  <a:lnTo>
                    <a:pt x="1320" y="64"/>
                  </a:lnTo>
                  <a:lnTo>
                    <a:pt x="1271" y="46"/>
                  </a:lnTo>
                  <a:lnTo>
                    <a:pt x="1225" y="34"/>
                  </a:lnTo>
                  <a:lnTo>
                    <a:pt x="1179" y="17"/>
                  </a:lnTo>
                  <a:lnTo>
                    <a:pt x="1141" y="6"/>
                  </a:lnTo>
                  <a:lnTo>
                    <a:pt x="1111" y="0"/>
                  </a:lnTo>
                  <a:lnTo>
                    <a:pt x="1081" y="0"/>
                  </a:lnTo>
                  <a:lnTo>
                    <a:pt x="1057" y="6"/>
                  </a:lnTo>
                  <a:lnTo>
                    <a:pt x="1029" y="14"/>
                  </a:lnTo>
                  <a:lnTo>
                    <a:pt x="1002" y="23"/>
                  </a:lnTo>
                  <a:lnTo>
                    <a:pt x="972" y="36"/>
                  </a:lnTo>
                  <a:lnTo>
                    <a:pt x="937" y="46"/>
                  </a:lnTo>
                  <a:lnTo>
                    <a:pt x="923" y="80"/>
                  </a:lnTo>
                  <a:lnTo>
                    <a:pt x="910" y="112"/>
                  </a:lnTo>
                  <a:lnTo>
                    <a:pt x="893" y="147"/>
                  </a:lnTo>
                  <a:lnTo>
                    <a:pt x="871" y="177"/>
                  </a:lnTo>
                  <a:lnTo>
                    <a:pt x="950" y="213"/>
                  </a:lnTo>
                  <a:lnTo>
                    <a:pt x="1013" y="254"/>
                  </a:lnTo>
                  <a:lnTo>
                    <a:pt x="1059" y="295"/>
                  </a:lnTo>
                  <a:lnTo>
                    <a:pt x="1089" y="338"/>
                  </a:lnTo>
                  <a:lnTo>
                    <a:pt x="1108" y="384"/>
                  </a:lnTo>
                  <a:lnTo>
                    <a:pt x="1111" y="428"/>
                  </a:lnTo>
                  <a:lnTo>
                    <a:pt x="1106" y="472"/>
                  </a:lnTo>
                  <a:lnTo>
                    <a:pt x="1087" y="513"/>
                  </a:lnTo>
                  <a:lnTo>
                    <a:pt x="1057" y="553"/>
                  </a:lnTo>
                  <a:lnTo>
                    <a:pt x="1016" y="589"/>
                  </a:lnTo>
                  <a:lnTo>
                    <a:pt x="970" y="619"/>
                  </a:lnTo>
                  <a:lnTo>
                    <a:pt x="915" y="643"/>
                  </a:lnTo>
                  <a:lnTo>
                    <a:pt x="852" y="663"/>
                  </a:lnTo>
                  <a:lnTo>
                    <a:pt x="784" y="673"/>
                  </a:lnTo>
                  <a:lnTo>
                    <a:pt x="710" y="673"/>
                  </a:lnTo>
                  <a:lnTo>
                    <a:pt x="632" y="668"/>
                  </a:lnTo>
                  <a:lnTo>
                    <a:pt x="599" y="663"/>
                  </a:lnTo>
                  <a:lnTo>
                    <a:pt x="567" y="660"/>
                  </a:lnTo>
                  <a:lnTo>
                    <a:pt x="534" y="654"/>
                  </a:lnTo>
                  <a:lnTo>
                    <a:pt x="501" y="649"/>
                  </a:lnTo>
                  <a:lnTo>
                    <a:pt x="468" y="640"/>
                  </a:lnTo>
                  <a:lnTo>
                    <a:pt x="436" y="633"/>
                  </a:lnTo>
                  <a:lnTo>
                    <a:pt x="403" y="624"/>
                  </a:lnTo>
                  <a:lnTo>
                    <a:pt x="371" y="610"/>
                  </a:lnTo>
                  <a:lnTo>
                    <a:pt x="341" y="600"/>
                  </a:lnTo>
                  <a:lnTo>
                    <a:pt x="311" y="583"/>
                  </a:lnTo>
                  <a:lnTo>
                    <a:pt x="283" y="567"/>
                  </a:lnTo>
                  <a:lnTo>
                    <a:pt x="256" y="545"/>
                  </a:lnTo>
                  <a:lnTo>
                    <a:pt x="231" y="523"/>
                  </a:lnTo>
                  <a:lnTo>
                    <a:pt x="210" y="499"/>
                  </a:lnTo>
                  <a:lnTo>
                    <a:pt x="190" y="472"/>
                  </a:lnTo>
                  <a:lnTo>
                    <a:pt x="171" y="439"/>
                  </a:lnTo>
                  <a:lnTo>
                    <a:pt x="155" y="384"/>
                  </a:lnTo>
                  <a:lnTo>
                    <a:pt x="158" y="327"/>
                  </a:lnTo>
                  <a:lnTo>
                    <a:pt x="177" y="273"/>
                  </a:lnTo>
                  <a:lnTo>
                    <a:pt x="215" y="226"/>
                  </a:lnTo>
                  <a:lnTo>
                    <a:pt x="224" y="219"/>
                  </a:lnTo>
                  <a:lnTo>
                    <a:pt x="234" y="210"/>
                  </a:lnTo>
                  <a:lnTo>
                    <a:pt x="242" y="202"/>
                  </a:lnTo>
                  <a:lnTo>
                    <a:pt x="256" y="196"/>
                  </a:lnTo>
                  <a:lnTo>
                    <a:pt x="267" y="191"/>
                  </a:lnTo>
                  <a:lnTo>
                    <a:pt x="277" y="186"/>
                  </a:lnTo>
                  <a:lnTo>
                    <a:pt x="291" y="183"/>
                  </a:lnTo>
                  <a:lnTo>
                    <a:pt x="302" y="177"/>
                  </a:lnTo>
                  <a:lnTo>
                    <a:pt x="283" y="154"/>
                  </a:lnTo>
                  <a:lnTo>
                    <a:pt x="267" y="129"/>
                  </a:lnTo>
                  <a:lnTo>
                    <a:pt x="251" y="104"/>
                  </a:lnTo>
                  <a:lnTo>
                    <a:pt x="237" y="80"/>
                  </a:lnTo>
                  <a:close/>
                </a:path>
              </a:pathLst>
            </a:custGeom>
            <a:solidFill>
              <a:srgbClr val="8E91B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8" name="Freeform 144"/>
            <p:cNvSpPr>
              <a:spLocks/>
            </p:cNvSpPr>
            <p:nvPr/>
          </p:nvSpPr>
          <p:spPr bwMode="auto">
            <a:xfrm>
              <a:off x="202" y="3694"/>
              <a:ext cx="542" cy="354"/>
            </a:xfrm>
            <a:custGeom>
              <a:avLst/>
              <a:gdLst>
                <a:gd name="T0" fmla="*/ 0 w 2170"/>
                <a:gd name="T1" fmla="*/ 0 h 1414"/>
                <a:gd name="T2" fmla="*/ 0 w 2170"/>
                <a:gd name="T3" fmla="*/ 0 h 1414"/>
                <a:gd name="T4" fmla="*/ 0 w 2170"/>
                <a:gd name="T5" fmla="*/ 0 h 1414"/>
                <a:gd name="T6" fmla="*/ 0 w 2170"/>
                <a:gd name="T7" fmla="*/ 0 h 1414"/>
                <a:gd name="T8" fmla="*/ 0 w 2170"/>
                <a:gd name="T9" fmla="*/ 0 h 1414"/>
                <a:gd name="T10" fmla="*/ 0 w 2170"/>
                <a:gd name="T11" fmla="*/ 0 h 1414"/>
                <a:gd name="T12" fmla="*/ 0 w 2170"/>
                <a:gd name="T13" fmla="*/ 0 h 1414"/>
                <a:gd name="T14" fmla="*/ 0 w 2170"/>
                <a:gd name="T15" fmla="*/ 0 h 1414"/>
                <a:gd name="T16" fmla="*/ 0 w 2170"/>
                <a:gd name="T17" fmla="*/ 0 h 1414"/>
                <a:gd name="T18" fmla="*/ 0 w 2170"/>
                <a:gd name="T19" fmla="*/ 0 h 1414"/>
                <a:gd name="T20" fmla="*/ 0 w 2170"/>
                <a:gd name="T21" fmla="*/ 0 h 1414"/>
                <a:gd name="T22" fmla="*/ 0 w 2170"/>
                <a:gd name="T23" fmla="*/ 0 h 1414"/>
                <a:gd name="T24" fmla="*/ 0 w 2170"/>
                <a:gd name="T25" fmla="*/ 0 h 1414"/>
                <a:gd name="T26" fmla="*/ 0 w 2170"/>
                <a:gd name="T27" fmla="*/ 0 h 1414"/>
                <a:gd name="T28" fmla="*/ 0 w 2170"/>
                <a:gd name="T29" fmla="*/ 0 h 1414"/>
                <a:gd name="T30" fmla="*/ 0 w 2170"/>
                <a:gd name="T31" fmla="*/ 0 h 1414"/>
                <a:gd name="T32" fmla="*/ 0 w 2170"/>
                <a:gd name="T33" fmla="*/ 0 h 1414"/>
                <a:gd name="T34" fmla="*/ 0 w 2170"/>
                <a:gd name="T35" fmla="*/ 0 h 1414"/>
                <a:gd name="T36" fmla="*/ 0 w 2170"/>
                <a:gd name="T37" fmla="*/ 0 h 1414"/>
                <a:gd name="T38" fmla="*/ 0 w 2170"/>
                <a:gd name="T39" fmla="*/ 0 h 1414"/>
                <a:gd name="T40" fmla="*/ 0 w 2170"/>
                <a:gd name="T41" fmla="*/ 0 h 1414"/>
                <a:gd name="T42" fmla="*/ 0 w 2170"/>
                <a:gd name="T43" fmla="*/ 0 h 1414"/>
                <a:gd name="T44" fmla="*/ 0 w 2170"/>
                <a:gd name="T45" fmla="*/ 0 h 1414"/>
                <a:gd name="T46" fmla="*/ 0 w 2170"/>
                <a:gd name="T47" fmla="*/ 0 h 1414"/>
                <a:gd name="T48" fmla="*/ 0 w 2170"/>
                <a:gd name="T49" fmla="*/ 0 h 1414"/>
                <a:gd name="T50" fmla="*/ 0 w 2170"/>
                <a:gd name="T51" fmla="*/ 0 h 1414"/>
                <a:gd name="T52" fmla="*/ 0 w 2170"/>
                <a:gd name="T53" fmla="*/ 0 h 1414"/>
                <a:gd name="T54" fmla="*/ 0 w 2170"/>
                <a:gd name="T55" fmla="*/ 0 h 1414"/>
                <a:gd name="T56" fmla="*/ 0 w 2170"/>
                <a:gd name="T57" fmla="*/ 0 h 1414"/>
                <a:gd name="T58" fmla="*/ 0 w 2170"/>
                <a:gd name="T59" fmla="*/ 0 h 1414"/>
                <a:gd name="T60" fmla="*/ 0 w 2170"/>
                <a:gd name="T61" fmla="*/ 0 h 1414"/>
                <a:gd name="T62" fmla="*/ 0 w 2170"/>
                <a:gd name="T63" fmla="*/ 0 h 1414"/>
                <a:gd name="T64" fmla="*/ 0 w 2170"/>
                <a:gd name="T65" fmla="*/ 0 h 1414"/>
                <a:gd name="T66" fmla="*/ 0 w 2170"/>
                <a:gd name="T67" fmla="*/ 0 h 1414"/>
                <a:gd name="T68" fmla="*/ 0 w 2170"/>
                <a:gd name="T69" fmla="*/ 0 h 1414"/>
                <a:gd name="T70" fmla="*/ 0 w 2170"/>
                <a:gd name="T71" fmla="*/ 0 h 1414"/>
                <a:gd name="T72" fmla="*/ 0 w 2170"/>
                <a:gd name="T73" fmla="*/ 0 h 1414"/>
                <a:gd name="T74" fmla="*/ 0 w 2170"/>
                <a:gd name="T75" fmla="*/ 0 h 1414"/>
                <a:gd name="T76" fmla="*/ 0 w 2170"/>
                <a:gd name="T77" fmla="*/ 0 h 1414"/>
                <a:gd name="T78" fmla="*/ 0 w 2170"/>
                <a:gd name="T79" fmla="*/ 0 h 1414"/>
                <a:gd name="T80" fmla="*/ 0 w 2170"/>
                <a:gd name="T81" fmla="*/ 0 h 1414"/>
                <a:gd name="T82" fmla="*/ 0 w 2170"/>
                <a:gd name="T83" fmla="*/ 0 h 1414"/>
                <a:gd name="T84" fmla="*/ 0 w 2170"/>
                <a:gd name="T85" fmla="*/ 0 h 1414"/>
                <a:gd name="T86" fmla="*/ 0 w 2170"/>
                <a:gd name="T87" fmla="*/ 0 h 1414"/>
                <a:gd name="T88" fmla="*/ 0 w 2170"/>
                <a:gd name="T89" fmla="*/ 0 h 1414"/>
                <a:gd name="T90" fmla="*/ 0 w 2170"/>
                <a:gd name="T91" fmla="*/ 0 h 1414"/>
                <a:gd name="T92" fmla="*/ 0 w 2170"/>
                <a:gd name="T93" fmla="*/ 0 h 1414"/>
                <a:gd name="T94" fmla="*/ 0 w 2170"/>
                <a:gd name="T95" fmla="*/ 0 h 1414"/>
                <a:gd name="T96" fmla="*/ 0 w 2170"/>
                <a:gd name="T97" fmla="*/ 0 h 1414"/>
                <a:gd name="T98" fmla="*/ 0 w 2170"/>
                <a:gd name="T99" fmla="*/ 0 h 1414"/>
                <a:gd name="T100" fmla="*/ 0 w 2170"/>
                <a:gd name="T101" fmla="*/ 0 h 1414"/>
                <a:gd name="T102" fmla="*/ 0 w 2170"/>
                <a:gd name="T103" fmla="*/ 0 h 1414"/>
                <a:gd name="T104" fmla="*/ 0 w 2170"/>
                <a:gd name="T105" fmla="*/ 0 h 1414"/>
                <a:gd name="T106" fmla="*/ 0 w 2170"/>
                <a:gd name="T107" fmla="*/ 0 h 1414"/>
                <a:gd name="T108" fmla="*/ 0 w 2170"/>
                <a:gd name="T109" fmla="*/ 0 h 1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170"/>
                <a:gd name="T166" fmla="*/ 0 h 1414"/>
                <a:gd name="T167" fmla="*/ 2170 w 2170"/>
                <a:gd name="T168" fmla="*/ 1414 h 1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70" h="1414">
                  <a:moveTo>
                    <a:pt x="1955" y="986"/>
                  </a:moveTo>
                  <a:lnTo>
                    <a:pt x="1938" y="986"/>
                  </a:lnTo>
                  <a:lnTo>
                    <a:pt x="1915" y="992"/>
                  </a:lnTo>
                  <a:lnTo>
                    <a:pt x="1887" y="997"/>
                  </a:lnTo>
                  <a:lnTo>
                    <a:pt x="1855" y="1006"/>
                  </a:lnTo>
                  <a:lnTo>
                    <a:pt x="1816" y="1013"/>
                  </a:lnTo>
                  <a:lnTo>
                    <a:pt x="1775" y="1022"/>
                  </a:lnTo>
                  <a:lnTo>
                    <a:pt x="1729" y="1032"/>
                  </a:lnTo>
                  <a:lnTo>
                    <a:pt x="1680" y="1041"/>
                  </a:lnTo>
                  <a:lnTo>
                    <a:pt x="1628" y="1052"/>
                  </a:lnTo>
                  <a:lnTo>
                    <a:pt x="1574" y="1060"/>
                  </a:lnTo>
                  <a:lnTo>
                    <a:pt x="1519" y="1066"/>
                  </a:lnTo>
                  <a:lnTo>
                    <a:pt x="1459" y="1073"/>
                  </a:lnTo>
                  <a:lnTo>
                    <a:pt x="1399" y="1076"/>
                  </a:lnTo>
                  <a:lnTo>
                    <a:pt x="1340" y="1079"/>
                  </a:lnTo>
                  <a:lnTo>
                    <a:pt x="1277" y="1076"/>
                  </a:lnTo>
                  <a:lnTo>
                    <a:pt x="1215" y="1073"/>
                  </a:lnTo>
                  <a:lnTo>
                    <a:pt x="1165" y="1068"/>
                  </a:lnTo>
                  <a:lnTo>
                    <a:pt x="1105" y="1062"/>
                  </a:lnTo>
                  <a:lnTo>
                    <a:pt x="1038" y="1052"/>
                  </a:lnTo>
                  <a:lnTo>
                    <a:pt x="964" y="1041"/>
                  </a:lnTo>
                  <a:lnTo>
                    <a:pt x="884" y="1025"/>
                  </a:lnTo>
                  <a:lnTo>
                    <a:pt x="803" y="1006"/>
                  </a:lnTo>
                  <a:lnTo>
                    <a:pt x="721" y="983"/>
                  </a:lnTo>
                  <a:lnTo>
                    <a:pt x="640" y="960"/>
                  </a:lnTo>
                  <a:lnTo>
                    <a:pt x="561" y="930"/>
                  </a:lnTo>
                  <a:lnTo>
                    <a:pt x="488" y="896"/>
                  </a:lnTo>
                  <a:lnTo>
                    <a:pt x="419" y="861"/>
                  </a:lnTo>
                  <a:lnTo>
                    <a:pt x="357" y="817"/>
                  </a:lnTo>
                  <a:lnTo>
                    <a:pt x="305" y="771"/>
                  </a:lnTo>
                  <a:lnTo>
                    <a:pt x="264" y="719"/>
                  </a:lnTo>
                  <a:lnTo>
                    <a:pt x="237" y="665"/>
                  </a:lnTo>
                  <a:lnTo>
                    <a:pt x="223" y="603"/>
                  </a:lnTo>
                  <a:lnTo>
                    <a:pt x="218" y="559"/>
                  </a:lnTo>
                  <a:lnTo>
                    <a:pt x="212" y="509"/>
                  </a:lnTo>
                  <a:lnTo>
                    <a:pt x="209" y="458"/>
                  </a:lnTo>
                  <a:lnTo>
                    <a:pt x="209" y="403"/>
                  </a:lnTo>
                  <a:lnTo>
                    <a:pt x="212" y="350"/>
                  </a:lnTo>
                  <a:lnTo>
                    <a:pt x="223" y="295"/>
                  </a:lnTo>
                  <a:lnTo>
                    <a:pt x="242" y="243"/>
                  </a:lnTo>
                  <a:lnTo>
                    <a:pt x="272" y="194"/>
                  </a:lnTo>
                  <a:lnTo>
                    <a:pt x="288" y="172"/>
                  </a:lnTo>
                  <a:lnTo>
                    <a:pt x="305" y="150"/>
                  </a:lnTo>
                  <a:lnTo>
                    <a:pt x="322" y="126"/>
                  </a:lnTo>
                  <a:lnTo>
                    <a:pt x="338" y="99"/>
                  </a:lnTo>
                  <a:lnTo>
                    <a:pt x="352" y="74"/>
                  </a:lnTo>
                  <a:lnTo>
                    <a:pt x="365" y="49"/>
                  </a:lnTo>
                  <a:lnTo>
                    <a:pt x="378" y="25"/>
                  </a:lnTo>
                  <a:lnTo>
                    <a:pt x="389" y="0"/>
                  </a:lnTo>
                  <a:lnTo>
                    <a:pt x="318" y="58"/>
                  </a:lnTo>
                  <a:lnTo>
                    <a:pt x="251" y="115"/>
                  </a:lnTo>
                  <a:lnTo>
                    <a:pt x="191" y="172"/>
                  </a:lnTo>
                  <a:lnTo>
                    <a:pt x="138" y="221"/>
                  </a:lnTo>
                  <a:lnTo>
                    <a:pt x="95" y="267"/>
                  </a:lnTo>
                  <a:lnTo>
                    <a:pt x="60" y="306"/>
                  </a:lnTo>
                  <a:lnTo>
                    <a:pt x="35" y="336"/>
                  </a:lnTo>
                  <a:lnTo>
                    <a:pt x="25" y="352"/>
                  </a:lnTo>
                  <a:lnTo>
                    <a:pt x="5" y="415"/>
                  </a:lnTo>
                  <a:lnTo>
                    <a:pt x="0" y="480"/>
                  </a:lnTo>
                  <a:lnTo>
                    <a:pt x="11" y="545"/>
                  </a:lnTo>
                  <a:lnTo>
                    <a:pt x="38" y="605"/>
                  </a:lnTo>
                  <a:lnTo>
                    <a:pt x="43" y="622"/>
                  </a:lnTo>
                  <a:lnTo>
                    <a:pt x="90" y="673"/>
                  </a:lnTo>
                  <a:lnTo>
                    <a:pt x="138" y="719"/>
                  </a:lnTo>
                  <a:lnTo>
                    <a:pt x="191" y="766"/>
                  </a:lnTo>
                  <a:lnTo>
                    <a:pt x="244" y="809"/>
                  </a:lnTo>
                  <a:lnTo>
                    <a:pt x="299" y="850"/>
                  </a:lnTo>
                  <a:lnTo>
                    <a:pt x="354" y="891"/>
                  </a:lnTo>
                  <a:lnTo>
                    <a:pt x="408" y="932"/>
                  </a:lnTo>
                  <a:lnTo>
                    <a:pt x="463" y="976"/>
                  </a:lnTo>
                  <a:lnTo>
                    <a:pt x="511" y="1013"/>
                  </a:lnTo>
                  <a:lnTo>
                    <a:pt x="561" y="1049"/>
                  </a:lnTo>
                  <a:lnTo>
                    <a:pt x="612" y="1082"/>
                  </a:lnTo>
                  <a:lnTo>
                    <a:pt x="661" y="1112"/>
                  </a:lnTo>
                  <a:lnTo>
                    <a:pt x="713" y="1142"/>
                  </a:lnTo>
                  <a:lnTo>
                    <a:pt x="768" y="1172"/>
                  </a:lnTo>
                  <a:lnTo>
                    <a:pt x="819" y="1199"/>
                  </a:lnTo>
                  <a:lnTo>
                    <a:pt x="874" y="1223"/>
                  </a:lnTo>
                  <a:lnTo>
                    <a:pt x="928" y="1248"/>
                  </a:lnTo>
                  <a:lnTo>
                    <a:pt x="983" y="1273"/>
                  </a:lnTo>
                  <a:lnTo>
                    <a:pt x="1038" y="1297"/>
                  </a:lnTo>
                  <a:lnTo>
                    <a:pt x="1095" y="1319"/>
                  </a:lnTo>
                  <a:lnTo>
                    <a:pt x="1149" y="1343"/>
                  </a:lnTo>
                  <a:lnTo>
                    <a:pt x="1204" y="1365"/>
                  </a:lnTo>
                  <a:lnTo>
                    <a:pt x="1261" y="1389"/>
                  </a:lnTo>
                  <a:lnTo>
                    <a:pt x="1315" y="1414"/>
                  </a:lnTo>
                  <a:lnTo>
                    <a:pt x="1342" y="1363"/>
                  </a:lnTo>
                  <a:lnTo>
                    <a:pt x="1375" y="1319"/>
                  </a:lnTo>
                  <a:lnTo>
                    <a:pt x="1416" y="1280"/>
                  </a:lnTo>
                  <a:lnTo>
                    <a:pt x="1459" y="1250"/>
                  </a:lnTo>
                  <a:lnTo>
                    <a:pt x="1505" y="1229"/>
                  </a:lnTo>
                  <a:lnTo>
                    <a:pt x="1558" y="1218"/>
                  </a:lnTo>
                  <a:lnTo>
                    <a:pt x="1609" y="1218"/>
                  </a:lnTo>
                  <a:lnTo>
                    <a:pt x="1666" y="1232"/>
                  </a:lnTo>
                  <a:lnTo>
                    <a:pt x="1699" y="1204"/>
                  </a:lnTo>
                  <a:lnTo>
                    <a:pt x="1734" y="1174"/>
                  </a:lnTo>
                  <a:lnTo>
                    <a:pt x="1767" y="1149"/>
                  </a:lnTo>
                  <a:lnTo>
                    <a:pt x="1797" y="1126"/>
                  </a:lnTo>
                  <a:lnTo>
                    <a:pt x="1824" y="1103"/>
                  </a:lnTo>
                  <a:lnTo>
                    <a:pt x="1849" y="1084"/>
                  </a:lnTo>
                  <a:lnTo>
                    <a:pt x="1867" y="1071"/>
                  </a:lnTo>
                  <a:lnTo>
                    <a:pt x="1881" y="1060"/>
                  </a:lnTo>
                  <a:lnTo>
                    <a:pt x="1908" y="1041"/>
                  </a:lnTo>
                  <a:lnTo>
                    <a:pt x="1950" y="1016"/>
                  </a:lnTo>
                  <a:lnTo>
                    <a:pt x="1996" y="992"/>
                  </a:lnTo>
                  <a:lnTo>
                    <a:pt x="2047" y="967"/>
                  </a:lnTo>
                  <a:lnTo>
                    <a:pt x="2094" y="946"/>
                  </a:lnTo>
                  <a:lnTo>
                    <a:pt x="2132" y="926"/>
                  </a:lnTo>
                  <a:lnTo>
                    <a:pt x="2159" y="916"/>
                  </a:lnTo>
                  <a:lnTo>
                    <a:pt x="2170" y="910"/>
                  </a:lnTo>
                  <a:lnTo>
                    <a:pt x="1955" y="986"/>
                  </a:lnTo>
                  <a:close/>
                </a:path>
              </a:pathLst>
            </a:custGeom>
            <a:solidFill>
              <a:srgbClr val="666B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09" name="Freeform 145"/>
            <p:cNvSpPr>
              <a:spLocks noEditPoints="1"/>
            </p:cNvSpPr>
            <p:nvPr/>
          </p:nvSpPr>
          <p:spPr bwMode="auto">
            <a:xfrm>
              <a:off x="421" y="3508"/>
              <a:ext cx="289" cy="134"/>
            </a:xfrm>
            <a:custGeom>
              <a:avLst/>
              <a:gdLst>
                <a:gd name="T0" fmla="*/ 0 w 1155"/>
                <a:gd name="T1" fmla="*/ 0 h 537"/>
                <a:gd name="T2" fmla="*/ 0 w 1155"/>
                <a:gd name="T3" fmla="*/ 0 h 537"/>
                <a:gd name="T4" fmla="*/ 0 w 1155"/>
                <a:gd name="T5" fmla="*/ 0 h 537"/>
                <a:gd name="T6" fmla="*/ 0 w 1155"/>
                <a:gd name="T7" fmla="*/ 0 h 537"/>
                <a:gd name="T8" fmla="*/ 0 w 1155"/>
                <a:gd name="T9" fmla="*/ 0 h 537"/>
                <a:gd name="T10" fmla="*/ 0 w 1155"/>
                <a:gd name="T11" fmla="*/ 0 h 537"/>
                <a:gd name="T12" fmla="*/ 0 w 1155"/>
                <a:gd name="T13" fmla="*/ 0 h 537"/>
                <a:gd name="T14" fmla="*/ 0 w 1155"/>
                <a:gd name="T15" fmla="*/ 0 h 537"/>
                <a:gd name="T16" fmla="*/ 0 w 1155"/>
                <a:gd name="T17" fmla="*/ 0 h 537"/>
                <a:gd name="T18" fmla="*/ 0 w 1155"/>
                <a:gd name="T19" fmla="*/ 0 h 537"/>
                <a:gd name="T20" fmla="*/ 0 w 1155"/>
                <a:gd name="T21" fmla="*/ 0 h 537"/>
                <a:gd name="T22" fmla="*/ 0 w 1155"/>
                <a:gd name="T23" fmla="*/ 0 h 537"/>
                <a:gd name="T24" fmla="*/ 0 w 1155"/>
                <a:gd name="T25" fmla="*/ 0 h 537"/>
                <a:gd name="T26" fmla="*/ 0 w 1155"/>
                <a:gd name="T27" fmla="*/ 0 h 537"/>
                <a:gd name="T28" fmla="*/ 0 w 1155"/>
                <a:gd name="T29" fmla="*/ 0 h 537"/>
                <a:gd name="T30" fmla="*/ 0 w 1155"/>
                <a:gd name="T31" fmla="*/ 0 h 537"/>
                <a:gd name="T32" fmla="*/ 0 w 1155"/>
                <a:gd name="T33" fmla="*/ 0 h 537"/>
                <a:gd name="T34" fmla="*/ 0 w 1155"/>
                <a:gd name="T35" fmla="*/ 0 h 537"/>
                <a:gd name="T36" fmla="*/ 0 w 1155"/>
                <a:gd name="T37" fmla="*/ 0 h 537"/>
                <a:gd name="T38" fmla="*/ 0 w 1155"/>
                <a:gd name="T39" fmla="*/ 0 h 537"/>
                <a:gd name="T40" fmla="*/ 0 w 1155"/>
                <a:gd name="T41" fmla="*/ 0 h 537"/>
                <a:gd name="T42" fmla="*/ 0 w 1155"/>
                <a:gd name="T43" fmla="*/ 0 h 537"/>
                <a:gd name="T44" fmla="*/ 0 w 1155"/>
                <a:gd name="T45" fmla="*/ 0 h 537"/>
                <a:gd name="T46" fmla="*/ 0 w 1155"/>
                <a:gd name="T47" fmla="*/ 0 h 537"/>
                <a:gd name="T48" fmla="*/ 0 w 1155"/>
                <a:gd name="T49" fmla="*/ 0 h 537"/>
                <a:gd name="T50" fmla="*/ 0 w 1155"/>
                <a:gd name="T51" fmla="*/ 0 h 537"/>
                <a:gd name="T52" fmla="*/ 0 w 1155"/>
                <a:gd name="T53" fmla="*/ 0 h 537"/>
                <a:gd name="T54" fmla="*/ 0 w 1155"/>
                <a:gd name="T55" fmla="*/ 0 h 537"/>
                <a:gd name="T56" fmla="*/ 0 w 1155"/>
                <a:gd name="T57" fmla="*/ 0 h 537"/>
                <a:gd name="T58" fmla="*/ 0 w 1155"/>
                <a:gd name="T59" fmla="*/ 0 h 537"/>
                <a:gd name="T60" fmla="*/ 0 w 1155"/>
                <a:gd name="T61" fmla="*/ 0 h 537"/>
                <a:gd name="T62" fmla="*/ 0 w 1155"/>
                <a:gd name="T63" fmla="*/ 0 h 537"/>
                <a:gd name="T64" fmla="*/ 0 w 1155"/>
                <a:gd name="T65" fmla="*/ 0 h 537"/>
                <a:gd name="T66" fmla="*/ 0 w 1155"/>
                <a:gd name="T67" fmla="*/ 0 h 537"/>
                <a:gd name="T68" fmla="*/ 0 w 1155"/>
                <a:gd name="T69" fmla="*/ 0 h 537"/>
                <a:gd name="T70" fmla="*/ 0 w 1155"/>
                <a:gd name="T71" fmla="*/ 0 h 537"/>
                <a:gd name="T72" fmla="*/ 0 w 1155"/>
                <a:gd name="T73" fmla="*/ 0 h 537"/>
                <a:gd name="T74" fmla="*/ 0 w 1155"/>
                <a:gd name="T75" fmla="*/ 0 h 537"/>
                <a:gd name="T76" fmla="*/ 0 w 1155"/>
                <a:gd name="T77" fmla="*/ 0 h 5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5"/>
                <a:gd name="T118" fmla="*/ 0 h 537"/>
                <a:gd name="T119" fmla="*/ 1155 w 1155"/>
                <a:gd name="T120" fmla="*/ 537 h 5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5" h="537">
                  <a:moveTo>
                    <a:pt x="1128" y="458"/>
                  </a:moveTo>
                  <a:lnTo>
                    <a:pt x="1103" y="472"/>
                  </a:lnTo>
                  <a:lnTo>
                    <a:pt x="1078" y="486"/>
                  </a:lnTo>
                  <a:lnTo>
                    <a:pt x="1052" y="496"/>
                  </a:lnTo>
                  <a:lnTo>
                    <a:pt x="1024" y="507"/>
                  </a:lnTo>
                  <a:lnTo>
                    <a:pt x="997" y="516"/>
                  </a:lnTo>
                  <a:lnTo>
                    <a:pt x="970" y="521"/>
                  </a:lnTo>
                  <a:lnTo>
                    <a:pt x="942" y="523"/>
                  </a:lnTo>
                  <a:lnTo>
                    <a:pt x="915" y="526"/>
                  </a:lnTo>
                  <a:lnTo>
                    <a:pt x="866" y="532"/>
                  </a:lnTo>
                  <a:lnTo>
                    <a:pt x="815" y="534"/>
                  </a:lnTo>
                  <a:lnTo>
                    <a:pt x="762" y="537"/>
                  </a:lnTo>
                  <a:lnTo>
                    <a:pt x="714" y="537"/>
                  </a:lnTo>
                  <a:lnTo>
                    <a:pt x="663" y="537"/>
                  </a:lnTo>
                  <a:lnTo>
                    <a:pt x="613" y="534"/>
                  </a:lnTo>
                  <a:lnTo>
                    <a:pt x="567" y="529"/>
                  </a:lnTo>
                  <a:lnTo>
                    <a:pt x="526" y="518"/>
                  </a:lnTo>
                  <a:lnTo>
                    <a:pt x="580" y="512"/>
                  </a:lnTo>
                  <a:lnTo>
                    <a:pt x="635" y="507"/>
                  </a:lnTo>
                  <a:lnTo>
                    <a:pt x="686" y="496"/>
                  </a:lnTo>
                  <a:lnTo>
                    <a:pt x="739" y="482"/>
                  </a:lnTo>
                  <a:lnTo>
                    <a:pt x="787" y="469"/>
                  </a:lnTo>
                  <a:lnTo>
                    <a:pt x="836" y="456"/>
                  </a:lnTo>
                  <a:lnTo>
                    <a:pt x="880" y="439"/>
                  </a:lnTo>
                  <a:lnTo>
                    <a:pt x="921" y="422"/>
                  </a:lnTo>
                  <a:lnTo>
                    <a:pt x="942" y="406"/>
                  </a:lnTo>
                  <a:lnTo>
                    <a:pt x="964" y="390"/>
                  </a:lnTo>
                  <a:lnTo>
                    <a:pt x="981" y="371"/>
                  </a:lnTo>
                  <a:lnTo>
                    <a:pt x="981" y="346"/>
                  </a:lnTo>
                  <a:lnTo>
                    <a:pt x="976" y="336"/>
                  </a:lnTo>
                  <a:lnTo>
                    <a:pt x="967" y="330"/>
                  </a:lnTo>
                  <a:lnTo>
                    <a:pt x="956" y="325"/>
                  </a:lnTo>
                  <a:lnTo>
                    <a:pt x="945" y="322"/>
                  </a:lnTo>
                  <a:lnTo>
                    <a:pt x="928" y="314"/>
                  </a:lnTo>
                  <a:lnTo>
                    <a:pt x="921" y="300"/>
                  </a:lnTo>
                  <a:lnTo>
                    <a:pt x="915" y="284"/>
                  </a:lnTo>
                  <a:lnTo>
                    <a:pt x="915" y="267"/>
                  </a:lnTo>
                  <a:lnTo>
                    <a:pt x="928" y="267"/>
                  </a:lnTo>
                  <a:lnTo>
                    <a:pt x="940" y="270"/>
                  </a:lnTo>
                  <a:lnTo>
                    <a:pt x="953" y="272"/>
                  </a:lnTo>
                  <a:lnTo>
                    <a:pt x="970" y="272"/>
                  </a:lnTo>
                  <a:lnTo>
                    <a:pt x="1024" y="290"/>
                  </a:lnTo>
                  <a:lnTo>
                    <a:pt x="1071" y="302"/>
                  </a:lnTo>
                  <a:lnTo>
                    <a:pt x="1108" y="316"/>
                  </a:lnTo>
                  <a:lnTo>
                    <a:pt x="1135" y="332"/>
                  </a:lnTo>
                  <a:lnTo>
                    <a:pt x="1152" y="355"/>
                  </a:lnTo>
                  <a:lnTo>
                    <a:pt x="1155" y="380"/>
                  </a:lnTo>
                  <a:lnTo>
                    <a:pt x="1149" y="415"/>
                  </a:lnTo>
                  <a:lnTo>
                    <a:pt x="1128" y="458"/>
                  </a:lnTo>
                  <a:close/>
                  <a:moveTo>
                    <a:pt x="161" y="338"/>
                  </a:moveTo>
                  <a:lnTo>
                    <a:pt x="139" y="316"/>
                  </a:lnTo>
                  <a:lnTo>
                    <a:pt x="120" y="295"/>
                  </a:lnTo>
                  <a:lnTo>
                    <a:pt x="104" y="272"/>
                  </a:lnTo>
                  <a:lnTo>
                    <a:pt x="90" y="251"/>
                  </a:lnTo>
                  <a:lnTo>
                    <a:pt x="76" y="224"/>
                  </a:lnTo>
                  <a:lnTo>
                    <a:pt x="63" y="196"/>
                  </a:lnTo>
                  <a:lnTo>
                    <a:pt x="49" y="166"/>
                  </a:lnTo>
                  <a:lnTo>
                    <a:pt x="39" y="139"/>
                  </a:lnTo>
                  <a:lnTo>
                    <a:pt x="28" y="113"/>
                  </a:lnTo>
                  <a:lnTo>
                    <a:pt x="17" y="85"/>
                  </a:lnTo>
                  <a:lnTo>
                    <a:pt x="9" y="60"/>
                  </a:lnTo>
                  <a:lnTo>
                    <a:pt x="0" y="33"/>
                  </a:lnTo>
                  <a:lnTo>
                    <a:pt x="11" y="25"/>
                  </a:lnTo>
                  <a:lnTo>
                    <a:pt x="25" y="19"/>
                  </a:lnTo>
                  <a:lnTo>
                    <a:pt x="39" y="14"/>
                  </a:lnTo>
                  <a:lnTo>
                    <a:pt x="53" y="9"/>
                  </a:lnTo>
                  <a:lnTo>
                    <a:pt x="69" y="7"/>
                  </a:lnTo>
                  <a:lnTo>
                    <a:pt x="85" y="3"/>
                  </a:lnTo>
                  <a:lnTo>
                    <a:pt x="101" y="0"/>
                  </a:lnTo>
                  <a:lnTo>
                    <a:pt x="120" y="0"/>
                  </a:lnTo>
                  <a:lnTo>
                    <a:pt x="134" y="7"/>
                  </a:lnTo>
                  <a:lnTo>
                    <a:pt x="145" y="7"/>
                  </a:lnTo>
                  <a:lnTo>
                    <a:pt x="159" y="7"/>
                  </a:lnTo>
                  <a:lnTo>
                    <a:pt x="169" y="12"/>
                  </a:lnTo>
                  <a:lnTo>
                    <a:pt x="164" y="90"/>
                  </a:lnTo>
                  <a:lnTo>
                    <a:pt x="161" y="169"/>
                  </a:lnTo>
                  <a:lnTo>
                    <a:pt x="159" y="254"/>
                  </a:lnTo>
                  <a:lnTo>
                    <a:pt x="161" y="338"/>
                  </a:lnTo>
                  <a:close/>
                </a:path>
              </a:pathLst>
            </a:custGeom>
            <a:solidFill>
              <a:srgbClr val="75779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pic>
        <p:nvPicPr>
          <p:cNvPr id="36875" name="Picture 14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6800" y="5181600"/>
            <a:ext cx="1828800" cy="1487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grpSp>
        <p:nvGrpSpPr>
          <p:cNvPr id="36876" name="Group 480"/>
          <p:cNvGrpSpPr>
            <a:grpSpLocks/>
          </p:cNvGrpSpPr>
          <p:nvPr/>
        </p:nvGrpSpPr>
        <p:grpSpPr bwMode="auto">
          <a:xfrm>
            <a:off x="1325722" y="4173996"/>
            <a:ext cx="1428750" cy="2072644"/>
            <a:chOff x="432" y="1933"/>
            <a:chExt cx="948" cy="1572"/>
          </a:xfrm>
        </p:grpSpPr>
        <p:pic>
          <p:nvPicPr>
            <p:cNvPr id="37164" name="Picture 153"/>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pic>
          <p:nvPicPr>
            <p:cNvPr id="37165" name="Picture 154"/>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pic>
          <p:nvPicPr>
            <p:cNvPr id="37166" name="Picture 15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pic>
          <p:nvPicPr>
            <p:cNvPr id="37167" name="Picture 15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grpSp>
      <p:pic>
        <p:nvPicPr>
          <p:cNvPr id="36877" name="Picture 15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42706" y="5181721"/>
            <a:ext cx="1685967" cy="1232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pic>
        <p:nvPicPr>
          <p:cNvPr id="36878" name="Picture 160"/>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34200" y="5715000"/>
            <a:ext cx="180975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sp>
        <p:nvSpPr>
          <p:cNvPr id="36879" name="Freeform 161"/>
          <p:cNvSpPr>
            <a:spLocks/>
          </p:cNvSpPr>
          <p:nvPr/>
        </p:nvSpPr>
        <p:spPr bwMode="auto">
          <a:xfrm>
            <a:off x="6477000" y="4876800"/>
            <a:ext cx="990600" cy="990600"/>
          </a:xfrm>
          <a:custGeom>
            <a:avLst/>
            <a:gdLst>
              <a:gd name="T0" fmla="*/ 2147483647 w 624"/>
              <a:gd name="T1" fmla="*/ 0 h 624"/>
              <a:gd name="T2" fmla="*/ 2147483647 w 624"/>
              <a:gd name="T3" fmla="*/ 2147483647 h 624"/>
              <a:gd name="T4" fmla="*/ 2147483647 w 624"/>
              <a:gd name="T5" fmla="*/ 2147483647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48" y="0"/>
                </a:moveTo>
                <a:cubicBezTo>
                  <a:pt x="24" y="68"/>
                  <a:pt x="0" y="136"/>
                  <a:pt x="96" y="240"/>
                </a:cubicBezTo>
                <a:cubicBezTo>
                  <a:pt x="192" y="344"/>
                  <a:pt x="408" y="484"/>
                  <a:pt x="624" y="624"/>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p>
        </p:txBody>
      </p:sp>
      <p:grpSp>
        <p:nvGrpSpPr>
          <p:cNvPr id="36880" name="Group 482"/>
          <p:cNvGrpSpPr>
            <a:grpSpLocks/>
          </p:cNvGrpSpPr>
          <p:nvPr/>
        </p:nvGrpSpPr>
        <p:grpSpPr bwMode="auto">
          <a:xfrm>
            <a:off x="6934200" y="685800"/>
            <a:ext cx="1849438" cy="1333500"/>
            <a:chOff x="4368" y="480"/>
            <a:chExt cx="1165" cy="840"/>
          </a:xfrm>
        </p:grpSpPr>
        <p:pic>
          <p:nvPicPr>
            <p:cNvPr id="37162" name="Picture 162" descr="MCj0398477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68" y="720"/>
              <a:ext cx="1152"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163" name="Picture 152" descr="MCj0398477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81" y="480"/>
              <a:ext cx="1152"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6881" name="Rectangle 350"/>
          <p:cNvSpPr>
            <a:spLocks noChangeArrowheads="1"/>
          </p:cNvSpPr>
          <p:nvPr/>
        </p:nvSpPr>
        <p:spPr bwMode="auto">
          <a:xfrm>
            <a:off x="3429000" y="1524000"/>
            <a:ext cx="1143000" cy="533400"/>
          </a:xfrm>
          <a:prstGeom prst="rect">
            <a:avLst/>
          </a:prstGeom>
          <a:solidFill>
            <a:schemeClr val="bg1"/>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nchor="ctr"/>
          <a:lstStyle/>
          <a:p>
            <a:endParaRPr lang="en-US"/>
          </a:p>
        </p:txBody>
      </p:sp>
      <p:grpSp>
        <p:nvGrpSpPr>
          <p:cNvPr id="36882" name="Group 258"/>
          <p:cNvGrpSpPr>
            <a:grpSpLocks/>
          </p:cNvGrpSpPr>
          <p:nvPr/>
        </p:nvGrpSpPr>
        <p:grpSpPr bwMode="auto">
          <a:xfrm rot="376460">
            <a:off x="3276600" y="1371600"/>
            <a:ext cx="1447800" cy="762000"/>
            <a:chOff x="2515" y="1988"/>
            <a:chExt cx="824" cy="394"/>
          </a:xfrm>
        </p:grpSpPr>
        <p:sp>
          <p:nvSpPr>
            <p:cNvPr id="37071" name="Freeform 259"/>
            <p:cNvSpPr>
              <a:spLocks/>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2" name="Freeform 260"/>
            <p:cNvSpPr>
              <a:spLocks/>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3" name="Freeform 261"/>
            <p:cNvSpPr>
              <a:spLocks/>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4" name="Freeform 262"/>
            <p:cNvSpPr>
              <a:spLocks/>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5" name="Freeform 263"/>
            <p:cNvSpPr>
              <a:spLocks/>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6" name="Freeform 264"/>
            <p:cNvSpPr>
              <a:spLocks/>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7" name="Freeform 265"/>
            <p:cNvSpPr>
              <a:spLocks/>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8" name="Freeform 266"/>
            <p:cNvSpPr>
              <a:spLocks/>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9" name="Freeform 267"/>
            <p:cNvSpPr>
              <a:spLocks/>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0" name="Freeform 268"/>
            <p:cNvSpPr>
              <a:spLocks/>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1" name="Freeform 269"/>
            <p:cNvSpPr>
              <a:spLocks/>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2" name="Freeform 270"/>
            <p:cNvSpPr>
              <a:spLocks/>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3" name="Freeform 271"/>
            <p:cNvSpPr>
              <a:spLocks/>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4" name="Freeform 272"/>
            <p:cNvSpPr>
              <a:spLocks/>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5" name="Freeform 273"/>
            <p:cNvSpPr>
              <a:spLocks/>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6" name="Freeform 274"/>
            <p:cNvSpPr>
              <a:spLocks/>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7" name="Freeform 275"/>
            <p:cNvSpPr>
              <a:spLocks/>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8" name="Freeform 276"/>
            <p:cNvSpPr>
              <a:spLocks/>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89" name="Freeform 277"/>
            <p:cNvSpPr>
              <a:spLocks/>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0" name="Freeform 278"/>
            <p:cNvSpPr>
              <a:spLocks/>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1" name="Freeform 279"/>
            <p:cNvSpPr>
              <a:spLocks/>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2" name="Freeform 280"/>
            <p:cNvSpPr>
              <a:spLocks/>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3" name="Freeform 281"/>
            <p:cNvSpPr>
              <a:spLocks/>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4" name="Freeform 282"/>
            <p:cNvSpPr>
              <a:spLocks/>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5" name="Freeform 283"/>
            <p:cNvSpPr>
              <a:spLocks/>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6" name="Freeform 284"/>
            <p:cNvSpPr>
              <a:spLocks/>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7" name="Freeform 285"/>
            <p:cNvSpPr>
              <a:spLocks/>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8" name="Freeform 286"/>
            <p:cNvSpPr>
              <a:spLocks/>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99" name="Freeform 287"/>
            <p:cNvSpPr>
              <a:spLocks/>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0" name="Freeform 288"/>
            <p:cNvSpPr>
              <a:spLocks/>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1" name="Freeform 289"/>
            <p:cNvSpPr>
              <a:spLocks/>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2" name="Freeform 290"/>
            <p:cNvSpPr>
              <a:spLocks/>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3" name="Freeform 291"/>
            <p:cNvSpPr>
              <a:spLocks/>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4" name="Freeform 292"/>
            <p:cNvSpPr>
              <a:spLocks/>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5" name="Freeform 293"/>
            <p:cNvSpPr>
              <a:spLocks/>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6" name="Freeform 294"/>
            <p:cNvSpPr>
              <a:spLocks/>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7" name="Freeform 295"/>
            <p:cNvSpPr>
              <a:spLocks/>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8" name="Freeform 296"/>
            <p:cNvSpPr>
              <a:spLocks/>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09" name="Freeform 297"/>
            <p:cNvSpPr>
              <a:spLocks/>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0" name="Freeform 298"/>
            <p:cNvSpPr>
              <a:spLocks/>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1" name="Freeform 299"/>
            <p:cNvSpPr>
              <a:spLocks/>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2" name="Freeform 300"/>
            <p:cNvSpPr>
              <a:spLocks/>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3" name="Freeform 301"/>
            <p:cNvSpPr>
              <a:spLocks/>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4" name="Freeform 302"/>
            <p:cNvSpPr>
              <a:spLocks/>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5" name="Freeform 303"/>
            <p:cNvSpPr>
              <a:spLocks/>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6" name="Freeform 304"/>
            <p:cNvSpPr>
              <a:spLocks/>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7" name="Freeform 305"/>
            <p:cNvSpPr>
              <a:spLocks/>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8" name="Freeform 306"/>
            <p:cNvSpPr>
              <a:spLocks/>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19" name="Freeform 307"/>
            <p:cNvSpPr>
              <a:spLocks/>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0" name="Freeform 308"/>
            <p:cNvSpPr>
              <a:spLocks/>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1" name="Freeform 309"/>
            <p:cNvSpPr>
              <a:spLocks/>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2" name="Freeform 310"/>
            <p:cNvSpPr>
              <a:spLocks/>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3" name="Freeform 311"/>
            <p:cNvSpPr>
              <a:spLocks/>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4" name="Freeform 312"/>
            <p:cNvSpPr>
              <a:spLocks/>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5" name="Freeform 313"/>
            <p:cNvSpPr>
              <a:spLocks/>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6" name="Freeform 314"/>
            <p:cNvSpPr>
              <a:spLocks/>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7" name="Freeform 315"/>
            <p:cNvSpPr>
              <a:spLocks/>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8" name="Freeform 316"/>
            <p:cNvSpPr>
              <a:spLocks/>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29" name="Freeform 317"/>
            <p:cNvSpPr>
              <a:spLocks/>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0" name="Freeform 318"/>
            <p:cNvSpPr>
              <a:spLocks/>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1" name="Freeform 319"/>
            <p:cNvSpPr>
              <a:spLocks/>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2" name="Freeform 320"/>
            <p:cNvSpPr>
              <a:spLocks/>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3" name="Freeform 321"/>
            <p:cNvSpPr>
              <a:spLocks/>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4" name="Freeform 322"/>
            <p:cNvSpPr>
              <a:spLocks/>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5" name="Freeform 323"/>
            <p:cNvSpPr>
              <a:spLocks/>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6" name="Freeform 324"/>
            <p:cNvSpPr>
              <a:spLocks/>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7" name="Freeform 325"/>
            <p:cNvSpPr>
              <a:spLocks/>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8" name="Freeform 326"/>
            <p:cNvSpPr>
              <a:spLocks/>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39" name="Freeform 327"/>
            <p:cNvSpPr>
              <a:spLocks/>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0" name="Freeform 328"/>
            <p:cNvSpPr>
              <a:spLocks/>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1" name="Freeform 329"/>
            <p:cNvSpPr>
              <a:spLocks/>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2" name="Freeform 330"/>
            <p:cNvSpPr>
              <a:spLocks/>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3" name="Freeform 331"/>
            <p:cNvSpPr>
              <a:spLocks/>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4" name="Freeform 332"/>
            <p:cNvSpPr>
              <a:spLocks/>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5" name="Freeform 333"/>
            <p:cNvSpPr>
              <a:spLocks/>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6" name="Freeform 334"/>
            <p:cNvSpPr>
              <a:spLocks/>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7" name="Freeform 335"/>
            <p:cNvSpPr>
              <a:spLocks/>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8" name="Freeform 336"/>
            <p:cNvSpPr>
              <a:spLocks/>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49" name="Freeform 337"/>
            <p:cNvSpPr>
              <a:spLocks/>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0" name="Freeform 338"/>
            <p:cNvSpPr>
              <a:spLocks/>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1" name="Freeform 339"/>
            <p:cNvSpPr>
              <a:spLocks/>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2" name="Freeform 340"/>
            <p:cNvSpPr>
              <a:spLocks/>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3" name="Freeform 341"/>
            <p:cNvSpPr>
              <a:spLocks/>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4" name="Freeform 342"/>
            <p:cNvSpPr>
              <a:spLocks/>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5" name="Freeform 343"/>
            <p:cNvSpPr>
              <a:spLocks/>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6" name="Freeform 344"/>
            <p:cNvSpPr>
              <a:spLocks/>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7" name="Freeform 345"/>
            <p:cNvSpPr>
              <a:spLocks/>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8" name="Freeform 346"/>
            <p:cNvSpPr>
              <a:spLocks/>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59" name="Freeform 347"/>
            <p:cNvSpPr>
              <a:spLocks/>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60" name="Freeform 348"/>
            <p:cNvSpPr>
              <a:spLocks/>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161" name="Freeform 349"/>
            <p:cNvSpPr>
              <a:spLocks/>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6883" name="Rectangle 351"/>
          <p:cNvSpPr>
            <a:spLocks noChangeArrowheads="1"/>
          </p:cNvSpPr>
          <p:nvPr/>
        </p:nvSpPr>
        <p:spPr bwMode="auto">
          <a:xfrm>
            <a:off x="4724400" y="2362200"/>
            <a:ext cx="762000" cy="381000"/>
          </a:xfrm>
          <a:prstGeom prst="rect">
            <a:avLst/>
          </a:prstGeom>
          <a:solidFill>
            <a:schemeClr val="bg1"/>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nchor="ctr"/>
          <a:lstStyle/>
          <a:p>
            <a:endParaRPr lang="en-US"/>
          </a:p>
        </p:txBody>
      </p:sp>
      <p:grpSp>
        <p:nvGrpSpPr>
          <p:cNvPr id="36884" name="Group 96"/>
          <p:cNvGrpSpPr>
            <a:grpSpLocks/>
          </p:cNvGrpSpPr>
          <p:nvPr/>
        </p:nvGrpSpPr>
        <p:grpSpPr bwMode="auto">
          <a:xfrm rot="-3214438">
            <a:off x="4762500" y="2095500"/>
            <a:ext cx="762000" cy="838200"/>
            <a:chOff x="3481" y="3030"/>
            <a:chExt cx="1115" cy="1118"/>
          </a:xfrm>
        </p:grpSpPr>
        <p:sp>
          <p:nvSpPr>
            <p:cNvPr id="37010" name="Freeform 19"/>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1" name="Freeform 23"/>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2" name="Freeform 24"/>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3" name="Freeform 25"/>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4" name="Freeform 26"/>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5" name="Freeform 27"/>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6" name="Freeform 28"/>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7" name="Freeform 29"/>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8" name="Freeform 30"/>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19" name="Freeform 31"/>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0" name="Freeform 32"/>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1" name="Freeform 33"/>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2" name="Freeform 34"/>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3" name="Freeform 35"/>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4" name="Freeform 36"/>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5" name="Freeform 37"/>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6" name="Freeform 38"/>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7" name="Freeform 39"/>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8" name="Freeform 40"/>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29" name="Freeform 41"/>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0" name="Freeform 42"/>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1" name="Freeform 43"/>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2" name="Freeform 44"/>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3" name="Freeform 45"/>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4" name="Freeform 46"/>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5" name="Freeform 47"/>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6" name="Freeform 48"/>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7" name="Freeform 49"/>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8" name="Freeform 50"/>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39" name="Freeform 51"/>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0" name="Freeform 52"/>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1" name="Freeform 53"/>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2" name="Freeform 54"/>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3" name="Freeform 55"/>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4" name="Freeform 56"/>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5" name="Freeform 57"/>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6" name="Freeform 58"/>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7" name="Freeform 59"/>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8" name="Freeform 60"/>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49" name="Freeform 65"/>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0" name="Freeform 66"/>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1" name="Freeform 67"/>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2" name="Freeform 68"/>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3" name="Freeform 69"/>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4" name="Freeform 70"/>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5" name="Freeform 71"/>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6" name="Freeform 72"/>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7" name="Freeform 73"/>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8" name="Freeform 74"/>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59" name="Freeform 75"/>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0" name="Freeform 76"/>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1" name="Freeform 77"/>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2" name="Freeform 78"/>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3" name="Freeform 79"/>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4" name="Freeform 80"/>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5" name="Freeform 82"/>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6" name="Freeform 84"/>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7" name="Freeform 88"/>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8" name="Freeform 90"/>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69" name="Freeform 93"/>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70" name="Freeform 94"/>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36885" name="Group 352"/>
          <p:cNvGrpSpPr>
            <a:grpSpLocks/>
          </p:cNvGrpSpPr>
          <p:nvPr/>
        </p:nvGrpSpPr>
        <p:grpSpPr bwMode="auto">
          <a:xfrm rot="-3214438">
            <a:off x="4724400" y="2198688"/>
            <a:ext cx="762000" cy="838200"/>
            <a:chOff x="3481" y="3030"/>
            <a:chExt cx="1115" cy="1118"/>
          </a:xfrm>
        </p:grpSpPr>
        <p:sp>
          <p:nvSpPr>
            <p:cNvPr id="36949" name="Freeform 353"/>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0" name="Freeform 354"/>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1" name="Freeform 355"/>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2" name="Freeform 356"/>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3" name="Freeform 357"/>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4" name="Freeform 358"/>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5" name="Freeform 359"/>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6" name="Freeform 360"/>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7" name="Freeform 361"/>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8" name="Freeform 362"/>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59" name="Freeform 363"/>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0" name="Freeform 364"/>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1" name="Freeform 365"/>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2" name="Freeform 366"/>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3" name="Freeform 367"/>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4" name="Freeform 368"/>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5" name="Freeform 369"/>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6" name="Freeform 370"/>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7" name="Freeform 371"/>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8" name="Freeform 372"/>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69" name="Freeform 373"/>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0" name="Freeform 374"/>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1" name="Freeform 375"/>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2" name="Freeform 376"/>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3" name="Freeform 377"/>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4" name="Freeform 378"/>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5" name="Freeform 379"/>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6" name="Freeform 380"/>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7" name="Freeform 381"/>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8" name="Freeform 382"/>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79" name="Freeform 383"/>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0" name="Freeform 384"/>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1" name="Freeform 385"/>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2" name="Freeform 386"/>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3" name="Freeform 387"/>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4" name="Freeform 388"/>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5" name="Freeform 389"/>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6" name="Freeform 390"/>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7" name="Freeform 391"/>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8" name="Freeform 392"/>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89" name="Freeform 393"/>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0" name="Freeform 394"/>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1" name="Freeform 395"/>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2" name="Freeform 396"/>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3" name="Freeform 397"/>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4" name="Freeform 398"/>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5" name="Freeform 399"/>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6" name="Freeform 400"/>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7" name="Freeform 401"/>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8" name="Freeform 402"/>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99" name="Freeform 403"/>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0" name="Freeform 404"/>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1" name="Freeform 405"/>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2" name="Freeform 406"/>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3" name="Freeform 407"/>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4" name="Freeform 408"/>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5" name="Freeform 409"/>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6" name="Freeform 410"/>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7" name="Freeform 411"/>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8" name="Freeform 412"/>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009" name="Freeform 413"/>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36886" name="Group 414"/>
          <p:cNvGrpSpPr>
            <a:grpSpLocks/>
          </p:cNvGrpSpPr>
          <p:nvPr/>
        </p:nvGrpSpPr>
        <p:grpSpPr bwMode="auto">
          <a:xfrm rot="-3214438">
            <a:off x="4686300" y="2324100"/>
            <a:ext cx="762000" cy="838200"/>
            <a:chOff x="3481" y="3030"/>
            <a:chExt cx="1115" cy="1118"/>
          </a:xfrm>
        </p:grpSpPr>
        <p:sp>
          <p:nvSpPr>
            <p:cNvPr id="36888" name="Freeform 415"/>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89" name="Freeform 416"/>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0" name="Freeform 417"/>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1" name="Freeform 418"/>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2" name="Freeform 419"/>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3" name="Freeform 420"/>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4" name="Freeform 421"/>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5" name="Freeform 422"/>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6" name="Freeform 423"/>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7" name="Freeform 424"/>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8" name="Freeform 425"/>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899" name="Freeform 426"/>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0" name="Freeform 427"/>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1" name="Freeform 428"/>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2" name="Freeform 429"/>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3" name="Freeform 430"/>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4" name="Freeform 431"/>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5" name="Freeform 432"/>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6" name="Freeform 433"/>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7" name="Freeform 434"/>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8" name="Freeform 435"/>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09" name="Freeform 436"/>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0" name="Freeform 437"/>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1" name="Freeform 438"/>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2" name="Freeform 439"/>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3" name="Freeform 440"/>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4" name="Freeform 441"/>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5" name="Freeform 442"/>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6" name="Freeform 443"/>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7" name="Freeform 444"/>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8" name="Freeform 445"/>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19" name="Freeform 446"/>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0" name="Freeform 447"/>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1" name="Freeform 448"/>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2" name="Freeform 449"/>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3" name="Freeform 450"/>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4" name="Freeform 451"/>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5" name="Freeform 452"/>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6" name="Freeform 453"/>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7" name="Freeform 454"/>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8" name="Freeform 455"/>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29" name="Freeform 456"/>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0" name="Freeform 457"/>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1" name="Freeform 458"/>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2" name="Freeform 459"/>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3" name="Freeform 460"/>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4" name="Freeform 461"/>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5" name="Freeform 462"/>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6" name="Freeform 463"/>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7" name="Freeform 464"/>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8" name="Freeform 465"/>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39" name="Freeform 466"/>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0" name="Freeform 467"/>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1" name="Freeform 468"/>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2" name="Freeform 469"/>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3" name="Freeform 470"/>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4" name="Freeform 471"/>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5" name="Freeform 472"/>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6" name="Freeform 473"/>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7" name="Freeform 474"/>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948" name="Freeform 475"/>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pic>
        <p:nvPicPr>
          <p:cNvPr id="36887" name="Picture 481"/>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2057400"/>
            <a:ext cx="1790700" cy="98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pic>
        <p:nvPicPr>
          <p:cNvPr id="2" name="Picture 1" descr="imgres.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5919" y="2947259"/>
            <a:ext cx="889803" cy="1469446"/>
          </a:xfrm>
          <a:prstGeom prst="rect">
            <a:avLst/>
          </a:prstGeom>
        </p:spPr>
      </p:pic>
      <p:cxnSp>
        <p:nvCxnSpPr>
          <p:cNvPr id="5" name="Elbow Connector 4"/>
          <p:cNvCxnSpPr/>
          <p:nvPr/>
        </p:nvCxnSpPr>
        <p:spPr>
          <a:xfrm rot="10800000" flipV="1">
            <a:off x="1212677" y="3173204"/>
            <a:ext cx="724594" cy="63679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2774" y="3336382"/>
            <a:ext cx="970263" cy="369332"/>
          </a:xfrm>
          <a:prstGeom prst="rect">
            <a:avLst/>
          </a:prstGeom>
          <a:noFill/>
        </p:spPr>
        <p:txBody>
          <a:bodyPr wrap="none" rtlCol="0">
            <a:spAutoFit/>
          </a:bodyPr>
          <a:lstStyle/>
          <a:p>
            <a:r>
              <a:rPr lang="en-US" dirty="0" smtClean="0"/>
              <a:t>network</a:t>
            </a:r>
            <a:endParaRPr lang="en-US" dirty="0"/>
          </a:p>
        </p:txBody>
      </p:sp>
    </p:spTree>
    <p:extLst>
      <p:ext uri="{BB962C8B-B14F-4D97-AF65-F5344CB8AC3E}">
        <p14:creationId xmlns:p14="http://schemas.microsoft.com/office/powerpoint/2010/main" val="32407541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162800" cy="533400"/>
          </a:xfrm>
        </p:spPr>
        <p:txBody>
          <a:bodyPr/>
          <a:lstStyle/>
          <a:p>
            <a:r>
              <a:rPr lang="en-US" dirty="0" smtClean="0"/>
              <a:t>Example: PCI Architecture</a:t>
            </a:r>
            <a:endParaRPr lang="en-US" dirty="0"/>
          </a:p>
        </p:txBody>
      </p:sp>
      <p:sp>
        <p:nvSpPr>
          <p:cNvPr id="4" name="Rectangle 3"/>
          <p:cNvSpPr/>
          <p:nvPr/>
        </p:nvSpPr>
        <p:spPr bwMode="auto">
          <a:xfrm>
            <a:off x="5562600" y="914400"/>
            <a:ext cx="1143000" cy="6096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CPU</a:t>
            </a:r>
          </a:p>
        </p:txBody>
      </p:sp>
      <p:sp>
        <p:nvSpPr>
          <p:cNvPr id="5" name="Rectangle 4"/>
          <p:cNvSpPr/>
          <p:nvPr/>
        </p:nvSpPr>
        <p:spPr bwMode="auto">
          <a:xfrm>
            <a:off x="2667000" y="914400"/>
            <a:ext cx="1143000" cy="6096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RAM</a:t>
            </a:r>
          </a:p>
        </p:txBody>
      </p:sp>
      <p:cxnSp>
        <p:nvCxnSpPr>
          <p:cNvPr id="7" name="Straight Arrow Connector 6"/>
          <p:cNvCxnSpPr>
            <a:stCxn id="5" idx="3"/>
            <a:endCxn id="4" idx="1"/>
          </p:cNvCxnSpPr>
          <p:nvPr/>
        </p:nvCxnSpPr>
        <p:spPr bwMode="auto">
          <a:xfrm>
            <a:off x="3810000" y="1219200"/>
            <a:ext cx="1752600" cy="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4191000" y="877669"/>
            <a:ext cx="1058303" cy="646331"/>
          </a:xfrm>
          <a:prstGeom prst="rect">
            <a:avLst/>
          </a:prstGeom>
          <a:noFill/>
        </p:spPr>
        <p:txBody>
          <a:bodyPr wrap="none" rtlCol="0">
            <a:spAutoFit/>
          </a:bodyPr>
          <a:lstStyle/>
          <a:p>
            <a:r>
              <a:rPr lang="en-US" dirty="0" smtClean="0"/>
              <a:t>Memory</a:t>
            </a:r>
          </a:p>
          <a:p>
            <a:pPr algn="ctr"/>
            <a:r>
              <a:rPr lang="en-US" dirty="0" smtClean="0"/>
              <a:t>Bus</a:t>
            </a:r>
            <a:endParaRPr lang="en-US" dirty="0"/>
          </a:p>
        </p:txBody>
      </p:sp>
      <p:cxnSp>
        <p:nvCxnSpPr>
          <p:cNvPr id="15" name="Straight Arrow Connector 14"/>
          <p:cNvCxnSpPr/>
          <p:nvPr/>
        </p:nvCxnSpPr>
        <p:spPr bwMode="auto">
          <a:xfrm flipH="1">
            <a:off x="381000" y="2209800"/>
            <a:ext cx="7543800" cy="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stCxn id="4" idx="2"/>
          </p:cNvCxnSpPr>
          <p:nvPr/>
        </p:nvCxnSpPr>
        <p:spPr bwMode="auto">
          <a:xfrm>
            <a:off x="6134100" y="1524000"/>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flipH="1">
            <a:off x="2398071" y="2895600"/>
            <a:ext cx="5526729" cy="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4939284" y="2209800"/>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3"/>
          <p:cNvSpPr/>
          <p:nvPr/>
        </p:nvSpPr>
        <p:spPr bwMode="auto">
          <a:xfrm>
            <a:off x="3810000" y="342900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USB</a:t>
            </a:r>
            <a:br>
              <a:rPr kumimoji="0" lang="en-US" sz="1800" b="1" i="0" u="none" strike="noStrike" cap="none" normalizeH="0" baseline="0" dirty="0" smtClean="0">
                <a:ln>
                  <a:noFill/>
                </a:ln>
                <a:solidFill>
                  <a:schemeClr val="tx1"/>
                </a:solidFill>
                <a:effectLst/>
                <a:latin typeface="Comic Sans MS" pitchFamily="66" charset="0"/>
              </a:rPr>
            </a:br>
            <a:r>
              <a:rPr kumimoji="0" lang="en-US" sz="1800" b="1" i="0" u="none" strike="noStrike" cap="none" normalizeH="0" baseline="0" dirty="0" smtClean="0">
                <a:ln>
                  <a:noFill/>
                </a:ln>
                <a:solidFill>
                  <a:schemeClr val="tx1"/>
                </a:solidFill>
                <a:effectLst/>
                <a:latin typeface="Comic Sans MS" pitchFamily="66" charset="0"/>
              </a:rPr>
              <a:t>Controller</a:t>
            </a:r>
          </a:p>
        </p:txBody>
      </p:sp>
      <p:sp>
        <p:nvSpPr>
          <p:cNvPr id="25" name="Rectangle 24"/>
          <p:cNvSpPr/>
          <p:nvPr/>
        </p:nvSpPr>
        <p:spPr bwMode="auto">
          <a:xfrm>
            <a:off x="5372100" y="342900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SCSI</a:t>
            </a:r>
            <a:r>
              <a:rPr kumimoji="0" lang="en-US" sz="1800" b="1" i="0" u="none" strike="noStrike" cap="none" normalizeH="0" baseline="0" dirty="0" smtClean="0">
                <a:ln>
                  <a:noFill/>
                </a:ln>
                <a:solidFill>
                  <a:schemeClr val="tx1"/>
                </a:solidFill>
                <a:effectLst/>
                <a:latin typeface="Comic Sans MS" pitchFamily="66" charset="0"/>
              </a:rPr>
              <a:t/>
            </a:r>
            <a:br>
              <a:rPr kumimoji="0" lang="en-US" sz="1800" b="1" i="0" u="none" strike="noStrike" cap="none" normalizeH="0" baseline="0" dirty="0" smtClean="0">
                <a:ln>
                  <a:noFill/>
                </a:ln>
                <a:solidFill>
                  <a:schemeClr val="tx1"/>
                </a:solidFill>
                <a:effectLst/>
                <a:latin typeface="Comic Sans MS" pitchFamily="66" charset="0"/>
              </a:rPr>
            </a:br>
            <a:r>
              <a:rPr kumimoji="0" lang="en-US" sz="1800" b="1" i="0" u="none" strike="noStrike" cap="none" normalizeH="0" baseline="0" dirty="0" smtClean="0">
                <a:ln>
                  <a:noFill/>
                </a:ln>
                <a:solidFill>
                  <a:schemeClr val="tx1"/>
                </a:solidFill>
                <a:effectLst/>
                <a:latin typeface="Comic Sans MS" pitchFamily="66" charset="0"/>
              </a:rPr>
              <a:t>Controller</a:t>
            </a:r>
          </a:p>
        </p:txBody>
      </p:sp>
      <p:sp>
        <p:nvSpPr>
          <p:cNvPr id="27" name="Oval 26"/>
          <p:cNvSpPr/>
          <p:nvPr/>
        </p:nvSpPr>
        <p:spPr bwMode="auto">
          <a:xfrm>
            <a:off x="7467600" y="35052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Scanner</a:t>
            </a:r>
          </a:p>
        </p:txBody>
      </p:sp>
      <p:sp>
        <p:nvSpPr>
          <p:cNvPr id="28" name="Oval 27"/>
          <p:cNvSpPr/>
          <p:nvPr/>
        </p:nvSpPr>
        <p:spPr bwMode="auto">
          <a:xfrm>
            <a:off x="7467600" y="43434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Hard Disk</a:t>
            </a:r>
          </a:p>
        </p:txBody>
      </p:sp>
      <p:cxnSp>
        <p:nvCxnSpPr>
          <p:cNvPr id="30" name="Straight Connector 29"/>
          <p:cNvCxnSpPr>
            <a:stCxn id="25" idx="0"/>
          </p:cNvCxnSpPr>
          <p:nvPr/>
        </p:nvCxnSpPr>
        <p:spPr bwMode="auto">
          <a:xfrm flipV="1">
            <a:off x="6057900" y="2912235"/>
            <a:ext cx="0" cy="51676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flipV="1">
            <a:off x="4510825" y="2912235"/>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flipV="1">
            <a:off x="3505200" y="2895600"/>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flipV="1">
            <a:off x="2667000" y="2895600"/>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stCxn id="25" idx="3"/>
            <a:endCxn id="27" idx="2"/>
          </p:cNvCxnSpPr>
          <p:nvPr/>
        </p:nvCxnSpPr>
        <p:spPr bwMode="auto">
          <a:xfrm>
            <a:off x="6743700" y="3810000"/>
            <a:ext cx="7239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endCxn id="28" idx="2"/>
          </p:cNvCxnSpPr>
          <p:nvPr/>
        </p:nvCxnSpPr>
        <p:spPr bwMode="auto">
          <a:xfrm rot="16200000" flipH="1">
            <a:off x="6877050" y="4057650"/>
            <a:ext cx="838200" cy="342900"/>
          </a:xfrm>
          <a:prstGeom prst="bentConnector2">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41"/>
          <p:cNvSpPr/>
          <p:nvPr/>
        </p:nvSpPr>
        <p:spPr bwMode="auto">
          <a:xfrm>
            <a:off x="5257800" y="46482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CD ROM</a:t>
            </a:r>
          </a:p>
        </p:txBody>
      </p:sp>
      <p:cxnSp>
        <p:nvCxnSpPr>
          <p:cNvPr id="46" name="Straight Connector 45"/>
          <p:cNvCxnSpPr>
            <a:stCxn id="25" idx="2"/>
            <a:endCxn id="42" idx="0"/>
          </p:cNvCxnSpPr>
          <p:nvPr/>
        </p:nvCxnSpPr>
        <p:spPr bwMode="auto">
          <a:xfrm>
            <a:off x="6057900" y="4191000"/>
            <a:ext cx="0" cy="4572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7"/>
          <p:cNvSpPr/>
          <p:nvPr/>
        </p:nvSpPr>
        <p:spPr bwMode="auto">
          <a:xfrm>
            <a:off x="2171700" y="4114800"/>
            <a:ext cx="1600200" cy="609600"/>
          </a:xfrm>
          <a:prstGeom prst="ellipse">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Root Hub</a:t>
            </a: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49" name="Oval 48"/>
          <p:cNvSpPr/>
          <p:nvPr/>
        </p:nvSpPr>
        <p:spPr bwMode="auto">
          <a:xfrm>
            <a:off x="1371600" y="4953634"/>
            <a:ext cx="1600200" cy="609600"/>
          </a:xfrm>
          <a:prstGeom prst="ellipse">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Hub</a:t>
            </a:r>
            <a:endParaRPr kumimoji="0" lang="en-US" sz="1800" b="1" i="0" u="none" strike="noStrike" cap="none" normalizeH="0" baseline="0" dirty="0" smtClean="0">
              <a:ln>
                <a:noFill/>
              </a:ln>
              <a:solidFill>
                <a:schemeClr val="tx1"/>
              </a:solidFill>
              <a:effectLst/>
              <a:latin typeface="Comic Sans MS" pitchFamily="66" charset="0"/>
            </a:endParaRPr>
          </a:p>
        </p:txBody>
      </p:sp>
      <p:cxnSp>
        <p:nvCxnSpPr>
          <p:cNvPr id="52" name="Straight Arrow Connector 51"/>
          <p:cNvCxnSpPr>
            <a:stCxn id="24" idx="1"/>
          </p:cNvCxnSpPr>
          <p:nvPr/>
        </p:nvCxnSpPr>
        <p:spPr bwMode="auto">
          <a:xfrm flipH="1">
            <a:off x="3467100" y="3810000"/>
            <a:ext cx="342900" cy="38100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Oval 53"/>
          <p:cNvSpPr/>
          <p:nvPr/>
        </p:nvSpPr>
        <p:spPr bwMode="auto">
          <a:xfrm>
            <a:off x="3048000" y="49530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Webcam</a:t>
            </a:r>
            <a:endParaRPr kumimoji="0" lang="en-US" sz="1400" b="1" i="0" u="none" strike="noStrike" cap="none" normalizeH="0" baseline="0" dirty="0" smtClean="0">
              <a:ln>
                <a:noFill/>
              </a:ln>
              <a:solidFill>
                <a:schemeClr val="tx1"/>
              </a:solidFill>
              <a:effectLst/>
              <a:latin typeface="Comic Sans MS" pitchFamily="66" charset="0"/>
            </a:endParaRPr>
          </a:p>
        </p:txBody>
      </p:sp>
      <p:sp>
        <p:nvSpPr>
          <p:cNvPr id="55" name="Oval 54"/>
          <p:cNvSpPr/>
          <p:nvPr/>
        </p:nvSpPr>
        <p:spPr bwMode="auto">
          <a:xfrm>
            <a:off x="533400" y="58674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Mouse</a:t>
            </a:r>
            <a:endParaRPr kumimoji="0" lang="en-US" sz="1400" b="1" i="0" u="none" strike="noStrike" cap="none" normalizeH="0" baseline="0" dirty="0" smtClean="0">
              <a:ln>
                <a:noFill/>
              </a:ln>
              <a:solidFill>
                <a:schemeClr val="tx1"/>
              </a:solidFill>
              <a:effectLst/>
              <a:latin typeface="Comic Sans MS" pitchFamily="66" charset="0"/>
            </a:endParaRPr>
          </a:p>
        </p:txBody>
      </p:sp>
      <p:sp>
        <p:nvSpPr>
          <p:cNvPr id="56" name="Oval 55"/>
          <p:cNvSpPr/>
          <p:nvPr/>
        </p:nvSpPr>
        <p:spPr bwMode="auto">
          <a:xfrm>
            <a:off x="2362200" y="5867400"/>
            <a:ext cx="17907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Keyboard</a:t>
            </a:r>
            <a:endParaRPr kumimoji="0" lang="en-US" sz="1400" b="1" i="0" u="none" strike="noStrike" cap="none" normalizeH="0" baseline="0" dirty="0" smtClean="0">
              <a:ln>
                <a:noFill/>
              </a:ln>
              <a:solidFill>
                <a:schemeClr val="tx1"/>
              </a:solidFill>
              <a:effectLst/>
              <a:latin typeface="Comic Sans MS" pitchFamily="66" charset="0"/>
            </a:endParaRPr>
          </a:p>
        </p:txBody>
      </p:sp>
      <p:cxnSp>
        <p:nvCxnSpPr>
          <p:cNvPr id="58" name="Straight Connector 57"/>
          <p:cNvCxnSpPr>
            <a:stCxn id="48" idx="4"/>
            <a:endCxn id="49" idx="7"/>
          </p:cNvCxnSpPr>
          <p:nvPr/>
        </p:nvCxnSpPr>
        <p:spPr bwMode="auto">
          <a:xfrm flipH="1">
            <a:off x="2737456" y="4724400"/>
            <a:ext cx="234344" cy="318508"/>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48" idx="4"/>
            <a:endCxn id="54" idx="1"/>
          </p:cNvCxnSpPr>
          <p:nvPr/>
        </p:nvCxnSpPr>
        <p:spPr bwMode="auto">
          <a:xfrm>
            <a:off x="2971800" y="4724400"/>
            <a:ext cx="310544" cy="317874"/>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49" idx="4"/>
            <a:endCxn id="55" idx="7"/>
          </p:cNvCxnSpPr>
          <p:nvPr/>
        </p:nvCxnSpPr>
        <p:spPr bwMode="auto">
          <a:xfrm flipH="1">
            <a:off x="1899256" y="5563234"/>
            <a:ext cx="272444" cy="39344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p:cNvCxnSpPr>
            <a:stCxn id="49" idx="4"/>
            <a:endCxn id="56" idx="1"/>
          </p:cNvCxnSpPr>
          <p:nvPr/>
        </p:nvCxnSpPr>
        <p:spPr bwMode="auto">
          <a:xfrm>
            <a:off x="2171700" y="5563234"/>
            <a:ext cx="452742" cy="39344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8055984" y="2710934"/>
            <a:ext cx="1011815" cy="369332"/>
          </a:xfrm>
          <a:prstGeom prst="rect">
            <a:avLst/>
          </a:prstGeom>
          <a:noFill/>
        </p:spPr>
        <p:txBody>
          <a:bodyPr wrap="none" rtlCol="0">
            <a:spAutoFit/>
          </a:bodyPr>
          <a:lstStyle/>
          <a:p>
            <a:r>
              <a:rPr lang="en-US" dirty="0" smtClean="0"/>
              <a:t>PCI #1</a:t>
            </a:r>
          </a:p>
        </p:txBody>
      </p:sp>
      <p:sp>
        <p:nvSpPr>
          <p:cNvPr id="84" name="TextBox 83"/>
          <p:cNvSpPr txBox="1"/>
          <p:nvPr/>
        </p:nvSpPr>
        <p:spPr>
          <a:xfrm>
            <a:off x="8055983" y="2025134"/>
            <a:ext cx="1011815" cy="369332"/>
          </a:xfrm>
          <a:prstGeom prst="rect">
            <a:avLst/>
          </a:prstGeom>
          <a:noFill/>
        </p:spPr>
        <p:txBody>
          <a:bodyPr wrap="none" rtlCol="0">
            <a:spAutoFit/>
          </a:bodyPr>
          <a:lstStyle/>
          <a:p>
            <a:r>
              <a:rPr lang="en-US" dirty="0" smtClean="0"/>
              <a:t>PCI #0</a:t>
            </a:r>
          </a:p>
        </p:txBody>
      </p:sp>
      <p:sp>
        <p:nvSpPr>
          <p:cNvPr id="85" name="TextBox 84"/>
          <p:cNvSpPr txBox="1"/>
          <p:nvPr/>
        </p:nvSpPr>
        <p:spPr>
          <a:xfrm>
            <a:off x="5015484" y="2362200"/>
            <a:ext cx="1385316" cy="369332"/>
          </a:xfrm>
          <a:prstGeom prst="rect">
            <a:avLst/>
          </a:prstGeom>
          <a:noFill/>
        </p:spPr>
        <p:txBody>
          <a:bodyPr wrap="none" rtlCol="0">
            <a:spAutoFit/>
          </a:bodyPr>
          <a:lstStyle/>
          <a:p>
            <a:r>
              <a:rPr lang="en-US" dirty="0" smtClean="0"/>
              <a:t>PCI Bridge</a:t>
            </a:r>
          </a:p>
        </p:txBody>
      </p:sp>
      <p:sp>
        <p:nvSpPr>
          <p:cNvPr id="86" name="TextBox 85"/>
          <p:cNvSpPr txBox="1"/>
          <p:nvPr/>
        </p:nvSpPr>
        <p:spPr>
          <a:xfrm>
            <a:off x="2438400" y="3440668"/>
            <a:ext cx="1242648" cy="369332"/>
          </a:xfrm>
          <a:prstGeom prst="rect">
            <a:avLst/>
          </a:prstGeom>
          <a:noFill/>
        </p:spPr>
        <p:txBody>
          <a:bodyPr wrap="none" rtlCol="0">
            <a:spAutoFit/>
          </a:bodyPr>
          <a:lstStyle/>
          <a:p>
            <a:r>
              <a:rPr lang="en-US" dirty="0" smtClean="0"/>
              <a:t>PCI Slots</a:t>
            </a:r>
          </a:p>
        </p:txBody>
      </p:sp>
      <p:sp>
        <p:nvSpPr>
          <p:cNvPr id="3" name="TextBox 2"/>
          <p:cNvSpPr txBox="1"/>
          <p:nvPr/>
        </p:nvSpPr>
        <p:spPr>
          <a:xfrm>
            <a:off x="6248400" y="1699232"/>
            <a:ext cx="1513556" cy="369332"/>
          </a:xfrm>
          <a:prstGeom prst="rect">
            <a:avLst/>
          </a:prstGeom>
          <a:noFill/>
        </p:spPr>
        <p:txBody>
          <a:bodyPr wrap="none" rtlCol="0">
            <a:spAutoFit/>
          </a:bodyPr>
          <a:lstStyle/>
          <a:p>
            <a:r>
              <a:rPr lang="en-US" dirty="0" smtClean="0"/>
              <a:t>Host Bridge</a:t>
            </a:r>
          </a:p>
        </p:txBody>
      </p:sp>
      <p:cxnSp>
        <p:nvCxnSpPr>
          <p:cNvPr id="44" name="Straight Arrow Connector 43"/>
          <p:cNvCxnSpPr/>
          <p:nvPr/>
        </p:nvCxnSpPr>
        <p:spPr bwMode="auto">
          <a:xfrm>
            <a:off x="914400" y="2203966"/>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81000" y="2912235"/>
            <a:ext cx="1061056"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977998" y="2362200"/>
            <a:ext cx="1447832" cy="369332"/>
          </a:xfrm>
          <a:prstGeom prst="rect">
            <a:avLst/>
          </a:prstGeom>
          <a:noFill/>
        </p:spPr>
        <p:txBody>
          <a:bodyPr wrap="none" rtlCol="0">
            <a:spAutoFit/>
          </a:bodyPr>
          <a:lstStyle/>
          <a:p>
            <a:r>
              <a:rPr lang="en-US" dirty="0" smtClean="0"/>
              <a:t>ISA Bridge</a:t>
            </a:r>
          </a:p>
        </p:txBody>
      </p:sp>
      <p:sp>
        <p:nvSpPr>
          <p:cNvPr id="50" name="Rectangle 49"/>
          <p:cNvSpPr/>
          <p:nvPr/>
        </p:nvSpPr>
        <p:spPr bwMode="auto">
          <a:xfrm>
            <a:off x="228600" y="316135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ISA</a:t>
            </a:r>
            <a:br>
              <a:rPr kumimoji="0" lang="en-US" sz="1800" b="1" i="0" u="none" strike="noStrike" cap="none" normalizeH="0" baseline="0" dirty="0" smtClean="0">
                <a:ln>
                  <a:noFill/>
                </a:ln>
                <a:solidFill>
                  <a:schemeClr val="tx1"/>
                </a:solidFill>
                <a:effectLst/>
              </a:rPr>
            </a:br>
            <a:r>
              <a:rPr lang="en-US" sz="1800" dirty="0" smtClean="0"/>
              <a:t>Controller</a:t>
            </a:r>
            <a:endParaRPr kumimoji="0" lang="en-US" sz="1800" b="1" i="0" u="none" strike="noStrike" cap="none" normalizeH="0" baseline="0" dirty="0" smtClean="0">
              <a:ln>
                <a:noFill/>
              </a:ln>
              <a:solidFill>
                <a:schemeClr val="tx1"/>
              </a:solidFill>
              <a:effectLst/>
            </a:endParaRPr>
          </a:p>
        </p:txBody>
      </p:sp>
      <p:cxnSp>
        <p:nvCxnSpPr>
          <p:cNvPr id="16" name="Straight Connector 15"/>
          <p:cNvCxnSpPr/>
          <p:nvPr/>
        </p:nvCxnSpPr>
        <p:spPr bwMode="auto">
          <a:xfrm>
            <a:off x="911528" y="2912235"/>
            <a:ext cx="0" cy="24911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a:off x="914400" y="3921369"/>
            <a:ext cx="0" cy="24911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56"/>
          <p:cNvSpPr/>
          <p:nvPr/>
        </p:nvSpPr>
        <p:spPr bwMode="auto">
          <a:xfrm>
            <a:off x="111428" y="41148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Legacy</a:t>
            </a:r>
            <a:br>
              <a:rPr lang="en-US" sz="1800" dirty="0" smtClean="0"/>
            </a:br>
            <a:r>
              <a:rPr lang="en-US" sz="1800" dirty="0" smtClean="0"/>
              <a:t>Devices</a:t>
            </a:r>
            <a:endParaRPr kumimoji="0" lang="en-US" sz="1400" b="1" i="0" u="none" strike="noStrike" cap="none" normalizeH="0" baseline="0" dirty="0" smtClean="0">
              <a:ln>
                <a:noFill/>
              </a:ln>
              <a:solidFill>
                <a:schemeClr val="tx1"/>
              </a:solidFill>
              <a:effectLst/>
              <a:latin typeface="Comic Sans MS" pitchFamily="66" charset="0"/>
            </a:endParaRPr>
          </a:p>
        </p:txBody>
      </p:sp>
    </p:spTree>
    <p:extLst>
      <p:ext uri="{BB962C8B-B14F-4D97-AF65-F5344CB8AC3E}">
        <p14:creationId xmlns:p14="http://schemas.microsoft.com/office/powerpoint/2010/main" val="228218462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990600" y="76200"/>
            <a:ext cx="7162800" cy="533400"/>
          </a:xfrm>
        </p:spPr>
        <p:txBody>
          <a:bodyPr/>
          <a:lstStyle/>
          <a:p>
            <a:r>
              <a:rPr lang="en-US" smtClean="0"/>
              <a:t>Example Device-Transfer Rates in Mb/s</a:t>
            </a:r>
            <a:br>
              <a:rPr lang="en-US" smtClean="0"/>
            </a:br>
            <a:r>
              <a:rPr lang="en-US" smtClean="0"/>
              <a:t> (Sun Enterprise 6000)</a:t>
            </a:r>
            <a:endParaRPr lang="en-US" dirty="0"/>
          </a:p>
        </p:txBody>
      </p:sp>
      <p:sp>
        <p:nvSpPr>
          <p:cNvPr id="43010" name="Rectangle 4"/>
          <p:cNvSpPr>
            <a:spLocks noGrp="1" noChangeArrowheads="1"/>
          </p:cNvSpPr>
          <p:nvPr>
            <p:ph type="body" idx="1"/>
          </p:nvPr>
        </p:nvSpPr>
        <p:spPr>
          <a:xfrm>
            <a:off x="609600" y="5126038"/>
            <a:ext cx="7924800" cy="1579562"/>
          </a:xfrm>
        </p:spPr>
        <p:txBody>
          <a:bodyPr>
            <a:normAutofit fontScale="92500"/>
          </a:bodyPr>
          <a:lstStyle/>
          <a:p>
            <a:r>
              <a:rPr lang="en-US" dirty="0" smtClean="0"/>
              <a:t>Device Rates vary over 12 orders of magnitude !!!</a:t>
            </a:r>
          </a:p>
          <a:p>
            <a:pPr lvl="1"/>
            <a:r>
              <a:rPr lang="en-US" dirty="0" smtClean="0"/>
              <a:t>System better be able to handle this wide range</a:t>
            </a:r>
          </a:p>
          <a:p>
            <a:pPr lvl="1"/>
            <a:r>
              <a:rPr lang="en-US" dirty="0" smtClean="0"/>
              <a:t>Better not have high overhead/byte for fast devices!</a:t>
            </a:r>
          </a:p>
          <a:p>
            <a:pPr lvl="1"/>
            <a:r>
              <a:rPr lang="en-US" dirty="0" smtClean="0"/>
              <a:t>Better not waste time waiting for slow devices</a:t>
            </a:r>
            <a:endParaRPr lang="en-US" dirty="0"/>
          </a:p>
        </p:txBody>
      </p:sp>
      <p:pic>
        <p:nvPicPr>
          <p:cNvPr id="43011" name="Picture 4"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838200"/>
            <a:ext cx="5041900" cy="413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12" name="TextBox 1"/>
          <p:cNvSpPr txBox="1">
            <a:spLocks noChangeArrowheads="1"/>
          </p:cNvSpPr>
          <p:nvPr/>
        </p:nvSpPr>
        <p:spPr bwMode="auto">
          <a:xfrm>
            <a:off x="6642100" y="4797425"/>
            <a:ext cx="458788" cy="228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100" b="0">
                <a:latin typeface="Arial" charset="0"/>
                <a:cs typeface="Arial" charset="0"/>
              </a:rPr>
              <a:t>10m</a:t>
            </a:r>
          </a:p>
        </p:txBody>
      </p:sp>
    </p:spTree>
    <p:extLst>
      <p:ext uri="{BB962C8B-B14F-4D97-AF65-F5344CB8AC3E}">
        <p14:creationId xmlns:p14="http://schemas.microsoft.com/office/powerpoint/2010/main" val="330017389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04800" y="152400"/>
            <a:ext cx="8458200" cy="533400"/>
          </a:xfrm>
        </p:spPr>
        <p:txBody>
          <a:bodyPr/>
          <a:lstStyle/>
          <a:p>
            <a:r>
              <a:rPr lang="en-US" altLang="ko-KR" smtClean="0">
                <a:ea typeface="굴림" charset="-127"/>
              </a:rPr>
              <a:t>How does the processor actually talk to the device?</a:t>
            </a:r>
          </a:p>
        </p:txBody>
      </p:sp>
      <p:grpSp>
        <p:nvGrpSpPr>
          <p:cNvPr id="838761" name="Group 105"/>
          <p:cNvGrpSpPr>
            <a:grpSpLocks/>
          </p:cNvGrpSpPr>
          <p:nvPr/>
        </p:nvGrpSpPr>
        <p:grpSpPr bwMode="auto">
          <a:xfrm>
            <a:off x="5780088" y="533400"/>
            <a:ext cx="3287712" cy="3792538"/>
            <a:chOff x="3641" y="336"/>
            <a:chExt cx="2071" cy="2389"/>
          </a:xfrm>
        </p:grpSpPr>
        <p:grpSp>
          <p:nvGrpSpPr>
            <p:cNvPr id="30749" name="Group 94"/>
            <p:cNvGrpSpPr>
              <a:grpSpLocks/>
            </p:cNvGrpSpPr>
            <p:nvPr/>
          </p:nvGrpSpPr>
          <p:grpSpPr bwMode="auto">
            <a:xfrm>
              <a:off x="3641" y="816"/>
              <a:ext cx="2071" cy="1909"/>
              <a:chOff x="2302" y="880"/>
              <a:chExt cx="2071" cy="1909"/>
            </a:xfrm>
          </p:grpSpPr>
          <p:sp>
            <p:nvSpPr>
              <p:cNvPr id="30751" name="Rectangle 58"/>
              <p:cNvSpPr>
                <a:spLocks noChangeArrowheads="1"/>
              </p:cNvSpPr>
              <p:nvPr/>
            </p:nvSpPr>
            <p:spPr bwMode="auto">
              <a:xfrm>
                <a:off x="2302" y="880"/>
                <a:ext cx="2020" cy="190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p>
                <a:pPr marL="228600" indent="-228600"/>
                <a:r>
                  <a:rPr lang="en-US" sz="1600"/>
                  <a:t>Device</a:t>
                </a:r>
              </a:p>
              <a:p>
                <a:pPr marL="228600" indent="-228600"/>
                <a:r>
                  <a:rPr lang="en-US" sz="1600"/>
                  <a:t>Controller</a:t>
                </a:r>
              </a:p>
            </p:txBody>
          </p:sp>
          <p:grpSp>
            <p:nvGrpSpPr>
              <p:cNvPr id="30752" name="Group 66"/>
              <p:cNvGrpSpPr>
                <a:grpSpLocks/>
              </p:cNvGrpSpPr>
              <p:nvPr/>
            </p:nvGrpSpPr>
            <p:grpSpPr bwMode="auto">
              <a:xfrm>
                <a:off x="2565" y="1731"/>
                <a:ext cx="483" cy="502"/>
                <a:chOff x="1488" y="2448"/>
                <a:chExt cx="528" cy="576"/>
              </a:xfrm>
            </p:grpSpPr>
            <p:sp>
              <p:nvSpPr>
                <p:cNvPr id="30758" name="Rectangle 59"/>
                <p:cNvSpPr>
                  <a:spLocks noChangeArrowheads="1"/>
                </p:cNvSpPr>
                <p:nvPr/>
              </p:nvSpPr>
              <p:spPr bwMode="auto">
                <a:xfrm>
                  <a:off x="1488" y="2448"/>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1600"/>
                    <a:t>read</a:t>
                  </a:r>
                </a:p>
              </p:txBody>
            </p:sp>
            <p:sp>
              <p:nvSpPr>
                <p:cNvPr id="30759" name="Rectangle 60"/>
                <p:cNvSpPr>
                  <a:spLocks noChangeArrowheads="1"/>
                </p:cNvSpPr>
                <p:nvPr/>
              </p:nvSpPr>
              <p:spPr bwMode="auto">
                <a:xfrm>
                  <a:off x="1488" y="2592"/>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1600"/>
                    <a:t>write</a:t>
                  </a:r>
                </a:p>
              </p:txBody>
            </p:sp>
            <p:sp>
              <p:nvSpPr>
                <p:cNvPr id="30760" name="Rectangle 61"/>
                <p:cNvSpPr>
                  <a:spLocks noChangeArrowheads="1"/>
                </p:cNvSpPr>
                <p:nvPr/>
              </p:nvSpPr>
              <p:spPr bwMode="auto">
                <a:xfrm>
                  <a:off x="1488" y="2736"/>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1600"/>
                    <a:t>control</a:t>
                  </a:r>
                </a:p>
              </p:txBody>
            </p:sp>
            <p:sp>
              <p:nvSpPr>
                <p:cNvPr id="30761" name="Rectangle 62"/>
                <p:cNvSpPr>
                  <a:spLocks noChangeArrowheads="1"/>
                </p:cNvSpPr>
                <p:nvPr/>
              </p:nvSpPr>
              <p:spPr bwMode="auto">
                <a:xfrm>
                  <a:off x="1488" y="2880"/>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1600"/>
                    <a:t>status</a:t>
                  </a:r>
                </a:p>
              </p:txBody>
            </p:sp>
          </p:grpSp>
          <p:sp>
            <p:nvSpPr>
              <p:cNvPr id="30753" name="Rectangle 63"/>
              <p:cNvSpPr>
                <a:spLocks noChangeArrowheads="1"/>
              </p:cNvSpPr>
              <p:nvPr/>
            </p:nvSpPr>
            <p:spPr bwMode="auto">
              <a:xfrm>
                <a:off x="3268" y="1731"/>
                <a:ext cx="790" cy="753"/>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a:t>Addressable</a:t>
                </a:r>
              </a:p>
              <a:p>
                <a:pPr marL="228600" indent="-228600" algn="ctr"/>
                <a:r>
                  <a:rPr lang="en-US" sz="1600"/>
                  <a:t>Memory</a:t>
                </a:r>
              </a:p>
              <a:p>
                <a:pPr marL="228600" indent="-228600" algn="ctr"/>
                <a:r>
                  <a:rPr lang="en-US" sz="1600"/>
                  <a:t>and/or</a:t>
                </a:r>
              </a:p>
              <a:p>
                <a:pPr marL="228600" indent="-228600" algn="ctr"/>
                <a:r>
                  <a:rPr lang="en-US" sz="1600"/>
                  <a:t>Queues</a:t>
                </a:r>
              </a:p>
            </p:txBody>
          </p:sp>
          <p:sp>
            <p:nvSpPr>
              <p:cNvPr id="30754" name="Text Box 64"/>
              <p:cNvSpPr txBox="1">
                <a:spLocks noChangeArrowheads="1"/>
              </p:cNvSpPr>
              <p:nvPr/>
            </p:nvSpPr>
            <p:spPr bwMode="auto">
              <a:xfrm>
                <a:off x="2373" y="2233"/>
                <a:ext cx="831"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a:t>Registers</a:t>
                </a:r>
              </a:p>
              <a:p>
                <a:pPr>
                  <a:spcBef>
                    <a:spcPct val="0"/>
                  </a:spcBef>
                </a:pPr>
                <a:r>
                  <a:rPr lang="en-US" sz="1600"/>
                  <a:t>(port 0x20)</a:t>
                </a:r>
              </a:p>
            </p:txBody>
          </p:sp>
          <p:sp>
            <p:nvSpPr>
              <p:cNvPr id="30755" name="Rectangle 65"/>
              <p:cNvSpPr>
                <a:spLocks noChangeArrowheads="1"/>
              </p:cNvSpPr>
              <p:nvPr/>
            </p:nvSpPr>
            <p:spPr bwMode="auto">
              <a:xfrm>
                <a:off x="2961" y="1242"/>
                <a:ext cx="1317" cy="418"/>
              </a:xfrm>
              <a:prstGeom prst="rect">
                <a:avLst/>
              </a:prstGeom>
              <a:solidFill>
                <a:srgbClr val="53FB25"/>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a:t>Hardware</a:t>
                </a:r>
              </a:p>
              <a:p>
                <a:pPr marL="228600" indent="-228600" algn="ctr"/>
                <a:r>
                  <a:rPr lang="en-US"/>
                  <a:t>Controller</a:t>
                </a:r>
              </a:p>
            </p:txBody>
          </p:sp>
          <p:sp>
            <p:nvSpPr>
              <p:cNvPr id="30756" name="Text Box 69"/>
              <p:cNvSpPr txBox="1">
                <a:spLocks noChangeArrowheads="1"/>
              </p:cNvSpPr>
              <p:nvPr/>
            </p:nvSpPr>
            <p:spPr bwMode="auto">
              <a:xfrm>
                <a:off x="2990" y="2484"/>
                <a:ext cx="1383"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a:t>Memory Mapped</a:t>
                </a:r>
              </a:p>
              <a:p>
                <a:pPr>
                  <a:spcBef>
                    <a:spcPct val="0"/>
                  </a:spcBef>
                </a:pPr>
                <a:r>
                  <a:rPr lang="en-US" sz="1600"/>
                  <a:t>Region: 0x8f008020</a:t>
                </a:r>
              </a:p>
            </p:txBody>
          </p:sp>
          <p:sp>
            <p:nvSpPr>
              <p:cNvPr id="30757" name="Rectangle 78"/>
              <p:cNvSpPr>
                <a:spLocks noChangeArrowheads="1"/>
              </p:cNvSpPr>
              <p:nvPr/>
            </p:nvSpPr>
            <p:spPr bwMode="auto">
              <a:xfrm>
                <a:off x="2346" y="1242"/>
                <a:ext cx="571" cy="41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a:t>Bus</a:t>
                </a:r>
              </a:p>
              <a:p>
                <a:pPr marL="228600" indent="-228600" algn="ctr"/>
                <a:r>
                  <a:rPr lang="en-US" sz="1600"/>
                  <a:t>Interface</a:t>
                </a:r>
              </a:p>
            </p:txBody>
          </p:sp>
        </p:grpSp>
        <p:pic>
          <p:nvPicPr>
            <p:cNvPr id="30750" name="Picture 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336"/>
              <a:ext cx="585"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38659" name="Rectangle 3"/>
          <p:cNvSpPr>
            <a:spLocks noGrp="1" noChangeArrowheads="1"/>
          </p:cNvSpPr>
          <p:nvPr>
            <p:ph type="body" idx="1"/>
          </p:nvPr>
        </p:nvSpPr>
        <p:spPr>
          <a:xfrm>
            <a:off x="152400" y="2971800"/>
            <a:ext cx="8839200" cy="3657600"/>
          </a:xfrm>
        </p:spPr>
        <p:txBody>
          <a:bodyPr/>
          <a:lstStyle/>
          <a:p>
            <a:pPr>
              <a:lnSpc>
                <a:spcPct val="80000"/>
              </a:lnSpc>
              <a:spcBef>
                <a:spcPct val="10000"/>
              </a:spcBef>
            </a:pPr>
            <a:r>
              <a:rPr lang="en-US" altLang="ko-KR" smtClean="0">
                <a:ea typeface="굴림" charset="-127"/>
              </a:rPr>
              <a:t>CPU interacts with a </a:t>
            </a:r>
            <a:r>
              <a:rPr lang="en-US" altLang="ko-KR" i="1" smtClean="0">
                <a:ea typeface="굴림" charset="-127"/>
              </a:rPr>
              <a:t>Controller</a:t>
            </a:r>
          </a:p>
          <a:p>
            <a:pPr lvl="1">
              <a:lnSpc>
                <a:spcPct val="80000"/>
              </a:lnSpc>
              <a:spcBef>
                <a:spcPct val="10000"/>
              </a:spcBef>
            </a:pPr>
            <a:r>
              <a:rPr lang="en-US" altLang="ko-KR" smtClean="0">
                <a:ea typeface="굴림" charset="-127"/>
              </a:rPr>
              <a:t>Contains a set of </a:t>
            </a:r>
            <a:r>
              <a:rPr lang="en-US" altLang="ko-KR" i="1" smtClean="0">
                <a:ea typeface="굴림" charset="-127"/>
              </a:rPr>
              <a:t>registers</a:t>
            </a:r>
            <a:r>
              <a:rPr lang="en-US" altLang="ko-KR" smtClean="0">
                <a:ea typeface="굴림" charset="-127"/>
              </a:rPr>
              <a:t> that </a:t>
            </a:r>
            <a:br>
              <a:rPr lang="en-US" altLang="ko-KR" smtClean="0">
                <a:ea typeface="굴림" charset="-127"/>
              </a:rPr>
            </a:br>
            <a:r>
              <a:rPr lang="en-US" altLang="ko-KR" smtClean="0">
                <a:ea typeface="굴림" charset="-127"/>
              </a:rPr>
              <a:t>can be read and written</a:t>
            </a:r>
          </a:p>
          <a:p>
            <a:pPr lvl="1">
              <a:lnSpc>
                <a:spcPct val="80000"/>
              </a:lnSpc>
              <a:spcBef>
                <a:spcPct val="10000"/>
              </a:spcBef>
            </a:pPr>
            <a:r>
              <a:rPr lang="en-US" altLang="ko-KR" smtClean="0">
                <a:ea typeface="굴림" charset="-127"/>
              </a:rPr>
              <a:t>May contain memory for request </a:t>
            </a:r>
            <a:br>
              <a:rPr lang="en-US" altLang="ko-KR" smtClean="0">
                <a:ea typeface="굴림" charset="-127"/>
              </a:rPr>
            </a:br>
            <a:r>
              <a:rPr lang="en-US" altLang="ko-KR" smtClean="0">
                <a:ea typeface="굴림" charset="-127"/>
              </a:rPr>
              <a:t>queues or bit-mapped images </a:t>
            </a:r>
          </a:p>
          <a:p>
            <a:pPr>
              <a:lnSpc>
                <a:spcPct val="80000"/>
              </a:lnSpc>
              <a:spcBef>
                <a:spcPct val="10000"/>
              </a:spcBef>
            </a:pPr>
            <a:r>
              <a:rPr lang="en-US" altLang="ko-KR" smtClean="0">
                <a:ea typeface="굴림" charset="-127"/>
              </a:rPr>
              <a:t>Regardless of the complexity of the connections and buses, processor accesses registers in two ways: </a:t>
            </a:r>
          </a:p>
          <a:p>
            <a:pPr lvl="1">
              <a:lnSpc>
                <a:spcPct val="80000"/>
              </a:lnSpc>
              <a:spcBef>
                <a:spcPct val="10000"/>
              </a:spcBef>
            </a:pPr>
            <a:r>
              <a:rPr lang="en-US" altLang="ko-KR" smtClean="0">
                <a:solidFill>
                  <a:schemeClr val="hlink"/>
                </a:solidFill>
                <a:ea typeface="굴림" charset="-127"/>
              </a:rPr>
              <a:t>I/O instructions: </a:t>
            </a:r>
            <a:r>
              <a:rPr lang="en-US" altLang="ko-KR" smtClean="0">
                <a:ea typeface="굴림" charset="-127"/>
              </a:rPr>
              <a:t>in/out instructions</a:t>
            </a:r>
            <a:endParaRPr lang="en-US" altLang="ko-KR" smtClean="0">
              <a:solidFill>
                <a:schemeClr val="hlink"/>
              </a:solidFill>
              <a:ea typeface="굴림" charset="-127"/>
            </a:endParaRPr>
          </a:p>
          <a:p>
            <a:pPr lvl="2">
              <a:lnSpc>
                <a:spcPct val="80000"/>
              </a:lnSpc>
              <a:spcBef>
                <a:spcPct val="10000"/>
              </a:spcBef>
            </a:pPr>
            <a:r>
              <a:rPr lang="en-US" altLang="ko-KR" smtClean="0">
                <a:ea typeface="굴림" charset="-127"/>
              </a:rPr>
              <a:t>Example from the Intel architecture: </a:t>
            </a:r>
            <a:r>
              <a:rPr lang="en-US" altLang="ko-KR" smtClean="0">
                <a:latin typeface="Courier New" pitchFamily="49" charset="0"/>
                <a:ea typeface="굴림" charset="-127"/>
              </a:rPr>
              <a:t>out 0x21,AL</a:t>
            </a:r>
          </a:p>
          <a:p>
            <a:pPr lvl="1">
              <a:lnSpc>
                <a:spcPct val="80000"/>
              </a:lnSpc>
              <a:spcBef>
                <a:spcPct val="10000"/>
              </a:spcBef>
            </a:pPr>
            <a:r>
              <a:rPr lang="en-US" altLang="ko-KR" smtClean="0">
                <a:solidFill>
                  <a:schemeClr val="hlink"/>
                </a:solidFill>
                <a:ea typeface="굴림" charset="-127"/>
              </a:rPr>
              <a:t>Memory mapped I/O: </a:t>
            </a:r>
            <a:r>
              <a:rPr lang="en-US" altLang="ko-KR" smtClean="0">
                <a:ea typeface="굴림" charset="-127"/>
              </a:rPr>
              <a:t>load/store instructions</a:t>
            </a:r>
            <a:endParaRPr lang="en-US" altLang="ko-KR" smtClean="0">
              <a:solidFill>
                <a:schemeClr val="hlink"/>
              </a:solidFill>
              <a:ea typeface="굴림" charset="-127"/>
            </a:endParaRPr>
          </a:p>
          <a:p>
            <a:pPr lvl="2">
              <a:lnSpc>
                <a:spcPct val="80000"/>
              </a:lnSpc>
              <a:spcBef>
                <a:spcPct val="10000"/>
              </a:spcBef>
            </a:pPr>
            <a:r>
              <a:rPr lang="en-US" altLang="ko-KR" smtClean="0">
                <a:ea typeface="굴림" charset="-127"/>
              </a:rPr>
              <a:t>Registers/memory appear in physical address space</a:t>
            </a:r>
          </a:p>
          <a:p>
            <a:pPr lvl="2">
              <a:lnSpc>
                <a:spcPct val="80000"/>
              </a:lnSpc>
              <a:spcBef>
                <a:spcPct val="10000"/>
              </a:spcBef>
            </a:pPr>
            <a:r>
              <a:rPr lang="en-US" altLang="ko-KR" smtClean="0">
                <a:ea typeface="굴림" charset="-127"/>
              </a:rPr>
              <a:t>I/O accomplished with load and store instructions</a:t>
            </a:r>
          </a:p>
          <a:p>
            <a:pPr>
              <a:lnSpc>
                <a:spcPct val="80000"/>
              </a:lnSpc>
              <a:spcBef>
                <a:spcPct val="10000"/>
              </a:spcBef>
            </a:pPr>
            <a:endParaRPr lang="en-US" altLang="ko-KR" smtClean="0">
              <a:ea typeface="굴림" charset="-127"/>
            </a:endParaRPr>
          </a:p>
        </p:txBody>
      </p:sp>
      <p:grpSp>
        <p:nvGrpSpPr>
          <p:cNvPr id="838762" name="Group 106"/>
          <p:cNvGrpSpPr>
            <a:grpSpLocks/>
          </p:cNvGrpSpPr>
          <p:nvPr/>
        </p:nvGrpSpPr>
        <p:grpSpPr bwMode="auto">
          <a:xfrm>
            <a:off x="1939027" y="1577976"/>
            <a:ext cx="3845145" cy="1068388"/>
            <a:chOff x="1221" y="994"/>
            <a:chExt cx="2407" cy="673"/>
          </a:xfrm>
        </p:grpSpPr>
        <p:sp>
          <p:nvSpPr>
            <p:cNvPr id="30747" name="Line 87"/>
            <p:cNvSpPr>
              <a:spLocks noChangeShapeType="1"/>
            </p:cNvSpPr>
            <p:nvPr/>
          </p:nvSpPr>
          <p:spPr bwMode="auto">
            <a:xfrm flipH="1">
              <a:off x="1221" y="1488"/>
              <a:ext cx="2407" cy="2"/>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45" name="Freeform 83"/>
            <p:cNvSpPr>
              <a:spLocks/>
            </p:cNvSpPr>
            <p:nvPr/>
          </p:nvSpPr>
          <p:spPr bwMode="auto">
            <a:xfrm>
              <a:off x="2750" y="1051"/>
              <a:ext cx="877" cy="293"/>
            </a:xfrm>
            <a:custGeom>
              <a:avLst/>
              <a:gdLst>
                <a:gd name="T0" fmla="*/ 0 w 960"/>
                <a:gd name="T1" fmla="*/ 0 h 336"/>
                <a:gd name="T2" fmla="*/ 0 w 960"/>
                <a:gd name="T3" fmla="*/ 293 h 336"/>
                <a:gd name="T4" fmla="*/ 946 w 960"/>
                <a:gd name="T5" fmla="*/ 293 h 336"/>
                <a:gd name="T6" fmla="*/ 0 60000 65536"/>
                <a:gd name="T7" fmla="*/ 0 60000 65536"/>
                <a:gd name="T8" fmla="*/ 0 60000 65536"/>
              </a:gdLst>
              <a:ahLst/>
              <a:cxnLst>
                <a:cxn ang="T6">
                  <a:pos x="T0" y="T1"/>
                </a:cxn>
                <a:cxn ang="T7">
                  <a:pos x="T2" y="T3"/>
                </a:cxn>
                <a:cxn ang="T8">
                  <a:pos x="T4" y="T5"/>
                </a:cxn>
              </a:cxnLst>
              <a:rect l="0" t="0" r="r" b="b"/>
              <a:pathLst>
                <a:path w="960" h="336">
                  <a:moveTo>
                    <a:pt x="0" y="0"/>
                  </a:moveTo>
                  <a:lnTo>
                    <a:pt x="0" y="336"/>
                  </a:lnTo>
                  <a:lnTo>
                    <a:pt x="960" y="336"/>
                  </a:lnTo>
                </a:path>
              </a:pathLst>
            </a:custGeom>
            <a:noFill/>
            <a:ln w="38100" cap="flat" cmpd="sng">
              <a:solidFill>
                <a:schemeClr val="hlink"/>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46" name="Text Box 84"/>
            <p:cNvSpPr txBox="1">
              <a:spLocks noChangeArrowheads="1"/>
            </p:cNvSpPr>
            <p:nvPr/>
          </p:nvSpPr>
          <p:spPr bwMode="auto">
            <a:xfrm>
              <a:off x="2906" y="994"/>
              <a:ext cx="694"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dirty="0"/>
                <a:t>Address+</a:t>
              </a:r>
            </a:p>
            <a:p>
              <a:pPr>
                <a:spcBef>
                  <a:spcPct val="0"/>
                </a:spcBef>
              </a:pPr>
              <a:r>
                <a:rPr lang="en-US" sz="1600" dirty="0"/>
                <a:t>Data</a:t>
              </a:r>
            </a:p>
          </p:txBody>
        </p:sp>
        <p:sp>
          <p:nvSpPr>
            <p:cNvPr id="30748" name="Text Box 89"/>
            <p:cNvSpPr txBox="1">
              <a:spLocks noChangeArrowheads="1"/>
            </p:cNvSpPr>
            <p:nvPr/>
          </p:nvSpPr>
          <p:spPr bwMode="auto">
            <a:xfrm>
              <a:off x="1824" y="1488"/>
              <a:ext cx="1440"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a:t>Interrupt Request</a:t>
              </a:r>
            </a:p>
          </p:txBody>
        </p:sp>
      </p:grpSp>
      <p:grpSp>
        <p:nvGrpSpPr>
          <p:cNvPr id="838760" name="Group 104"/>
          <p:cNvGrpSpPr>
            <a:grpSpLocks/>
          </p:cNvGrpSpPr>
          <p:nvPr/>
        </p:nvGrpSpPr>
        <p:grpSpPr bwMode="auto">
          <a:xfrm>
            <a:off x="838200" y="609600"/>
            <a:ext cx="5521325" cy="1223963"/>
            <a:chOff x="528" y="384"/>
            <a:chExt cx="3478" cy="771"/>
          </a:xfrm>
        </p:grpSpPr>
        <p:sp>
          <p:nvSpPr>
            <p:cNvPr id="30739" name="Rectangle 9"/>
            <p:cNvSpPr>
              <a:spLocks noChangeArrowheads="1"/>
            </p:cNvSpPr>
            <p:nvPr/>
          </p:nvSpPr>
          <p:spPr bwMode="auto">
            <a:xfrm>
              <a:off x="3264" y="432"/>
              <a:ext cx="742" cy="29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40" name="Group 102"/>
            <p:cNvGrpSpPr>
              <a:grpSpLocks/>
            </p:cNvGrpSpPr>
            <p:nvPr/>
          </p:nvGrpSpPr>
          <p:grpSpPr bwMode="auto">
            <a:xfrm>
              <a:off x="528" y="384"/>
              <a:ext cx="3414" cy="771"/>
              <a:chOff x="528" y="384"/>
              <a:chExt cx="3414" cy="771"/>
            </a:xfrm>
          </p:grpSpPr>
          <p:sp>
            <p:nvSpPr>
              <p:cNvPr id="30741" name="Freeform 100"/>
              <p:cNvSpPr>
                <a:spLocks/>
              </p:cNvSpPr>
              <p:nvPr/>
            </p:nvSpPr>
            <p:spPr bwMode="auto">
              <a:xfrm>
                <a:off x="1056" y="576"/>
                <a:ext cx="2208" cy="144"/>
              </a:xfrm>
              <a:custGeom>
                <a:avLst/>
                <a:gdLst>
                  <a:gd name="T0" fmla="*/ 2208 w 2784"/>
                  <a:gd name="T1" fmla="*/ 0 h 144"/>
                  <a:gd name="T2" fmla="*/ 266 w 2784"/>
                  <a:gd name="T3" fmla="*/ 0 h 144"/>
                  <a:gd name="T4" fmla="*/ 0 w 2784"/>
                  <a:gd name="T5" fmla="*/ 144 h 144"/>
                  <a:gd name="T6" fmla="*/ 0 60000 65536"/>
                  <a:gd name="T7" fmla="*/ 0 60000 65536"/>
                  <a:gd name="T8" fmla="*/ 0 60000 65536"/>
                </a:gdLst>
                <a:ahLst/>
                <a:cxnLst>
                  <a:cxn ang="T6">
                    <a:pos x="T0" y="T1"/>
                  </a:cxn>
                  <a:cxn ang="T7">
                    <a:pos x="T2" y="T3"/>
                  </a:cxn>
                  <a:cxn ang="T8">
                    <a:pos x="T4" y="T5"/>
                  </a:cxn>
                </a:cxnLst>
                <a:rect l="0" t="0" r="r" b="b"/>
                <a:pathLst>
                  <a:path w="2784" h="144">
                    <a:moveTo>
                      <a:pt x="2784" y="0"/>
                    </a:moveTo>
                    <a:lnTo>
                      <a:pt x="336" y="0"/>
                    </a:lnTo>
                    <a:lnTo>
                      <a:pt x="0" y="144"/>
                    </a:lnTo>
                  </a:path>
                </a:pathLst>
              </a:custGeom>
              <a:noFill/>
              <a:ln w="38100" cap="flat" cmpd="sng">
                <a:solidFill>
                  <a:schemeClr val="accent1"/>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42" name="Rectangle 11"/>
              <p:cNvSpPr>
                <a:spLocks noChangeArrowheads="1"/>
              </p:cNvSpPr>
              <p:nvPr/>
            </p:nvSpPr>
            <p:spPr bwMode="auto">
              <a:xfrm>
                <a:off x="1632" y="384"/>
                <a:ext cx="150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lnSpc>
                    <a:spcPct val="100000"/>
                  </a:lnSpc>
                  <a:spcBef>
                    <a:spcPct val="0"/>
                  </a:spcBef>
                  <a:buSzTx/>
                </a:pPr>
                <a:r>
                  <a:rPr lang="en-US" sz="1600"/>
                  <a:t>Processor Memory Bus</a:t>
                </a:r>
              </a:p>
            </p:txBody>
          </p:sp>
          <p:sp>
            <p:nvSpPr>
              <p:cNvPr id="30743" name="Oval 86"/>
              <p:cNvSpPr>
                <a:spLocks noChangeArrowheads="1"/>
              </p:cNvSpPr>
              <p:nvPr/>
            </p:nvSpPr>
            <p:spPr bwMode="auto">
              <a:xfrm>
                <a:off x="528" y="528"/>
                <a:ext cx="659" cy="627"/>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a:t>CPU</a:t>
                </a:r>
              </a:p>
            </p:txBody>
          </p:sp>
          <p:sp>
            <p:nvSpPr>
              <p:cNvPr id="30744" name="Rectangle 101"/>
              <p:cNvSpPr>
                <a:spLocks noChangeArrowheads="1"/>
              </p:cNvSpPr>
              <p:nvPr/>
            </p:nvSpPr>
            <p:spPr bwMode="auto">
              <a:xfrm>
                <a:off x="3344" y="416"/>
                <a:ext cx="59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lnSpc>
                    <a:spcPct val="85000"/>
                  </a:lnSpc>
                  <a:spcBef>
                    <a:spcPct val="0"/>
                  </a:spcBef>
                  <a:buSzTx/>
                </a:pPr>
                <a:r>
                  <a:rPr lang="en-US" sz="1600"/>
                  <a:t>Regular</a:t>
                </a:r>
              </a:p>
              <a:p>
                <a:pPr algn="l">
                  <a:lnSpc>
                    <a:spcPct val="85000"/>
                  </a:lnSpc>
                  <a:spcBef>
                    <a:spcPct val="0"/>
                  </a:spcBef>
                  <a:buSzTx/>
                </a:pPr>
                <a:r>
                  <a:rPr lang="en-US" sz="1600"/>
                  <a:t>Memory</a:t>
                </a:r>
              </a:p>
            </p:txBody>
          </p:sp>
        </p:grpSp>
      </p:grpSp>
      <p:grpSp>
        <p:nvGrpSpPr>
          <p:cNvPr id="838759" name="Group 103"/>
          <p:cNvGrpSpPr>
            <a:grpSpLocks/>
          </p:cNvGrpSpPr>
          <p:nvPr/>
        </p:nvGrpSpPr>
        <p:grpSpPr bwMode="auto">
          <a:xfrm>
            <a:off x="838200" y="914400"/>
            <a:ext cx="4048125" cy="1752600"/>
            <a:chOff x="528" y="576"/>
            <a:chExt cx="2550" cy="1104"/>
          </a:xfrm>
        </p:grpSpPr>
        <p:sp>
          <p:nvSpPr>
            <p:cNvPr id="30733" name="Line 8"/>
            <p:cNvSpPr>
              <a:spLocks noChangeShapeType="1"/>
            </p:cNvSpPr>
            <p:nvPr/>
          </p:nvSpPr>
          <p:spPr bwMode="auto">
            <a:xfrm>
              <a:off x="2763" y="576"/>
              <a:ext cx="0" cy="17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85"/>
            <p:cNvSpPr>
              <a:spLocks noChangeArrowheads="1"/>
            </p:cNvSpPr>
            <p:nvPr/>
          </p:nvSpPr>
          <p:spPr bwMode="auto">
            <a:xfrm>
              <a:off x="528" y="1248"/>
              <a:ext cx="615" cy="432"/>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a:t>Interrupt</a:t>
              </a:r>
            </a:p>
            <a:p>
              <a:pPr marL="228600" indent="-228600" algn="ctr"/>
              <a:r>
                <a:rPr lang="en-US" sz="1600"/>
                <a:t>Controller</a:t>
              </a:r>
            </a:p>
          </p:txBody>
        </p:sp>
        <p:sp>
          <p:nvSpPr>
            <p:cNvPr id="30735" name="Oval 93"/>
            <p:cNvSpPr>
              <a:spLocks noChangeArrowheads="1"/>
            </p:cNvSpPr>
            <p:nvPr/>
          </p:nvSpPr>
          <p:spPr bwMode="auto">
            <a:xfrm>
              <a:off x="2454" y="736"/>
              <a:ext cx="624" cy="336"/>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dirty="0"/>
                <a:t>Bus</a:t>
              </a:r>
            </a:p>
            <a:p>
              <a:pPr marL="228600" indent="-228600" algn="ctr"/>
              <a:r>
                <a:rPr lang="en-US" sz="1600" dirty="0"/>
                <a:t>Adaptor</a:t>
              </a:r>
            </a:p>
          </p:txBody>
        </p:sp>
        <p:sp>
          <p:nvSpPr>
            <p:cNvPr id="30736" name="Oval 95"/>
            <p:cNvSpPr>
              <a:spLocks noChangeArrowheads="1"/>
            </p:cNvSpPr>
            <p:nvPr/>
          </p:nvSpPr>
          <p:spPr bwMode="auto">
            <a:xfrm>
              <a:off x="1584" y="720"/>
              <a:ext cx="624" cy="336"/>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a:t>Bus</a:t>
              </a:r>
            </a:p>
            <a:p>
              <a:pPr marL="228600" indent="-228600" algn="ctr"/>
              <a:r>
                <a:rPr lang="en-US" sz="1600"/>
                <a:t>Adaptor</a:t>
              </a:r>
            </a:p>
          </p:txBody>
        </p:sp>
        <p:sp>
          <p:nvSpPr>
            <p:cNvPr id="30737" name="Line 96"/>
            <p:cNvSpPr>
              <a:spLocks noChangeShapeType="1"/>
            </p:cNvSpPr>
            <p:nvPr/>
          </p:nvSpPr>
          <p:spPr bwMode="auto">
            <a:xfrm>
              <a:off x="1920" y="576"/>
              <a:ext cx="0" cy="13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Line 88"/>
            <p:cNvSpPr>
              <a:spLocks noChangeShapeType="1"/>
            </p:cNvSpPr>
            <p:nvPr/>
          </p:nvSpPr>
          <p:spPr bwMode="auto">
            <a:xfrm>
              <a:off x="864" y="1104"/>
              <a:ext cx="0" cy="209"/>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838765" name="Group 109"/>
          <p:cNvGrpSpPr>
            <a:grpSpLocks/>
          </p:cNvGrpSpPr>
          <p:nvPr/>
        </p:nvGrpSpPr>
        <p:grpSpPr bwMode="auto">
          <a:xfrm>
            <a:off x="2286000" y="1676400"/>
            <a:ext cx="2133600" cy="609600"/>
            <a:chOff x="1440" y="1056"/>
            <a:chExt cx="1344" cy="384"/>
          </a:xfrm>
        </p:grpSpPr>
        <p:grpSp>
          <p:nvGrpSpPr>
            <p:cNvPr id="30729" name="Group 107"/>
            <p:cNvGrpSpPr>
              <a:grpSpLocks/>
            </p:cNvGrpSpPr>
            <p:nvPr/>
          </p:nvGrpSpPr>
          <p:grpSpPr bwMode="auto">
            <a:xfrm>
              <a:off x="1440" y="1056"/>
              <a:ext cx="1002" cy="384"/>
              <a:chOff x="1440" y="1056"/>
              <a:chExt cx="1002" cy="384"/>
            </a:xfrm>
          </p:grpSpPr>
          <p:sp>
            <p:nvSpPr>
              <p:cNvPr id="30731" name="Text Box 97"/>
              <p:cNvSpPr txBox="1">
                <a:spLocks noChangeArrowheads="1"/>
              </p:cNvSpPr>
              <p:nvPr/>
            </p:nvSpPr>
            <p:spPr bwMode="auto">
              <a:xfrm>
                <a:off x="1440" y="1138"/>
                <a:ext cx="1002"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a:t>Other Devices</a:t>
                </a:r>
              </a:p>
              <a:p>
                <a:pPr>
                  <a:spcBef>
                    <a:spcPct val="0"/>
                  </a:spcBef>
                </a:pPr>
                <a:r>
                  <a:rPr lang="en-US" sz="1600"/>
                  <a:t>or Buses</a:t>
                </a:r>
              </a:p>
            </p:txBody>
          </p:sp>
          <p:sp>
            <p:nvSpPr>
              <p:cNvPr id="30732" name="Line 98"/>
              <p:cNvSpPr>
                <a:spLocks noChangeShapeType="1"/>
              </p:cNvSpPr>
              <p:nvPr/>
            </p:nvSpPr>
            <p:spPr bwMode="auto">
              <a:xfrm>
                <a:off x="1920" y="1056"/>
                <a:ext cx="0" cy="14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30730" name="Line 108"/>
            <p:cNvSpPr>
              <a:spLocks noChangeShapeType="1"/>
            </p:cNvSpPr>
            <p:nvPr/>
          </p:nvSpPr>
          <p:spPr bwMode="auto">
            <a:xfrm flipH="1">
              <a:off x="2304" y="1344"/>
              <a:ext cx="48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3242457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87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87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38659">
                                            <p:txEl>
                                              <p:pRg st="0" end="0"/>
                                            </p:txEl>
                                          </p:spTgt>
                                        </p:tgtEl>
                                        <p:attrNameLst>
                                          <p:attrName>style.visibility</p:attrName>
                                        </p:attrNameLst>
                                      </p:cBhvr>
                                      <p:to>
                                        <p:strVal val="visible"/>
                                      </p:to>
                                    </p:set>
                                    <p:anim calcmode="lin" valueType="num">
                                      <p:cBhvr additive="base">
                                        <p:cTn id="15" dur="500" fill="hold"/>
                                        <p:tgtEl>
                                          <p:spTgt spid="838659">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38659">
                                            <p:txEl>
                                              <p:pRg st="0" end="0"/>
                                            </p:txEl>
                                          </p:spTgt>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838761"/>
                                        </p:tgtEl>
                                        <p:attrNameLst>
                                          <p:attrName>style.visibility</p:attrName>
                                        </p:attrNameLst>
                                      </p:cBhvr>
                                      <p:to>
                                        <p:strVal val="visible"/>
                                      </p:to>
                                    </p:set>
                                    <p:anim calcmode="lin" valueType="num">
                                      <p:cBhvr additive="base">
                                        <p:cTn id="20" dur="500" fill="hold"/>
                                        <p:tgtEl>
                                          <p:spTgt spid="838761"/>
                                        </p:tgtEl>
                                        <p:attrNameLst>
                                          <p:attrName>ppt_x</p:attrName>
                                        </p:attrNameLst>
                                      </p:cBhvr>
                                      <p:tavLst>
                                        <p:tav tm="0">
                                          <p:val>
                                            <p:strVal val="1+#ppt_w/2"/>
                                          </p:val>
                                        </p:tav>
                                        <p:tav tm="100000">
                                          <p:val>
                                            <p:strVal val="#ppt_x"/>
                                          </p:val>
                                        </p:tav>
                                      </p:tavLst>
                                    </p:anim>
                                    <p:anim calcmode="lin" valueType="num">
                                      <p:cBhvr additive="base">
                                        <p:cTn id="21" dur="500" fill="hold"/>
                                        <p:tgtEl>
                                          <p:spTgt spid="838761"/>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22" presetClass="entr" presetSubtype="2" fill="hold" nodeType="afterEffect">
                                  <p:stCondLst>
                                    <p:cond delay="0"/>
                                  </p:stCondLst>
                                  <p:childTnLst>
                                    <p:set>
                                      <p:cBhvr>
                                        <p:cTn id="24" dur="1" fill="hold">
                                          <p:stCondLst>
                                            <p:cond delay="0"/>
                                          </p:stCondLst>
                                        </p:cTn>
                                        <p:tgtEl>
                                          <p:spTgt spid="838762"/>
                                        </p:tgtEl>
                                        <p:attrNameLst>
                                          <p:attrName>style.visibility</p:attrName>
                                        </p:attrNameLst>
                                      </p:cBhvr>
                                      <p:to>
                                        <p:strVal val="visible"/>
                                      </p:to>
                                    </p:set>
                                    <p:animEffect transition="in" filter="wipe(right)">
                                      <p:cBhvr>
                                        <p:cTn id="25" dur="500"/>
                                        <p:tgtEl>
                                          <p:spTgt spid="8387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38659">
                                            <p:txEl>
                                              <p:pRg st="1" end="1"/>
                                            </p:txEl>
                                          </p:spTgt>
                                        </p:tgtEl>
                                        <p:attrNameLst>
                                          <p:attrName>style.visibility</p:attrName>
                                        </p:attrNameLst>
                                      </p:cBhvr>
                                      <p:to>
                                        <p:strVal val="visible"/>
                                      </p:to>
                                    </p:set>
                                    <p:anim calcmode="lin" valueType="num">
                                      <p:cBhvr additive="base">
                                        <p:cTn id="30" dur="500" fill="hold"/>
                                        <p:tgtEl>
                                          <p:spTgt spid="838659">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3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38659">
                                            <p:txEl>
                                              <p:pRg st="2" end="2"/>
                                            </p:txEl>
                                          </p:spTgt>
                                        </p:tgtEl>
                                        <p:attrNameLst>
                                          <p:attrName>style.visibility</p:attrName>
                                        </p:attrNameLst>
                                      </p:cBhvr>
                                      <p:to>
                                        <p:strVal val="visible"/>
                                      </p:to>
                                    </p:set>
                                    <p:anim calcmode="lin" valueType="num">
                                      <p:cBhvr additive="base">
                                        <p:cTn id="36" dur="500" fill="hold"/>
                                        <p:tgtEl>
                                          <p:spTgt spid="838659">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3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838659">
                                            <p:txEl>
                                              <p:pRg st="3" end="3"/>
                                            </p:txEl>
                                          </p:spTgt>
                                        </p:tgtEl>
                                        <p:attrNameLst>
                                          <p:attrName>style.visibility</p:attrName>
                                        </p:attrNameLst>
                                      </p:cBhvr>
                                      <p:to>
                                        <p:strVal val="visible"/>
                                      </p:to>
                                    </p:set>
                                    <p:anim calcmode="lin" valueType="num">
                                      <p:cBhvr additive="base">
                                        <p:cTn id="42" dur="500" fill="hold"/>
                                        <p:tgtEl>
                                          <p:spTgt spid="838659">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838659">
                                            <p:txEl>
                                              <p:pRg st="3" end="3"/>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838765"/>
                                        </p:tgtEl>
                                        <p:attrNameLst>
                                          <p:attrName>style.visibility</p:attrName>
                                        </p:attrNameLst>
                                      </p:cBhvr>
                                      <p:to>
                                        <p:strVal val="visible"/>
                                      </p:to>
                                    </p:set>
                                    <p:animEffect transition="in" filter="wipe(right)">
                                      <p:cBhvr>
                                        <p:cTn id="47" dur="500"/>
                                        <p:tgtEl>
                                          <p:spTgt spid="8387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838659">
                                            <p:txEl>
                                              <p:pRg st="4" end="4"/>
                                            </p:txEl>
                                          </p:spTgt>
                                        </p:tgtEl>
                                        <p:attrNameLst>
                                          <p:attrName>style.visibility</p:attrName>
                                        </p:attrNameLst>
                                      </p:cBhvr>
                                      <p:to>
                                        <p:strVal val="visible"/>
                                      </p:to>
                                    </p:set>
                                    <p:anim calcmode="lin" valueType="num">
                                      <p:cBhvr additive="base">
                                        <p:cTn id="52" dur="500" fill="hold"/>
                                        <p:tgtEl>
                                          <p:spTgt spid="838659">
                                            <p:txEl>
                                              <p:pRg st="4" end="4"/>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838659">
                                            <p:txEl>
                                              <p:pRg st="4" end="4"/>
                                            </p:txEl>
                                          </p:spTgt>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838659">
                                            <p:txEl>
                                              <p:pRg st="5" end="5"/>
                                            </p:txEl>
                                          </p:spTgt>
                                        </p:tgtEl>
                                        <p:attrNameLst>
                                          <p:attrName>style.visibility</p:attrName>
                                        </p:attrNameLst>
                                      </p:cBhvr>
                                      <p:to>
                                        <p:strVal val="visible"/>
                                      </p:to>
                                    </p:set>
                                    <p:anim calcmode="lin" valueType="num">
                                      <p:cBhvr additive="base">
                                        <p:cTn id="56" dur="500" fill="hold"/>
                                        <p:tgtEl>
                                          <p:spTgt spid="838659">
                                            <p:txEl>
                                              <p:pRg st="5" end="5"/>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8386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838659">
                                            <p:txEl>
                                              <p:pRg st="6" end="6"/>
                                            </p:txEl>
                                          </p:spTgt>
                                        </p:tgtEl>
                                        <p:attrNameLst>
                                          <p:attrName>style.visibility</p:attrName>
                                        </p:attrNameLst>
                                      </p:cBhvr>
                                      <p:to>
                                        <p:strVal val="visible"/>
                                      </p:to>
                                    </p:set>
                                    <p:anim calcmode="lin" valueType="num">
                                      <p:cBhvr additive="base">
                                        <p:cTn id="62" dur="500" fill="hold"/>
                                        <p:tgtEl>
                                          <p:spTgt spid="838659">
                                            <p:txEl>
                                              <p:pRg st="6" end="6"/>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838659">
                                            <p:txEl>
                                              <p:pRg st="6" end="6"/>
                                            </p:txEl>
                                          </p:spTgt>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838659">
                                            <p:txEl>
                                              <p:pRg st="7" end="7"/>
                                            </p:txEl>
                                          </p:spTgt>
                                        </p:tgtEl>
                                        <p:attrNameLst>
                                          <p:attrName>style.visibility</p:attrName>
                                        </p:attrNameLst>
                                      </p:cBhvr>
                                      <p:to>
                                        <p:strVal val="visible"/>
                                      </p:to>
                                    </p:set>
                                    <p:anim calcmode="lin" valueType="num">
                                      <p:cBhvr additive="base">
                                        <p:cTn id="66" dur="500" fill="hold"/>
                                        <p:tgtEl>
                                          <p:spTgt spid="838659">
                                            <p:txEl>
                                              <p:pRg st="7" end="7"/>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838659">
                                            <p:txEl>
                                              <p:pRg st="7" end="7"/>
                                            </p:txEl>
                                          </p:spTgt>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838659">
                                            <p:txEl>
                                              <p:pRg st="8" end="8"/>
                                            </p:txEl>
                                          </p:spTgt>
                                        </p:tgtEl>
                                        <p:attrNameLst>
                                          <p:attrName>style.visibility</p:attrName>
                                        </p:attrNameLst>
                                      </p:cBhvr>
                                      <p:to>
                                        <p:strVal val="visible"/>
                                      </p:to>
                                    </p:set>
                                    <p:anim calcmode="lin" valueType="num">
                                      <p:cBhvr additive="base">
                                        <p:cTn id="70" dur="500" fill="hold"/>
                                        <p:tgtEl>
                                          <p:spTgt spid="838659">
                                            <p:txEl>
                                              <p:pRg st="8" end="8"/>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8386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smtClean="0"/>
              <a:t>Example: Memory-Mapped Display Controller</a:t>
            </a:r>
            <a:endParaRPr lang="en-US" dirty="0"/>
          </a:p>
        </p:txBody>
      </p:sp>
      <p:sp>
        <p:nvSpPr>
          <p:cNvPr id="848899" name="Rectangle 3"/>
          <p:cNvSpPr>
            <a:spLocks noGrp="1" noChangeArrowheads="1"/>
          </p:cNvSpPr>
          <p:nvPr>
            <p:ph type="body" idx="1"/>
          </p:nvPr>
        </p:nvSpPr>
        <p:spPr>
          <a:xfrm>
            <a:off x="-1" y="914400"/>
            <a:ext cx="6081075" cy="5486400"/>
          </a:xfrm>
        </p:spPr>
        <p:txBody>
          <a:bodyPr>
            <a:normAutofit fontScale="85000" lnSpcReduction="10000"/>
          </a:bodyPr>
          <a:lstStyle/>
          <a:p>
            <a:r>
              <a:rPr lang="en-US" dirty="0" smtClean="0"/>
              <a:t>Memory-Mapped:</a:t>
            </a:r>
          </a:p>
          <a:p>
            <a:pPr lvl="1"/>
            <a:r>
              <a:rPr lang="en-US" dirty="0" smtClean="0"/>
              <a:t>Hardware maps control registers and display memory into physical address space</a:t>
            </a:r>
          </a:p>
          <a:p>
            <a:pPr lvl="2"/>
            <a:r>
              <a:rPr lang="en-US" dirty="0" smtClean="0"/>
              <a:t>Addresses set by hardware jumpers or programming at boot time</a:t>
            </a:r>
          </a:p>
          <a:p>
            <a:pPr lvl="1"/>
            <a:r>
              <a:rPr lang="en-US" dirty="0" smtClean="0"/>
              <a:t>Simply writing to display memory (also called the </a:t>
            </a:r>
            <a:r>
              <a:rPr lang="ja-JP" altLang="en-US" dirty="0" smtClean="0"/>
              <a:t>“</a:t>
            </a:r>
            <a:r>
              <a:rPr lang="en-US" altLang="ja-JP" dirty="0" smtClean="0"/>
              <a:t>frame buffer</a:t>
            </a:r>
            <a:r>
              <a:rPr lang="ja-JP" altLang="en-US" dirty="0" smtClean="0"/>
              <a:t>”</a:t>
            </a:r>
            <a:r>
              <a:rPr lang="en-US" altLang="ja-JP" dirty="0" smtClean="0"/>
              <a:t>) changes image on screen</a:t>
            </a:r>
          </a:p>
          <a:p>
            <a:pPr lvl="2"/>
            <a:r>
              <a:rPr lang="en-US" dirty="0" err="1" smtClean="0"/>
              <a:t>Addr</a:t>
            </a:r>
            <a:r>
              <a:rPr lang="en-US" dirty="0" smtClean="0"/>
              <a:t>: 0x8000F000—0x8000FFFF</a:t>
            </a:r>
          </a:p>
          <a:p>
            <a:pPr lvl="1"/>
            <a:r>
              <a:rPr lang="en-US" dirty="0" smtClean="0"/>
              <a:t>Writing graphics description to command-queue area </a:t>
            </a:r>
          </a:p>
          <a:p>
            <a:pPr lvl="2"/>
            <a:r>
              <a:rPr lang="en-US" dirty="0" smtClean="0"/>
              <a:t>Say enter a set of triangles that describe some scene</a:t>
            </a:r>
          </a:p>
          <a:p>
            <a:pPr lvl="2"/>
            <a:r>
              <a:rPr lang="en-US" dirty="0" err="1" smtClean="0"/>
              <a:t>Addr</a:t>
            </a:r>
            <a:r>
              <a:rPr lang="en-US" dirty="0" smtClean="0"/>
              <a:t>: 0x80010000—0x8001FFFF</a:t>
            </a:r>
          </a:p>
          <a:p>
            <a:pPr lvl="1"/>
            <a:r>
              <a:rPr lang="en-US" dirty="0" smtClean="0"/>
              <a:t>Writing to the command register may cause on-board graphics hardware to do something</a:t>
            </a:r>
          </a:p>
          <a:p>
            <a:pPr lvl="2"/>
            <a:r>
              <a:rPr lang="en-US" dirty="0" smtClean="0"/>
              <a:t>Say render the above scene</a:t>
            </a:r>
          </a:p>
          <a:p>
            <a:pPr lvl="2"/>
            <a:r>
              <a:rPr lang="en-US" dirty="0" err="1" smtClean="0"/>
              <a:t>Addr</a:t>
            </a:r>
            <a:r>
              <a:rPr lang="en-US" dirty="0" smtClean="0"/>
              <a:t>: 0x0007F004</a:t>
            </a:r>
          </a:p>
          <a:p>
            <a:r>
              <a:rPr lang="en-US" dirty="0" smtClean="0"/>
              <a:t>Can protect with address translation</a:t>
            </a:r>
            <a:endParaRPr lang="en-US" dirty="0"/>
          </a:p>
        </p:txBody>
      </p:sp>
      <p:pic>
        <p:nvPicPr>
          <p:cNvPr id="6553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9263" y="4952936"/>
            <a:ext cx="1184275"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5540" name="Group 18"/>
          <p:cNvGrpSpPr>
            <a:grpSpLocks/>
          </p:cNvGrpSpPr>
          <p:nvPr/>
        </p:nvGrpSpPr>
        <p:grpSpPr bwMode="auto">
          <a:xfrm>
            <a:off x="5849938" y="908050"/>
            <a:ext cx="3254375" cy="5207000"/>
            <a:chOff x="3685" y="572"/>
            <a:chExt cx="2050" cy="3280"/>
          </a:xfrm>
        </p:grpSpPr>
        <p:sp>
          <p:nvSpPr>
            <p:cNvPr id="65541" name="Rectangle 5"/>
            <p:cNvSpPr>
              <a:spLocks noChangeArrowheads="1"/>
            </p:cNvSpPr>
            <p:nvPr/>
          </p:nvSpPr>
          <p:spPr bwMode="auto">
            <a:xfrm>
              <a:off x="4556" y="572"/>
              <a:ext cx="768" cy="2736"/>
            </a:xfrm>
            <a:prstGeom prst="rect">
              <a:avLst/>
            </a:prstGeom>
            <a:solidFill>
              <a:srgbClr val="FF66CC"/>
            </a:solidFill>
            <a:ln w="38100">
              <a:solidFill>
                <a:schemeClr val="tx1"/>
              </a:solidFill>
              <a:miter lim="800000"/>
              <a:headEnd/>
              <a:tailEnd/>
            </a:ln>
          </p:spPr>
          <p:txBody>
            <a:bodyPr wrap="none" lIns="90478" tIns="44445" rIns="90478" bIns="44445" anchor="ctr"/>
            <a:lstStyle/>
            <a:p>
              <a:endParaRPr lang="en-US">
                <a:latin typeface="Helvetica" charset="0"/>
              </a:endParaRPr>
            </a:p>
          </p:txBody>
        </p:sp>
        <p:sp>
          <p:nvSpPr>
            <p:cNvPr id="65542" name="Rectangle 6"/>
            <p:cNvSpPr>
              <a:spLocks noChangeArrowheads="1"/>
            </p:cNvSpPr>
            <p:nvPr/>
          </p:nvSpPr>
          <p:spPr bwMode="auto">
            <a:xfrm>
              <a:off x="4556" y="1340"/>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Display</a:t>
              </a:r>
            </a:p>
            <a:p>
              <a:pPr marL="228600" indent="-228600">
                <a:spcBef>
                  <a:spcPct val="0"/>
                </a:spcBef>
              </a:pPr>
              <a:r>
                <a:rPr lang="en-US" sz="1800">
                  <a:latin typeface="Helvetica" charset="0"/>
                </a:rPr>
                <a:t>Memory</a:t>
              </a:r>
            </a:p>
          </p:txBody>
        </p:sp>
        <p:sp>
          <p:nvSpPr>
            <p:cNvPr id="65543" name="Text Box 7"/>
            <p:cNvSpPr txBox="1">
              <a:spLocks noChangeArrowheads="1"/>
            </p:cNvSpPr>
            <p:nvPr/>
          </p:nvSpPr>
          <p:spPr bwMode="auto">
            <a:xfrm>
              <a:off x="3685" y="1856"/>
              <a:ext cx="841"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0x8000F000</a:t>
              </a:r>
            </a:p>
          </p:txBody>
        </p:sp>
        <p:sp>
          <p:nvSpPr>
            <p:cNvPr id="65544" name="Text Box 8"/>
            <p:cNvSpPr txBox="1">
              <a:spLocks noChangeArrowheads="1"/>
            </p:cNvSpPr>
            <p:nvPr/>
          </p:nvSpPr>
          <p:spPr bwMode="auto">
            <a:xfrm>
              <a:off x="3689" y="1328"/>
              <a:ext cx="834"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0x80010000</a:t>
              </a:r>
            </a:p>
          </p:txBody>
        </p:sp>
        <p:sp>
          <p:nvSpPr>
            <p:cNvPr id="65545" name="Text Box 9"/>
            <p:cNvSpPr txBox="1">
              <a:spLocks noChangeArrowheads="1"/>
            </p:cNvSpPr>
            <p:nvPr/>
          </p:nvSpPr>
          <p:spPr bwMode="auto">
            <a:xfrm>
              <a:off x="4145" y="3404"/>
              <a:ext cx="1590" cy="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a:latin typeface="Helvetica" charset="0"/>
                </a:rPr>
                <a:t>Physical Address</a:t>
              </a:r>
            </a:p>
            <a:p>
              <a:r>
                <a:rPr lang="en-US">
                  <a:latin typeface="Helvetica" charset="0"/>
                </a:rPr>
                <a:t>Space</a:t>
              </a:r>
            </a:p>
          </p:txBody>
        </p:sp>
        <p:sp>
          <p:nvSpPr>
            <p:cNvPr id="65546" name="Rectangle 10"/>
            <p:cNvSpPr>
              <a:spLocks noChangeArrowheads="1"/>
            </p:cNvSpPr>
            <p:nvPr/>
          </p:nvSpPr>
          <p:spPr bwMode="auto">
            <a:xfrm>
              <a:off x="4556" y="2588"/>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Status</a:t>
              </a:r>
            </a:p>
          </p:txBody>
        </p:sp>
        <p:sp>
          <p:nvSpPr>
            <p:cNvPr id="65547" name="Text Box 11"/>
            <p:cNvSpPr txBox="1">
              <a:spLocks noChangeArrowheads="1"/>
            </p:cNvSpPr>
            <p:nvPr/>
          </p:nvSpPr>
          <p:spPr bwMode="auto">
            <a:xfrm>
              <a:off x="3686" y="2600"/>
              <a:ext cx="841"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0x0007F000</a:t>
              </a:r>
            </a:p>
          </p:txBody>
        </p:sp>
        <p:sp>
          <p:nvSpPr>
            <p:cNvPr id="65548" name="Rectangle 12"/>
            <p:cNvSpPr>
              <a:spLocks noChangeArrowheads="1"/>
            </p:cNvSpPr>
            <p:nvPr/>
          </p:nvSpPr>
          <p:spPr bwMode="auto">
            <a:xfrm>
              <a:off x="4556" y="2396"/>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Command</a:t>
              </a:r>
            </a:p>
          </p:txBody>
        </p:sp>
        <p:sp>
          <p:nvSpPr>
            <p:cNvPr id="65549" name="Text Box 13"/>
            <p:cNvSpPr txBox="1">
              <a:spLocks noChangeArrowheads="1"/>
            </p:cNvSpPr>
            <p:nvPr/>
          </p:nvSpPr>
          <p:spPr bwMode="auto">
            <a:xfrm>
              <a:off x="3686" y="2408"/>
              <a:ext cx="841"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0x0007F004</a:t>
              </a:r>
            </a:p>
          </p:txBody>
        </p:sp>
        <p:sp>
          <p:nvSpPr>
            <p:cNvPr id="65550" name="Rectangle 15"/>
            <p:cNvSpPr>
              <a:spLocks noChangeArrowheads="1"/>
            </p:cNvSpPr>
            <p:nvPr/>
          </p:nvSpPr>
          <p:spPr bwMode="auto">
            <a:xfrm>
              <a:off x="4556" y="768"/>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Graphics</a:t>
              </a:r>
            </a:p>
            <a:p>
              <a:pPr marL="228600" indent="-228600">
                <a:spcBef>
                  <a:spcPct val="0"/>
                </a:spcBef>
              </a:pPr>
              <a:r>
                <a:rPr lang="en-US" sz="1800">
                  <a:latin typeface="Helvetica" charset="0"/>
                </a:rPr>
                <a:t>Command</a:t>
              </a:r>
            </a:p>
            <a:p>
              <a:pPr marL="228600" indent="-228600">
                <a:spcBef>
                  <a:spcPct val="0"/>
                </a:spcBef>
              </a:pPr>
              <a:r>
                <a:rPr lang="en-US" sz="1800">
                  <a:latin typeface="Helvetica" charset="0"/>
                </a:rPr>
                <a:t>Queue</a:t>
              </a:r>
            </a:p>
          </p:txBody>
        </p:sp>
        <p:sp>
          <p:nvSpPr>
            <p:cNvPr id="65551" name="Text Box 16"/>
            <p:cNvSpPr txBox="1">
              <a:spLocks noChangeArrowheads="1"/>
            </p:cNvSpPr>
            <p:nvPr/>
          </p:nvSpPr>
          <p:spPr bwMode="auto">
            <a:xfrm>
              <a:off x="3697" y="732"/>
              <a:ext cx="834"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0x80020000</a:t>
              </a:r>
            </a:p>
          </p:txBody>
        </p:sp>
      </p:grpSp>
    </p:spTree>
    <p:extLst>
      <p:ext uri="{BB962C8B-B14F-4D97-AF65-F5344CB8AC3E}">
        <p14:creationId xmlns:p14="http://schemas.microsoft.com/office/powerpoint/2010/main" val="40059112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8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8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8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8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8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8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889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8899">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8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41732" name="Picture 4"/>
          <p:cNvPicPr>
            <a:picLocks noChangeAspect="1" noChangeArrowheads="1"/>
          </p:cNvPicPr>
          <p:nvPr/>
        </p:nvPicPr>
        <p:blipFill>
          <a:blip r:embed="rId3">
            <a:extLst>
              <a:ext uri="{28A0092B-C50C-407E-A947-70E740481C1C}">
                <a14:useLocalDpi xmlns:a14="http://schemas.microsoft.com/office/drawing/2010/main" val="0"/>
              </a:ext>
            </a:extLst>
          </a:blip>
          <a:srcRect l="464" t="5923" r="464" b="5925"/>
          <a:stretch>
            <a:fillRect/>
          </a:stretch>
        </p:blipFill>
        <p:spPr bwMode="auto">
          <a:xfrm>
            <a:off x="3214674" y="3133811"/>
            <a:ext cx="5715000" cy="3813175"/>
          </a:xfrm>
          <a:prstGeom prst="rect">
            <a:avLst/>
          </a:prstGeom>
          <a:noFill/>
          <a:ln w="38100" cmpd="dbl">
            <a:solidFill>
              <a:srgbClr val="CC6600"/>
            </a:solidFill>
            <a:miter lim="800000"/>
            <a:headEnd/>
            <a:tailEnd/>
          </a:ln>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907990" y="4687703"/>
            <a:ext cx="453970" cy="430887"/>
          </a:xfrm>
          <a:prstGeom prst="rect">
            <a:avLst/>
          </a:prstGeom>
          <a:noFill/>
        </p:spPr>
        <p:txBody>
          <a:bodyPr wrap="none" rtlCol="0">
            <a:spAutoFit/>
          </a:bodyPr>
          <a:lstStyle/>
          <a:p>
            <a:pPr algn="ctr"/>
            <a:r>
              <a:rPr lang="en-US" sz="1100" dirty="0" err="1">
                <a:solidFill>
                  <a:srgbClr val="FF0000"/>
                </a:solidFill>
              </a:rPr>
              <a:t>a</a:t>
            </a:r>
            <a:r>
              <a:rPr lang="en-US" sz="1100" dirty="0" err="1" smtClean="0">
                <a:solidFill>
                  <a:srgbClr val="FF0000"/>
                </a:solidFill>
              </a:rPr>
              <a:t>ddr</a:t>
            </a:r>
            <a:endParaRPr lang="en-US" sz="1100" dirty="0" smtClean="0">
              <a:solidFill>
                <a:srgbClr val="FF0000"/>
              </a:solidFill>
            </a:endParaRPr>
          </a:p>
          <a:p>
            <a:pPr algn="ctr"/>
            <a:r>
              <a:rPr lang="en-US" sz="1100" dirty="0" err="1" smtClean="0">
                <a:solidFill>
                  <a:srgbClr val="FF0000"/>
                </a:solidFill>
              </a:rPr>
              <a:t>len</a:t>
            </a:r>
            <a:endParaRPr lang="en-US" sz="1100" dirty="0">
              <a:solidFill>
                <a:srgbClr val="FF0000"/>
              </a:solidFill>
            </a:endParaRPr>
          </a:p>
        </p:txBody>
      </p:sp>
      <p:sp>
        <p:nvSpPr>
          <p:cNvPr id="67585" name="Rectangle 2"/>
          <p:cNvSpPr>
            <a:spLocks noGrp="1" noChangeArrowheads="1"/>
          </p:cNvSpPr>
          <p:nvPr>
            <p:ph type="title"/>
          </p:nvPr>
        </p:nvSpPr>
        <p:spPr>
          <a:xfrm>
            <a:off x="457200" y="266700"/>
            <a:ext cx="8534400" cy="533400"/>
          </a:xfrm>
        </p:spPr>
        <p:txBody>
          <a:bodyPr>
            <a:normAutofit/>
          </a:bodyPr>
          <a:lstStyle/>
          <a:p>
            <a:r>
              <a:rPr lang="en-US" dirty="0">
                <a:ea typeface="MS PGothic" charset="0"/>
              </a:rPr>
              <a:t>Transferring Data To/From Controller</a:t>
            </a:r>
          </a:p>
        </p:txBody>
      </p:sp>
      <p:sp>
        <p:nvSpPr>
          <p:cNvPr id="841731" name="Rectangle 3"/>
          <p:cNvSpPr>
            <a:spLocks noGrp="1" noChangeArrowheads="1"/>
          </p:cNvSpPr>
          <p:nvPr>
            <p:ph type="body" idx="1"/>
          </p:nvPr>
        </p:nvSpPr>
        <p:spPr>
          <a:xfrm>
            <a:off x="152400" y="685800"/>
            <a:ext cx="8686800" cy="6096000"/>
          </a:xfrm>
        </p:spPr>
        <p:txBody>
          <a:bodyPr>
            <a:normAutofit/>
          </a:bodyPr>
          <a:lstStyle/>
          <a:p>
            <a:pPr>
              <a:lnSpc>
                <a:spcPct val="100000"/>
              </a:lnSpc>
              <a:spcBef>
                <a:spcPct val="5000"/>
              </a:spcBef>
            </a:pPr>
            <a:r>
              <a:rPr lang="en-US" sz="2000" dirty="0">
                <a:solidFill>
                  <a:schemeClr val="hlink"/>
                </a:solidFill>
                <a:latin typeface="+mj-lt"/>
                <a:ea typeface="MS PGothic" charset="0"/>
              </a:rPr>
              <a:t>Programmed I/O:</a:t>
            </a:r>
          </a:p>
          <a:p>
            <a:pPr lvl="1">
              <a:lnSpc>
                <a:spcPct val="100000"/>
              </a:lnSpc>
              <a:spcBef>
                <a:spcPct val="5000"/>
              </a:spcBef>
            </a:pPr>
            <a:r>
              <a:rPr lang="en-US" sz="1800" dirty="0">
                <a:latin typeface="+mj-lt"/>
                <a:ea typeface="MS PGothic" charset="0"/>
              </a:rPr>
              <a:t>Each byte transferred via processor in/out or load/store</a:t>
            </a:r>
          </a:p>
          <a:p>
            <a:pPr lvl="1">
              <a:lnSpc>
                <a:spcPct val="100000"/>
              </a:lnSpc>
              <a:spcBef>
                <a:spcPct val="5000"/>
              </a:spcBef>
            </a:pPr>
            <a:r>
              <a:rPr lang="en-US" sz="1800" dirty="0">
                <a:latin typeface="+mj-lt"/>
                <a:ea typeface="MS PGothic" charset="0"/>
              </a:rPr>
              <a:t>Pro: Simple hardware, easy to program</a:t>
            </a:r>
          </a:p>
          <a:p>
            <a:pPr lvl="1">
              <a:lnSpc>
                <a:spcPct val="100000"/>
              </a:lnSpc>
              <a:spcBef>
                <a:spcPct val="5000"/>
              </a:spcBef>
            </a:pPr>
            <a:r>
              <a:rPr lang="en-US" sz="1800" dirty="0">
                <a:latin typeface="+mj-lt"/>
                <a:ea typeface="MS PGothic" charset="0"/>
              </a:rPr>
              <a:t>Con: Consumes processor cycles </a:t>
            </a:r>
            <a:r>
              <a:rPr lang="en-US" sz="1800" dirty="0">
                <a:latin typeface="+mj-lt"/>
                <a:ea typeface="MS PGothic" charset="0"/>
                <a:sym typeface="Symbol" charset="0"/>
              </a:rPr>
              <a:t>proportional to data size</a:t>
            </a:r>
            <a:endParaRPr lang="el-GR" sz="1800" dirty="0">
              <a:latin typeface="+mj-lt"/>
              <a:ea typeface="MS PGothic" charset="0"/>
              <a:sym typeface="Symbol" charset="0"/>
            </a:endParaRPr>
          </a:p>
          <a:p>
            <a:pPr>
              <a:lnSpc>
                <a:spcPct val="100000"/>
              </a:lnSpc>
              <a:spcBef>
                <a:spcPct val="5000"/>
              </a:spcBef>
            </a:pPr>
            <a:r>
              <a:rPr lang="en-US" sz="2000" dirty="0">
                <a:solidFill>
                  <a:schemeClr val="hlink"/>
                </a:solidFill>
                <a:latin typeface="+mj-lt"/>
                <a:ea typeface="MS PGothic" charset="0"/>
              </a:rPr>
              <a:t>Direct Memory Access:</a:t>
            </a:r>
          </a:p>
          <a:p>
            <a:pPr lvl="1">
              <a:lnSpc>
                <a:spcPct val="100000"/>
              </a:lnSpc>
              <a:spcBef>
                <a:spcPct val="5000"/>
              </a:spcBef>
            </a:pPr>
            <a:r>
              <a:rPr lang="en-US" sz="1800" dirty="0">
                <a:latin typeface="+mj-lt"/>
                <a:ea typeface="MS PGothic" charset="0"/>
              </a:rPr>
              <a:t>Give controller access to memory bus</a:t>
            </a:r>
          </a:p>
          <a:p>
            <a:pPr lvl="1">
              <a:lnSpc>
                <a:spcPct val="100000"/>
              </a:lnSpc>
              <a:spcBef>
                <a:spcPct val="5000"/>
              </a:spcBef>
            </a:pPr>
            <a:r>
              <a:rPr lang="en-US" sz="1800" dirty="0">
                <a:latin typeface="+mj-lt"/>
                <a:ea typeface="MS PGothic" charset="0"/>
              </a:rPr>
              <a:t>Ask it to transfer </a:t>
            </a:r>
            <a:r>
              <a:rPr lang="en-US" sz="1800" dirty="0" smtClean="0">
                <a:latin typeface="+mj-lt"/>
                <a:ea typeface="MS PGothic" charset="0"/>
              </a:rPr>
              <a:t>data blocks </a:t>
            </a:r>
            <a:r>
              <a:rPr lang="en-US" sz="1800" dirty="0">
                <a:latin typeface="+mj-lt"/>
                <a:ea typeface="MS PGothic" charset="0"/>
              </a:rPr>
              <a:t>to/from memory directly</a:t>
            </a:r>
          </a:p>
          <a:p>
            <a:pPr>
              <a:lnSpc>
                <a:spcPct val="100000"/>
              </a:lnSpc>
              <a:spcBef>
                <a:spcPct val="5000"/>
              </a:spcBef>
            </a:pPr>
            <a:r>
              <a:rPr lang="en-US" sz="2000" dirty="0">
                <a:latin typeface="+mj-lt"/>
                <a:ea typeface="MS PGothic" charset="0"/>
              </a:rPr>
              <a:t>Sample interaction with DMA controller (from </a:t>
            </a:r>
            <a:r>
              <a:rPr lang="en-US" sz="2000" dirty="0" smtClean="0">
                <a:latin typeface="+mj-lt"/>
                <a:ea typeface="MS PGothic" charset="0"/>
              </a:rPr>
              <a:t>OSC)</a:t>
            </a:r>
            <a:r>
              <a:rPr lang="en-US" sz="2000" dirty="0">
                <a:latin typeface="+mj-lt"/>
                <a:ea typeface="MS PGothic" charset="0"/>
              </a:rPr>
              <a:t>:</a:t>
            </a:r>
          </a:p>
        </p:txBody>
      </p:sp>
      <p:sp>
        <p:nvSpPr>
          <p:cNvPr id="2" name="Freeform 1"/>
          <p:cNvSpPr/>
          <p:nvPr/>
        </p:nvSpPr>
        <p:spPr>
          <a:xfrm>
            <a:off x="4700387" y="4750747"/>
            <a:ext cx="3664207" cy="1054563"/>
          </a:xfrm>
          <a:custGeom>
            <a:avLst/>
            <a:gdLst>
              <a:gd name="connsiteX0" fmla="*/ 64376 w 3664207"/>
              <a:gd name="connsiteY0" fmla="*/ 1054563 h 1054563"/>
              <a:gd name="connsiteX1" fmla="*/ 102570 w 3664207"/>
              <a:gd name="connsiteY1" fmla="*/ 624894 h 1054563"/>
              <a:gd name="connsiteX2" fmla="*/ 1028787 w 3664207"/>
              <a:gd name="connsiteY2" fmla="*/ 605797 h 1054563"/>
              <a:gd name="connsiteX3" fmla="*/ 1305697 w 3664207"/>
              <a:gd name="connsiteY3" fmla="*/ 147483 h 1054563"/>
              <a:gd name="connsiteX4" fmla="*/ 1697190 w 3664207"/>
              <a:gd name="connsiteY4" fmla="*/ 13809 h 1054563"/>
              <a:gd name="connsiteX5" fmla="*/ 3664207 w 3664207"/>
              <a:gd name="connsiteY5" fmla="*/ 4260 h 105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4207" h="1054563">
                <a:moveTo>
                  <a:pt x="64376" y="1054563"/>
                </a:moveTo>
                <a:cubicBezTo>
                  <a:pt x="3105" y="877125"/>
                  <a:pt x="-58165" y="699688"/>
                  <a:pt x="102570" y="624894"/>
                </a:cubicBezTo>
                <a:cubicBezTo>
                  <a:pt x="263305" y="550100"/>
                  <a:pt x="828266" y="685365"/>
                  <a:pt x="1028787" y="605797"/>
                </a:cubicBezTo>
                <a:cubicBezTo>
                  <a:pt x="1229308" y="526229"/>
                  <a:pt x="1194297" y="246148"/>
                  <a:pt x="1305697" y="147483"/>
                </a:cubicBezTo>
                <a:cubicBezTo>
                  <a:pt x="1417097" y="48818"/>
                  <a:pt x="1304105" y="37679"/>
                  <a:pt x="1697190" y="13809"/>
                </a:cubicBezTo>
                <a:cubicBezTo>
                  <a:pt x="2090275" y="-10062"/>
                  <a:pt x="3664207" y="4260"/>
                  <a:pt x="3664207" y="4260"/>
                </a:cubicBezTo>
              </a:path>
            </a:pathLst>
          </a:custGeom>
          <a:ln>
            <a:solidFill>
              <a:srgbClr val="FF0000"/>
            </a:solidFill>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 name="Straight Arrow Connector 4"/>
          <p:cNvCxnSpPr/>
          <p:nvPr/>
        </p:nvCxnSpPr>
        <p:spPr>
          <a:xfrm flipH="1">
            <a:off x="5414069" y="3580578"/>
            <a:ext cx="1241321" cy="11701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85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anim calcmode="lin" valueType="num">
                                      <p:cBhvr additive="base">
                                        <p:cTn id="7" dur="500" fill="hold"/>
                                        <p:tgtEl>
                                          <p:spTgt spid="841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1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41731">
                                            <p:txEl>
                                              <p:pRg st="1" end="1"/>
                                            </p:txEl>
                                          </p:spTgt>
                                        </p:tgtEl>
                                        <p:attrNameLst>
                                          <p:attrName>style.visibility</p:attrName>
                                        </p:attrNameLst>
                                      </p:cBhvr>
                                      <p:to>
                                        <p:strVal val="visible"/>
                                      </p:to>
                                    </p:set>
                                    <p:anim calcmode="lin" valueType="num">
                                      <p:cBhvr additive="base">
                                        <p:cTn id="11" dur="500" fill="hold"/>
                                        <p:tgtEl>
                                          <p:spTgt spid="84173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41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41731">
                                            <p:txEl>
                                              <p:pRg st="2" end="2"/>
                                            </p:txEl>
                                          </p:spTgt>
                                        </p:tgtEl>
                                        <p:attrNameLst>
                                          <p:attrName>style.visibility</p:attrName>
                                        </p:attrNameLst>
                                      </p:cBhvr>
                                      <p:to>
                                        <p:strVal val="visible"/>
                                      </p:to>
                                    </p:set>
                                    <p:anim calcmode="lin" valueType="num">
                                      <p:cBhvr additive="base">
                                        <p:cTn id="17" dur="500" fill="hold"/>
                                        <p:tgtEl>
                                          <p:spTgt spid="8417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417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41731">
                                            <p:txEl>
                                              <p:pRg st="3" end="3"/>
                                            </p:txEl>
                                          </p:spTgt>
                                        </p:tgtEl>
                                        <p:attrNameLst>
                                          <p:attrName>style.visibility</p:attrName>
                                        </p:attrNameLst>
                                      </p:cBhvr>
                                      <p:to>
                                        <p:strVal val="visible"/>
                                      </p:to>
                                    </p:set>
                                    <p:anim calcmode="lin" valueType="num">
                                      <p:cBhvr additive="base">
                                        <p:cTn id="21" dur="500" fill="hold"/>
                                        <p:tgtEl>
                                          <p:spTgt spid="84173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41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41731">
                                            <p:txEl>
                                              <p:pRg st="4" end="4"/>
                                            </p:txEl>
                                          </p:spTgt>
                                        </p:tgtEl>
                                        <p:attrNameLst>
                                          <p:attrName>style.visibility</p:attrName>
                                        </p:attrNameLst>
                                      </p:cBhvr>
                                      <p:to>
                                        <p:strVal val="visible"/>
                                      </p:to>
                                    </p:set>
                                    <p:anim calcmode="lin" valueType="num">
                                      <p:cBhvr additive="base">
                                        <p:cTn id="27" dur="500" fill="hold"/>
                                        <p:tgtEl>
                                          <p:spTgt spid="8417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417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41731">
                                            <p:txEl>
                                              <p:pRg st="5" end="5"/>
                                            </p:txEl>
                                          </p:spTgt>
                                        </p:tgtEl>
                                        <p:attrNameLst>
                                          <p:attrName>style.visibility</p:attrName>
                                        </p:attrNameLst>
                                      </p:cBhvr>
                                      <p:to>
                                        <p:strVal val="visible"/>
                                      </p:to>
                                    </p:set>
                                    <p:anim calcmode="lin" valueType="num">
                                      <p:cBhvr additive="base">
                                        <p:cTn id="31" dur="500" fill="hold"/>
                                        <p:tgtEl>
                                          <p:spTgt spid="8417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173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41731">
                                            <p:txEl>
                                              <p:pRg st="6" end="6"/>
                                            </p:txEl>
                                          </p:spTgt>
                                        </p:tgtEl>
                                        <p:attrNameLst>
                                          <p:attrName>style.visibility</p:attrName>
                                        </p:attrNameLst>
                                      </p:cBhvr>
                                      <p:to>
                                        <p:strVal val="visible"/>
                                      </p:to>
                                    </p:set>
                                    <p:anim calcmode="lin" valueType="num">
                                      <p:cBhvr additive="base">
                                        <p:cTn id="35" dur="500" fill="hold"/>
                                        <p:tgtEl>
                                          <p:spTgt spid="84173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417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841731">
                                            <p:txEl>
                                              <p:pRg st="7" end="7"/>
                                            </p:txEl>
                                          </p:spTgt>
                                        </p:tgtEl>
                                        <p:attrNameLst>
                                          <p:attrName>style.visibility</p:attrName>
                                        </p:attrNameLst>
                                      </p:cBhvr>
                                      <p:to>
                                        <p:strVal val="visible"/>
                                      </p:to>
                                    </p:set>
                                    <p:anim calcmode="lin" valueType="num">
                                      <p:cBhvr additive="base">
                                        <p:cTn id="41" dur="500" fill="hold"/>
                                        <p:tgtEl>
                                          <p:spTgt spid="84173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4173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841732"/>
                                        </p:tgtEl>
                                        <p:attrNameLst>
                                          <p:attrName>style.visibility</p:attrName>
                                        </p:attrNameLst>
                                      </p:cBhvr>
                                      <p:to>
                                        <p:strVal val="visible"/>
                                      </p:to>
                                    </p:set>
                                    <p:anim calcmode="lin" valueType="num">
                                      <p:cBhvr additive="base">
                                        <p:cTn id="45" dur="500" fill="hold"/>
                                        <p:tgtEl>
                                          <p:spTgt spid="841732"/>
                                        </p:tgtEl>
                                        <p:attrNameLst>
                                          <p:attrName>ppt_x</p:attrName>
                                        </p:attrNameLst>
                                      </p:cBhvr>
                                      <p:tavLst>
                                        <p:tav tm="0">
                                          <p:val>
                                            <p:strVal val="#ppt_x"/>
                                          </p:val>
                                        </p:tav>
                                        <p:tav tm="100000">
                                          <p:val>
                                            <p:strVal val="#ppt_x"/>
                                          </p:val>
                                        </p:tav>
                                      </p:tavLst>
                                    </p:anim>
                                    <p:anim calcmode="lin" valueType="num">
                                      <p:cBhvr additive="base">
                                        <p:cTn id="46" dur="500" fill="hold"/>
                                        <p:tgtEl>
                                          <p:spTgt spid="841732"/>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subTnLst>
                                    <p:set>
                                      <p:cBhvr override="childStyle">
                                        <p:cTn dur="1" fill="hold" display="0" masterRel="sameClick" afterEffect="1">
                                          <p:stCondLst>
                                            <p:cond evt="end" delay="0">
                                              <p:tn val="49"/>
                                            </p:cond>
                                          </p:stCondLst>
                                        </p:cTn>
                                        <p:tgtEl>
                                          <p:spTgt spid="5"/>
                                        </p:tgtEl>
                                        <p:attrNameLst>
                                          <p:attrName>style.visibility</p:attrName>
                                        </p:attrNameLst>
                                      </p:cBhvr>
                                      <p:to>
                                        <p:strVal val="hidden"/>
                                      </p:to>
                                    </p:set>
                                  </p:sub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41731" grpId="0" build="p"/>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971326" y="246083"/>
            <a:ext cx="4525277" cy="383695"/>
          </a:xfrm>
          <a:noFill/>
        </p:spPr>
        <p:txBody>
          <a:bodyPr wrap="none" lIns="63500" tIns="25400" rIns="63500" bIns="25400" anchor="t">
            <a:spAutoFit/>
          </a:bodyPr>
          <a:lstStyle/>
          <a:p>
            <a:r>
              <a:rPr lang="en-US" dirty="0">
                <a:ea typeface="MS PGothic" charset="0"/>
              </a:rPr>
              <a:t>I/O Device Notifying the OS</a:t>
            </a:r>
          </a:p>
        </p:txBody>
      </p:sp>
      <p:sp>
        <p:nvSpPr>
          <p:cNvPr id="842755" name="Rectangle 3"/>
          <p:cNvSpPr>
            <a:spLocks noGrp="1" noChangeArrowheads="1"/>
          </p:cNvSpPr>
          <p:nvPr>
            <p:ph type="body" idx="1"/>
          </p:nvPr>
        </p:nvSpPr>
        <p:spPr>
          <a:xfrm>
            <a:off x="152400" y="894305"/>
            <a:ext cx="8686800" cy="5397375"/>
          </a:xfrm>
          <a:noFill/>
        </p:spPr>
        <p:txBody>
          <a:bodyPr lIns="63500" tIns="25400" rIns="63500" bIns="25400">
            <a:spAutoFit/>
          </a:bodyPr>
          <a:lstStyle/>
          <a:p>
            <a:pPr marL="203200" indent="-203200">
              <a:spcBef>
                <a:spcPct val="5000"/>
              </a:spcBef>
            </a:pPr>
            <a:r>
              <a:rPr lang="en-US" sz="2400" dirty="0">
                <a:latin typeface="+mj-lt"/>
                <a:ea typeface="MS PGothic" charset="0"/>
              </a:rPr>
              <a:t>The OS needs to know when:</a:t>
            </a:r>
          </a:p>
          <a:p>
            <a:pPr marL="508000" lvl="1" indent="-190500">
              <a:spcBef>
                <a:spcPct val="5000"/>
              </a:spcBef>
            </a:pPr>
            <a:r>
              <a:rPr lang="en-US" sz="2000" dirty="0">
                <a:latin typeface="+mj-lt"/>
                <a:ea typeface="MS PGothic" charset="0"/>
              </a:rPr>
              <a:t>The I/O device has completed an operation</a:t>
            </a:r>
          </a:p>
          <a:p>
            <a:pPr marL="508000" lvl="1" indent="-190500">
              <a:spcBef>
                <a:spcPct val="5000"/>
              </a:spcBef>
            </a:pPr>
            <a:r>
              <a:rPr lang="en-US" sz="2000" dirty="0">
                <a:latin typeface="+mj-lt"/>
                <a:ea typeface="MS PGothic" charset="0"/>
              </a:rPr>
              <a:t>The I/O operation has encountered an error</a:t>
            </a:r>
          </a:p>
          <a:p>
            <a:pPr marL="203200" indent="-203200">
              <a:spcBef>
                <a:spcPct val="5000"/>
              </a:spcBef>
            </a:pPr>
            <a:r>
              <a:rPr lang="en-US" sz="2400" dirty="0">
                <a:solidFill>
                  <a:schemeClr val="hlink"/>
                </a:solidFill>
                <a:latin typeface="+mj-lt"/>
                <a:ea typeface="MS PGothic" charset="0"/>
              </a:rPr>
              <a:t>I/O Interrupt:</a:t>
            </a:r>
          </a:p>
          <a:p>
            <a:pPr marL="508000" lvl="1" indent="-190500">
              <a:spcBef>
                <a:spcPct val="5000"/>
              </a:spcBef>
            </a:pPr>
            <a:r>
              <a:rPr lang="en-US" sz="2000" dirty="0">
                <a:latin typeface="+mj-lt"/>
                <a:ea typeface="MS PGothic" charset="0"/>
              </a:rPr>
              <a:t>Device generates an interrupt whenever it needs service</a:t>
            </a:r>
          </a:p>
          <a:p>
            <a:pPr marL="508000" lvl="1" indent="-190500">
              <a:spcBef>
                <a:spcPct val="5000"/>
              </a:spcBef>
            </a:pPr>
            <a:r>
              <a:rPr lang="en-US" sz="2000" dirty="0">
                <a:latin typeface="+mj-lt"/>
                <a:ea typeface="MS PGothic" charset="0"/>
              </a:rPr>
              <a:t>Pro: handles unpredictable events well</a:t>
            </a:r>
          </a:p>
          <a:p>
            <a:pPr marL="508000" lvl="1" indent="-190500">
              <a:spcBef>
                <a:spcPct val="5000"/>
              </a:spcBef>
            </a:pPr>
            <a:r>
              <a:rPr lang="en-US" sz="2000" dirty="0">
                <a:latin typeface="+mj-lt"/>
                <a:ea typeface="MS PGothic" charset="0"/>
              </a:rPr>
              <a:t>Con: interrupts relatively high overhead </a:t>
            </a:r>
          </a:p>
          <a:p>
            <a:pPr marL="203200" indent="-203200">
              <a:spcBef>
                <a:spcPct val="5000"/>
              </a:spcBef>
            </a:pPr>
            <a:r>
              <a:rPr lang="en-US" sz="2400" dirty="0">
                <a:solidFill>
                  <a:schemeClr val="hlink"/>
                </a:solidFill>
                <a:latin typeface="+mj-lt"/>
                <a:ea typeface="MS PGothic" charset="0"/>
              </a:rPr>
              <a:t>Polling:</a:t>
            </a:r>
          </a:p>
          <a:p>
            <a:pPr marL="508000" lvl="1" indent="-190500">
              <a:spcBef>
                <a:spcPct val="5000"/>
              </a:spcBef>
            </a:pPr>
            <a:r>
              <a:rPr lang="en-US" sz="2000" dirty="0">
                <a:latin typeface="+mj-lt"/>
                <a:ea typeface="MS PGothic" charset="0"/>
              </a:rPr>
              <a:t>OS periodically checks a device-specific status register</a:t>
            </a:r>
          </a:p>
          <a:p>
            <a:pPr marL="965200" lvl="2" indent="-342900">
              <a:spcBef>
                <a:spcPct val="5000"/>
              </a:spcBef>
            </a:pPr>
            <a:r>
              <a:rPr lang="en-US" sz="1800" dirty="0">
                <a:latin typeface="+mj-lt"/>
                <a:ea typeface="MS PGothic" charset="0"/>
              </a:rPr>
              <a:t>I/O device puts completion information in status register</a:t>
            </a:r>
          </a:p>
          <a:p>
            <a:pPr marL="508000" lvl="1" indent="-190500">
              <a:spcBef>
                <a:spcPct val="5000"/>
              </a:spcBef>
            </a:pPr>
            <a:r>
              <a:rPr lang="en-US" sz="2000" dirty="0">
                <a:latin typeface="+mj-lt"/>
                <a:ea typeface="MS PGothic" charset="0"/>
              </a:rPr>
              <a:t>Pro: low overhead</a:t>
            </a:r>
          </a:p>
          <a:p>
            <a:pPr marL="508000" lvl="1" indent="-190500">
              <a:spcBef>
                <a:spcPct val="5000"/>
              </a:spcBef>
            </a:pPr>
            <a:r>
              <a:rPr lang="en-US" sz="2000" dirty="0">
                <a:latin typeface="+mj-lt"/>
                <a:ea typeface="MS PGothic" charset="0"/>
              </a:rPr>
              <a:t>Con: may waste many cycles on polling if infrequent or unpredictable I/O operations</a:t>
            </a:r>
          </a:p>
          <a:p>
            <a:pPr marL="203200" indent="-203200">
              <a:spcBef>
                <a:spcPct val="5000"/>
              </a:spcBef>
            </a:pPr>
            <a:r>
              <a:rPr lang="en-US" sz="2400" dirty="0">
                <a:latin typeface="+mj-lt"/>
                <a:ea typeface="MS PGothic" charset="0"/>
              </a:rPr>
              <a:t>Actual devices combine both polling and interrupts</a:t>
            </a:r>
          </a:p>
          <a:p>
            <a:pPr marL="508000" lvl="1" indent="-190500">
              <a:spcBef>
                <a:spcPct val="5000"/>
              </a:spcBef>
            </a:pPr>
            <a:r>
              <a:rPr lang="en-US" sz="2000" dirty="0">
                <a:latin typeface="+mj-lt"/>
                <a:ea typeface="MS PGothic" charset="0"/>
              </a:rPr>
              <a:t>For instance – High-bandwidth network adapter: </a:t>
            </a:r>
          </a:p>
          <a:p>
            <a:pPr marL="965200" lvl="2" indent="-342900">
              <a:spcBef>
                <a:spcPct val="5000"/>
              </a:spcBef>
            </a:pPr>
            <a:r>
              <a:rPr lang="en-US" sz="1800" dirty="0">
                <a:latin typeface="+mj-lt"/>
                <a:ea typeface="MS PGothic" charset="0"/>
              </a:rPr>
              <a:t>Interrupt for first incoming packet</a:t>
            </a:r>
          </a:p>
          <a:p>
            <a:pPr marL="965200" lvl="2" indent="-342900">
              <a:spcBef>
                <a:spcPct val="5000"/>
              </a:spcBef>
            </a:pPr>
            <a:r>
              <a:rPr lang="en-US" sz="1800" dirty="0">
                <a:latin typeface="+mj-lt"/>
                <a:ea typeface="MS PGothic" charset="0"/>
              </a:rPr>
              <a:t>Poll for following packets until hardware queues are empty</a:t>
            </a:r>
          </a:p>
          <a:p>
            <a:pPr marL="965200" lvl="2" indent="-342900">
              <a:spcBef>
                <a:spcPct val="5000"/>
              </a:spcBef>
            </a:pPr>
            <a:endParaRPr lang="en-US" sz="1800" dirty="0">
              <a:latin typeface="+mj-lt"/>
              <a:ea typeface="MS PGothic" charset="0"/>
            </a:endParaRPr>
          </a:p>
        </p:txBody>
      </p:sp>
    </p:spTree>
    <p:extLst>
      <p:ext uri="{BB962C8B-B14F-4D97-AF65-F5344CB8AC3E}">
        <p14:creationId xmlns:p14="http://schemas.microsoft.com/office/powerpoint/2010/main" val="2775582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2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2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2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2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27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27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2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2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275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275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275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275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275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275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27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609600" y="228600"/>
            <a:ext cx="8001000" cy="533400"/>
          </a:xfrm>
        </p:spPr>
        <p:txBody>
          <a:bodyPr/>
          <a:lstStyle/>
          <a:p>
            <a:r>
              <a:rPr lang="en-US" altLang="ko-KR" dirty="0" smtClean="0"/>
              <a:t>Management &amp; Access to the Memory Hierarchy</a:t>
            </a:r>
            <a:endParaRPr lang="en-US" altLang="ko-KR" dirty="0"/>
          </a:p>
        </p:txBody>
      </p:sp>
      <p:sp>
        <p:nvSpPr>
          <p:cNvPr id="12292" name="Rectangle 16"/>
          <p:cNvSpPr>
            <a:spLocks noChangeArrowheads="1"/>
          </p:cNvSpPr>
          <p:nvPr/>
        </p:nvSpPr>
        <p:spPr bwMode="auto">
          <a:xfrm>
            <a:off x="3421063" y="330041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299404" y="377904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19200" y="211614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07" name="Rectangle 6"/>
          <p:cNvSpPr>
            <a:spLocks noChangeArrowheads="1"/>
          </p:cNvSpPr>
          <p:nvPr/>
        </p:nvSpPr>
        <p:spPr bwMode="auto">
          <a:xfrm>
            <a:off x="1219200" y="348932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09" name="Rectangle 8"/>
          <p:cNvSpPr>
            <a:spLocks noChangeArrowheads="1"/>
          </p:cNvSpPr>
          <p:nvPr/>
        </p:nvSpPr>
        <p:spPr bwMode="auto">
          <a:xfrm>
            <a:off x="7010400" y="180657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066800" y="170339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755775" y="1722441"/>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227263" y="1806578"/>
            <a:ext cx="4783137" cy="19716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14" name="Rectangle 18"/>
          <p:cNvSpPr>
            <a:spLocks noChangeArrowheads="1"/>
          </p:cNvSpPr>
          <p:nvPr/>
        </p:nvSpPr>
        <p:spPr bwMode="auto">
          <a:xfrm>
            <a:off x="4338638" y="290830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1944688" y="5543554"/>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a:t>
            </a:r>
          </a:p>
        </p:txBody>
      </p:sp>
      <p:sp>
        <p:nvSpPr>
          <p:cNvPr id="25616" name="Rectangle 23"/>
          <p:cNvSpPr>
            <a:spLocks noChangeArrowheads="1"/>
          </p:cNvSpPr>
          <p:nvPr/>
        </p:nvSpPr>
        <p:spPr bwMode="auto">
          <a:xfrm>
            <a:off x="7167563" y="5449891"/>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22250" y="5556254"/>
            <a:ext cx="1160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Speed (ns):</a:t>
            </a:r>
          </a:p>
        </p:txBody>
      </p:sp>
      <p:sp>
        <p:nvSpPr>
          <p:cNvPr id="25618" name="Rectangle 25"/>
          <p:cNvSpPr>
            <a:spLocks noChangeArrowheads="1"/>
          </p:cNvSpPr>
          <p:nvPr/>
        </p:nvSpPr>
        <p:spPr bwMode="auto">
          <a:xfrm>
            <a:off x="3368675" y="5535616"/>
            <a:ext cx="6381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10-30</a:t>
            </a:r>
          </a:p>
        </p:txBody>
      </p:sp>
      <p:sp>
        <p:nvSpPr>
          <p:cNvPr id="25619" name="Rectangle 26"/>
          <p:cNvSpPr>
            <a:spLocks noChangeArrowheads="1"/>
          </p:cNvSpPr>
          <p:nvPr/>
        </p:nvSpPr>
        <p:spPr bwMode="auto">
          <a:xfrm>
            <a:off x="4522788" y="5543554"/>
            <a:ext cx="5619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a:t>
            </a:r>
          </a:p>
        </p:txBody>
      </p:sp>
      <p:sp>
        <p:nvSpPr>
          <p:cNvPr id="25620" name="Rectangle 27"/>
          <p:cNvSpPr>
            <a:spLocks noChangeArrowheads="1"/>
          </p:cNvSpPr>
          <p:nvPr/>
        </p:nvSpPr>
        <p:spPr bwMode="auto">
          <a:xfrm>
            <a:off x="1193800" y="5908899"/>
            <a:ext cx="711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100Bs</a:t>
            </a:r>
          </a:p>
        </p:txBody>
      </p:sp>
      <p:sp>
        <p:nvSpPr>
          <p:cNvPr id="25621" name="Rectangle 29"/>
          <p:cNvSpPr>
            <a:spLocks noChangeArrowheads="1"/>
          </p:cNvSpPr>
          <p:nvPr/>
        </p:nvSpPr>
        <p:spPr bwMode="auto">
          <a:xfrm>
            <a:off x="76200" y="5908899"/>
            <a:ext cx="12398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Size (bytes):</a:t>
            </a:r>
          </a:p>
        </p:txBody>
      </p:sp>
      <p:sp>
        <p:nvSpPr>
          <p:cNvPr id="25622" name="Rectangle 30"/>
          <p:cNvSpPr>
            <a:spLocks noChangeArrowheads="1"/>
          </p:cNvSpPr>
          <p:nvPr/>
        </p:nvSpPr>
        <p:spPr bwMode="auto">
          <a:xfrm>
            <a:off x="3522663" y="5888262"/>
            <a:ext cx="5667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MBs</a:t>
            </a:r>
          </a:p>
        </p:txBody>
      </p:sp>
      <p:sp>
        <p:nvSpPr>
          <p:cNvPr id="25623" name="Rectangle 31"/>
          <p:cNvSpPr>
            <a:spLocks noChangeArrowheads="1"/>
          </p:cNvSpPr>
          <p:nvPr/>
        </p:nvSpPr>
        <p:spPr bwMode="auto">
          <a:xfrm>
            <a:off x="4581525" y="5873974"/>
            <a:ext cx="5810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GBs</a:t>
            </a:r>
          </a:p>
        </p:txBody>
      </p:sp>
      <p:sp>
        <p:nvSpPr>
          <p:cNvPr id="25624" name="Rectangle 36"/>
          <p:cNvSpPr>
            <a:spLocks noChangeArrowheads="1"/>
          </p:cNvSpPr>
          <p:nvPr/>
        </p:nvSpPr>
        <p:spPr bwMode="auto">
          <a:xfrm>
            <a:off x="7391400" y="5832699"/>
            <a:ext cx="5286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TBs</a:t>
            </a:r>
          </a:p>
        </p:txBody>
      </p:sp>
      <p:sp>
        <p:nvSpPr>
          <p:cNvPr id="34" name="Rectangle 14"/>
          <p:cNvSpPr>
            <a:spLocks noChangeArrowheads="1"/>
          </p:cNvSpPr>
          <p:nvPr/>
        </p:nvSpPr>
        <p:spPr bwMode="auto">
          <a:xfrm>
            <a:off x="1299404" y="241323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1928813" y="241323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1930400" y="377904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11438" y="361259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08263" y="220130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347788" y="5543554"/>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0.3</a:t>
            </a:r>
          </a:p>
        </p:txBody>
      </p:sp>
      <p:sp>
        <p:nvSpPr>
          <p:cNvPr id="25631" name="Rectangle 22"/>
          <p:cNvSpPr>
            <a:spLocks noChangeArrowheads="1"/>
          </p:cNvSpPr>
          <p:nvPr/>
        </p:nvSpPr>
        <p:spPr bwMode="auto">
          <a:xfrm>
            <a:off x="2681288" y="5543554"/>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3</a:t>
            </a:r>
          </a:p>
        </p:txBody>
      </p:sp>
      <p:sp>
        <p:nvSpPr>
          <p:cNvPr id="25632" name="Rectangle 27"/>
          <p:cNvSpPr>
            <a:spLocks noChangeArrowheads="1"/>
          </p:cNvSpPr>
          <p:nvPr/>
        </p:nvSpPr>
        <p:spPr bwMode="auto">
          <a:xfrm>
            <a:off x="1828800" y="5908899"/>
            <a:ext cx="711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10kBs</a:t>
            </a:r>
          </a:p>
        </p:txBody>
      </p:sp>
      <p:sp>
        <p:nvSpPr>
          <p:cNvPr id="25633" name="Rectangle 27"/>
          <p:cNvSpPr>
            <a:spLocks noChangeArrowheads="1"/>
          </p:cNvSpPr>
          <p:nvPr/>
        </p:nvSpPr>
        <p:spPr bwMode="auto">
          <a:xfrm>
            <a:off x="2559050" y="5891437"/>
            <a:ext cx="81121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100kBs</a:t>
            </a:r>
          </a:p>
        </p:txBody>
      </p:sp>
      <p:sp>
        <p:nvSpPr>
          <p:cNvPr id="25634" name="Rectangle 8"/>
          <p:cNvSpPr>
            <a:spLocks noChangeArrowheads="1"/>
          </p:cNvSpPr>
          <p:nvPr/>
        </p:nvSpPr>
        <p:spPr bwMode="auto">
          <a:xfrm>
            <a:off x="5562600" y="240506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15000" y="5449891"/>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743575" y="5873974"/>
            <a:ext cx="9620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100GBs</a:t>
            </a:r>
          </a:p>
        </p:txBody>
      </p:sp>
      <p:grpSp>
        <p:nvGrpSpPr>
          <p:cNvPr id="11" name="Group 10"/>
          <p:cNvGrpSpPr/>
          <p:nvPr/>
        </p:nvGrpSpPr>
        <p:grpSpPr>
          <a:xfrm>
            <a:off x="1885616" y="914400"/>
            <a:ext cx="2381584"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618100" y="1128852"/>
              <a:ext cx="2269302" cy="707886"/>
            </a:xfrm>
            <a:prstGeom prst="rect">
              <a:avLst/>
            </a:prstGeom>
            <a:noFill/>
          </p:spPr>
          <p:txBody>
            <a:bodyPr wrap="none" rtlCol="0">
              <a:spAutoFit/>
            </a:bodyPr>
            <a:lstStyle/>
            <a:p>
              <a:r>
                <a:rPr lang="en-US" sz="2000" b="1" dirty="0" smtClean="0">
                  <a:solidFill>
                    <a:schemeClr val="accent2"/>
                  </a:solidFill>
                </a:rPr>
                <a:t>Managed in </a:t>
              </a:r>
              <a:r>
                <a:rPr lang="en-US" sz="2000" b="1" dirty="0" smtClean="0">
                  <a:solidFill>
                    <a:schemeClr val="accent2"/>
                  </a:solidFill>
                </a:rPr>
                <a:t/>
              </a:r>
              <a:br>
                <a:rPr lang="en-US" sz="2000" b="1" dirty="0" smtClean="0">
                  <a:solidFill>
                    <a:schemeClr val="accent2"/>
                  </a:solidFill>
                </a:rPr>
              </a:br>
              <a:r>
                <a:rPr lang="en-US" sz="2000" b="1" dirty="0" smtClean="0">
                  <a:solidFill>
                    <a:schemeClr val="accent2"/>
                  </a:solidFill>
                </a:rPr>
                <a:t>Hardware</a:t>
              </a:r>
              <a:endParaRPr lang="en-US" sz="2000" b="1" dirty="0">
                <a:solidFill>
                  <a:schemeClr val="accent2"/>
                </a:solidFill>
              </a:endParaRPr>
            </a:p>
          </p:txBody>
        </p:sp>
      </p:grpSp>
      <p:grpSp>
        <p:nvGrpSpPr>
          <p:cNvPr id="12" name="Group 11"/>
          <p:cNvGrpSpPr/>
          <p:nvPr/>
        </p:nvGrpSpPr>
        <p:grpSpPr>
          <a:xfrm>
            <a:off x="4315368" y="914400"/>
            <a:ext cx="4137025" cy="5315932"/>
            <a:chOff x="4414838" y="1107059"/>
            <a:chExt cx="413702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78275" y="1138889"/>
              <a:ext cx="2953979" cy="400110"/>
            </a:xfrm>
            <a:prstGeom prst="rect">
              <a:avLst/>
            </a:prstGeom>
            <a:noFill/>
          </p:spPr>
          <p:txBody>
            <a:bodyPr wrap="none" rtlCol="0">
              <a:spAutoFit/>
            </a:bodyPr>
            <a:lstStyle/>
            <a:p>
              <a:r>
                <a:rPr lang="en-US" sz="2000" b="1" dirty="0" smtClean="0">
                  <a:solidFill>
                    <a:schemeClr val="accent2"/>
                  </a:solidFill>
                </a:rPr>
                <a:t>Managed in Software - OS</a:t>
              </a:r>
              <a:endParaRPr lang="en-US" sz="2000" b="1" dirty="0">
                <a:solidFill>
                  <a:schemeClr val="accent2"/>
                </a:solidFill>
              </a:endParaRPr>
            </a:p>
          </p:txBody>
        </p:sp>
      </p:grpSp>
      <p:sp>
        <p:nvSpPr>
          <p:cNvPr id="8" name="Rectangle 7"/>
          <p:cNvSpPr/>
          <p:nvPr/>
        </p:nvSpPr>
        <p:spPr>
          <a:xfrm>
            <a:off x="4776539" y="296177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PT</a:t>
            </a:r>
            <a:endParaRPr lang="en-US" dirty="0">
              <a:solidFill>
                <a:schemeClr val="tx1"/>
              </a:solidFill>
            </a:endParaRPr>
          </a:p>
        </p:txBody>
      </p:sp>
      <p:sp>
        <p:nvSpPr>
          <p:cNvPr id="48" name="Rectangle 47"/>
          <p:cNvSpPr/>
          <p:nvPr/>
        </p:nvSpPr>
        <p:spPr>
          <a:xfrm>
            <a:off x="7167563" y="211920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PT</a:t>
            </a:r>
            <a:endParaRPr lang="en-US" dirty="0">
              <a:solidFill>
                <a:schemeClr val="tx1"/>
              </a:solidFill>
            </a:endParaRPr>
          </a:p>
        </p:txBody>
      </p:sp>
      <p:sp>
        <p:nvSpPr>
          <p:cNvPr id="49" name="Rectangle 48"/>
          <p:cNvSpPr/>
          <p:nvPr/>
        </p:nvSpPr>
        <p:spPr>
          <a:xfrm>
            <a:off x="7357405" y="241323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PT</a:t>
            </a:r>
            <a:endParaRPr lang="en-US" dirty="0">
              <a:solidFill>
                <a:schemeClr val="tx1"/>
              </a:solidFill>
            </a:endParaRPr>
          </a:p>
        </p:txBody>
      </p:sp>
      <p:sp>
        <p:nvSpPr>
          <p:cNvPr id="50" name="Rectangle 49"/>
          <p:cNvSpPr/>
          <p:nvPr/>
        </p:nvSpPr>
        <p:spPr>
          <a:xfrm>
            <a:off x="6211731" y="251881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PT</a:t>
            </a:r>
            <a:endParaRPr lang="en-US" dirty="0">
              <a:solidFill>
                <a:schemeClr val="tx1"/>
              </a:solidFill>
            </a:endParaRPr>
          </a:p>
        </p:txBody>
      </p:sp>
      <p:grpSp>
        <p:nvGrpSpPr>
          <p:cNvPr id="10" name="Group 9"/>
          <p:cNvGrpSpPr/>
          <p:nvPr/>
        </p:nvGrpSpPr>
        <p:grpSpPr>
          <a:xfrm>
            <a:off x="1514642" y="4903791"/>
            <a:ext cx="3261897" cy="613580"/>
            <a:chOff x="1590842" y="5330020"/>
            <a:chExt cx="3261897" cy="613580"/>
          </a:xfrm>
        </p:grpSpPr>
        <p:sp>
          <p:nvSpPr>
            <p:cNvPr id="9" name="Left-Right Arrow 8"/>
            <p:cNvSpPr/>
            <p:nvPr/>
          </p:nvSpPr>
          <p:spPr>
            <a:xfrm>
              <a:off x="1590842" y="5330020"/>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722914" y="5543490"/>
              <a:ext cx="2544286" cy="400110"/>
            </a:xfrm>
            <a:prstGeom prst="rect">
              <a:avLst/>
            </a:prstGeom>
            <a:noFill/>
          </p:spPr>
          <p:txBody>
            <a:bodyPr wrap="none" rtlCol="0">
              <a:spAutoFit/>
            </a:bodyPr>
            <a:lstStyle/>
            <a:p>
              <a:r>
                <a:rPr lang="en-US" sz="2000" b="1" dirty="0" smtClean="0">
                  <a:solidFill>
                    <a:schemeClr val="accent2"/>
                  </a:solidFill>
                </a:rPr>
                <a:t>Accessed in Hardware</a:t>
              </a:r>
              <a:endParaRPr lang="en-US" sz="2000" b="1" dirty="0">
                <a:solidFill>
                  <a:schemeClr val="accent2"/>
                </a:solidFill>
              </a:endParaRPr>
            </a:p>
          </p:txBody>
        </p:sp>
      </p:grpSp>
      <p:sp>
        <p:nvSpPr>
          <p:cNvPr id="55" name="Rectangle 54"/>
          <p:cNvSpPr/>
          <p:nvPr/>
        </p:nvSpPr>
        <p:spPr>
          <a:xfrm>
            <a:off x="1224548" y="2008191"/>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T</a:t>
            </a:r>
            <a:r>
              <a:rPr lang="en-US" sz="1400" dirty="0" smtClean="0">
                <a:solidFill>
                  <a:schemeClr val="tx1"/>
                </a:solidFill>
              </a:rPr>
              <a:t>LB</a:t>
            </a:r>
            <a:endParaRPr lang="en-US" sz="1600" dirty="0">
              <a:solidFill>
                <a:schemeClr val="tx1"/>
              </a:solidFill>
            </a:endParaRPr>
          </a:p>
        </p:txBody>
      </p:sp>
      <p:sp>
        <p:nvSpPr>
          <p:cNvPr id="56" name="Rectangle 55"/>
          <p:cNvSpPr/>
          <p:nvPr/>
        </p:nvSpPr>
        <p:spPr>
          <a:xfrm>
            <a:off x="1224548" y="3390903"/>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T</a:t>
            </a:r>
            <a:r>
              <a:rPr lang="en-US" sz="1400" dirty="0" smtClean="0">
                <a:solidFill>
                  <a:schemeClr val="tx1"/>
                </a:solidFill>
              </a:rPr>
              <a:t>LB</a:t>
            </a:r>
            <a:endParaRPr lang="en-US" sz="1600" dirty="0">
              <a:solidFill>
                <a:schemeClr val="tx1"/>
              </a:solidFill>
            </a:endParaRPr>
          </a:p>
        </p:txBody>
      </p:sp>
      <p:grpSp>
        <p:nvGrpSpPr>
          <p:cNvPr id="15" name="Group 14"/>
          <p:cNvGrpSpPr/>
          <p:nvPr/>
        </p:nvGrpSpPr>
        <p:grpSpPr>
          <a:xfrm>
            <a:off x="887058" y="914400"/>
            <a:ext cx="927896" cy="5315932"/>
            <a:chOff x="963258" y="1116009"/>
            <a:chExt cx="927896" cy="5315932"/>
          </a:xfrm>
        </p:grpSpPr>
        <p:sp>
          <p:nvSpPr>
            <p:cNvPr id="58" name="Rectangle 57"/>
            <p:cNvSpPr/>
            <p:nvPr/>
          </p:nvSpPr>
          <p:spPr>
            <a:xfrm>
              <a:off x="963258" y="1116009"/>
              <a:ext cx="927896"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225947" y="1347894"/>
              <a:ext cx="413941" cy="400110"/>
            </a:xfrm>
            <a:prstGeom prst="rect">
              <a:avLst/>
            </a:prstGeom>
            <a:noFill/>
          </p:spPr>
          <p:txBody>
            <a:bodyPr wrap="square" rtlCol="0">
              <a:spAutoFit/>
            </a:bodyPr>
            <a:lstStyle/>
            <a:p>
              <a:pPr algn="ctr"/>
              <a:r>
                <a:rPr lang="en-US" sz="2000" dirty="0" smtClean="0">
                  <a:solidFill>
                    <a:srgbClr val="00B050"/>
                  </a:solidFill>
                </a:rPr>
                <a:t>?</a:t>
              </a:r>
              <a:endParaRPr lang="en-US" dirty="0">
                <a:solidFill>
                  <a:srgbClr val="00B050"/>
                </a:solidFill>
              </a:endParaRPr>
            </a:p>
          </p:txBody>
        </p:sp>
      </p:grpSp>
    </p:spTree>
    <p:extLst>
      <p:ext uri="{BB962C8B-B14F-4D97-AF65-F5344CB8AC3E}">
        <p14:creationId xmlns:p14="http://schemas.microsoft.com/office/powerpoint/2010/main" val="3905953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8" grpId="0" animBg="1"/>
      <p:bldP spid="49" grpId="0" animBg="1"/>
      <p:bldP spid="50" grpId="0" animBg="1"/>
      <p:bldP spid="55" grpId="0" animBg="1"/>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smtClean="0">
                <a:ea typeface="굴림" panose="020B0600000101010101" pitchFamily="34" charset="-127"/>
              </a:rPr>
              <a:t>Summary (1/2)</a:t>
            </a:r>
            <a:endParaRPr lang="en-US" altLang="ko-KR" dirty="0" smtClean="0">
              <a:ea typeface="굴림" panose="020B0600000101010101" pitchFamily="34" charset="-127"/>
            </a:endParaRPr>
          </a:p>
        </p:txBody>
      </p:sp>
      <p:sp>
        <p:nvSpPr>
          <p:cNvPr id="30723" name="Rectangle 3"/>
          <p:cNvSpPr>
            <a:spLocks noGrp="1" noChangeArrowheads="1"/>
          </p:cNvSpPr>
          <p:nvPr>
            <p:ph type="body" idx="1"/>
          </p:nvPr>
        </p:nvSpPr>
        <p:spPr>
          <a:xfrm>
            <a:off x="152400" y="685800"/>
            <a:ext cx="8915400" cy="5943600"/>
          </a:xfrm>
        </p:spPr>
        <p:txBody>
          <a:bodyPr/>
          <a:lstStyle/>
          <a:p>
            <a:pPr>
              <a:lnSpc>
                <a:spcPct val="80000"/>
              </a:lnSpc>
              <a:spcBef>
                <a:spcPct val="5000"/>
              </a:spcBef>
            </a:pPr>
            <a:r>
              <a:rPr lang="en-US" altLang="ko-KR" smtClean="0">
                <a:ea typeface="굴림" panose="020B0600000101010101" pitchFamily="34" charset="-127"/>
              </a:rPr>
              <a:t>Precise Exception specifies a single instruction for which:</a:t>
            </a:r>
          </a:p>
          <a:p>
            <a:pPr lvl="1">
              <a:lnSpc>
                <a:spcPct val="80000"/>
              </a:lnSpc>
              <a:spcBef>
                <a:spcPct val="5000"/>
              </a:spcBef>
            </a:pPr>
            <a:r>
              <a:rPr lang="en-US" altLang="ko-KR" smtClean="0">
                <a:ea typeface="굴림" panose="020B0600000101010101" pitchFamily="34" charset="-127"/>
              </a:rPr>
              <a:t>All previous instructions have completed (committed state)</a:t>
            </a:r>
          </a:p>
          <a:p>
            <a:pPr lvl="1">
              <a:lnSpc>
                <a:spcPct val="80000"/>
              </a:lnSpc>
              <a:spcBef>
                <a:spcPct val="5000"/>
              </a:spcBef>
            </a:pPr>
            <a:r>
              <a:rPr lang="en-US" altLang="ko-KR" smtClean="0">
                <a:ea typeface="굴림" panose="020B0600000101010101" pitchFamily="34" charset="-127"/>
              </a:rPr>
              <a:t>No following instructions nor actual instruction have started </a:t>
            </a:r>
          </a:p>
          <a:p>
            <a:pPr>
              <a:lnSpc>
                <a:spcPct val="80000"/>
              </a:lnSpc>
              <a:spcBef>
                <a:spcPct val="5000"/>
              </a:spcBef>
            </a:pPr>
            <a:r>
              <a:rPr lang="en-US" altLang="ko-KR" smtClean="0">
                <a:ea typeface="굴림" panose="020B0600000101010101" pitchFamily="34" charset="-127"/>
                <a:sym typeface="Symbol" panose="05050102010706020507" pitchFamily="18" charset="2"/>
              </a:rPr>
              <a:t>Replacement policies</a:t>
            </a:r>
          </a:p>
          <a:p>
            <a:pPr lvl="1">
              <a:lnSpc>
                <a:spcPct val="80000"/>
              </a:lnSpc>
              <a:spcBef>
                <a:spcPct val="20000"/>
              </a:spcBef>
            </a:pPr>
            <a:r>
              <a:rPr lang="en-US" altLang="ko-KR" smtClean="0">
                <a:ea typeface="굴림" panose="020B0600000101010101" pitchFamily="34" charset="-127"/>
                <a:sym typeface="Symbol" panose="05050102010706020507" pitchFamily="18" charset="2"/>
              </a:rPr>
              <a:t>FIFO: Place pages on queue, replace page at end</a:t>
            </a:r>
          </a:p>
          <a:p>
            <a:pPr lvl="1">
              <a:lnSpc>
                <a:spcPct val="80000"/>
              </a:lnSpc>
              <a:spcBef>
                <a:spcPct val="20000"/>
              </a:spcBef>
            </a:pPr>
            <a:r>
              <a:rPr lang="en-US" altLang="ko-KR" smtClean="0">
                <a:ea typeface="굴림" panose="020B0600000101010101" pitchFamily="34" charset="-127"/>
                <a:sym typeface="Symbol" panose="05050102010706020507" pitchFamily="18" charset="2"/>
              </a:rPr>
              <a:t>MIN: Replace page that will be used farthest in future</a:t>
            </a:r>
          </a:p>
          <a:p>
            <a:pPr lvl="1">
              <a:lnSpc>
                <a:spcPct val="80000"/>
              </a:lnSpc>
              <a:spcBef>
                <a:spcPct val="20000"/>
              </a:spcBef>
            </a:pPr>
            <a:r>
              <a:rPr lang="en-US" altLang="ko-KR" smtClean="0">
                <a:ea typeface="굴림" panose="020B0600000101010101" pitchFamily="34" charset="-127"/>
                <a:sym typeface="Symbol" panose="05050102010706020507" pitchFamily="18" charset="2"/>
              </a:rPr>
              <a:t>LRU: Replace page used farthest in past </a:t>
            </a:r>
          </a:p>
          <a:p>
            <a:pPr>
              <a:lnSpc>
                <a:spcPct val="80000"/>
              </a:lnSpc>
              <a:spcBef>
                <a:spcPct val="20000"/>
              </a:spcBef>
            </a:pPr>
            <a:r>
              <a:rPr lang="en-US" altLang="ko-KR" smtClean="0">
                <a:ea typeface="굴림" panose="020B0600000101010101" pitchFamily="34" charset="-127"/>
                <a:sym typeface="Symbol" panose="05050102010706020507" pitchFamily="18" charset="2"/>
              </a:rPr>
              <a:t>Clock Algorithm: Approximation to LRU</a:t>
            </a:r>
          </a:p>
          <a:p>
            <a:pPr lvl="1">
              <a:lnSpc>
                <a:spcPct val="80000"/>
              </a:lnSpc>
              <a:spcBef>
                <a:spcPct val="20000"/>
              </a:spcBef>
            </a:pPr>
            <a:r>
              <a:rPr lang="en-US" altLang="ko-KR" smtClean="0">
                <a:ea typeface="굴림" panose="020B0600000101010101" pitchFamily="34" charset="-127"/>
                <a:sym typeface="Symbol" panose="05050102010706020507" pitchFamily="18" charset="2"/>
              </a:rPr>
              <a:t>Arrange all pages in circular list</a:t>
            </a:r>
          </a:p>
          <a:p>
            <a:pPr lvl="1">
              <a:lnSpc>
                <a:spcPct val="80000"/>
              </a:lnSpc>
              <a:spcBef>
                <a:spcPct val="20000"/>
              </a:spcBef>
            </a:pPr>
            <a:r>
              <a:rPr lang="en-US" altLang="ko-KR" smtClean="0">
                <a:ea typeface="굴림" panose="020B0600000101010101" pitchFamily="34" charset="-127"/>
                <a:sym typeface="Symbol" panose="05050102010706020507" pitchFamily="18" charset="2"/>
              </a:rPr>
              <a:t>Sweep through them, marking as not “in use”</a:t>
            </a:r>
          </a:p>
          <a:p>
            <a:pPr lvl="1">
              <a:lnSpc>
                <a:spcPct val="80000"/>
              </a:lnSpc>
              <a:spcBef>
                <a:spcPct val="20000"/>
              </a:spcBef>
            </a:pPr>
            <a:r>
              <a:rPr lang="en-US" altLang="ko-KR" smtClean="0">
                <a:ea typeface="굴림" panose="020B0600000101010101" pitchFamily="34" charset="-127"/>
                <a:sym typeface="Symbol" panose="05050102010706020507" pitchFamily="18" charset="2"/>
              </a:rPr>
              <a:t>If page not “in use” for one pass, than can replace</a:t>
            </a:r>
          </a:p>
          <a:p>
            <a:pPr>
              <a:lnSpc>
                <a:spcPct val="80000"/>
              </a:lnSpc>
              <a:spcBef>
                <a:spcPct val="20000"/>
              </a:spcBef>
            </a:pPr>
            <a:r>
              <a:rPr lang="en-US" altLang="ko-KR" smtClean="0">
                <a:ea typeface="굴림" panose="020B0600000101010101" pitchFamily="34" charset="-127"/>
                <a:sym typeface="Symbol" panose="05050102010706020507" pitchFamily="18" charset="2"/>
              </a:rPr>
              <a:t>N</a:t>
            </a:r>
            <a:r>
              <a:rPr lang="en-US" altLang="ko-KR" baseline="30000" smtClean="0">
                <a:ea typeface="굴림" panose="020B0600000101010101" pitchFamily="34" charset="-127"/>
                <a:sym typeface="Symbol" panose="05050102010706020507" pitchFamily="18" charset="2"/>
              </a:rPr>
              <a:t>th</a:t>
            </a:r>
            <a:r>
              <a:rPr lang="en-US" altLang="ko-KR" smtClean="0">
                <a:ea typeface="굴림" panose="020B0600000101010101" pitchFamily="34" charset="-127"/>
                <a:sym typeface="Symbol" panose="05050102010706020507" pitchFamily="18" charset="2"/>
              </a:rPr>
              <a:t>-chance clock algorithm: Another approx LRU</a:t>
            </a:r>
          </a:p>
          <a:p>
            <a:pPr lvl="1">
              <a:lnSpc>
                <a:spcPct val="80000"/>
              </a:lnSpc>
              <a:spcBef>
                <a:spcPct val="20000"/>
              </a:spcBef>
            </a:pPr>
            <a:r>
              <a:rPr lang="en-US" altLang="ko-KR" smtClean="0">
                <a:ea typeface="굴림" panose="020B0600000101010101" pitchFamily="34" charset="-127"/>
                <a:sym typeface="Symbol" panose="05050102010706020507" pitchFamily="18" charset="2"/>
              </a:rPr>
              <a:t>Give pages multiple passes of clock hand before replacing</a:t>
            </a:r>
          </a:p>
          <a:p>
            <a:pPr>
              <a:lnSpc>
                <a:spcPct val="80000"/>
              </a:lnSpc>
              <a:spcBef>
                <a:spcPct val="20000"/>
              </a:spcBef>
            </a:pPr>
            <a:r>
              <a:rPr lang="en-US" altLang="ko-KR" smtClean="0">
                <a:ea typeface="굴림" panose="020B0600000101010101" pitchFamily="34" charset="-127"/>
                <a:sym typeface="Symbol" panose="05050102010706020507" pitchFamily="18" charset="2"/>
              </a:rPr>
              <a:t>Second-Chance List algorithm: Yet another approx LRU</a:t>
            </a:r>
          </a:p>
          <a:p>
            <a:pPr lvl="1">
              <a:lnSpc>
                <a:spcPct val="80000"/>
              </a:lnSpc>
              <a:spcBef>
                <a:spcPct val="20000"/>
              </a:spcBef>
            </a:pPr>
            <a:r>
              <a:rPr lang="en-US" altLang="ko-KR" smtClean="0">
                <a:ea typeface="굴림" panose="020B0600000101010101" pitchFamily="34" charset="-127"/>
                <a:sym typeface="Symbol" panose="05050102010706020507" pitchFamily="18" charset="2"/>
              </a:rPr>
              <a:t>Divide pages into two groups, one of which is truly LRU and managed on page faults.</a:t>
            </a:r>
          </a:p>
        </p:txBody>
      </p:sp>
    </p:spTree>
    <p:extLst>
      <p:ext uri="{BB962C8B-B14F-4D97-AF65-F5344CB8AC3E}">
        <p14:creationId xmlns:p14="http://schemas.microsoft.com/office/powerpoint/2010/main" val="271296567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smtClean="0">
                <a:ea typeface="굴림" panose="020B0600000101010101" pitchFamily="34" charset="-127"/>
              </a:rPr>
              <a:t>Summary (2/2)</a:t>
            </a:r>
            <a:endParaRPr lang="en-US" altLang="ko-KR" dirty="0" smtClean="0">
              <a:ea typeface="굴림" panose="020B0600000101010101" pitchFamily="34" charset="-127"/>
            </a:endParaRPr>
          </a:p>
        </p:txBody>
      </p:sp>
      <p:sp>
        <p:nvSpPr>
          <p:cNvPr id="33795" name="Rectangle 3"/>
          <p:cNvSpPr>
            <a:spLocks noGrp="1" noChangeArrowheads="1"/>
          </p:cNvSpPr>
          <p:nvPr>
            <p:ph type="body" idx="1"/>
          </p:nvPr>
        </p:nvSpPr>
        <p:spPr>
          <a:xfrm>
            <a:off x="152400" y="685800"/>
            <a:ext cx="8915400" cy="5943600"/>
          </a:xfrm>
        </p:spPr>
        <p:txBody>
          <a:bodyPr/>
          <a:lstStyle/>
          <a:p>
            <a:pPr>
              <a:lnSpc>
                <a:spcPct val="80000"/>
              </a:lnSpc>
              <a:spcBef>
                <a:spcPct val="10000"/>
              </a:spcBef>
            </a:pPr>
            <a:r>
              <a:rPr lang="en-US" altLang="ko-KR" dirty="0" smtClean="0">
                <a:ea typeface="굴림" panose="020B0600000101010101" pitchFamily="34" charset="-127"/>
                <a:sym typeface="Symbol" panose="05050102010706020507" pitchFamily="18" charset="2"/>
              </a:rPr>
              <a:t>Working </a:t>
            </a:r>
            <a:r>
              <a:rPr lang="en-US" altLang="ko-KR" dirty="0" smtClean="0">
                <a:ea typeface="굴림" panose="020B0600000101010101" pitchFamily="34" charset="-127"/>
                <a:sym typeface="Symbol" panose="05050102010706020507" pitchFamily="18" charset="2"/>
              </a:rPr>
              <a:t>Set:</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Set of pages touched by a process recently</a:t>
            </a:r>
          </a:p>
          <a:p>
            <a:pPr>
              <a:lnSpc>
                <a:spcPct val="80000"/>
              </a:lnSpc>
              <a:spcBef>
                <a:spcPct val="10000"/>
              </a:spcBef>
            </a:pPr>
            <a:r>
              <a:rPr lang="en-US" altLang="ko-KR" dirty="0" smtClean="0">
                <a:ea typeface="굴림" panose="020B0600000101010101" pitchFamily="34" charset="-127"/>
              </a:rPr>
              <a:t>Thrashing:</a:t>
            </a:r>
            <a:r>
              <a:rPr lang="en-US" altLang="ko-KR" dirty="0" smtClean="0">
                <a:ea typeface="굴림" panose="020B0600000101010101" pitchFamily="34" charset="-127"/>
                <a:sym typeface="Symbol" panose="05050102010706020507" pitchFamily="18" charset="2"/>
              </a:rPr>
              <a:t> a process is busy swapping pages in and out</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Process will thrash if working set doesn’t fit in memory</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Need to swap out a process</a:t>
            </a:r>
          </a:p>
          <a:p>
            <a:pPr>
              <a:lnSpc>
                <a:spcPct val="80000"/>
              </a:lnSpc>
              <a:spcBef>
                <a:spcPct val="10000"/>
              </a:spcBef>
            </a:pPr>
            <a:r>
              <a:rPr lang="en-US" altLang="ko-KR" dirty="0" smtClean="0">
                <a:ea typeface="굴림" panose="020B0600000101010101" pitchFamily="34" charset="-127"/>
                <a:sym typeface="Symbol" panose="05050102010706020507" pitchFamily="18" charset="2"/>
              </a:rPr>
              <a:t>I/O Devices Types:</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Many different speeds (0.1 bytes/sec to </a:t>
            </a:r>
            <a:r>
              <a:rPr lang="en-US" altLang="ko-KR" dirty="0" err="1" smtClean="0">
                <a:ea typeface="굴림" panose="020B0600000101010101" pitchFamily="34" charset="-127"/>
                <a:sym typeface="Symbol" panose="05050102010706020507" pitchFamily="18" charset="2"/>
              </a:rPr>
              <a:t>GBytes</a:t>
            </a:r>
            <a:r>
              <a:rPr lang="en-US" altLang="ko-KR" dirty="0" smtClean="0">
                <a:ea typeface="굴림" panose="020B0600000101010101" pitchFamily="34" charset="-127"/>
                <a:sym typeface="Symbol" panose="05050102010706020507" pitchFamily="18" charset="2"/>
              </a:rPr>
              <a:t>/sec)</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Different Access Patterns:</a:t>
            </a:r>
          </a:p>
          <a:p>
            <a:pPr lvl="2">
              <a:lnSpc>
                <a:spcPct val="80000"/>
              </a:lnSpc>
              <a:spcBef>
                <a:spcPct val="10000"/>
              </a:spcBef>
            </a:pPr>
            <a:r>
              <a:rPr lang="en-US" altLang="ko-KR" dirty="0" smtClean="0">
                <a:ea typeface="굴림" panose="020B0600000101010101" pitchFamily="34" charset="-127"/>
                <a:sym typeface="Symbol" panose="05050102010706020507" pitchFamily="18" charset="2"/>
              </a:rPr>
              <a:t>Block Devices, Character Devices, Network Devices</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Different Access Timing:</a:t>
            </a:r>
          </a:p>
          <a:p>
            <a:pPr lvl="2">
              <a:lnSpc>
                <a:spcPct val="80000"/>
              </a:lnSpc>
              <a:spcBef>
                <a:spcPct val="10000"/>
              </a:spcBef>
            </a:pPr>
            <a:r>
              <a:rPr lang="en-US" altLang="ko-KR" dirty="0" smtClean="0">
                <a:ea typeface="굴림" panose="020B0600000101010101" pitchFamily="34" charset="-127"/>
                <a:sym typeface="Symbol" panose="05050102010706020507" pitchFamily="18" charset="2"/>
              </a:rPr>
              <a:t>Blocking, Non-blocking, Asynchronous</a:t>
            </a:r>
          </a:p>
          <a:p>
            <a:pPr>
              <a:lnSpc>
                <a:spcPct val="80000"/>
              </a:lnSpc>
              <a:spcBef>
                <a:spcPct val="10000"/>
              </a:spcBef>
            </a:pPr>
            <a:r>
              <a:rPr lang="en-US" altLang="ko-KR" dirty="0" smtClean="0">
                <a:ea typeface="굴림" panose="020B0600000101010101" pitchFamily="34" charset="-127"/>
                <a:sym typeface="Symbol" panose="05050102010706020507" pitchFamily="18" charset="2"/>
              </a:rPr>
              <a:t>I/O Controllers: Hardware that controls actual device</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Processor Accesses through I/O instructions, load/store to special physical memory</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Report their results through either interrupts or a status register that processor looks at occasionally (polling)</a:t>
            </a:r>
          </a:p>
        </p:txBody>
      </p:sp>
    </p:spTree>
    <p:extLst>
      <p:ext uri="{BB962C8B-B14F-4D97-AF65-F5344CB8AC3E}">
        <p14:creationId xmlns:p14="http://schemas.microsoft.com/office/powerpoint/2010/main" val="164567506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 for this lecture!</a:t>
            </a:r>
            <a:endParaRPr lang="en-US" dirty="0"/>
          </a:p>
        </p:txBody>
      </p:sp>
      <p:sp>
        <p:nvSpPr>
          <p:cNvPr id="3" name="Content Placeholder 2"/>
          <p:cNvSpPr>
            <a:spLocks noGrp="1"/>
          </p:cNvSpPr>
          <p:nvPr>
            <p:ph idx="1"/>
          </p:nvPr>
        </p:nvSpPr>
        <p:spPr/>
        <p:txBody>
          <a:bodyPr>
            <a:normAutofit/>
          </a:bodyPr>
          <a:lstStyle/>
          <a:p>
            <a:r>
              <a:rPr lang="en-US" dirty="0" smtClean="0"/>
              <a:t>During a page fault, where does the </a:t>
            </a:r>
            <a:r>
              <a:rPr lang="en-US" dirty="0" smtClean="0"/>
              <a:t>OS get a free frame?</a:t>
            </a:r>
          </a:p>
          <a:p>
            <a:pPr lvl="1"/>
            <a:r>
              <a:rPr lang="en-US" dirty="0" smtClean="0"/>
              <a:t>Keeps </a:t>
            </a:r>
            <a:r>
              <a:rPr lang="en-US" dirty="0" smtClean="0"/>
              <a:t>a free list</a:t>
            </a:r>
          </a:p>
          <a:p>
            <a:pPr lvl="1"/>
            <a:r>
              <a:rPr lang="en-US" dirty="0" smtClean="0"/>
              <a:t>Unix runs a “reaper” if memory gets too full</a:t>
            </a:r>
          </a:p>
          <a:p>
            <a:pPr lvl="1"/>
            <a:r>
              <a:rPr lang="en-US" dirty="0" smtClean="0"/>
              <a:t>As a last resort, evict a dirty page </a:t>
            </a:r>
            <a:r>
              <a:rPr lang="en-US" dirty="0" smtClean="0"/>
              <a:t>first</a:t>
            </a:r>
            <a:endParaRPr lang="en-US" dirty="0"/>
          </a:p>
          <a:p>
            <a:r>
              <a:rPr lang="en-US" dirty="0" smtClean="0"/>
              <a:t>How can we organize these mechanisms?</a:t>
            </a:r>
          </a:p>
          <a:p>
            <a:pPr lvl="1"/>
            <a:r>
              <a:rPr lang="en-US" dirty="0" smtClean="0"/>
              <a:t>Work on the replacement policy</a:t>
            </a:r>
          </a:p>
          <a:p>
            <a:r>
              <a:rPr lang="en-US" dirty="0" smtClean="0"/>
              <a:t>How many page frames/process?</a:t>
            </a:r>
            <a:endParaRPr lang="en-US" dirty="0"/>
          </a:p>
          <a:p>
            <a:pPr lvl="1"/>
            <a:r>
              <a:rPr lang="en-US" dirty="0"/>
              <a:t>Like thread scheduling, need to “schedule” memory </a:t>
            </a:r>
            <a:r>
              <a:rPr lang="en-US" dirty="0" smtClean="0"/>
              <a:t>resources:</a:t>
            </a:r>
            <a:endParaRPr lang="en-US" dirty="0"/>
          </a:p>
          <a:p>
            <a:pPr lvl="2"/>
            <a:r>
              <a:rPr lang="en-US" dirty="0"/>
              <a:t>utilization?  fairness? priority?</a:t>
            </a:r>
          </a:p>
          <a:p>
            <a:pPr lvl="1"/>
            <a:r>
              <a:rPr lang="en-US" dirty="0"/>
              <a:t>allocation of disk paging </a:t>
            </a:r>
            <a:r>
              <a:rPr lang="en-US" dirty="0" smtClean="0"/>
              <a:t>bandwidth</a:t>
            </a:r>
            <a:endParaRPr lang="en-US" dirty="0"/>
          </a:p>
          <a:p>
            <a:endParaRPr lang="en-US" dirty="0" smtClean="0"/>
          </a:p>
        </p:txBody>
      </p:sp>
    </p:spTree>
    <p:extLst>
      <p:ext uri="{BB962C8B-B14F-4D97-AF65-F5344CB8AC3E}">
        <p14:creationId xmlns:p14="http://schemas.microsoft.com/office/powerpoint/2010/main" val="4071743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smtClean="0">
                <a:ea typeface="굴림" panose="020B0600000101010101" pitchFamily="34" charset="-127"/>
              </a:rPr>
              <a:t>Demand Paging </a:t>
            </a:r>
            <a:r>
              <a:rPr lang="en-US" altLang="ko-KR" dirty="0" smtClean="0">
                <a:ea typeface="굴림" panose="020B0600000101010101" pitchFamily="34" charset="-127"/>
              </a:rPr>
              <a:t>Cost Model</a:t>
            </a:r>
            <a:endParaRPr lang="en-US" altLang="ko-KR" dirty="0" smtClean="0">
              <a:ea typeface="굴림" panose="020B0600000101010101" pitchFamily="34" charset="-127"/>
            </a:endParaRPr>
          </a:p>
        </p:txBody>
      </p:sp>
      <p:sp>
        <p:nvSpPr>
          <p:cNvPr id="795651" name="Rectangle 3"/>
          <p:cNvSpPr>
            <a:spLocks noGrp="1" noChangeArrowheads="1"/>
          </p:cNvSpPr>
          <p:nvPr>
            <p:ph type="body" idx="1"/>
          </p:nvPr>
        </p:nvSpPr>
        <p:spPr>
          <a:xfrm>
            <a:off x="152400" y="685800"/>
            <a:ext cx="8686800" cy="5943600"/>
          </a:xfrm>
        </p:spPr>
        <p:txBody>
          <a:bodyPr/>
          <a:lstStyle/>
          <a:p>
            <a:pPr marL="342900" indent="-342900">
              <a:lnSpc>
                <a:spcPct val="80000"/>
              </a:lnSpc>
              <a:spcBef>
                <a:spcPct val="20000"/>
              </a:spcBef>
              <a:tabLst>
                <a:tab pos="914400" algn="l"/>
                <a:tab pos="1828800" algn="l"/>
              </a:tabLst>
            </a:pPr>
            <a:r>
              <a:rPr lang="en-US" altLang="ko-KR" smtClean="0">
                <a:ea typeface="굴림" panose="020B0600000101010101" pitchFamily="34" charset="-127"/>
              </a:rPr>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EAT = Hit Rate x Hit Time + Miss Rate x Miss Time</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EAT = Hit Time + Miss Rate x Miss Penalty</a:t>
            </a:r>
          </a:p>
          <a:p>
            <a:pPr marL="342900" indent="-342900">
              <a:lnSpc>
                <a:spcPct val="80000"/>
              </a:lnSpc>
              <a:spcBef>
                <a:spcPct val="20000"/>
              </a:spcBef>
              <a:tabLst>
                <a:tab pos="914400" algn="l"/>
                <a:tab pos="1828800" algn="l"/>
              </a:tabLst>
            </a:pPr>
            <a:r>
              <a:rPr lang="en-US" altLang="ko-KR" smtClean="0">
                <a:ea typeface="굴림" panose="020B0600000101010101" pitchFamily="34" charset="-127"/>
              </a:rPr>
              <a:t>Example:</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Memory access time = 200 nanoseconds</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Average page-fault service time = 8 milliseconds</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Suppose p = Probability of miss, 1-p = Probably of hit</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Then, we can compute EAT as follows:</a:t>
            </a:r>
          </a:p>
          <a:p>
            <a:pPr marL="342900" indent="-342900">
              <a:lnSpc>
                <a:spcPct val="80000"/>
              </a:lnSpc>
              <a:spcBef>
                <a:spcPct val="20000"/>
              </a:spcBef>
              <a:buFontTx/>
              <a:buNone/>
              <a:tabLst>
                <a:tab pos="914400" algn="l"/>
                <a:tab pos="1828800" algn="l"/>
              </a:tabLst>
            </a:pPr>
            <a:r>
              <a:rPr lang="en-US" altLang="ko-KR" smtClean="0">
                <a:ea typeface="굴림" panose="020B0600000101010101" pitchFamily="34" charset="-127"/>
              </a:rPr>
              <a:t>		EAT 	= 200ns + p x 8 ms</a:t>
            </a:r>
          </a:p>
          <a:p>
            <a:pPr marL="342900" indent="-342900">
              <a:lnSpc>
                <a:spcPct val="80000"/>
              </a:lnSpc>
              <a:spcBef>
                <a:spcPct val="20000"/>
              </a:spcBef>
              <a:buFontTx/>
              <a:buNone/>
              <a:tabLst>
                <a:tab pos="914400" algn="l"/>
                <a:tab pos="1828800" algn="l"/>
              </a:tabLst>
            </a:pPr>
            <a:r>
              <a:rPr lang="en-US" altLang="ko-KR" smtClean="0">
                <a:ea typeface="굴림" panose="020B0600000101010101" pitchFamily="34" charset="-127"/>
              </a:rPr>
              <a:t>	        	= 200ns + p x 8,000,000ns</a:t>
            </a:r>
          </a:p>
          <a:p>
            <a:pPr marL="342900" indent="-342900">
              <a:lnSpc>
                <a:spcPct val="80000"/>
              </a:lnSpc>
              <a:spcBef>
                <a:spcPct val="20000"/>
              </a:spcBef>
              <a:tabLst>
                <a:tab pos="914400" algn="l"/>
                <a:tab pos="1828800" algn="l"/>
              </a:tabLst>
            </a:pPr>
            <a:r>
              <a:rPr lang="en-US" altLang="ko-KR" smtClean="0">
                <a:ea typeface="굴림" panose="020B0600000101010101" pitchFamily="34" charset="-127"/>
              </a:rPr>
              <a:t>If one access out of 1,000 causes a page fault, then EAT = 8.2 </a:t>
            </a:r>
            <a:r>
              <a:rPr lang="el-GR" altLang="en-US" smtClean="0"/>
              <a:t>μ</a:t>
            </a:r>
            <a:r>
              <a:rPr lang="en-US" altLang="ko-KR" smtClean="0">
                <a:ea typeface="굴림" panose="020B0600000101010101" pitchFamily="34" charset="-127"/>
              </a:rPr>
              <a:t>s:</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This is a slowdown by a factor of 40!</a:t>
            </a:r>
          </a:p>
          <a:p>
            <a:pPr marL="342900" indent="-342900">
              <a:lnSpc>
                <a:spcPct val="80000"/>
              </a:lnSpc>
              <a:spcBef>
                <a:spcPct val="20000"/>
              </a:spcBef>
              <a:tabLst>
                <a:tab pos="914400" algn="l"/>
                <a:tab pos="1828800" algn="l"/>
              </a:tabLst>
            </a:pPr>
            <a:r>
              <a:rPr lang="en-US" altLang="ko-KR" smtClean="0">
                <a:ea typeface="굴림" panose="020B0600000101010101" pitchFamily="34" charset="-127"/>
              </a:rPr>
              <a:t>What if want slowdown by less than 10%?</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200ns x 1.1 &lt; EAT </a:t>
            </a:r>
            <a:r>
              <a:rPr lang="en-US" altLang="ko-KR" smtClean="0">
                <a:ea typeface="굴림" panose="020B0600000101010101" pitchFamily="34" charset="-127"/>
                <a:sym typeface="Symbol" panose="05050102010706020507" pitchFamily="18" charset="2"/>
              </a:rPr>
              <a:t> p &lt; 2.5 x 10</a:t>
            </a:r>
            <a:r>
              <a:rPr lang="en-US" altLang="ko-KR" baseline="30000" smtClean="0">
                <a:ea typeface="굴림" panose="020B0600000101010101" pitchFamily="34" charset="-127"/>
                <a:sym typeface="Symbol" panose="05050102010706020507" pitchFamily="18" charset="2"/>
              </a:rPr>
              <a:t>-6</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sym typeface="Symbol" panose="05050102010706020507" pitchFamily="18" charset="2"/>
              </a:rPr>
              <a:t>This is about 1 page fault in 400000!</a:t>
            </a:r>
          </a:p>
        </p:txBody>
      </p:sp>
    </p:spTree>
    <p:extLst>
      <p:ext uri="{BB962C8B-B14F-4D97-AF65-F5344CB8AC3E}">
        <p14:creationId xmlns:p14="http://schemas.microsoft.com/office/powerpoint/2010/main" val="2296330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 calcmode="lin" valueType="num">
                                      <p:cBhvr additive="base">
                                        <p:cTn id="7" dur="500" fill="hold"/>
                                        <p:tgtEl>
                                          <p:spTgt spid="795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5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5651">
                                            <p:txEl>
                                              <p:pRg st="1" end="1"/>
                                            </p:txEl>
                                          </p:spTgt>
                                        </p:tgtEl>
                                        <p:attrNameLst>
                                          <p:attrName>style.visibility</p:attrName>
                                        </p:attrNameLst>
                                      </p:cBhvr>
                                      <p:to>
                                        <p:strVal val="visible"/>
                                      </p:to>
                                    </p:set>
                                    <p:anim calcmode="lin" valueType="num">
                                      <p:cBhvr additive="base">
                                        <p:cTn id="11" dur="500" fill="hold"/>
                                        <p:tgtEl>
                                          <p:spTgt spid="7956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56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5651">
                                            <p:txEl>
                                              <p:pRg st="2" end="2"/>
                                            </p:txEl>
                                          </p:spTgt>
                                        </p:tgtEl>
                                        <p:attrNameLst>
                                          <p:attrName>style.visibility</p:attrName>
                                        </p:attrNameLst>
                                      </p:cBhvr>
                                      <p:to>
                                        <p:strVal val="visible"/>
                                      </p:to>
                                    </p:set>
                                    <p:anim calcmode="lin" valueType="num">
                                      <p:cBhvr additive="base">
                                        <p:cTn id="15" dur="500" fill="hold"/>
                                        <p:tgtEl>
                                          <p:spTgt spid="7956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5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95651">
                                            <p:txEl>
                                              <p:pRg st="3" end="3"/>
                                            </p:txEl>
                                          </p:spTgt>
                                        </p:tgtEl>
                                        <p:attrNameLst>
                                          <p:attrName>style.visibility</p:attrName>
                                        </p:attrNameLst>
                                      </p:cBhvr>
                                      <p:to>
                                        <p:strVal val="visible"/>
                                      </p:to>
                                    </p:set>
                                    <p:anim calcmode="lin" valueType="num">
                                      <p:cBhvr additive="base">
                                        <p:cTn id="21" dur="500" fill="hold"/>
                                        <p:tgtEl>
                                          <p:spTgt spid="7956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5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5651">
                                            <p:txEl>
                                              <p:pRg st="4" end="4"/>
                                            </p:txEl>
                                          </p:spTgt>
                                        </p:tgtEl>
                                        <p:attrNameLst>
                                          <p:attrName>style.visibility</p:attrName>
                                        </p:attrNameLst>
                                      </p:cBhvr>
                                      <p:to>
                                        <p:strVal val="visible"/>
                                      </p:to>
                                    </p:set>
                                    <p:anim calcmode="lin" valueType="num">
                                      <p:cBhvr additive="base">
                                        <p:cTn id="25" dur="500" fill="hold"/>
                                        <p:tgtEl>
                                          <p:spTgt spid="79565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5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5651">
                                            <p:txEl>
                                              <p:pRg st="5" end="5"/>
                                            </p:txEl>
                                          </p:spTgt>
                                        </p:tgtEl>
                                        <p:attrNameLst>
                                          <p:attrName>style.visibility</p:attrName>
                                        </p:attrNameLst>
                                      </p:cBhvr>
                                      <p:to>
                                        <p:strVal val="visible"/>
                                      </p:to>
                                    </p:set>
                                    <p:anim calcmode="lin" valueType="num">
                                      <p:cBhvr additive="base">
                                        <p:cTn id="29" dur="500" fill="hold"/>
                                        <p:tgtEl>
                                          <p:spTgt spid="79565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565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95651">
                                            <p:txEl>
                                              <p:pRg st="6" end="6"/>
                                            </p:txEl>
                                          </p:spTgt>
                                        </p:tgtEl>
                                        <p:attrNameLst>
                                          <p:attrName>style.visibility</p:attrName>
                                        </p:attrNameLst>
                                      </p:cBhvr>
                                      <p:to>
                                        <p:strVal val="visible"/>
                                      </p:to>
                                    </p:set>
                                    <p:anim calcmode="lin" valueType="num">
                                      <p:cBhvr additive="base">
                                        <p:cTn id="33" dur="500" fill="hold"/>
                                        <p:tgtEl>
                                          <p:spTgt spid="79565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56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95651">
                                            <p:txEl>
                                              <p:pRg st="7" end="7"/>
                                            </p:txEl>
                                          </p:spTgt>
                                        </p:tgtEl>
                                        <p:attrNameLst>
                                          <p:attrName>style.visibility</p:attrName>
                                        </p:attrNameLst>
                                      </p:cBhvr>
                                      <p:to>
                                        <p:strVal val="visible"/>
                                      </p:to>
                                    </p:set>
                                    <p:anim calcmode="lin" valueType="num">
                                      <p:cBhvr additive="base">
                                        <p:cTn id="39" dur="500" fill="hold"/>
                                        <p:tgtEl>
                                          <p:spTgt spid="79565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56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5651">
                                            <p:txEl>
                                              <p:pRg st="8" end="8"/>
                                            </p:txEl>
                                          </p:spTgt>
                                        </p:tgtEl>
                                        <p:attrNameLst>
                                          <p:attrName>style.visibility</p:attrName>
                                        </p:attrNameLst>
                                      </p:cBhvr>
                                      <p:to>
                                        <p:strVal val="visible"/>
                                      </p:to>
                                    </p:set>
                                    <p:anim calcmode="lin" valueType="num">
                                      <p:cBhvr additive="base">
                                        <p:cTn id="43" dur="500" fill="hold"/>
                                        <p:tgtEl>
                                          <p:spTgt spid="79565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565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95651">
                                            <p:txEl>
                                              <p:pRg st="9" end="9"/>
                                            </p:txEl>
                                          </p:spTgt>
                                        </p:tgtEl>
                                        <p:attrNameLst>
                                          <p:attrName>style.visibility</p:attrName>
                                        </p:attrNameLst>
                                      </p:cBhvr>
                                      <p:to>
                                        <p:strVal val="visible"/>
                                      </p:to>
                                    </p:set>
                                    <p:anim calcmode="lin" valueType="num">
                                      <p:cBhvr additive="base">
                                        <p:cTn id="47" dur="500" fill="hold"/>
                                        <p:tgtEl>
                                          <p:spTgt spid="79565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56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95651">
                                            <p:txEl>
                                              <p:pRg st="10" end="10"/>
                                            </p:txEl>
                                          </p:spTgt>
                                        </p:tgtEl>
                                        <p:attrNameLst>
                                          <p:attrName>style.visibility</p:attrName>
                                        </p:attrNameLst>
                                      </p:cBhvr>
                                      <p:to>
                                        <p:strVal val="visible"/>
                                      </p:to>
                                    </p:set>
                                    <p:anim calcmode="lin" valueType="num">
                                      <p:cBhvr additive="base">
                                        <p:cTn id="53" dur="500" fill="hold"/>
                                        <p:tgtEl>
                                          <p:spTgt spid="79565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95651">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795651">
                                            <p:txEl>
                                              <p:pRg st="11" end="11"/>
                                            </p:txEl>
                                          </p:spTgt>
                                        </p:tgtEl>
                                        <p:attrNameLst>
                                          <p:attrName>style.visibility</p:attrName>
                                        </p:attrNameLst>
                                      </p:cBhvr>
                                      <p:to>
                                        <p:strVal val="visible"/>
                                      </p:to>
                                    </p:set>
                                    <p:anim calcmode="lin" valueType="num">
                                      <p:cBhvr additive="base">
                                        <p:cTn id="57" dur="500" fill="hold"/>
                                        <p:tgtEl>
                                          <p:spTgt spid="795651">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9565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795651">
                                            <p:txEl>
                                              <p:pRg st="12" end="12"/>
                                            </p:txEl>
                                          </p:spTgt>
                                        </p:tgtEl>
                                        <p:attrNameLst>
                                          <p:attrName>style.visibility</p:attrName>
                                        </p:attrNameLst>
                                      </p:cBhvr>
                                      <p:to>
                                        <p:strVal val="visible"/>
                                      </p:to>
                                    </p:set>
                                    <p:anim calcmode="lin" valueType="num">
                                      <p:cBhvr additive="base">
                                        <p:cTn id="63" dur="500" fill="hold"/>
                                        <p:tgtEl>
                                          <p:spTgt spid="795651">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95651">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795651">
                                            <p:txEl>
                                              <p:pRg st="13" end="13"/>
                                            </p:txEl>
                                          </p:spTgt>
                                        </p:tgtEl>
                                        <p:attrNameLst>
                                          <p:attrName>style.visibility</p:attrName>
                                        </p:attrNameLst>
                                      </p:cBhvr>
                                      <p:to>
                                        <p:strVal val="visible"/>
                                      </p:to>
                                    </p:set>
                                    <p:anim calcmode="lin" valueType="num">
                                      <p:cBhvr additive="base">
                                        <p:cTn id="67" dur="500" fill="hold"/>
                                        <p:tgtEl>
                                          <p:spTgt spid="795651">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95651">
                                            <p:txEl>
                                              <p:pRg st="13" end="13"/>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795651">
                                            <p:txEl>
                                              <p:pRg st="14" end="14"/>
                                            </p:txEl>
                                          </p:spTgt>
                                        </p:tgtEl>
                                        <p:attrNameLst>
                                          <p:attrName>style.visibility</p:attrName>
                                        </p:attrNameLst>
                                      </p:cBhvr>
                                      <p:to>
                                        <p:strVal val="visible"/>
                                      </p:to>
                                    </p:set>
                                    <p:anim calcmode="lin" valueType="num">
                                      <p:cBhvr additive="base">
                                        <p:cTn id="71" dur="500" fill="hold"/>
                                        <p:tgtEl>
                                          <p:spTgt spid="795651">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9565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What Factors Lead to Misses?</a:t>
            </a:r>
          </a:p>
        </p:txBody>
      </p:sp>
      <p:sp>
        <p:nvSpPr>
          <p:cNvPr id="796675" name="Rectangle 3"/>
          <p:cNvSpPr>
            <a:spLocks noGrp="1" noChangeArrowheads="1"/>
          </p:cNvSpPr>
          <p:nvPr>
            <p:ph type="body" idx="1"/>
          </p:nvPr>
        </p:nvSpPr>
        <p:spPr>
          <a:xfrm>
            <a:off x="152400" y="685800"/>
            <a:ext cx="8991600" cy="6019800"/>
          </a:xfrm>
        </p:spPr>
        <p:txBody>
          <a:bodyPr/>
          <a:lstStyle/>
          <a:p>
            <a:pPr>
              <a:lnSpc>
                <a:spcPct val="80000"/>
              </a:lnSpc>
              <a:spcBef>
                <a:spcPct val="20000"/>
              </a:spcBef>
            </a:pPr>
            <a:r>
              <a:rPr lang="en-US" altLang="ko-KR" smtClean="0">
                <a:solidFill>
                  <a:schemeClr val="hlink"/>
                </a:solidFill>
                <a:ea typeface="굴림" panose="020B0600000101010101" pitchFamily="34" charset="-127"/>
              </a:rPr>
              <a:t>Compulsory Misses: </a:t>
            </a:r>
          </a:p>
          <a:p>
            <a:pPr lvl="1">
              <a:lnSpc>
                <a:spcPct val="80000"/>
              </a:lnSpc>
              <a:spcBef>
                <a:spcPct val="20000"/>
              </a:spcBef>
            </a:pPr>
            <a:r>
              <a:rPr lang="en-US" altLang="ko-KR" smtClean="0">
                <a:ea typeface="굴림" panose="020B0600000101010101" pitchFamily="34" charset="-127"/>
              </a:rPr>
              <a:t>Pages that have never been paged into memory before</a:t>
            </a:r>
          </a:p>
          <a:p>
            <a:pPr lvl="1">
              <a:lnSpc>
                <a:spcPct val="80000"/>
              </a:lnSpc>
              <a:spcBef>
                <a:spcPct val="20000"/>
              </a:spcBef>
            </a:pPr>
            <a:r>
              <a:rPr lang="en-US" altLang="ko-KR" smtClean="0">
                <a:ea typeface="굴림" panose="020B0600000101010101" pitchFamily="34" charset="-127"/>
              </a:rPr>
              <a:t>How might we remove these misses?</a:t>
            </a:r>
          </a:p>
          <a:p>
            <a:pPr lvl="2">
              <a:lnSpc>
                <a:spcPct val="80000"/>
              </a:lnSpc>
              <a:spcBef>
                <a:spcPct val="20000"/>
              </a:spcBef>
            </a:pPr>
            <a:r>
              <a:rPr lang="en-US" altLang="ko-KR" smtClean="0">
                <a:ea typeface="굴림" panose="020B0600000101010101" pitchFamily="34" charset="-127"/>
              </a:rPr>
              <a:t>Prefetching: loading them into memory before needed</a:t>
            </a:r>
          </a:p>
          <a:p>
            <a:pPr lvl="2">
              <a:lnSpc>
                <a:spcPct val="80000"/>
              </a:lnSpc>
              <a:spcBef>
                <a:spcPct val="20000"/>
              </a:spcBef>
            </a:pPr>
            <a:r>
              <a:rPr lang="en-US" altLang="ko-KR" smtClean="0">
                <a:ea typeface="굴림" panose="020B0600000101010101" pitchFamily="34" charset="-127"/>
              </a:rPr>
              <a:t>Need to predict future somehow!  More later.</a:t>
            </a:r>
          </a:p>
          <a:p>
            <a:pPr>
              <a:lnSpc>
                <a:spcPct val="80000"/>
              </a:lnSpc>
              <a:spcBef>
                <a:spcPct val="20000"/>
              </a:spcBef>
            </a:pPr>
            <a:r>
              <a:rPr lang="en-US" altLang="ko-KR" smtClean="0">
                <a:solidFill>
                  <a:schemeClr val="hlink"/>
                </a:solidFill>
                <a:ea typeface="굴림" panose="020B0600000101010101" pitchFamily="34" charset="-127"/>
              </a:rPr>
              <a:t>Capacity Misses:</a:t>
            </a:r>
          </a:p>
          <a:p>
            <a:pPr lvl="1">
              <a:lnSpc>
                <a:spcPct val="80000"/>
              </a:lnSpc>
              <a:spcBef>
                <a:spcPct val="20000"/>
              </a:spcBef>
            </a:pPr>
            <a:r>
              <a:rPr lang="en-US" altLang="ko-KR" smtClean="0">
                <a:ea typeface="굴림" panose="020B0600000101010101" pitchFamily="34" charset="-127"/>
              </a:rPr>
              <a:t>Not enough memory. Must somehow increase size.</a:t>
            </a:r>
          </a:p>
          <a:p>
            <a:pPr lvl="1">
              <a:lnSpc>
                <a:spcPct val="80000"/>
              </a:lnSpc>
              <a:spcBef>
                <a:spcPct val="20000"/>
              </a:spcBef>
            </a:pPr>
            <a:r>
              <a:rPr lang="en-US" altLang="ko-KR" smtClean="0">
                <a:ea typeface="굴림" panose="020B0600000101010101" pitchFamily="34" charset="-127"/>
              </a:rPr>
              <a:t>Can we do this?</a:t>
            </a:r>
          </a:p>
          <a:p>
            <a:pPr lvl="2">
              <a:lnSpc>
                <a:spcPct val="80000"/>
              </a:lnSpc>
              <a:spcBef>
                <a:spcPct val="20000"/>
              </a:spcBef>
            </a:pPr>
            <a:r>
              <a:rPr lang="en-US" altLang="ko-KR" smtClean="0">
                <a:ea typeface="굴림" panose="020B0600000101010101" pitchFamily="34" charset="-127"/>
              </a:rPr>
              <a:t>One option: Increase amount of DRAM (not quick fix!)</a:t>
            </a:r>
          </a:p>
          <a:p>
            <a:pPr lvl="2">
              <a:lnSpc>
                <a:spcPct val="80000"/>
              </a:lnSpc>
              <a:spcBef>
                <a:spcPct val="20000"/>
              </a:spcBef>
            </a:pPr>
            <a:r>
              <a:rPr lang="en-US" altLang="ko-KR" smtClean="0">
                <a:ea typeface="굴림" panose="020B0600000101010101" pitchFamily="34" charset="-127"/>
              </a:rPr>
              <a:t>Another option:  If multiple processes in memory: adjust percentage of memory allocated to each one!</a:t>
            </a:r>
          </a:p>
          <a:p>
            <a:pPr>
              <a:lnSpc>
                <a:spcPct val="80000"/>
              </a:lnSpc>
              <a:spcBef>
                <a:spcPct val="20000"/>
              </a:spcBef>
            </a:pPr>
            <a:r>
              <a:rPr lang="en-US" altLang="ko-KR" smtClean="0">
                <a:solidFill>
                  <a:schemeClr val="hlink"/>
                </a:solidFill>
                <a:ea typeface="굴림" panose="020B0600000101010101" pitchFamily="34" charset="-127"/>
              </a:rPr>
              <a:t>Conflict Misses:</a:t>
            </a:r>
          </a:p>
          <a:p>
            <a:pPr lvl="1">
              <a:lnSpc>
                <a:spcPct val="80000"/>
              </a:lnSpc>
              <a:spcBef>
                <a:spcPct val="20000"/>
              </a:spcBef>
            </a:pPr>
            <a:r>
              <a:rPr lang="en-US" altLang="ko-KR" smtClean="0">
                <a:ea typeface="굴림" panose="020B0600000101010101" pitchFamily="34" charset="-127"/>
              </a:rPr>
              <a:t>Technically, conflict misses don’t exist in virtual memory, since it is a “fully-associative” cache</a:t>
            </a:r>
          </a:p>
          <a:p>
            <a:pPr>
              <a:lnSpc>
                <a:spcPct val="80000"/>
              </a:lnSpc>
              <a:spcBef>
                <a:spcPct val="20000"/>
              </a:spcBef>
            </a:pPr>
            <a:r>
              <a:rPr lang="en-US" altLang="ko-KR" smtClean="0">
                <a:solidFill>
                  <a:schemeClr val="hlink"/>
                </a:solidFill>
                <a:ea typeface="굴림" panose="020B0600000101010101" pitchFamily="34" charset="-127"/>
              </a:rPr>
              <a:t>Policy Misses:</a:t>
            </a:r>
          </a:p>
          <a:p>
            <a:pPr lvl="1">
              <a:lnSpc>
                <a:spcPct val="80000"/>
              </a:lnSpc>
              <a:spcBef>
                <a:spcPct val="20000"/>
              </a:spcBef>
            </a:pPr>
            <a:r>
              <a:rPr lang="en-US" altLang="ko-KR" smtClean="0">
                <a:ea typeface="굴림" panose="020B0600000101010101" pitchFamily="34" charset="-127"/>
              </a:rPr>
              <a:t>Caused when pages were in memory, but kicked out prematurely because of the replacement policy</a:t>
            </a:r>
          </a:p>
          <a:p>
            <a:pPr lvl="1">
              <a:lnSpc>
                <a:spcPct val="80000"/>
              </a:lnSpc>
              <a:spcBef>
                <a:spcPct val="20000"/>
              </a:spcBef>
            </a:pPr>
            <a:r>
              <a:rPr lang="en-US" altLang="ko-KR" smtClean="0">
                <a:ea typeface="굴림" panose="020B0600000101010101" pitchFamily="34" charset="-127"/>
              </a:rPr>
              <a:t>How to fix? Better replacement policy</a:t>
            </a:r>
          </a:p>
        </p:txBody>
      </p:sp>
    </p:spTree>
    <p:extLst>
      <p:ext uri="{BB962C8B-B14F-4D97-AF65-F5344CB8AC3E}">
        <p14:creationId xmlns:p14="http://schemas.microsoft.com/office/powerpoint/2010/main" val="3464461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 calcmode="lin" valueType="num">
                                      <p:cBhvr additive="base">
                                        <p:cTn id="7" dur="500" fill="hold"/>
                                        <p:tgtEl>
                                          <p:spTgt spid="796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6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6675">
                                            <p:txEl>
                                              <p:pRg st="1" end="1"/>
                                            </p:txEl>
                                          </p:spTgt>
                                        </p:tgtEl>
                                        <p:attrNameLst>
                                          <p:attrName>style.visibility</p:attrName>
                                        </p:attrNameLst>
                                      </p:cBhvr>
                                      <p:to>
                                        <p:strVal val="visible"/>
                                      </p:to>
                                    </p:set>
                                    <p:anim calcmode="lin" valueType="num">
                                      <p:cBhvr additive="base">
                                        <p:cTn id="11" dur="500" fill="hold"/>
                                        <p:tgtEl>
                                          <p:spTgt spid="796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6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6675">
                                            <p:txEl>
                                              <p:pRg st="2" end="2"/>
                                            </p:txEl>
                                          </p:spTgt>
                                        </p:tgtEl>
                                        <p:attrNameLst>
                                          <p:attrName>style.visibility</p:attrName>
                                        </p:attrNameLst>
                                      </p:cBhvr>
                                      <p:to>
                                        <p:strVal val="visible"/>
                                      </p:to>
                                    </p:set>
                                    <p:anim calcmode="lin" valueType="num">
                                      <p:cBhvr additive="base">
                                        <p:cTn id="15" dur="500" fill="hold"/>
                                        <p:tgtEl>
                                          <p:spTgt spid="79667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6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96675">
                                            <p:txEl>
                                              <p:pRg st="3" end="3"/>
                                            </p:txEl>
                                          </p:spTgt>
                                        </p:tgtEl>
                                        <p:attrNameLst>
                                          <p:attrName>style.visibility</p:attrName>
                                        </p:attrNameLst>
                                      </p:cBhvr>
                                      <p:to>
                                        <p:strVal val="visible"/>
                                      </p:to>
                                    </p:set>
                                    <p:anim calcmode="lin" valueType="num">
                                      <p:cBhvr additive="base">
                                        <p:cTn id="19" dur="500" fill="hold"/>
                                        <p:tgtEl>
                                          <p:spTgt spid="79667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66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96675">
                                            <p:txEl>
                                              <p:pRg st="4" end="4"/>
                                            </p:txEl>
                                          </p:spTgt>
                                        </p:tgtEl>
                                        <p:attrNameLst>
                                          <p:attrName>style.visibility</p:attrName>
                                        </p:attrNameLst>
                                      </p:cBhvr>
                                      <p:to>
                                        <p:strVal val="visible"/>
                                      </p:to>
                                    </p:set>
                                    <p:anim calcmode="lin" valueType="num">
                                      <p:cBhvr additive="base">
                                        <p:cTn id="23" dur="500" fill="hold"/>
                                        <p:tgtEl>
                                          <p:spTgt spid="79667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96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96675">
                                            <p:txEl>
                                              <p:pRg st="5" end="5"/>
                                            </p:txEl>
                                          </p:spTgt>
                                        </p:tgtEl>
                                        <p:attrNameLst>
                                          <p:attrName>style.visibility</p:attrName>
                                        </p:attrNameLst>
                                      </p:cBhvr>
                                      <p:to>
                                        <p:strVal val="visible"/>
                                      </p:to>
                                    </p:set>
                                    <p:anim calcmode="lin" valueType="num">
                                      <p:cBhvr additive="base">
                                        <p:cTn id="29" dur="500" fill="hold"/>
                                        <p:tgtEl>
                                          <p:spTgt spid="79667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667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96675">
                                            <p:txEl>
                                              <p:pRg st="6" end="6"/>
                                            </p:txEl>
                                          </p:spTgt>
                                        </p:tgtEl>
                                        <p:attrNameLst>
                                          <p:attrName>style.visibility</p:attrName>
                                        </p:attrNameLst>
                                      </p:cBhvr>
                                      <p:to>
                                        <p:strVal val="visible"/>
                                      </p:to>
                                    </p:set>
                                    <p:anim calcmode="lin" valueType="num">
                                      <p:cBhvr additive="base">
                                        <p:cTn id="33" dur="500" fill="hold"/>
                                        <p:tgtEl>
                                          <p:spTgt spid="79667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667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6675">
                                            <p:txEl>
                                              <p:pRg st="7" end="7"/>
                                            </p:txEl>
                                          </p:spTgt>
                                        </p:tgtEl>
                                        <p:attrNameLst>
                                          <p:attrName>style.visibility</p:attrName>
                                        </p:attrNameLst>
                                      </p:cBhvr>
                                      <p:to>
                                        <p:strVal val="visible"/>
                                      </p:to>
                                    </p:set>
                                    <p:anim calcmode="lin" valueType="num">
                                      <p:cBhvr additive="base">
                                        <p:cTn id="37" dur="500" fill="hold"/>
                                        <p:tgtEl>
                                          <p:spTgt spid="79667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66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96675">
                                            <p:txEl>
                                              <p:pRg st="8" end="8"/>
                                            </p:txEl>
                                          </p:spTgt>
                                        </p:tgtEl>
                                        <p:attrNameLst>
                                          <p:attrName>style.visibility</p:attrName>
                                        </p:attrNameLst>
                                      </p:cBhvr>
                                      <p:to>
                                        <p:strVal val="visible"/>
                                      </p:to>
                                    </p:set>
                                    <p:anim calcmode="lin" valueType="num">
                                      <p:cBhvr additive="base">
                                        <p:cTn id="41" dur="500" fill="hold"/>
                                        <p:tgtEl>
                                          <p:spTgt spid="79667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9667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96675">
                                            <p:txEl>
                                              <p:pRg st="9" end="9"/>
                                            </p:txEl>
                                          </p:spTgt>
                                        </p:tgtEl>
                                        <p:attrNameLst>
                                          <p:attrName>style.visibility</p:attrName>
                                        </p:attrNameLst>
                                      </p:cBhvr>
                                      <p:to>
                                        <p:strVal val="visible"/>
                                      </p:to>
                                    </p:set>
                                    <p:anim calcmode="lin" valueType="num">
                                      <p:cBhvr additive="base">
                                        <p:cTn id="45" dur="500" fill="hold"/>
                                        <p:tgtEl>
                                          <p:spTgt spid="79667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66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96675">
                                            <p:txEl>
                                              <p:pRg st="10" end="10"/>
                                            </p:txEl>
                                          </p:spTgt>
                                        </p:tgtEl>
                                        <p:attrNameLst>
                                          <p:attrName>style.visibility</p:attrName>
                                        </p:attrNameLst>
                                      </p:cBhvr>
                                      <p:to>
                                        <p:strVal val="visible"/>
                                      </p:to>
                                    </p:set>
                                    <p:anim calcmode="lin" valueType="num">
                                      <p:cBhvr additive="base">
                                        <p:cTn id="51" dur="500" fill="hold"/>
                                        <p:tgtEl>
                                          <p:spTgt spid="796675">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96675">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96675">
                                            <p:txEl>
                                              <p:pRg st="11" end="11"/>
                                            </p:txEl>
                                          </p:spTgt>
                                        </p:tgtEl>
                                        <p:attrNameLst>
                                          <p:attrName>style.visibility</p:attrName>
                                        </p:attrNameLst>
                                      </p:cBhvr>
                                      <p:to>
                                        <p:strVal val="visible"/>
                                      </p:to>
                                    </p:set>
                                    <p:anim calcmode="lin" valueType="num">
                                      <p:cBhvr additive="base">
                                        <p:cTn id="55" dur="500" fill="hold"/>
                                        <p:tgtEl>
                                          <p:spTgt spid="796675">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667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96675">
                                            <p:txEl>
                                              <p:pRg st="12" end="12"/>
                                            </p:txEl>
                                          </p:spTgt>
                                        </p:tgtEl>
                                        <p:attrNameLst>
                                          <p:attrName>style.visibility</p:attrName>
                                        </p:attrNameLst>
                                      </p:cBhvr>
                                      <p:to>
                                        <p:strVal val="visible"/>
                                      </p:to>
                                    </p:set>
                                    <p:anim calcmode="lin" valueType="num">
                                      <p:cBhvr additive="base">
                                        <p:cTn id="61" dur="500" fill="hold"/>
                                        <p:tgtEl>
                                          <p:spTgt spid="796675">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96675">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796675">
                                            <p:txEl>
                                              <p:pRg st="13" end="13"/>
                                            </p:txEl>
                                          </p:spTgt>
                                        </p:tgtEl>
                                        <p:attrNameLst>
                                          <p:attrName>style.visibility</p:attrName>
                                        </p:attrNameLst>
                                      </p:cBhvr>
                                      <p:to>
                                        <p:strVal val="visible"/>
                                      </p:to>
                                    </p:set>
                                    <p:anim calcmode="lin" valueType="num">
                                      <p:cBhvr additive="base">
                                        <p:cTn id="65" dur="500" fill="hold"/>
                                        <p:tgtEl>
                                          <p:spTgt spid="796675">
                                            <p:txEl>
                                              <p:pRg st="13" end="1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96675">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96675">
                                            <p:txEl>
                                              <p:pRg st="14" end="14"/>
                                            </p:txEl>
                                          </p:spTgt>
                                        </p:tgtEl>
                                        <p:attrNameLst>
                                          <p:attrName>style.visibility</p:attrName>
                                        </p:attrNameLst>
                                      </p:cBhvr>
                                      <p:to>
                                        <p:strVal val="visible"/>
                                      </p:to>
                                    </p:set>
                                    <p:anim calcmode="lin" valueType="num">
                                      <p:cBhvr additive="base">
                                        <p:cTn id="69" dur="500" fill="hold"/>
                                        <p:tgtEl>
                                          <p:spTgt spid="796675">
                                            <p:txEl>
                                              <p:pRg st="14" end="14"/>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9667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Page Replacement Policies</a:t>
            </a:r>
          </a:p>
        </p:txBody>
      </p:sp>
      <p:sp>
        <p:nvSpPr>
          <p:cNvPr id="773123" name="Rectangle 3"/>
          <p:cNvSpPr>
            <a:spLocks noGrp="1" noChangeArrowheads="1"/>
          </p:cNvSpPr>
          <p:nvPr>
            <p:ph type="body" idx="1"/>
          </p:nvPr>
        </p:nvSpPr>
        <p:spPr>
          <a:xfrm>
            <a:off x="228600" y="685800"/>
            <a:ext cx="8686800" cy="6019800"/>
          </a:xfrm>
        </p:spPr>
        <p:txBody>
          <a:bodyPr/>
          <a:lstStyle/>
          <a:p>
            <a:pPr>
              <a:lnSpc>
                <a:spcPct val="80000"/>
              </a:lnSpc>
              <a:spcBef>
                <a:spcPct val="10000"/>
              </a:spcBef>
            </a:pPr>
            <a:r>
              <a:rPr lang="en-US" altLang="ko-KR" smtClean="0">
                <a:ea typeface="굴림" panose="020B0600000101010101" pitchFamily="34" charset="-127"/>
              </a:rPr>
              <a:t>Why do we care about Replacement Policy?	</a:t>
            </a:r>
          </a:p>
          <a:p>
            <a:pPr lvl="1">
              <a:lnSpc>
                <a:spcPct val="80000"/>
              </a:lnSpc>
              <a:spcBef>
                <a:spcPct val="10000"/>
              </a:spcBef>
            </a:pPr>
            <a:r>
              <a:rPr lang="en-US" altLang="ko-KR" smtClean="0">
                <a:ea typeface="굴림" panose="020B0600000101010101" pitchFamily="34" charset="-127"/>
              </a:rPr>
              <a:t>Replacement is an issue with any cache</a:t>
            </a:r>
          </a:p>
          <a:p>
            <a:pPr lvl="1">
              <a:lnSpc>
                <a:spcPct val="80000"/>
              </a:lnSpc>
              <a:spcBef>
                <a:spcPct val="10000"/>
              </a:spcBef>
            </a:pPr>
            <a:r>
              <a:rPr lang="en-US" altLang="ko-KR" smtClean="0">
                <a:ea typeface="굴림" panose="020B0600000101010101" pitchFamily="34" charset="-127"/>
              </a:rPr>
              <a:t>Particularly important with pages</a:t>
            </a:r>
          </a:p>
          <a:p>
            <a:pPr lvl="2">
              <a:lnSpc>
                <a:spcPct val="80000"/>
              </a:lnSpc>
              <a:spcBef>
                <a:spcPct val="10000"/>
              </a:spcBef>
            </a:pPr>
            <a:r>
              <a:rPr lang="en-US" altLang="ko-KR" smtClean="0">
                <a:ea typeface="굴림" panose="020B0600000101010101" pitchFamily="34" charset="-127"/>
              </a:rPr>
              <a:t>The cost of being wrong is high: must go to disk</a:t>
            </a:r>
          </a:p>
          <a:p>
            <a:pPr lvl="2">
              <a:lnSpc>
                <a:spcPct val="80000"/>
              </a:lnSpc>
              <a:spcBef>
                <a:spcPct val="10000"/>
              </a:spcBef>
            </a:pPr>
            <a:r>
              <a:rPr lang="en-US" altLang="ko-KR" smtClean="0">
                <a:ea typeface="굴림" panose="020B0600000101010101" pitchFamily="34" charset="-127"/>
              </a:rPr>
              <a:t>Must keep important pages in memory, not toss them out</a:t>
            </a:r>
          </a:p>
          <a:p>
            <a:pPr>
              <a:lnSpc>
                <a:spcPct val="80000"/>
              </a:lnSpc>
              <a:spcBef>
                <a:spcPct val="10000"/>
              </a:spcBef>
            </a:pPr>
            <a:r>
              <a:rPr lang="en-US" altLang="ko-KR" smtClean="0">
                <a:solidFill>
                  <a:schemeClr val="hlink"/>
                </a:solidFill>
                <a:ea typeface="굴림" panose="020B0600000101010101" pitchFamily="34" charset="-127"/>
              </a:rPr>
              <a:t>FIFO (First In, First Out)</a:t>
            </a:r>
          </a:p>
          <a:p>
            <a:pPr lvl="1">
              <a:lnSpc>
                <a:spcPct val="80000"/>
              </a:lnSpc>
              <a:spcBef>
                <a:spcPct val="10000"/>
              </a:spcBef>
            </a:pPr>
            <a:r>
              <a:rPr lang="en-US" altLang="ko-KR" smtClean="0">
                <a:ea typeface="굴림" panose="020B0600000101010101" pitchFamily="34" charset="-127"/>
              </a:rPr>
              <a:t>Throw out oldest page.  Be fair – let every page live in memory for same amount of time.</a:t>
            </a:r>
          </a:p>
          <a:p>
            <a:pPr lvl="1">
              <a:lnSpc>
                <a:spcPct val="80000"/>
              </a:lnSpc>
              <a:spcBef>
                <a:spcPct val="10000"/>
              </a:spcBef>
            </a:pPr>
            <a:r>
              <a:rPr lang="en-US" altLang="ko-KR" smtClean="0">
                <a:ea typeface="굴림" panose="020B0600000101010101" pitchFamily="34" charset="-127"/>
              </a:rPr>
              <a:t>Bad, because throws out heavily used pages instead of infrequently used pages</a:t>
            </a:r>
          </a:p>
          <a:p>
            <a:pPr>
              <a:lnSpc>
                <a:spcPct val="80000"/>
              </a:lnSpc>
              <a:spcBef>
                <a:spcPct val="10000"/>
              </a:spcBef>
            </a:pPr>
            <a:r>
              <a:rPr lang="en-US" altLang="ko-KR" smtClean="0">
                <a:solidFill>
                  <a:schemeClr val="hlink"/>
                </a:solidFill>
                <a:ea typeface="굴림" panose="020B0600000101010101" pitchFamily="34" charset="-127"/>
              </a:rPr>
              <a:t>MIN (Minimum):</a:t>
            </a:r>
            <a:r>
              <a:rPr lang="en-US" altLang="ko-KR" smtClean="0">
                <a:ea typeface="굴림" panose="020B0600000101010101" pitchFamily="34" charset="-127"/>
              </a:rPr>
              <a:t> </a:t>
            </a:r>
          </a:p>
          <a:p>
            <a:pPr lvl="1">
              <a:lnSpc>
                <a:spcPct val="80000"/>
              </a:lnSpc>
              <a:spcBef>
                <a:spcPct val="10000"/>
              </a:spcBef>
            </a:pPr>
            <a:r>
              <a:rPr lang="en-US" altLang="ko-KR" smtClean="0">
                <a:ea typeface="굴림" panose="020B0600000101010101" pitchFamily="34" charset="-127"/>
              </a:rPr>
              <a:t>Replace page that won’t be used for the longest time </a:t>
            </a:r>
          </a:p>
          <a:p>
            <a:pPr lvl="1">
              <a:lnSpc>
                <a:spcPct val="80000"/>
              </a:lnSpc>
              <a:spcBef>
                <a:spcPct val="10000"/>
              </a:spcBef>
            </a:pPr>
            <a:r>
              <a:rPr lang="en-US" altLang="ko-KR" smtClean="0">
                <a:ea typeface="굴림" panose="020B0600000101010101" pitchFamily="34" charset="-127"/>
              </a:rPr>
              <a:t>Great, but can’t really know future…</a:t>
            </a:r>
          </a:p>
          <a:p>
            <a:pPr lvl="1">
              <a:lnSpc>
                <a:spcPct val="80000"/>
              </a:lnSpc>
              <a:spcBef>
                <a:spcPct val="10000"/>
              </a:spcBef>
            </a:pPr>
            <a:r>
              <a:rPr lang="en-US" altLang="ko-KR" smtClean="0">
                <a:ea typeface="굴림" panose="020B0600000101010101" pitchFamily="34" charset="-127"/>
              </a:rPr>
              <a:t>Makes good comparison case, however</a:t>
            </a:r>
          </a:p>
          <a:p>
            <a:pPr>
              <a:lnSpc>
                <a:spcPct val="80000"/>
              </a:lnSpc>
              <a:spcBef>
                <a:spcPct val="10000"/>
              </a:spcBef>
            </a:pPr>
            <a:r>
              <a:rPr lang="en-US" altLang="ko-KR" smtClean="0">
                <a:solidFill>
                  <a:schemeClr val="hlink"/>
                </a:solidFill>
                <a:ea typeface="굴림" panose="020B0600000101010101" pitchFamily="34" charset="-127"/>
              </a:rPr>
              <a:t>RANDOM:</a:t>
            </a:r>
          </a:p>
          <a:p>
            <a:pPr lvl="1">
              <a:lnSpc>
                <a:spcPct val="80000"/>
              </a:lnSpc>
              <a:spcBef>
                <a:spcPct val="10000"/>
              </a:spcBef>
            </a:pPr>
            <a:r>
              <a:rPr lang="en-US" altLang="ko-KR" smtClean="0">
                <a:ea typeface="굴림" panose="020B0600000101010101" pitchFamily="34" charset="-127"/>
              </a:rPr>
              <a:t>Pick random page for every replacement</a:t>
            </a:r>
          </a:p>
          <a:p>
            <a:pPr lvl="1">
              <a:lnSpc>
                <a:spcPct val="80000"/>
              </a:lnSpc>
              <a:spcBef>
                <a:spcPct val="10000"/>
              </a:spcBef>
            </a:pPr>
            <a:r>
              <a:rPr lang="en-US" altLang="ko-KR" smtClean="0">
                <a:ea typeface="굴림" panose="020B0600000101010101" pitchFamily="34" charset="-127"/>
              </a:rPr>
              <a:t>Typical solution for TLB’s.  Simple hardware</a:t>
            </a:r>
          </a:p>
          <a:p>
            <a:pPr lvl="1">
              <a:lnSpc>
                <a:spcPct val="80000"/>
              </a:lnSpc>
              <a:spcBef>
                <a:spcPct val="10000"/>
              </a:spcBef>
            </a:pPr>
            <a:r>
              <a:rPr lang="en-US" altLang="ko-KR" smtClean="0">
                <a:ea typeface="굴림" panose="020B0600000101010101" pitchFamily="34" charset="-127"/>
              </a:rPr>
              <a:t>Pretty unpredictable – makes it hard to make real-time guarantees</a:t>
            </a:r>
          </a:p>
        </p:txBody>
      </p:sp>
    </p:spTree>
    <p:extLst>
      <p:ext uri="{BB962C8B-B14F-4D97-AF65-F5344CB8AC3E}">
        <p14:creationId xmlns:p14="http://schemas.microsoft.com/office/powerpoint/2010/main" val="2237671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anim calcmode="lin" valueType="num">
                                      <p:cBhvr additive="base">
                                        <p:cTn id="7" dur="500" fill="hold"/>
                                        <p:tgtEl>
                                          <p:spTgt spid="7731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31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3123">
                                            <p:txEl>
                                              <p:pRg st="1" end="1"/>
                                            </p:txEl>
                                          </p:spTgt>
                                        </p:tgtEl>
                                        <p:attrNameLst>
                                          <p:attrName>style.visibility</p:attrName>
                                        </p:attrNameLst>
                                      </p:cBhvr>
                                      <p:to>
                                        <p:strVal val="visible"/>
                                      </p:to>
                                    </p:set>
                                    <p:anim calcmode="lin" valueType="num">
                                      <p:cBhvr additive="base">
                                        <p:cTn id="11" dur="500" fill="hold"/>
                                        <p:tgtEl>
                                          <p:spTgt spid="77312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31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73123">
                                            <p:txEl>
                                              <p:pRg st="2" end="2"/>
                                            </p:txEl>
                                          </p:spTgt>
                                        </p:tgtEl>
                                        <p:attrNameLst>
                                          <p:attrName>style.visibility</p:attrName>
                                        </p:attrNameLst>
                                      </p:cBhvr>
                                      <p:to>
                                        <p:strVal val="visible"/>
                                      </p:to>
                                    </p:set>
                                    <p:anim calcmode="lin" valueType="num">
                                      <p:cBhvr additive="base">
                                        <p:cTn id="15" dur="500" fill="hold"/>
                                        <p:tgtEl>
                                          <p:spTgt spid="77312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731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73123">
                                            <p:txEl>
                                              <p:pRg st="3" end="3"/>
                                            </p:txEl>
                                          </p:spTgt>
                                        </p:tgtEl>
                                        <p:attrNameLst>
                                          <p:attrName>style.visibility</p:attrName>
                                        </p:attrNameLst>
                                      </p:cBhvr>
                                      <p:to>
                                        <p:strVal val="visible"/>
                                      </p:to>
                                    </p:set>
                                    <p:anim calcmode="lin" valueType="num">
                                      <p:cBhvr additive="base">
                                        <p:cTn id="19" dur="500" fill="hold"/>
                                        <p:tgtEl>
                                          <p:spTgt spid="77312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31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73123">
                                            <p:txEl>
                                              <p:pRg st="4" end="4"/>
                                            </p:txEl>
                                          </p:spTgt>
                                        </p:tgtEl>
                                        <p:attrNameLst>
                                          <p:attrName>style.visibility</p:attrName>
                                        </p:attrNameLst>
                                      </p:cBhvr>
                                      <p:to>
                                        <p:strVal val="visible"/>
                                      </p:to>
                                    </p:set>
                                    <p:anim calcmode="lin" valueType="num">
                                      <p:cBhvr additive="base">
                                        <p:cTn id="23" dur="500" fill="hold"/>
                                        <p:tgtEl>
                                          <p:spTgt spid="77312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31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3123">
                                            <p:txEl>
                                              <p:pRg st="5" end="5"/>
                                            </p:txEl>
                                          </p:spTgt>
                                        </p:tgtEl>
                                        <p:attrNameLst>
                                          <p:attrName>style.visibility</p:attrName>
                                        </p:attrNameLst>
                                      </p:cBhvr>
                                      <p:to>
                                        <p:strVal val="visible"/>
                                      </p:to>
                                    </p:set>
                                    <p:anim calcmode="lin" valueType="num">
                                      <p:cBhvr additive="base">
                                        <p:cTn id="29" dur="500" fill="hold"/>
                                        <p:tgtEl>
                                          <p:spTgt spid="77312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312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73123">
                                            <p:txEl>
                                              <p:pRg st="6" end="6"/>
                                            </p:txEl>
                                          </p:spTgt>
                                        </p:tgtEl>
                                        <p:attrNameLst>
                                          <p:attrName>style.visibility</p:attrName>
                                        </p:attrNameLst>
                                      </p:cBhvr>
                                      <p:to>
                                        <p:strVal val="visible"/>
                                      </p:to>
                                    </p:set>
                                    <p:anim calcmode="lin" valueType="num">
                                      <p:cBhvr additive="base">
                                        <p:cTn id="33" dur="500" fill="hold"/>
                                        <p:tgtEl>
                                          <p:spTgt spid="77312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7312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73123">
                                            <p:txEl>
                                              <p:pRg st="7" end="7"/>
                                            </p:txEl>
                                          </p:spTgt>
                                        </p:tgtEl>
                                        <p:attrNameLst>
                                          <p:attrName>style.visibility</p:attrName>
                                        </p:attrNameLst>
                                      </p:cBhvr>
                                      <p:to>
                                        <p:strVal val="visible"/>
                                      </p:to>
                                    </p:set>
                                    <p:anim calcmode="lin" valueType="num">
                                      <p:cBhvr additive="base">
                                        <p:cTn id="37" dur="500" fill="hold"/>
                                        <p:tgtEl>
                                          <p:spTgt spid="77312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731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73123">
                                            <p:txEl>
                                              <p:pRg st="8" end="8"/>
                                            </p:txEl>
                                          </p:spTgt>
                                        </p:tgtEl>
                                        <p:attrNameLst>
                                          <p:attrName>style.visibility</p:attrName>
                                        </p:attrNameLst>
                                      </p:cBhvr>
                                      <p:to>
                                        <p:strVal val="visible"/>
                                      </p:to>
                                    </p:set>
                                    <p:anim calcmode="lin" valueType="num">
                                      <p:cBhvr additive="base">
                                        <p:cTn id="43" dur="500" fill="hold"/>
                                        <p:tgtEl>
                                          <p:spTgt spid="77312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7312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73123">
                                            <p:txEl>
                                              <p:pRg st="9" end="9"/>
                                            </p:txEl>
                                          </p:spTgt>
                                        </p:tgtEl>
                                        <p:attrNameLst>
                                          <p:attrName>style.visibility</p:attrName>
                                        </p:attrNameLst>
                                      </p:cBhvr>
                                      <p:to>
                                        <p:strVal val="visible"/>
                                      </p:to>
                                    </p:set>
                                    <p:anim calcmode="lin" valueType="num">
                                      <p:cBhvr additive="base">
                                        <p:cTn id="47" dur="500" fill="hold"/>
                                        <p:tgtEl>
                                          <p:spTgt spid="773123">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7312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73123">
                                            <p:txEl>
                                              <p:pRg st="10" end="10"/>
                                            </p:txEl>
                                          </p:spTgt>
                                        </p:tgtEl>
                                        <p:attrNameLst>
                                          <p:attrName>style.visibility</p:attrName>
                                        </p:attrNameLst>
                                      </p:cBhvr>
                                      <p:to>
                                        <p:strVal val="visible"/>
                                      </p:to>
                                    </p:set>
                                    <p:anim calcmode="lin" valueType="num">
                                      <p:cBhvr additive="base">
                                        <p:cTn id="51" dur="500" fill="hold"/>
                                        <p:tgtEl>
                                          <p:spTgt spid="773123">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73123">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73123">
                                            <p:txEl>
                                              <p:pRg st="11" end="11"/>
                                            </p:txEl>
                                          </p:spTgt>
                                        </p:tgtEl>
                                        <p:attrNameLst>
                                          <p:attrName>style.visibility</p:attrName>
                                        </p:attrNameLst>
                                      </p:cBhvr>
                                      <p:to>
                                        <p:strVal val="visible"/>
                                      </p:to>
                                    </p:set>
                                    <p:anim calcmode="lin" valueType="num">
                                      <p:cBhvr additive="base">
                                        <p:cTn id="55" dur="500" fill="hold"/>
                                        <p:tgtEl>
                                          <p:spTgt spid="773123">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7312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73123">
                                            <p:txEl>
                                              <p:pRg st="12" end="12"/>
                                            </p:txEl>
                                          </p:spTgt>
                                        </p:tgtEl>
                                        <p:attrNameLst>
                                          <p:attrName>style.visibility</p:attrName>
                                        </p:attrNameLst>
                                      </p:cBhvr>
                                      <p:to>
                                        <p:strVal val="visible"/>
                                      </p:to>
                                    </p:set>
                                    <p:anim calcmode="lin" valueType="num">
                                      <p:cBhvr additive="base">
                                        <p:cTn id="61" dur="500" fill="hold"/>
                                        <p:tgtEl>
                                          <p:spTgt spid="773123">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73123">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773123">
                                            <p:txEl>
                                              <p:pRg st="13" end="13"/>
                                            </p:txEl>
                                          </p:spTgt>
                                        </p:tgtEl>
                                        <p:attrNameLst>
                                          <p:attrName>style.visibility</p:attrName>
                                        </p:attrNameLst>
                                      </p:cBhvr>
                                      <p:to>
                                        <p:strVal val="visible"/>
                                      </p:to>
                                    </p:set>
                                    <p:anim calcmode="lin" valueType="num">
                                      <p:cBhvr additive="base">
                                        <p:cTn id="65" dur="500" fill="hold"/>
                                        <p:tgtEl>
                                          <p:spTgt spid="773123">
                                            <p:txEl>
                                              <p:pRg st="13" end="1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73123">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73123">
                                            <p:txEl>
                                              <p:pRg st="14" end="14"/>
                                            </p:txEl>
                                          </p:spTgt>
                                        </p:tgtEl>
                                        <p:attrNameLst>
                                          <p:attrName>style.visibility</p:attrName>
                                        </p:attrNameLst>
                                      </p:cBhvr>
                                      <p:to>
                                        <p:strVal val="visible"/>
                                      </p:to>
                                    </p:set>
                                    <p:anim calcmode="lin" valueType="num">
                                      <p:cBhvr additive="base">
                                        <p:cTn id="69" dur="500" fill="hold"/>
                                        <p:tgtEl>
                                          <p:spTgt spid="773123">
                                            <p:txEl>
                                              <p:pRg st="14" end="14"/>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73123">
                                            <p:txEl>
                                              <p:pRg st="14" end="14"/>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773123">
                                            <p:txEl>
                                              <p:pRg st="15" end="15"/>
                                            </p:txEl>
                                          </p:spTgt>
                                        </p:tgtEl>
                                        <p:attrNameLst>
                                          <p:attrName>style.visibility</p:attrName>
                                        </p:attrNameLst>
                                      </p:cBhvr>
                                      <p:to>
                                        <p:strVal val="visible"/>
                                      </p:to>
                                    </p:set>
                                    <p:anim calcmode="lin" valueType="num">
                                      <p:cBhvr additive="base">
                                        <p:cTn id="73" dur="500" fill="hold"/>
                                        <p:tgtEl>
                                          <p:spTgt spid="773123">
                                            <p:txEl>
                                              <p:pRg st="15" end="15"/>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7312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63242</TotalTime>
  <Pages>60</Pages>
  <Words>4498</Words>
  <Application>Microsoft Office PowerPoint</Application>
  <PresentationFormat>On-screen Show (4:3)</PresentationFormat>
  <Paragraphs>948</Paragraphs>
  <Slides>51</Slides>
  <Notes>42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3" baseType="lpstr">
      <vt:lpstr>굴림</vt:lpstr>
      <vt:lpstr>굴림</vt:lpstr>
      <vt:lpstr>MS PGothic</vt:lpstr>
      <vt:lpstr>MS PGothic</vt:lpstr>
      <vt:lpstr>Arial</vt:lpstr>
      <vt:lpstr>Comic Sans MS</vt:lpstr>
      <vt:lpstr>Courier New</vt:lpstr>
      <vt:lpstr>Helvetica</vt:lpstr>
      <vt:lpstr>Impact</vt:lpstr>
      <vt:lpstr>Symbol</vt:lpstr>
      <vt:lpstr>Office</vt:lpstr>
      <vt:lpstr>Microsoft Equation 3.0</vt:lpstr>
      <vt:lpstr>CS162 Operating Systems and Systems Programming Lecture 15   Demand Paging (Finished), General I/O</vt:lpstr>
      <vt:lpstr>Recall: Precise Exceptions</vt:lpstr>
      <vt:lpstr>Recall: Demand Paging Mechanisms</vt:lpstr>
      <vt:lpstr>Summary: Steps in Handling a Page Fault</vt:lpstr>
      <vt:lpstr>Management &amp; Access to the Memory Hierarchy</vt:lpstr>
      <vt:lpstr>Some questions for this lecture!</vt:lpstr>
      <vt:lpstr>Demand Paging Cost Model</vt:lpstr>
      <vt:lpstr>What Factors Lead to Misses?</vt:lpstr>
      <vt:lpstr>Page Replacement Policies</vt:lpstr>
      <vt:lpstr>Replacement Policies (Con’t)</vt:lpstr>
      <vt:lpstr>Example: FIFO</vt:lpstr>
      <vt:lpstr>Example: MIN</vt:lpstr>
      <vt:lpstr>When will LRU perform badly?</vt:lpstr>
      <vt:lpstr>Graph of Page Faults Versus The Number of Frames</vt:lpstr>
      <vt:lpstr>Adding Memory Doesn’t Always Help Fault Rate</vt:lpstr>
      <vt:lpstr>Administrivia</vt:lpstr>
      <vt:lpstr>Implementing LRU</vt:lpstr>
      <vt:lpstr>Clock Algorithm: Not Recently Used</vt:lpstr>
      <vt:lpstr>Nth Chance version of Clock Algorithm</vt:lpstr>
      <vt:lpstr>Clock Algorithms: Details</vt:lpstr>
      <vt:lpstr>Clock Algorithms Details (continued)</vt:lpstr>
      <vt:lpstr>Second-Chance List Algorithm (VAX/VMS)</vt:lpstr>
      <vt:lpstr>Second-Chance List Algorithm (con’t)</vt:lpstr>
      <vt:lpstr>Free List</vt:lpstr>
      <vt:lpstr>Demand Paging (more details) </vt:lpstr>
      <vt:lpstr>Allocation of Page Frames (Memory Pages)</vt:lpstr>
      <vt:lpstr>Fixed/Priority Allocation</vt:lpstr>
      <vt:lpstr>Page-Fault Frequency Allocation</vt:lpstr>
      <vt:lpstr>Thrashing</vt:lpstr>
      <vt:lpstr>Locality In A Memory-Reference Pattern</vt:lpstr>
      <vt:lpstr>Working-Set Model</vt:lpstr>
      <vt:lpstr>What about Compulsory Misses?</vt:lpstr>
      <vt:lpstr>You are here …</vt:lpstr>
      <vt:lpstr>OS Basics: I/O</vt:lpstr>
      <vt:lpstr>In a picture</vt:lpstr>
      <vt:lpstr>The Requirements of I/O</vt:lpstr>
      <vt:lpstr>Kernel Device Structure</vt:lpstr>
      <vt:lpstr>The Goal of the I/O Subsystem</vt:lpstr>
      <vt:lpstr>Want Standard Interfaces to Devices</vt:lpstr>
      <vt:lpstr>How Does User Deal with Timing?</vt:lpstr>
      <vt:lpstr>Chip-scale features of Recent x86 (SandyBridge)</vt:lpstr>
      <vt:lpstr>SandyBridge I/O: PCH</vt:lpstr>
      <vt:lpstr>Modern I/O Systems</vt:lpstr>
      <vt:lpstr>Example: PCI Architecture</vt:lpstr>
      <vt:lpstr>Example Device-Transfer Rates in Mb/s  (Sun Enterprise 6000)</vt:lpstr>
      <vt:lpstr>How does the processor actually talk to the device?</vt:lpstr>
      <vt:lpstr>Example: Memory-Mapped Display Controller</vt:lpstr>
      <vt:lpstr>Transferring Data To/From Controller</vt:lpstr>
      <vt:lpstr>I/O Device Notifying the OS</vt:lpstr>
      <vt:lpstr>Summary (1/2)</vt:lpstr>
      <vt:lpstr>Summary (2/2)</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kubitron</cp:lastModifiedBy>
  <cp:revision>689</cp:revision>
  <cp:lastPrinted>2015-03-09T16:49:15Z</cp:lastPrinted>
  <dcterms:created xsi:type="dcterms:W3CDTF">1995-08-12T11:37:26Z</dcterms:created>
  <dcterms:modified xsi:type="dcterms:W3CDTF">2015-03-18T23:54:28Z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