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256" r:id="rId2"/>
    <p:sldId id="1167" r:id="rId3"/>
    <p:sldId id="1168" r:id="rId4"/>
    <p:sldId id="1249" r:id="rId5"/>
    <p:sldId id="1203" r:id="rId6"/>
    <p:sldId id="1204" r:id="rId7"/>
    <p:sldId id="1205" r:id="rId8"/>
    <p:sldId id="1206" r:id="rId9"/>
    <p:sldId id="1250" r:id="rId10"/>
    <p:sldId id="1207" r:id="rId11"/>
    <p:sldId id="1208" r:id="rId12"/>
    <p:sldId id="1209" r:id="rId13"/>
    <p:sldId id="1210" r:id="rId14"/>
    <p:sldId id="1211" r:id="rId15"/>
    <p:sldId id="1212" r:id="rId16"/>
    <p:sldId id="1263" r:id="rId17"/>
    <p:sldId id="1213" r:id="rId18"/>
    <p:sldId id="1218" r:id="rId19"/>
    <p:sldId id="1219" r:id="rId20"/>
    <p:sldId id="1220" r:id="rId21"/>
    <p:sldId id="1264" r:id="rId22"/>
    <p:sldId id="1221" r:id="rId23"/>
    <p:sldId id="1222" r:id="rId24"/>
    <p:sldId id="1223" r:id="rId25"/>
    <p:sldId id="1227" r:id="rId26"/>
    <p:sldId id="1228" r:id="rId27"/>
    <p:sldId id="1229" r:id="rId28"/>
    <p:sldId id="1230" r:id="rId29"/>
    <p:sldId id="1231" r:id="rId30"/>
    <p:sldId id="1236" r:id="rId31"/>
    <p:sldId id="1235" r:id="rId32"/>
    <p:sldId id="1233" r:id="rId33"/>
    <p:sldId id="1237" r:id="rId34"/>
    <p:sldId id="1238" r:id="rId35"/>
    <p:sldId id="1239" r:id="rId36"/>
    <p:sldId id="1234" r:id="rId37"/>
    <p:sldId id="1247" r:id="rId38"/>
    <p:sldId id="1251" r:id="rId39"/>
    <p:sldId id="1252" r:id="rId40"/>
    <p:sldId id="1253" r:id="rId41"/>
    <p:sldId id="1254" r:id="rId42"/>
    <p:sldId id="1248" r:id="rId43"/>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799" autoAdjust="0"/>
  </p:normalViewPr>
  <p:slideViewPr>
    <p:cSldViewPr>
      <p:cViewPr varScale="1">
        <p:scale>
          <a:sx n="76" d="100"/>
          <a:sy n="76" d="100"/>
        </p:scale>
        <p:origin x="4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3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tx>
            <c:strRef>
              <c:f>Sheet1!$B$3</c:f>
              <c:strCache>
                <c:ptCount val="1"/>
                <c:pt idx="0">
                  <c:v>f(x)</c:v>
                </c:pt>
              </c:strCache>
            </c:strRef>
          </c:tx>
          <c:marker>
            <c:symbol val="none"/>
          </c:marker>
          <c:xVal>
            <c:numRef>
              <c:f>Sheet1!$A$4:$A$20</c:f>
              <c:numCache>
                <c:formatCode>General</c:formatCode>
                <c:ptCount val="17"/>
                <c:pt idx="0">
                  <c:v>1E-3</c:v>
                </c:pt>
                <c:pt idx="1">
                  <c:v>0.01</c:v>
                </c:pt>
                <c:pt idx="2">
                  <c:v>0.02</c:v>
                </c:pt>
                <c:pt idx="3">
                  <c:v>0.04</c:v>
                </c:pt>
                <c:pt idx="4">
                  <c:v>0.08</c:v>
                </c:pt>
                <c:pt idx="5">
                  <c:v>0.16</c:v>
                </c:pt>
                <c:pt idx="6">
                  <c:v>0.32</c:v>
                </c:pt>
                <c:pt idx="7">
                  <c:v>0.64</c:v>
                </c:pt>
                <c:pt idx="8">
                  <c:v>1</c:v>
                </c:pt>
                <c:pt idx="9">
                  <c:v>2</c:v>
                </c:pt>
                <c:pt idx="10">
                  <c:v>3</c:v>
                </c:pt>
                <c:pt idx="11">
                  <c:v>4</c:v>
                </c:pt>
                <c:pt idx="12">
                  <c:v>5</c:v>
                </c:pt>
                <c:pt idx="13">
                  <c:v>6</c:v>
                </c:pt>
                <c:pt idx="14">
                  <c:v>7</c:v>
                </c:pt>
                <c:pt idx="15">
                  <c:v>8</c:v>
                </c:pt>
                <c:pt idx="16">
                  <c:v>10</c:v>
                </c:pt>
              </c:numCache>
            </c:numRef>
          </c:xVal>
          <c:yVal>
            <c:numRef>
              <c:f>Sheet1!$B$4:$B$20</c:f>
              <c:numCache>
                <c:formatCode>General</c:formatCode>
                <c:ptCount val="17"/>
                <c:pt idx="0">
                  <c:v>0.99900049983337502</c:v>
                </c:pt>
                <c:pt idx="1">
                  <c:v>0.990049833749168</c:v>
                </c:pt>
                <c:pt idx="2">
                  <c:v>0.98019867330675503</c:v>
                </c:pt>
                <c:pt idx="3">
                  <c:v>0.96078943915232295</c:v>
                </c:pt>
                <c:pt idx="4">
                  <c:v>0.92311634638663598</c:v>
                </c:pt>
                <c:pt idx="5">
                  <c:v>0.85214378896621101</c:v>
                </c:pt>
                <c:pt idx="6">
                  <c:v>0.72614903707369105</c:v>
                </c:pt>
                <c:pt idx="7">
                  <c:v>0.52729242404304899</c:v>
                </c:pt>
                <c:pt idx="8">
                  <c:v>0.367879441171442</c:v>
                </c:pt>
                <c:pt idx="9">
                  <c:v>0.13533528323661301</c:v>
                </c:pt>
                <c:pt idx="10">
                  <c:v>4.9787068367863903E-2</c:v>
                </c:pt>
                <c:pt idx="11">
                  <c:v>1.8315638888734199E-2</c:v>
                </c:pt>
                <c:pt idx="12">
                  <c:v>6.7379469990854601E-3</c:v>
                </c:pt>
                <c:pt idx="13">
                  <c:v>2.4787521766663598E-3</c:v>
                </c:pt>
                <c:pt idx="14">
                  <c:v>9.1188196555451603E-4</c:v>
                </c:pt>
                <c:pt idx="15">
                  <c:v>3.3546262790251202E-4</c:v>
                </c:pt>
                <c:pt idx="16">
                  <c:v>4.5399929762484902E-5</c:v>
                </c:pt>
              </c:numCache>
            </c:numRef>
          </c:yVal>
          <c:smooth val="0"/>
        </c:ser>
        <c:dLbls>
          <c:showLegendKey val="0"/>
          <c:showVal val="0"/>
          <c:showCatName val="0"/>
          <c:showSerName val="0"/>
          <c:showPercent val="0"/>
          <c:showBubbleSize val="0"/>
        </c:dLbls>
        <c:axId val="2266496"/>
        <c:axId val="2267056"/>
      </c:scatterChart>
      <c:valAx>
        <c:axId val="2266496"/>
        <c:scaling>
          <c:orientation val="minMax"/>
          <c:max val="10"/>
        </c:scaling>
        <c:delete val="0"/>
        <c:axPos val="b"/>
        <c:numFmt formatCode="General" sourceLinked="1"/>
        <c:majorTickMark val="out"/>
        <c:minorTickMark val="none"/>
        <c:tickLblPos val="nextTo"/>
        <c:crossAx val="2267056"/>
        <c:crosses val="autoZero"/>
        <c:crossBetween val="midCat"/>
      </c:valAx>
      <c:valAx>
        <c:axId val="2267056"/>
        <c:scaling>
          <c:orientation val="minMax"/>
          <c:max val="1"/>
        </c:scaling>
        <c:delete val="0"/>
        <c:axPos val="l"/>
        <c:majorGridlines/>
        <c:numFmt formatCode="General" sourceLinked="1"/>
        <c:majorTickMark val="out"/>
        <c:minorTickMark val="none"/>
        <c:tickLblPos val="nextTo"/>
        <c:crossAx val="2266496"/>
        <c:crosses val="autoZero"/>
        <c:crossBetween val="midCat"/>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1197310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44097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722313" y="3475038"/>
            <a:ext cx="8274050" cy="3292475"/>
          </a:xfrm>
          <a:noFill/>
        </p:spPr>
        <p:txBody>
          <a:bodyPr lIns="95638" tIns="46979" rIns="95638" bIns="46979"/>
          <a:lstStyle/>
          <a:p>
            <a:r>
              <a:rPr lang="en-US" altLang="en-US" smtClean="0"/>
              <a:t>Old and New Testament by Kleirock</a:t>
            </a:r>
          </a:p>
          <a:p>
            <a:r>
              <a:rPr lang="en-US" altLang="en-US" smtClean="0"/>
              <a:t>Regret skipping as grad student</a:t>
            </a:r>
          </a:p>
        </p:txBody>
      </p:sp>
      <p:sp>
        <p:nvSpPr>
          <p:cNvPr id="52227" name="Rectangle 3"/>
          <p:cNvSpPr>
            <a:spLocks noGrp="1" noRot="1" noChangeAspect="1" noChangeArrowheads="1" noTextEdit="1"/>
          </p:cNvSpPr>
          <p:nvPr>
            <p:ph type="sldImg"/>
          </p:nvPr>
        </p:nvSpPr>
        <p:spPr>
          <a:xfrm>
            <a:off x="2990850" y="471488"/>
            <a:ext cx="3640138" cy="2730500"/>
          </a:xfrm>
          <a:ln cap="flat"/>
        </p:spPr>
      </p:sp>
    </p:spTree>
    <p:extLst>
      <p:ext uri="{BB962C8B-B14F-4D97-AF65-F5344CB8AC3E}">
        <p14:creationId xmlns:p14="http://schemas.microsoft.com/office/powerpoint/2010/main" val="335966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84745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49329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99700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364526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66488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19563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96748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93623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29779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42832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7404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omic Sans MS" charset="0"/>
              </a:rPr>
              <a:t>Winchester disk drives developed by IBM: 1973 first drive</a:t>
            </a:r>
          </a:p>
          <a:p>
            <a:r>
              <a:rPr lang="en-US">
                <a:latin typeface="Comic Sans MS" charset="0"/>
              </a:rPr>
              <a:t>Uses </a:t>
            </a:r>
            <a:r>
              <a:rPr lang="ja-JP" altLang="en-US">
                <a:latin typeface="Comic Sans MS" charset="0"/>
              </a:rPr>
              <a:t>“</a:t>
            </a:r>
            <a:r>
              <a:rPr lang="en-US" altLang="ja-JP">
                <a:latin typeface="Comic Sans MS" charset="0"/>
              </a:rPr>
              <a:t>sealed</a:t>
            </a:r>
            <a:r>
              <a:rPr lang="ja-JP" altLang="en-US">
                <a:latin typeface="Comic Sans MS" charset="0"/>
              </a:rPr>
              <a:t>”</a:t>
            </a:r>
            <a:r>
              <a:rPr lang="en-US" altLang="ja-JP">
                <a:latin typeface="Comic Sans MS" charset="0"/>
              </a:rPr>
              <a:t> assembly with heads floating on air bearings – Bernoulli effect</a:t>
            </a:r>
            <a:endParaRPr lang="en-US">
              <a:latin typeface="Comic Sans MS" charset="0"/>
            </a:endParaRPr>
          </a:p>
        </p:txBody>
      </p:sp>
    </p:spTree>
    <p:extLst>
      <p:ext uri="{BB962C8B-B14F-4D97-AF65-F5344CB8AC3E}">
        <p14:creationId xmlns:p14="http://schemas.microsoft.com/office/powerpoint/2010/main" val="117407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33" tIns="46977" rIns="95633" bIns="46977"/>
          <a:lstStyle/>
          <a:p>
            <a:r>
              <a:rPr lang="en-US">
                <a:latin typeface="Comic Sans MS" charset="0"/>
              </a:rPr>
              <a:t>To read write information into a sector, a movable arm containing a read/write head is located over each surface.</a:t>
            </a:r>
          </a:p>
          <a:p>
            <a:r>
              <a:rPr lang="en-US">
                <a:latin typeface="Comic Sans MS" charset="0"/>
              </a:rPr>
              <a:t>The term cylinder is used to refer to all the tracks under the read/write head at a given point on all surfaces.</a:t>
            </a:r>
          </a:p>
          <a:p>
            <a:r>
              <a:rPr lang="en-US">
                <a:latin typeface="Comic Sans MS" charset="0"/>
              </a:rPr>
              <a:t>To access data, the operating system must direct the disk through a 3-stage process.</a:t>
            </a:r>
          </a:p>
          <a:p>
            <a:r>
              <a:rPr lang="en-US">
                <a:latin typeface="Comic Sans MS" charset="0"/>
              </a:rPr>
              <a:t>(a) The first step is to position the arm over the proper track.  This is the seek operation and</a:t>
            </a:r>
            <a:br>
              <a:rPr lang="en-US">
                <a:latin typeface="Comic Sans MS" charset="0"/>
              </a:rPr>
            </a:br>
            <a:r>
              <a:rPr lang="en-US">
                <a:latin typeface="Comic Sans MS" charset="0"/>
              </a:rPr>
              <a:t>     the time to complete this operation is called the seek time.</a:t>
            </a:r>
          </a:p>
          <a:p>
            <a:r>
              <a:rPr lang="en-US">
                <a:latin typeface="Comic Sans MS" charset="0"/>
              </a:rPr>
              <a:t>(b) Once the head has reached the correct track, we must wait for the desired sector to</a:t>
            </a:r>
            <a:br>
              <a:rPr lang="en-US">
                <a:latin typeface="Comic Sans MS" charset="0"/>
              </a:rPr>
            </a:br>
            <a:r>
              <a:rPr lang="en-US">
                <a:latin typeface="Comic Sans MS" charset="0"/>
              </a:rPr>
              <a:t>      rotate under the read/write head.  This is referred to as the rotational latency.</a:t>
            </a:r>
          </a:p>
          <a:p>
            <a:r>
              <a:rPr lang="en-US">
                <a:latin typeface="Comic Sans MS" charset="0"/>
              </a:rPr>
              <a:t>(c) Finally, once the desired sector is under the read/write head, the data transfer can begin.</a:t>
            </a:r>
          </a:p>
          <a:p>
            <a:r>
              <a:rPr lang="en-US">
                <a:latin typeface="Comic Sans MS" charset="0"/>
              </a:rPr>
              <a:t>The average seek time as reported by the manufacturer is in the range of 12 ms to 20ms and is calculated as the sum of the time for all possible seeks divided by the number of possible seeks.</a:t>
            </a:r>
          </a:p>
          <a:p>
            <a:r>
              <a:rPr lang="en-US">
                <a:latin typeface="Comic Sans MS" charset="0"/>
              </a:rPr>
              <a:t>This number is usually on the pessimistic side because due to locality of disk reference, the actual average seek time may only be 25 to 33% of the number published.</a:t>
            </a:r>
          </a:p>
          <a:p>
            <a:endParaRPr lang="en-US">
              <a:latin typeface="Comic Sans MS" charset="0"/>
            </a:endParaRPr>
          </a:p>
          <a:p>
            <a:r>
              <a:rPr lang="en-US">
                <a:latin typeface="Comic Sans MS" charset="0"/>
              </a:rPr>
              <a:t>+2 = 34 min. (Y:14)</a:t>
            </a:r>
          </a:p>
        </p:txBody>
      </p:sp>
      <p:sp>
        <p:nvSpPr>
          <p:cNvPr id="59394"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02265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33" tIns="46977" rIns="95633" bIns="46977"/>
          <a:lstStyle/>
          <a:p>
            <a:r>
              <a:rPr lang="en-US">
                <a:latin typeface="Comic Sans MS" charset="0"/>
              </a:rPr>
              <a:t>As far as rotational latency is concerned, most disks rotate at 3,600 RPM or approximately 16 ms per revolution.</a:t>
            </a:r>
          </a:p>
          <a:p>
            <a:r>
              <a:rPr lang="en-US">
                <a:latin typeface="Comic Sans MS" charset="0"/>
              </a:rPr>
              <a:t>Since on average, the information you desired is half way around the disk, the average rotational latency will be 8ms.</a:t>
            </a:r>
          </a:p>
          <a:p>
            <a:r>
              <a:rPr lang="en-US">
                <a:latin typeface="Comic Sans MS" charset="0"/>
              </a:rPr>
              <a:t>The transfer time is a function of transfer size, rotation speed, and recording density.</a:t>
            </a:r>
          </a:p>
          <a:p>
            <a:r>
              <a:rPr lang="en-US">
                <a:latin typeface="Comic Sans MS" charset="0"/>
              </a:rPr>
              <a:t>The typical transfer speed is 2 to 4 MB per second.</a:t>
            </a:r>
          </a:p>
          <a:p>
            <a:r>
              <a:rPr lang="en-US">
                <a:latin typeface="Comic Sans MS" charset="0"/>
              </a:rPr>
              <a:t>Notice that the transfer time is much faster than the rotational latency and seek time.</a:t>
            </a:r>
          </a:p>
          <a:p>
            <a:r>
              <a:rPr lang="en-US">
                <a:latin typeface="Comic Sans MS" charset="0"/>
              </a:rPr>
              <a:t>This is similar to the DRAM situation where the DRAM access time is much shorter than the DRAM cycle time.</a:t>
            </a:r>
          </a:p>
          <a:p>
            <a:r>
              <a:rPr lang="en-US">
                <a:latin typeface="Comic Sans MS" charset="0"/>
              </a:rPr>
              <a:t>***** Do anybody remember what we did to take advantage of the short access time versus cycle time?  Well, we interleave!</a:t>
            </a:r>
          </a:p>
          <a:p>
            <a:endParaRPr lang="en-US">
              <a:latin typeface="Comic Sans MS" charset="0"/>
            </a:endParaRPr>
          </a:p>
          <a:p>
            <a:r>
              <a:rPr lang="en-US">
                <a:latin typeface="Comic Sans MS" charset="0"/>
              </a:rPr>
              <a:t>New International Disk Drive, Equipment, and Materials Association standard is 4KB sectors instead of 512 byte sectors</a:t>
            </a:r>
          </a:p>
          <a:p>
            <a:endParaRPr lang="en-US">
              <a:latin typeface="Comic Sans MS" charset="0"/>
            </a:endParaRPr>
          </a:p>
          <a:p>
            <a:r>
              <a:rPr lang="en-US">
                <a:latin typeface="Comic Sans MS" charset="0"/>
              </a:rPr>
              <a:t>+2 = 36 min. (Y:16)</a:t>
            </a:r>
          </a:p>
        </p:txBody>
      </p:sp>
      <p:sp>
        <p:nvSpPr>
          <p:cNvPr id="6041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89804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omic Sans MS" charset="0"/>
            </a:endParaRPr>
          </a:p>
        </p:txBody>
      </p:sp>
    </p:spTree>
    <p:extLst>
      <p:ext uri="{BB962C8B-B14F-4D97-AF65-F5344CB8AC3E}">
        <p14:creationId xmlns:p14="http://schemas.microsoft.com/office/powerpoint/2010/main" val="91244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omic Sans MS" charset="0"/>
            </a:endParaRPr>
          </a:p>
        </p:txBody>
      </p:sp>
    </p:spTree>
    <p:extLst>
      <p:ext uri="{BB962C8B-B14F-4D97-AF65-F5344CB8AC3E}">
        <p14:creationId xmlns:p14="http://schemas.microsoft.com/office/powerpoint/2010/main" val="132777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831598" y="6551613"/>
            <a:ext cx="1219867"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rPr>
              <a:t>Lec</a:t>
            </a:r>
            <a:r>
              <a:rPr lang="en-US" altLang="en-US" sz="1400" dirty="0">
                <a:solidFill>
                  <a:srgbClr val="2A40E2"/>
                </a:solidFill>
              </a:rPr>
              <a:t> </a:t>
            </a:r>
            <a:r>
              <a:rPr lang="en-US" altLang="en-US" sz="1400" dirty="0" smtClean="0">
                <a:solidFill>
                  <a:srgbClr val="2A40E2"/>
                </a:solidFill>
              </a:rPr>
              <a:t>17.</a:t>
            </a:r>
            <a:fld id="{6456B83E-17D0-4CDF-84AD-C8A97BEB5271}" type="slidenum">
              <a:rPr lang="en-US" altLang="en-US" sz="1400" smtClean="0">
                <a:solidFill>
                  <a:srgbClr val="2A40E2"/>
                </a:solidFill>
              </a:rPr>
              <a:pPr algn="ctr"/>
              <a:t>‹#›</a:t>
            </a:fld>
            <a:endParaRPr lang="en-US" altLang="en-US" sz="1400" b="0" i="1" dirty="0">
              <a:solidFill>
                <a:srgbClr val="2A40E2"/>
              </a:solidFill>
            </a:endParaRPr>
          </a:p>
        </p:txBody>
      </p:sp>
      <p:sp>
        <p:nvSpPr>
          <p:cNvPr id="1029" name="Text Box 5"/>
          <p:cNvSpPr txBox="1">
            <a:spLocks noChangeArrowheads="1"/>
          </p:cNvSpPr>
          <p:nvPr/>
        </p:nvSpPr>
        <p:spPr bwMode="auto">
          <a:xfrm>
            <a:off x="0" y="6550025"/>
            <a:ext cx="803403"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rPr>
              <a:t>4/1/15</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Text Box 7"/>
          <p:cNvSpPr txBox="1">
            <a:spLocks noChangeArrowheads="1"/>
          </p:cNvSpPr>
          <p:nvPr userDrawn="1"/>
        </p:nvSpPr>
        <p:spPr bwMode="auto">
          <a:xfrm>
            <a:off x="2935288" y="6550025"/>
            <a:ext cx="3542935"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err="1" smtClean="0">
                <a:solidFill>
                  <a:srgbClr val="2A40E2"/>
                </a:solidFill>
              </a:rPr>
              <a:t>Kubiatowicz</a:t>
            </a:r>
            <a:r>
              <a:rPr lang="en-US" sz="1400" dirty="0" smtClean="0">
                <a:solidFill>
                  <a:srgbClr val="2A40E2"/>
                </a:solidFill>
              </a:rPr>
              <a:t> CS162 ©UCB Spring 2015</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olid-state_drive"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extremetech.com/computing/164677-storage-pricewatch-hard-drive-and-ssd-prices-drop-making-for-a-good-time-to-buy" TargetMode="External"/><Relationship Id="rId2" Type="http://schemas.openxmlformats.org/officeDocument/2006/relationships/hyperlink" Target="http://www.fastestssd.com/featured/ssd-rankings-the-fastest-solid-state-driv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17</a:t>
            </a:r>
            <a:br>
              <a:rPr lang="en-US" altLang="en-US" sz="3000" dirty="0" smtClean="0"/>
            </a:br>
            <a:r>
              <a:rPr lang="en-US" altLang="en-US" sz="3000" dirty="0" smtClean="0"/>
              <a:t> </a:t>
            </a:r>
            <a:br>
              <a:rPr lang="en-US" altLang="en-US" sz="3000" dirty="0" smtClean="0"/>
            </a:br>
            <a:r>
              <a:rPr lang="en-US" altLang="en-US" sz="3000" dirty="0" smtClean="0"/>
              <a:t>Performance</a:t>
            </a:r>
            <a:br>
              <a:rPr lang="en-US" altLang="en-US" sz="3000" dirty="0" smtClean="0"/>
            </a:br>
            <a:r>
              <a:rPr lang="en-US" altLang="en-US" sz="3000" dirty="0" smtClean="0"/>
              <a:t>Storage Devices, Queueing </a:t>
            </a:r>
            <a:r>
              <a:rPr lang="en-US" altLang="en-US" sz="3000" dirty="0" smtClean="0"/>
              <a:t>Theory</a:t>
            </a: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April 1</a:t>
            </a:r>
            <a:r>
              <a:rPr lang="en-US" altLang="en-US" baseline="30000" dirty="0" smtClean="0"/>
              <a:t>st</a:t>
            </a:r>
            <a:r>
              <a:rPr lang="en-US" altLang="en-US" dirty="0" smtClean="0"/>
              <a:t>, 2015</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Content Placeholder 2"/>
          <p:cNvSpPr>
            <a:spLocks noGrp="1"/>
          </p:cNvSpPr>
          <p:nvPr>
            <p:ph idx="1"/>
          </p:nvPr>
        </p:nvSpPr>
        <p:spPr/>
        <p:txBody>
          <a:bodyPr>
            <a:normAutofit fontScale="92500"/>
          </a:bodyPr>
          <a:lstStyle/>
          <a:p>
            <a:r>
              <a:rPr lang="en-US" dirty="0" smtClean="0"/>
              <a:t>Magnetic disks</a:t>
            </a:r>
          </a:p>
          <a:p>
            <a:pPr lvl="1"/>
            <a:r>
              <a:rPr lang="en-US" dirty="0" smtClean="0"/>
              <a:t>Storage that rarely becomes corrupted</a:t>
            </a:r>
          </a:p>
          <a:p>
            <a:pPr lvl="1"/>
            <a:r>
              <a:rPr lang="en-US" dirty="0" smtClean="0"/>
              <a:t>Large capacity at low cost</a:t>
            </a:r>
          </a:p>
          <a:p>
            <a:pPr lvl="1"/>
            <a:r>
              <a:rPr lang="en-US" dirty="0" smtClean="0"/>
              <a:t>Block level random access (except for SMR – later!)</a:t>
            </a:r>
          </a:p>
          <a:p>
            <a:pPr lvl="1"/>
            <a:r>
              <a:rPr lang="en-US" dirty="0" smtClean="0"/>
              <a:t>Slow performance for random access</a:t>
            </a:r>
          </a:p>
          <a:p>
            <a:pPr lvl="1"/>
            <a:r>
              <a:rPr lang="en-US" dirty="0" smtClean="0"/>
              <a:t>Better performance for streaming access</a:t>
            </a:r>
          </a:p>
          <a:p>
            <a:r>
              <a:rPr lang="en-US" dirty="0" smtClean="0"/>
              <a:t>Flash memory</a:t>
            </a:r>
          </a:p>
          <a:p>
            <a:pPr lvl="1"/>
            <a:r>
              <a:rPr lang="en-US" dirty="0" smtClean="0"/>
              <a:t>Storage that rarely becomes corrupted</a:t>
            </a:r>
          </a:p>
          <a:p>
            <a:pPr lvl="1"/>
            <a:r>
              <a:rPr lang="en-US" dirty="0" smtClean="0"/>
              <a:t>Capacity at intermediate cost (50x disk ???)</a:t>
            </a:r>
          </a:p>
          <a:p>
            <a:pPr lvl="1"/>
            <a:r>
              <a:rPr lang="en-US" dirty="0" smtClean="0"/>
              <a:t>Block level random access</a:t>
            </a:r>
          </a:p>
          <a:p>
            <a:pPr lvl="1"/>
            <a:r>
              <a:rPr lang="en-US" dirty="0" smtClean="0"/>
              <a:t>Good performance for reads; worse for random writes</a:t>
            </a:r>
          </a:p>
          <a:p>
            <a:pPr lvl="1"/>
            <a:r>
              <a:rPr lang="en-US" dirty="0" smtClean="0"/>
              <a:t>Erasure requirement in large blocks</a:t>
            </a:r>
          </a:p>
          <a:p>
            <a:pPr lvl="1"/>
            <a:r>
              <a:rPr lang="en-US" dirty="0" smtClean="0"/>
              <a:t>Wear patterns</a:t>
            </a:r>
          </a:p>
          <a:p>
            <a:pPr lvl="1"/>
            <a:endParaRPr lang="en-US" dirty="0" smtClean="0"/>
          </a:p>
          <a:p>
            <a:pPr lvl="1">
              <a:buNone/>
            </a:pPr>
            <a:endParaRPr lang="en-US" dirty="0" smtClean="0"/>
          </a:p>
        </p:txBody>
      </p:sp>
    </p:spTree>
    <p:extLst>
      <p:ext uri="{BB962C8B-B14F-4D97-AF65-F5344CB8AC3E}">
        <p14:creationId xmlns:p14="http://schemas.microsoft.com/office/powerpoint/2010/main" val="14641525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939" y="38781"/>
            <a:ext cx="8229600" cy="875619"/>
          </a:xfrm>
        </p:spPr>
        <p:txBody>
          <a:bodyPr/>
          <a:lstStyle/>
          <a:p>
            <a:r>
              <a:rPr lang="en-US" dirty="0" smtClean="0"/>
              <a:t>Are we in an inflection point?</a:t>
            </a:r>
            <a:endParaRPr lang="en-US" dirty="0"/>
          </a:p>
        </p:txBody>
      </p:sp>
      <p:pic>
        <p:nvPicPr>
          <p:cNvPr id="7" name="Picture 6" descr="priceg2_f1_der_5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07" y="3954417"/>
            <a:ext cx="4572330" cy="2353903"/>
          </a:xfrm>
          <a:prstGeom prst="rect">
            <a:avLst/>
          </a:prstGeom>
        </p:spPr>
      </p:pic>
      <p:pic>
        <p:nvPicPr>
          <p:cNvPr id="9" name="Picture 8" descr="vps-ssd-vs-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424" y="1837747"/>
            <a:ext cx="3175895" cy="4753077"/>
          </a:xfrm>
          <a:prstGeom prst="rect">
            <a:avLst/>
          </a:prstGeom>
        </p:spPr>
      </p:pic>
      <p:pic>
        <p:nvPicPr>
          <p:cNvPr id="10" name="Picture 9" descr="2011-fa-day-slide-5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9764" y="914400"/>
            <a:ext cx="3338660" cy="2503995"/>
          </a:xfrm>
          <a:prstGeom prst="rect">
            <a:avLst/>
          </a:prstGeom>
        </p:spPr>
      </p:pic>
      <p:pic>
        <p:nvPicPr>
          <p:cNvPr id="8" name="Picture 7" descr="Samsung-SSD-HD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20" y="2007148"/>
            <a:ext cx="2624352" cy="1947269"/>
          </a:xfrm>
          <a:prstGeom prst="rect">
            <a:avLst/>
          </a:prstGeom>
        </p:spPr>
      </p:pic>
    </p:spTree>
    <p:extLst>
      <p:ext uri="{BB962C8B-B14F-4D97-AF65-F5344CB8AC3E}">
        <p14:creationId xmlns:p14="http://schemas.microsoft.com/office/powerpoint/2010/main" val="19620873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atin typeface="Helvetica" charset="0"/>
              </a:rPr>
              <a:t>Hard Disk Drives (HDDs)</a:t>
            </a:r>
          </a:p>
        </p:txBody>
      </p:sp>
      <p:grpSp>
        <p:nvGrpSpPr>
          <p:cNvPr id="11266" name="Group 11"/>
          <p:cNvGrpSpPr>
            <a:grpSpLocks/>
          </p:cNvGrpSpPr>
          <p:nvPr/>
        </p:nvGrpSpPr>
        <p:grpSpPr bwMode="auto">
          <a:xfrm>
            <a:off x="5486400" y="3733800"/>
            <a:ext cx="3341688" cy="2581275"/>
            <a:chOff x="3600" y="576"/>
            <a:chExt cx="2105" cy="1626"/>
          </a:xfrm>
        </p:grpSpPr>
        <p:pic>
          <p:nvPicPr>
            <p:cNvPr id="112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576"/>
              <a:ext cx="2064" cy="1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sp>
          <p:nvSpPr>
            <p:cNvPr id="11275" name="Text Box 7"/>
            <p:cNvSpPr txBox="1">
              <a:spLocks noChangeArrowheads="1"/>
            </p:cNvSpPr>
            <p:nvPr/>
          </p:nvSpPr>
          <p:spPr bwMode="auto">
            <a:xfrm>
              <a:off x="3674" y="1968"/>
              <a:ext cx="2031"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IBM/Hitachi Microdrive</a:t>
              </a:r>
            </a:p>
          </p:txBody>
        </p:sp>
      </p:grpSp>
      <p:grpSp>
        <p:nvGrpSpPr>
          <p:cNvPr id="11267" name="Group 9"/>
          <p:cNvGrpSpPr>
            <a:grpSpLocks/>
          </p:cNvGrpSpPr>
          <p:nvPr/>
        </p:nvGrpSpPr>
        <p:grpSpPr bwMode="auto">
          <a:xfrm>
            <a:off x="315913" y="625475"/>
            <a:ext cx="4941887" cy="4348163"/>
            <a:chOff x="192" y="336"/>
            <a:chExt cx="3396" cy="2922"/>
          </a:xfrm>
        </p:grpSpPr>
        <p:pic>
          <p:nvPicPr>
            <p:cNvPr id="1127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 y="336"/>
              <a:ext cx="3396" cy="2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sp>
          <p:nvSpPr>
            <p:cNvPr id="11273" name="Text Box 8"/>
            <p:cNvSpPr txBox="1">
              <a:spLocks noChangeArrowheads="1"/>
            </p:cNvSpPr>
            <p:nvPr/>
          </p:nvSpPr>
          <p:spPr bwMode="auto">
            <a:xfrm>
              <a:off x="455" y="2842"/>
              <a:ext cx="2708" cy="402"/>
            </a:xfrm>
            <a:prstGeom prst="rect">
              <a:avLst/>
            </a:prstGeom>
            <a:solidFill>
              <a:srgbClr val="FFFFFF"/>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Western Digital Drive</a:t>
              </a:r>
            </a:p>
            <a:p>
              <a:pPr eaLnBrk="1" hangingPunct="1"/>
              <a:r>
                <a:rPr lang="en-US" sz="1800" b="0">
                  <a:latin typeface="Helvetica" charset="0"/>
                  <a:cs typeface="Helvetica" charset="0"/>
                </a:rPr>
                <a:t>http://www.storagereview.com/guide/</a:t>
              </a:r>
            </a:p>
          </p:txBody>
        </p:sp>
      </p:grpSp>
      <p:grpSp>
        <p:nvGrpSpPr>
          <p:cNvPr id="11268" name="Group 13"/>
          <p:cNvGrpSpPr>
            <a:grpSpLocks/>
          </p:cNvGrpSpPr>
          <p:nvPr/>
        </p:nvGrpSpPr>
        <p:grpSpPr bwMode="auto">
          <a:xfrm>
            <a:off x="5410200" y="831850"/>
            <a:ext cx="3276600" cy="2692400"/>
            <a:chOff x="3504" y="480"/>
            <a:chExt cx="2064" cy="1696"/>
          </a:xfrm>
        </p:grpSpPr>
        <p:pic>
          <p:nvPicPr>
            <p:cNvPr id="1127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480"/>
              <a:ext cx="2064" cy="1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sp>
          <p:nvSpPr>
            <p:cNvPr id="11271" name="Text Box 12"/>
            <p:cNvSpPr txBox="1">
              <a:spLocks noChangeArrowheads="1"/>
            </p:cNvSpPr>
            <p:nvPr/>
          </p:nvSpPr>
          <p:spPr bwMode="auto">
            <a:xfrm>
              <a:off x="3794" y="1728"/>
              <a:ext cx="1524" cy="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Read/Write Head</a:t>
              </a:r>
            </a:p>
            <a:p>
              <a:pPr eaLnBrk="1" hangingPunct="1"/>
              <a:r>
                <a:rPr lang="en-US">
                  <a:latin typeface="Helvetica" charset="0"/>
                  <a:cs typeface="Helvetica" charset="0"/>
                </a:rPr>
                <a:t>Side View</a:t>
              </a:r>
            </a:p>
          </p:txBody>
        </p:sp>
      </p:grpSp>
      <p:sp>
        <p:nvSpPr>
          <p:cNvPr id="11269" name="TextBox 1"/>
          <p:cNvSpPr txBox="1">
            <a:spLocks noChangeArrowheads="1"/>
          </p:cNvSpPr>
          <p:nvPr/>
        </p:nvSpPr>
        <p:spPr bwMode="auto">
          <a:xfrm>
            <a:off x="363538" y="5140325"/>
            <a:ext cx="4894262" cy="1508125"/>
          </a:xfrm>
          <a:prstGeom prst="rect">
            <a:avLst/>
          </a:prstGeom>
          <a:solidFill>
            <a:srgbClr val="FFFCD0"/>
          </a:solidFill>
          <a:ln w="9525">
            <a:solidFill>
              <a:srgbClr val="618FFD"/>
            </a:solidFill>
            <a:miter lim="800000"/>
            <a:headEnd/>
            <a:tailEnd/>
          </a:ln>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2400" b="0" dirty="0">
                <a:latin typeface="Arial" charset="0"/>
              </a:rPr>
              <a:t>IBM Personal Computer/AT (1986)</a:t>
            </a:r>
          </a:p>
          <a:p>
            <a:pPr lvl="1" eaLnBrk="1" hangingPunct="1"/>
            <a:r>
              <a:rPr lang="en-US" sz="2400" b="0" dirty="0">
                <a:latin typeface="Arial" charset="0"/>
              </a:rPr>
              <a:t>30 MB hard disk - $500 </a:t>
            </a:r>
          </a:p>
          <a:p>
            <a:pPr lvl="1" eaLnBrk="1" hangingPunct="1"/>
            <a:r>
              <a:rPr lang="en-US" sz="2400" b="0" dirty="0">
                <a:latin typeface="Arial" charset="0"/>
              </a:rPr>
              <a:t>30-40ms seek time</a:t>
            </a:r>
          </a:p>
          <a:p>
            <a:pPr lvl="1" eaLnBrk="1" hangingPunct="1"/>
            <a:r>
              <a:rPr lang="en-US" sz="2400" b="0" dirty="0">
                <a:latin typeface="Arial" charset="0"/>
              </a:rPr>
              <a:t>0.7-1 MB/s (est.)</a:t>
            </a:r>
          </a:p>
        </p:txBody>
      </p:sp>
    </p:spTree>
    <p:extLst>
      <p:ext uri="{BB962C8B-B14F-4D97-AF65-F5344CB8AC3E}">
        <p14:creationId xmlns:p14="http://schemas.microsoft.com/office/powerpoint/2010/main" val="958095479"/>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Amazing Magnetic Disk</a:t>
            </a:r>
            <a:endParaRPr lang="en-US" dirty="0"/>
          </a:p>
        </p:txBody>
      </p:sp>
      <p:pic>
        <p:nvPicPr>
          <p:cNvPr id="7" name="Content Placeholder 3" descr="disk-2.pdf"/>
          <p:cNvPicPr>
            <a:picLocks noChangeAspect="1"/>
          </p:cNvPicPr>
          <p:nvPr/>
        </p:nvPicPr>
        <p:blipFill>
          <a:blip r:embed="rId2"/>
          <a:srcRect l="-43220" r="-43220"/>
          <a:stretch>
            <a:fillRect/>
          </a:stretch>
        </p:blipFill>
        <p:spPr>
          <a:xfrm>
            <a:off x="2392128" y="990600"/>
            <a:ext cx="8733072" cy="5077626"/>
          </a:xfrm>
          <a:prstGeom prst="rect">
            <a:avLst/>
          </a:prstGeom>
        </p:spPr>
      </p:pic>
      <p:sp>
        <p:nvSpPr>
          <p:cNvPr id="3" name="Content Placeholder 2"/>
          <p:cNvSpPr>
            <a:spLocks noGrp="1"/>
          </p:cNvSpPr>
          <p:nvPr>
            <p:ph idx="1"/>
          </p:nvPr>
        </p:nvSpPr>
        <p:spPr>
          <a:xfrm>
            <a:off x="53045" y="685800"/>
            <a:ext cx="5357155" cy="6095999"/>
          </a:xfrm>
        </p:spPr>
        <p:txBody>
          <a:bodyPr>
            <a:normAutofit fontScale="77500" lnSpcReduction="20000"/>
          </a:bodyPr>
          <a:lstStyle/>
          <a:p>
            <a:r>
              <a:rPr lang="en-US" dirty="0" smtClean="0"/>
              <a:t>Unit of Transfer: Sector</a:t>
            </a:r>
          </a:p>
          <a:p>
            <a:pPr lvl="1"/>
            <a:r>
              <a:rPr lang="en-US" dirty="0" smtClean="0"/>
              <a:t>Ring of sectors form a track</a:t>
            </a:r>
          </a:p>
          <a:p>
            <a:pPr lvl="1"/>
            <a:r>
              <a:rPr lang="en-US" dirty="0" smtClean="0"/>
              <a:t>Stack of tracks form a cylinder</a:t>
            </a:r>
          </a:p>
          <a:p>
            <a:pPr lvl="1"/>
            <a:r>
              <a:rPr lang="en-US" dirty="0" smtClean="0"/>
              <a:t>Heads position on cylinders</a:t>
            </a:r>
          </a:p>
          <a:p>
            <a:r>
              <a:rPr lang="en-US" dirty="0" smtClean="0"/>
              <a:t>Disk Tracks ~ 1µm (micron) </a:t>
            </a:r>
            <a:r>
              <a:rPr lang="en-US" dirty="0"/>
              <a:t>wide</a:t>
            </a:r>
          </a:p>
          <a:p>
            <a:pPr lvl="1"/>
            <a:r>
              <a:rPr lang="en-US" dirty="0"/>
              <a:t>Wavelength of light is ~ </a:t>
            </a:r>
            <a:r>
              <a:rPr lang="en-US" dirty="0" smtClean="0"/>
              <a:t>0.5µm</a:t>
            </a:r>
            <a:endParaRPr lang="en-US" dirty="0"/>
          </a:p>
          <a:p>
            <a:pPr lvl="1"/>
            <a:r>
              <a:rPr lang="en-US" dirty="0"/>
              <a:t>Resolution of human eye: </a:t>
            </a:r>
            <a:r>
              <a:rPr lang="en-US" dirty="0" smtClean="0"/>
              <a:t>50µm</a:t>
            </a:r>
            <a:endParaRPr lang="en-US" dirty="0"/>
          </a:p>
          <a:p>
            <a:pPr lvl="1"/>
            <a:r>
              <a:rPr lang="en-US" dirty="0"/>
              <a:t>100K on a typical 2.5” </a:t>
            </a:r>
            <a:r>
              <a:rPr lang="en-US" dirty="0" smtClean="0"/>
              <a:t>disk</a:t>
            </a:r>
          </a:p>
          <a:p>
            <a:r>
              <a:rPr lang="en-US" dirty="0" smtClean="0"/>
              <a:t>Separated </a:t>
            </a:r>
            <a:r>
              <a:rPr lang="en-US" dirty="0"/>
              <a:t>by unused guard regions</a:t>
            </a:r>
          </a:p>
          <a:p>
            <a:pPr lvl="1"/>
            <a:r>
              <a:rPr lang="en-US" dirty="0"/>
              <a:t>Reduces likelihood neighboring tracks are corrupted during </a:t>
            </a:r>
            <a:r>
              <a:rPr lang="en-US" dirty="0" smtClean="0"/>
              <a:t>writes</a:t>
            </a:r>
          </a:p>
          <a:p>
            <a:pPr lvl="1"/>
            <a:r>
              <a:rPr lang="en-US" dirty="0" smtClean="0"/>
              <a:t>Track </a:t>
            </a:r>
            <a:r>
              <a:rPr lang="en-US" dirty="0"/>
              <a:t>length varies across disk</a:t>
            </a:r>
          </a:p>
          <a:p>
            <a:pPr lvl="1"/>
            <a:r>
              <a:rPr lang="en-US" dirty="0"/>
              <a:t>Outside: More sectors per track, higher bandwidth</a:t>
            </a:r>
          </a:p>
          <a:p>
            <a:pPr lvl="1"/>
            <a:r>
              <a:rPr lang="en-US" dirty="0"/>
              <a:t>Disk is organized into regions of tracks with same # of sectors/track</a:t>
            </a:r>
          </a:p>
          <a:p>
            <a:pPr lvl="1"/>
            <a:r>
              <a:rPr lang="en-US" dirty="0"/>
              <a:t>Only outer half of radius is used</a:t>
            </a:r>
          </a:p>
          <a:p>
            <a:pPr lvl="2"/>
            <a:r>
              <a:rPr lang="en-US" dirty="0"/>
              <a:t>Most of the disk area in the outer regions of the </a:t>
            </a:r>
            <a:r>
              <a:rPr lang="en-US" dirty="0" smtClean="0"/>
              <a:t>disk</a:t>
            </a:r>
          </a:p>
          <a:p>
            <a:r>
              <a:rPr lang="en-US" dirty="0" smtClean="0"/>
              <a:t>New: Shingled </a:t>
            </a:r>
            <a:r>
              <a:rPr lang="en-US" dirty="0"/>
              <a:t>Magnetic Recording (SMR)</a:t>
            </a:r>
          </a:p>
          <a:p>
            <a:pPr lvl="1"/>
            <a:r>
              <a:rPr lang="en-US" dirty="0"/>
              <a:t>Overlapping tracks </a:t>
            </a:r>
            <a:r>
              <a:rPr lang="en-US" dirty="0">
                <a:sym typeface="Symbol" panose="05050102010706020507" pitchFamily="18" charset="2"/>
              </a:rPr>
              <a:t> greater density, restrictions on </a:t>
            </a:r>
            <a:r>
              <a:rPr lang="en-US" dirty="0" smtClean="0">
                <a:sym typeface="Symbol" panose="05050102010706020507" pitchFamily="18" charset="2"/>
              </a:rPr>
              <a:t>writing</a:t>
            </a:r>
          </a:p>
          <a:p>
            <a:pPr lvl="1"/>
            <a:r>
              <a:rPr lang="en-US" dirty="0" smtClean="0">
                <a:sym typeface="Symbol" panose="05050102010706020507" pitchFamily="18" charset="2"/>
              </a:rPr>
              <a:t>Seagate (8TB), Hitachi (10TB)</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6613974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2188251" y="152400"/>
            <a:ext cx="4456348" cy="383695"/>
          </a:xfrm>
        </p:spPr>
        <p:txBody>
          <a:bodyPr wrap="none" lIns="63500" tIns="25400" rIns="63500" bIns="25400" anchor="t">
            <a:spAutoFit/>
          </a:bodyPr>
          <a:lstStyle/>
          <a:p>
            <a:r>
              <a:rPr lang="en-US"/>
              <a:t>Magnetic Disk Characteristic</a:t>
            </a:r>
          </a:p>
        </p:txBody>
      </p:sp>
      <p:sp>
        <p:nvSpPr>
          <p:cNvPr id="849923" name="Rectangle 3"/>
          <p:cNvSpPr>
            <a:spLocks noGrp="1" noChangeArrowheads="1"/>
          </p:cNvSpPr>
          <p:nvPr>
            <p:ph type="body" idx="1"/>
          </p:nvPr>
        </p:nvSpPr>
        <p:spPr>
          <a:xfrm>
            <a:off x="0" y="879475"/>
            <a:ext cx="8993188" cy="6025239"/>
          </a:xfrm>
        </p:spPr>
        <p:txBody>
          <a:bodyPr wrap="square" lIns="63500" tIns="25400" rIns="63500" bIns="25400">
            <a:spAutoFit/>
          </a:bodyPr>
          <a:lstStyle/>
          <a:p>
            <a:pPr>
              <a:spcBef>
                <a:spcPct val="15000"/>
              </a:spcBef>
              <a:tabLst>
                <a:tab pos="2635250" algn="l"/>
              </a:tabLst>
            </a:pPr>
            <a:r>
              <a:rPr lang="en-US" sz="2000" dirty="0">
                <a:latin typeface="+mj-lt"/>
              </a:rPr>
              <a:t>Cylinder: all the tracks under the </a:t>
            </a:r>
            <a:br>
              <a:rPr lang="en-US" sz="2000" dirty="0">
                <a:latin typeface="+mj-lt"/>
              </a:rPr>
            </a:br>
            <a:r>
              <a:rPr lang="en-US" sz="2000" dirty="0">
                <a:latin typeface="+mj-lt"/>
              </a:rPr>
              <a:t>head at a given point on all surfaces</a:t>
            </a:r>
          </a:p>
          <a:p>
            <a:pPr>
              <a:spcBef>
                <a:spcPct val="15000"/>
              </a:spcBef>
              <a:tabLst>
                <a:tab pos="2635250" algn="l"/>
              </a:tabLst>
            </a:pPr>
            <a:r>
              <a:rPr lang="en-US" sz="2000" dirty="0">
                <a:latin typeface="+mj-lt"/>
              </a:rPr>
              <a:t>Read/write: three-stage process:</a:t>
            </a:r>
          </a:p>
          <a:p>
            <a:pPr lvl="1">
              <a:spcBef>
                <a:spcPct val="15000"/>
              </a:spcBef>
              <a:tabLst>
                <a:tab pos="2635250" algn="l"/>
              </a:tabLst>
            </a:pPr>
            <a:r>
              <a:rPr lang="en-US" sz="1800" b="1" dirty="0">
                <a:latin typeface="+mj-lt"/>
              </a:rPr>
              <a:t>Seek time</a:t>
            </a:r>
            <a:r>
              <a:rPr lang="en-US" sz="1800" dirty="0">
                <a:latin typeface="+mj-lt"/>
              </a:rPr>
              <a:t>: position the head/arm over the proper track (into proper cylinder)</a:t>
            </a:r>
          </a:p>
          <a:p>
            <a:pPr lvl="1">
              <a:spcBef>
                <a:spcPct val="15000"/>
              </a:spcBef>
              <a:tabLst>
                <a:tab pos="2635250" algn="l"/>
              </a:tabLst>
            </a:pPr>
            <a:r>
              <a:rPr lang="en-US" sz="1800" b="1" dirty="0">
                <a:latin typeface="+mj-lt"/>
              </a:rPr>
              <a:t>Rotational latency</a:t>
            </a:r>
            <a:r>
              <a:rPr lang="en-US" sz="1800" dirty="0">
                <a:latin typeface="+mj-lt"/>
              </a:rPr>
              <a:t>: wait for the desired sector</a:t>
            </a:r>
            <a:br>
              <a:rPr lang="en-US" sz="1800" dirty="0">
                <a:latin typeface="+mj-lt"/>
              </a:rPr>
            </a:br>
            <a:r>
              <a:rPr lang="en-US" sz="1800" dirty="0">
                <a:latin typeface="+mj-lt"/>
              </a:rPr>
              <a:t>to rotate under the read/write head</a:t>
            </a:r>
          </a:p>
          <a:p>
            <a:pPr lvl="1">
              <a:spcBef>
                <a:spcPct val="15000"/>
              </a:spcBef>
              <a:tabLst>
                <a:tab pos="2635250" algn="l"/>
              </a:tabLst>
            </a:pPr>
            <a:r>
              <a:rPr lang="en-US" sz="1800" b="1" dirty="0">
                <a:latin typeface="+mj-lt"/>
              </a:rPr>
              <a:t>Transfer time</a:t>
            </a:r>
            <a:r>
              <a:rPr lang="en-US" sz="1800" dirty="0">
                <a:latin typeface="+mj-lt"/>
              </a:rPr>
              <a:t>: transfer a block of bits (sector)</a:t>
            </a:r>
            <a:br>
              <a:rPr lang="en-US" sz="1800" dirty="0">
                <a:latin typeface="+mj-lt"/>
              </a:rPr>
            </a:br>
            <a:r>
              <a:rPr lang="en-US" sz="1800" dirty="0">
                <a:latin typeface="+mj-lt"/>
              </a:rPr>
              <a:t>under the read-write head</a:t>
            </a:r>
          </a:p>
          <a:p>
            <a:pPr>
              <a:spcBef>
                <a:spcPct val="15000"/>
              </a:spcBef>
              <a:tabLst>
                <a:tab pos="2635250" algn="l"/>
              </a:tabLst>
            </a:pPr>
            <a:r>
              <a:rPr lang="en-US" sz="2000" dirty="0">
                <a:solidFill>
                  <a:schemeClr val="hlink"/>
                </a:solidFill>
                <a:latin typeface="+mj-lt"/>
              </a:rPr>
              <a:t>Disk Latency = </a:t>
            </a:r>
            <a:r>
              <a:rPr lang="en-US" sz="2000" dirty="0">
                <a:solidFill>
                  <a:schemeClr val="accent1"/>
                </a:solidFill>
                <a:latin typeface="+mj-lt"/>
              </a:rPr>
              <a:t>Queuing Time </a:t>
            </a:r>
            <a:r>
              <a:rPr lang="en-US" sz="2000" dirty="0">
                <a:solidFill>
                  <a:schemeClr val="hlink"/>
                </a:solidFill>
                <a:latin typeface="+mj-lt"/>
              </a:rPr>
              <a:t>+ Controller time +</a:t>
            </a:r>
            <a:br>
              <a:rPr lang="en-US" sz="2000" dirty="0">
                <a:solidFill>
                  <a:schemeClr val="hlink"/>
                </a:solidFill>
                <a:latin typeface="+mj-lt"/>
              </a:rPr>
            </a:br>
            <a:r>
              <a:rPr lang="en-US" sz="2000" dirty="0">
                <a:solidFill>
                  <a:schemeClr val="hlink"/>
                </a:solidFill>
                <a:latin typeface="+mj-lt"/>
              </a:rPr>
              <a:t>                         Seek Time + Rotation Time + </a:t>
            </a:r>
            <a:r>
              <a:rPr lang="en-US" sz="2000" dirty="0" err="1">
                <a:solidFill>
                  <a:schemeClr val="hlink"/>
                </a:solidFill>
                <a:latin typeface="+mj-lt"/>
              </a:rPr>
              <a:t>Xfer</a:t>
            </a:r>
            <a:r>
              <a:rPr lang="en-US" sz="2000" dirty="0">
                <a:solidFill>
                  <a:schemeClr val="hlink"/>
                </a:solidFill>
                <a:latin typeface="+mj-lt"/>
              </a:rPr>
              <a:t> Time</a:t>
            </a:r>
          </a:p>
          <a:p>
            <a:pPr>
              <a:spcBef>
                <a:spcPct val="15000"/>
              </a:spcBef>
              <a:tabLst>
                <a:tab pos="2635250" algn="l"/>
              </a:tabLst>
            </a:pPr>
            <a:endParaRPr lang="en-US" sz="2000" dirty="0" smtClean="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r>
              <a:rPr lang="en-US" sz="2000" dirty="0">
                <a:solidFill>
                  <a:schemeClr val="hlink"/>
                </a:solidFill>
                <a:latin typeface="+mj-lt"/>
              </a:rPr>
              <a:t>Highest Bandwidth: </a:t>
            </a:r>
          </a:p>
          <a:p>
            <a:pPr lvl="1">
              <a:spcBef>
                <a:spcPct val="15000"/>
              </a:spcBef>
              <a:tabLst>
                <a:tab pos="2635250" algn="l"/>
              </a:tabLst>
            </a:pPr>
            <a:r>
              <a:rPr lang="en-US" sz="1800" dirty="0">
                <a:latin typeface="+mj-lt"/>
              </a:rPr>
              <a:t>Transfer large group of blocks sequentially from one track</a:t>
            </a:r>
          </a:p>
          <a:p>
            <a:pPr>
              <a:spcBef>
                <a:spcPct val="15000"/>
              </a:spcBef>
              <a:tabLst>
                <a:tab pos="2635250" algn="l"/>
              </a:tabLst>
            </a:pPr>
            <a:endParaRPr lang="en-US" sz="2000" dirty="0">
              <a:latin typeface="+mj-lt"/>
            </a:endParaRPr>
          </a:p>
        </p:txBody>
      </p:sp>
      <p:sp useBgFill="1">
        <p:nvSpPr>
          <p:cNvPr id="13315" name="Oval 4"/>
          <p:cNvSpPr>
            <a:spLocks noChangeArrowheads="1"/>
          </p:cNvSpPr>
          <p:nvPr/>
        </p:nvSpPr>
        <p:spPr bwMode="auto">
          <a:xfrm>
            <a:off x="6429375" y="12969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useBgFill="1">
        <p:nvSpPr>
          <p:cNvPr id="13316" name="Oval 5"/>
          <p:cNvSpPr>
            <a:spLocks noChangeArrowheads="1"/>
          </p:cNvSpPr>
          <p:nvPr/>
        </p:nvSpPr>
        <p:spPr bwMode="auto">
          <a:xfrm>
            <a:off x="6429375" y="10683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useBgFill="1">
        <p:nvSpPr>
          <p:cNvPr id="13317" name="Oval 6"/>
          <p:cNvSpPr>
            <a:spLocks noChangeArrowheads="1"/>
          </p:cNvSpPr>
          <p:nvPr/>
        </p:nvSpPr>
        <p:spPr bwMode="auto">
          <a:xfrm>
            <a:off x="6403975" y="8905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useBgFill="1">
        <p:nvSpPr>
          <p:cNvPr id="13318" name="Oval 7"/>
          <p:cNvSpPr>
            <a:spLocks noChangeArrowheads="1"/>
          </p:cNvSpPr>
          <p:nvPr/>
        </p:nvSpPr>
        <p:spPr bwMode="auto">
          <a:xfrm>
            <a:off x="6403975" y="7381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p:nvSpPr>
          <p:cNvPr id="13319" name="Line 8"/>
          <p:cNvSpPr>
            <a:spLocks noChangeShapeType="1"/>
          </p:cNvSpPr>
          <p:nvPr/>
        </p:nvSpPr>
        <p:spPr bwMode="auto">
          <a:xfrm>
            <a:off x="7007225" y="909638"/>
            <a:ext cx="241300" cy="1905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20" name="Line 9"/>
          <p:cNvSpPr>
            <a:spLocks noChangeShapeType="1"/>
          </p:cNvSpPr>
          <p:nvPr/>
        </p:nvSpPr>
        <p:spPr bwMode="auto">
          <a:xfrm>
            <a:off x="6981825" y="884238"/>
            <a:ext cx="596900" cy="889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21" name="Line 10"/>
          <p:cNvSpPr>
            <a:spLocks noChangeShapeType="1"/>
          </p:cNvSpPr>
          <p:nvPr/>
        </p:nvSpPr>
        <p:spPr bwMode="auto">
          <a:xfrm flipH="1">
            <a:off x="7285037" y="738188"/>
            <a:ext cx="780723" cy="2349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22" name="Rectangle 11"/>
          <p:cNvSpPr>
            <a:spLocks noChangeArrowheads="1"/>
          </p:cNvSpPr>
          <p:nvPr/>
        </p:nvSpPr>
        <p:spPr bwMode="auto">
          <a:xfrm>
            <a:off x="8054648" y="609600"/>
            <a:ext cx="878446" cy="28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mj-lt"/>
                <a:cs typeface="Helvetica" charset="0"/>
              </a:rPr>
              <a:t>Sector</a:t>
            </a:r>
          </a:p>
        </p:txBody>
      </p:sp>
      <p:sp>
        <p:nvSpPr>
          <p:cNvPr id="13323" name="Line 12"/>
          <p:cNvSpPr>
            <a:spLocks noChangeShapeType="1"/>
          </p:cNvSpPr>
          <p:nvPr/>
        </p:nvSpPr>
        <p:spPr bwMode="auto">
          <a:xfrm flipV="1">
            <a:off x="6981825" y="973138"/>
            <a:ext cx="1083935" cy="57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24" name="Rectangle 13"/>
          <p:cNvSpPr>
            <a:spLocks noChangeArrowheads="1"/>
          </p:cNvSpPr>
          <p:nvPr/>
        </p:nvSpPr>
        <p:spPr bwMode="auto">
          <a:xfrm>
            <a:off x="8067675" y="890588"/>
            <a:ext cx="771045" cy="28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mj-lt"/>
                <a:cs typeface="Helvetica" charset="0"/>
              </a:rPr>
              <a:t>Track</a:t>
            </a:r>
          </a:p>
        </p:txBody>
      </p:sp>
      <p:grpSp>
        <p:nvGrpSpPr>
          <p:cNvPr id="2" name="Group 49"/>
          <p:cNvGrpSpPr>
            <a:grpSpLocks/>
          </p:cNvGrpSpPr>
          <p:nvPr/>
        </p:nvGrpSpPr>
        <p:grpSpPr bwMode="auto">
          <a:xfrm>
            <a:off x="6619875" y="827088"/>
            <a:ext cx="2373313" cy="723900"/>
            <a:chOff x="4272" y="632"/>
            <a:chExt cx="1495" cy="456"/>
          </a:xfrm>
        </p:grpSpPr>
        <p:grpSp>
          <p:nvGrpSpPr>
            <p:cNvPr id="13346" name="Group 48"/>
            <p:cNvGrpSpPr>
              <a:grpSpLocks/>
            </p:cNvGrpSpPr>
            <p:nvPr/>
          </p:nvGrpSpPr>
          <p:grpSpPr bwMode="auto">
            <a:xfrm>
              <a:off x="4272" y="632"/>
              <a:ext cx="520" cy="456"/>
              <a:chOff x="4272" y="632"/>
              <a:chExt cx="520" cy="456"/>
            </a:xfrm>
          </p:grpSpPr>
          <p:sp>
            <p:nvSpPr>
              <p:cNvPr id="13349" name="Oval 15"/>
              <p:cNvSpPr>
                <a:spLocks noChangeArrowheads="1"/>
              </p:cNvSpPr>
              <p:nvPr/>
            </p:nvSpPr>
            <p:spPr bwMode="auto">
              <a:xfrm>
                <a:off x="4272" y="947"/>
                <a:ext cx="520" cy="141"/>
              </a:xfrm>
              <a:prstGeom prst="ellipse">
                <a:avLst/>
              </a:prstGeom>
              <a:noFill/>
              <a:ln w="25400">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mj-lt"/>
                  <a:cs typeface="Helvetica" charset="0"/>
                </a:endParaRPr>
              </a:p>
            </p:txBody>
          </p:sp>
          <p:sp>
            <p:nvSpPr>
              <p:cNvPr id="13350" name="Oval 16"/>
              <p:cNvSpPr>
                <a:spLocks noChangeArrowheads="1"/>
              </p:cNvSpPr>
              <p:nvPr/>
            </p:nvSpPr>
            <p:spPr bwMode="auto">
              <a:xfrm>
                <a:off x="4280" y="632"/>
                <a:ext cx="496" cy="128"/>
              </a:xfrm>
              <a:prstGeom prst="ellipse">
                <a:avLst/>
              </a:prstGeom>
              <a:noFill/>
              <a:ln w="25400">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mj-lt"/>
                  <a:cs typeface="Helvetica" charset="0"/>
                </a:endParaRPr>
              </a:p>
            </p:txBody>
          </p:sp>
          <p:sp>
            <p:nvSpPr>
              <p:cNvPr id="13351" name="Line 17"/>
              <p:cNvSpPr>
                <a:spLocks noChangeShapeType="1"/>
              </p:cNvSpPr>
              <p:nvPr/>
            </p:nvSpPr>
            <p:spPr bwMode="auto">
              <a:xfrm>
                <a:off x="4272" y="696"/>
                <a:ext cx="0" cy="32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52" name="Line 18"/>
              <p:cNvSpPr>
                <a:spLocks noChangeShapeType="1"/>
              </p:cNvSpPr>
              <p:nvPr/>
            </p:nvSpPr>
            <p:spPr bwMode="auto">
              <a:xfrm>
                <a:off x="4776" y="696"/>
                <a:ext cx="0" cy="344"/>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sp>
          <p:nvSpPr>
            <p:cNvPr id="13347" name="Line 19"/>
            <p:cNvSpPr>
              <a:spLocks noChangeShapeType="1"/>
            </p:cNvSpPr>
            <p:nvPr/>
          </p:nvSpPr>
          <p:spPr bwMode="auto">
            <a:xfrm>
              <a:off x="4780" y="924"/>
              <a:ext cx="348" cy="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48" name="Rectangle 20"/>
            <p:cNvSpPr>
              <a:spLocks noChangeArrowheads="1"/>
            </p:cNvSpPr>
            <p:nvPr/>
          </p:nvSpPr>
          <p:spPr bwMode="auto">
            <a:xfrm>
              <a:off x="5104" y="872"/>
              <a:ext cx="663" cy="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accent1"/>
                  </a:solidFill>
                  <a:latin typeface="+mj-lt"/>
                  <a:cs typeface="Helvetica" charset="0"/>
                </a:rPr>
                <a:t>Cylinder</a:t>
              </a:r>
            </a:p>
          </p:txBody>
        </p:sp>
      </p:grpSp>
      <p:grpSp>
        <p:nvGrpSpPr>
          <p:cNvPr id="4" name="Group 51"/>
          <p:cNvGrpSpPr>
            <a:grpSpLocks/>
          </p:cNvGrpSpPr>
          <p:nvPr/>
        </p:nvGrpSpPr>
        <p:grpSpPr bwMode="auto">
          <a:xfrm>
            <a:off x="5591175" y="903288"/>
            <a:ext cx="1028700" cy="596900"/>
            <a:chOff x="3600" y="680"/>
            <a:chExt cx="648" cy="376"/>
          </a:xfrm>
        </p:grpSpPr>
        <p:sp>
          <p:nvSpPr>
            <p:cNvPr id="13339" name="Rectangle 28"/>
            <p:cNvSpPr>
              <a:spLocks noChangeArrowheads="1"/>
            </p:cNvSpPr>
            <p:nvPr/>
          </p:nvSpPr>
          <p:spPr bwMode="auto">
            <a:xfrm>
              <a:off x="3600" y="685"/>
              <a:ext cx="441"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hlink"/>
                  </a:solidFill>
                  <a:latin typeface="+mj-lt"/>
                  <a:cs typeface="Helvetica" charset="0"/>
                </a:rPr>
                <a:t>Head</a:t>
              </a:r>
            </a:p>
          </p:txBody>
        </p:sp>
        <p:sp>
          <p:nvSpPr>
            <p:cNvPr id="13340" name="Line 21"/>
            <p:cNvSpPr>
              <a:spLocks noChangeShapeType="1"/>
            </p:cNvSpPr>
            <p:nvPr/>
          </p:nvSpPr>
          <p:spPr bwMode="auto">
            <a:xfrm>
              <a:off x="4008" y="680"/>
              <a:ext cx="0" cy="376"/>
            </a:xfrm>
            <a:prstGeom prst="line">
              <a:avLst/>
            </a:prstGeom>
            <a:noFill/>
            <a:ln w="254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41" name="Line 22"/>
            <p:cNvSpPr>
              <a:spLocks noChangeShapeType="1"/>
            </p:cNvSpPr>
            <p:nvPr/>
          </p:nvSpPr>
          <p:spPr bwMode="auto">
            <a:xfrm>
              <a:off x="4000" y="695"/>
              <a:ext cx="248" cy="0"/>
            </a:xfrm>
            <a:prstGeom prst="line">
              <a:avLst/>
            </a:prstGeom>
            <a:noFill/>
            <a:ln w="254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42" name="Line 23"/>
            <p:cNvSpPr>
              <a:spLocks noChangeShapeType="1"/>
            </p:cNvSpPr>
            <p:nvPr/>
          </p:nvSpPr>
          <p:spPr bwMode="auto">
            <a:xfrm>
              <a:off x="4016" y="824"/>
              <a:ext cx="231" cy="0"/>
            </a:xfrm>
            <a:prstGeom prst="line">
              <a:avLst/>
            </a:prstGeom>
            <a:noFill/>
            <a:ln w="254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43" name="Line 24"/>
            <p:cNvSpPr>
              <a:spLocks noChangeShapeType="1"/>
            </p:cNvSpPr>
            <p:nvPr/>
          </p:nvSpPr>
          <p:spPr bwMode="auto">
            <a:xfrm>
              <a:off x="4016" y="944"/>
              <a:ext cx="232" cy="0"/>
            </a:xfrm>
            <a:prstGeom prst="line">
              <a:avLst/>
            </a:prstGeom>
            <a:noFill/>
            <a:ln w="254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44" name="Line 25"/>
            <p:cNvSpPr>
              <a:spLocks noChangeShapeType="1"/>
            </p:cNvSpPr>
            <p:nvPr/>
          </p:nvSpPr>
          <p:spPr bwMode="auto">
            <a:xfrm>
              <a:off x="4016" y="1056"/>
              <a:ext cx="232" cy="0"/>
            </a:xfrm>
            <a:prstGeom prst="line">
              <a:avLst/>
            </a:prstGeom>
            <a:noFill/>
            <a:ln w="254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45" name="Line 26"/>
            <p:cNvSpPr>
              <a:spLocks noChangeShapeType="1"/>
            </p:cNvSpPr>
            <p:nvPr/>
          </p:nvSpPr>
          <p:spPr bwMode="auto">
            <a:xfrm flipH="1">
              <a:off x="3744" y="888"/>
              <a:ext cx="272" cy="0"/>
            </a:xfrm>
            <a:prstGeom prst="line">
              <a:avLst/>
            </a:prstGeom>
            <a:noFill/>
            <a:ln w="254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sp>
        <p:nvSpPr>
          <p:cNvPr id="13327" name="Line 29"/>
          <p:cNvSpPr>
            <a:spLocks noChangeShapeType="1"/>
          </p:cNvSpPr>
          <p:nvPr/>
        </p:nvSpPr>
        <p:spPr bwMode="auto">
          <a:xfrm>
            <a:off x="7648575" y="1576388"/>
            <a:ext cx="368300" cy="1016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13328" name="Rectangle 30"/>
          <p:cNvSpPr>
            <a:spLocks noChangeArrowheads="1"/>
          </p:cNvSpPr>
          <p:nvPr/>
        </p:nvSpPr>
        <p:spPr bwMode="auto">
          <a:xfrm>
            <a:off x="7953375" y="1512888"/>
            <a:ext cx="900888" cy="28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mj-lt"/>
                <a:cs typeface="Helvetica" charset="0"/>
              </a:rPr>
              <a:t>Platter</a:t>
            </a:r>
          </a:p>
        </p:txBody>
      </p:sp>
      <p:grpSp>
        <p:nvGrpSpPr>
          <p:cNvPr id="5" name="Group 36"/>
          <p:cNvGrpSpPr>
            <a:grpSpLocks/>
          </p:cNvGrpSpPr>
          <p:nvPr/>
        </p:nvGrpSpPr>
        <p:grpSpPr bwMode="auto">
          <a:xfrm>
            <a:off x="498692" y="4451676"/>
            <a:ext cx="8141854" cy="1243947"/>
            <a:chOff x="456" y="3068"/>
            <a:chExt cx="5168" cy="822"/>
          </a:xfrm>
        </p:grpSpPr>
        <p:sp>
          <p:nvSpPr>
            <p:cNvPr id="13330" name="Rectangle 37"/>
            <p:cNvSpPr>
              <a:spLocks noChangeArrowheads="1"/>
            </p:cNvSpPr>
            <p:nvPr/>
          </p:nvSpPr>
          <p:spPr bwMode="auto">
            <a:xfrm>
              <a:off x="1200" y="3072"/>
              <a:ext cx="1200" cy="816"/>
            </a:xfrm>
            <a:prstGeom prst="rect">
              <a:avLst/>
            </a:prstGeom>
            <a:solidFill>
              <a:srgbClr val="53FB25"/>
            </a:solidFill>
            <a:ln w="38100">
              <a:solidFill>
                <a:schemeClr val="tx1"/>
              </a:solidFill>
              <a:miter lim="800000"/>
              <a:headEnd/>
              <a:tailEnd/>
            </a:ln>
          </p:spPr>
          <p:txBody>
            <a:bodyPr wrap="none" lIns="90478" tIns="44445" rIns="90478" bIns="44445" anchor="ctr"/>
            <a:lstStyle/>
            <a:p>
              <a:pPr marL="228600" indent="-228600"/>
              <a:r>
                <a:rPr lang="en-US" sz="2000">
                  <a:latin typeface="+mj-lt"/>
                  <a:cs typeface="Helvetica" charset="0"/>
                </a:rPr>
                <a:t>Software</a:t>
              </a:r>
            </a:p>
            <a:p>
              <a:pPr marL="228600" indent="-228600"/>
              <a:r>
                <a:rPr lang="en-US" sz="2000">
                  <a:latin typeface="+mj-lt"/>
                  <a:cs typeface="Helvetica" charset="0"/>
                </a:rPr>
                <a:t>Queue</a:t>
              </a:r>
            </a:p>
            <a:p>
              <a:pPr marL="228600" indent="-228600"/>
              <a:r>
                <a:rPr lang="en-US" sz="2000">
                  <a:latin typeface="+mj-lt"/>
                  <a:cs typeface="Helvetica" charset="0"/>
                </a:rPr>
                <a:t>(Device Driver)</a:t>
              </a:r>
            </a:p>
          </p:txBody>
        </p:sp>
        <p:sp>
          <p:nvSpPr>
            <p:cNvPr id="13331" name="Line 38"/>
            <p:cNvSpPr>
              <a:spLocks noChangeShapeType="1"/>
            </p:cNvSpPr>
            <p:nvPr/>
          </p:nvSpPr>
          <p:spPr bwMode="auto">
            <a:xfrm>
              <a:off x="720" y="3480"/>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mj-lt"/>
              </a:endParaRPr>
            </a:p>
          </p:txBody>
        </p:sp>
        <p:sp>
          <p:nvSpPr>
            <p:cNvPr id="13332" name="Line 39"/>
            <p:cNvSpPr>
              <a:spLocks noChangeShapeType="1"/>
            </p:cNvSpPr>
            <p:nvPr/>
          </p:nvSpPr>
          <p:spPr bwMode="auto">
            <a:xfrm flipV="1">
              <a:off x="2400"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mj-lt"/>
              </a:endParaRPr>
            </a:p>
          </p:txBody>
        </p:sp>
        <p:sp>
          <p:nvSpPr>
            <p:cNvPr id="13333" name="Rectangle 40"/>
            <p:cNvSpPr>
              <a:spLocks noChangeArrowheads="1"/>
            </p:cNvSpPr>
            <p:nvPr/>
          </p:nvSpPr>
          <p:spPr bwMode="auto">
            <a:xfrm>
              <a:off x="2784" y="3072"/>
              <a:ext cx="384" cy="816"/>
            </a:xfrm>
            <a:prstGeom prst="rect">
              <a:avLst/>
            </a:prstGeom>
            <a:solidFill>
              <a:srgbClr val="FFFF00"/>
            </a:solidFill>
            <a:ln w="38100">
              <a:solidFill>
                <a:schemeClr val="tx1"/>
              </a:solidFill>
              <a:miter lim="800000"/>
              <a:headEnd/>
              <a:tailEnd/>
            </a:ln>
          </p:spPr>
          <p:txBody>
            <a:bodyPr vert="eaVert" wrap="none" lIns="90478" tIns="44445" rIns="90478" bIns="44445" anchor="ctr"/>
            <a:lstStyle/>
            <a:p>
              <a:pPr marL="228600" indent="-228600">
                <a:spcBef>
                  <a:spcPct val="10000"/>
                </a:spcBef>
              </a:pPr>
              <a:r>
                <a:rPr lang="en-US" sz="2000">
                  <a:latin typeface="+mj-lt"/>
                  <a:cs typeface="Helvetica" charset="0"/>
                </a:rPr>
                <a:t>Hardware</a:t>
              </a:r>
            </a:p>
            <a:p>
              <a:pPr marL="228600" indent="-228600">
                <a:spcBef>
                  <a:spcPct val="10000"/>
                </a:spcBef>
              </a:pPr>
              <a:r>
                <a:rPr lang="en-US" sz="2000">
                  <a:latin typeface="+mj-lt"/>
                  <a:cs typeface="Helvetica" charset="0"/>
                </a:rPr>
                <a:t>Controller</a:t>
              </a:r>
            </a:p>
          </p:txBody>
        </p:sp>
        <p:sp>
          <p:nvSpPr>
            <p:cNvPr id="13334" name="Rectangle 41"/>
            <p:cNvSpPr>
              <a:spLocks noChangeArrowheads="1"/>
            </p:cNvSpPr>
            <p:nvPr/>
          </p:nvSpPr>
          <p:spPr bwMode="auto">
            <a:xfrm>
              <a:off x="3552" y="3072"/>
              <a:ext cx="1440" cy="816"/>
            </a:xfrm>
            <a:prstGeom prst="rect">
              <a:avLst/>
            </a:prstGeom>
            <a:solidFill>
              <a:srgbClr val="FFFF00"/>
            </a:solidFill>
            <a:ln w="38100">
              <a:solidFill>
                <a:schemeClr val="tx1"/>
              </a:solidFill>
              <a:miter lim="800000"/>
              <a:headEnd/>
              <a:tailEnd/>
            </a:ln>
          </p:spPr>
          <p:txBody>
            <a:bodyPr wrap="none" lIns="90478" tIns="44445" rIns="90478" bIns="44445" anchor="ctr"/>
            <a:lstStyle/>
            <a:p>
              <a:pPr marL="228600" indent="-228600"/>
              <a:r>
                <a:rPr lang="en-US" sz="2000">
                  <a:latin typeface="+mj-lt"/>
                  <a:cs typeface="Helvetica" charset="0"/>
                </a:rPr>
                <a:t> Media Time</a:t>
              </a:r>
            </a:p>
            <a:p>
              <a:pPr marL="228600" indent="-228600"/>
              <a:r>
                <a:rPr lang="en-US" sz="2000">
                  <a:latin typeface="+mj-lt"/>
                  <a:cs typeface="Helvetica" charset="0"/>
                </a:rPr>
                <a:t>(Seek+Rot+Xfer)</a:t>
              </a:r>
            </a:p>
          </p:txBody>
        </p:sp>
        <p:sp>
          <p:nvSpPr>
            <p:cNvPr id="13335" name="Line 42"/>
            <p:cNvSpPr>
              <a:spLocks noChangeShapeType="1"/>
            </p:cNvSpPr>
            <p:nvPr/>
          </p:nvSpPr>
          <p:spPr bwMode="auto">
            <a:xfrm flipV="1">
              <a:off x="3168"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mj-lt"/>
              </a:endParaRPr>
            </a:p>
          </p:txBody>
        </p:sp>
        <p:sp>
          <p:nvSpPr>
            <p:cNvPr id="13336" name="Line 43"/>
            <p:cNvSpPr>
              <a:spLocks noChangeShapeType="1"/>
            </p:cNvSpPr>
            <p:nvPr/>
          </p:nvSpPr>
          <p:spPr bwMode="auto">
            <a:xfrm flipV="1">
              <a:off x="4992"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mj-lt"/>
              </a:endParaRPr>
            </a:p>
          </p:txBody>
        </p:sp>
        <p:sp>
          <p:nvSpPr>
            <p:cNvPr id="13337" name="Text Box 44"/>
            <p:cNvSpPr txBox="1">
              <a:spLocks noChangeArrowheads="1"/>
            </p:cNvSpPr>
            <p:nvPr/>
          </p:nvSpPr>
          <p:spPr bwMode="auto">
            <a:xfrm rot="5400000">
              <a:off x="181" y="3343"/>
              <a:ext cx="822"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mj-lt"/>
                  <a:cs typeface="Helvetica" charset="0"/>
                </a:rPr>
                <a:t>Request</a:t>
              </a:r>
            </a:p>
          </p:txBody>
        </p:sp>
        <p:sp>
          <p:nvSpPr>
            <p:cNvPr id="13338" name="Text Box 45"/>
            <p:cNvSpPr txBox="1">
              <a:spLocks noChangeArrowheads="1"/>
            </p:cNvSpPr>
            <p:nvPr/>
          </p:nvSpPr>
          <p:spPr bwMode="auto">
            <a:xfrm rot="5400000">
              <a:off x="5152" y="3343"/>
              <a:ext cx="672"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mj-lt"/>
                  <a:cs typeface="Helvetica" charset="0"/>
                </a:rPr>
                <a:t>Result</a:t>
              </a:r>
            </a:p>
          </p:txBody>
        </p:sp>
      </p:grpSp>
    </p:spTree>
    <p:extLst>
      <p:ext uri="{BB962C8B-B14F-4D97-AF65-F5344CB8AC3E}">
        <p14:creationId xmlns:p14="http://schemas.microsoft.com/office/powerpoint/2010/main" val="189301698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anim calcmode="lin" valueType="num">
                                      <p:cBhvr additive="base">
                                        <p:cTn id="7" dur="500" fill="hold"/>
                                        <p:tgtEl>
                                          <p:spTgt spid="8499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99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849923">
                                            <p:txEl>
                                              <p:pRg st="1" end="1"/>
                                            </p:txEl>
                                          </p:spTgt>
                                        </p:tgtEl>
                                        <p:attrNameLst>
                                          <p:attrName>style.visibility</p:attrName>
                                        </p:attrNameLst>
                                      </p:cBhvr>
                                      <p:to>
                                        <p:strVal val="visible"/>
                                      </p:to>
                                    </p:set>
                                    <p:anim calcmode="lin" valueType="num">
                                      <p:cBhvr additive="base">
                                        <p:cTn id="16" dur="500" fill="hold"/>
                                        <p:tgtEl>
                                          <p:spTgt spid="84992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84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49923">
                                            <p:txEl>
                                              <p:pRg st="2" end="2"/>
                                            </p:txEl>
                                          </p:spTgt>
                                        </p:tgtEl>
                                        <p:attrNameLst>
                                          <p:attrName>style.visibility</p:attrName>
                                        </p:attrNameLst>
                                      </p:cBhvr>
                                      <p:to>
                                        <p:strVal val="visible"/>
                                      </p:to>
                                    </p:set>
                                    <p:anim calcmode="lin" valueType="num">
                                      <p:cBhvr additive="base">
                                        <p:cTn id="22" dur="500" fill="hold"/>
                                        <p:tgtEl>
                                          <p:spTgt spid="84992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49923">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49923">
                                            <p:txEl>
                                              <p:pRg st="3" end="3"/>
                                            </p:txEl>
                                          </p:spTgt>
                                        </p:tgtEl>
                                        <p:attrNameLst>
                                          <p:attrName>style.visibility</p:attrName>
                                        </p:attrNameLst>
                                      </p:cBhvr>
                                      <p:to>
                                        <p:strVal val="visible"/>
                                      </p:to>
                                    </p:set>
                                    <p:anim calcmode="lin" valueType="num">
                                      <p:cBhvr additive="base">
                                        <p:cTn id="31" dur="500" fill="hold"/>
                                        <p:tgtEl>
                                          <p:spTgt spid="84992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9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49923">
                                            <p:txEl>
                                              <p:pRg st="4" end="4"/>
                                            </p:txEl>
                                          </p:spTgt>
                                        </p:tgtEl>
                                        <p:attrNameLst>
                                          <p:attrName>style.visibility</p:attrName>
                                        </p:attrNameLst>
                                      </p:cBhvr>
                                      <p:to>
                                        <p:strVal val="visible"/>
                                      </p:to>
                                    </p:set>
                                    <p:anim calcmode="lin" valueType="num">
                                      <p:cBhvr additive="base">
                                        <p:cTn id="37" dur="500" fill="hold"/>
                                        <p:tgtEl>
                                          <p:spTgt spid="84992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49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49923">
                                            <p:txEl>
                                              <p:pRg st="5" end="5"/>
                                            </p:txEl>
                                          </p:spTgt>
                                        </p:tgtEl>
                                        <p:attrNameLst>
                                          <p:attrName>style.visibility</p:attrName>
                                        </p:attrNameLst>
                                      </p:cBhvr>
                                      <p:to>
                                        <p:strVal val="visible"/>
                                      </p:to>
                                    </p:set>
                                    <p:anim calcmode="lin" valueType="num">
                                      <p:cBhvr additive="base">
                                        <p:cTn id="43" dur="500" fill="hold"/>
                                        <p:tgtEl>
                                          <p:spTgt spid="849923">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49923">
                                            <p:txEl>
                                              <p:pRg st="5" end="5"/>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1+#ppt_w/2"/>
                                          </p:val>
                                        </p:tav>
                                        <p:tav tm="100000">
                                          <p:val>
                                            <p:strVal val="#ppt_x"/>
                                          </p:val>
                                        </p:tav>
                                      </p:tavLst>
                                    </p:anim>
                                    <p:anim calcmode="lin" valueType="num">
                                      <p:cBhvr additive="base">
                                        <p:cTn id="4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849923">
                                            <p:txEl>
                                              <p:pRg st="12" end="12"/>
                                            </p:txEl>
                                          </p:spTgt>
                                        </p:tgtEl>
                                        <p:attrNameLst>
                                          <p:attrName>style.visibility</p:attrName>
                                        </p:attrNameLst>
                                      </p:cBhvr>
                                      <p:to>
                                        <p:strVal val="visible"/>
                                      </p:to>
                                    </p:set>
                                    <p:anim calcmode="lin" valueType="num">
                                      <p:cBhvr additive="base">
                                        <p:cTn id="53" dur="500" fill="hold"/>
                                        <p:tgtEl>
                                          <p:spTgt spid="849923">
                                            <p:txEl>
                                              <p:pRg st="12" end="1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49923">
                                            <p:txEl>
                                              <p:pRg st="12" end="12"/>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49923">
                                            <p:txEl>
                                              <p:pRg st="13" end="13"/>
                                            </p:txEl>
                                          </p:spTgt>
                                        </p:tgtEl>
                                        <p:attrNameLst>
                                          <p:attrName>style.visibility</p:attrName>
                                        </p:attrNameLst>
                                      </p:cBhvr>
                                      <p:to>
                                        <p:strVal val="visible"/>
                                      </p:to>
                                    </p:set>
                                    <p:anim calcmode="lin" valueType="num">
                                      <p:cBhvr additive="base">
                                        <p:cTn id="57" dur="500" fill="hold"/>
                                        <p:tgtEl>
                                          <p:spTgt spid="849923">
                                            <p:txEl>
                                              <p:pRg st="13" end="13"/>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4992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44500" y="304800"/>
            <a:ext cx="8053487" cy="666849"/>
          </a:xfrm>
        </p:spPr>
        <p:txBody>
          <a:bodyPr wrap="none" lIns="63500" tIns="25400" rIns="63500" bIns="25400" anchor="t">
            <a:spAutoFit/>
          </a:bodyPr>
          <a:lstStyle/>
          <a:p>
            <a:r>
              <a:rPr lang="en-US" dirty="0">
                <a:latin typeface="Helvetica" charset="0"/>
              </a:rPr>
              <a:t>Typical Numbers </a:t>
            </a:r>
            <a:r>
              <a:rPr lang="en-US" dirty="0" smtClean="0">
                <a:latin typeface="Helvetica" charset="0"/>
              </a:rPr>
              <a:t>for </a:t>
            </a:r>
            <a:r>
              <a:rPr lang="en-US" dirty="0">
                <a:latin typeface="Helvetica" charset="0"/>
              </a:rPr>
              <a:t>Magnetic Disk</a:t>
            </a:r>
          </a:p>
        </p:txBody>
      </p:sp>
      <p:sp>
        <p:nvSpPr>
          <p:cNvPr id="14338" name="Rectangle 30"/>
          <p:cNvSpPr>
            <a:spLocks noChangeArrowheads="1"/>
          </p:cNvSpPr>
          <p:nvPr/>
        </p:nvSpPr>
        <p:spPr bwMode="auto">
          <a:xfrm>
            <a:off x="5245100" y="3644900"/>
            <a:ext cx="25400"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Helvetica" charset="0"/>
              <a:cs typeface="Helvetica"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122029"/>
              </p:ext>
            </p:extLst>
          </p:nvPr>
        </p:nvGraphicFramePr>
        <p:xfrm>
          <a:off x="228600" y="699136"/>
          <a:ext cx="8647013" cy="6166880"/>
        </p:xfrm>
        <a:graphic>
          <a:graphicData uri="http://schemas.openxmlformats.org/drawingml/2006/table">
            <a:tbl>
              <a:tblPr firstRow="1" firstCol="1" bandRow="1">
                <a:tableStyleId>{B301B821-A1FF-4177-AEE7-76D212191A09}</a:tableStyleId>
              </a:tblPr>
              <a:tblGrid>
                <a:gridCol w="2262770"/>
                <a:gridCol w="6384243"/>
              </a:tblGrid>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Parameter</a:t>
                      </a:r>
                      <a:endParaRPr kumimoji="0" lang="en-US" sz="1800" b="1" i="0" u="none" strike="noStrike" cap="none" normalizeH="0" baseline="0" dirty="0">
                        <a:ln>
                          <a:noFill/>
                        </a:ln>
                        <a:solidFill>
                          <a:srgbClr val="FFFFFF"/>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Info / Range</a:t>
                      </a:r>
                      <a:endParaRPr kumimoji="0" lang="en-US" sz="1800" b="1" i="0" u="none" strike="noStrike" cap="none" normalizeH="0" baseline="0">
                        <a:ln>
                          <a:noFill/>
                        </a:ln>
                        <a:solidFill>
                          <a:srgbClr val="FFFFFF"/>
                        </a:solidFill>
                        <a:effectLst/>
                        <a:latin typeface="Helvetica" charset="0"/>
                        <a:ea typeface="ＭＳ Ｐゴシック" charset="0"/>
                        <a:cs typeface="Helvetica" charset="0"/>
                      </a:endParaRPr>
                    </a:p>
                  </a:txBody>
                  <a:tcPr marT="45718" marB="45718" horzOverflow="overflow"/>
                </a:tc>
              </a:tr>
              <a:tr h="6286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Space/Density</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Space: 8TB (Seagate), 10TB (Hitachi) in 3½ inch form factor!  (Introduced in Fall of 2014)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Areal Density: ≥ 1Terabit/square inch! (SMR, Helium, …)</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9143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Average </a:t>
                      </a:r>
                      <a:r>
                        <a:rPr kumimoji="0" lang="en-US" sz="1800" u="none" strike="noStrike" cap="none" normalizeH="0" baseline="0" dirty="0">
                          <a:ln>
                            <a:noFill/>
                          </a:ln>
                          <a:effectLst/>
                        </a:rPr>
                        <a:t>seek time</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Typically 5-10 milliseconds.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Depending on reference locality, actual cost may be 25-33% of this number.</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11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Average rotational latency</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Most laptop/desktop disks rotate at 3600-7200 RPM </a:t>
                      </a:r>
                      <a:endParaRPr kumimoji="0" lang="en-US" sz="18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r>
                        <a:rPr kumimoji="0" lang="en-US" sz="1800" u="none" strike="noStrike" cap="none" normalizeH="0" baseline="0" dirty="0">
                          <a:ln>
                            <a:noFill/>
                          </a:ln>
                          <a:effectLst/>
                        </a:rPr>
                        <a:t>16-8 </a:t>
                      </a:r>
                      <a:r>
                        <a:rPr kumimoji="0" lang="en-US" sz="1800" u="none" strike="noStrike" cap="none" normalizeH="0" baseline="0" dirty="0" err="1">
                          <a:ln>
                            <a:noFill/>
                          </a:ln>
                          <a:effectLst/>
                        </a:rPr>
                        <a:t>ms</a:t>
                      </a:r>
                      <a:r>
                        <a:rPr kumimoji="0" lang="en-US" sz="1800" u="none" strike="noStrike" cap="none" normalizeH="0" baseline="0" dirty="0">
                          <a:ln>
                            <a:noFill/>
                          </a:ln>
                          <a:effectLst/>
                        </a:rPr>
                        <a:t>/rotation). Server disks up to 15,000 RPM.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Average latency is halfway around disk yielding corresponding times of 8-4 milliseconds</a:t>
                      </a:r>
                      <a:endParaRPr kumimoji="0" lang="en-US" sz="18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Controller time</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Depends on controller hardware</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17651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Transfer time</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0" lang="en-US" sz="1800" u="none" strike="noStrike" cap="none" normalizeH="0" baseline="0" dirty="0">
                          <a:ln>
                            <a:noFill/>
                          </a:ln>
                          <a:effectLst/>
                        </a:rPr>
                        <a:t>Typically 50 to 100 MB/s.</a:t>
                      </a:r>
                    </a:p>
                    <a:p>
                      <a:pPr marL="0" marR="0" lvl="0" indent="0" algn="l" defTabSz="914400" rtl="0" eaLnBrk="1" fontAlgn="base" latinLnBrk="0" hangingPunct="1">
                        <a:lnSpc>
                          <a:spcPct val="80000"/>
                        </a:lnSpc>
                        <a:spcBef>
                          <a:spcPct val="10000"/>
                        </a:spcBef>
                        <a:spcAft>
                          <a:spcPct val="0"/>
                        </a:spcAft>
                        <a:buClrTx/>
                        <a:buSzTx/>
                        <a:buFontTx/>
                        <a:buNone/>
                        <a:tabLst/>
                      </a:pPr>
                      <a:r>
                        <a:rPr kumimoji="0" lang="en-US" sz="1800" u="none" strike="noStrike" cap="none" normalizeH="0" baseline="0" dirty="0">
                          <a:ln>
                            <a:noFill/>
                          </a:ln>
                          <a:effectLst/>
                        </a:rPr>
                        <a:t>Depends on:</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Transfer size (usually a sector): 512B – 1KB per sector</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Rotation speed: 3600 RPM to 15000 RPM</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Recording density: bits per inch on a track</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Diameter: ranges from  1 in to 5.25 in</a:t>
                      </a:r>
                      <a:endParaRPr kumimoji="0" lang="en-US" sz="1800" b="0" i="0" u="none" strike="noStrike" cap="none" normalizeH="0" baseline="0" dirty="0">
                        <a:ln>
                          <a:noFill/>
                        </a:ln>
                        <a:solidFill>
                          <a:srgbClr val="000000"/>
                        </a:solidFill>
                        <a:effectLst/>
                        <a:latin typeface="Helvetica" charset="0"/>
                        <a:ea typeface="ＭＳ Ｐゴシック" charset="0"/>
                        <a:cs typeface="ＭＳ Ｐゴシック" charset="0"/>
                      </a:endParaRPr>
                    </a:p>
                  </a:txBody>
                  <a:tcPr marT="45718" marB="45718" horzOverflow="overflow"/>
                </a:tc>
              </a:tr>
              <a:tr h="6400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Cost</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Drops by a factor of two </a:t>
                      </a:r>
                      <a:r>
                        <a:rPr kumimoji="0" lang="en-US" sz="1800" u="none" strike="noStrike" cap="none" normalizeH="0" baseline="0" dirty="0" smtClean="0">
                          <a:ln>
                            <a:noFill/>
                          </a:ln>
                          <a:effectLst/>
                        </a:rPr>
                        <a:t>every 1.5 years (or even faster)</a:t>
                      </a:r>
                      <a:r>
                        <a:rPr kumimoji="0" lang="en-US" sz="18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u="none" strike="noStrike" cap="none" normalizeH="0" baseline="0" dirty="0">
                          <a:ln>
                            <a:noFill/>
                          </a:ln>
                          <a:effectLst/>
                        </a:rPr>
                        <a:t>$</a:t>
                      </a:r>
                      <a:r>
                        <a:rPr kumimoji="0" lang="de-DE" sz="1800" u="none" strike="noStrike" cap="none" normalizeH="0" baseline="0" dirty="0" smtClean="0">
                          <a:ln>
                            <a:noFill/>
                          </a:ln>
                          <a:effectLst/>
                        </a:rPr>
                        <a:t>0.03-0.07/</a:t>
                      </a:r>
                      <a:r>
                        <a:rPr kumimoji="0" lang="de-DE" sz="1800" u="none" strike="noStrike" cap="none" normalizeH="0" baseline="0" dirty="0">
                          <a:ln>
                            <a:noFill/>
                          </a:ln>
                          <a:effectLst/>
                        </a:rPr>
                        <a:t>GB in </a:t>
                      </a:r>
                      <a:r>
                        <a:rPr kumimoji="0" lang="de-DE" sz="1800" u="none" strike="noStrike" cap="none" normalizeH="0" baseline="0" dirty="0" smtClean="0">
                          <a:ln>
                            <a:noFill/>
                          </a:ln>
                          <a:effectLst/>
                        </a:rPr>
                        <a:t>2013</a:t>
                      </a:r>
                      <a:endParaRPr kumimoji="0" lang="en-US" sz="18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bl>
          </a:graphicData>
        </a:graphic>
      </p:graphicFrame>
    </p:spTree>
    <p:extLst>
      <p:ext uri="{BB962C8B-B14F-4D97-AF65-F5344CB8AC3E}">
        <p14:creationId xmlns:p14="http://schemas.microsoft.com/office/powerpoint/2010/main" val="19837421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dirty="0" smtClean="0"/>
              <a:t>Disk </a:t>
            </a:r>
            <a:r>
              <a:rPr lang="en-US" dirty="0"/>
              <a:t>Performance </a:t>
            </a:r>
            <a:r>
              <a:rPr lang="en-US" dirty="0" smtClean="0"/>
              <a:t>Example</a:t>
            </a:r>
            <a:endParaRPr lang="en-US" dirty="0"/>
          </a:p>
        </p:txBody>
      </p:sp>
      <p:sp>
        <p:nvSpPr>
          <p:cNvPr id="29699" name="Rectangle 3"/>
          <p:cNvSpPr>
            <a:spLocks noGrp="1" noChangeArrowheads="1"/>
          </p:cNvSpPr>
          <p:nvPr>
            <p:ph idx="1"/>
          </p:nvPr>
        </p:nvSpPr>
        <p:spPr>
          <a:xfrm>
            <a:off x="277207" y="838200"/>
            <a:ext cx="8589585" cy="5215723"/>
          </a:xfrm>
        </p:spPr>
        <p:txBody>
          <a:bodyPr>
            <a:noAutofit/>
          </a:bodyPr>
          <a:lstStyle/>
          <a:p>
            <a:pPr>
              <a:spcBef>
                <a:spcPct val="25000"/>
              </a:spcBef>
            </a:pPr>
            <a:r>
              <a:rPr lang="en-US" sz="2400" dirty="0">
                <a:latin typeface="+mj-lt"/>
              </a:rPr>
              <a:t>Assumptions:</a:t>
            </a:r>
          </a:p>
          <a:p>
            <a:pPr lvl="1">
              <a:spcBef>
                <a:spcPct val="25000"/>
              </a:spcBef>
            </a:pPr>
            <a:r>
              <a:rPr lang="en-US" sz="1800" dirty="0">
                <a:latin typeface="+mj-lt"/>
              </a:rPr>
              <a:t>Ignoring queuing and controller times for now</a:t>
            </a:r>
          </a:p>
          <a:p>
            <a:pPr lvl="1">
              <a:spcBef>
                <a:spcPct val="25000"/>
              </a:spcBef>
            </a:pPr>
            <a:r>
              <a:rPr lang="en-US" sz="1800" dirty="0" err="1">
                <a:latin typeface="+mj-lt"/>
              </a:rPr>
              <a:t>Avg</a:t>
            </a:r>
            <a:r>
              <a:rPr lang="en-US" sz="1800" dirty="0">
                <a:latin typeface="+mj-lt"/>
              </a:rPr>
              <a:t> seek time of 5ms, </a:t>
            </a:r>
          </a:p>
          <a:p>
            <a:pPr lvl="1">
              <a:spcBef>
                <a:spcPct val="25000"/>
              </a:spcBef>
            </a:pPr>
            <a:r>
              <a:rPr lang="en-US" sz="1800" dirty="0">
                <a:latin typeface="+mj-lt"/>
              </a:rPr>
              <a:t>7200RPM </a:t>
            </a:r>
            <a:r>
              <a:rPr lang="en-US" sz="1800" dirty="0">
                <a:latin typeface="+mj-lt"/>
                <a:sym typeface="Symbol" charset="0"/>
              </a:rPr>
              <a:t> </a:t>
            </a:r>
            <a:r>
              <a:rPr lang="en-US" sz="1800" dirty="0">
                <a:latin typeface="+mj-lt"/>
              </a:rPr>
              <a:t>Time for </a:t>
            </a:r>
            <a:r>
              <a:rPr lang="en-US" sz="1800" dirty="0" smtClean="0">
                <a:latin typeface="+mj-lt"/>
              </a:rPr>
              <a:t>rotation</a:t>
            </a:r>
            <a:r>
              <a:rPr lang="en-US" sz="1800" dirty="0">
                <a:latin typeface="+mj-lt"/>
              </a:rPr>
              <a:t>: </a:t>
            </a:r>
            <a:r>
              <a:rPr lang="en-US" sz="1800" dirty="0" smtClean="0">
                <a:latin typeface="+mj-lt"/>
              </a:rPr>
              <a:t>60000(</a:t>
            </a:r>
            <a:r>
              <a:rPr lang="en-US" sz="1800" dirty="0" err="1" smtClean="0">
                <a:latin typeface="+mj-lt"/>
              </a:rPr>
              <a:t>ms</a:t>
            </a:r>
            <a:r>
              <a:rPr lang="en-US" sz="1800" dirty="0" smtClean="0">
                <a:latin typeface="+mj-lt"/>
              </a:rPr>
              <a:t>/M)/7200(rev/M) </a:t>
            </a:r>
            <a:r>
              <a:rPr lang="en-US" sz="1800" dirty="0">
                <a:latin typeface="+mj-lt"/>
              </a:rPr>
              <a:t>~= 8ms</a:t>
            </a:r>
          </a:p>
          <a:p>
            <a:pPr lvl="1">
              <a:spcBef>
                <a:spcPct val="25000"/>
              </a:spcBef>
            </a:pPr>
            <a:r>
              <a:rPr lang="en-US" sz="1800" dirty="0">
                <a:latin typeface="+mj-lt"/>
              </a:rPr>
              <a:t>Transfer rate of 4MByte/s, sector size of 1 </a:t>
            </a:r>
            <a:r>
              <a:rPr lang="en-US" sz="1800" dirty="0" smtClean="0">
                <a:latin typeface="+mj-lt"/>
              </a:rPr>
              <a:t>Kbyte </a:t>
            </a:r>
            <a:r>
              <a:rPr lang="en-US" sz="1800" dirty="0" smtClean="0">
                <a:latin typeface="+mj-lt"/>
                <a:sym typeface="Symbol" panose="05050102010706020507" pitchFamily="18" charset="2"/>
              </a:rPr>
              <a:t></a:t>
            </a:r>
            <a:br>
              <a:rPr lang="en-US" sz="1800" dirty="0" smtClean="0">
                <a:latin typeface="+mj-lt"/>
                <a:sym typeface="Symbol" panose="05050102010706020507" pitchFamily="18" charset="2"/>
              </a:rPr>
            </a:br>
            <a:r>
              <a:rPr lang="en-US" sz="1800" dirty="0" smtClean="0">
                <a:latin typeface="+mj-lt"/>
                <a:sym typeface="Symbol" panose="05050102010706020507" pitchFamily="18" charset="2"/>
              </a:rPr>
              <a:t>1024 bytes/4×10</a:t>
            </a:r>
            <a:r>
              <a:rPr lang="en-US" sz="1800" baseline="30000" dirty="0" smtClean="0">
                <a:latin typeface="+mj-lt"/>
                <a:sym typeface="Symbol" panose="05050102010706020507" pitchFamily="18" charset="2"/>
              </a:rPr>
              <a:t>6</a:t>
            </a:r>
            <a:r>
              <a:rPr lang="en-US" sz="1800" dirty="0" smtClean="0">
                <a:latin typeface="+mj-lt"/>
                <a:sym typeface="Symbol" panose="05050102010706020507" pitchFamily="18" charset="2"/>
              </a:rPr>
              <a:t> (bytes/s) = 256 × 10</a:t>
            </a:r>
            <a:r>
              <a:rPr lang="en-US" sz="1800" baseline="30000" dirty="0" smtClean="0">
                <a:latin typeface="+mj-lt"/>
                <a:sym typeface="Symbol" panose="05050102010706020507" pitchFamily="18" charset="2"/>
              </a:rPr>
              <a:t>-6</a:t>
            </a:r>
            <a:r>
              <a:rPr lang="en-US" sz="1800" dirty="0">
                <a:latin typeface="+mj-lt"/>
                <a:sym typeface="Symbol" panose="05050102010706020507" pitchFamily="18" charset="2"/>
              </a:rPr>
              <a:t> </a:t>
            </a:r>
            <a:r>
              <a:rPr lang="en-US" sz="1800" dirty="0" smtClean="0">
                <a:latin typeface="+mj-lt"/>
                <a:sym typeface="Symbol" panose="05050102010706020507" pitchFamily="18" charset="2"/>
              </a:rPr>
              <a:t>sec  .26 </a:t>
            </a:r>
            <a:r>
              <a:rPr lang="en-US" sz="1800" dirty="0" err="1" smtClean="0">
                <a:latin typeface="+mj-lt"/>
                <a:sym typeface="Symbol" panose="05050102010706020507" pitchFamily="18" charset="2"/>
              </a:rPr>
              <a:t>ms</a:t>
            </a:r>
            <a:endParaRPr lang="en-US" sz="1800" dirty="0">
              <a:latin typeface="+mj-lt"/>
            </a:endParaRPr>
          </a:p>
          <a:p>
            <a:pPr>
              <a:spcBef>
                <a:spcPct val="25000"/>
              </a:spcBef>
            </a:pPr>
            <a:r>
              <a:rPr lang="en-US" sz="2400" dirty="0">
                <a:latin typeface="+mj-lt"/>
              </a:rPr>
              <a:t>Read sector from random place on disk:</a:t>
            </a:r>
          </a:p>
          <a:p>
            <a:pPr lvl="1">
              <a:spcBef>
                <a:spcPct val="25000"/>
              </a:spcBef>
            </a:pPr>
            <a:r>
              <a:rPr lang="en-US" sz="1800" dirty="0">
                <a:latin typeface="+mj-lt"/>
              </a:rPr>
              <a:t>Seek (5ms) + Rot. Delay (4ms) + Transfer (</a:t>
            </a:r>
            <a:r>
              <a:rPr lang="en-US" sz="1800" dirty="0" smtClean="0">
                <a:latin typeface="+mj-lt"/>
              </a:rPr>
              <a:t>0.26ms</a:t>
            </a:r>
            <a:r>
              <a:rPr lang="en-US" sz="1800" dirty="0">
                <a:latin typeface="+mj-lt"/>
              </a:rPr>
              <a:t>)</a:t>
            </a:r>
          </a:p>
          <a:p>
            <a:pPr lvl="1">
              <a:spcBef>
                <a:spcPct val="25000"/>
              </a:spcBef>
            </a:pPr>
            <a:r>
              <a:rPr lang="en-US" sz="1800" i="1" dirty="0" err="1">
                <a:latin typeface="+mj-lt"/>
              </a:rPr>
              <a:t>Approx</a:t>
            </a:r>
            <a:r>
              <a:rPr lang="en-US" sz="1800" dirty="0">
                <a:latin typeface="+mj-lt"/>
              </a:rPr>
              <a:t> 10ms to fetch/put data: </a:t>
            </a:r>
            <a:r>
              <a:rPr lang="en-US" sz="1800" b="1" dirty="0">
                <a:latin typeface="+mj-lt"/>
              </a:rPr>
              <a:t>100 </a:t>
            </a:r>
            <a:r>
              <a:rPr lang="en-US" sz="1800" b="1" dirty="0" err="1">
                <a:latin typeface="+mj-lt"/>
              </a:rPr>
              <a:t>KByte</a:t>
            </a:r>
            <a:r>
              <a:rPr lang="en-US" sz="1800" b="1" dirty="0">
                <a:latin typeface="+mj-lt"/>
              </a:rPr>
              <a:t>/sec</a:t>
            </a:r>
          </a:p>
          <a:p>
            <a:pPr>
              <a:spcBef>
                <a:spcPct val="25000"/>
              </a:spcBef>
            </a:pPr>
            <a:r>
              <a:rPr lang="en-US" sz="2400" dirty="0">
                <a:latin typeface="+mj-lt"/>
              </a:rPr>
              <a:t>Read sector from random place in same cylinder:</a:t>
            </a:r>
          </a:p>
          <a:p>
            <a:pPr lvl="1">
              <a:spcBef>
                <a:spcPct val="25000"/>
              </a:spcBef>
            </a:pPr>
            <a:r>
              <a:rPr lang="en-US" sz="1800" dirty="0">
                <a:latin typeface="+mj-lt"/>
              </a:rPr>
              <a:t>Rot. Delay (4ms) + Transfer (</a:t>
            </a:r>
            <a:r>
              <a:rPr lang="en-US" sz="1800" dirty="0" smtClean="0">
                <a:latin typeface="+mj-lt"/>
              </a:rPr>
              <a:t>0.26ms</a:t>
            </a:r>
            <a:r>
              <a:rPr lang="en-US" sz="1800" dirty="0">
                <a:latin typeface="+mj-lt"/>
              </a:rPr>
              <a:t>)</a:t>
            </a:r>
          </a:p>
          <a:p>
            <a:pPr lvl="1">
              <a:spcBef>
                <a:spcPct val="25000"/>
              </a:spcBef>
            </a:pPr>
            <a:r>
              <a:rPr lang="en-US" sz="1800" i="1" dirty="0" err="1">
                <a:latin typeface="+mj-lt"/>
              </a:rPr>
              <a:t>Approx</a:t>
            </a:r>
            <a:r>
              <a:rPr lang="en-US" sz="1800" dirty="0">
                <a:latin typeface="+mj-lt"/>
              </a:rPr>
              <a:t> 5ms to fetch/put data: </a:t>
            </a:r>
            <a:r>
              <a:rPr lang="en-US" sz="1800" b="1" dirty="0">
                <a:latin typeface="+mj-lt"/>
              </a:rPr>
              <a:t>200 </a:t>
            </a:r>
            <a:r>
              <a:rPr lang="en-US" sz="1800" b="1" dirty="0" err="1">
                <a:latin typeface="+mj-lt"/>
              </a:rPr>
              <a:t>KByte</a:t>
            </a:r>
            <a:r>
              <a:rPr lang="en-US" sz="1800" b="1" dirty="0">
                <a:latin typeface="+mj-lt"/>
              </a:rPr>
              <a:t>/sec</a:t>
            </a:r>
          </a:p>
          <a:p>
            <a:pPr>
              <a:spcBef>
                <a:spcPct val="25000"/>
              </a:spcBef>
            </a:pPr>
            <a:r>
              <a:rPr lang="en-US" sz="2400" dirty="0">
                <a:latin typeface="+mj-lt"/>
              </a:rPr>
              <a:t>Read next sector on same track:</a:t>
            </a:r>
          </a:p>
          <a:p>
            <a:pPr lvl="1">
              <a:spcBef>
                <a:spcPct val="25000"/>
              </a:spcBef>
            </a:pPr>
            <a:r>
              <a:rPr lang="en-US" sz="1800" dirty="0">
                <a:latin typeface="+mj-lt"/>
              </a:rPr>
              <a:t>Transfer (</a:t>
            </a:r>
            <a:r>
              <a:rPr lang="en-US" sz="1800" dirty="0" smtClean="0">
                <a:latin typeface="+mj-lt"/>
              </a:rPr>
              <a:t>0.26ms</a:t>
            </a:r>
            <a:r>
              <a:rPr lang="en-US" sz="1800" dirty="0">
                <a:latin typeface="+mj-lt"/>
              </a:rPr>
              <a:t>): </a:t>
            </a:r>
            <a:r>
              <a:rPr lang="en-US" sz="1800" b="1" dirty="0">
                <a:latin typeface="+mj-lt"/>
              </a:rPr>
              <a:t>4 </a:t>
            </a:r>
            <a:r>
              <a:rPr lang="en-US" sz="1800" b="1" dirty="0" err="1">
                <a:latin typeface="+mj-lt"/>
              </a:rPr>
              <a:t>MByte</a:t>
            </a:r>
            <a:r>
              <a:rPr lang="en-US" sz="1800" b="1" dirty="0">
                <a:latin typeface="+mj-lt"/>
              </a:rPr>
              <a:t>/sec</a:t>
            </a:r>
          </a:p>
          <a:p>
            <a:pPr>
              <a:spcBef>
                <a:spcPct val="25000"/>
              </a:spcBef>
            </a:pPr>
            <a:r>
              <a:rPr lang="en-US" sz="2400" dirty="0">
                <a:solidFill>
                  <a:srgbClr val="FF0000"/>
                </a:solidFill>
                <a:latin typeface="+mj-lt"/>
              </a:rPr>
              <a:t>Key to using disk effectively (especially for file systems) is to </a:t>
            </a:r>
            <a:r>
              <a:rPr lang="en-US" sz="2400" i="1" dirty="0">
                <a:solidFill>
                  <a:srgbClr val="FF0000"/>
                </a:solidFill>
                <a:latin typeface="+mj-lt"/>
              </a:rPr>
              <a:t>minimize seek and rotational delays</a:t>
            </a:r>
          </a:p>
        </p:txBody>
      </p:sp>
    </p:spTree>
    <p:extLst>
      <p:ext uri="{BB962C8B-B14F-4D97-AF65-F5344CB8AC3E}">
        <p14:creationId xmlns:p14="http://schemas.microsoft.com/office/powerpoint/2010/main" val="131224350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9699">
                                            <p:txEl>
                                              <p:pRg st="6" end="6"/>
                                            </p:txEl>
                                          </p:spTgt>
                                        </p:tgtEl>
                                        <p:attrNameLst>
                                          <p:attrName>style.visibility</p:attrName>
                                        </p:attrNameLst>
                                      </p:cBhvr>
                                      <p:to>
                                        <p:strVal val="visible"/>
                                      </p:to>
                                    </p:set>
                                    <p:anim calcmode="lin" valueType="num">
                                      <p:cBhvr additive="base">
                                        <p:cTn id="41" dur="500" fill="hold"/>
                                        <p:tgtEl>
                                          <p:spTgt spid="29699">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9699">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9699">
                                            <p:txEl>
                                              <p:pRg st="7" end="7"/>
                                            </p:txEl>
                                          </p:spTgt>
                                        </p:tgtEl>
                                        <p:attrNameLst>
                                          <p:attrName>style.visibility</p:attrName>
                                        </p:attrNameLst>
                                      </p:cBhvr>
                                      <p:to>
                                        <p:strVal val="visible"/>
                                      </p:to>
                                    </p:set>
                                    <p:anim calcmode="lin" valueType="num">
                                      <p:cBhvr additive="base">
                                        <p:cTn id="45" dur="500" fill="hold"/>
                                        <p:tgtEl>
                                          <p:spTgt spid="29699">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96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9699">
                                            <p:txEl>
                                              <p:pRg st="8" end="8"/>
                                            </p:txEl>
                                          </p:spTgt>
                                        </p:tgtEl>
                                        <p:attrNameLst>
                                          <p:attrName>style.visibility</p:attrName>
                                        </p:attrNameLst>
                                      </p:cBhvr>
                                      <p:to>
                                        <p:strVal val="visible"/>
                                      </p:to>
                                    </p:set>
                                    <p:anim calcmode="lin" valueType="num">
                                      <p:cBhvr additive="base">
                                        <p:cTn id="51" dur="500" fill="hold"/>
                                        <p:tgtEl>
                                          <p:spTgt spid="29699">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9699">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699">
                                            <p:txEl>
                                              <p:pRg st="9" end="9"/>
                                            </p:txEl>
                                          </p:spTgt>
                                        </p:tgtEl>
                                        <p:attrNameLst>
                                          <p:attrName>style.visibility</p:attrName>
                                        </p:attrNameLst>
                                      </p:cBhvr>
                                      <p:to>
                                        <p:strVal val="visible"/>
                                      </p:to>
                                    </p:set>
                                    <p:anim calcmode="lin" valueType="num">
                                      <p:cBhvr additive="base">
                                        <p:cTn id="55" dur="500" fill="hold"/>
                                        <p:tgtEl>
                                          <p:spTgt spid="2969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9699">
                                            <p:txEl>
                                              <p:pRg st="9" end="9"/>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9699">
                                            <p:txEl>
                                              <p:pRg st="10" end="10"/>
                                            </p:txEl>
                                          </p:spTgt>
                                        </p:tgtEl>
                                        <p:attrNameLst>
                                          <p:attrName>style.visibility</p:attrName>
                                        </p:attrNameLst>
                                      </p:cBhvr>
                                      <p:to>
                                        <p:strVal val="visible"/>
                                      </p:to>
                                    </p:set>
                                    <p:anim calcmode="lin" valueType="num">
                                      <p:cBhvr additive="base">
                                        <p:cTn id="59" dur="500" fill="hold"/>
                                        <p:tgtEl>
                                          <p:spTgt spid="29699">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969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9699">
                                            <p:txEl>
                                              <p:pRg st="11" end="11"/>
                                            </p:txEl>
                                          </p:spTgt>
                                        </p:tgtEl>
                                        <p:attrNameLst>
                                          <p:attrName>style.visibility</p:attrName>
                                        </p:attrNameLst>
                                      </p:cBhvr>
                                      <p:to>
                                        <p:strVal val="visible"/>
                                      </p:to>
                                    </p:set>
                                    <p:anim calcmode="lin" valueType="num">
                                      <p:cBhvr additive="base">
                                        <p:cTn id="65" dur="500" fill="hold"/>
                                        <p:tgtEl>
                                          <p:spTgt spid="29699">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29699">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29699">
                                            <p:txEl>
                                              <p:pRg st="12" end="12"/>
                                            </p:txEl>
                                          </p:spTgt>
                                        </p:tgtEl>
                                        <p:attrNameLst>
                                          <p:attrName>style.visibility</p:attrName>
                                        </p:attrNameLst>
                                      </p:cBhvr>
                                      <p:to>
                                        <p:strVal val="visible"/>
                                      </p:to>
                                    </p:set>
                                    <p:anim calcmode="lin" valueType="num">
                                      <p:cBhvr additive="base">
                                        <p:cTn id="69" dur="500" fill="hold"/>
                                        <p:tgtEl>
                                          <p:spTgt spid="29699">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969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29699">
                                            <p:txEl>
                                              <p:pRg st="13" end="13"/>
                                            </p:txEl>
                                          </p:spTgt>
                                        </p:tgtEl>
                                        <p:attrNameLst>
                                          <p:attrName>style.visibility</p:attrName>
                                        </p:attrNameLst>
                                      </p:cBhvr>
                                      <p:to>
                                        <p:strVal val="visible"/>
                                      </p:to>
                                    </p:set>
                                    <p:anim calcmode="lin" valueType="num">
                                      <p:cBhvr additive="base">
                                        <p:cTn id="75" dur="500" fill="hold"/>
                                        <p:tgtEl>
                                          <p:spTgt spid="29699">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2969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Intelligence in the controller</a:t>
            </a:r>
            <a:endParaRPr lang="en-US" dirty="0"/>
          </a:p>
        </p:txBody>
      </p:sp>
      <p:sp>
        <p:nvSpPr>
          <p:cNvPr id="3" name="Content Placeholder 2"/>
          <p:cNvSpPr>
            <a:spLocks noGrp="1"/>
          </p:cNvSpPr>
          <p:nvPr>
            <p:ph idx="1"/>
          </p:nvPr>
        </p:nvSpPr>
        <p:spPr>
          <a:xfrm>
            <a:off x="228600" y="914400"/>
            <a:ext cx="8458200" cy="5562600"/>
          </a:xfrm>
        </p:spPr>
        <p:txBody>
          <a:bodyPr>
            <a:normAutofit/>
          </a:bodyPr>
          <a:lstStyle/>
          <a:p>
            <a:r>
              <a:rPr lang="en-US" smtClean="0"/>
              <a:t>Sectors contain sophisticated error correcting codes</a:t>
            </a:r>
          </a:p>
          <a:p>
            <a:pPr lvl="1"/>
            <a:r>
              <a:rPr lang="en-US" smtClean="0"/>
              <a:t>Disk head magnet has a field wider than track</a:t>
            </a:r>
          </a:p>
          <a:p>
            <a:pPr lvl="1"/>
            <a:r>
              <a:rPr lang="en-US" smtClean="0"/>
              <a:t>Hide corruptions due to neighboring track writes</a:t>
            </a:r>
          </a:p>
          <a:p>
            <a:r>
              <a:rPr lang="en-US" smtClean="0"/>
              <a:t>Sector sparing</a:t>
            </a:r>
          </a:p>
          <a:p>
            <a:pPr lvl="1"/>
            <a:r>
              <a:rPr lang="en-US" smtClean="0"/>
              <a:t>Remap bad sectors transparently to spare sectors on the same surface</a:t>
            </a:r>
          </a:p>
          <a:p>
            <a:r>
              <a:rPr lang="en-US" smtClean="0"/>
              <a:t>Slip sparing</a:t>
            </a:r>
          </a:p>
          <a:p>
            <a:pPr lvl="1"/>
            <a:r>
              <a:rPr lang="en-US" smtClean="0"/>
              <a:t>Remap all sectors (when there is a bad sector) to preserve sequential behavior</a:t>
            </a:r>
          </a:p>
          <a:p>
            <a:r>
              <a:rPr lang="en-US" smtClean="0"/>
              <a:t>Track skewing</a:t>
            </a:r>
          </a:p>
          <a:p>
            <a:pPr lvl="1"/>
            <a:r>
              <a:rPr lang="en-US" smtClean="0"/>
              <a:t>Sector numbers offset from one track to the next, to allow for disk head movement for sequential ops</a:t>
            </a:r>
          </a:p>
          <a:p>
            <a:r>
              <a:rPr lang="en-US" smtClean="0"/>
              <a:t>…</a:t>
            </a:r>
          </a:p>
          <a:p>
            <a:pPr lvl="1"/>
            <a:endParaRPr lang="en-US" dirty="0" smtClean="0"/>
          </a:p>
        </p:txBody>
      </p:sp>
    </p:spTree>
    <p:extLst>
      <p:ext uri="{BB962C8B-B14F-4D97-AF65-F5344CB8AC3E}">
        <p14:creationId xmlns:p14="http://schemas.microsoft.com/office/powerpoint/2010/main" val="25902074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08025"/>
            <a:ext cx="3886200" cy="211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0" name="Title 1"/>
          <p:cNvSpPr>
            <a:spLocks noGrp="1"/>
          </p:cNvSpPr>
          <p:nvPr>
            <p:ph type="title"/>
          </p:nvPr>
        </p:nvSpPr>
        <p:spPr/>
        <p:txBody>
          <a:bodyPr/>
          <a:lstStyle/>
          <a:p>
            <a:r>
              <a:rPr lang="en-US" dirty="0"/>
              <a:t>Solid State Disks (SSDs)</a:t>
            </a:r>
          </a:p>
        </p:txBody>
      </p:sp>
      <p:sp>
        <p:nvSpPr>
          <p:cNvPr id="32771" name="Content Placeholder 2"/>
          <p:cNvSpPr>
            <a:spLocks noGrp="1"/>
          </p:cNvSpPr>
          <p:nvPr>
            <p:ph idx="1"/>
          </p:nvPr>
        </p:nvSpPr>
        <p:spPr>
          <a:xfrm>
            <a:off x="165100" y="2921000"/>
            <a:ext cx="8839200" cy="3937000"/>
          </a:xfrm>
        </p:spPr>
        <p:txBody>
          <a:bodyPr>
            <a:normAutofit fontScale="92500" lnSpcReduction="10000"/>
          </a:bodyPr>
          <a:lstStyle/>
          <a:p>
            <a:r>
              <a:rPr lang="en-US" sz="2400" dirty="0">
                <a:latin typeface="+mj-lt"/>
              </a:rPr>
              <a:t>1995 – Replace rotating magnetic media with non-volatile memory (battery backed DRAM)</a:t>
            </a:r>
          </a:p>
          <a:p>
            <a:r>
              <a:rPr lang="en-US" sz="2400" dirty="0">
                <a:latin typeface="+mj-lt"/>
              </a:rPr>
              <a:t>2009 – Use NAND Multi-Level Cell (</a:t>
            </a:r>
            <a:r>
              <a:rPr lang="en-US" sz="2400" dirty="0" smtClean="0">
                <a:latin typeface="+mj-lt"/>
              </a:rPr>
              <a:t>2 or 3-bit/cell</a:t>
            </a:r>
            <a:r>
              <a:rPr lang="en-US" sz="2400" dirty="0">
                <a:latin typeface="+mj-lt"/>
              </a:rPr>
              <a:t>) flash memory</a:t>
            </a:r>
          </a:p>
          <a:p>
            <a:pPr lvl="1"/>
            <a:r>
              <a:rPr lang="en-US" sz="2000" dirty="0">
                <a:latin typeface="+mj-lt"/>
              </a:rPr>
              <a:t>Sector (4 KB page) addressable, but stores 4-64 </a:t>
            </a:r>
            <a:r>
              <a:rPr lang="ja-JP" altLang="en-US" sz="2000" dirty="0">
                <a:latin typeface="+mj-lt"/>
              </a:rPr>
              <a:t>“</a:t>
            </a:r>
            <a:r>
              <a:rPr lang="en-US" altLang="ja-JP" sz="2000" dirty="0">
                <a:latin typeface="+mj-lt"/>
              </a:rPr>
              <a:t>pages</a:t>
            </a:r>
            <a:r>
              <a:rPr lang="ja-JP" altLang="en-US" sz="2000" dirty="0">
                <a:latin typeface="+mj-lt"/>
              </a:rPr>
              <a:t>”</a:t>
            </a:r>
            <a:r>
              <a:rPr lang="en-US" altLang="ja-JP" sz="2000" dirty="0">
                <a:latin typeface="+mj-lt"/>
              </a:rPr>
              <a:t> per memory </a:t>
            </a:r>
            <a:r>
              <a:rPr lang="en-US" altLang="ja-JP" sz="2000" dirty="0" smtClean="0">
                <a:latin typeface="+mj-lt"/>
              </a:rPr>
              <a:t>block</a:t>
            </a:r>
          </a:p>
          <a:p>
            <a:pPr lvl="1"/>
            <a:r>
              <a:rPr lang="en-US" altLang="ja-JP" sz="2000" dirty="0" smtClean="0">
                <a:latin typeface="+mj-lt"/>
              </a:rPr>
              <a:t>Trapped electrons distinguish between 1 and 0</a:t>
            </a:r>
            <a:endParaRPr lang="en-US" altLang="ja-JP" sz="2000" dirty="0">
              <a:latin typeface="+mj-lt"/>
            </a:endParaRPr>
          </a:p>
          <a:p>
            <a:r>
              <a:rPr lang="en-US" sz="2400" dirty="0">
                <a:latin typeface="+mj-lt"/>
              </a:rPr>
              <a:t>No moving parts (no rotate/seek motors)</a:t>
            </a:r>
          </a:p>
          <a:p>
            <a:pPr lvl="1"/>
            <a:r>
              <a:rPr lang="en-US" sz="2000" dirty="0">
                <a:latin typeface="+mj-lt"/>
              </a:rPr>
              <a:t>Eliminates seek and rotational delay (0.1-0.2ms access time)</a:t>
            </a:r>
          </a:p>
          <a:p>
            <a:pPr lvl="1"/>
            <a:r>
              <a:rPr lang="en-US" sz="2000" dirty="0">
                <a:latin typeface="+mj-lt"/>
              </a:rPr>
              <a:t>Very low power and </a:t>
            </a:r>
            <a:r>
              <a:rPr lang="en-US" sz="2000" dirty="0" smtClean="0">
                <a:latin typeface="+mj-lt"/>
              </a:rPr>
              <a:t>lightweight</a:t>
            </a:r>
          </a:p>
          <a:p>
            <a:pPr lvl="1"/>
            <a:r>
              <a:rPr lang="en-US" sz="2000" dirty="0" smtClean="0">
                <a:latin typeface="+mj-lt"/>
              </a:rPr>
              <a:t>Limited “write cycles”</a:t>
            </a:r>
          </a:p>
          <a:p>
            <a:r>
              <a:rPr lang="en-US" sz="2400" dirty="0" smtClean="0">
                <a:latin typeface="+mj-lt"/>
              </a:rPr>
              <a:t>Rapid advance in capacity and cost ever since</a:t>
            </a:r>
            <a:endParaRPr lang="en-US" sz="2400" dirty="0">
              <a:latin typeface="+mj-lt"/>
            </a:endParaRPr>
          </a:p>
          <a:p>
            <a:endParaRPr lang="en-US" sz="2400" dirty="0">
              <a:latin typeface="+mj-lt"/>
            </a:endParaRPr>
          </a:p>
          <a:p>
            <a:endParaRPr lang="en-US" sz="2400" dirty="0">
              <a:latin typeface="+mj-lt"/>
            </a:endParaRPr>
          </a:p>
        </p:txBody>
      </p:sp>
      <p:pic>
        <p:nvPicPr>
          <p:cNvPr id="22532" name="Content Placeholder 1"/>
          <p:cNvPicPr>
            <a:picLocks noChangeAspect="1"/>
          </p:cNvPicPr>
          <p:nvPr/>
        </p:nvPicPr>
        <p:blipFill>
          <a:blip r:embed="rId3">
            <a:extLst>
              <a:ext uri="{28A0092B-C50C-407E-A947-70E740481C1C}">
                <a14:useLocalDpi xmlns:a14="http://schemas.microsoft.com/office/drawing/2010/main" val="0"/>
              </a:ext>
            </a:extLst>
          </a:blip>
          <a:srcRect t="3603" b="3603"/>
          <a:stretch>
            <a:fillRect/>
          </a:stretch>
        </p:blipFill>
        <p:spPr bwMode="auto">
          <a:xfrm>
            <a:off x="0" y="860425"/>
            <a:ext cx="2720975"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253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927100"/>
            <a:ext cx="2668588" cy="183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455170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normAutofit/>
          </a:bodyPr>
          <a:lstStyle/>
          <a:p>
            <a:r>
              <a:rPr lang="en-US"/>
              <a:t>SSD Architecture – Reads</a:t>
            </a:r>
          </a:p>
        </p:txBody>
      </p:sp>
      <p:sp>
        <p:nvSpPr>
          <p:cNvPr id="43011" name="Content Placeholder 2"/>
          <p:cNvSpPr>
            <a:spLocks noGrp="1"/>
          </p:cNvSpPr>
          <p:nvPr>
            <p:ph idx="1"/>
          </p:nvPr>
        </p:nvSpPr>
        <p:spPr>
          <a:xfrm>
            <a:off x="228600" y="4516106"/>
            <a:ext cx="8763000" cy="2189494"/>
          </a:xfrm>
        </p:spPr>
        <p:txBody>
          <a:bodyPr>
            <a:normAutofit/>
          </a:bodyPr>
          <a:lstStyle/>
          <a:p>
            <a:pPr marL="0" lvl="1" indent="0">
              <a:lnSpc>
                <a:spcPct val="80000"/>
              </a:lnSpc>
              <a:spcBef>
                <a:spcPct val="15000"/>
              </a:spcBef>
              <a:buFontTx/>
              <a:buNone/>
              <a:tabLst>
                <a:tab pos="2635250" algn="l"/>
              </a:tabLst>
              <a:defRPr/>
            </a:pPr>
            <a:r>
              <a:rPr lang="en-US" sz="2000" dirty="0" smtClean="0">
                <a:latin typeface="+mj-lt"/>
              </a:rPr>
              <a:t>Read 4 KB Page: ~25 </a:t>
            </a:r>
            <a:r>
              <a:rPr lang="en-US" sz="2000" dirty="0" err="1" smtClean="0">
                <a:latin typeface="+mj-lt"/>
              </a:rPr>
              <a:t>usec</a:t>
            </a:r>
            <a:r>
              <a:rPr lang="en-US" sz="2000" dirty="0" smtClean="0">
                <a:latin typeface="+mj-lt"/>
              </a:rPr>
              <a:t>	</a:t>
            </a:r>
          </a:p>
          <a:p>
            <a:pPr marL="285750" lvl="1" indent="-285750">
              <a:lnSpc>
                <a:spcPct val="80000"/>
              </a:lnSpc>
              <a:spcBef>
                <a:spcPct val="15000"/>
              </a:spcBef>
              <a:tabLst>
                <a:tab pos="2635250" algn="l"/>
              </a:tabLst>
              <a:defRPr/>
            </a:pPr>
            <a:r>
              <a:rPr lang="en-US" sz="2400" dirty="0" smtClean="0">
                <a:latin typeface="+mj-lt"/>
              </a:rPr>
              <a:t>No </a:t>
            </a:r>
            <a:r>
              <a:rPr lang="en-US" sz="2400" dirty="0">
                <a:latin typeface="+mj-lt"/>
              </a:rPr>
              <a:t>seek or rotational latency</a:t>
            </a:r>
          </a:p>
          <a:p>
            <a:pPr marL="285750" lvl="1" indent="-285750">
              <a:lnSpc>
                <a:spcPct val="80000"/>
              </a:lnSpc>
              <a:spcBef>
                <a:spcPct val="15000"/>
              </a:spcBef>
              <a:tabLst>
                <a:tab pos="2635250" algn="l"/>
              </a:tabLst>
              <a:defRPr/>
            </a:pPr>
            <a:r>
              <a:rPr lang="en-US" sz="2400" dirty="0">
                <a:latin typeface="+mj-lt"/>
              </a:rPr>
              <a:t>Transfer time: transfer a </a:t>
            </a:r>
            <a:r>
              <a:rPr lang="en-US" sz="2400" dirty="0" smtClean="0">
                <a:latin typeface="+mj-lt"/>
              </a:rPr>
              <a:t>4KB page</a:t>
            </a:r>
          </a:p>
          <a:p>
            <a:pPr marL="685800" lvl="2" indent="-285750">
              <a:lnSpc>
                <a:spcPct val="80000"/>
              </a:lnSpc>
              <a:spcBef>
                <a:spcPct val="15000"/>
              </a:spcBef>
              <a:tabLst>
                <a:tab pos="2635250" algn="l"/>
              </a:tabLst>
              <a:defRPr/>
            </a:pPr>
            <a:r>
              <a:rPr lang="en-US" sz="1600" dirty="0" smtClean="0">
                <a:latin typeface="+mj-lt"/>
              </a:rPr>
              <a:t>SATA</a:t>
            </a:r>
            <a:r>
              <a:rPr lang="en-US" sz="1600" dirty="0">
                <a:latin typeface="+mj-lt"/>
              </a:rPr>
              <a:t>: 300-600MB/</a:t>
            </a:r>
            <a:r>
              <a:rPr lang="en-US" sz="1600" dirty="0" smtClean="0">
                <a:latin typeface="+mj-lt"/>
              </a:rPr>
              <a:t>s =&gt; ~4 x10</a:t>
            </a:r>
            <a:r>
              <a:rPr lang="en-US" sz="1600" baseline="30000" dirty="0" smtClean="0">
                <a:latin typeface="+mj-lt"/>
              </a:rPr>
              <a:t>3</a:t>
            </a:r>
            <a:r>
              <a:rPr lang="en-US" sz="1600" dirty="0" smtClean="0">
                <a:latin typeface="+mj-lt"/>
              </a:rPr>
              <a:t> b / 400 x 10</a:t>
            </a:r>
            <a:r>
              <a:rPr lang="en-US" sz="1600" baseline="30000" dirty="0" smtClean="0">
                <a:latin typeface="+mj-lt"/>
              </a:rPr>
              <a:t>6</a:t>
            </a:r>
            <a:r>
              <a:rPr lang="en-US" sz="1600" dirty="0" smtClean="0">
                <a:latin typeface="+mj-lt"/>
              </a:rPr>
              <a:t> bps =&gt; 10 us</a:t>
            </a:r>
            <a:endParaRPr lang="en-US" sz="1600" baseline="30000" dirty="0">
              <a:latin typeface="+mj-lt"/>
            </a:endParaRPr>
          </a:p>
          <a:p>
            <a:pPr marL="285750" lvl="1" indent="-285750">
              <a:lnSpc>
                <a:spcPct val="80000"/>
              </a:lnSpc>
              <a:spcBef>
                <a:spcPct val="15000"/>
              </a:spcBef>
              <a:tabLst>
                <a:tab pos="2635250" algn="l"/>
              </a:tabLst>
              <a:defRPr/>
            </a:pPr>
            <a:r>
              <a:rPr lang="en-US" sz="2400" dirty="0" smtClean="0">
                <a:solidFill>
                  <a:schemeClr val="hlink"/>
                </a:solidFill>
                <a:latin typeface="+mj-lt"/>
              </a:rPr>
              <a:t>Latency </a:t>
            </a:r>
            <a:r>
              <a:rPr lang="en-US" sz="2400" dirty="0">
                <a:solidFill>
                  <a:schemeClr val="hlink"/>
                </a:solidFill>
                <a:latin typeface="+mj-lt"/>
              </a:rPr>
              <a:t>= Queuing Time + Controller time + </a:t>
            </a:r>
            <a:r>
              <a:rPr lang="en-US" sz="2400" dirty="0" err="1">
                <a:solidFill>
                  <a:schemeClr val="hlink"/>
                </a:solidFill>
                <a:latin typeface="+mj-lt"/>
              </a:rPr>
              <a:t>Xfer</a:t>
            </a:r>
            <a:r>
              <a:rPr lang="en-US" sz="2400" dirty="0">
                <a:solidFill>
                  <a:schemeClr val="hlink"/>
                </a:solidFill>
                <a:latin typeface="+mj-lt"/>
              </a:rPr>
              <a:t> Time</a:t>
            </a:r>
          </a:p>
          <a:p>
            <a:pPr marL="285750" lvl="1" indent="-285750">
              <a:lnSpc>
                <a:spcPct val="80000"/>
              </a:lnSpc>
              <a:spcBef>
                <a:spcPct val="15000"/>
              </a:spcBef>
              <a:tabLst>
                <a:tab pos="2635250" algn="l"/>
              </a:tabLst>
              <a:defRPr/>
            </a:pPr>
            <a:r>
              <a:rPr lang="en-US" sz="2400" dirty="0">
                <a:solidFill>
                  <a:schemeClr val="hlink"/>
                </a:solidFill>
                <a:latin typeface="+mj-lt"/>
              </a:rPr>
              <a:t>Highest Bandwidth: </a:t>
            </a:r>
            <a:r>
              <a:rPr lang="en-US" sz="2400" dirty="0">
                <a:latin typeface="+mj-lt"/>
              </a:rPr>
              <a:t>Sequential OR Random reads</a:t>
            </a:r>
          </a:p>
          <a:p>
            <a:pPr>
              <a:tabLst>
                <a:tab pos="2635250" algn="l"/>
              </a:tabLst>
              <a:defRPr/>
            </a:pPr>
            <a:endParaRPr lang="en-US" sz="2800" dirty="0">
              <a:latin typeface="+mj-lt"/>
            </a:endParaRPr>
          </a:p>
        </p:txBody>
      </p:sp>
      <p:sp>
        <p:nvSpPr>
          <p:cNvPr id="23555" name="Rounded Rectangle 3"/>
          <p:cNvSpPr>
            <a:spLocks noChangeArrowheads="1"/>
          </p:cNvSpPr>
          <p:nvPr/>
        </p:nvSpPr>
        <p:spPr bwMode="auto">
          <a:xfrm>
            <a:off x="533400" y="1295400"/>
            <a:ext cx="914400" cy="1371600"/>
          </a:xfrm>
          <a:prstGeom prst="roundRect">
            <a:avLst>
              <a:gd name="adj" fmla="val 16667"/>
            </a:avLst>
          </a:prstGeom>
          <a:solidFill>
            <a:srgbClr val="DFE9FF"/>
          </a:solidFill>
          <a:ln w="38100">
            <a:solidFill>
              <a:schemeClr val="tx1"/>
            </a:solidFill>
            <a:round/>
            <a:headEnd/>
            <a:tailEnd/>
          </a:ln>
        </p:spPr>
        <p:txBody>
          <a:bodyPr wrap="none" lIns="90478" tIns="44445" rIns="90478" bIns="44445" anchor="ctr"/>
          <a:lstStyle/>
          <a:p>
            <a:pPr indent="-228600"/>
            <a:r>
              <a:rPr lang="en-US">
                <a:latin typeface="+mj-lt"/>
                <a:cs typeface="Helvetica" charset="0"/>
              </a:rPr>
              <a:t>Host</a:t>
            </a:r>
          </a:p>
        </p:txBody>
      </p:sp>
      <p:sp>
        <p:nvSpPr>
          <p:cNvPr id="23556" name="Rounded Rectangle 5"/>
          <p:cNvSpPr>
            <a:spLocks noChangeArrowheads="1"/>
          </p:cNvSpPr>
          <p:nvPr/>
        </p:nvSpPr>
        <p:spPr bwMode="auto">
          <a:xfrm>
            <a:off x="2133600" y="1295400"/>
            <a:ext cx="1219200" cy="13716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1800" b="0">
                <a:latin typeface="+mj-lt"/>
                <a:cs typeface="Helvetica" charset="0"/>
              </a:rPr>
              <a:t>Buffer</a:t>
            </a:r>
          </a:p>
          <a:p>
            <a:pPr indent="-228600"/>
            <a:r>
              <a:rPr lang="en-US" sz="1800" b="0">
                <a:latin typeface="+mj-lt"/>
                <a:cs typeface="Helvetica" charset="0"/>
              </a:rPr>
              <a:t>Manager</a:t>
            </a:r>
          </a:p>
          <a:p>
            <a:pPr indent="-228600"/>
            <a:r>
              <a:rPr lang="en-US" sz="1800" b="0">
                <a:latin typeface="+mj-lt"/>
                <a:cs typeface="Helvetica" charset="0"/>
              </a:rPr>
              <a:t>(software</a:t>
            </a:r>
          </a:p>
          <a:p>
            <a:pPr indent="-228600"/>
            <a:r>
              <a:rPr lang="en-US" sz="1800" b="0">
                <a:latin typeface="+mj-lt"/>
                <a:cs typeface="Helvetica" charset="0"/>
              </a:rPr>
              <a:t>Queue)</a:t>
            </a:r>
          </a:p>
        </p:txBody>
      </p:sp>
      <p:sp>
        <p:nvSpPr>
          <p:cNvPr id="23557" name="Rounded Rectangle 6"/>
          <p:cNvSpPr>
            <a:spLocks noChangeArrowheads="1"/>
          </p:cNvSpPr>
          <p:nvPr/>
        </p:nvSpPr>
        <p:spPr bwMode="auto">
          <a:xfrm>
            <a:off x="3810000" y="1295400"/>
            <a:ext cx="1295400" cy="13716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2000" b="0">
                <a:latin typeface="+mj-lt"/>
                <a:cs typeface="Helvetica" charset="0"/>
              </a:rPr>
              <a:t>Flash</a:t>
            </a:r>
          </a:p>
          <a:p>
            <a:pPr indent="-228600"/>
            <a:r>
              <a:rPr lang="en-US" sz="2000" b="0">
                <a:latin typeface="+mj-lt"/>
                <a:cs typeface="Helvetica" charset="0"/>
              </a:rPr>
              <a:t>Memory</a:t>
            </a:r>
          </a:p>
          <a:p>
            <a:pPr indent="-228600"/>
            <a:r>
              <a:rPr lang="en-US" sz="2000" b="0">
                <a:latin typeface="+mj-lt"/>
                <a:cs typeface="Helvetica" charset="0"/>
              </a:rPr>
              <a:t>Controller</a:t>
            </a:r>
          </a:p>
        </p:txBody>
      </p:sp>
      <p:sp>
        <p:nvSpPr>
          <p:cNvPr id="23558" name="Rounded Rectangle 7"/>
          <p:cNvSpPr>
            <a:spLocks noChangeArrowheads="1"/>
          </p:cNvSpPr>
          <p:nvPr/>
        </p:nvSpPr>
        <p:spPr bwMode="auto">
          <a:xfrm>
            <a:off x="2362200" y="3124200"/>
            <a:ext cx="990600" cy="6858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1800" b="0">
                <a:latin typeface="+mj-lt"/>
                <a:cs typeface="Helvetica" charset="0"/>
              </a:rPr>
              <a:t>DRAM</a:t>
            </a:r>
          </a:p>
        </p:txBody>
      </p:sp>
      <p:cxnSp>
        <p:nvCxnSpPr>
          <p:cNvPr id="23559" name="Straight Arrow Connector 84"/>
          <p:cNvCxnSpPr>
            <a:cxnSpLocks noChangeShapeType="1"/>
            <a:stCxn id="23555" idx="3"/>
            <a:endCxn id="23556" idx="1"/>
          </p:cNvCxnSpPr>
          <p:nvPr/>
        </p:nvCxnSpPr>
        <p:spPr bwMode="auto">
          <a:xfrm>
            <a:off x="1447800" y="1981200"/>
            <a:ext cx="685800" cy="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23560" name="Straight Arrow Connector 86"/>
          <p:cNvCxnSpPr>
            <a:cxnSpLocks noChangeShapeType="1"/>
            <a:stCxn id="23556" idx="3"/>
            <a:endCxn id="23557" idx="1"/>
          </p:cNvCxnSpPr>
          <p:nvPr/>
        </p:nvCxnSpPr>
        <p:spPr bwMode="auto">
          <a:xfrm>
            <a:off x="3352800" y="1981200"/>
            <a:ext cx="457200" cy="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23561" name="Straight Arrow Connector 89"/>
          <p:cNvCxnSpPr>
            <a:cxnSpLocks noChangeShapeType="1"/>
            <a:stCxn id="23558" idx="0"/>
            <a:endCxn id="23556" idx="2"/>
          </p:cNvCxnSpPr>
          <p:nvPr/>
        </p:nvCxnSpPr>
        <p:spPr bwMode="auto">
          <a:xfrm flipH="1" flipV="1">
            <a:off x="2743200" y="2667000"/>
            <a:ext cx="114300" cy="4572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grpSp>
        <p:nvGrpSpPr>
          <p:cNvPr id="43019" name="Group 95"/>
          <p:cNvGrpSpPr>
            <a:grpSpLocks/>
          </p:cNvGrpSpPr>
          <p:nvPr/>
        </p:nvGrpSpPr>
        <p:grpSpPr bwMode="auto">
          <a:xfrm>
            <a:off x="5943600" y="533400"/>
            <a:ext cx="3048000" cy="4495800"/>
            <a:chOff x="5105400" y="990600"/>
            <a:chExt cx="3048000" cy="4495800"/>
          </a:xfrm>
          <a:solidFill>
            <a:srgbClr val="FFFF00"/>
          </a:solidFill>
        </p:grpSpPr>
        <p:sp>
          <p:nvSpPr>
            <p:cNvPr id="43022" name="Rounded Rectangle 9"/>
            <p:cNvSpPr>
              <a:spLocks noChangeArrowheads="1"/>
            </p:cNvSpPr>
            <p:nvPr/>
          </p:nvSpPr>
          <p:spPr bwMode="auto">
            <a:xfrm>
              <a:off x="5791200" y="990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23" name="Rounded Rectangle 8"/>
            <p:cNvSpPr>
              <a:spLocks noChangeArrowheads="1"/>
            </p:cNvSpPr>
            <p:nvPr/>
          </p:nvSpPr>
          <p:spPr bwMode="auto">
            <a:xfrm>
              <a:off x="5638800" y="1143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24" name="Rounded Rectangle 10"/>
            <p:cNvSpPr>
              <a:spLocks noChangeArrowheads="1"/>
            </p:cNvSpPr>
            <p:nvPr/>
          </p:nvSpPr>
          <p:spPr bwMode="auto">
            <a:xfrm>
              <a:off x="5486400" y="1295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25" name="Rounded Rectangle 11"/>
            <p:cNvSpPr>
              <a:spLocks noChangeArrowheads="1"/>
            </p:cNvSpPr>
            <p:nvPr/>
          </p:nvSpPr>
          <p:spPr bwMode="auto">
            <a:xfrm>
              <a:off x="5334000" y="1447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26" name="Rounded Rectangle 12"/>
            <p:cNvSpPr>
              <a:spLocks noChangeArrowheads="1"/>
            </p:cNvSpPr>
            <p:nvPr/>
          </p:nvSpPr>
          <p:spPr bwMode="auto">
            <a:xfrm>
              <a:off x="7086600" y="990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27" name="Rounded Rectangle 13"/>
            <p:cNvSpPr>
              <a:spLocks noChangeArrowheads="1"/>
            </p:cNvSpPr>
            <p:nvPr/>
          </p:nvSpPr>
          <p:spPr bwMode="auto">
            <a:xfrm>
              <a:off x="6934200" y="1143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28" name="Rounded Rectangle 14"/>
            <p:cNvSpPr>
              <a:spLocks noChangeArrowheads="1"/>
            </p:cNvSpPr>
            <p:nvPr/>
          </p:nvSpPr>
          <p:spPr bwMode="auto">
            <a:xfrm>
              <a:off x="6781800" y="1295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29" name="Rounded Rectangle 15"/>
            <p:cNvSpPr>
              <a:spLocks noChangeArrowheads="1"/>
            </p:cNvSpPr>
            <p:nvPr/>
          </p:nvSpPr>
          <p:spPr bwMode="auto">
            <a:xfrm>
              <a:off x="6629400" y="1447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cxnSp>
          <p:nvCxnSpPr>
            <p:cNvPr id="43030" name="Straight Arrow Connector 17"/>
            <p:cNvCxnSpPr>
              <a:cxnSpLocks noChangeShapeType="1"/>
            </p:cNvCxnSpPr>
            <p:nvPr/>
          </p:nvCxnSpPr>
          <p:spPr bwMode="auto">
            <a:xfrm>
              <a:off x="5105400" y="2057400"/>
              <a:ext cx="3048000" cy="0"/>
            </a:xfrm>
            <a:prstGeom prst="straightConnector1">
              <a:avLst/>
            </a:prstGeom>
            <a:grpFill/>
            <a:ln w="38100">
              <a:solidFill>
                <a:schemeClr val="tx1"/>
              </a:solidFill>
              <a:round/>
              <a:headEnd/>
              <a:tailEnd type="arrow" w="med" len="med"/>
            </a:ln>
            <a:extLst/>
          </p:spPr>
        </p:cxnSp>
        <p:cxnSp>
          <p:nvCxnSpPr>
            <p:cNvPr id="43031" name="Straight Connector 19"/>
            <p:cNvCxnSpPr>
              <a:cxnSpLocks noChangeShapeType="1"/>
              <a:stCxn id="43025" idx="2"/>
            </p:cNvCxnSpPr>
            <p:nvPr/>
          </p:nvCxnSpPr>
          <p:spPr bwMode="auto">
            <a:xfrm>
              <a:off x="5715000" y="1828800"/>
              <a:ext cx="0" cy="228600"/>
            </a:xfrm>
            <a:prstGeom prst="line">
              <a:avLst/>
            </a:prstGeom>
            <a:grpFill/>
            <a:ln w="38100">
              <a:solidFill>
                <a:schemeClr val="tx1"/>
              </a:solidFill>
              <a:round/>
              <a:headEnd/>
              <a:tailEnd/>
            </a:ln>
            <a:extLst/>
          </p:spPr>
        </p:cxnSp>
        <p:cxnSp>
          <p:nvCxnSpPr>
            <p:cNvPr id="43032" name="Straight Connector 20"/>
            <p:cNvCxnSpPr>
              <a:cxnSpLocks noChangeShapeType="1"/>
            </p:cNvCxnSpPr>
            <p:nvPr/>
          </p:nvCxnSpPr>
          <p:spPr bwMode="auto">
            <a:xfrm>
              <a:off x="5867400" y="1828800"/>
              <a:ext cx="0" cy="228600"/>
            </a:xfrm>
            <a:prstGeom prst="line">
              <a:avLst/>
            </a:prstGeom>
            <a:grpFill/>
            <a:ln w="38100">
              <a:solidFill>
                <a:schemeClr val="tx1"/>
              </a:solidFill>
              <a:round/>
              <a:headEnd/>
              <a:tailEnd/>
            </a:ln>
            <a:extLst/>
          </p:spPr>
        </p:cxnSp>
        <p:cxnSp>
          <p:nvCxnSpPr>
            <p:cNvPr id="43033" name="Straight Connector 21"/>
            <p:cNvCxnSpPr>
              <a:cxnSpLocks noChangeShapeType="1"/>
            </p:cNvCxnSpPr>
            <p:nvPr/>
          </p:nvCxnSpPr>
          <p:spPr bwMode="auto">
            <a:xfrm>
              <a:off x="6019800" y="1828800"/>
              <a:ext cx="0" cy="228600"/>
            </a:xfrm>
            <a:prstGeom prst="line">
              <a:avLst/>
            </a:prstGeom>
            <a:grpFill/>
            <a:ln w="38100">
              <a:solidFill>
                <a:schemeClr val="tx1"/>
              </a:solidFill>
              <a:round/>
              <a:headEnd/>
              <a:tailEnd/>
            </a:ln>
            <a:extLst/>
          </p:spPr>
        </p:cxnSp>
        <p:cxnSp>
          <p:nvCxnSpPr>
            <p:cNvPr id="43034" name="Straight Connector 22"/>
            <p:cNvCxnSpPr>
              <a:cxnSpLocks noChangeShapeType="1"/>
            </p:cNvCxnSpPr>
            <p:nvPr/>
          </p:nvCxnSpPr>
          <p:spPr bwMode="auto">
            <a:xfrm>
              <a:off x="6172200" y="1676400"/>
              <a:ext cx="0" cy="381000"/>
            </a:xfrm>
            <a:prstGeom prst="line">
              <a:avLst/>
            </a:prstGeom>
            <a:grpFill/>
            <a:ln w="38100">
              <a:solidFill>
                <a:schemeClr val="tx1"/>
              </a:solidFill>
              <a:round/>
              <a:headEnd/>
              <a:tailEnd/>
            </a:ln>
            <a:extLst/>
          </p:spPr>
        </p:cxnSp>
        <p:cxnSp>
          <p:nvCxnSpPr>
            <p:cNvPr id="43035" name="Straight Connector 25"/>
            <p:cNvCxnSpPr>
              <a:cxnSpLocks noChangeShapeType="1"/>
            </p:cNvCxnSpPr>
            <p:nvPr/>
          </p:nvCxnSpPr>
          <p:spPr bwMode="auto">
            <a:xfrm>
              <a:off x="7010400" y="1828800"/>
              <a:ext cx="0" cy="228600"/>
            </a:xfrm>
            <a:prstGeom prst="line">
              <a:avLst/>
            </a:prstGeom>
            <a:grpFill/>
            <a:ln w="38100">
              <a:solidFill>
                <a:schemeClr val="tx1"/>
              </a:solidFill>
              <a:round/>
              <a:headEnd/>
              <a:tailEnd/>
            </a:ln>
            <a:extLst/>
          </p:spPr>
        </p:cxnSp>
        <p:cxnSp>
          <p:nvCxnSpPr>
            <p:cNvPr id="43036" name="Straight Connector 26"/>
            <p:cNvCxnSpPr>
              <a:cxnSpLocks noChangeShapeType="1"/>
            </p:cNvCxnSpPr>
            <p:nvPr/>
          </p:nvCxnSpPr>
          <p:spPr bwMode="auto">
            <a:xfrm>
              <a:off x="7162800" y="1828800"/>
              <a:ext cx="0" cy="228600"/>
            </a:xfrm>
            <a:prstGeom prst="line">
              <a:avLst/>
            </a:prstGeom>
            <a:grpFill/>
            <a:ln w="38100">
              <a:solidFill>
                <a:schemeClr val="tx1"/>
              </a:solidFill>
              <a:round/>
              <a:headEnd/>
              <a:tailEnd/>
            </a:ln>
            <a:extLst/>
          </p:spPr>
        </p:cxnSp>
        <p:cxnSp>
          <p:nvCxnSpPr>
            <p:cNvPr id="43037" name="Straight Connector 27"/>
            <p:cNvCxnSpPr>
              <a:cxnSpLocks noChangeShapeType="1"/>
            </p:cNvCxnSpPr>
            <p:nvPr/>
          </p:nvCxnSpPr>
          <p:spPr bwMode="auto">
            <a:xfrm>
              <a:off x="7315200" y="1828800"/>
              <a:ext cx="0" cy="228600"/>
            </a:xfrm>
            <a:prstGeom prst="line">
              <a:avLst/>
            </a:prstGeom>
            <a:grpFill/>
            <a:ln w="38100">
              <a:solidFill>
                <a:schemeClr val="tx1"/>
              </a:solidFill>
              <a:round/>
              <a:headEnd/>
              <a:tailEnd/>
            </a:ln>
            <a:extLst/>
          </p:spPr>
        </p:cxnSp>
        <p:cxnSp>
          <p:nvCxnSpPr>
            <p:cNvPr id="43038" name="Straight Connector 28"/>
            <p:cNvCxnSpPr>
              <a:cxnSpLocks noChangeShapeType="1"/>
            </p:cNvCxnSpPr>
            <p:nvPr/>
          </p:nvCxnSpPr>
          <p:spPr bwMode="auto">
            <a:xfrm>
              <a:off x="7467600" y="1676400"/>
              <a:ext cx="0" cy="381000"/>
            </a:xfrm>
            <a:prstGeom prst="line">
              <a:avLst/>
            </a:prstGeom>
            <a:grpFill/>
            <a:ln w="38100">
              <a:solidFill>
                <a:schemeClr val="tx1"/>
              </a:solidFill>
              <a:round/>
              <a:headEnd/>
              <a:tailEnd/>
            </a:ln>
            <a:extLst/>
          </p:spPr>
        </p:cxnSp>
        <p:grpSp>
          <p:nvGrpSpPr>
            <p:cNvPr id="43039" name="Group 46"/>
            <p:cNvGrpSpPr>
              <a:grpSpLocks/>
            </p:cNvGrpSpPr>
            <p:nvPr/>
          </p:nvGrpSpPr>
          <p:grpSpPr bwMode="auto">
            <a:xfrm>
              <a:off x="5105400" y="2133600"/>
              <a:ext cx="3048000" cy="1066800"/>
              <a:chOff x="5105400" y="2133600"/>
              <a:chExt cx="3048000" cy="1066800"/>
            </a:xfrm>
            <a:grpFill/>
          </p:grpSpPr>
          <p:sp>
            <p:nvSpPr>
              <p:cNvPr id="43077" name="Rounded Rectangle 29"/>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78" name="Rounded Rectangle 30"/>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79" name="Rounded Rectangle 31"/>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80" name="Rounded Rectangle 32"/>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81" name="Rounded Rectangle 33"/>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82" name="Rounded Rectangle 34"/>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83" name="Rounded Rectangle 35"/>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84" name="Rounded Rectangle 36"/>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cxnSp>
            <p:nvCxnSpPr>
              <p:cNvPr id="43085" name="Straight Arrow Connector 37"/>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86" name="Straight Connector 38"/>
              <p:cNvCxnSpPr>
                <a:cxnSpLocks noChangeShapeType="1"/>
                <a:stCxn id="43080"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87" name="Straight Connector 39"/>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88" name="Straight Connector 40"/>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89" name="Straight Connector 41"/>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90" name="Straight Connector 42"/>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91" name="Straight Connector 43"/>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92" name="Straight Connector 44"/>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93" name="Straight Connector 45"/>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grpSp>
          <p:nvGrpSpPr>
            <p:cNvPr id="43040" name="Group 47"/>
            <p:cNvGrpSpPr>
              <a:grpSpLocks/>
            </p:cNvGrpSpPr>
            <p:nvPr/>
          </p:nvGrpSpPr>
          <p:grpSpPr bwMode="auto">
            <a:xfrm>
              <a:off x="5105400" y="3276600"/>
              <a:ext cx="3048000" cy="1066800"/>
              <a:chOff x="5105400" y="2133600"/>
              <a:chExt cx="3048000" cy="1066800"/>
            </a:xfrm>
            <a:grpFill/>
          </p:grpSpPr>
          <p:sp>
            <p:nvSpPr>
              <p:cNvPr id="43060" name="Rounded Rectangle 48"/>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61" name="Rounded Rectangle 49"/>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62" name="Rounded Rectangle 50"/>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63" name="Rounded Rectangle 51"/>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64" name="Rounded Rectangle 52"/>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65" name="Rounded Rectangle 53"/>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66" name="Rounded Rectangle 54"/>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67" name="Rounded Rectangle 55"/>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cxnSp>
            <p:nvCxnSpPr>
              <p:cNvPr id="43068" name="Straight Arrow Connector 56"/>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69" name="Straight Connector 57"/>
              <p:cNvCxnSpPr>
                <a:cxnSpLocks noChangeShapeType="1"/>
                <a:stCxn id="43063"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70" name="Straight Connector 58"/>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71" name="Straight Connector 59"/>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72" name="Straight Connector 60"/>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73" name="Straight Connector 61"/>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74" name="Straight Connector 62"/>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75" name="Straight Connector 63"/>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76" name="Straight Connector 64"/>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grpSp>
          <p:nvGrpSpPr>
            <p:cNvPr id="43041" name="Group 65"/>
            <p:cNvGrpSpPr>
              <a:grpSpLocks/>
            </p:cNvGrpSpPr>
            <p:nvPr/>
          </p:nvGrpSpPr>
          <p:grpSpPr bwMode="auto">
            <a:xfrm>
              <a:off x="5105400" y="4419600"/>
              <a:ext cx="3048000" cy="1066800"/>
              <a:chOff x="5105400" y="2133600"/>
              <a:chExt cx="3048000" cy="1066800"/>
            </a:xfrm>
            <a:grpFill/>
          </p:grpSpPr>
          <p:sp>
            <p:nvSpPr>
              <p:cNvPr id="43043" name="Rounded Rectangle 66"/>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44" name="Rounded Rectangle 67"/>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45" name="Rounded Rectangle 68"/>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46" name="Rounded Rectangle 69"/>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47" name="Rounded Rectangle 70"/>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48" name="Rounded Rectangle 71"/>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49" name="Rounded Rectangle 72"/>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sp>
            <p:nvSpPr>
              <p:cNvPr id="43050" name="Rounded Rectangle 73"/>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mj-lt"/>
                    <a:cs typeface="Helvetica" charset="0"/>
                  </a:rPr>
                  <a:t>NAND</a:t>
                </a:r>
              </a:p>
            </p:txBody>
          </p:sp>
          <p:cxnSp>
            <p:nvCxnSpPr>
              <p:cNvPr id="43051" name="Straight Arrow Connector 74"/>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52" name="Straight Connector 75"/>
              <p:cNvCxnSpPr>
                <a:cxnSpLocks noChangeShapeType="1"/>
                <a:stCxn id="43046"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53" name="Straight Connector 76"/>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54" name="Straight Connector 77"/>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55" name="Straight Connector 78"/>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56" name="Straight Connector 79"/>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57" name="Straight Connector 80"/>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58" name="Straight Connector 81"/>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59" name="Straight Connector 82"/>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cxnSp>
          <p:nvCxnSpPr>
            <p:cNvPr id="43042" name="Straight Connector 93"/>
            <p:cNvCxnSpPr>
              <a:cxnSpLocks noChangeShapeType="1"/>
            </p:cNvCxnSpPr>
            <p:nvPr/>
          </p:nvCxnSpPr>
          <p:spPr bwMode="auto">
            <a:xfrm>
              <a:off x="5105400" y="2057400"/>
              <a:ext cx="0" cy="3429000"/>
            </a:xfrm>
            <a:prstGeom prst="line">
              <a:avLst/>
            </a:prstGeom>
            <a:grpFill/>
            <a:ln w="38100">
              <a:solidFill>
                <a:schemeClr val="tx1"/>
              </a:solidFill>
              <a:round/>
              <a:headEnd/>
              <a:tailEnd/>
            </a:ln>
            <a:extLst/>
          </p:spPr>
        </p:cxnSp>
      </p:grpSp>
      <p:cxnSp>
        <p:nvCxnSpPr>
          <p:cNvPr id="23563" name="Straight Arrow Connector 97"/>
          <p:cNvCxnSpPr>
            <a:cxnSpLocks noChangeShapeType="1"/>
            <a:stCxn id="23557" idx="3"/>
          </p:cNvCxnSpPr>
          <p:nvPr/>
        </p:nvCxnSpPr>
        <p:spPr bwMode="auto">
          <a:xfrm>
            <a:off x="5105400" y="1981200"/>
            <a:ext cx="838200" cy="12192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23564" name="TextBox 99"/>
          <p:cNvSpPr txBox="1">
            <a:spLocks noChangeArrowheads="1"/>
          </p:cNvSpPr>
          <p:nvPr/>
        </p:nvSpPr>
        <p:spPr bwMode="auto">
          <a:xfrm>
            <a:off x="1506538" y="2014538"/>
            <a:ext cx="69442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400" b="0">
                <a:latin typeface="+mj-lt"/>
                <a:cs typeface="Helvetica" charset="0"/>
              </a:rPr>
              <a:t>SATA</a:t>
            </a:r>
          </a:p>
        </p:txBody>
      </p:sp>
    </p:spTree>
    <p:extLst>
      <p:ext uri="{BB962C8B-B14F-4D97-AF65-F5344CB8AC3E}">
        <p14:creationId xmlns:p14="http://schemas.microsoft.com/office/powerpoint/2010/main" val="309440890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dirty="0" smtClean="0"/>
              <a:t>Recall: Memory-Mapped Display Controller</a:t>
            </a:r>
            <a:endParaRPr lang="en-US" dirty="0"/>
          </a:p>
        </p:txBody>
      </p:sp>
      <p:sp>
        <p:nvSpPr>
          <p:cNvPr id="848899" name="Rectangle 3"/>
          <p:cNvSpPr>
            <a:spLocks noGrp="1" noChangeArrowheads="1"/>
          </p:cNvSpPr>
          <p:nvPr>
            <p:ph type="body" idx="1"/>
          </p:nvPr>
        </p:nvSpPr>
        <p:spPr>
          <a:xfrm>
            <a:off x="-1" y="914400"/>
            <a:ext cx="6081075" cy="5486400"/>
          </a:xfrm>
        </p:spPr>
        <p:txBody>
          <a:bodyPr>
            <a:normAutofit fontScale="85000" lnSpcReduction="10000"/>
          </a:bodyPr>
          <a:lstStyle/>
          <a:p>
            <a:r>
              <a:rPr lang="en-US" dirty="0" smtClean="0"/>
              <a:t>Memory-Mapped:</a:t>
            </a:r>
          </a:p>
          <a:p>
            <a:pPr lvl="1"/>
            <a:r>
              <a:rPr lang="en-US" dirty="0" smtClean="0"/>
              <a:t>Hardware maps control registers and display memory into physical address space</a:t>
            </a:r>
          </a:p>
          <a:p>
            <a:pPr lvl="2"/>
            <a:r>
              <a:rPr lang="en-US" dirty="0" smtClean="0"/>
              <a:t>Addresses set by hardware jumpers or programming at boot time</a:t>
            </a:r>
          </a:p>
          <a:p>
            <a:pPr lvl="1"/>
            <a:r>
              <a:rPr lang="en-US" dirty="0" smtClean="0"/>
              <a:t>Simply writing to display memory (also called the </a:t>
            </a:r>
            <a:r>
              <a:rPr lang="ja-JP" altLang="en-US" dirty="0" smtClean="0"/>
              <a:t>“</a:t>
            </a:r>
            <a:r>
              <a:rPr lang="en-US" altLang="ja-JP" dirty="0" smtClean="0"/>
              <a:t>frame buffer</a:t>
            </a:r>
            <a:r>
              <a:rPr lang="ja-JP" altLang="en-US" dirty="0" smtClean="0"/>
              <a:t>”</a:t>
            </a:r>
            <a:r>
              <a:rPr lang="en-US" altLang="ja-JP" dirty="0" smtClean="0"/>
              <a:t>) changes image on screen</a:t>
            </a:r>
          </a:p>
          <a:p>
            <a:pPr lvl="2"/>
            <a:r>
              <a:rPr lang="en-US" dirty="0" err="1" smtClean="0"/>
              <a:t>Addr</a:t>
            </a:r>
            <a:r>
              <a:rPr lang="en-US" dirty="0" smtClean="0"/>
              <a:t>: 0x8000F000—0x8000FFFF</a:t>
            </a:r>
          </a:p>
          <a:p>
            <a:pPr lvl="1"/>
            <a:r>
              <a:rPr lang="en-US" dirty="0" smtClean="0"/>
              <a:t>Writing graphics description to command-queue area </a:t>
            </a:r>
          </a:p>
          <a:p>
            <a:pPr lvl="2"/>
            <a:r>
              <a:rPr lang="en-US" dirty="0" smtClean="0"/>
              <a:t>Say enter a set of triangles that describe some scene</a:t>
            </a:r>
          </a:p>
          <a:p>
            <a:pPr lvl="2"/>
            <a:r>
              <a:rPr lang="en-US" dirty="0" err="1" smtClean="0"/>
              <a:t>Addr</a:t>
            </a:r>
            <a:r>
              <a:rPr lang="en-US" dirty="0" smtClean="0"/>
              <a:t>: 0x80010000—0x8001FFFF</a:t>
            </a:r>
          </a:p>
          <a:p>
            <a:pPr lvl="1"/>
            <a:r>
              <a:rPr lang="en-US" dirty="0" smtClean="0"/>
              <a:t>Writing to the command register may cause on-board graphics hardware to do something</a:t>
            </a:r>
          </a:p>
          <a:p>
            <a:pPr lvl="2"/>
            <a:r>
              <a:rPr lang="en-US" dirty="0" smtClean="0"/>
              <a:t>Say render the above scene</a:t>
            </a:r>
          </a:p>
          <a:p>
            <a:pPr lvl="2"/>
            <a:r>
              <a:rPr lang="en-US" dirty="0" err="1" smtClean="0"/>
              <a:t>Addr</a:t>
            </a:r>
            <a:r>
              <a:rPr lang="en-US" dirty="0" smtClean="0"/>
              <a:t>: 0x0007F004</a:t>
            </a:r>
          </a:p>
          <a:p>
            <a:r>
              <a:rPr lang="en-US" dirty="0" smtClean="0"/>
              <a:t>Can protect with address translation</a:t>
            </a:r>
            <a:endParaRPr lang="en-US" dirty="0"/>
          </a:p>
        </p:txBody>
      </p:sp>
      <p:pic>
        <p:nvPicPr>
          <p:cNvPr id="6553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9263" y="4952936"/>
            <a:ext cx="11842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5540" name="Group 18"/>
          <p:cNvGrpSpPr>
            <a:grpSpLocks/>
          </p:cNvGrpSpPr>
          <p:nvPr/>
        </p:nvGrpSpPr>
        <p:grpSpPr bwMode="auto">
          <a:xfrm>
            <a:off x="5849938" y="908050"/>
            <a:ext cx="3254375" cy="5207000"/>
            <a:chOff x="3685" y="572"/>
            <a:chExt cx="2050" cy="3280"/>
          </a:xfrm>
        </p:grpSpPr>
        <p:sp>
          <p:nvSpPr>
            <p:cNvPr id="65541" name="Rectangle 5"/>
            <p:cNvSpPr>
              <a:spLocks noChangeArrowheads="1"/>
            </p:cNvSpPr>
            <p:nvPr/>
          </p:nvSpPr>
          <p:spPr bwMode="auto">
            <a:xfrm>
              <a:off x="4556" y="572"/>
              <a:ext cx="768" cy="2736"/>
            </a:xfrm>
            <a:prstGeom prst="rect">
              <a:avLst/>
            </a:prstGeom>
            <a:solidFill>
              <a:srgbClr val="FF66CC"/>
            </a:solidFill>
            <a:ln w="38100">
              <a:solidFill>
                <a:schemeClr val="tx1"/>
              </a:solidFill>
              <a:miter lim="800000"/>
              <a:headEnd/>
              <a:tailEnd/>
            </a:ln>
          </p:spPr>
          <p:txBody>
            <a:bodyPr wrap="none" lIns="90478" tIns="44445" rIns="90478" bIns="44445" anchor="ctr"/>
            <a:lstStyle/>
            <a:p>
              <a:endParaRPr lang="en-US">
                <a:latin typeface="Helvetica" charset="0"/>
              </a:endParaRPr>
            </a:p>
          </p:txBody>
        </p:sp>
        <p:sp>
          <p:nvSpPr>
            <p:cNvPr id="65542" name="Rectangle 6"/>
            <p:cNvSpPr>
              <a:spLocks noChangeArrowheads="1"/>
            </p:cNvSpPr>
            <p:nvPr/>
          </p:nvSpPr>
          <p:spPr bwMode="auto">
            <a:xfrm>
              <a:off x="4556" y="1340"/>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Display</a:t>
              </a:r>
            </a:p>
            <a:p>
              <a:pPr marL="228600" indent="-228600">
                <a:spcBef>
                  <a:spcPct val="0"/>
                </a:spcBef>
              </a:pPr>
              <a:r>
                <a:rPr lang="en-US" sz="1800">
                  <a:latin typeface="Helvetica" charset="0"/>
                </a:rPr>
                <a:t>Memory</a:t>
              </a:r>
            </a:p>
          </p:txBody>
        </p:sp>
        <p:sp>
          <p:nvSpPr>
            <p:cNvPr id="65543" name="Text Box 7"/>
            <p:cNvSpPr txBox="1">
              <a:spLocks noChangeArrowheads="1"/>
            </p:cNvSpPr>
            <p:nvPr/>
          </p:nvSpPr>
          <p:spPr bwMode="auto">
            <a:xfrm>
              <a:off x="3685" y="1856"/>
              <a:ext cx="841"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0x8000F000</a:t>
              </a:r>
            </a:p>
          </p:txBody>
        </p:sp>
        <p:sp>
          <p:nvSpPr>
            <p:cNvPr id="65544" name="Text Box 8"/>
            <p:cNvSpPr txBox="1">
              <a:spLocks noChangeArrowheads="1"/>
            </p:cNvSpPr>
            <p:nvPr/>
          </p:nvSpPr>
          <p:spPr bwMode="auto">
            <a:xfrm>
              <a:off x="3689" y="1328"/>
              <a:ext cx="834"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0x80010000</a:t>
              </a:r>
            </a:p>
          </p:txBody>
        </p:sp>
        <p:sp>
          <p:nvSpPr>
            <p:cNvPr id="65545" name="Text Box 9"/>
            <p:cNvSpPr txBox="1">
              <a:spLocks noChangeArrowheads="1"/>
            </p:cNvSpPr>
            <p:nvPr/>
          </p:nvSpPr>
          <p:spPr bwMode="auto">
            <a:xfrm>
              <a:off x="4145" y="3404"/>
              <a:ext cx="1590" cy="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a:latin typeface="Helvetica" charset="0"/>
                </a:rPr>
                <a:t>Physical Address</a:t>
              </a:r>
            </a:p>
            <a:p>
              <a:r>
                <a:rPr lang="en-US">
                  <a:latin typeface="Helvetica" charset="0"/>
                </a:rPr>
                <a:t>Space</a:t>
              </a:r>
            </a:p>
          </p:txBody>
        </p:sp>
        <p:sp>
          <p:nvSpPr>
            <p:cNvPr id="65546" name="Rectangle 10"/>
            <p:cNvSpPr>
              <a:spLocks noChangeArrowheads="1"/>
            </p:cNvSpPr>
            <p:nvPr/>
          </p:nvSpPr>
          <p:spPr bwMode="auto">
            <a:xfrm>
              <a:off x="4556" y="2588"/>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Status</a:t>
              </a:r>
            </a:p>
          </p:txBody>
        </p:sp>
        <p:sp>
          <p:nvSpPr>
            <p:cNvPr id="65547" name="Text Box 11"/>
            <p:cNvSpPr txBox="1">
              <a:spLocks noChangeArrowheads="1"/>
            </p:cNvSpPr>
            <p:nvPr/>
          </p:nvSpPr>
          <p:spPr bwMode="auto">
            <a:xfrm>
              <a:off x="3686" y="2600"/>
              <a:ext cx="841"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0x0007F000</a:t>
              </a:r>
            </a:p>
          </p:txBody>
        </p:sp>
        <p:sp>
          <p:nvSpPr>
            <p:cNvPr id="65548" name="Rectangle 12"/>
            <p:cNvSpPr>
              <a:spLocks noChangeArrowheads="1"/>
            </p:cNvSpPr>
            <p:nvPr/>
          </p:nvSpPr>
          <p:spPr bwMode="auto">
            <a:xfrm>
              <a:off x="4556" y="2396"/>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Command</a:t>
              </a:r>
            </a:p>
          </p:txBody>
        </p:sp>
        <p:sp>
          <p:nvSpPr>
            <p:cNvPr id="65549" name="Text Box 13"/>
            <p:cNvSpPr txBox="1">
              <a:spLocks noChangeArrowheads="1"/>
            </p:cNvSpPr>
            <p:nvPr/>
          </p:nvSpPr>
          <p:spPr bwMode="auto">
            <a:xfrm>
              <a:off x="3686" y="2408"/>
              <a:ext cx="841"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0x0007F004</a:t>
              </a:r>
            </a:p>
          </p:txBody>
        </p:sp>
        <p:sp>
          <p:nvSpPr>
            <p:cNvPr id="65550" name="Rectangle 15"/>
            <p:cNvSpPr>
              <a:spLocks noChangeArrowheads="1"/>
            </p:cNvSpPr>
            <p:nvPr/>
          </p:nvSpPr>
          <p:spPr bwMode="auto">
            <a:xfrm>
              <a:off x="4556" y="768"/>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Graphics</a:t>
              </a:r>
            </a:p>
            <a:p>
              <a:pPr marL="228600" indent="-228600">
                <a:spcBef>
                  <a:spcPct val="0"/>
                </a:spcBef>
              </a:pPr>
              <a:r>
                <a:rPr lang="en-US" sz="1800">
                  <a:latin typeface="Helvetica" charset="0"/>
                </a:rPr>
                <a:t>Command</a:t>
              </a:r>
            </a:p>
            <a:p>
              <a:pPr marL="228600" indent="-228600">
                <a:spcBef>
                  <a:spcPct val="0"/>
                </a:spcBef>
              </a:pPr>
              <a:r>
                <a:rPr lang="en-US" sz="1800">
                  <a:latin typeface="Helvetica" charset="0"/>
                </a:rPr>
                <a:t>Queue</a:t>
              </a:r>
            </a:p>
          </p:txBody>
        </p:sp>
        <p:sp>
          <p:nvSpPr>
            <p:cNvPr id="65551" name="Text Box 16"/>
            <p:cNvSpPr txBox="1">
              <a:spLocks noChangeArrowheads="1"/>
            </p:cNvSpPr>
            <p:nvPr/>
          </p:nvSpPr>
          <p:spPr bwMode="auto">
            <a:xfrm>
              <a:off x="3697" y="732"/>
              <a:ext cx="834"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0x80020000</a:t>
              </a:r>
            </a:p>
          </p:txBody>
        </p:sp>
      </p:grpSp>
    </p:spTree>
    <p:extLst>
      <p:ext uri="{BB962C8B-B14F-4D97-AF65-F5344CB8AC3E}">
        <p14:creationId xmlns:p14="http://schemas.microsoft.com/office/powerpoint/2010/main" val="4005911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8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889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8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a:t>SSD Architecture – Writes (I)</a:t>
            </a:r>
          </a:p>
        </p:txBody>
      </p:sp>
      <p:sp>
        <p:nvSpPr>
          <p:cNvPr id="3" name="Content Placeholder 2"/>
          <p:cNvSpPr>
            <a:spLocks noGrp="1"/>
          </p:cNvSpPr>
          <p:nvPr>
            <p:ph idx="1"/>
          </p:nvPr>
        </p:nvSpPr>
        <p:spPr>
          <a:xfrm>
            <a:off x="230052" y="838200"/>
            <a:ext cx="8229600" cy="5215723"/>
          </a:xfrm>
        </p:spPr>
        <p:txBody>
          <a:bodyPr>
            <a:normAutofit/>
          </a:bodyPr>
          <a:lstStyle/>
          <a:p>
            <a:pPr marL="285750" lvl="1" indent="-285750">
              <a:lnSpc>
                <a:spcPct val="80000"/>
              </a:lnSpc>
              <a:spcBef>
                <a:spcPct val="15000"/>
              </a:spcBef>
              <a:buFontTx/>
              <a:buChar char="•"/>
              <a:tabLst>
                <a:tab pos="2635250" algn="l"/>
              </a:tabLst>
              <a:defRPr/>
            </a:pPr>
            <a:r>
              <a:rPr lang="en-US" sz="2400" dirty="0"/>
              <a:t>Writing data is complex! (~</a:t>
            </a:r>
            <a:r>
              <a:rPr lang="en-US" sz="2400" dirty="0">
                <a:latin typeface="Arial" charset="0"/>
              </a:rPr>
              <a:t>200μs – 1.7ms </a:t>
            </a:r>
            <a:r>
              <a:rPr lang="en-US" sz="2400" dirty="0"/>
              <a:t>)</a:t>
            </a:r>
          </a:p>
          <a:p>
            <a:pPr lvl="1">
              <a:lnSpc>
                <a:spcPct val="80000"/>
              </a:lnSpc>
              <a:spcBef>
                <a:spcPct val="15000"/>
              </a:spcBef>
              <a:tabLst>
                <a:tab pos="2635250" algn="l"/>
              </a:tabLst>
              <a:defRPr/>
            </a:pPr>
            <a:r>
              <a:rPr lang="en-US" sz="2400" dirty="0"/>
              <a:t>Can only write empty pages </a:t>
            </a:r>
            <a:r>
              <a:rPr lang="en-US" sz="2400" dirty="0" smtClean="0"/>
              <a:t>in a block</a:t>
            </a:r>
          </a:p>
          <a:p>
            <a:pPr lvl="1">
              <a:lnSpc>
                <a:spcPct val="80000"/>
              </a:lnSpc>
              <a:spcBef>
                <a:spcPct val="15000"/>
              </a:spcBef>
              <a:tabLst>
                <a:tab pos="2635250" algn="l"/>
              </a:tabLst>
              <a:defRPr/>
            </a:pPr>
            <a:r>
              <a:rPr lang="en-US" sz="2400" dirty="0"/>
              <a:t>E</a:t>
            </a:r>
            <a:r>
              <a:rPr lang="en-US" sz="2400" dirty="0" smtClean="0"/>
              <a:t>rasing a block </a:t>
            </a:r>
            <a:r>
              <a:rPr lang="en-US" sz="2400" dirty="0"/>
              <a:t>takes ~</a:t>
            </a:r>
            <a:r>
              <a:rPr lang="en-US" sz="2400" dirty="0" smtClean="0"/>
              <a:t>1.5ms</a:t>
            </a:r>
            <a:endParaRPr lang="en-US" sz="2400" dirty="0"/>
          </a:p>
          <a:p>
            <a:pPr lvl="1">
              <a:lnSpc>
                <a:spcPct val="80000"/>
              </a:lnSpc>
              <a:spcBef>
                <a:spcPct val="15000"/>
              </a:spcBef>
              <a:tabLst>
                <a:tab pos="2635250" algn="l"/>
              </a:tabLst>
              <a:defRPr/>
            </a:pPr>
            <a:r>
              <a:rPr lang="en-US" sz="2400" dirty="0"/>
              <a:t>Controller maintains pool of empty </a:t>
            </a:r>
            <a:r>
              <a:rPr lang="en-US" sz="2400" dirty="0" smtClean="0"/>
              <a:t>blocks by </a:t>
            </a:r>
            <a:r>
              <a:rPr lang="en-US" sz="2400" dirty="0"/>
              <a:t>coalescing used </a:t>
            </a:r>
            <a:r>
              <a:rPr lang="en-US" sz="2400" dirty="0" smtClean="0"/>
              <a:t>pages (</a:t>
            </a:r>
            <a:r>
              <a:rPr lang="en-US" sz="2400" dirty="0"/>
              <a:t>read, erase, write), also </a:t>
            </a:r>
            <a:r>
              <a:rPr lang="en-US" sz="2400" dirty="0" smtClean="0"/>
              <a:t>reserves </a:t>
            </a:r>
            <a:r>
              <a:rPr lang="en-US" sz="2400" dirty="0"/>
              <a:t>some % of </a:t>
            </a:r>
            <a:r>
              <a:rPr lang="en-US" sz="2400" dirty="0" smtClean="0"/>
              <a:t>capacity</a:t>
            </a:r>
          </a:p>
          <a:p>
            <a:pPr>
              <a:lnSpc>
                <a:spcPct val="80000"/>
              </a:lnSpc>
              <a:spcBef>
                <a:spcPct val="15000"/>
              </a:spcBef>
              <a:tabLst>
                <a:tab pos="2635250" algn="l"/>
              </a:tabLst>
              <a:defRPr/>
            </a:pPr>
            <a:r>
              <a:rPr lang="en-US" dirty="0" smtClean="0"/>
              <a:t>Rule of thumb: writes 10x reads, erasure 10x writes</a:t>
            </a:r>
            <a:endParaRPr lang="en-US" dirty="0"/>
          </a:p>
        </p:txBody>
      </p:sp>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5090" y="3493294"/>
            <a:ext cx="4797669" cy="2915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0" name="TextBox 6"/>
          <p:cNvSpPr txBox="1">
            <a:spLocks noChangeArrowheads="1"/>
          </p:cNvSpPr>
          <p:nvPr/>
        </p:nvSpPr>
        <p:spPr bwMode="auto">
          <a:xfrm>
            <a:off x="3532249" y="6205684"/>
            <a:ext cx="47783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800" b="0">
                <a:latin typeface="Helvetica" charset="0"/>
                <a:cs typeface="Helvetica" charset="0"/>
                <a:hlinkClick r:id="rId3"/>
              </a:rPr>
              <a:t>https://en.wikipedia.org/wiki/Solid-state_drive</a:t>
            </a:r>
            <a:endParaRPr lang="en-US" sz="1800" b="0">
              <a:latin typeface="Helvetica" charset="0"/>
              <a:cs typeface="Helvetica" charset="0"/>
            </a:endParaRPr>
          </a:p>
        </p:txBody>
      </p:sp>
    </p:spTree>
    <p:extLst>
      <p:ext uri="{BB962C8B-B14F-4D97-AF65-F5344CB8AC3E}">
        <p14:creationId xmlns:p14="http://schemas.microsoft.com/office/powerpoint/2010/main" val="8589395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162800" cy="533400"/>
          </a:xfrm>
        </p:spPr>
        <p:txBody>
          <a:bodyPr/>
          <a:lstStyle/>
          <a:p>
            <a:r>
              <a:rPr lang="en-US" dirty="0" smtClean="0"/>
              <a:t>Amusing calculation: is a full Kindle heavier than an empty one?</a:t>
            </a:r>
            <a:endParaRPr lang="en-US" dirty="0"/>
          </a:p>
        </p:txBody>
      </p:sp>
      <p:sp>
        <p:nvSpPr>
          <p:cNvPr id="3" name="Content Placeholder 2"/>
          <p:cNvSpPr>
            <a:spLocks noGrp="1"/>
          </p:cNvSpPr>
          <p:nvPr>
            <p:ph idx="1"/>
          </p:nvPr>
        </p:nvSpPr>
        <p:spPr>
          <a:xfrm>
            <a:off x="304800" y="914400"/>
            <a:ext cx="8229600" cy="5715000"/>
          </a:xfrm>
        </p:spPr>
        <p:txBody>
          <a:bodyPr>
            <a:normAutofit lnSpcReduction="10000"/>
          </a:bodyPr>
          <a:lstStyle/>
          <a:p>
            <a:r>
              <a:rPr lang="en-US" dirty="0" smtClean="0"/>
              <a:t>Actually, “Yes”, but not by much</a:t>
            </a:r>
          </a:p>
          <a:p>
            <a:r>
              <a:rPr lang="en-US" dirty="0" smtClean="0"/>
              <a:t>Flash works by trapping electrons:</a:t>
            </a:r>
          </a:p>
          <a:p>
            <a:pPr lvl="1"/>
            <a:r>
              <a:rPr lang="en-US" dirty="0" smtClean="0"/>
              <a:t>So, erased state lower energy than written state</a:t>
            </a:r>
          </a:p>
          <a:p>
            <a:r>
              <a:rPr lang="en-US" dirty="0" smtClean="0"/>
              <a:t>Assuming that:</a:t>
            </a:r>
          </a:p>
          <a:p>
            <a:pPr lvl="1"/>
            <a:r>
              <a:rPr lang="en-US" dirty="0" smtClean="0"/>
              <a:t>Kindle has 4GB flash</a:t>
            </a:r>
          </a:p>
          <a:p>
            <a:pPr lvl="1"/>
            <a:r>
              <a:rPr lang="en-US" dirty="0" smtClean="0"/>
              <a:t>½ of all bits in full Kindle are in high-energy state</a:t>
            </a:r>
          </a:p>
          <a:p>
            <a:pPr lvl="1"/>
            <a:r>
              <a:rPr lang="en-US" dirty="0" smtClean="0"/>
              <a:t>High-energy state about 10</a:t>
            </a:r>
            <a:r>
              <a:rPr lang="en-US" baseline="30000" dirty="0" smtClean="0"/>
              <a:t>-15</a:t>
            </a:r>
            <a:r>
              <a:rPr lang="en-US" dirty="0" smtClean="0"/>
              <a:t> joules higher</a:t>
            </a:r>
          </a:p>
          <a:p>
            <a:pPr lvl="1"/>
            <a:r>
              <a:rPr lang="en-US" dirty="0" smtClean="0"/>
              <a:t>Then: Full Kindle is 1 </a:t>
            </a:r>
            <a:r>
              <a:rPr lang="en-US" dirty="0" err="1" smtClean="0"/>
              <a:t>attogram</a:t>
            </a:r>
            <a:r>
              <a:rPr lang="en-US" dirty="0" smtClean="0"/>
              <a:t> (10</a:t>
            </a:r>
            <a:r>
              <a:rPr lang="en-US" baseline="30000" dirty="0" smtClean="0"/>
              <a:t>-18</a:t>
            </a:r>
            <a:r>
              <a:rPr lang="en-US" dirty="0" smtClean="0"/>
              <a:t>gram) heavier </a:t>
            </a:r>
            <a:r>
              <a:rPr lang="en-US" dirty="0"/>
              <a:t/>
            </a:r>
            <a:br>
              <a:rPr lang="en-US" dirty="0"/>
            </a:br>
            <a:r>
              <a:rPr lang="en-US" dirty="0" smtClean="0"/>
              <a:t>(Using E = mc</a:t>
            </a:r>
            <a:r>
              <a:rPr lang="en-US" baseline="30000" dirty="0" smtClean="0"/>
              <a:t>2</a:t>
            </a:r>
            <a:r>
              <a:rPr lang="en-US" dirty="0" smtClean="0"/>
              <a:t>)</a:t>
            </a:r>
          </a:p>
          <a:p>
            <a:r>
              <a:rPr lang="en-US" dirty="0" smtClean="0"/>
              <a:t>Of course, this is less than most sensitive scale (which can measure 10</a:t>
            </a:r>
            <a:r>
              <a:rPr lang="en-US" baseline="30000" dirty="0" smtClean="0"/>
              <a:t>-9</a:t>
            </a:r>
            <a:r>
              <a:rPr lang="en-US" dirty="0" smtClean="0"/>
              <a:t>grams)</a:t>
            </a:r>
          </a:p>
          <a:p>
            <a:r>
              <a:rPr lang="en-US" dirty="0" smtClean="0"/>
              <a:t>Of course, this weight difference overwhelmed by battery discharge, weight from getting warm, ….</a:t>
            </a:r>
          </a:p>
          <a:p>
            <a:r>
              <a:rPr lang="en-US" dirty="0" smtClean="0">
                <a:solidFill>
                  <a:srgbClr val="FF0000"/>
                </a:solidFill>
              </a:rPr>
              <a:t>According to John </a:t>
            </a:r>
            <a:r>
              <a:rPr lang="en-US" dirty="0" err="1" smtClean="0">
                <a:solidFill>
                  <a:srgbClr val="FF0000"/>
                </a:solidFill>
              </a:rPr>
              <a:t>Kubiatowicz</a:t>
            </a:r>
            <a:r>
              <a:rPr lang="en-US" dirty="0" smtClean="0">
                <a:solidFill>
                  <a:srgbClr val="FF0000"/>
                </a:solidFill>
              </a:rPr>
              <a:t>, </a:t>
            </a:r>
            <a:br>
              <a:rPr lang="en-US" dirty="0" smtClean="0">
                <a:solidFill>
                  <a:srgbClr val="FF0000"/>
                </a:solidFill>
              </a:rPr>
            </a:br>
            <a:r>
              <a:rPr lang="en-US" dirty="0" smtClean="0">
                <a:solidFill>
                  <a:srgbClr val="FF0000"/>
                </a:solidFill>
              </a:rPr>
              <a:t>New York Times, Oct 24, 2011</a:t>
            </a:r>
          </a:p>
        </p:txBody>
      </p:sp>
    </p:spTree>
    <p:extLst>
      <p:ext uri="{BB962C8B-B14F-4D97-AF65-F5344CB8AC3E}">
        <p14:creationId xmlns:p14="http://schemas.microsoft.com/office/powerpoint/2010/main" val="78493600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0"/>
            <a:ext cx="8229600" cy="762000"/>
          </a:xfrm>
        </p:spPr>
        <p:txBody>
          <a:bodyPr>
            <a:normAutofit/>
          </a:bodyPr>
          <a:lstStyle/>
          <a:p>
            <a:r>
              <a:rPr lang="en-US" dirty="0"/>
              <a:t>Storage Performance &amp; </a:t>
            </a:r>
            <a:r>
              <a:rPr lang="en-US" dirty="0" smtClean="0"/>
              <a:t>Price (</a:t>
            </a:r>
            <a:r>
              <a:rPr lang="en-US" dirty="0" err="1" smtClean="0"/>
              <a:t>jan</a:t>
            </a:r>
            <a:r>
              <a:rPr lang="en-US" dirty="0" smtClean="0"/>
              <a:t> 13)</a:t>
            </a:r>
            <a:endParaRPr lang="en-US" dirty="0"/>
          </a:p>
        </p:txBody>
      </p:sp>
      <p:graphicFrame>
        <p:nvGraphicFramePr>
          <p:cNvPr id="5" name="Content Placeholder 4"/>
          <p:cNvGraphicFramePr>
            <a:graphicFrameLocks noGrp="1"/>
          </p:cNvGraphicFramePr>
          <p:nvPr>
            <p:ph idx="1"/>
          </p:nvPr>
        </p:nvGraphicFramePr>
        <p:xfrm>
          <a:off x="457200" y="914400"/>
          <a:ext cx="8077200" cy="3660776"/>
        </p:xfrm>
        <a:graphic>
          <a:graphicData uri="http://schemas.openxmlformats.org/drawingml/2006/table">
            <a:tbl>
              <a:tblPr/>
              <a:tblGrid>
                <a:gridCol w="1295400"/>
                <a:gridCol w="2743200"/>
                <a:gridCol w="2019300"/>
                <a:gridCol w="2019300"/>
              </a:tblGrid>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FFFF"/>
                        </a:solidFill>
                        <a:effectLst/>
                        <a:latin typeface="Arial" pitchFamily="-83" charset="0"/>
                        <a:ea typeface="ＭＳ Ｐゴシック" pitchFamily="-83" charset="-128"/>
                        <a:cs typeface="ＭＳ Ｐゴシック" pitchFamily="-83" charset="-128"/>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pitchFamily="-83" charset="0"/>
                          <a:ea typeface="ＭＳ Ｐゴシック" pitchFamily="-83" charset="-128"/>
                          <a:cs typeface="ＭＳ Ｐゴシック" pitchFamily="-83" charset="-128"/>
                        </a:rPr>
                        <a:t>Bandwidth (Sequential R/W)</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Arial" pitchFamily="-83" charset="0"/>
                          <a:ea typeface="ＭＳ Ｐゴシック" pitchFamily="-83" charset="-128"/>
                          <a:cs typeface="ＭＳ Ｐゴシック" pitchFamily="-83" charset="-128"/>
                        </a:rPr>
                        <a:t>Cost/GB</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Arial" pitchFamily="-83" charset="0"/>
                          <a:ea typeface="ＭＳ Ｐゴシック" pitchFamily="-83" charset="-128"/>
                          <a:cs typeface="ＭＳ Ｐゴシック" pitchFamily="-83" charset="-128"/>
                        </a:rPr>
                        <a:t>Size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r>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HDD</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2</a:t>
                      </a:r>
                      <a:endPar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50-100 MB/s</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0.03-0.07/</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GB</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2-4 </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TB</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100806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SSD</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1,2</a:t>
                      </a:r>
                      <a:endParaRPr kumimoji="0" lang="en-US" sz="2000" b="0" i="0" u="none" strike="noStrike" cap="none" normalizeH="0" baseline="30000" dirty="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200</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-550 MB</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/s (SATA)</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6 GB/s </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(read PCI)</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4.4 GB/s (write PCI)</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$0.87-1.13/GB</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83" charset="0"/>
                          <a:ea typeface="ＭＳ Ｐゴシック" pitchFamily="-83" charset="-128"/>
                          <a:cs typeface="ＭＳ Ｐゴシック" pitchFamily="-83" charset="-128"/>
                        </a:rPr>
                        <a:t>200GB-1TB</a:t>
                      </a:r>
                    </a:p>
                  </a:txBody>
                  <a:tcPr horzOverflow="overflow">
                    <a:lnL>
                      <a:noFill/>
                    </a:lnL>
                    <a:lnR>
                      <a:noFill/>
                    </a:lnR>
                    <a:lnT>
                      <a:noFill/>
                    </a:lnT>
                    <a:lnB>
                      <a:noFill/>
                    </a:lnB>
                    <a:lnTlToBr>
                      <a:noFill/>
                    </a:lnTlToBr>
                    <a:lnBlToTr>
                      <a:noFill/>
                    </a:lnBlToTr>
                    <a:solidFill>
                      <a:schemeClr val="bg1"/>
                    </a:solidFill>
                  </a:tcPr>
                </a:tc>
              </a:tr>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DRAM</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2</a:t>
                      </a:r>
                      <a:endPar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83" charset="0"/>
                          <a:ea typeface="ＭＳ Ｐゴシック" pitchFamily="-83" charset="-128"/>
                          <a:cs typeface="ＭＳ Ｐゴシック" pitchFamily="-83" charset="-128"/>
                        </a:rPr>
                        <a:t>10-16 GB/s</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$4-14*/GB</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pitchFamily="-83" charset="0"/>
                        <a:ea typeface="ＭＳ Ｐゴシック" pitchFamily="-83" charset="-128"/>
                        <a:cs typeface="ＭＳ Ｐゴシック" pitchFamily="-83"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83" charset="0"/>
                          <a:ea typeface="ＭＳ Ｐゴシック" pitchFamily="-83" charset="-128"/>
                          <a:cs typeface="ＭＳ Ｐゴシック" pitchFamily="-83" charset="-128"/>
                        </a:rPr>
                        <a:t>*</a:t>
                      </a:r>
                      <a:r>
                        <a:rPr kumimoji="0" lang="en-US" sz="14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SK Hynix 9/4/13 fire</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64GB-256GB</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6" name="Rounded Rectangle 5"/>
          <p:cNvSpPr>
            <a:spLocks noChangeArrowheads="1"/>
          </p:cNvSpPr>
          <p:nvPr/>
        </p:nvSpPr>
        <p:spPr bwMode="auto">
          <a:xfrm>
            <a:off x="0" y="5257800"/>
            <a:ext cx="9144000" cy="914400"/>
          </a:xfrm>
          <a:prstGeom prst="roundRect">
            <a:avLst>
              <a:gd name="adj" fmla="val 16667"/>
            </a:avLst>
          </a:prstGeom>
          <a:solidFill>
            <a:srgbClr val="FFFF99"/>
          </a:solidFill>
          <a:ln w="9525">
            <a:solidFill>
              <a:schemeClr val="tx1"/>
            </a:solidFill>
            <a:round/>
            <a:headEnd/>
            <a:tailEnd/>
          </a:ln>
          <a:effectLst>
            <a:outerShdw blurRad="50800" dist="38100" dir="2700000">
              <a:srgbClr val="000000">
                <a:alpha val="43000"/>
              </a:srgbClr>
            </a:outerShdw>
          </a:effectLst>
        </p:spPr>
        <p:txBody>
          <a:bodyPr wrap="none" anchor="ctr"/>
          <a:lstStyle/>
          <a:p>
            <a:pPr>
              <a:defRPr/>
            </a:pPr>
            <a:r>
              <a:rPr lang="en-US" sz="3200" b="0" dirty="0">
                <a:latin typeface="Calibri" charset="0"/>
                <a:ea typeface="Calibri" charset="0"/>
                <a:cs typeface="Calibri" charset="0"/>
              </a:rPr>
              <a:t>BW: SSD up to x10 than HDD, DRAM &gt; x10 than SSD</a:t>
            </a:r>
          </a:p>
          <a:p>
            <a:pPr>
              <a:defRPr/>
            </a:pPr>
            <a:r>
              <a:rPr lang="en-US" sz="3200" b="0" dirty="0">
                <a:latin typeface="Calibri" charset="0"/>
                <a:ea typeface="Calibri" charset="0"/>
                <a:cs typeface="Calibri" charset="0"/>
              </a:rPr>
              <a:t>Price: HDD x20 less than SSD, SSD x5 less than DRAM   </a:t>
            </a:r>
          </a:p>
        </p:txBody>
      </p:sp>
      <p:sp>
        <p:nvSpPr>
          <p:cNvPr id="45081" name="TextBox 6"/>
          <p:cNvSpPr txBox="1">
            <a:spLocks noChangeArrowheads="1"/>
          </p:cNvSpPr>
          <p:nvPr/>
        </p:nvSpPr>
        <p:spPr bwMode="auto">
          <a:xfrm>
            <a:off x="0" y="4572000"/>
            <a:ext cx="92376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2000" b="0" baseline="30000" dirty="0">
                <a:latin typeface="Helvetica" charset="0"/>
                <a:cs typeface="Helvetica" charset="0"/>
                <a:hlinkClick r:id="rId2"/>
              </a:rPr>
              <a:t>1</a:t>
            </a:r>
            <a:r>
              <a:rPr lang="en-US" sz="2000" b="0" dirty="0">
                <a:latin typeface="Helvetica" charset="0"/>
                <a:cs typeface="Helvetica" charset="0"/>
                <a:hlinkClick r:id="rId2"/>
              </a:rPr>
              <a:t>http://www.fastestssd.com/featured/ssd-rankings-the-fastest-solid-state-drives/</a:t>
            </a:r>
            <a:r>
              <a:rPr lang="en-US" sz="2000" b="0" dirty="0">
                <a:latin typeface="Helvetica" charset="0"/>
                <a:cs typeface="Helvetica" charset="0"/>
              </a:rPr>
              <a:t> </a:t>
            </a:r>
          </a:p>
        </p:txBody>
      </p:sp>
      <p:sp>
        <p:nvSpPr>
          <p:cNvPr id="29720" name="TextBox 1"/>
          <p:cNvSpPr txBox="1">
            <a:spLocks noChangeArrowheads="1"/>
          </p:cNvSpPr>
          <p:nvPr/>
        </p:nvSpPr>
        <p:spPr bwMode="auto">
          <a:xfrm>
            <a:off x="0" y="4919663"/>
            <a:ext cx="9136063"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200" b="0" baseline="30000">
                <a:solidFill>
                  <a:srgbClr val="FF0000"/>
                </a:solidFill>
                <a:latin typeface="Helvetica" charset="0"/>
                <a:cs typeface="Helvetica" charset="0"/>
              </a:rPr>
              <a:t>2</a:t>
            </a:r>
            <a:r>
              <a:rPr lang="en-US" sz="1200" b="0">
                <a:latin typeface="Helvetica" charset="0"/>
                <a:cs typeface="Helvetica" charset="0"/>
                <a:hlinkClick r:id="rId3"/>
              </a:rPr>
              <a:t>http://www.extremetech.com/computing/164677-storage-pricewatch-hard-drive-and-ssd-prices-drop-making-for-a-good-time-to-buy</a:t>
            </a:r>
            <a:r>
              <a:rPr lang="en-US" sz="1200" b="0">
                <a:latin typeface="Helvetica" charset="0"/>
                <a:cs typeface="Helvetica" charset="0"/>
              </a:rPr>
              <a:t>  </a:t>
            </a:r>
          </a:p>
        </p:txBody>
      </p:sp>
    </p:spTree>
    <p:extLst>
      <p:ext uri="{BB962C8B-B14F-4D97-AF65-F5344CB8AC3E}">
        <p14:creationId xmlns:p14="http://schemas.microsoft.com/office/powerpoint/2010/main" val="313858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861541" y="152400"/>
            <a:ext cx="7291859" cy="533400"/>
          </a:xfrm>
        </p:spPr>
        <p:txBody>
          <a:bodyPr/>
          <a:lstStyle/>
          <a:p>
            <a:r>
              <a:rPr lang="en-US"/>
              <a:t>SSD Summary</a:t>
            </a:r>
          </a:p>
        </p:txBody>
      </p:sp>
      <p:sp>
        <p:nvSpPr>
          <p:cNvPr id="36866" name="Content Placeholder 2"/>
          <p:cNvSpPr>
            <a:spLocks noGrp="1"/>
          </p:cNvSpPr>
          <p:nvPr>
            <p:ph idx="1"/>
          </p:nvPr>
        </p:nvSpPr>
        <p:spPr>
          <a:xfrm>
            <a:off x="152400" y="933041"/>
            <a:ext cx="8610600" cy="5562600"/>
          </a:xfrm>
        </p:spPr>
        <p:txBody>
          <a:bodyPr>
            <a:normAutofit fontScale="92500"/>
          </a:bodyPr>
          <a:lstStyle/>
          <a:p>
            <a:r>
              <a:rPr lang="en-US" dirty="0">
                <a:latin typeface="+mj-lt"/>
              </a:rPr>
              <a:t>Pros (vs. hard disk drives):</a:t>
            </a:r>
          </a:p>
          <a:p>
            <a:pPr lvl="1"/>
            <a:r>
              <a:rPr lang="en-US" dirty="0">
                <a:latin typeface="+mj-lt"/>
              </a:rPr>
              <a:t>Low latency, high throughput (eliminate seek/rotational delay)</a:t>
            </a:r>
          </a:p>
          <a:p>
            <a:pPr lvl="1"/>
            <a:r>
              <a:rPr lang="en-US" dirty="0">
                <a:latin typeface="+mj-lt"/>
              </a:rPr>
              <a:t>No moving parts: </a:t>
            </a:r>
          </a:p>
          <a:p>
            <a:pPr lvl="2"/>
            <a:r>
              <a:rPr lang="en-US" dirty="0">
                <a:latin typeface="+mj-lt"/>
              </a:rPr>
              <a:t>Very light weight, low power, silent, very shock insensitive</a:t>
            </a:r>
          </a:p>
          <a:p>
            <a:pPr lvl="1"/>
            <a:r>
              <a:rPr lang="en-US" dirty="0">
                <a:latin typeface="+mj-lt"/>
              </a:rPr>
              <a:t>Read at memory speeds (limited by controller and I/O bus</a:t>
            </a:r>
            <a:r>
              <a:rPr lang="en-US" dirty="0" smtClean="0">
                <a:latin typeface="+mj-lt"/>
              </a:rPr>
              <a:t>)</a:t>
            </a:r>
            <a:endParaRPr lang="en-US" dirty="0">
              <a:latin typeface="+mj-lt"/>
            </a:endParaRPr>
          </a:p>
          <a:p>
            <a:r>
              <a:rPr lang="en-US" dirty="0">
                <a:latin typeface="+mj-lt"/>
              </a:rPr>
              <a:t>Cons</a:t>
            </a:r>
          </a:p>
          <a:p>
            <a:pPr lvl="1"/>
            <a:r>
              <a:rPr lang="en-US" dirty="0">
                <a:latin typeface="+mj-lt"/>
              </a:rPr>
              <a:t>Small storage (0.1-0.5x disk)</a:t>
            </a:r>
            <a:r>
              <a:rPr lang="en-US" dirty="0" smtClean="0">
                <a:latin typeface="+mj-lt"/>
              </a:rPr>
              <a:t>, </a:t>
            </a:r>
            <a:r>
              <a:rPr lang="en-US" dirty="0">
                <a:latin typeface="+mj-lt"/>
              </a:rPr>
              <a:t>expensive (20x </a:t>
            </a:r>
            <a:r>
              <a:rPr lang="en-US" dirty="0" smtClean="0">
                <a:latin typeface="+mj-lt"/>
              </a:rPr>
              <a:t>disk  ???)</a:t>
            </a:r>
            <a:endParaRPr lang="en-US" dirty="0">
              <a:latin typeface="+mj-lt"/>
            </a:endParaRPr>
          </a:p>
          <a:p>
            <a:pPr lvl="2"/>
            <a:r>
              <a:rPr lang="en-US" dirty="0">
                <a:latin typeface="+mj-lt"/>
              </a:rPr>
              <a:t>Hybrid alternative: combine small SSD with large HDD</a:t>
            </a:r>
          </a:p>
          <a:p>
            <a:pPr lvl="1"/>
            <a:r>
              <a:rPr lang="en-US" dirty="0">
                <a:latin typeface="+mj-lt"/>
              </a:rPr>
              <a:t>Asymmetric block write performance: read </a:t>
            </a:r>
            <a:r>
              <a:rPr lang="en-US" dirty="0" err="1">
                <a:latin typeface="+mj-lt"/>
              </a:rPr>
              <a:t>pg</a:t>
            </a:r>
            <a:r>
              <a:rPr lang="en-US" dirty="0">
                <a:latin typeface="+mj-lt"/>
              </a:rPr>
              <a:t>/erase/write </a:t>
            </a:r>
            <a:r>
              <a:rPr lang="en-US" dirty="0" err="1">
                <a:latin typeface="+mj-lt"/>
              </a:rPr>
              <a:t>pg</a:t>
            </a:r>
            <a:endParaRPr lang="en-US" dirty="0">
              <a:latin typeface="+mj-lt"/>
            </a:endParaRPr>
          </a:p>
          <a:p>
            <a:pPr lvl="2"/>
            <a:r>
              <a:rPr lang="en-US" dirty="0">
                <a:latin typeface="+mj-lt"/>
              </a:rPr>
              <a:t>Controller garbage collection (GC) algorithms have major effect on performance</a:t>
            </a:r>
          </a:p>
          <a:p>
            <a:pPr lvl="1"/>
            <a:r>
              <a:rPr lang="en-US" dirty="0">
                <a:latin typeface="+mj-lt"/>
              </a:rPr>
              <a:t>Limited drive lifetime </a:t>
            </a:r>
          </a:p>
          <a:p>
            <a:pPr lvl="2"/>
            <a:r>
              <a:rPr lang="en-US" dirty="0">
                <a:latin typeface="+mj-lt"/>
              </a:rPr>
              <a:t>1-10K writes/page for MLC NAND</a:t>
            </a:r>
          </a:p>
          <a:p>
            <a:pPr lvl="2"/>
            <a:r>
              <a:rPr lang="en-US" dirty="0" err="1">
                <a:latin typeface="+mj-lt"/>
              </a:rPr>
              <a:t>Avg</a:t>
            </a:r>
            <a:r>
              <a:rPr lang="en-US" dirty="0">
                <a:latin typeface="+mj-lt"/>
              </a:rPr>
              <a:t> failure rate is 6 years, life expectancy is 9–11 </a:t>
            </a:r>
            <a:r>
              <a:rPr lang="en-US" dirty="0" smtClean="0">
                <a:latin typeface="+mj-lt"/>
              </a:rPr>
              <a:t>years</a:t>
            </a:r>
          </a:p>
          <a:p>
            <a:r>
              <a:rPr lang="en-US" dirty="0" smtClean="0">
                <a:latin typeface="+mj-lt"/>
              </a:rPr>
              <a:t>These are changing rapidly</a:t>
            </a:r>
            <a:endParaRPr lang="en-US" dirty="0">
              <a:latin typeface="+mj-lt"/>
            </a:endParaRPr>
          </a:p>
        </p:txBody>
      </p:sp>
    </p:spTree>
    <p:extLst>
      <p:ext uri="{BB962C8B-B14F-4D97-AF65-F5344CB8AC3E}">
        <p14:creationId xmlns:p14="http://schemas.microsoft.com/office/powerpoint/2010/main" val="4233034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into startup cost for I/O?</a:t>
            </a:r>
            <a:endParaRPr lang="en-US" dirty="0"/>
          </a:p>
        </p:txBody>
      </p:sp>
      <p:sp>
        <p:nvSpPr>
          <p:cNvPr id="3" name="Content Placeholder 2"/>
          <p:cNvSpPr>
            <a:spLocks noGrp="1"/>
          </p:cNvSpPr>
          <p:nvPr>
            <p:ph idx="1"/>
          </p:nvPr>
        </p:nvSpPr>
        <p:spPr>
          <a:xfrm>
            <a:off x="609600" y="914400"/>
            <a:ext cx="5410201" cy="5105400"/>
          </a:xfrm>
        </p:spPr>
        <p:txBody>
          <a:bodyPr/>
          <a:lstStyle/>
          <a:p>
            <a:r>
              <a:rPr lang="en-US" dirty="0" err="1" smtClean="0"/>
              <a:t>Syscall</a:t>
            </a:r>
            <a:r>
              <a:rPr lang="en-US" dirty="0" smtClean="0"/>
              <a:t> overhead</a:t>
            </a:r>
          </a:p>
          <a:p>
            <a:r>
              <a:rPr lang="en-US" dirty="0" smtClean="0"/>
              <a:t>Operating system processing</a:t>
            </a:r>
          </a:p>
          <a:p>
            <a:r>
              <a:rPr lang="en-US" dirty="0" smtClean="0"/>
              <a:t>Controller Overhead</a:t>
            </a:r>
          </a:p>
          <a:p>
            <a:r>
              <a:rPr lang="en-US" dirty="0" smtClean="0"/>
              <a:t>Device Startup</a:t>
            </a:r>
          </a:p>
          <a:p>
            <a:pPr lvl="1"/>
            <a:r>
              <a:rPr lang="en-US" dirty="0" smtClean="0"/>
              <a:t>Mechanical latency for a disk</a:t>
            </a:r>
          </a:p>
          <a:p>
            <a:pPr lvl="1"/>
            <a:r>
              <a:rPr lang="en-US" dirty="0" smtClean="0"/>
              <a:t>Media Access + Speed of light + Routing for network</a:t>
            </a:r>
          </a:p>
          <a:p>
            <a:r>
              <a:rPr lang="en-US" dirty="0" smtClean="0"/>
              <a:t>Queuing (next topic)</a:t>
            </a:r>
            <a:endParaRPr lang="en-US" dirty="0"/>
          </a:p>
        </p:txBody>
      </p:sp>
      <p:pic>
        <p:nvPicPr>
          <p:cNvPr id="7" name="Picture 6"/>
          <p:cNvPicPr>
            <a:picLocks noChangeAspect="1"/>
          </p:cNvPicPr>
          <p:nvPr/>
        </p:nvPicPr>
        <p:blipFill>
          <a:blip r:embed="rId2"/>
          <a:stretch>
            <a:fillRect/>
          </a:stretch>
        </p:blipFill>
        <p:spPr>
          <a:xfrm>
            <a:off x="6106757" y="1088571"/>
            <a:ext cx="2777100" cy="2253119"/>
          </a:xfrm>
          <a:prstGeom prst="rect">
            <a:avLst/>
          </a:prstGeom>
        </p:spPr>
      </p:pic>
      <p:pic>
        <p:nvPicPr>
          <p:cNvPr id="8" name="Picture 7"/>
          <p:cNvPicPr>
            <a:picLocks noChangeAspect="1"/>
          </p:cNvPicPr>
          <p:nvPr/>
        </p:nvPicPr>
        <p:blipFill>
          <a:blip r:embed="rId3"/>
          <a:stretch>
            <a:fillRect/>
          </a:stretch>
        </p:blipFill>
        <p:spPr>
          <a:xfrm>
            <a:off x="6096000" y="3657600"/>
            <a:ext cx="2794436" cy="2226171"/>
          </a:xfrm>
          <a:prstGeom prst="rect">
            <a:avLst/>
          </a:prstGeom>
        </p:spPr>
      </p:pic>
    </p:spTree>
    <p:extLst>
      <p:ext uri="{BB962C8B-B14F-4D97-AF65-F5344CB8AC3E}">
        <p14:creationId xmlns:p14="http://schemas.microsoft.com/office/powerpoint/2010/main" val="2982622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781050" y="76200"/>
            <a:ext cx="7543800" cy="381000"/>
          </a:xfrm>
          <a:noFill/>
        </p:spPr>
        <p:txBody>
          <a:bodyPr lIns="90488" tIns="44450" rIns="90488" bIns="44450">
            <a:normAutofit fontScale="90000"/>
          </a:bodyPr>
          <a:lstStyle/>
          <a:p>
            <a:r>
              <a:rPr lang="en-US">
                <a:ea typeface="MS PGothic" charset="0"/>
              </a:rPr>
              <a:t>I/O Performance</a:t>
            </a:r>
          </a:p>
        </p:txBody>
      </p:sp>
      <p:grpSp>
        <p:nvGrpSpPr>
          <p:cNvPr id="75778" name="Group 44"/>
          <p:cNvGrpSpPr>
            <a:grpSpLocks/>
          </p:cNvGrpSpPr>
          <p:nvPr/>
        </p:nvGrpSpPr>
        <p:grpSpPr bwMode="auto">
          <a:xfrm>
            <a:off x="0" y="949325"/>
            <a:ext cx="6096000" cy="1830388"/>
            <a:chOff x="0" y="624"/>
            <a:chExt cx="3840" cy="1153"/>
          </a:xfrm>
        </p:grpSpPr>
        <p:sp>
          <p:nvSpPr>
            <p:cNvPr id="75802" name="Line 27"/>
            <p:cNvSpPr>
              <a:spLocks noChangeShapeType="1"/>
            </p:cNvSpPr>
            <p:nvPr/>
          </p:nvSpPr>
          <p:spPr bwMode="auto">
            <a:xfrm>
              <a:off x="818" y="1036"/>
              <a:ext cx="374"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5795" name="Rectangle 3"/>
            <p:cNvSpPr>
              <a:spLocks noChangeArrowheads="1"/>
            </p:cNvSpPr>
            <p:nvPr/>
          </p:nvSpPr>
          <p:spPr bwMode="auto">
            <a:xfrm>
              <a:off x="0" y="1584"/>
              <a:ext cx="38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p>
              <a:pPr algn="l">
                <a:lnSpc>
                  <a:spcPct val="85000"/>
                </a:lnSpc>
                <a:spcBef>
                  <a:spcPct val="0"/>
                </a:spcBef>
                <a:buSzTx/>
              </a:pPr>
              <a:r>
                <a:rPr lang="en-US" sz="1900">
                  <a:latin typeface="+mj-lt"/>
                </a:rPr>
                <a:t>Response Time = Queue + I/O device service time</a:t>
              </a:r>
            </a:p>
          </p:txBody>
        </p:sp>
        <p:sp>
          <p:nvSpPr>
            <p:cNvPr id="75796" name="AutoShape 33"/>
            <p:cNvSpPr>
              <a:spLocks noChangeArrowheads="1"/>
            </p:cNvSpPr>
            <p:nvPr/>
          </p:nvSpPr>
          <p:spPr bwMode="auto">
            <a:xfrm>
              <a:off x="2621" y="849"/>
              <a:ext cx="569" cy="373"/>
            </a:xfrm>
            <a:prstGeom prst="roundRect">
              <a:avLst>
                <a:gd name="adj" fmla="val 12495"/>
              </a:avLst>
            </a:prstGeom>
            <a:solidFill>
              <a:srgbClr val="FFFF00"/>
            </a:solidFill>
            <a:ln w="25400">
              <a:solidFill>
                <a:schemeClr val="tx1"/>
              </a:solidFill>
              <a:round/>
              <a:headEnd/>
              <a:tailEnd/>
            </a:ln>
          </p:spPr>
          <p:txBody>
            <a:bodyPr wrap="none" anchor="ctr"/>
            <a:lstStyle/>
            <a:p>
              <a:endParaRPr lang="en-US">
                <a:latin typeface="+mj-lt"/>
              </a:endParaRPr>
            </a:p>
          </p:txBody>
        </p:sp>
        <p:sp>
          <p:nvSpPr>
            <p:cNvPr id="75797" name="Rectangle 21"/>
            <p:cNvSpPr>
              <a:spLocks noChangeArrowheads="1"/>
            </p:cNvSpPr>
            <p:nvPr/>
          </p:nvSpPr>
          <p:spPr bwMode="auto">
            <a:xfrm>
              <a:off x="282" y="750"/>
              <a:ext cx="579" cy="571"/>
            </a:xfrm>
            <a:prstGeom prst="rect">
              <a:avLst/>
            </a:prstGeom>
            <a:solidFill>
              <a:srgbClr val="00FFFF"/>
            </a:solidFill>
            <a:ln w="25400">
              <a:solidFill>
                <a:schemeClr val="tx1"/>
              </a:solidFill>
              <a:miter lim="800000"/>
              <a:headEnd/>
              <a:tailEnd/>
            </a:ln>
          </p:spPr>
          <p:txBody>
            <a:bodyPr wrap="none" anchor="ctr"/>
            <a:lstStyle/>
            <a:p>
              <a:pPr marL="228600" indent="-228600"/>
              <a:r>
                <a:rPr lang="en-US" sz="1800" dirty="0">
                  <a:latin typeface="+mj-lt"/>
                </a:rPr>
                <a:t>User</a:t>
              </a:r>
            </a:p>
            <a:p>
              <a:pPr marL="228600" indent="-228600"/>
              <a:r>
                <a:rPr lang="en-US" sz="1800" dirty="0">
                  <a:latin typeface="+mj-lt"/>
                </a:rPr>
                <a:t>Thread</a:t>
              </a:r>
            </a:p>
          </p:txBody>
        </p:sp>
        <p:sp>
          <p:nvSpPr>
            <p:cNvPr id="75798" name="Rectangle 23"/>
            <p:cNvSpPr>
              <a:spLocks noChangeArrowheads="1"/>
            </p:cNvSpPr>
            <p:nvPr/>
          </p:nvSpPr>
          <p:spPr bwMode="auto">
            <a:xfrm>
              <a:off x="1208" y="882"/>
              <a:ext cx="471" cy="307"/>
            </a:xfrm>
            <a:prstGeom prst="rect">
              <a:avLst/>
            </a:prstGeom>
            <a:solidFill>
              <a:srgbClr val="53FB25"/>
            </a:solidFill>
            <a:ln w="25400">
              <a:solidFill>
                <a:schemeClr val="tx1"/>
              </a:solidFill>
              <a:miter lim="800000"/>
              <a:headEnd/>
              <a:tailEnd/>
            </a:ln>
          </p:spPr>
          <p:txBody>
            <a:bodyPr wrap="none" anchor="ctr"/>
            <a:lstStyle/>
            <a:p>
              <a:endParaRPr lang="en-US">
                <a:latin typeface="+mj-lt"/>
              </a:endParaRPr>
            </a:p>
          </p:txBody>
        </p:sp>
        <p:sp>
          <p:nvSpPr>
            <p:cNvPr id="75799" name="Line 24"/>
            <p:cNvSpPr>
              <a:spLocks noChangeShapeType="1"/>
            </p:cNvSpPr>
            <p:nvPr/>
          </p:nvSpPr>
          <p:spPr bwMode="auto">
            <a:xfrm flipV="1">
              <a:off x="1590" y="874"/>
              <a:ext cx="0" cy="32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5800" name="Line 25"/>
            <p:cNvSpPr>
              <a:spLocks noChangeShapeType="1"/>
            </p:cNvSpPr>
            <p:nvPr/>
          </p:nvSpPr>
          <p:spPr bwMode="auto">
            <a:xfrm flipV="1">
              <a:off x="1492" y="875"/>
              <a:ext cx="0" cy="32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5801" name="Rectangle 26"/>
            <p:cNvSpPr>
              <a:spLocks noChangeArrowheads="1"/>
            </p:cNvSpPr>
            <p:nvPr/>
          </p:nvSpPr>
          <p:spPr bwMode="auto">
            <a:xfrm>
              <a:off x="1030" y="1200"/>
              <a:ext cx="851"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1800">
                  <a:latin typeface="+mj-lt"/>
                </a:rPr>
                <a:t>Queue</a:t>
              </a:r>
            </a:p>
            <a:p>
              <a:pPr>
                <a:lnSpc>
                  <a:spcPct val="85000"/>
                </a:lnSpc>
                <a:spcBef>
                  <a:spcPct val="0"/>
                </a:spcBef>
                <a:buSzTx/>
              </a:pPr>
              <a:r>
                <a:rPr lang="en-US" sz="1800">
                  <a:latin typeface="+mj-lt"/>
                </a:rPr>
                <a:t>[OS Paths]</a:t>
              </a:r>
            </a:p>
          </p:txBody>
        </p:sp>
        <p:sp>
          <p:nvSpPr>
            <p:cNvPr id="75803" name="Rectangle 28"/>
            <p:cNvSpPr>
              <a:spLocks noChangeArrowheads="1"/>
            </p:cNvSpPr>
            <p:nvPr/>
          </p:nvSpPr>
          <p:spPr bwMode="auto">
            <a:xfrm>
              <a:off x="2026" y="624"/>
              <a:ext cx="374" cy="822"/>
            </a:xfrm>
            <a:prstGeom prst="rect">
              <a:avLst/>
            </a:prstGeom>
            <a:solidFill>
              <a:srgbClr val="FFFF00"/>
            </a:solidFill>
            <a:ln w="25400">
              <a:solidFill>
                <a:schemeClr val="tx1"/>
              </a:solidFill>
              <a:miter lim="800000"/>
              <a:headEnd/>
              <a:tailEnd/>
            </a:ln>
          </p:spPr>
          <p:txBody>
            <a:bodyPr vert="eaVert" wrap="none" anchor="ctr"/>
            <a:lstStyle/>
            <a:p>
              <a:pPr marL="228600" indent="-228600"/>
              <a:r>
                <a:rPr lang="en-US" sz="1800">
                  <a:latin typeface="+mj-lt"/>
                </a:rPr>
                <a:t>Controller</a:t>
              </a:r>
            </a:p>
          </p:txBody>
        </p:sp>
        <p:sp>
          <p:nvSpPr>
            <p:cNvPr id="75804" name="Line 30"/>
            <p:cNvSpPr>
              <a:spLocks noChangeShapeType="1"/>
            </p:cNvSpPr>
            <p:nvPr/>
          </p:nvSpPr>
          <p:spPr bwMode="auto">
            <a:xfrm>
              <a:off x="1696" y="1036"/>
              <a:ext cx="32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5805" name="Rectangle 31"/>
            <p:cNvSpPr>
              <a:spLocks noChangeArrowheads="1"/>
            </p:cNvSpPr>
            <p:nvPr/>
          </p:nvSpPr>
          <p:spPr bwMode="auto">
            <a:xfrm>
              <a:off x="2631" y="864"/>
              <a:ext cx="533" cy="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1800">
                  <a:latin typeface="+mj-lt"/>
                </a:rPr>
                <a:t>I/O</a:t>
              </a:r>
            </a:p>
            <a:p>
              <a:pPr>
                <a:lnSpc>
                  <a:spcPct val="85000"/>
                </a:lnSpc>
                <a:spcBef>
                  <a:spcPct val="0"/>
                </a:spcBef>
                <a:buSzTx/>
              </a:pPr>
              <a:r>
                <a:rPr lang="en-US" sz="1800">
                  <a:latin typeface="+mj-lt"/>
                </a:rPr>
                <a:t>device</a:t>
              </a:r>
            </a:p>
          </p:txBody>
        </p:sp>
        <p:sp>
          <p:nvSpPr>
            <p:cNvPr id="75806" name="Line 32"/>
            <p:cNvSpPr>
              <a:spLocks noChangeShapeType="1"/>
            </p:cNvSpPr>
            <p:nvPr/>
          </p:nvSpPr>
          <p:spPr bwMode="auto">
            <a:xfrm>
              <a:off x="2400" y="1036"/>
              <a:ext cx="216"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sp>
        <p:nvSpPr>
          <p:cNvPr id="864301" name="Rectangle 45"/>
          <p:cNvSpPr>
            <a:spLocks noGrp="1" noChangeArrowheads="1"/>
          </p:cNvSpPr>
          <p:nvPr>
            <p:ph type="body" idx="1"/>
          </p:nvPr>
        </p:nvSpPr>
        <p:spPr>
          <a:xfrm>
            <a:off x="0" y="3190875"/>
            <a:ext cx="9144000" cy="3271838"/>
          </a:xfrm>
        </p:spPr>
        <p:txBody>
          <a:bodyPr>
            <a:noAutofit/>
          </a:bodyPr>
          <a:lstStyle/>
          <a:p>
            <a:pPr>
              <a:lnSpc>
                <a:spcPct val="80000"/>
              </a:lnSpc>
              <a:spcBef>
                <a:spcPct val="20000"/>
              </a:spcBef>
            </a:pPr>
            <a:r>
              <a:rPr lang="en-US" sz="2400" dirty="0">
                <a:latin typeface="+mj-lt"/>
                <a:ea typeface="MS PGothic" charset="0"/>
              </a:rPr>
              <a:t>Performance of I/O subsystem</a:t>
            </a:r>
          </a:p>
          <a:p>
            <a:pPr lvl="1">
              <a:lnSpc>
                <a:spcPct val="80000"/>
              </a:lnSpc>
              <a:spcBef>
                <a:spcPct val="20000"/>
              </a:spcBef>
            </a:pPr>
            <a:r>
              <a:rPr lang="en-US" sz="2000" dirty="0">
                <a:latin typeface="+mj-lt"/>
                <a:ea typeface="MS PGothic" charset="0"/>
              </a:rPr>
              <a:t>Metrics: Response Time, </a:t>
            </a:r>
            <a:r>
              <a:rPr lang="en-US" sz="2000" dirty="0" smtClean="0">
                <a:latin typeface="+mj-lt"/>
                <a:ea typeface="MS PGothic" charset="0"/>
              </a:rPr>
              <a:t>Throughput</a:t>
            </a:r>
          </a:p>
          <a:p>
            <a:pPr lvl="1">
              <a:lnSpc>
                <a:spcPct val="80000"/>
              </a:lnSpc>
              <a:spcBef>
                <a:spcPct val="20000"/>
              </a:spcBef>
            </a:pPr>
            <a:r>
              <a:rPr lang="en-US" sz="2000" dirty="0" smtClean="0">
                <a:latin typeface="+mj-lt"/>
                <a:ea typeface="MS PGothic" charset="0"/>
              </a:rPr>
              <a:t>Effective BW per op = transfer size / response time</a:t>
            </a:r>
          </a:p>
          <a:p>
            <a:pPr lvl="2">
              <a:lnSpc>
                <a:spcPct val="80000"/>
              </a:lnSpc>
            </a:pPr>
            <a:r>
              <a:rPr lang="en-US" sz="1600" dirty="0" err="1" smtClean="0">
                <a:latin typeface="+mj-lt"/>
                <a:ea typeface="MS PGothic" charset="0"/>
              </a:rPr>
              <a:t>EffBW</a:t>
            </a:r>
            <a:r>
              <a:rPr lang="en-US" sz="1600" dirty="0" smtClean="0">
                <a:latin typeface="+mj-lt"/>
                <a:ea typeface="MS PGothic" charset="0"/>
              </a:rPr>
              <a:t>(n) = n / (S + n/B) = B / (1 + SB/n )</a:t>
            </a:r>
            <a:endParaRPr lang="en-US" sz="1600" dirty="0">
              <a:latin typeface="+mj-lt"/>
              <a:ea typeface="MS PGothic" charset="0"/>
            </a:endParaRPr>
          </a:p>
          <a:p>
            <a:pPr lvl="1">
              <a:lnSpc>
                <a:spcPct val="80000"/>
              </a:lnSpc>
              <a:spcBef>
                <a:spcPct val="20000"/>
              </a:spcBef>
            </a:pPr>
            <a:r>
              <a:rPr lang="en-US" sz="2000" dirty="0">
                <a:latin typeface="+mj-lt"/>
                <a:ea typeface="MS PGothic" charset="0"/>
              </a:rPr>
              <a:t>Contributing factors to latency:</a:t>
            </a:r>
          </a:p>
          <a:p>
            <a:pPr lvl="2">
              <a:lnSpc>
                <a:spcPct val="80000"/>
              </a:lnSpc>
              <a:spcBef>
                <a:spcPct val="20000"/>
              </a:spcBef>
            </a:pPr>
            <a:r>
              <a:rPr lang="en-US" sz="1800" dirty="0">
                <a:latin typeface="+mj-lt"/>
                <a:ea typeface="MS PGothic" charset="0"/>
              </a:rPr>
              <a:t>Software paths (can be loosely modeled by a queue)</a:t>
            </a:r>
          </a:p>
          <a:p>
            <a:pPr lvl="2">
              <a:lnSpc>
                <a:spcPct val="80000"/>
              </a:lnSpc>
              <a:spcBef>
                <a:spcPct val="20000"/>
              </a:spcBef>
            </a:pPr>
            <a:r>
              <a:rPr lang="en-US" sz="1800" dirty="0">
                <a:latin typeface="+mj-lt"/>
                <a:ea typeface="MS PGothic" charset="0"/>
              </a:rPr>
              <a:t>Hardware controller</a:t>
            </a:r>
          </a:p>
          <a:p>
            <a:pPr lvl="2">
              <a:lnSpc>
                <a:spcPct val="80000"/>
              </a:lnSpc>
              <a:spcBef>
                <a:spcPct val="20000"/>
              </a:spcBef>
            </a:pPr>
            <a:r>
              <a:rPr lang="en-US" sz="1800" dirty="0">
                <a:latin typeface="+mj-lt"/>
                <a:ea typeface="MS PGothic" charset="0"/>
              </a:rPr>
              <a:t>I/O device service time</a:t>
            </a:r>
          </a:p>
          <a:p>
            <a:pPr>
              <a:lnSpc>
                <a:spcPct val="80000"/>
              </a:lnSpc>
              <a:spcBef>
                <a:spcPct val="20000"/>
              </a:spcBef>
            </a:pPr>
            <a:r>
              <a:rPr lang="en-US" sz="2400" dirty="0">
                <a:latin typeface="+mj-lt"/>
                <a:ea typeface="MS PGothic" charset="0"/>
              </a:rPr>
              <a:t>Queuing behavior:</a:t>
            </a:r>
          </a:p>
          <a:p>
            <a:pPr lvl="1">
              <a:lnSpc>
                <a:spcPct val="80000"/>
              </a:lnSpc>
              <a:spcBef>
                <a:spcPct val="20000"/>
              </a:spcBef>
            </a:pPr>
            <a:r>
              <a:rPr lang="en-US" sz="2000" dirty="0">
                <a:latin typeface="+mj-lt"/>
                <a:ea typeface="MS PGothic" charset="0"/>
              </a:rPr>
              <a:t>Can lead to big increases of latency as utilization </a:t>
            </a:r>
            <a:r>
              <a:rPr lang="en-US" sz="2000" dirty="0" smtClean="0">
                <a:latin typeface="+mj-lt"/>
                <a:ea typeface="MS PGothic" charset="0"/>
              </a:rPr>
              <a:t>increases</a:t>
            </a:r>
            <a:endParaRPr lang="en-US" sz="2000" dirty="0">
              <a:latin typeface="+mj-lt"/>
              <a:ea typeface="MS PGothic" charset="0"/>
            </a:endParaRPr>
          </a:p>
          <a:p>
            <a:pPr lvl="1">
              <a:lnSpc>
                <a:spcPct val="80000"/>
              </a:lnSpc>
              <a:spcBef>
                <a:spcPct val="20000"/>
              </a:spcBef>
            </a:pPr>
            <a:r>
              <a:rPr lang="en-US" sz="2000" dirty="0">
                <a:latin typeface="+mj-lt"/>
                <a:ea typeface="MS PGothic" charset="0"/>
              </a:rPr>
              <a:t>Solutions?</a:t>
            </a:r>
          </a:p>
          <a:p>
            <a:pPr lvl="1">
              <a:lnSpc>
                <a:spcPct val="80000"/>
              </a:lnSpc>
              <a:spcBef>
                <a:spcPct val="20000"/>
              </a:spcBef>
            </a:pPr>
            <a:endParaRPr lang="en-US" sz="2000" dirty="0">
              <a:latin typeface="+mj-lt"/>
              <a:ea typeface="MS PGothic" charset="0"/>
            </a:endParaRPr>
          </a:p>
        </p:txBody>
      </p:sp>
      <p:sp>
        <p:nvSpPr>
          <p:cNvPr id="75780" name="Ink 3"/>
          <p:cNvSpPr>
            <a:spLocks noRot="1" noChangeAspect="1" noEditPoints="1" noChangeArrowheads="1" noChangeShapeType="1" noTextEdit="1"/>
          </p:cNvSpPr>
          <p:nvPr/>
        </p:nvSpPr>
        <p:spPr bwMode="auto">
          <a:xfrm>
            <a:off x="8104188" y="1493838"/>
            <a:ext cx="1587" cy="1587"/>
          </a:xfrm>
          <a:custGeom>
            <a:avLst/>
            <a:gdLst>
              <a:gd name="T0" fmla="*/ 0 w 1"/>
              <a:gd name="T1" fmla="*/ 2147483647 h 1"/>
              <a:gd name="T2" fmla="*/ 0 w 1"/>
              <a:gd name="T3" fmla="*/ 2147483647 h 1"/>
              <a:gd name="T4" fmla="*/ 0 60000 65536"/>
              <a:gd name="T5" fmla="*/ 0 60000 65536"/>
            </a:gdLst>
            <a:ahLst/>
            <a:cxnLst>
              <a:cxn ang="T4">
                <a:pos x="T0" y="T1"/>
              </a:cxn>
              <a:cxn ang="T5">
                <a:pos x="T2" y="T3"/>
              </a:cxn>
            </a:cxnLst>
            <a:rect l="0" t="0" r="r" b="b"/>
            <a:pathLst>
              <a:path w="1" h="1" extrusionOk="0">
                <a:moveTo>
                  <a:pt x="0" y="0"/>
                </a:moveTo>
                <a:lnTo>
                  <a:pt x="0" y="0"/>
                </a:lnTo>
              </a:path>
            </a:pathLst>
          </a:custGeom>
          <a:noFill/>
          <a:ln w="1905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mj-lt"/>
            </a:endParaRPr>
          </a:p>
        </p:txBody>
      </p:sp>
      <p:grpSp>
        <p:nvGrpSpPr>
          <p:cNvPr id="2" name="Group 1"/>
          <p:cNvGrpSpPr>
            <a:grpSpLocks/>
          </p:cNvGrpSpPr>
          <p:nvPr/>
        </p:nvGrpSpPr>
        <p:grpSpPr bwMode="auto">
          <a:xfrm>
            <a:off x="5540375" y="742156"/>
            <a:ext cx="3584575" cy="3017838"/>
            <a:chOff x="5413375" y="685800"/>
            <a:chExt cx="3584575" cy="3017838"/>
          </a:xfrm>
        </p:grpSpPr>
        <p:grpSp>
          <p:nvGrpSpPr>
            <p:cNvPr id="75782" name="Group 53"/>
            <p:cNvGrpSpPr>
              <a:grpSpLocks/>
            </p:cNvGrpSpPr>
            <p:nvPr/>
          </p:nvGrpSpPr>
          <p:grpSpPr bwMode="auto">
            <a:xfrm>
              <a:off x="5413375" y="685800"/>
              <a:ext cx="3584575" cy="3017838"/>
              <a:chOff x="3410" y="432"/>
              <a:chExt cx="2258" cy="1901"/>
            </a:xfrm>
          </p:grpSpPr>
          <p:sp>
            <p:nvSpPr>
              <p:cNvPr id="75784" name="Rectangle 4"/>
              <p:cNvSpPr>
                <a:spLocks noChangeArrowheads="1"/>
              </p:cNvSpPr>
              <p:nvPr/>
            </p:nvSpPr>
            <p:spPr bwMode="auto">
              <a:xfrm>
                <a:off x="3614" y="1255"/>
                <a:ext cx="777"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mj-lt"/>
                </a:endParaRPr>
              </a:p>
            </p:txBody>
          </p:sp>
          <p:sp>
            <p:nvSpPr>
              <p:cNvPr id="75785" name="Rectangle 5"/>
              <p:cNvSpPr>
                <a:spLocks noChangeArrowheads="1"/>
              </p:cNvSpPr>
              <p:nvPr/>
            </p:nvSpPr>
            <p:spPr bwMode="auto">
              <a:xfrm>
                <a:off x="5245" y="1827"/>
                <a:ext cx="423"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100%</a:t>
                </a:r>
              </a:p>
            </p:txBody>
          </p:sp>
          <p:sp>
            <p:nvSpPr>
              <p:cNvPr id="75786" name="Line 6"/>
              <p:cNvSpPr>
                <a:spLocks noChangeShapeType="1"/>
              </p:cNvSpPr>
              <p:nvPr/>
            </p:nvSpPr>
            <p:spPr bwMode="auto">
              <a:xfrm flipV="1">
                <a:off x="3728" y="432"/>
                <a:ext cx="1" cy="137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5787" name="Line 7"/>
              <p:cNvSpPr>
                <a:spLocks noChangeShapeType="1"/>
              </p:cNvSpPr>
              <p:nvPr/>
            </p:nvSpPr>
            <p:spPr bwMode="auto">
              <a:xfrm>
                <a:off x="3734" y="1803"/>
                <a:ext cx="1512" cy="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5788" name="Rectangle 8"/>
              <p:cNvSpPr>
                <a:spLocks noChangeArrowheads="1"/>
              </p:cNvSpPr>
              <p:nvPr/>
            </p:nvSpPr>
            <p:spPr bwMode="auto">
              <a:xfrm>
                <a:off x="3771" y="449"/>
                <a:ext cx="776" cy="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85000"/>
                  </a:lnSpc>
                  <a:spcBef>
                    <a:spcPct val="0"/>
                  </a:spcBef>
                  <a:buSzTx/>
                </a:pPr>
                <a:r>
                  <a:rPr lang="en-US" sz="1800">
                    <a:latin typeface="+mj-lt"/>
                  </a:rPr>
                  <a:t>Response</a:t>
                </a:r>
              </a:p>
              <a:p>
                <a:pPr algn="l">
                  <a:lnSpc>
                    <a:spcPct val="85000"/>
                  </a:lnSpc>
                  <a:spcBef>
                    <a:spcPct val="0"/>
                  </a:spcBef>
                  <a:buSzTx/>
                </a:pPr>
                <a:r>
                  <a:rPr lang="en-US" sz="1800">
                    <a:latin typeface="+mj-lt"/>
                  </a:rPr>
                  <a:t>Time (ms)</a:t>
                </a:r>
              </a:p>
            </p:txBody>
          </p:sp>
          <p:sp>
            <p:nvSpPr>
              <p:cNvPr id="75789" name="Rectangle 9"/>
              <p:cNvSpPr>
                <a:spLocks noChangeArrowheads="1"/>
              </p:cNvSpPr>
              <p:nvPr/>
            </p:nvSpPr>
            <p:spPr bwMode="auto">
              <a:xfrm>
                <a:off x="3767" y="2004"/>
                <a:ext cx="1819"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1800">
                    <a:latin typeface="+mj-lt"/>
                  </a:rPr>
                  <a:t>Throughput  (Utilization)</a:t>
                </a:r>
              </a:p>
              <a:p>
                <a:pPr>
                  <a:lnSpc>
                    <a:spcPct val="85000"/>
                  </a:lnSpc>
                  <a:spcBef>
                    <a:spcPct val="0"/>
                  </a:spcBef>
                  <a:buSzTx/>
                </a:pPr>
                <a:r>
                  <a:rPr lang="en-US" sz="1800">
                    <a:latin typeface="+mj-lt"/>
                  </a:rPr>
                  <a:t>(% total BW)</a:t>
                </a:r>
              </a:p>
            </p:txBody>
          </p:sp>
          <p:sp>
            <p:nvSpPr>
              <p:cNvPr id="75790" name="Rectangle 10"/>
              <p:cNvSpPr>
                <a:spLocks noChangeArrowheads="1"/>
              </p:cNvSpPr>
              <p:nvPr/>
            </p:nvSpPr>
            <p:spPr bwMode="auto">
              <a:xfrm>
                <a:off x="3490" y="1786"/>
                <a:ext cx="160"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0</a:t>
                </a:r>
              </a:p>
            </p:txBody>
          </p:sp>
          <p:sp>
            <p:nvSpPr>
              <p:cNvPr id="75791" name="Rectangle 11"/>
              <p:cNvSpPr>
                <a:spLocks noChangeArrowheads="1"/>
              </p:cNvSpPr>
              <p:nvPr/>
            </p:nvSpPr>
            <p:spPr bwMode="auto">
              <a:xfrm>
                <a:off x="3410" y="1305"/>
                <a:ext cx="317"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100</a:t>
                </a:r>
              </a:p>
            </p:txBody>
          </p:sp>
          <p:sp>
            <p:nvSpPr>
              <p:cNvPr id="75792" name="Rectangle 12"/>
              <p:cNvSpPr>
                <a:spLocks noChangeArrowheads="1"/>
              </p:cNvSpPr>
              <p:nvPr/>
            </p:nvSpPr>
            <p:spPr bwMode="auto">
              <a:xfrm>
                <a:off x="3410" y="904"/>
                <a:ext cx="317"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200</a:t>
                </a:r>
              </a:p>
            </p:txBody>
          </p:sp>
          <p:sp>
            <p:nvSpPr>
              <p:cNvPr id="75793" name="Rectangle 13"/>
              <p:cNvSpPr>
                <a:spLocks noChangeArrowheads="1"/>
              </p:cNvSpPr>
              <p:nvPr/>
            </p:nvSpPr>
            <p:spPr bwMode="auto">
              <a:xfrm>
                <a:off x="3410" y="502"/>
                <a:ext cx="317"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300</a:t>
                </a:r>
              </a:p>
            </p:txBody>
          </p:sp>
          <p:sp>
            <p:nvSpPr>
              <p:cNvPr id="75794" name="Rectangle 14"/>
              <p:cNvSpPr>
                <a:spLocks noChangeArrowheads="1"/>
              </p:cNvSpPr>
              <p:nvPr/>
            </p:nvSpPr>
            <p:spPr bwMode="auto">
              <a:xfrm>
                <a:off x="3691" y="1867"/>
                <a:ext cx="268"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0%</a:t>
                </a:r>
              </a:p>
            </p:txBody>
          </p:sp>
        </p:grpSp>
        <p:sp>
          <p:nvSpPr>
            <p:cNvPr id="75783" name="Ink 4"/>
            <p:cNvSpPr>
              <a:spLocks noRot="1" noChangeAspect="1" noEditPoints="1" noChangeArrowheads="1" noChangeShapeType="1" noTextEdit="1"/>
            </p:cNvSpPr>
            <p:nvPr/>
          </p:nvSpPr>
          <p:spPr bwMode="auto">
            <a:xfrm>
              <a:off x="5937250" y="758825"/>
              <a:ext cx="2368550" cy="1844675"/>
            </a:xfrm>
            <a:custGeom>
              <a:avLst/>
              <a:gdLst>
                <a:gd name="T0" fmla="*/ 0 w 6060"/>
                <a:gd name="T1" fmla="*/ 2147483647 h 5124"/>
                <a:gd name="T2" fmla="*/ 2147483647 w 6060"/>
                <a:gd name="T3" fmla="*/ 2147483647 h 5124"/>
                <a:gd name="T4" fmla="*/ 2147483647 w 6060"/>
                <a:gd name="T5" fmla="*/ 2147483647 h 5124"/>
                <a:gd name="T6" fmla="*/ 2147483647 w 6060"/>
                <a:gd name="T7" fmla="*/ 2147483647 h 5124"/>
                <a:gd name="T8" fmla="*/ 2147483647 w 6060"/>
                <a:gd name="T9" fmla="*/ 2147483647 h 5124"/>
                <a:gd name="T10" fmla="*/ 2147483647 w 6060"/>
                <a:gd name="T11" fmla="*/ 2147483647 h 5124"/>
                <a:gd name="T12" fmla="*/ 2147483647 w 6060"/>
                <a:gd name="T13" fmla="*/ 2147483647 h 5124"/>
                <a:gd name="T14" fmla="*/ 2147483647 w 6060"/>
                <a:gd name="T15" fmla="*/ 2147483647 h 5124"/>
                <a:gd name="T16" fmla="*/ 2147483647 w 6060"/>
                <a:gd name="T17" fmla="*/ 2147483647 h 5124"/>
                <a:gd name="T18" fmla="*/ 2147483647 w 6060"/>
                <a:gd name="T19" fmla="*/ 2147483647 h 5124"/>
                <a:gd name="T20" fmla="*/ 2147483647 w 6060"/>
                <a:gd name="T21" fmla="*/ 2147483647 h 5124"/>
                <a:gd name="T22" fmla="*/ 2147483647 w 6060"/>
                <a:gd name="T23" fmla="*/ 2147483647 h 5124"/>
                <a:gd name="T24" fmla="*/ 2147483647 w 6060"/>
                <a:gd name="T25" fmla="*/ 2147483647 h 5124"/>
                <a:gd name="T26" fmla="*/ 2147483647 w 6060"/>
                <a:gd name="T27" fmla="*/ 2147483647 h 5124"/>
                <a:gd name="T28" fmla="*/ 2147483647 w 6060"/>
                <a:gd name="T29" fmla="*/ 2147483647 h 5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60" h="5124" extrusionOk="0">
                  <a:moveTo>
                    <a:pt x="0" y="5121"/>
                  </a:moveTo>
                  <a:cubicBezTo>
                    <a:pt x="155" y="5108"/>
                    <a:pt x="312" y="5103"/>
                    <a:pt x="468" y="5091"/>
                  </a:cubicBezTo>
                  <a:cubicBezTo>
                    <a:pt x="775" y="5068"/>
                    <a:pt x="1136" y="5060"/>
                    <a:pt x="1422" y="4946"/>
                  </a:cubicBezTo>
                  <a:cubicBezTo>
                    <a:pt x="1613" y="4870"/>
                    <a:pt x="1803" y="4774"/>
                    <a:pt x="1993" y="4691"/>
                  </a:cubicBezTo>
                  <a:cubicBezTo>
                    <a:pt x="2188" y="4606"/>
                    <a:pt x="2378" y="4519"/>
                    <a:pt x="2557" y="4404"/>
                  </a:cubicBezTo>
                  <a:cubicBezTo>
                    <a:pt x="2805" y="4245"/>
                    <a:pt x="3071" y="4125"/>
                    <a:pt x="3320" y="3970"/>
                  </a:cubicBezTo>
                  <a:cubicBezTo>
                    <a:pt x="3491" y="3864"/>
                    <a:pt x="3649" y="3748"/>
                    <a:pt x="3823" y="3647"/>
                  </a:cubicBezTo>
                  <a:cubicBezTo>
                    <a:pt x="4041" y="3520"/>
                    <a:pt x="4219" y="3329"/>
                    <a:pt x="4391" y="3143"/>
                  </a:cubicBezTo>
                  <a:cubicBezTo>
                    <a:pt x="4539" y="2984"/>
                    <a:pt x="4704" y="2844"/>
                    <a:pt x="4832" y="2666"/>
                  </a:cubicBezTo>
                  <a:cubicBezTo>
                    <a:pt x="4927" y="2534"/>
                    <a:pt x="4999" y="2388"/>
                    <a:pt x="5087" y="2251"/>
                  </a:cubicBezTo>
                  <a:cubicBezTo>
                    <a:pt x="5165" y="2130"/>
                    <a:pt x="5236" y="2017"/>
                    <a:pt x="5299" y="1888"/>
                  </a:cubicBezTo>
                  <a:cubicBezTo>
                    <a:pt x="5421" y="1641"/>
                    <a:pt x="5529" y="1391"/>
                    <a:pt x="5657" y="1147"/>
                  </a:cubicBezTo>
                  <a:cubicBezTo>
                    <a:pt x="5835" y="809"/>
                    <a:pt x="5882" y="475"/>
                    <a:pt x="5999" y="122"/>
                  </a:cubicBezTo>
                  <a:cubicBezTo>
                    <a:pt x="6013" y="79"/>
                    <a:pt x="6041" y="17"/>
                    <a:pt x="6047" y="1"/>
                  </a:cubicBezTo>
                  <a:cubicBezTo>
                    <a:pt x="6051" y="2"/>
                    <a:pt x="6055" y="3"/>
                    <a:pt x="6059" y="4"/>
                  </a:cubicBezTo>
                </a:path>
              </a:pathLst>
            </a:custGeom>
            <a:noFill/>
            <a:ln w="28575"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mj-lt"/>
              </a:endParaRPr>
            </a:p>
          </p:txBody>
        </p:sp>
      </p:grpSp>
    </p:spTree>
    <p:extLst>
      <p:ext uri="{BB962C8B-B14F-4D97-AF65-F5344CB8AC3E}">
        <p14:creationId xmlns:p14="http://schemas.microsoft.com/office/powerpoint/2010/main" val="11280202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43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430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430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430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43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43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430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430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430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430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43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30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a:off x="3999504" y="2021110"/>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568657" y="2014703"/>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 Simple Deterministic World</a:t>
            </a:r>
            <a:endParaRPr lang="en-US" dirty="0"/>
          </a:p>
        </p:txBody>
      </p:sp>
      <p:sp>
        <p:nvSpPr>
          <p:cNvPr id="3" name="Content Placeholder 2"/>
          <p:cNvSpPr>
            <a:spLocks noGrp="1"/>
          </p:cNvSpPr>
          <p:nvPr>
            <p:ph idx="1"/>
          </p:nvPr>
        </p:nvSpPr>
        <p:spPr>
          <a:xfrm>
            <a:off x="425699" y="4157039"/>
            <a:ext cx="8229600" cy="2412625"/>
          </a:xfrm>
        </p:spPr>
        <p:txBody>
          <a:bodyPr>
            <a:normAutofit fontScale="92500"/>
          </a:bodyPr>
          <a:lstStyle/>
          <a:p>
            <a:r>
              <a:rPr lang="en-US" dirty="0" smtClean="0"/>
              <a:t>Assume requests arrive at regular intervals, take a fixed time to process, with plenty of time between …</a:t>
            </a:r>
          </a:p>
          <a:p>
            <a:r>
              <a:rPr lang="en-US" dirty="0" smtClean="0"/>
              <a:t>Service rate </a:t>
            </a:r>
            <a:r>
              <a:rPr lang="en-US" dirty="0"/>
              <a:t>(</a:t>
            </a:r>
            <a:r>
              <a:rPr lang="en-US" dirty="0" smtClean="0"/>
              <a:t>μ = 1/T</a:t>
            </a:r>
            <a:r>
              <a:rPr lang="en-US" baseline="-25000" dirty="0" smtClean="0"/>
              <a:t>S</a:t>
            </a:r>
            <a:r>
              <a:rPr lang="en-US" dirty="0" smtClean="0"/>
              <a:t>)  - operations per sec</a:t>
            </a:r>
            <a:endParaRPr lang="en-US" dirty="0"/>
          </a:p>
          <a:p>
            <a:r>
              <a:rPr lang="en-US" dirty="0"/>
              <a:t>Arrival </a:t>
            </a:r>
            <a:r>
              <a:rPr lang="en-US" dirty="0" smtClean="0"/>
              <a:t>rate: (λ =  1/T</a:t>
            </a:r>
            <a:r>
              <a:rPr lang="en-US" baseline="-25000" dirty="0" smtClean="0"/>
              <a:t>A</a:t>
            </a:r>
            <a:r>
              <a:rPr lang="en-US" dirty="0" smtClean="0"/>
              <a:t>) - </a:t>
            </a:r>
            <a:r>
              <a:rPr lang="en-US" dirty="0"/>
              <a:t>requests per second </a:t>
            </a:r>
          </a:p>
          <a:p>
            <a:r>
              <a:rPr lang="en-US" dirty="0" smtClean="0"/>
              <a:t>Utilization</a:t>
            </a:r>
            <a:r>
              <a:rPr lang="en-US" dirty="0"/>
              <a:t>: U = </a:t>
            </a:r>
            <a:r>
              <a:rPr lang="en-US" dirty="0" err="1"/>
              <a:t>λ</a:t>
            </a:r>
            <a:r>
              <a:rPr lang="en-US" dirty="0"/>
              <a:t>/μ </a:t>
            </a:r>
            <a:r>
              <a:rPr lang="en-US" dirty="0" smtClean="0"/>
              <a:t>, where </a:t>
            </a:r>
            <a:r>
              <a:rPr lang="en-US" dirty="0" err="1" smtClean="0"/>
              <a:t>λ</a:t>
            </a:r>
            <a:r>
              <a:rPr lang="en-US" dirty="0" smtClean="0"/>
              <a:t> </a:t>
            </a:r>
            <a:r>
              <a:rPr lang="en-US" dirty="0"/>
              <a:t>&lt; </a:t>
            </a:r>
            <a:r>
              <a:rPr lang="en-US" dirty="0" smtClean="0"/>
              <a:t>μ</a:t>
            </a:r>
          </a:p>
          <a:p>
            <a:r>
              <a:rPr lang="en-US" dirty="0" smtClean="0"/>
              <a:t>Average rate is the complete story</a:t>
            </a:r>
            <a:endParaRPr lang="en-US" dirty="0"/>
          </a:p>
          <a:p>
            <a:endParaRPr lang="en-US" dirty="0" smtClean="0"/>
          </a:p>
        </p:txBody>
      </p:sp>
      <p:sp>
        <p:nvSpPr>
          <p:cNvPr id="7" name="Rectangle 6"/>
          <p:cNvSpPr/>
          <p:nvPr/>
        </p:nvSpPr>
        <p:spPr>
          <a:xfrm>
            <a:off x="2378345" y="1070637"/>
            <a:ext cx="1559061" cy="68141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678370" y="1070637"/>
            <a:ext cx="0" cy="6814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407448" y="1070637"/>
            <a:ext cx="0" cy="681412"/>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540499" y="1019015"/>
            <a:ext cx="753719" cy="78465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615893" y="1190514"/>
            <a:ext cx="812242" cy="369332"/>
          </a:xfrm>
          <a:prstGeom prst="rect">
            <a:avLst/>
          </a:prstGeom>
          <a:noFill/>
        </p:spPr>
        <p:txBody>
          <a:bodyPr wrap="none" rtlCol="0">
            <a:spAutoFit/>
          </a:bodyPr>
          <a:lstStyle/>
          <a:p>
            <a:r>
              <a:rPr lang="en-US" dirty="0" smtClean="0"/>
              <a:t>Queue</a:t>
            </a:r>
            <a:endParaRPr lang="en-US" dirty="0"/>
          </a:p>
        </p:txBody>
      </p:sp>
      <p:sp>
        <p:nvSpPr>
          <p:cNvPr id="12" name="TextBox 11"/>
          <p:cNvSpPr txBox="1"/>
          <p:nvPr/>
        </p:nvSpPr>
        <p:spPr>
          <a:xfrm>
            <a:off x="4506823" y="1196025"/>
            <a:ext cx="787395" cy="369332"/>
          </a:xfrm>
          <a:prstGeom prst="rect">
            <a:avLst/>
          </a:prstGeom>
          <a:noFill/>
        </p:spPr>
        <p:txBody>
          <a:bodyPr wrap="none" rtlCol="0">
            <a:spAutoFit/>
          </a:bodyPr>
          <a:lstStyle/>
          <a:p>
            <a:r>
              <a:rPr lang="en-US" dirty="0" smtClean="0"/>
              <a:t>Server</a:t>
            </a:r>
            <a:endParaRPr lang="en-US" dirty="0"/>
          </a:p>
        </p:txBody>
      </p:sp>
      <p:cxnSp>
        <p:nvCxnSpPr>
          <p:cNvPr id="13" name="Straight Arrow Connector 12"/>
          <p:cNvCxnSpPr/>
          <p:nvPr/>
        </p:nvCxnSpPr>
        <p:spPr>
          <a:xfrm>
            <a:off x="1882749"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937406"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380420" y="1398552"/>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29242" y="1213886"/>
            <a:ext cx="867245" cy="369332"/>
          </a:xfrm>
          <a:prstGeom prst="rect">
            <a:avLst/>
          </a:prstGeom>
          <a:noFill/>
        </p:spPr>
        <p:txBody>
          <a:bodyPr wrap="none" rtlCol="0">
            <a:spAutoFit/>
          </a:bodyPr>
          <a:lstStyle/>
          <a:p>
            <a:r>
              <a:rPr lang="en-US" dirty="0" smtClean="0"/>
              <a:t>arrivals</a:t>
            </a:r>
            <a:endParaRPr lang="en-US" dirty="0"/>
          </a:p>
        </p:txBody>
      </p:sp>
      <p:sp>
        <p:nvSpPr>
          <p:cNvPr id="17" name="TextBox 16"/>
          <p:cNvSpPr txBox="1"/>
          <p:nvPr/>
        </p:nvSpPr>
        <p:spPr>
          <a:xfrm>
            <a:off x="6019800" y="1226677"/>
            <a:ext cx="1217325" cy="369332"/>
          </a:xfrm>
          <a:prstGeom prst="rect">
            <a:avLst/>
          </a:prstGeom>
          <a:noFill/>
        </p:spPr>
        <p:txBody>
          <a:bodyPr wrap="none" rtlCol="0">
            <a:spAutoFit/>
          </a:bodyPr>
          <a:lstStyle/>
          <a:p>
            <a:r>
              <a:rPr lang="en-US" dirty="0" smtClean="0"/>
              <a:t>departures</a:t>
            </a:r>
            <a:endParaRPr lang="en-US" dirty="0"/>
          </a:p>
        </p:txBody>
      </p:sp>
      <p:sp>
        <p:nvSpPr>
          <p:cNvPr id="19" name="TextBox 18"/>
          <p:cNvSpPr txBox="1"/>
          <p:nvPr/>
        </p:nvSpPr>
        <p:spPr>
          <a:xfrm>
            <a:off x="2953478" y="1843087"/>
            <a:ext cx="479618" cy="369332"/>
          </a:xfrm>
          <a:prstGeom prst="rect">
            <a:avLst/>
          </a:prstGeom>
          <a:solidFill>
            <a:srgbClr val="FFFFFF"/>
          </a:solidFill>
        </p:spPr>
        <p:txBody>
          <a:bodyPr wrap="none" rtlCol="0">
            <a:spAutoFit/>
          </a:bodyPr>
          <a:lstStyle/>
          <a:p>
            <a:r>
              <a:rPr lang="en-US" dirty="0" smtClean="0"/>
              <a:t>T</a:t>
            </a:r>
            <a:r>
              <a:rPr lang="en-US" baseline="-25000" dirty="0" smtClean="0"/>
              <a:t>Q</a:t>
            </a:r>
            <a:endParaRPr lang="en-US" baseline="-25000" dirty="0"/>
          </a:p>
        </p:txBody>
      </p:sp>
      <p:cxnSp>
        <p:nvCxnSpPr>
          <p:cNvPr id="20" name="Straight Connector 19"/>
          <p:cNvCxnSpPr/>
          <p:nvPr/>
        </p:nvCxnSpPr>
        <p:spPr>
          <a:xfrm>
            <a:off x="2568657"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322227" y="1843087"/>
            <a:ext cx="452368" cy="369332"/>
          </a:xfrm>
          <a:prstGeom prst="rect">
            <a:avLst/>
          </a:prstGeom>
          <a:solidFill>
            <a:srgbClr val="FFFFFF"/>
          </a:solidFill>
        </p:spPr>
        <p:txBody>
          <a:bodyPr wrap="none" rtlCol="0">
            <a:spAutoFit/>
          </a:bodyPr>
          <a:lstStyle/>
          <a:p>
            <a:r>
              <a:rPr lang="en-US" dirty="0" smtClean="0"/>
              <a:t>T</a:t>
            </a:r>
            <a:r>
              <a:rPr lang="en-US" baseline="-25000" dirty="0" smtClean="0"/>
              <a:t>S</a:t>
            </a:r>
            <a:endParaRPr lang="en-US" baseline="-25000" dirty="0"/>
          </a:p>
        </p:txBody>
      </p:sp>
      <p:cxnSp>
        <p:nvCxnSpPr>
          <p:cNvPr id="23" name="Straight Connector 22"/>
          <p:cNvCxnSpPr/>
          <p:nvPr/>
        </p:nvCxnSpPr>
        <p:spPr>
          <a:xfrm>
            <a:off x="3937406"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929242" y="2856702"/>
            <a:ext cx="63078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430633" y="3061092"/>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628854" y="3476280"/>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1430489" y="2754795"/>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815310" y="2480986"/>
            <a:ext cx="457176" cy="369332"/>
          </a:xfrm>
          <a:prstGeom prst="rect">
            <a:avLst/>
          </a:prstGeom>
          <a:solidFill>
            <a:srgbClr val="FFFFFF"/>
          </a:solidFill>
        </p:spPr>
        <p:txBody>
          <a:bodyPr wrap="none" rtlCol="0">
            <a:spAutoFit/>
          </a:bodyPr>
          <a:lstStyle/>
          <a:p>
            <a:r>
              <a:rPr lang="en-US" dirty="0" smtClean="0"/>
              <a:t>T</a:t>
            </a:r>
            <a:r>
              <a:rPr lang="en-US" baseline="-25000" dirty="0" smtClean="0"/>
              <a:t>A</a:t>
            </a:r>
            <a:endParaRPr lang="en-US" baseline="-25000" dirty="0"/>
          </a:p>
        </p:txBody>
      </p:sp>
      <p:cxnSp>
        <p:nvCxnSpPr>
          <p:cNvPr id="43" name="Straight Connector 42"/>
          <p:cNvCxnSpPr/>
          <p:nvPr/>
        </p:nvCxnSpPr>
        <p:spPr>
          <a:xfrm>
            <a:off x="1430489" y="2725309"/>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686945" y="3056338"/>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3885166" y="3471526"/>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3686801" y="2750041"/>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071622" y="2476232"/>
            <a:ext cx="457176" cy="369332"/>
          </a:xfrm>
          <a:prstGeom prst="rect">
            <a:avLst/>
          </a:prstGeom>
          <a:solidFill>
            <a:srgbClr val="FFFFFF"/>
          </a:solidFill>
        </p:spPr>
        <p:txBody>
          <a:bodyPr wrap="none" rtlCol="0">
            <a:spAutoFit/>
          </a:bodyPr>
          <a:lstStyle/>
          <a:p>
            <a:r>
              <a:rPr lang="en-US" dirty="0" smtClean="0"/>
              <a:t>T</a:t>
            </a:r>
            <a:r>
              <a:rPr lang="en-US" baseline="-25000" dirty="0" smtClean="0"/>
              <a:t>A</a:t>
            </a:r>
            <a:endParaRPr lang="en-US" baseline="-25000" dirty="0"/>
          </a:p>
        </p:txBody>
      </p:sp>
      <p:cxnSp>
        <p:nvCxnSpPr>
          <p:cNvPr id="49" name="Straight Connector 48"/>
          <p:cNvCxnSpPr/>
          <p:nvPr/>
        </p:nvCxnSpPr>
        <p:spPr>
          <a:xfrm>
            <a:off x="3686801" y="272055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5948360" y="3041739"/>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146581" y="3456927"/>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5948216" y="2735442"/>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333037" y="2461633"/>
            <a:ext cx="457176" cy="369332"/>
          </a:xfrm>
          <a:prstGeom prst="rect">
            <a:avLst/>
          </a:prstGeom>
          <a:solidFill>
            <a:srgbClr val="FFFFFF"/>
          </a:solidFill>
        </p:spPr>
        <p:txBody>
          <a:bodyPr wrap="none" rtlCol="0">
            <a:spAutoFit/>
          </a:bodyPr>
          <a:lstStyle/>
          <a:p>
            <a:r>
              <a:rPr lang="en-US" dirty="0" smtClean="0"/>
              <a:t>T</a:t>
            </a:r>
            <a:r>
              <a:rPr lang="en-US" baseline="-25000" dirty="0" smtClean="0"/>
              <a:t>A</a:t>
            </a:r>
            <a:endParaRPr lang="en-US" baseline="-25000" dirty="0"/>
          </a:p>
        </p:txBody>
      </p:sp>
      <p:cxnSp>
        <p:nvCxnSpPr>
          <p:cNvPr id="54" name="Straight Connector 53"/>
          <p:cNvCxnSpPr/>
          <p:nvPr/>
        </p:nvCxnSpPr>
        <p:spPr>
          <a:xfrm>
            <a:off x="5948216" y="2705956"/>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41206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Ideal Linear World</a:t>
            </a:r>
            <a:endParaRPr lang="en-US" dirty="0"/>
          </a:p>
        </p:txBody>
      </p:sp>
      <p:sp>
        <p:nvSpPr>
          <p:cNvPr id="3" name="Content Placeholder 2"/>
          <p:cNvSpPr>
            <a:spLocks noGrp="1"/>
          </p:cNvSpPr>
          <p:nvPr>
            <p:ph idx="1"/>
          </p:nvPr>
        </p:nvSpPr>
        <p:spPr>
          <a:xfrm>
            <a:off x="279400" y="5453263"/>
            <a:ext cx="8724920" cy="668982"/>
          </a:xfrm>
        </p:spPr>
        <p:txBody>
          <a:bodyPr>
            <a:noAutofit/>
          </a:bodyPr>
          <a:lstStyle/>
          <a:p>
            <a:r>
              <a:rPr lang="en-US" sz="2400" dirty="0" smtClean="0"/>
              <a:t>What does the queue wait time look like?</a:t>
            </a:r>
          </a:p>
          <a:p>
            <a:pPr lvl="1"/>
            <a:r>
              <a:rPr lang="en-US" sz="2400" dirty="0" smtClean="0"/>
              <a:t>Grows unbounded at a rate ~ </a:t>
            </a:r>
            <a:r>
              <a:rPr lang="en-US" sz="2400" dirty="0"/>
              <a:t>(</a:t>
            </a:r>
            <a:r>
              <a:rPr lang="en-US" sz="2400" dirty="0" err="1" smtClean="0"/>
              <a:t>T</a:t>
            </a:r>
            <a:r>
              <a:rPr lang="en-US" sz="2400" baseline="-25000" dirty="0" err="1" smtClean="0"/>
              <a:t>s</a:t>
            </a:r>
            <a:r>
              <a:rPr lang="en-US" sz="2400" dirty="0" smtClean="0"/>
              <a:t>/T</a:t>
            </a:r>
            <a:r>
              <a:rPr lang="en-US" sz="2400" baseline="-25000" dirty="0"/>
              <a:t>A</a:t>
            </a:r>
            <a:r>
              <a:rPr lang="en-US" sz="2400" dirty="0" smtClean="0"/>
              <a:t>) till request rate subsides</a:t>
            </a:r>
            <a:endParaRPr lang="en-US" sz="2400" dirty="0"/>
          </a:p>
          <a:p>
            <a:pPr lvl="1"/>
            <a:endParaRPr lang="en-US" sz="2400" dirty="0"/>
          </a:p>
        </p:txBody>
      </p:sp>
      <p:sp>
        <p:nvSpPr>
          <p:cNvPr id="7" name="TextBox 6"/>
          <p:cNvSpPr txBox="1"/>
          <p:nvPr/>
        </p:nvSpPr>
        <p:spPr>
          <a:xfrm>
            <a:off x="959147" y="3396669"/>
            <a:ext cx="2152377" cy="369332"/>
          </a:xfrm>
          <a:prstGeom prst="rect">
            <a:avLst/>
          </a:prstGeom>
          <a:noFill/>
        </p:spPr>
        <p:txBody>
          <a:bodyPr wrap="none" rtlCol="0">
            <a:spAutoFit/>
          </a:bodyPr>
          <a:lstStyle/>
          <a:p>
            <a:r>
              <a:rPr lang="en-US" dirty="0" smtClean="0"/>
              <a:t>Offered Load  (T</a:t>
            </a:r>
            <a:r>
              <a:rPr lang="en-US" baseline="-25000" dirty="0" smtClean="0"/>
              <a:t>A</a:t>
            </a:r>
            <a:r>
              <a:rPr lang="en-US" dirty="0" smtClean="0"/>
              <a:t>/T</a:t>
            </a:r>
            <a:r>
              <a:rPr lang="en-US" baseline="-25000" dirty="0" smtClean="0"/>
              <a:t>S</a:t>
            </a:r>
            <a:r>
              <a:rPr lang="en-US" dirty="0" smtClean="0"/>
              <a:t>)</a:t>
            </a:r>
            <a:endParaRPr lang="en-US" dirty="0"/>
          </a:p>
        </p:txBody>
      </p:sp>
      <p:cxnSp>
        <p:nvCxnSpPr>
          <p:cNvPr id="9" name="Straight Connector 8"/>
          <p:cNvCxnSpPr/>
          <p:nvPr/>
        </p:nvCxnSpPr>
        <p:spPr>
          <a:xfrm flipV="1">
            <a:off x="1136272" y="844868"/>
            <a:ext cx="0" cy="220448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136272" y="3063062"/>
            <a:ext cx="232112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450152" y="1893835"/>
            <a:ext cx="2242433" cy="369332"/>
          </a:xfrm>
          <a:prstGeom prst="rect">
            <a:avLst/>
          </a:prstGeom>
          <a:noFill/>
        </p:spPr>
        <p:txBody>
          <a:bodyPr wrap="none" rtlCol="0">
            <a:spAutoFit/>
          </a:bodyPr>
          <a:lstStyle/>
          <a:p>
            <a:r>
              <a:rPr lang="en-US" dirty="0" smtClean="0"/>
              <a:t>Delivered Throughput</a:t>
            </a:r>
            <a:endParaRPr lang="en-US" dirty="0"/>
          </a:p>
        </p:txBody>
      </p:sp>
      <p:sp>
        <p:nvSpPr>
          <p:cNvPr id="12" name="TextBox 11"/>
          <p:cNvSpPr txBox="1"/>
          <p:nvPr/>
        </p:nvSpPr>
        <p:spPr>
          <a:xfrm>
            <a:off x="1011267" y="3032317"/>
            <a:ext cx="301660" cy="369332"/>
          </a:xfrm>
          <a:prstGeom prst="rect">
            <a:avLst/>
          </a:prstGeom>
          <a:noFill/>
        </p:spPr>
        <p:txBody>
          <a:bodyPr wrap="none" rtlCol="0">
            <a:spAutoFit/>
          </a:bodyPr>
          <a:lstStyle/>
          <a:p>
            <a:r>
              <a:rPr lang="en-US" dirty="0" smtClean="0"/>
              <a:t>0</a:t>
            </a:r>
            <a:endParaRPr lang="en-US" dirty="0"/>
          </a:p>
        </p:txBody>
      </p:sp>
      <p:sp>
        <p:nvSpPr>
          <p:cNvPr id="13" name="TextBox 12"/>
          <p:cNvSpPr txBox="1"/>
          <p:nvPr/>
        </p:nvSpPr>
        <p:spPr>
          <a:xfrm>
            <a:off x="2809864" y="3070870"/>
            <a:ext cx="301660" cy="369332"/>
          </a:xfrm>
          <a:prstGeom prst="rect">
            <a:avLst/>
          </a:prstGeom>
          <a:noFill/>
        </p:spPr>
        <p:txBody>
          <a:bodyPr wrap="none" rtlCol="0">
            <a:spAutoFit/>
          </a:bodyPr>
          <a:lstStyle/>
          <a:p>
            <a:r>
              <a:rPr lang="en-US" dirty="0"/>
              <a:t>1</a:t>
            </a:r>
          </a:p>
        </p:txBody>
      </p:sp>
      <p:sp>
        <p:nvSpPr>
          <p:cNvPr id="16" name="Rectangle 15"/>
          <p:cNvSpPr/>
          <p:nvPr/>
        </p:nvSpPr>
        <p:spPr>
          <a:xfrm>
            <a:off x="1180066" y="1207532"/>
            <a:ext cx="1824785" cy="182478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34612" y="1038112"/>
            <a:ext cx="301660" cy="369332"/>
          </a:xfrm>
          <a:prstGeom prst="rect">
            <a:avLst/>
          </a:prstGeom>
          <a:noFill/>
        </p:spPr>
        <p:txBody>
          <a:bodyPr wrap="none" rtlCol="0">
            <a:spAutoFit/>
          </a:bodyPr>
          <a:lstStyle/>
          <a:p>
            <a:r>
              <a:rPr lang="en-US" dirty="0"/>
              <a:t>1</a:t>
            </a:r>
          </a:p>
        </p:txBody>
      </p:sp>
      <p:cxnSp>
        <p:nvCxnSpPr>
          <p:cNvPr id="19" name="Straight Arrow Connector 18"/>
          <p:cNvCxnSpPr>
            <a:stCxn id="12" idx="0"/>
          </p:cNvCxnSpPr>
          <p:nvPr/>
        </p:nvCxnSpPr>
        <p:spPr>
          <a:xfrm flipV="1">
            <a:off x="1162097" y="1407444"/>
            <a:ext cx="1647767" cy="16248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441993" y="2336310"/>
            <a:ext cx="3491939" cy="3251780"/>
            <a:chOff x="441993" y="2540271"/>
            <a:chExt cx="3491939" cy="3251780"/>
          </a:xfrm>
        </p:grpSpPr>
        <p:cxnSp>
          <p:nvCxnSpPr>
            <p:cNvPr id="33" name="Straight Connector 32"/>
            <p:cNvCxnSpPr/>
            <p:nvPr/>
          </p:nvCxnSpPr>
          <p:spPr>
            <a:xfrm>
              <a:off x="738536" y="5422719"/>
              <a:ext cx="3195396" cy="0"/>
            </a:xfrm>
            <a:prstGeom prst="line">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847105" y="4266180"/>
              <a:ext cx="0" cy="128779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810187" y="5422719"/>
              <a:ext cx="612517" cy="369332"/>
            </a:xfrm>
            <a:prstGeom prst="rect">
              <a:avLst/>
            </a:prstGeom>
            <a:noFill/>
          </p:spPr>
          <p:txBody>
            <a:bodyPr wrap="none" rtlCol="0">
              <a:spAutoFit/>
            </a:bodyPr>
            <a:lstStyle/>
            <a:p>
              <a:r>
                <a:rPr lang="en-US" dirty="0" smtClean="0"/>
                <a:t>time</a:t>
              </a:r>
              <a:endParaRPr lang="en-US" dirty="0"/>
            </a:p>
          </p:txBody>
        </p:sp>
        <p:sp>
          <p:nvSpPr>
            <p:cNvPr id="38" name="TextBox 37"/>
            <p:cNvSpPr txBox="1"/>
            <p:nvPr/>
          </p:nvSpPr>
          <p:spPr>
            <a:xfrm rot="16200000">
              <a:off x="-57633" y="4553761"/>
              <a:ext cx="1368584" cy="369332"/>
            </a:xfrm>
            <a:prstGeom prst="rect">
              <a:avLst/>
            </a:prstGeom>
            <a:noFill/>
          </p:spPr>
          <p:txBody>
            <a:bodyPr wrap="none" rtlCol="0">
              <a:spAutoFit/>
            </a:bodyPr>
            <a:lstStyle/>
            <a:p>
              <a:r>
                <a:rPr lang="en-US" dirty="0" smtClean="0"/>
                <a:t>Queue delay</a:t>
              </a:r>
              <a:endParaRPr lang="en-US" dirty="0"/>
            </a:p>
          </p:txBody>
        </p:sp>
        <p:cxnSp>
          <p:nvCxnSpPr>
            <p:cNvPr id="40" name="Straight Connector 39"/>
            <p:cNvCxnSpPr/>
            <p:nvPr/>
          </p:nvCxnSpPr>
          <p:spPr>
            <a:xfrm>
              <a:off x="855731" y="5153537"/>
              <a:ext cx="2601668"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49607" y="2540271"/>
              <a:ext cx="233572" cy="175191"/>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stCxn id="41" idx="4"/>
            </p:cNvCxnSpPr>
            <p:nvPr/>
          </p:nvCxnSpPr>
          <p:spPr>
            <a:xfrm flipH="1">
              <a:off x="1162097" y="2715462"/>
              <a:ext cx="604296" cy="15507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194861" y="1124535"/>
            <a:ext cx="3491939" cy="4415262"/>
            <a:chOff x="5194861" y="1328496"/>
            <a:chExt cx="3491939" cy="4415262"/>
          </a:xfrm>
        </p:grpSpPr>
        <p:cxnSp>
          <p:nvCxnSpPr>
            <p:cNvPr id="53" name="Straight Connector 52"/>
            <p:cNvCxnSpPr/>
            <p:nvPr/>
          </p:nvCxnSpPr>
          <p:spPr>
            <a:xfrm flipV="1">
              <a:off x="5599973" y="3839604"/>
              <a:ext cx="3086827" cy="1255538"/>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491404" y="5340446"/>
              <a:ext cx="3195396" cy="0"/>
            </a:xfrm>
            <a:prstGeom prst="line">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5599973" y="4183907"/>
              <a:ext cx="0" cy="128779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781933" y="5374426"/>
              <a:ext cx="612517" cy="369332"/>
            </a:xfrm>
            <a:prstGeom prst="rect">
              <a:avLst/>
            </a:prstGeom>
            <a:noFill/>
          </p:spPr>
          <p:txBody>
            <a:bodyPr wrap="none" rtlCol="0">
              <a:spAutoFit/>
            </a:bodyPr>
            <a:lstStyle/>
            <a:p>
              <a:r>
                <a:rPr lang="en-US" dirty="0" smtClean="0"/>
                <a:t>time</a:t>
              </a:r>
              <a:endParaRPr lang="en-US" dirty="0"/>
            </a:p>
          </p:txBody>
        </p:sp>
        <p:sp>
          <p:nvSpPr>
            <p:cNvPr id="47" name="TextBox 46"/>
            <p:cNvSpPr txBox="1"/>
            <p:nvPr/>
          </p:nvSpPr>
          <p:spPr>
            <a:xfrm rot="16200000">
              <a:off x="4695235" y="4471488"/>
              <a:ext cx="1368584" cy="369332"/>
            </a:xfrm>
            <a:prstGeom prst="rect">
              <a:avLst/>
            </a:prstGeom>
            <a:noFill/>
          </p:spPr>
          <p:txBody>
            <a:bodyPr wrap="none" rtlCol="0">
              <a:spAutoFit/>
            </a:bodyPr>
            <a:lstStyle/>
            <a:p>
              <a:r>
                <a:rPr lang="en-US" dirty="0" smtClean="0"/>
                <a:t>Queue delay</a:t>
              </a:r>
              <a:endParaRPr lang="en-US" dirty="0"/>
            </a:p>
          </p:txBody>
        </p:sp>
        <p:cxnSp>
          <p:nvCxnSpPr>
            <p:cNvPr id="48" name="Straight Connector 47"/>
            <p:cNvCxnSpPr/>
            <p:nvPr/>
          </p:nvCxnSpPr>
          <p:spPr>
            <a:xfrm flipV="1">
              <a:off x="5608599" y="4198506"/>
              <a:ext cx="2211388" cy="88735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7916655" y="1328496"/>
              <a:ext cx="233572" cy="175191"/>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a:stCxn id="49" idx="4"/>
            </p:cNvCxnSpPr>
            <p:nvPr/>
          </p:nvCxnSpPr>
          <p:spPr>
            <a:xfrm flipH="1">
              <a:off x="7429145" y="1503687"/>
              <a:ext cx="604296" cy="24662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4413740" y="838200"/>
            <a:ext cx="4590580" cy="2927801"/>
            <a:chOff x="4413740" y="1042161"/>
            <a:chExt cx="4590580" cy="2927801"/>
          </a:xfrm>
        </p:grpSpPr>
        <p:sp>
          <p:nvSpPr>
            <p:cNvPr id="55" name="Rectangle 54"/>
            <p:cNvSpPr/>
            <p:nvPr/>
          </p:nvSpPr>
          <p:spPr>
            <a:xfrm>
              <a:off x="5075131" y="1420848"/>
              <a:ext cx="1824785" cy="182478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5063613" y="1048829"/>
              <a:ext cx="0" cy="220448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063613" y="3267023"/>
              <a:ext cx="394070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6200000">
              <a:off x="3477189" y="2097796"/>
              <a:ext cx="2242433" cy="369332"/>
            </a:xfrm>
            <a:prstGeom prst="rect">
              <a:avLst/>
            </a:prstGeom>
            <a:noFill/>
          </p:spPr>
          <p:txBody>
            <a:bodyPr wrap="none" rtlCol="0">
              <a:spAutoFit/>
            </a:bodyPr>
            <a:lstStyle/>
            <a:p>
              <a:r>
                <a:rPr lang="en-US" dirty="0" smtClean="0"/>
                <a:t>Delivered Throughput</a:t>
              </a:r>
              <a:endParaRPr lang="en-US" dirty="0"/>
            </a:p>
          </p:txBody>
        </p:sp>
        <p:sp>
          <p:nvSpPr>
            <p:cNvPr id="24" name="TextBox 23"/>
            <p:cNvSpPr txBox="1"/>
            <p:nvPr/>
          </p:nvSpPr>
          <p:spPr>
            <a:xfrm>
              <a:off x="4938608" y="3236278"/>
              <a:ext cx="301660" cy="369332"/>
            </a:xfrm>
            <a:prstGeom prst="rect">
              <a:avLst/>
            </a:prstGeom>
            <a:noFill/>
          </p:spPr>
          <p:txBody>
            <a:bodyPr wrap="none" rtlCol="0">
              <a:spAutoFit/>
            </a:bodyPr>
            <a:lstStyle/>
            <a:p>
              <a:r>
                <a:rPr lang="en-US" dirty="0" smtClean="0"/>
                <a:t>0</a:t>
              </a:r>
              <a:endParaRPr lang="en-US" dirty="0"/>
            </a:p>
          </p:txBody>
        </p:sp>
        <p:sp>
          <p:nvSpPr>
            <p:cNvPr id="25" name="TextBox 24"/>
            <p:cNvSpPr txBox="1"/>
            <p:nvPr/>
          </p:nvSpPr>
          <p:spPr>
            <a:xfrm>
              <a:off x="6737205" y="3274831"/>
              <a:ext cx="301660" cy="369332"/>
            </a:xfrm>
            <a:prstGeom prst="rect">
              <a:avLst/>
            </a:prstGeom>
            <a:noFill/>
          </p:spPr>
          <p:txBody>
            <a:bodyPr wrap="none" rtlCol="0">
              <a:spAutoFit/>
            </a:bodyPr>
            <a:lstStyle/>
            <a:p>
              <a:r>
                <a:rPr lang="en-US" dirty="0"/>
                <a:t>1</a:t>
              </a:r>
            </a:p>
          </p:txBody>
        </p:sp>
        <p:sp>
          <p:nvSpPr>
            <p:cNvPr id="27" name="TextBox 26"/>
            <p:cNvSpPr txBox="1"/>
            <p:nvPr/>
          </p:nvSpPr>
          <p:spPr>
            <a:xfrm>
              <a:off x="4761953" y="1242073"/>
              <a:ext cx="301660" cy="369332"/>
            </a:xfrm>
            <a:prstGeom prst="rect">
              <a:avLst/>
            </a:prstGeom>
            <a:noFill/>
          </p:spPr>
          <p:txBody>
            <a:bodyPr wrap="none" rtlCol="0">
              <a:spAutoFit/>
            </a:bodyPr>
            <a:lstStyle/>
            <a:p>
              <a:r>
                <a:rPr lang="en-US" dirty="0"/>
                <a:t>1</a:t>
              </a:r>
            </a:p>
          </p:txBody>
        </p:sp>
        <p:cxnSp>
          <p:nvCxnSpPr>
            <p:cNvPr id="28" name="Straight Arrow Connector 27"/>
            <p:cNvCxnSpPr>
              <a:stCxn id="24" idx="0"/>
            </p:cNvCxnSpPr>
            <p:nvPr/>
          </p:nvCxnSpPr>
          <p:spPr>
            <a:xfrm flipV="1">
              <a:off x="5089438" y="1411493"/>
              <a:ext cx="1807666" cy="1824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897104" y="1411493"/>
              <a:ext cx="21072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886488" y="3600630"/>
              <a:ext cx="2152377" cy="369332"/>
            </a:xfrm>
            <a:prstGeom prst="rect">
              <a:avLst/>
            </a:prstGeom>
            <a:noFill/>
          </p:spPr>
          <p:txBody>
            <a:bodyPr wrap="none" rtlCol="0">
              <a:spAutoFit/>
            </a:bodyPr>
            <a:lstStyle/>
            <a:p>
              <a:r>
                <a:rPr lang="en-US" dirty="0" smtClean="0"/>
                <a:t>Offered Load  (T</a:t>
              </a:r>
              <a:r>
                <a:rPr lang="en-US" baseline="-25000" dirty="0" smtClean="0"/>
                <a:t>A</a:t>
              </a:r>
              <a:r>
                <a:rPr lang="en-US" dirty="0" smtClean="0"/>
                <a:t>/T</a:t>
              </a:r>
              <a:r>
                <a:rPr lang="en-US" baseline="-25000" dirty="0" smtClean="0"/>
                <a:t>S</a:t>
              </a:r>
              <a:r>
                <a:rPr lang="en-US" dirty="0" smtClean="0"/>
                <a:t>)</a:t>
              </a:r>
              <a:endParaRPr lang="en-US" dirty="0"/>
            </a:p>
          </p:txBody>
        </p:sp>
        <p:sp>
          <p:nvSpPr>
            <p:cNvPr id="56" name="TextBox 55"/>
            <p:cNvSpPr txBox="1"/>
            <p:nvPr/>
          </p:nvSpPr>
          <p:spPr>
            <a:xfrm>
              <a:off x="5435302" y="2791265"/>
              <a:ext cx="1464614" cy="369332"/>
            </a:xfrm>
            <a:prstGeom prst="rect">
              <a:avLst/>
            </a:prstGeom>
            <a:noFill/>
          </p:spPr>
          <p:txBody>
            <a:bodyPr wrap="none" rtlCol="0">
              <a:spAutoFit/>
            </a:bodyPr>
            <a:lstStyle/>
            <a:p>
              <a:r>
                <a:rPr lang="en-US" dirty="0" smtClean="0"/>
                <a:t>Empty Queue</a:t>
              </a:r>
              <a:endParaRPr lang="en-US" dirty="0"/>
            </a:p>
          </p:txBody>
        </p:sp>
        <p:sp>
          <p:nvSpPr>
            <p:cNvPr id="57" name="TextBox 56"/>
            <p:cNvSpPr txBox="1"/>
            <p:nvPr/>
          </p:nvSpPr>
          <p:spPr>
            <a:xfrm>
              <a:off x="7038865" y="1042161"/>
              <a:ext cx="1162548" cy="369332"/>
            </a:xfrm>
            <a:prstGeom prst="rect">
              <a:avLst/>
            </a:prstGeom>
            <a:noFill/>
          </p:spPr>
          <p:txBody>
            <a:bodyPr wrap="none" rtlCol="0">
              <a:spAutoFit/>
            </a:bodyPr>
            <a:lstStyle/>
            <a:p>
              <a:r>
                <a:rPr lang="en-US" dirty="0" smtClean="0"/>
                <a:t>Saturation</a:t>
              </a:r>
              <a:endParaRPr lang="en-US" dirty="0"/>
            </a:p>
          </p:txBody>
        </p:sp>
        <p:sp>
          <p:nvSpPr>
            <p:cNvPr id="58" name="TextBox 57"/>
            <p:cNvSpPr txBox="1"/>
            <p:nvPr/>
          </p:nvSpPr>
          <p:spPr>
            <a:xfrm>
              <a:off x="7210248" y="2791265"/>
              <a:ext cx="1297012" cy="369332"/>
            </a:xfrm>
            <a:prstGeom prst="rect">
              <a:avLst/>
            </a:prstGeom>
            <a:noFill/>
          </p:spPr>
          <p:txBody>
            <a:bodyPr wrap="none" rtlCol="0">
              <a:spAutoFit/>
            </a:bodyPr>
            <a:lstStyle/>
            <a:p>
              <a:r>
                <a:rPr lang="en-US" dirty="0" smtClean="0"/>
                <a:t>Unbounded</a:t>
              </a:r>
              <a:endParaRPr lang="en-US" dirty="0"/>
            </a:p>
          </p:txBody>
        </p:sp>
      </p:grpSp>
    </p:spTree>
    <p:extLst>
      <p:ext uri="{BB962C8B-B14F-4D97-AF65-F5344CB8AC3E}">
        <p14:creationId xmlns:p14="http://schemas.microsoft.com/office/powerpoint/2010/main" val="3126425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6" name="Straight Arrow Connector 25"/>
          <p:cNvCxnSpPr/>
          <p:nvPr/>
        </p:nvCxnSpPr>
        <p:spPr>
          <a:xfrm>
            <a:off x="3999504" y="2021110"/>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514600" y="2014703"/>
            <a:ext cx="13687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 </a:t>
            </a:r>
            <a:r>
              <a:rPr lang="en-US" dirty="0" err="1" smtClean="0"/>
              <a:t>Bursty</a:t>
            </a:r>
            <a:r>
              <a:rPr lang="en-US" dirty="0" smtClean="0"/>
              <a:t> World</a:t>
            </a:r>
            <a:endParaRPr lang="en-US" dirty="0"/>
          </a:p>
        </p:txBody>
      </p:sp>
      <p:sp>
        <p:nvSpPr>
          <p:cNvPr id="3" name="Content Placeholder 2"/>
          <p:cNvSpPr>
            <a:spLocks noGrp="1"/>
          </p:cNvSpPr>
          <p:nvPr>
            <p:ph idx="1"/>
          </p:nvPr>
        </p:nvSpPr>
        <p:spPr>
          <a:xfrm>
            <a:off x="392023" y="4877413"/>
            <a:ext cx="8229600" cy="1599587"/>
          </a:xfrm>
        </p:spPr>
        <p:txBody>
          <a:bodyPr>
            <a:normAutofit fontScale="92500"/>
          </a:bodyPr>
          <a:lstStyle/>
          <a:p>
            <a:r>
              <a:rPr lang="en-US" dirty="0" smtClean="0"/>
              <a:t>Requests arrive in a burst, must queue up till served</a:t>
            </a:r>
          </a:p>
          <a:p>
            <a:r>
              <a:rPr lang="en-US" dirty="0" smtClean="0"/>
              <a:t>Same average arrival time, but almost all of the requests experience large queue delays</a:t>
            </a:r>
          </a:p>
          <a:p>
            <a:r>
              <a:rPr lang="en-US" dirty="0" smtClean="0"/>
              <a:t>Even though average utilization is low</a:t>
            </a:r>
            <a:endParaRPr lang="en-US" dirty="0"/>
          </a:p>
          <a:p>
            <a:endParaRPr lang="en-US" dirty="0" smtClean="0"/>
          </a:p>
        </p:txBody>
      </p:sp>
      <p:sp>
        <p:nvSpPr>
          <p:cNvPr id="7" name="Rectangle 6"/>
          <p:cNvSpPr/>
          <p:nvPr/>
        </p:nvSpPr>
        <p:spPr>
          <a:xfrm>
            <a:off x="2378345" y="1070637"/>
            <a:ext cx="1559061" cy="68141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678370" y="1070637"/>
            <a:ext cx="0" cy="6814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407448" y="1070637"/>
            <a:ext cx="0" cy="681412"/>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540499" y="1019015"/>
            <a:ext cx="753719" cy="78465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64358" y="1190514"/>
            <a:ext cx="812242" cy="369332"/>
          </a:xfrm>
          <a:prstGeom prst="rect">
            <a:avLst/>
          </a:prstGeom>
          <a:noFill/>
        </p:spPr>
        <p:txBody>
          <a:bodyPr wrap="none" rtlCol="0">
            <a:spAutoFit/>
          </a:bodyPr>
          <a:lstStyle/>
          <a:p>
            <a:r>
              <a:rPr lang="en-US" dirty="0" smtClean="0"/>
              <a:t>Queue</a:t>
            </a:r>
            <a:endParaRPr lang="en-US" dirty="0"/>
          </a:p>
        </p:txBody>
      </p:sp>
      <p:sp>
        <p:nvSpPr>
          <p:cNvPr id="12" name="TextBox 11"/>
          <p:cNvSpPr txBox="1"/>
          <p:nvPr/>
        </p:nvSpPr>
        <p:spPr>
          <a:xfrm>
            <a:off x="4506823" y="1196025"/>
            <a:ext cx="787395" cy="369332"/>
          </a:xfrm>
          <a:prstGeom prst="rect">
            <a:avLst/>
          </a:prstGeom>
          <a:noFill/>
        </p:spPr>
        <p:txBody>
          <a:bodyPr wrap="none" rtlCol="0">
            <a:spAutoFit/>
          </a:bodyPr>
          <a:lstStyle/>
          <a:p>
            <a:r>
              <a:rPr lang="en-US" dirty="0" smtClean="0"/>
              <a:t>Server</a:t>
            </a:r>
            <a:endParaRPr lang="en-US" dirty="0"/>
          </a:p>
        </p:txBody>
      </p:sp>
      <p:cxnSp>
        <p:nvCxnSpPr>
          <p:cNvPr id="13" name="Straight Arrow Connector 12"/>
          <p:cNvCxnSpPr/>
          <p:nvPr/>
        </p:nvCxnSpPr>
        <p:spPr>
          <a:xfrm>
            <a:off x="1882749"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937406" y="141134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380420" y="1398552"/>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29242" y="1213886"/>
            <a:ext cx="867245" cy="369332"/>
          </a:xfrm>
          <a:prstGeom prst="rect">
            <a:avLst/>
          </a:prstGeom>
          <a:noFill/>
        </p:spPr>
        <p:txBody>
          <a:bodyPr wrap="none" rtlCol="0">
            <a:spAutoFit/>
          </a:bodyPr>
          <a:lstStyle/>
          <a:p>
            <a:r>
              <a:rPr lang="en-US" dirty="0" smtClean="0"/>
              <a:t>arrivals</a:t>
            </a:r>
            <a:endParaRPr lang="en-US" dirty="0"/>
          </a:p>
        </p:txBody>
      </p:sp>
      <p:sp>
        <p:nvSpPr>
          <p:cNvPr id="17" name="TextBox 16"/>
          <p:cNvSpPr txBox="1"/>
          <p:nvPr/>
        </p:nvSpPr>
        <p:spPr>
          <a:xfrm>
            <a:off x="6019800" y="1226677"/>
            <a:ext cx="1217325" cy="369332"/>
          </a:xfrm>
          <a:prstGeom prst="rect">
            <a:avLst/>
          </a:prstGeom>
          <a:noFill/>
        </p:spPr>
        <p:txBody>
          <a:bodyPr wrap="none" rtlCol="0">
            <a:spAutoFit/>
          </a:bodyPr>
          <a:lstStyle/>
          <a:p>
            <a:r>
              <a:rPr lang="en-US" dirty="0" smtClean="0"/>
              <a:t>departures</a:t>
            </a:r>
            <a:endParaRPr lang="en-US" dirty="0"/>
          </a:p>
        </p:txBody>
      </p:sp>
      <p:sp>
        <p:nvSpPr>
          <p:cNvPr id="19" name="TextBox 18"/>
          <p:cNvSpPr txBox="1"/>
          <p:nvPr/>
        </p:nvSpPr>
        <p:spPr>
          <a:xfrm>
            <a:off x="2895600" y="1843087"/>
            <a:ext cx="453970" cy="369332"/>
          </a:xfrm>
          <a:prstGeom prst="rect">
            <a:avLst/>
          </a:prstGeom>
          <a:solidFill>
            <a:srgbClr val="FFFFFF"/>
          </a:solidFill>
        </p:spPr>
        <p:txBody>
          <a:bodyPr wrap="none" rtlCol="0">
            <a:spAutoFit/>
          </a:bodyPr>
          <a:lstStyle/>
          <a:p>
            <a:r>
              <a:rPr lang="en-US" dirty="0" smtClean="0"/>
              <a:t>T </a:t>
            </a:r>
            <a:r>
              <a:rPr lang="en-US" baseline="-25000" dirty="0" smtClean="0"/>
              <a:t>Q</a:t>
            </a:r>
            <a:endParaRPr lang="en-US" baseline="-25000" dirty="0"/>
          </a:p>
        </p:txBody>
      </p:sp>
      <p:cxnSp>
        <p:nvCxnSpPr>
          <p:cNvPr id="20" name="Straight Connector 19"/>
          <p:cNvCxnSpPr/>
          <p:nvPr/>
        </p:nvCxnSpPr>
        <p:spPr>
          <a:xfrm>
            <a:off x="2362200"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322227" y="1843087"/>
            <a:ext cx="420044" cy="369332"/>
          </a:xfrm>
          <a:prstGeom prst="rect">
            <a:avLst/>
          </a:prstGeom>
          <a:solidFill>
            <a:srgbClr val="FFFFFF"/>
          </a:solidFill>
        </p:spPr>
        <p:txBody>
          <a:bodyPr wrap="none" rtlCol="0">
            <a:spAutoFit/>
          </a:bodyPr>
          <a:lstStyle/>
          <a:p>
            <a:r>
              <a:rPr lang="en-US" dirty="0" smtClean="0"/>
              <a:t>T </a:t>
            </a:r>
            <a:r>
              <a:rPr lang="en-US" baseline="-25000" dirty="0"/>
              <a:t>S</a:t>
            </a:r>
          </a:p>
        </p:txBody>
      </p:sp>
      <p:cxnSp>
        <p:nvCxnSpPr>
          <p:cNvPr id="23" name="Straight Connector 22"/>
          <p:cNvCxnSpPr/>
          <p:nvPr/>
        </p:nvCxnSpPr>
        <p:spPr>
          <a:xfrm>
            <a:off x="3937406" y="1857400"/>
            <a:ext cx="12571" cy="3407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235917" y="2704302"/>
            <a:ext cx="63078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1737308" y="2908692"/>
            <a:ext cx="1138024" cy="1729104"/>
            <a:chOff x="1430633" y="3061092"/>
            <a:chExt cx="1138024" cy="1729104"/>
          </a:xfrm>
        </p:grpSpPr>
        <p:sp>
          <p:nvSpPr>
            <p:cNvPr id="29" name="Rectangle 28"/>
            <p:cNvSpPr/>
            <p:nvPr/>
          </p:nvSpPr>
          <p:spPr>
            <a:xfrm>
              <a:off x="1430633" y="3061092"/>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628854" y="4396017"/>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3" name="Straight Connector 42"/>
          <p:cNvCxnSpPr/>
          <p:nvPr/>
        </p:nvCxnSpPr>
        <p:spPr>
          <a:xfrm>
            <a:off x="1737164" y="2572909"/>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927086" y="2903938"/>
            <a:ext cx="948246" cy="394179"/>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887903" y="4243617"/>
            <a:ext cx="939803" cy="394179"/>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935529" y="256815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094094" y="3298117"/>
            <a:ext cx="793809" cy="394179"/>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827706" y="4243617"/>
            <a:ext cx="939803" cy="394179"/>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2875332" y="2903938"/>
            <a:ext cx="952374" cy="394179"/>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2146209" y="2589764"/>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313207" y="258157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4739677" y="4243617"/>
            <a:ext cx="939803"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2321273" y="3692296"/>
            <a:ext cx="554059"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3827706" y="2908692"/>
            <a:ext cx="911971"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2887903" y="3302871"/>
            <a:ext cx="939803" cy="39417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35275" y="2900259"/>
            <a:ext cx="948171" cy="369332"/>
          </a:xfrm>
          <a:prstGeom prst="rect">
            <a:avLst/>
          </a:prstGeom>
          <a:noFill/>
        </p:spPr>
        <p:txBody>
          <a:bodyPr wrap="none" rtlCol="0">
            <a:spAutoFit/>
          </a:bodyPr>
          <a:lstStyle/>
          <a:p>
            <a:r>
              <a:rPr lang="en-US" dirty="0" smtClean="0"/>
              <a:t>Q depth</a:t>
            </a:r>
            <a:endParaRPr lang="en-US" dirty="0"/>
          </a:p>
        </p:txBody>
      </p:sp>
      <p:cxnSp>
        <p:nvCxnSpPr>
          <p:cNvPr id="27" name="Straight Arrow Connector 26"/>
          <p:cNvCxnSpPr/>
          <p:nvPr/>
        </p:nvCxnSpPr>
        <p:spPr>
          <a:xfrm>
            <a:off x="1576008" y="2896348"/>
            <a:ext cx="0" cy="11901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88377" y="4205986"/>
            <a:ext cx="787395" cy="369332"/>
          </a:xfrm>
          <a:prstGeom prst="rect">
            <a:avLst/>
          </a:prstGeom>
          <a:noFill/>
        </p:spPr>
        <p:txBody>
          <a:bodyPr wrap="none" rtlCol="0">
            <a:spAutoFit/>
          </a:bodyPr>
          <a:lstStyle/>
          <a:p>
            <a:r>
              <a:rPr lang="en-US" dirty="0" smtClean="0"/>
              <a:t>Server</a:t>
            </a:r>
            <a:endParaRPr lang="en-US" dirty="0"/>
          </a:p>
        </p:txBody>
      </p:sp>
      <p:cxnSp>
        <p:nvCxnSpPr>
          <p:cNvPr id="65" name="Straight Arrow Connector 64"/>
          <p:cNvCxnSpPr/>
          <p:nvPr/>
        </p:nvCxnSpPr>
        <p:spPr>
          <a:xfrm flipV="1">
            <a:off x="2321273" y="2624004"/>
            <a:ext cx="4005202" cy="1"/>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326475" y="2615815"/>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35275" y="2209800"/>
            <a:ext cx="890238" cy="369332"/>
          </a:xfrm>
          <a:prstGeom prst="rect">
            <a:avLst/>
          </a:prstGeom>
          <a:noFill/>
        </p:spPr>
        <p:txBody>
          <a:bodyPr wrap="none" rtlCol="0">
            <a:spAutoFit/>
          </a:bodyPr>
          <a:lstStyle/>
          <a:p>
            <a:r>
              <a:rPr lang="en-US" dirty="0" smtClean="0"/>
              <a:t>Arrivals</a:t>
            </a:r>
            <a:endParaRPr lang="en-US" dirty="0"/>
          </a:p>
        </p:txBody>
      </p:sp>
      <p:grpSp>
        <p:nvGrpSpPr>
          <p:cNvPr id="47" name="Group 46"/>
          <p:cNvGrpSpPr/>
          <p:nvPr/>
        </p:nvGrpSpPr>
        <p:grpSpPr>
          <a:xfrm>
            <a:off x="6326475" y="2912490"/>
            <a:ext cx="1138024" cy="1729104"/>
            <a:chOff x="1430633" y="3061092"/>
            <a:chExt cx="1138024" cy="1729104"/>
          </a:xfrm>
        </p:grpSpPr>
        <p:sp>
          <p:nvSpPr>
            <p:cNvPr id="48" name="Rectangle 47"/>
            <p:cNvSpPr/>
            <p:nvPr/>
          </p:nvSpPr>
          <p:spPr>
            <a:xfrm>
              <a:off x="1430633" y="3061092"/>
              <a:ext cx="189778"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1628854" y="4396017"/>
              <a:ext cx="939803" cy="394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2278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0" grpId="0" animBg="1"/>
      <p:bldP spid="51" grpId="0" animBg="1"/>
      <p:bldP spid="40" grpId="0" animBg="1"/>
      <p:bldP spid="59" grpId="0" animBg="1"/>
      <p:bldP spid="60" grpId="0" animBg="1"/>
      <p:bldP spid="61" grpId="0" animBg="1"/>
      <p:bldP spid="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1000" y="2895600"/>
            <a:ext cx="8433972" cy="3403707"/>
            <a:chOff x="381000" y="2895600"/>
            <a:chExt cx="8433972" cy="3403707"/>
          </a:xfrm>
        </p:grpSpPr>
        <p:graphicFrame>
          <p:nvGraphicFramePr>
            <p:cNvPr id="7" name="Chart 6"/>
            <p:cNvGraphicFramePr>
              <a:graphicFrameLocks/>
            </p:cNvGraphicFramePr>
            <p:nvPr>
              <p:extLst>
                <p:ext uri="{D42A27DB-BD31-4B8C-83A1-F6EECF244321}">
                  <p14:modId xmlns:p14="http://schemas.microsoft.com/office/powerpoint/2010/main" val="1869304251"/>
                </p:ext>
              </p:extLst>
            </p:nvPr>
          </p:nvGraphicFramePr>
          <p:xfrm>
            <a:off x="4674131" y="2895600"/>
            <a:ext cx="4140841" cy="340370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p:cNvSpPr txBox="1"/>
            <p:nvPr/>
          </p:nvSpPr>
          <p:spPr>
            <a:xfrm>
              <a:off x="381000" y="3343870"/>
              <a:ext cx="3824749" cy="923330"/>
            </a:xfrm>
            <a:prstGeom prst="rect">
              <a:avLst/>
            </a:prstGeom>
            <a:noFill/>
          </p:spPr>
          <p:txBody>
            <a:bodyPr wrap="square" rtlCol="0">
              <a:spAutoFit/>
            </a:bodyPr>
            <a:lstStyle/>
            <a:p>
              <a:r>
                <a:rPr lang="en-US" dirty="0" smtClean="0">
                  <a:solidFill>
                    <a:srgbClr val="0000FF"/>
                  </a:solidFill>
                </a:rPr>
                <a:t>Likelihood of an event </a:t>
              </a:r>
              <a:r>
                <a:rPr lang="en-US" dirty="0" err="1" smtClean="0">
                  <a:solidFill>
                    <a:srgbClr val="0000FF"/>
                  </a:solidFill>
                </a:rPr>
                <a:t>occuring</a:t>
              </a:r>
              <a:r>
                <a:rPr lang="en-US" dirty="0" smtClean="0">
                  <a:solidFill>
                    <a:srgbClr val="0000FF"/>
                  </a:solidFill>
                </a:rPr>
                <a:t> is independent of how long we’ve been waiting</a:t>
              </a:r>
              <a:endParaRPr lang="en-US" dirty="0">
                <a:solidFill>
                  <a:srgbClr val="0000FF"/>
                </a:solidFill>
              </a:endParaRPr>
            </a:p>
          </p:txBody>
        </p:sp>
      </p:grpSp>
      <p:sp>
        <p:nvSpPr>
          <p:cNvPr id="2" name="Title 1"/>
          <p:cNvSpPr>
            <a:spLocks noGrp="1"/>
          </p:cNvSpPr>
          <p:nvPr>
            <p:ph type="title"/>
          </p:nvPr>
        </p:nvSpPr>
        <p:spPr/>
        <p:txBody>
          <a:bodyPr>
            <a:normAutofit/>
          </a:bodyPr>
          <a:lstStyle/>
          <a:p>
            <a:r>
              <a:rPr lang="en-US" dirty="0" smtClean="0"/>
              <a:t>So how do we model the </a:t>
            </a:r>
            <a:r>
              <a:rPr lang="en-US" dirty="0" err="1" smtClean="0"/>
              <a:t>burstiness</a:t>
            </a:r>
            <a:r>
              <a:rPr lang="en-US" dirty="0" smtClean="0"/>
              <a:t> of arrival?</a:t>
            </a:r>
            <a:endParaRPr lang="en-US" dirty="0"/>
          </a:p>
        </p:txBody>
      </p:sp>
      <p:sp>
        <p:nvSpPr>
          <p:cNvPr id="3" name="Content Placeholder 2"/>
          <p:cNvSpPr>
            <a:spLocks noGrp="1"/>
          </p:cNvSpPr>
          <p:nvPr>
            <p:ph idx="1"/>
          </p:nvPr>
        </p:nvSpPr>
        <p:spPr>
          <a:xfrm>
            <a:off x="228600" y="922996"/>
            <a:ext cx="8458200" cy="5215723"/>
          </a:xfrm>
        </p:spPr>
        <p:txBody>
          <a:bodyPr/>
          <a:lstStyle/>
          <a:p>
            <a:r>
              <a:rPr lang="en-US" dirty="0" smtClean="0"/>
              <a:t>Elegant mathematical framework if you start with </a:t>
            </a:r>
            <a:r>
              <a:rPr lang="en-US" i="1" dirty="0" smtClean="0"/>
              <a:t>exponential distribution</a:t>
            </a:r>
          </a:p>
          <a:p>
            <a:pPr lvl="1"/>
            <a:r>
              <a:rPr lang="en-US" dirty="0" smtClean="0"/>
              <a:t>Probability density function of a continuous random variable with a mean of 1/</a:t>
            </a:r>
            <a:r>
              <a:rPr lang="en-US" dirty="0" err="1" smtClean="0"/>
              <a:t>λ</a:t>
            </a:r>
            <a:endParaRPr lang="en-US" dirty="0" smtClean="0"/>
          </a:p>
          <a:p>
            <a:pPr lvl="1"/>
            <a:r>
              <a:rPr lang="en-US" dirty="0"/>
              <a:t>f</a:t>
            </a:r>
            <a:r>
              <a:rPr lang="en-US" dirty="0" smtClean="0"/>
              <a:t>(x) = </a:t>
            </a:r>
            <a:r>
              <a:rPr lang="en-US" dirty="0" err="1" smtClean="0"/>
              <a:t>λe</a:t>
            </a:r>
            <a:r>
              <a:rPr lang="en-US" baseline="30000" dirty="0" err="1" smtClean="0"/>
              <a:t>-λx</a:t>
            </a:r>
            <a:endParaRPr lang="en-US" baseline="30000" dirty="0" smtClean="0"/>
          </a:p>
          <a:p>
            <a:pPr lvl="1"/>
            <a:r>
              <a:rPr lang="en-US" i="1" dirty="0" smtClean="0"/>
              <a:t>“</a:t>
            </a:r>
            <a:r>
              <a:rPr lang="en-US" i="1" dirty="0" err="1" smtClean="0"/>
              <a:t>Memoryless</a:t>
            </a:r>
            <a:r>
              <a:rPr lang="en-US" i="1" dirty="0" smtClean="0"/>
              <a:t>”</a:t>
            </a:r>
          </a:p>
        </p:txBody>
      </p:sp>
      <p:grpSp>
        <p:nvGrpSpPr>
          <p:cNvPr id="6" name="Group 5"/>
          <p:cNvGrpSpPr/>
          <p:nvPr/>
        </p:nvGrpSpPr>
        <p:grpSpPr>
          <a:xfrm>
            <a:off x="1614514" y="3619377"/>
            <a:ext cx="3506272" cy="1502080"/>
            <a:chOff x="1614514" y="3619377"/>
            <a:chExt cx="3506272" cy="1502080"/>
          </a:xfrm>
        </p:grpSpPr>
        <p:sp>
          <p:nvSpPr>
            <p:cNvPr id="11" name="TextBox 10"/>
            <p:cNvSpPr txBox="1"/>
            <p:nvPr/>
          </p:nvSpPr>
          <p:spPr>
            <a:xfrm>
              <a:off x="1614514" y="4475126"/>
              <a:ext cx="3071532" cy="646331"/>
            </a:xfrm>
            <a:prstGeom prst="rect">
              <a:avLst/>
            </a:prstGeom>
            <a:noFill/>
          </p:spPr>
          <p:txBody>
            <a:bodyPr wrap="square" rtlCol="0">
              <a:spAutoFit/>
            </a:bodyPr>
            <a:lstStyle/>
            <a:p>
              <a:r>
                <a:rPr lang="en-US" dirty="0" smtClean="0"/>
                <a:t>Lots of short arrival intervals (i.e., high instantaneous rate)</a:t>
              </a:r>
              <a:endParaRPr lang="en-US" dirty="0"/>
            </a:p>
          </p:txBody>
        </p:sp>
        <p:cxnSp>
          <p:nvCxnSpPr>
            <p:cNvPr id="13" name="Straight Connector 12"/>
            <p:cNvCxnSpPr/>
            <p:nvPr/>
          </p:nvCxnSpPr>
          <p:spPr>
            <a:xfrm flipH="1">
              <a:off x="4003135" y="3619377"/>
              <a:ext cx="1117651" cy="855749"/>
            </a:xfrm>
            <a:prstGeom prst="line">
              <a:avLst/>
            </a:prstGeom>
            <a:ln w="9525"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931603" y="5492388"/>
            <a:ext cx="5590618" cy="646331"/>
            <a:chOff x="931603" y="5492388"/>
            <a:chExt cx="5590618" cy="646331"/>
          </a:xfrm>
        </p:grpSpPr>
        <p:cxnSp>
          <p:nvCxnSpPr>
            <p:cNvPr id="14" name="Straight Connector 13"/>
            <p:cNvCxnSpPr/>
            <p:nvPr/>
          </p:nvCxnSpPr>
          <p:spPr>
            <a:xfrm flipH="1" flipV="1">
              <a:off x="4003135" y="5830529"/>
              <a:ext cx="2519086" cy="116792"/>
            </a:xfrm>
            <a:prstGeom prst="line">
              <a:avLst/>
            </a:prstGeom>
            <a:ln w="9525"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31603" y="5492388"/>
              <a:ext cx="3071532" cy="646331"/>
            </a:xfrm>
            <a:prstGeom prst="rect">
              <a:avLst/>
            </a:prstGeom>
            <a:noFill/>
          </p:spPr>
          <p:txBody>
            <a:bodyPr wrap="square" rtlCol="0">
              <a:spAutoFit/>
            </a:bodyPr>
            <a:lstStyle/>
            <a:p>
              <a:pPr algn="r"/>
              <a:r>
                <a:rPr lang="en-US" dirty="0" smtClean="0"/>
                <a:t>Few long gaps (i.e., low instantaneous rate)</a:t>
              </a:r>
              <a:endParaRPr lang="en-US" dirty="0"/>
            </a:p>
          </p:txBody>
        </p:sp>
      </p:grpSp>
      <p:sp>
        <p:nvSpPr>
          <p:cNvPr id="21" name="TextBox 20"/>
          <p:cNvSpPr txBox="1"/>
          <p:nvPr/>
        </p:nvSpPr>
        <p:spPr>
          <a:xfrm>
            <a:off x="6598421" y="6407862"/>
            <a:ext cx="583663" cy="369332"/>
          </a:xfrm>
          <a:prstGeom prst="rect">
            <a:avLst/>
          </a:prstGeom>
          <a:noFill/>
        </p:spPr>
        <p:txBody>
          <a:bodyPr wrap="none" rtlCol="0">
            <a:spAutoFit/>
          </a:bodyPr>
          <a:lstStyle/>
          <a:p>
            <a:r>
              <a:rPr lang="en-US" dirty="0"/>
              <a:t>x</a:t>
            </a:r>
            <a:r>
              <a:rPr lang="en-US" dirty="0" smtClean="0"/>
              <a:t> (</a:t>
            </a:r>
            <a:r>
              <a:rPr lang="en-US" dirty="0" err="1" smtClean="0"/>
              <a:t>λ</a:t>
            </a:r>
            <a:r>
              <a:rPr lang="en-US" dirty="0"/>
              <a:t>)</a:t>
            </a:r>
          </a:p>
        </p:txBody>
      </p:sp>
      <p:grpSp>
        <p:nvGrpSpPr>
          <p:cNvPr id="12" name="Group 11"/>
          <p:cNvGrpSpPr/>
          <p:nvPr/>
        </p:nvGrpSpPr>
        <p:grpSpPr>
          <a:xfrm>
            <a:off x="5368956" y="3048000"/>
            <a:ext cx="2925790" cy="2809719"/>
            <a:chOff x="5368956" y="3137602"/>
            <a:chExt cx="2925790" cy="2809719"/>
          </a:xfrm>
        </p:grpSpPr>
        <p:cxnSp>
          <p:nvCxnSpPr>
            <p:cNvPr id="9" name="Straight Connector 8"/>
            <p:cNvCxnSpPr/>
            <p:nvPr/>
          </p:nvCxnSpPr>
          <p:spPr>
            <a:xfrm flipV="1">
              <a:off x="5368956" y="3137602"/>
              <a:ext cx="0" cy="2809719"/>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657260" y="4121651"/>
              <a:ext cx="2637486" cy="369332"/>
            </a:xfrm>
            <a:prstGeom prst="rect">
              <a:avLst/>
            </a:prstGeom>
            <a:noFill/>
          </p:spPr>
          <p:txBody>
            <a:bodyPr wrap="none" rtlCol="0">
              <a:spAutoFit/>
            </a:bodyPr>
            <a:lstStyle/>
            <a:p>
              <a:r>
                <a:rPr lang="en-US" dirty="0"/>
                <a:t>m</a:t>
              </a:r>
              <a:r>
                <a:rPr lang="en-US" dirty="0" smtClean="0"/>
                <a:t>ean </a:t>
              </a:r>
              <a:r>
                <a:rPr lang="en-US" dirty="0"/>
                <a:t>a</a:t>
              </a:r>
              <a:r>
                <a:rPr lang="en-US" dirty="0" smtClean="0"/>
                <a:t>rrival interval (1/</a:t>
              </a:r>
              <a:r>
                <a:rPr lang="en-US" dirty="0" err="1" smtClean="0"/>
                <a:t>λ</a:t>
              </a:r>
              <a:r>
                <a:rPr lang="en-US" dirty="0" smtClean="0"/>
                <a:t>)</a:t>
              </a:r>
              <a:endParaRPr lang="en-US" dirty="0"/>
            </a:p>
          </p:txBody>
        </p:sp>
        <p:cxnSp>
          <p:nvCxnSpPr>
            <p:cNvPr id="17" name="Straight Connector 16"/>
            <p:cNvCxnSpPr/>
            <p:nvPr/>
          </p:nvCxnSpPr>
          <p:spPr>
            <a:xfrm flipV="1">
              <a:off x="5368956" y="4490983"/>
              <a:ext cx="739744" cy="355074"/>
            </a:xfrm>
            <a:prstGeom prst="line">
              <a:avLst/>
            </a:prstGeom>
            <a:ln w="9525"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50005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 calcmode="lin" valueType="num">
                                      <p:cBhvr>
                                        <p:cTn id="13" dur="500" fill="hold"/>
                                        <p:tgtEl>
                                          <p:spTgt spid="12"/>
                                        </p:tgtEl>
                                        <p:attrNameLst>
                                          <p:attrName>style.rotation</p:attrName>
                                        </p:attrNameLst>
                                      </p:cBhvr>
                                      <p:tavLst>
                                        <p:tav tm="0">
                                          <p:val>
                                            <p:fltVal val="90"/>
                                          </p:val>
                                        </p:tav>
                                        <p:tav tm="100000">
                                          <p:val>
                                            <p:fltVal val="0"/>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41732" name="Picture 4"/>
          <p:cNvPicPr>
            <a:picLocks noChangeAspect="1" noChangeArrowheads="1"/>
          </p:cNvPicPr>
          <p:nvPr/>
        </p:nvPicPr>
        <p:blipFill>
          <a:blip r:embed="rId3">
            <a:extLst>
              <a:ext uri="{28A0092B-C50C-407E-A947-70E740481C1C}">
                <a14:useLocalDpi xmlns:a14="http://schemas.microsoft.com/office/drawing/2010/main" val="0"/>
              </a:ext>
            </a:extLst>
          </a:blip>
          <a:srcRect l="464" t="5923" r="464" b="5925"/>
          <a:stretch>
            <a:fillRect/>
          </a:stretch>
        </p:blipFill>
        <p:spPr bwMode="auto">
          <a:xfrm>
            <a:off x="3214674" y="3133811"/>
            <a:ext cx="5715000" cy="3813175"/>
          </a:xfrm>
          <a:prstGeom prst="rect">
            <a:avLst/>
          </a:prstGeom>
          <a:noFill/>
          <a:ln w="38100" cmpd="dbl">
            <a:solidFill>
              <a:srgbClr val="CC6600"/>
            </a:solidFill>
            <a:miter lim="800000"/>
            <a:headEnd/>
            <a:tailEnd/>
          </a:ln>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907990" y="4687703"/>
            <a:ext cx="453970" cy="430887"/>
          </a:xfrm>
          <a:prstGeom prst="rect">
            <a:avLst/>
          </a:prstGeom>
          <a:noFill/>
        </p:spPr>
        <p:txBody>
          <a:bodyPr wrap="none" rtlCol="0">
            <a:spAutoFit/>
          </a:bodyPr>
          <a:lstStyle/>
          <a:p>
            <a:pPr algn="ctr"/>
            <a:r>
              <a:rPr lang="en-US" sz="1100" dirty="0" err="1">
                <a:solidFill>
                  <a:srgbClr val="FF0000"/>
                </a:solidFill>
              </a:rPr>
              <a:t>a</a:t>
            </a:r>
            <a:r>
              <a:rPr lang="en-US" sz="1100" dirty="0" err="1" smtClean="0">
                <a:solidFill>
                  <a:srgbClr val="FF0000"/>
                </a:solidFill>
              </a:rPr>
              <a:t>ddr</a:t>
            </a:r>
            <a:endParaRPr lang="en-US" sz="1100" dirty="0" smtClean="0">
              <a:solidFill>
                <a:srgbClr val="FF0000"/>
              </a:solidFill>
            </a:endParaRPr>
          </a:p>
          <a:p>
            <a:pPr algn="ctr"/>
            <a:r>
              <a:rPr lang="en-US" sz="1100" dirty="0" err="1" smtClean="0">
                <a:solidFill>
                  <a:srgbClr val="FF0000"/>
                </a:solidFill>
              </a:rPr>
              <a:t>len</a:t>
            </a:r>
            <a:endParaRPr lang="en-US" sz="1100" dirty="0">
              <a:solidFill>
                <a:srgbClr val="FF0000"/>
              </a:solidFill>
            </a:endParaRPr>
          </a:p>
        </p:txBody>
      </p:sp>
      <p:sp>
        <p:nvSpPr>
          <p:cNvPr id="67585" name="Rectangle 2"/>
          <p:cNvSpPr>
            <a:spLocks noGrp="1" noChangeArrowheads="1"/>
          </p:cNvSpPr>
          <p:nvPr>
            <p:ph type="title"/>
          </p:nvPr>
        </p:nvSpPr>
        <p:spPr>
          <a:xfrm>
            <a:off x="457200" y="266700"/>
            <a:ext cx="8534400" cy="533400"/>
          </a:xfrm>
        </p:spPr>
        <p:txBody>
          <a:bodyPr>
            <a:normAutofit/>
          </a:bodyPr>
          <a:lstStyle/>
          <a:p>
            <a:r>
              <a:rPr lang="en-US" dirty="0" smtClean="0">
                <a:ea typeface="MS PGothic" charset="0"/>
              </a:rPr>
              <a:t>Recall: Transferring </a:t>
            </a:r>
            <a:r>
              <a:rPr lang="en-US" dirty="0">
                <a:ea typeface="MS PGothic" charset="0"/>
              </a:rPr>
              <a:t>Data To/From Controller</a:t>
            </a:r>
          </a:p>
        </p:txBody>
      </p:sp>
      <p:sp>
        <p:nvSpPr>
          <p:cNvPr id="841731" name="Rectangle 3"/>
          <p:cNvSpPr>
            <a:spLocks noGrp="1" noChangeArrowheads="1"/>
          </p:cNvSpPr>
          <p:nvPr>
            <p:ph type="body" idx="1"/>
          </p:nvPr>
        </p:nvSpPr>
        <p:spPr>
          <a:xfrm>
            <a:off x="152400" y="685800"/>
            <a:ext cx="8686800" cy="6096000"/>
          </a:xfrm>
        </p:spPr>
        <p:txBody>
          <a:bodyPr>
            <a:normAutofit/>
          </a:bodyPr>
          <a:lstStyle/>
          <a:p>
            <a:pPr>
              <a:lnSpc>
                <a:spcPct val="100000"/>
              </a:lnSpc>
              <a:spcBef>
                <a:spcPct val="5000"/>
              </a:spcBef>
            </a:pPr>
            <a:r>
              <a:rPr lang="en-US" sz="2000" dirty="0">
                <a:solidFill>
                  <a:schemeClr val="hlink"/>
                </a:solidFill>
                <a:latin typeface="+mj-lt"/>
                <a:ea typeface="MS PGothic" charset="0"/>
              </a:rPr>
              <a:t>Programmed I/O:</a:t>
            </a:r>
          </a:p>
          <a:p>
            <a:pPr lvl="1">
              <a:lnSpc>
                <a:spcPct val="100000"/>
              </a:lnSpc>
              <a:spcBef>
                <a:spcPct val="5000"/>
              </a:spcBef>
            </a:pPr>
            <a:r>
              <a:rPr lang="en-US" sz="1800" dirty="0">
                <a:latin typeface="+mj-lt"/>
                <a:ea typeface="MS PGothic" charset="0"/>
              </a:rPr>
              <a:t>Each byte transferred via processor in/out or load/store</a:t>
            </a:r>
          </a:p>
          <a:p>
            <a:pPr lvl="1">
              <a:lnSpc>
                <a:spcPct val="100000"/>
              </a:lnSpc>
              <a:spcBef>
                <a:spcPct val="5000"/>
              </a:spcBef>
            </a:pPr>
            <a:r>
              <a:rPr lang="en-US" sz="1800" dirty="0">
                <a:latin typeface="+mj-lt"/>
                <a:ea typeface="MS PGothic" charset="0"/>
              </a:rPr>
              <a:t>Pro: Simple hardware, easy to program</a:t>
            </a:r>
          </a:p>
          <a:p>
            <a:pPr lvl="1">
              <a:lnSpc>
                <a:spcPct val="100000"/>
              </a:lnSpc>
              <a:spcBef>
                <a:spcPct val="5000"/>
              </a:spcBef>
            </a:pPr>
            <a:r>
              <a:rPr lang="en-US" sz="1800" dirty="0">
                <a:latin typeface="+mj-lt"/>
                <a:ea typeface="MS PGothic" charset="0"/>
              </a:rPr>
              <a:t>Con: Consumes processor cycles </a:t>
            </a:r>
            <a:r>
              <a:rPr lang="en-US" sz="1800" dirty="0">
                <a:latin typeface="+mj-lt"/>
                <a:ea typeface="MS PGothic" charset="0"/>
                <a:sym typeface="Symbol" charset="0"/>
              </a:rPr>
              <a:t>proportional to data size</a:t>
            </a:r>
            <a:endParaRPr lang="el-GR" sz="1800" dirty="0">
              <a:latin typeface="+mj-lt"/>
              <a:ea typeface="MS PGothic" charset="0"/>
              <a:sym typeface="Symbol" charset="0"/>
            </a:endParaRPr>
          </a:p>
          <a:p>
            <a:pPr>
              <a:lnSpc>
                <a:spcPct val="100000"/>
              </a:lnSpc>
              <a:spcBef>
                <a:spcPct val="5000"/>
              </a:spcBef>
            </a:pPr>
            <a:r>
              <a:rPr lang="en-US" sz="2000" dirty="0">
                <a:solidFill>
                  <a:schemeClr val="hlink"/>
                </a:solidFill>
                <a:latin typeface="+mj-lt"/>
                <a:ea typeface="MS PGothic" charset="0"/>
              </a:rPr>
              <a:t>Direct Memory Access:</a:t>
            </a:r>
          </a:p>
          <a:p>
            <a:pPr lvl="1">
              <a:lnSpc>
                <a:spcPct val="100000"/>
              </a:lnSpc>
              <a:spcBef>
                <a:spcPct val="5000"/>
              </a:spcBef>
            </a:pPr>
            <a:r>
              <a:rPr lang="en-US" sz="1800" dirty="0">
                <a:latin typeface="+mj-lt"/>
                <a:ea typeface="MS PGothic" charset="0"/>
              </a:rPr>
              <a:t>Give controller access to memory bus</a:t>
            </a:r>
          </a:p>
          <a:p>
            <a:pPr lvl="1">
              <a:lnSpc>
                <a:spcPct val="100000"/>
              </a:lnSpc>
              <a:spcBef>
                <a:spcPct val="5000"/>
              </a:spcBef>
            </a:pPr>
            <a:r>
              <a:rPr lang="en-US" sz="1800" dirty="0">
                <a:latin typeface="+mj-lt"/>
                <a:ea typeface="MS PGothic" charset="0"/>
              </a:rPr>
              <a:t>Ask it to transfer </a:t>
            </a:r>
            <a:r>
              <a:rPr lang="en-US" sz="1800" dirty="0" smtClean="0">
                <a:latin typeface="+mj-lt"/>
                <a:ea typeface="MS PGothic" charset="0"/>
              </a:rPr>
              <a:t>data blocks </a:t>
            </a:r>
            <a:r>
              <a:rPr lang="en-US" sz="1800" dirty="0">
                <a:latin typeface="+mj-lt"/>
                <a:ea typeface="MS PGothic" charset="0"/>
              </a:rPr>
              <a:t>to/from memory directly</a:t>
            </a:r>
          </a:p>
          <a:p>
            <a:pPr>
              <a:lnSpc>
                <a:spcPct val="100000"/>
              </a:lnSpc>
              <a:spcBef>
                <a:spcPct val="5000"/>
              </a:spcBef>
            </a:pPr>
            <a:r>
              <a:rPr lang="en-US" sz="2000" dirty="0">
                <a:latin typeface="+mj-lt"/>
                <a:ea typeface="MS PGothic" charset="0"/>
              </a:rPr>
              <a:t>Sample interaction with DMA controller (from </a:t>
            </a:r>
            <a:r>
              <a:rPr lang="en-US" sz="2000" dirty="0" smtClean="0">
                <a:latin typeface="+mj-lt"/>
                <a:ea typeface="MS PGothic" charset="0"/>
              </a:rPr>
              <a:t>OSC)</a:t>
            </a:r>
            <a:r>
              <a:rPr lang="en-US" sz="2000" dirty="0">
                <a:latin typeface="+mj-lt"/>
                <a:ea typeface="MS PGothic" charset="0"/>
              </a:rPr>
              <a:t>:</a:t>
            </a:r>
          </a:p>
        </p:txBody>
      </p:sp>
      <p:sp>
        <p:nvSpPr>
          <p:cNvPr id="2" name="Freeform 1"/>
          <p:cNvSpPr/>
          <p:nvPr/>
        </p:nvSpPr>
        <p:spPr>
          <a:xfrm>
            <a:off x="4700387" y="4750747"/>
            <a:ext cx="3664207" cy="1054563"/>
          </a:xfrm>
          <a:custGeom>
            <a:avLst/>
            <a:gdLst>
              <a:gd name="connsiteX0" fmla="*/ 64376 w 3664207"/>
              <a:gd name="connsiteY0" fmla="*/ 1054563 h 1054563"/>
              <a:gd name="connsiteX1" fmla="*/ 102570 w 3664207"/>
              <a:gd name="connsiteY1" fmla="*/ 624894 h 1054563"/>
              <a:gd name="connsiteX2" fmla="*/ 1028787 w 3664207"/>
              <a:gd name="connsiteY2" fmla="*/ 605797 h 1054563"/>
              <a:gd name="connsiteX3" fmla="*/ 1305697 w 3664207"/>
              <a:gd name="connsiteY3" fmla="*/ 147483 h 1054563"/>
              <a:gd name="connsiteX4" fmla="*/ 1697190 w 3664207"/>
              <a:gd name="connsiteY4" fmla="*/ 13809 h 1054563"/>
              <a:gd name="connsiteX5" fmla="*/ 3664207 w 3664207"/>
              <a:gd name="connsiteY5" fmla="*/ 4260 h 105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4207" h="1054563">
                <a:moveTo>
                  <a:pt x="64376" y="1054563"/>
                </a:moveTo>
                <a:cubicBezTo>
                  <a:pt x="3105" y="877125"/>
                  <a:pt x="-58165" y="699688"/>
                  <a:pt x="102570" y="624894"/>
                </a:cubicBezTo>
                <a:cubicBezTo>
                  <a:pt x="263305" y="550100"/>
                  <a:pt x="828266" y="685365"/>
                  <a:pt x="1028787" y="605797"/>
                </a:cubicBezTo>
                <a:cubicBezTo>
                  <a:pt x="1229308" y="526229"/>
                  <a:pt x="1194297" y="246148"/>
                  <a:pt x="1305697" y="147483"/>
                </a:cubicBezTo>
                <a:cubicBezTo>
                  <a:pt x="1417097" y="48818"/>
                  <a:pt x="1304105" y="37679"/>
                  <a:pt x="1697190" y="13809"/>
                </a:cubicBezTo>
                <a:cubicBezTo>
                  <a:pt x="2090275" y="-10062"/>
                  <a:pt x="3664207" y="4260"/>
                  <a:pt x="3664207" y="4260"/>
                </a:cubicBezTo>
              </a:path>
            </a:pathLst>
          </a:custGeom>
          <a:ln>
            <a:solidFill>
              <a:srgbClr val="FF0000"/>
            </a:solidFill>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 name="Straight Arrow Connector 4"/>
          <p:cNvCxnSpPr/>
          <p:nvPr/>
        </p:nvCxnSpPr>
        <p:spPr>
          <a:xfrm flipH="1">
            <a:off x="5414069" y="3580578"/>
            <a:ext cx="1241321" cy="11701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85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 calcmode="lin" valueType="num">
                                      <p:cBhvr additive="base">
                                        <p:cTn id="7" dur="500" fill="hold"/>
                                        <p:tgtEl>
                                          <p:spTgt spid="841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1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41731">
                                            <p:txEl>
                                              <p:pRg st="1" end="1"/>
                                            </p:txEl>
                                          </p:spTgt>
                                        </p:tgtEl>
                                        <p:attrNameLst>
                                          <p:attrName>style.visibility</p:attrName>
                                        </p:attrNameLst>
                                      </p:cBhvr>
                                      <p:to>
                                        <p:strVal val="visible"/>
                                      </p:to>
                                    </p:set>
                                    <p:anim calcmode="lin" valueType="num">
                                      <p:cBhvr additive="base">
                                        <p:cTn id="11" dur="500" fill="hold"/>
                                        <p:tgtEl>
                                          <p:spTgt spid="8417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41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anim calcmode="lin" valueType="num">
                                      <p:cBhvr additive="base">
                                        <p:cTn id="17" dur="500" fill="hold"/>
                                        <p:tgtEl>
                                          <p:spTgt spid="8417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417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41731">
                                            <p:txEl>
                                              <p:pRg st="3" end="3"/>
                                            </p:txEl>
                                          </p:spTgt>
                                        </p:tgtEl>
                                        <p:attrNameLst>
                                          <p:attrName>style.visibility</p:attrName>
                                        </p:attrNameLst>
                                      </p:cBhvr>
                                      <p:to>
                                        <p:strVal val="visible"/>
                                      </p:to>
                                    </p:set>
                                    <p:anim calcmode="lin" valueType="num">
                                      <p:cBhvr additive="base">
                                        <p:cTn id="21" dur="500" fill="hold"/>
                                        <p:tgtEl>
                                          <p:spTgt spid="84173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41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41731">
                                            <p:txEl>
                                              <p:pRg st="4" end="4"/>
                                            </p:txEl>
                                          </p:spTgt>
                                        </p:tgtEl>
                                        <p:attrNameLst>
                                          <p:attrName>style.visibility</p:attrName>
                                        </p:attrNameLst>
                                      </p:cBhvr>
                                      <p:to>
                                        <p:strVal val="visible"/>
                                      </p:to>
                                    </p:set>
                                    <p:anim calcmode="lin" valueType="num">
                                      <p:cBhvr additive="base">
                                        <p:cTn id="27" dur="500" fill="hold"/>
                                        <p:tgtEl>
                                          <p:spTgt spid="8417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417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41731">
                                            <p:txEl>
                                              <p:pRg st="5" end="5"/>
                                            </p:txEl>
                                          </p:spTgt>
                                        </p:tgtEl>
                                        <p:attrNameLst>
                                          <p:attrName>style.visibility</p:attrName>
                                        </p:attrNameLst>
                                      </p:cBhvr>
                                      <p:to>
                                        <p:strVal val="visible"/>
                                      </p:to>
                                    </p:set>
                                    <p:anim calcmode="lin" valueType="num">
                                      <p:cBhvr additive="base">
                                        <p:cTn id="31" dur="500" fill="hold"/>
                                        <p:tgtEl>
                                          <p:spTgt spid="8417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173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41731">
                                            <p:txEl>
                                              <p:pRg st="6" end="6"/>
                                            </p:txEl>
                                          </p:spTgt>
                                        </p:tgtEl>
                                        <p:attrNameLst>
                                          <p:attrName>style.visibility</p:attrName>
                                        </p:attrNameLst>
                                      </p:cBhvr>
                                      <p:to>
                                        <p:strVal val="visible"/>
                                      </p:to>
                                    </p:set>
                                    <p:anim calcmode="lin" valueType="num">
                                      <p:cBhvr additive="base">
                                        <p:cTn id="35" dur="500" fill="hold"/>
                                        <p:tgtEl>
                                          <p:spTgt spid="84173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417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41731">
                                            <p:txEl>
                                              <p:pRg st="7" end="7"/>
                                            </p:txEl>
                                          </p:spTgt>
                                        </p:tgtEl>
                                        <p:attrNameLst>
                                          <p:attrName>style.visibility</p:attrName>
                                        </p:attrNameLst>
                                      </p:cBhvr>
                                      <p:to>
                                        <p:strVal val="visible"/>
                                      </p:to>
                                    </p:set>
                                    <p:anim calcmode="lin" valueType="num">
                                      <p:cBhvr additive="base">
                                        <p:cTn id="41" dur="500" fill="hold"/>
                                        <p:tgtEl>
                                          <p:spTgt spid="8417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4173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841732"/>
                                        </p:tgtEl>
                                        <p:attrNameLst>
                                          <p:attrName>style.visibility</p:attrName>
                                        </p:attrNameLst>
                                      </p:cBhvr>
                                      <p:to>
                                        <p:strVal val="visible"/>
                                      </p:to>
                                    </p:set>
                                    <p:anim calcmode="lin" valueType="num">
                                      <p:cBhvr additive="base">
                                        <p:cTn id="45" dur="500" fill="hold"/>
                                        <p:tgtEl>
                                          <p:spTgt spid="841732"/>
                                        </p:tgtEl>
                                        <p:attrNameLst>
                                          <p:attrName>ppt_x</p:attrName>
                                        </p:attrNameLst>
                                      </p:cBhvr>
                                      <p:tavLst>
                                        <p:tav tm="0">
                                          <p:val>
                                            <p:strVal val="#ppt_x"/>
                                          </p:val>
                                        </p:tav>
                                        <p:tav tm="100000">
                                          <p:val>
                                            <p:strVal val="#ppt_x"/>
                                          </p:val>
                                        </p:tav>
                                      </p:tavLst>
                                    </p:anim>
                                    <p:anim calcmode="lin" valueType="num">
                                      <p:cBhvr additive="base">
                                        <p:cTn id="46" dur="500" fill="hold"/>
                                        <p:tgtEl>
                                          <p:spTgt spid="841732"/>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subTnLst>
                                    <p:set>
                                      <p:cBhvr override="childStyle">
                                        <p:cTn dur="1" fill="hold" display="0" masterRel="sameClick" afterEffect="1">
                                          <p:stCondLst>
                                            <p:cond evt="end" delay="0">
                                              <p:tn val="49"/>
                                            </p:cond>
                                          </p:stCondLst>
                                        </p:cTn>
                                        <p:tgtEl>
                                          <p:spTgt spid="5"/>
                                        </p:tgtEl>
                                        <p:attrNameLst>
                                          <p:attrName>style.visibility</p:attrName>
                                        </p:attrNameLst>
                                      </p:cBhvr>
                                      <p:to>
                                        <p:strVal val="hidden"/>
                                      </p:to>
                                    </p:set>
                                  </p:sub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41731" grpId="0" build="p"/>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152400"/>
            <a:ext cx="8686800" cy="533400"/>
          </a:xfrm>
        </p:spPr>
        <p:txBody>
          <a:bodyPr/>
          <a:lstStyle/>
          <a:p>
            <a:r>
              <a:rPr lang="en-US" altLang="ko-KR" dirty="0" smtClean="0">
                <a:ea typeface="Gulim" panose="020B0600000101010101" pitchFamily="34" charset="-127"/>
              </a:rPr>
              <a:t>Background: General Use of random distributions</a:t>
            </a:r>
          </a:p>
        </p:txBody>
      </p:sp>
      <p:sp>
        <p:nvSpPr>
          <p:cNvPr id="916483" name="Rectangle 3"/>
          <p:cNvSpPr>
            <a:spLocks noGrp="1" noChangeArrowheads="1"/>
          </p:cNvSpPr>
          <p:nvPr>
            <p:ph type="body" idx="1"/>
          </p:nvPr>
        </p:nvSpPr>
        <p:spPr>
          <a:xfrm>
            <a:off x="152400" y="1143000"/>
            <a:ext cx="8839200" cy="5867400"/>
          </a:xfrm>
        </p:spPr>
        <p:txBody>
          <a:bodyPr/>
          <a:lstStyle/>
          <a:p>
            <a:pPr>
              <a:spcBef>
                <a:spcPct val="20000"/>
              </a:spcBef>
              <a:tabLst>
                <a:tab pos="2405063" algn="l"/>
              </a:tabLst>
            </a:pPr>
            <a:r>
              <a:rPr lang="en-US" altLang="ko-KR" dirty="0" smtClean="0">
                <a:ea typeface="Gulim" panose="020B0600000101010101" pitchFamily="34" charset="-127"/>
              </a:rPr>
              <a:t>Server spends variable time with customers</a:t>
            </a:r>
          </a:p>
          <a:p>
            <a:pPr lvl="1">
              <a:spcBef>
                <a:spcPct val="20000"/>
              </a:spcBef>
              <a:tabLst>
                <a:tab pos="2405063" algn="l"/>
              </a:tabLst>
            </a:pPr>
            <a:r>
              <a:rPr lang="en-US" altLang="ko-KR" dirty="0" smtClean="0">
                <a:ea typeface="Gulim" panose="020B0600000101010101" pitchFamily="34" charset="-127"/>
              </a:rPr>
              <a:t>Mean (Average) </a:t>
            </a:r>
            <a:r>
              <a:rPr lang="en-US" altLang="ko-KR" dirty="0" smtClean="0">
                <a:solidFill>
                  <a:schemeClr val="accent1"/>
                </a:solidFill>
                <a:ea typeface="Gulim" panose="020B0600000101010101" pitchFamily="34" charset="-127"/>
              </a:rPr>
              <a:t>m1</a:t>
            </a:r>
            <a:r>
              <a:rPr lang="en-US" altLang="ko-KR" dirty="0" smtClean="0">
                <a:ea typeface="Gulim" panose="020B0600000101010101" pitchFamily="34" charset="-127"/>
              </a:rPr>
              <a:t> = </a:t>
            </a:r>
            <a:r>
              <a:rPr lang="en-US" altLang="ko-KR" sz="2400"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p(T)</a:t>
            </a:r>
            <a:r>
              <a:rPr lang="en-US" altLang="ko-KR"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T</a:t>
            </a:r>
            <a:endParaRPr lang="en-US" altLang="ko-KR" dirty="0" smtClean="0">
              <a:ea typeface="Gulim" panose="020B0600000101010101" pitchFamily="34" charset="-127"/>
              <a:sym typeface="Symbol" panose="05050102010706020507" pitchFamily="18" charset="2"/>
            </a:endParaRPr>
          </a:p>
          <a:p>
            <a:pPr lvl="1">
              <a:spcBef>
                <a:spcPct val="20000"/>
              </a:spcBef>
              <a:tabLst>
                <a:tab pos="2405063" algn="l"/>
              </a:tabLst>
            </a:pPr>
            <a:r>
              <a:rPr lang="en-US" altLang="ko-KR" dirty="0" smtClean="0">
                <a:ea typeface="Gulim" panose="020B0600000101010101" pitchFamily="34" charset="-127"/>
                <a:sym typeface="Symbol" panose="05050102010706020507" pitchFamily="18" charset="2"/>
              </a:rPr>
              <a:t>Variance </a:t>
            </a:r>
            <a:r>
              <a:rPr lang="en-US" altLang="ko-KR" dirty="0" smtClean="0">
                <a:solidFill>
                  <a:schemeClr val="hlink"/>
                </a:solidFill>
                <a:ea typeface="Gulim" panose="020B0600000101010101" pitchFamily="34" charset="-127"/>
                <a:sym typeface="Symbol" panose="05050102010706020507" pitchFamily="18" charset="2"/>
              </a:rPr>
              <a:t></a:t>
            </a:r>
            <a:r>
              <a:rPr lang="en-US" altLang="ko-KR" baseline="30000" dirty="0" smtClean="0">
                <a:solidFill>
                  <a:schemeClr val="hlink"/>
                </a:solidFill>
                <a:ea typeface="Gulim" panose="020B0600000101010101" pitchFamily="34" charset="-127"/>
                <a:sym typeface="Symbol" panose="05050102010706020507" pitchFamily="18" charset="2"/>
              </a:rPr>
              <a:t>2</a:t>
            </a:r>
            <a:r>
              <a:rPr lang="en-US" altLang="ko-KR" dirty="0" smtClean="0">
                <a:ea typeface="Gulim" panose="020B0600000101010101" pitchFamily="34" charset="-127"/>
              </a:rPr>
              <a:t> 	= </a:t>
            </a:r>
            <a:r>
              <a:rPr lang="en-US" altLang="ko-KR" sz="2400"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p(T)</a:t>
            </a:r>
            <a:r>
              <a:rPr lang="en-US" altLang="ko-KR"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T-m1)</a:t>
            </a:r>
            <a:r>
              <a:rPr lang="en-US" altLang="ko-KR" baseline="30000" dirty="0" smtClean="0">
                <a:ea typeface="Gulim" panose="020B0600000101010101" pitchFamily="34" charset="-127"/>
              </a:rPr>
              <a:t>2</a:t>
            </a:r>
            <a:r>
              <a:rPr lang="en-US" altLang="ko-KR" dirty="0" smtClean="0">
                <a:ea typeface="Gulim" panose="020B0600000101010101" pitchFamily="34" charset="-127"/>
              </a:rPr>
              <a:t> = </a:t>
            </a:r>
            <a:r>
              <a:rPr lang="en-US" altLang="ko-KR" sz="2400"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p(T)</a:t>
            </a:r>
            <a:r>
              <a:rPr lang="en-US" altLang="ko-KR"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T</a:t>
            </a:r>
            <a:r>
              <a:rPr lang="en-US" altLang="ko-KR" baseline="30000" dirty="0" smtClean="0">
                <a:ea typeface="Gulim" panose="020B0600000101010101" pitchFamily="34" charset="-127"/>
              </a:rPr>
              <a:t>2</a:t>
            </a:r>
            <a:r>
              <a:rPr lang="en-US" altLang="ko-KR" dirty="0" smtClean="0">
                <a:ea typeface="Gulim" panose="020B0600000101010101" pitchFamily="34" charset="-127"/>
              </a:rPr>
              <a:t>-m1</a:t>
            </a:r>
            <a:r>
              <a:rPr lang="en-US" altLang="ko-KR" baseline="30000" dirty="0" smtClean="0">
                <a:ea typeface="Gulim" panose="020B0600000101010101" pitchFamily="34" charset="-127"/>
              </a:rPr>
              <a:t>2</a:t>
            </a:r>
          </a:p>
          <a:p>
            <a:pPr lvl="1">
              <a:spcBef>
                <a:spcPct val="20000"/>
              </a:spcBef>
              <a:tabLst>
                <a:tab pos="2405063" algn="l"/>
              </a:tabLst>
            </a:pPr>
            <a:r>
              <a:rPr lang="en-US" altLang="ko-KR" dirty="0" smtClean="0">
                <a:ea typeface="Gulim" panose="020B0600000101010101" pitchFamily="34" charset="-127"/>
              </a:rPr>
              <a:t>Squared coefficient of variance: </a:t>
            </a:r>
            <a:r>
              <a:rPr lang="en-US" altLang="ko-KR" dirty="0" smtClean="0">
                <a:solidFill>
                  <a:schemeClr val="hlink"/>
                </a:solidFill>
                <a:ea typeface="Gulim" panose="020B0600000101010101" pitchFamily="34" charset="-127"/>
              </a:rPr>
              <a:t>C </a:t>
            </a:r>
            <a:r>
              <a:rPr lang="en-US" altLang="ko-KR" dirty="0" smtClean="0">
                <a:ea typeface="Gulim" panose="020B0600000101010101" pitchFamily="34" charset="-127"/>
              </a:rPr>
              <a:t>= </a:t>
            </a:r>
            <a:r>
              <a:rPr lang="en-US" altLang="ko-KR" dirty="0" smtClean="0">
                <a:ea typeface="Gulim" panose="020B0600000101010101" pitchFamily="34" charset="-127"/>
                <a:sym typeface="Symbol" panose="05050102010706020507" pitchFamily="18" charset="2"/>
              </a:rPr>
              <a:t></a:t>
            </a:r>
            <a:r>
              <a:rPr lang="en-US" altLang="ko-KR" baseline="30000" dirty="0" smtClean="0">
                <a:ea typeface="Gulim" panose="020B0600000101010101" pitchFamily="34" charset="-127"/>
                <a:sym typeface="Symbol" panose="05050102010706020507" pitchFamily="18" charset="2"/>
              </a:rPr>
              <a:t>2</a:t>
            </a:r>
            <a:r>
              <a:rPr lang="en-US" altLang="ko-KR" dirty="0" smtClean="0">
                <a:ea typeface="Gulim" panose="020B0600000101010101" pitchFamily="34" charset="-127"/>
              </a:rPr>
              <a:t>/m1</a:t>
            </a:r>
            <a:r>
              <a:rPr lang="en-US" altLang="ko-KR" baseline="30000" dirty="0" smtClean="0">
                <a:ea typeface="Gulim" panose="020B0600000101010101" pitchFamily="34" charset="-127"/>
              </a:rPr>
              <a:t>2</a:t>
            </a:r>
            <a:br>
              <a:rPr lang="en-US" altLang="ko-KR" baseline="30000" dirty="0" smtClean="0">
                <a:ea typeface="Gulim" panose="020B0600000101010101" pitchFamily="34" charset="-127"/>
              </a:rPr>
            </a:br>
            <a:r>
              <a:rPr lang="en-US" altLang="ko-KR" dirty="0" smtClean="0">
                <a:ea typeface="Gulim" panose="020B0600000101010101" pitchFamily="34" charset="-127"/>
              </a:rPr>
              <a:t>Aggregate description of the distribution.</a:t>
            </a:r>
            <a:endParaRPr lang="en-US" altLang="ko-KR" baseline="30000" dirty="0" smtClean="0">
              <a:ea typeface="Gulim" panose="020B0600000101010101" pitchFamily="34" charset="-127"/>
            </a:endParaRPr>
          </a:p>
          <a:p>
            <a:pPr>
              <a:spcBef>
                <a:spcPct val="20000"/>
              </a:spcBef>
              <a:tabLst>
                <a:tab pos="2405063" algn="l"/>
              </a:tabLst>
            </a:pPr>
            <a:endParaRPr lang="en-US" altLang="ko-KR" dirty="0" smtClean="0">
              <a:ea typeface="Gulim" panose="020B0600000101010101" pitchFamily="34" charset="-127"/>
            </a:endParaRPr>
          </a:p>
          <a:p>
            <a:pPr>
              <a:spcBef>
                <a:spcPct val="20000"/>
              </a:spcBef>
              <a:tabLst>
                <a:tab pos="2405063" algn="l"/>
              </a:tabLst>
            </a:pPr>
            <a:r>
              <a:rPr lang="en-US" altLang="ko-KR" dirty="0" smtClean="0">
                <a:ea typeface="Gulim" panose="020B0600000101010101" pitchFamily="34" charset="-127"/>
              </a:rPr>
              <a:t>Important values of C:</a:t>
            </a:r>
          </a:p>
          <a:p>
            <a:pPr lvl="1">
              <a:spcBef>
                <a:spcPct val="20000"/>
              </a:spcBef>
              <a:tabLst>
                <a:tab pos="2405063" algn="l"/>
              </a:tabLst>
            </a:pPr>
            <a:r>
              <a:rPr lang="en-US" altLang="ko-KR" dirty="0" smtClean="0">
                <a:ea typeface="Gulim" panose="020B0600000101010101" pitchFamily="34" charset="-127"/>
                <a:sym typeface="Symbol" panose="05050102010706020507" pitchFamily="18" charset="2"/>
              </a:rPr>
              <a:t>No variance or deterministic  </a:t>
            </a:r>
            <a:r>
              <a:rPr lang="en-US" altLang="ko-KR" dirty="0" smtClean="0">
                <a:solidFill>
                  <a:schemeClr val="hlink"/>
                </a:solidFill>
                <a:ea typeface="Gulim" panose="020B0600000101010101" pitchFamily="34" charset="-127"/>
                <a:sym typeface="Symbol" panose="05050102010706020507" pitchFamily="18" charset="2"/>
              </a:rPr>
              <a:t>C=0 </a:t>
            </a:r>
            <a:endParaRPr lang="en-US" altLang="ko-KR" dirty="0" smtClean="0">
              <a:ea typeface="Gulim" panose="020B0600000101010101" pitchFamily="34" charset="-127"/>
              <a:sym typeface="Symbol" panose="05050102010706020507" pitchFamily="18" charset="2"/>
            </a:endParaRPr>
          </a:p>
          <a:p>
            <a:pPr lvl="1">
              <a:spcBef>
                <a:spcPct val="20000"/>
              </a:spcBef>
              <a:tabLst>
                <a:tab pos="2405063" algn="l"/>
              </a:tabLst>
            </a:pPr>
            <a:r>
              <a:rPr lang="en-US" altLang="ko-KR" dirty="0" smtClean="0">
                <a:ea typeface="Gulim" panose="020B0600000101010101" pitchFamily="34" charset="-127"/>
                <a:sym typeface="Symbol" panose="05050102010706020507" pitchFamily="18" charset="2"/>
              </a:rPr>
              <a:t>“memoryless” or exponential  </a:t>
            </a:r>
            <a:r>
              <a:rPr lang="en-US" altLang="ko-KR" dirty="0" smtClean="0">
                <a:solidFill>
                  <a:schemeClr val="hlink"/>
                </a:solidFill>
                <a:ea typeface="Gulim" panose="020B0600000101010101" pitchFamily="34" charset="-127"/>
              </a:rPr>
              <a:t>C=1</a:t>
            </a:r>
            <a:r>
              <a:rPr lang="en-US" altLang="ko-KR" dirty="0" smtClean="0">
                <a:ea typeface="Gulim" panose="020B0600000101010101" pitchFamily="34" charset="-127"/>
              </a:rPr>
              <a:t> </a:t>
            </a:r>
            <a:endParaRPr lang="en-US" altLang="ko-KR" dirty="0" smtClean="0">
              <a:ea typeface="Gulim" panose="020B0600000101010101" pitchFamily="34" charset="-127"/>
              <a:sym typeface="Symbol" panose="05050102010706020507" pitchFamily="18" charset="2"/>
            </a:endParaRPr>
          </a:p>
          <a:p>
            <a:pPr lvl="2">
              <a:spcBef>
                <a:spcPct val="20000"/>
              </a:spcBef>
              <a:tabLst>
                <a:tab pos="2405063" algn="l"/>
              </a:tabLst>
            </a:pPr>
            <a:r>
              <a:rPr lang="en-US" altLang="ko-KR" dirty="0" smtClean="0">
                <a:ea typeface="Gulim" panose="020B0600000101010101" pitchFamily="34" charset="-127"/>
                <a:sym typeface="Symbol" panose="05050102010706020507" pitchFamily="18" charset="2"/>
              </a:rPr>
              <a:t>Past tells nothing about future</a:t>
            </a:r>
          </a:p>
          <a:p>
            <a:pPr lvl="2">
              <a:spcBef>
                <a:spcPct val="20000"/>
              </a:spcBef>
              <a:tabLst>
                <a:tab pos="2405063" algn="l"/>
              </a:tabLst>
            </a:pPr>
            <a:r>
              <a:rPr lang="en-US" altLang="ko-KR" dirty="0" smtClean="0">
                <a:ea typeface="Gulim" panose="020B0600000101010101" pitchFamily="34" charset="-127"/>
                <a:sym typeface="Symbol" panose="05050102010706020507" pitchFamily="18" charset="2"/>
              </a:rPr>
              <a:t>Many complex systems (or aggregates)</a:t>
            </a:r>
            <a:br>
              <a:rPr lang="en-US" altLang="ko-KR" dirty="0" smtClean="0">
                <a:ea typeface="Gulim" panose="020B0600000101010101" pitchFamily="34" charset="-127"/>
                <a:sym typeface="Symbol" panose="05050102010706020507" pitchFamily="18" charset="2"/>
              </a:rPr>
            </a:br>
            <a:r>
              <a:rPr lang="en-US" altLang="ko-KR" dirty="0" smtClean="0">
                <a:ea typeface="Gulim" panose="020B0600000101010101" pitchFamily="34" charset="-127"/>
                <a:sym typeface="Symbol" panose="05050102010706020507" pitchFamily="18" charset="2"/>
              </a:rPr>
              <a:t>well described as memoryless </a:t>
            </a:r>
          </a:p>
          <a:p>
            <a:pPr lvl="1">
              <a:spcBef>
                <a:spcPct val="20000"/>
              </a:spcBef>
              <a:tabLst>
                <a:tab pos="2405063" algn="l"/>
              </a:tabLst>
            </a:pPr>
            <a:r>
              <a:rPr lang="en-US" altLang="ko-KR" dirty="0" smtClean="0">
                <a:ea typeface="Gulim" panose="020B0600000101010101" pitchFamily="34" charset="-127"/>
              </a:rPr>
              <a:t>Disk response times </a:t>
            </a:r>
            <a:r>
              <a:rPr lang="en-US" altLang="ko-KR" dirty="0" smtClean="0">
                <a:solidFill>
                  <a:schemeClr val="hlink"/>
                </a:solidFill>
                <a:ea typeface="Gulim" panose="020B0600000101010101" pitchFamily="34" charset="-127"/>
              </a:rPr>
              <a:t>C </a:t>
            </a:r>
            <a:r>
              <a:rPr lang="en-US" altLang="ko-KR" dirty="0" smtClean="0">
                <a:solidFill>
                  <a:schemeClr val="hlink"/>
                </a:solidFill>
                <a:ea typeface="Gulim" panose="020B0600000101010101" pitchFamily="34" charset="-127"/>
                <a:sym typeface="Symbol" panose="05050102010706020507" pitchFamily="18" charset="2"/>
              </a:rPr>
              <a:t> </a:t>
            </a:r>
            <a:r>
              <a:rPr lang="en-US" altLang="ko-KR" dirty="0" smtClean="0">
                <a:solidFill>
                  <a:schemeClr val="hlink"/>
                </a:solidFill>
                <a:ea typeface="Gulim" panose="020B0600000101010101" pitchFamily="34" charset="-127"/>
              </a:rPr>
              <a:t>1.5</a:t>
            </a:r>
            <a:r>
              <a:rPr lang="en-US" altLang="ko-KR" dirty="0" smtClean="0">
                <a:ea typeface="Gulim" panose="020B0600000101010101" pitchFamily="34" charset="-127"/>
              </a:rPr>
              <a:t>  (majority seeks &lt; </a:t>
            </a:r>
            <a:r>
              <a:rPr lang="en-US" altLang="ko-KR" dirty="0" err="1" smtClean="0">
                <a:ea typeface="Gulim" panose="020B0600000101010101" pitchFamily="34" charset="-127"/>
              </a:rPr>
              <a:t>avg</a:t>
            </a:r>
            <a:r>
              <a:rPr lang="en-US" altLang="ko-KR" dirty="0" smtClean="0">
                <a:ea typeface="Gulim" panose="020B0600000101010101" pitchFamily="34" charset="-127"/>
              </a:rPr>
              <a:t>)</a:t>
            </a:r>
          </a:p>
          <a:p>
            <a:pPr>
              <a:spcBef>
                <a:spcPct val="20000"/>
              </a:spcBef>
              <a:tabLst>
                <a:tab pos="2405063" algn="l"/>
              </a:tabLst>
            </a:pPr>
            <a:endParaRPr lang="ko-KR" altLang="en-US" dirty="0" smtClean="0">
              <a:ea typeface="Gulim" panose="020B0600000101010101" pitchFamily="34" charset="-127"/>
              <a:sym typeface="Symbol" panose="05050102010706020507" pitchFamily="18" charset="2"/>
            </a:endParaRPr>
          </a:p>
        </p:txBody>
      </p:sp>
      <p:sp>
        <p:nvSpPr>
          <p:cNvPr id="24580" name="Rectangle 4"/>
          <p:cNvSpPr>
            <a:spLocks noChangeArrowheads="1"/>
          </p:cNvSpPr>
          <p:nvPr/>
        </p:nvSpPr>
        <p:spPr bwMode="auto">
          <a:xfrm>
            <a:off x="4425950" y="1012825"/>
            <a:ext cx="8382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nvGrpSpPr>
          <p:cNvPr id="916485" name="Group 5"/>
          <p:cNvGrpSpPr>
            <a:grpSpLocks/>
          </p:cNvGrpSpPr>
          <p:nvPr/>
        </p:nvGrpSpPr>
        <p:grpSpPr bwMode="auto">
          <a:xfrm>
            <a:off x="8001000" y="1163638"/>
            <a:ext cx="1168400" cy="554037"/>
            <a:chOff x="5024" y="288"/>
            <a:chExt cx="736" cy="349"/>
          </a:xfrm>
        </p:grpSpPr>
        <p:sp>
          <p:nvSpPr>
            <p:cNvPr id="24612" name="Rectangle 6"/>
            <p:cNvSpPr>
              <a:spLocks noChangeArrowheads="1"/>
            </p:cNvSpPr>
            <p:nvPr/>
          </p:nvSpPr>
          <p:spPr bwMode="auto">
            <a:xfrm>
              <a:off x="5267" y="288"/>
              <a:ext cx="493"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buSzTx/>
              </a:pPr>
              <a:r>
                <a:rPr lang="en-US" altLang="en-US" sz="1800">
                  <a:solidFill>
                    <a:schemeClr val="accent1"/>
                  </a:solidFill>
                  <a:latin typeface="Arial" panose="020B0604020202020204" pitchFamily="34" charset="0"/>
                </a:rPr>
                <a:t>Mean </a:t>
              </a:r>
            </a:p>
            <a:p>
              <a:pPr>
                <a:spcBef>
                  <a:spcPct val="0"/>
                </a:spcBef>
                <a:buSzTx/>
              </a:pPr>
              <a:r>
                <a:rPr lang="en-US" altLang="en-US" sz="1800">
                  <a:solidFill>
                    <a:schemeClr val="accent1"/>
                  </a:solidFill>
                  <a:latin typeface="Arial" panose="020B0604020202020204" pitchFamily="34" charset="0"/>
                </a:rPr>
                <a:t>(m1)</a:t>
              </a:r>
            </a:p>
          </p:txBody>
        </p:sp>
        <p:sp>
          <p:nvSpPr>
            <p:cNvPr id="24613" name="Line 7"/>
            <p:cNvSpPr>
              <a:spLocks noChangeShapeType="1"/>
            </p:cNvSpPr>
            <p:nvPr/>
          </p:nvSpPr>
          <p:spPr bwMode="auto">
            <a:xfrm flipH="1">
              <a:off x="5024" y="480"/>
              <a:ext cx="256" cy="157"/>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916488" name="Group 8"/>
          <p:cNvGrpSpPr>
            <a:grpSpLocks/>
          </p:cNvGrpSpPr>
          <p:nvPr/>
        </p:nvGrpSpPr>
        <p:grpSpPr bwMode="auto">
          <a:xfrm>
            <a:off x="6629400" y="3787775"/>
            <a:ext cx="1371600" cy="1317625"/>
            <a:chOff x="4412" y="2064"/>
            <a:chExt cx="969" cy="931"/>
          </a:xfrm>
        </p:grpSpPr>
        <p:sp>
          <p:nvSpPr>
            <p:cNvPr id="24606" name="Line 9"/>
            <p:cNvSpPr>
              <a:spLocks noChangeShapeType="1"/>
            </p:cNvSpPr>
            <p:nvPr/>
          </p:nvSpPr>
          <p:spPr bwMode="auto">
            <a:xfrm>
              <a:off x="4748" y="2305"/>
              <a:ext cx="0" cy="4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7" name="Line 10"/>
            <p:cNvSpPr>
              <a:spLocks noChangeShapeType="1"/>
            </p:cNvSpPr>
            <p:nvPr/>
          </p:nvSpPr>
          <p:spPr bwMode="auto">
            <a:xfrm>
              <a:off x="4412" y="2754"/>
              <a:ext cx="9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8" name="Arc 11"/>
            <p:cNvSpPr>
              <a:spLocks/>
            </p:cNvSpPr>
            <p:nvPr/>
          </p:nvSpPr>
          <p:spPr bwMode="auto">
            <a:xfrm>
              <a:off x="4454" y="2201"/>
              <a:ext cx="832" cy="502"/>
            </a:xfrm>
            <a:custGeom>
              <a:avLst/>
              <a:gdLst>
                <a:gd name="T0" fmla="*/ 832 w 21994"/>
                <a:gd name="T1" fmla="*/ 502 h 21600"/>
                <a:gd name="T2" fmla="*/ 0 w 21994"/>
                <a:gd name="T3" fmla="*/ 0 h 21600"/>
                <a:gd name="T4" fmla="*/ 817 w 21994"/>
                <a:gd name="T5" fmla="*/ 0 h 21600"/>
                <a:gd name="T6" fmla="*/ 0 60000 65536"/>
                <a:gd name="T7" fmla="*/ 0 60000 65536"/>
                <a:gd name="T8" fmla="*/ 0 60000 65536"/>
              </a:gdLst>
              <a:ahLst/>
              <a:cxnLst>
                <a:cxn ang="T6">
                  <a:pos x="T0" y="T1"/>
                </a:cxn>
                <a:cxn ang="T7">
                  <a:pos x="T2" y="T3"/>
                </a:cxn>
                <a:cxn ang="T8">
                  <a:pos x="T4" y="T5"/>
                </a:cxn>
              </a:cxnLst>
              <a:rect l="0" t="0" r="r" b="b"/>
              <a:pathLst>
                <a:path w="21994" h="21600" fill="none" extrusionOk="0">
                  <a:moveTo>
                    <a:pt x="21994" y="21596"/>
                  </a:moveTo>
                  <a:cubicBezTo>
                    <a:pt x="21862" y="21598"/>
                    <a:pt x="21731" y="21599"/>
                    <a:pt x="21600" y="21600"/>
                  </a:cubicBezTo>
                  <a:cubicBezTo>
                    <a:pt x="9670" y="21600"/>
                    <a:pt x="0" y="11929"/>
                    <a:pt x="0" y="0"/>
                  </a:cubicBezTo>
                </a:path>
                <a:path w="21994" h="21600" stroke="0" extrusionOk="0">
                  <a:moveTo>
                    <a:pt x="21994" y="21596"/>
                  </a:moveTo>
                  <a:cubicBezTo>
                    <a:pt x="21862" y="21598"/>
                    <a:pt x="21731" y="21599"/>
                    <a:pt x="21600" y="21600"/>
                  </a:cubicBezTo>
                  <a:cubicBezTo>
                    <a:pt x="9670" y="21600"/>
                    <a:pt x="0" y="11929"/>
                    <a:pt x="0" y="0"/>
                  </a:cubicBezTo>
                  <a:lnTo>
                    <a:pt x="21600" y="0"/>
                  </a:lnTo>
                  <a:lnTo>
                    <a:pt x="21994" y="21596"/>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9" name="Rectangle 12"/>
            <p:cNvSpPr>
              <a:spLocks noChangeArrowheads="1"/>
            </p:cNvSpPr>
            <p:nvPr/>
          </p:nvSpPr>
          <p:spPr bwMode="auto">
            <a:xfrm>
              <a:off x="4581" y="2064"/>
              <a:ext cx="550" cy="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1800">
                  <a:latin typeface="Arial" panose="020B0604020202020204" pitchFamily="34" charset="0"/>
                </a:rPr>
                <a:t>mean</a:t>
              </a:r>
            </a:p>
          </p:txBody>
        </p:sp>
        <p:sp>
          <p:nvSpPr>
            <p:cNvPr id="24610" name="Line 13"/>
            <p:cNvSpPr>
              <a:spLocks noChangeShapeType="1"/>
            </p:cNvSpPr>
            <p:nvPr/>
          </p:nvSpPr>
          <p:spPr bwMode="auto">
            <a:xfrm>
              <a:off x="4412" y="2110"/>
              <a:ext cx="0" cy="6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1" name="Text Box 14"/>
            <p:cNvSpPr txBox="1">
              <a:spLocks noChangeArrowheads="1"/>
            </p:cNvSpPr>
            <p:nvPr/>
          </p:nvSpPr>
          <p:spPr bwMode="auto">
            <a:xfrm>
              <a:off x="4416" y="2736"/>
              <a:ext cx="96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1800">
                  <a:latin typeface="Times New Roman" panose="02020603050405020304" pitchFamily="18" charset="0"/>
                </a:rPr>
                <a:t>Memoryless</a:t>
              </a:r>
            </a:p>
          </p:txBody>
        </p:sp>
      </p:grpSp>
      <p:grpSp>
        <p:nvGrpSpPr>
          <p:cNvPr id="916495" name="Group 15"/>
          <p:cNvGrpSpPr>
            <a:grpSpLocks/>
          </p:cNvGrpSpPr>
          <p:nvPr/>
        </p:nvGrpSpPr>
        <p:grpSpPr bwMode="auto">
          <a:xfrm>
            <a:off x="7162800" y="1392238"/>
            <a:ext cx="1776413" cy="1503362"/>
            <a:chOff x="4544" y="493"/>
            <a:chExt cx="1119" cy="947"/>
          </a:xfrm>
        </p:grpSpPr>
        <p:sp>
          <p:nvSpPr>
            <p:cNvPr id="24588" name="Line 16"/>
            <p:cNvSpPr>
              <a:spLocks noChangeShapeType="1"/>
            </p:cNvSpPr>
            <p:nvPr/>
          </p:nvSpPr>
          <p:spPr bwMode="auto">
            <a:xfrm>
              <a:off x="5074" y="493"/>
              <a:ext cx="0" cy="6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7"/>
            <p:cNvSpPr>
              <a:spLocks noChangeShapeType="1"/>
            </p:cNvSpPr>
            <p:nvPr/>
          </p:nvSpPr>
          <p:spPr bwMode="auto">
            <a:xfrm>
              <a:off x="4694" y="1102"/>
              <a:ext cx="7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Text Box 18"/>
            <p:cNvSpPr txBox="1">
              <a:spLocks noChangeArrowheads="1"/>
            </p:cNvSpPr>
            <p:nvPr/>
          </p:nvSpPr>
          <p:spPr bwMode="auto">
            <a:xfrm>
              <a:off x="4544" y="1138"/>
              <a:ext cx="1119"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600"/>
                <a:t>Distribution</a:t>
              </a:r>
            </a:p>
            <a:p>
              <a:pPr>
                <a:spcBef>
                  <a:spcPct val="0"/>
                </a:spcBef>
              </a:pPr>
              <a:r>
                <a:rPr lang="en-US" altLang="en-US" sz="1600"/>
                <a:t>of service times</a:t>
              </a:r>
            </a:p>
          </p:txBody>
        </p:sp>
        <p:sp>
          <p:nvSpPr>
            <p:cNvPr id="24591" name="Line 19"/>
            <p:cNvSpPr>
              <a:spLocks noChangeShapeType="1"/>
            </p:cNvSpPr>
            <p:nvPr/>
          </p:nvSpPr>
          <p:spPr bwMode="auto">
            <a:xfrm>
              <a:off x="5040" y="701"/>
              <a:ext cx="0" cy="4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2" name="Line 20"/>
            <p:cNvSpPr>
              <a:spLocks noChangeShapeType="1"/>
            </p:cNvSpPr>
            <p:nvPr/>
          </p:nvSpPr>
          <p:spPr bwMode="auto">
            <a:xfrm>
              <a:off x="5005" y="719"/>
              <a:ext cx="0" cy="3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3" name="Line 21"/>
            <p:cNvSpPr>
              <a:spLocks noChangeShapeType="1"/>
            </p:cNvSpPr>
            <p:nvPr/>
          </p:nvSpPr>
          <p:spPr bwMode="auto">
            <a:xfrm>
              <a:off x="4969" y="747"/>
              <a:ext cx="0" cy="3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4" name="Line 22"/>
            <p:cNvSpPr>
              <a:spLocks noChangeShapeType="1"/>
            </p:cNvSpPr>
            <p:nvPr/>
          </p:nvSpPr>
          <p:spPr bwMode="auto">
            <a:xfrm>
              <a:off x="4935" y="802"/>
              <a:ext cx="0" cy="2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5" name="Line 23"/>
            <p:cNvSpPr>
              <a:spLocks noChangeShapeType="1"/>
            </p:cNvSpPr>
            <p:nvPr/>
          </p:nvSpPr>
          <p:spPr bwMode="auto">
            <a:xfrm>
              <a:off x="5106" y="702"/>
              <a:ext cx="0" cy="4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6" name="Line 24"/>
            <p:cNvSpPr>
              <a:spLocks noChangeShapeType="1"/>
            </p:cNvSpPr>
            <p:nvPr/>
          </p:nvSpPr>
          <p:spPr bwMode="auto">
            <a:xfrm>
              <a:off x="5144" y="720"/>
              <a:ext cx="0" cy="3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7" name="Line 25"/>
            <p:cNvSpPr>
              <a:spLocks noChangeShapeType="1"/>
            </p:cNvSpPr>
            <p:nvPr/>
          </p:nvSpPr>
          <p:spPr bwMode="auto">
            <a:xfrm>
              <a:off x="5177" y="760"/>
              <a:ext cx="0" cy="3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8" name="Line 26"/>
            <p:cNvSpPr>
              <a:spLocks noChangeShapeType="1"/>
            </p:cNvSpPr>
            <p:nvPr/>
          </p:nvSpPr>
          <p:spPr bwMode="auto">
            <a:xfrm>
              <a:off x="5212" y="863"/>
              <a:ext cx="0" cy="2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99" name="Line 27"/>
            <p:cNvSpPr>
              <a:spLocks noChangeShapeType="1"/>
            </p:cNvSpPr>
            <p:nvPr/>
          </p:nvSpPr>
          <p:spPr bwMode="auto">
            <a:xfrm>
              <a:off x="4902" y="906"/>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600" name="Line 28"/>
            <p:cNvSpPr>
              <a:spLocks noChangeShapeType="1"/>
            </p:cNvSpPr>
            <p:nvPr/>
          </p:nvSpPr>
          <p:spPr bwMode="auto">
            <a:xfrm>
              <a:off x="4870" y="932"/>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601" name="Line 29"/>
            <p:cNvSpPr>
              <a:spLocks noChangeShapeType="1"/>
            </p:cNvSpPr>
            <p:nvPr/>
          </p:nvSpPr>
          <p:spPr bwMode="auto">
            <a:xfrm>
              <a:off x="4838" y="95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602" name="Arc 30"/>
            <p:cNvSpPr>
              <a:spLocks/>
            </p:cNvSpPr>
            <p:nvPr/>
          </p:nvSpPr>
          <p:spPr bwMode="auto">
            <a:xfrm>
              <a:off x="4704" y="862"/>
              <a:ext cx="208" cy="124"/>
            </a:xfrm>
            <a:custGeom>
              <a:avLst/>
              <a:gdLst>
                <a:gd name="T0" fmla="*/ 208 w 21600"/>
                <a:gd name="T1" fmla="*/ 0 h 21600"/>
                <a:gd name="T2" fmla="*/ 0 w 21600"/>
                <a:gd name="T3" fmla="*/ 124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Arc 31"/>
            <p:cNvSpPr>
              <a:spLocks/>
            </p:cNvSpPr>
            <p:nvPr/>
          </p:nvSpPr>
          <p:spPr bwMode="auto">
            <a:xfrm rot="10800000">
              <a:off x="4911" y="694"/>
              <a:ext cx="152" cy="208"/>
            </a:xfrm>
            <a:custGeom>
              <a:avLst/>
              <a:gdLst>
                <a:gd name="T0" fmla="*/ 152 w 21322"/>
                <a:gd name="T1" fmla="*/ 33 h 21600"/>
                <a:gd name="T2" fmla="*/ 0 w 21322"/>
                <a:gd name="T3" fmla="*/ 208 h 21600"/>
                <a:gd name="T4" fmla="*/ 0 w 21322"/>
                <a:gd name="T5" fmla="*/ 0 h 21600"/>
                <a:gd name="T6" fmla="*/ 0 60000 65536"/>
                <a:gd name="T7" fmla="*/ 0 60000 65536"/>
                <a:gd name="T8" fmla="*/ 0 60000 65536"/>
              </a:gdLst>
              <a:ahLst/>
              <a:cxnLst>
                <a:cxn ang="T6">
                  <a:pos x="T0" y="T1"/>
                </a:cxn>
                <a:cxn ang="T7">
                  <a:pos x="T2" y="T3"/>
                </a:cxn>
                <a:cxn ang="T8">
                  <a:pos x="T4" y="T5"/>
                </a:cxn>
              </a:cxnLst>
              <a:rect l="0" t="0" r="r" b="b"/>
              <a:pathLst>
                <a:path w="21322" h="21600" fill="none" extrusionOk="0">
                  <a:moveTo>
                    <a:pt x="21322" y="3460"/>
                  </a:moveTo>
                  <a:cubicBezTo>
                    <a:pt x="19625" y="13917"/>
                    <a:pt x="10594" y="21599"/>
                    <a:pt x="1" y="21600"/>
                  </a:cubicBezTo>
                  <a:cubicBezTo>
                    <a:pt x="0" y="21600"/>
                    <a:pt x="0" y="21599"/>
                    <a:pt x="0" y="21599"/>
                  </a:cubicBezTo>
                </a:path>
                <a:path w="21322" h="21600" stroke="0" extrusionOk="0">
                  <a:moveTo>
                    <a:pt x="21322" y="3460"/>
                  </a:moveTo>
                  <a:cubicBezTo>
                    <a:pt x="19625" y="13917"/>
                    <a:pt x="10594" y="21599"/>
                    <a:pt x="1" y="21600"/>
                  </a:cubicBezTo>
                  <a:cubicBezTo>
                    <a:pt x="0" y="21600"/>
                    <a:pt x="0" y="21599"/>
                    <a:pt x="0" y="21599"/>
                  </a:cubicBezTo>
                  <a:lnTo>
                    <a:pt x="1" y="0"/>
                  </a:lnTo>
                  <a:lnTo>
                    <a:pt x="21322" y="346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Arc 32"/>
            <p:cNvSpPr>
              <a:spLocks/>
            </p:cNvSpPr>
            <p:nvPr/>
          </p:nvSpPr>
          <p:spPr bwMode="auto">
            <a:xfrm rot="10800000">
              <a:off x="5085" y="690"/>
              <a:ext cx="134" cy="236"/>
            </a:xfrm>
            <a:custGeom>
              <a:avLst/>
              <a:gdLst>
                <a:gd name="T0" fmla="*/ 134 w 21386"/>
                <a:gd name="T1" fmla="*/ 236 h 21600"/>
                <a:gd name="T2" fmla="*/ 0 w 21386"/>
                <a:gd name="T3" fmla="*/ 33 h 21600"/>
                <a:gd name="T4" fmla="*/ 134 w 21386"/>
                <a:gd name="T5" fmla="*/ 0 h 21600"/>
                <a:gd name="T6" fmla="*/ 0 60000 65536"/>
                <a:gd name="T7" fmla="*/ 0 60000 65536"/>
                <a:gd name="T8" fmla="*/ 0 60000 65536"/>
              </a:gdLst>
              <a:ahLst/>
              <a:cxnLst>
                <a:cxn ang="T6">
                  <a:pos x="T0" y="T1"/>
                </a:cxn>
                <a:cxn ang="T7">
                  <a:pos x="T2" y="T3"/>
                </a:cxn>
                <a:cxn ang="T8">
                  <a:pos x="T4" y="T5"/>
                </a:cxn>
              </a:cxnLst>
              <a:rect l="0" t="0" r="r" b="b"/>
              <a:pathLst>
                <a:path w="21386" h="21600" fill="none" extrusionOk="0">
                  <a:moveTo>
                    <a:pt x="21386" y="21600"/>
                  </a:moveTo>
                  <a:cubicBezTo>
                    <a:pt x="10629" y="21600"/>
                    <a:pt x="1511" y="13685"/>
                    <a:pt x="0" y="3034"/>
                  </a:cubicBezTo>
                </a:path>
                <a:path w="21386" h="21600" stroke="0" extrusionOk="0">
                  <a:moveTo>
                    <a:pt x="21386" y="21600"/>
                  </a:moveTo>
                  <a:cubicBezTo>
                    <a:pt x="10629" y="21600"/>
                    <a:pt x="1511" y="13685"/>
                    <a:pt x="0" y="3034"/>
                  </a:cubicBezTo>
                  <a:lnTo>
                    <a:pt x="21386" y="0"/>
                  </a:lnTo>
                  <a:lnTo>
                    <a:pt x="21386" y="2160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Arc 33"/>
            <p:cNvSpPr>
              <a:spLocks/>
            </p:cNvSpPr>
            <p:nvPr/>
          </p:nvSpPr>
          <p:spPr bwMode="auto">
            <a:xfrm>
              <a:off x="5214" y="862"/>
              <a:ext cx="172" cy="148"/>
            </a:xfrm>
            <a:custGeom>
              <a:avLst/>
              <a:gdLst>
                <a:gd name="T0" fmla="*/ 172 w 21600"/>
                <a:gd name="T1" fmla="*/ 148 h 21600"/>
                <a:gd name="T2" fmla="*/ 0 w 21600"/>
                <a:gd name="T3" fmla="*/ 0 h 21600"/>
                <a:gd name="T4" fmla="*/ 172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6514" name="Group 34"/>
          <p:cNvGrpSpPr>
            <a:grpSpLocks/>
          </p:cNvGrpSpPr>
          <p:nvPr/>
        </p:nvGrpSpPr>
        <p:grpSpPr bwMode="auto">
          <a:xfrm>
            <a:off x="7264400" y="1641475"/>
            <a:ext cx="1168400" cy="357188"/>
            <a:chOff x="4512" y="2016"/>
            <a:chExt cx="736" cy="225"/>
          </a:xfrm>
        </p:grpSpPr>
        <p:sp>
          <p:nvSpPr>
            <p:cNvPr id="24585" name="Line 35"/>
            <p:cNvSpPr>
              <a:spLocks noChangeShapeType="1"/>
            </p:cNvSpPr>
            <p:nvPr/>
          </p:nvSpPr>
          <p:spPr bwMode="auto">
            <a:xfrm>
              <a:off x="4560" y="2208"/>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86" name="Line 36"/>
            <p:cNvSpPr>
              <a:spLocks noChangeShapeType="1"/>
            </p:cNvSpPr>
            <p:nvPr/>
          </p:nvSpPr>
          <p:spPr bwMode="auto">
            <a:xfrm flipH="1">
              <a:off x="4960" y="2208"/>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4587" name="Text Box 37"/>
            <p:cNvSpPr txBox="1">
              <a:spLocks noChangeArrowheads="1"/>
            </p:cNvSpPr>
            <p:nvPr/>
          </p:nvSpPr>
          <p:spPr bwMode="auto">
            <a:xfrm>
              <a:off x="4512" y="2016"/>
              <a:ext cx="220"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chemeClr val="hlink"/>
                  </a:solidFill>
                  <a:sym typeface="Symbol" panose="05050102010706020507" pitchFamily="18" charset="2"/>
                </a:rPr>
                <a:t></a:t>
              </a:r>
            </a:p>
          </p:txBody>
        </p:sp>
      </p:grpSp>
    </p:spTree>
    <p:extLst>
      <p:ext uri="{BB962C8B-B14F-4D97-AF65-F5344CB8AC3E}">
        <p14:creationId xmlns:p14="http://schemas.microsoft.com/office/powerpoint/2010/main" val="24827028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6483">
                                            <p:txEl>
                                              <p:pRg st="0" end="0"/>
                                            </p:txEl>
                                          </p:spTgt>
                                        </p:tgtEl>
                                        <p:attrNameLst>
                                          <p:attrName>style.visibility</p:attrName>
                                        </p:attrNameLst>
                                      </p:cBhvr>
                                      <p:to>
                                        <p:strVal val="visible"/>
                                      </p:to>
                                    </p:set>
                                    <p:anim calcmode="lin" valueType="num">
                                      <p:cBhvr additive="base">
                                        <p:cTn id="7" dur="500" fill="hold"/>
                                        <p:tgtEl>
                                          <p:spTgt spid="9164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64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6495"/>
                                        </p:tgtEl>
                                        <p:attrNameLst>
                                          <p:attrName>style.visibility</p:attrName>
                                        </p:attrNameLst>
                                      </p:cBhvr>
                                      <p:to>
                                        <p:strVal val="visible"/>
                                      </p:to>
                                    </p:set>
                                    <p:anim calcmode="lin" valueType="num">
                                      <p:cBhvr additive="base">
                                        <p:cTn id="11" dur="500" fill="hold"/>
                                        <p:tgtEl>
                                          <p:spTgt spid="916495"/>
                                        </p:tgtEl>
                                        <p:attrNameLst>
                                          <p:attrName>ppt_x</p:attrName>
                                        </p:attrNameLst>
                                      </p:cBhvr>
                                      <p:tavLst>
                                        <p:tav tm="0">
                                          <p:val>
                                            <p:strVal val="#ppt_x"/>
                                          </p:val>
                                        </p:tav>
                                        <p:tav tm="100000">
                                          <p:val>
                                            <p:strVal val="#ppt_x"/>
                                          </p:val>
                                        </p:tav>
                                      </p:tavLst>
                                    </p:anim>
                                    <p:anim calcmode="lin" valueType="num">
                                      <p:cBhvr additive="base">
                                        <p:cTn id="12" dur="500" fill="hold"/>
                                        <p:tgtEl>
                                          <p:spTgt spid="91649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16483">
                                            <p:txEl>
                                              <p:pRg st="1" end="1"/>
                                            </p:txEl>
                                          </p:spTgt>
                                        </p:tgtEl>
                                        <p:attrNameLst>
                                          <p:attrName>style.visibility</p:attrName>
                                        </p:attrNameLst>
                                      </p:cBhvr>
                                      <p:to>
                                        <p:strVal val="visible"/>
                                      </p:to>
                                    </p:set>
                                    <p:anim calcmode="lin" valueType="num">
                                      <p:cBhvr additive="base">
                                        <p:cTn id="17" dur="500" fill="hold"/>
                                        <p:tgtEl>
                                          <p:spTgt spid="91648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16483">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2" fill="hold" nodeType="afterEffect">
                                  <p:stCondLst>
                                    <p:cond delay="0"/>
                                  </p:stCondLst>
                                  <p:childTnLst>
                                    <p:set>
                                      <p:cBhvr>
                                        <p:cTn id="21" dur="1" fill="hold">
                                          <p:stCondLst>
                                            <p:cond delay="0"/>
                                          </p:stCondLst>
                                        </p:cTn>
                                        <p:tgtEl>
                                          <p:spTgt spid="916485"/>
                                        </p:tgtEl>
                                        <p:attrNameLst>
                                          <p:attrName>style.visibility</p:attrName>
                                        </p:attrNameLst>
                                      </p:cBhvr>
                                      <p:to>
                                        <p:strVal val="visible"/>
                                      </p:to>
                                    </p:set>
                                    <p:animEffect transition="in" filter="wipe(right)">
                                      <p:cBhvr>
                                        <p:cTn id="22" dur="500"/>
                                        <p:tgtEl>
                                          <p:spTgt spid="9164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16483">
                                            <p:txEl>
                                              <p:pRg st="2" end="2"/>
                                            </p:txEl>
                                          </p:spTgt>
                                        </p:tgtEl>
                                        <p:attrNameLst>
                                          <p:attrName>style.visibility</p:attrName>
                                        </p:attrNameLst>
                                      </p:cBhvr>
                                      <p:to>
                                        <p:strVal val="visible"/>
                                      </p:to>
                                    </p:set>
                                    <p:anim calcmode="lin" valueType="num">
                                      <p:cBhvr additive="base">
                                        <p:cTn id="27" dur="500" fill="hold"/>
                                        <p:tgtEl>
                                          <p:spTgt spid="916483">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16483">
                                            <p:txEl>
                                              <p:pRg st="2" end="2"/>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7" presetClass="entr" presetSubtype="10" fill="hold" nodeType="afterEffect">
                                  <p:stCondLst>
                                    <p:cond delay="0"/>
                                  </p:stCondLst>
                                  <p:childTnLst>
                                    <p:set>
                                      <p:cBhvr>
                                        <p:cTn id="31" dur="1" fill="hold">
                                          <p:stCondLst>
                                            <p:cond delay="0"/>
                                          </p:stCondLst>
                                        </p:cTn>
                                        <p:tgtEl>
                                          <p:spTgt spid="916514"/>
                                        </p:tgtEl>
                                        <p:attrNameLst>
                                          <p:attrName>style.visibility</p:attrName>
                                        </p:attrNameLst>
                                      </p:cBhvr>
                                      <p:to>
                                        <p:strVal val="visible"/>
                                      </p:to>
                                    </p:set>
                                    <p:anim calcmode="lin" valueType="num">
                                      <p:cBhvr>
                                        <p:cTn id="32" dur="500" fill="hold"/>
                                        <p:tgtEl>
                                          <p:spTgt spid="916514"/>
                                        </p:tgtEl>
                                        <p:attrNameLst>
                                          <p:attrName>ppt_w</p:attrName>
                                        </p:attrNameLst>
                                      </p:cBhvr>
                                      <p:tavLst>
                                        <p:tav tm="0">
                                          <p:val>
                                            <p:fltVal val="0"/>
                                          </p:val>
                                        </p:tav>
                                        <p:tav tm="100000">
                                          <p:val>
                                            <p:strVal val="#ppt_w"/>
                                          </p:val>
                                        </p:tav>
                                      </p:tavLst>
                                    </p:anim>
                                    <p:anim calcmode="lin" valueType="num">
                                      <p:cBhvr>
                                        <p:cTn id="33" dur="500" fill="hold"/>
                                        <p:tgtEl>
                                          <p:spTgt spid="916514"/>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916483">
                                            <p:txEl>
                                              <p:pRg st="3" end="3"/>
                                            </p:txEl>
                                          </p:spTgt>
                                        </p:tgtEl>
                                        <p:attrNameLst>
                                          <p:attrName>style.visibility</p:attrName>
                                        </p:attrNameLst>
                                      </p:cBhvr>
                                      <p:to>
                                        <p:strVal val="visible"/>
                                      </p:to>
                                    </p:set>
                                    <p:anim calcmode="lin" valueType="num">
                                      <p:cBhvr additive="base">
                                        <p:cTn id="38" dur="500" fill="hold"/>
                                        <p:tgtEl>
                                          <p:spTgt spid="916483">
                                            <p:txEl>
                                              <p:pRg st="3" end="3"/>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916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916483">
                                            <p:txEl>
                                              <p:pRg st="5" end="5"/>
                                            </p:txEl>
                                          </p:spTgt>
                                        </p:tgtEl>
                                        <p:attrNameLst>
                                          <p:attrName>style.visibility</p:attrName>
                                        </p:attrNameLst>
                                      </p:cBhvr>
                                      <p:to>
                                        <p:strVal val="visible"/>
                                      </p:to>
                                    </p:set>
                                    <p:anim calcmode="lin" valueType="num">
                                      <p:cBhvr additive="base">
                                        <p:cTn id="44" dur="500" fill="hold"/>
                                        <p:tgtEl>
                                          <p:spTgt spid="916483">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916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916483">
                                            <p:txEl>
                                              <p:pRg st="6" end="6"/>
                                            </p:txEl>
                                          </p:spTgt>
                                        </p:tgtEl>
                                        <p:attrNameLst>
                                          <p:attrName>style.visibility</p:attrName>
                                        </p:attrNameLst>
                                      </p:cBhvr>
                                      <p:to>
                                        <p:strVal val="visible"/>
                                      </p:to>
                                    </p:set>
                                    <p:anim calcmode="lin" valueType="num">
                                      <p:cBhvr additive="base">
                                        <p:cTn id="50" dur="500" fill="hold"/>
                                        <p:tgtEl>
                                          <p:spTgt spid="916483">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9164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916483">
                                            <p:txEl>
                                              <p:pRg st="7" end="7"/>
                                            </p:txEl>
                                          </p:spTgt>
                                        </p:tgtEl>
                                        <p:attrNameLst>
                                          <p:attrName>style.visibility</p:attrName>
                                        </p:attrNameLst>
                                      </p:cBhvr>
                                      <p:to>
                                        <p:strVal val="visible"/>
                                      </p:to>
                                    </p:set>
                                    <p:anim calcmode="lin" valueType="num">
                                      <p:cBhvr additive="base">
                                        <p:cTn id="56" dur="500" fill="hold"/>
                                        <p:tgtEl>
                                          <p:spTgt spid="916483">
                                            <p:txEl>
                                              <p:pRg st="7" end="7"/>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916483">
                                            <p:txEl>
                                              <p:pRg st="7" end="7"/>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916483">
                                            <p:txEl>
                                              <p:pRg st="8" end="8"/>
                                            </p:txEl>
                                          </p:spTgt>
                                        </p:tgtEl>
                                        <p:attrNameLst>
                                          <p:attrName>style.visibility</p:attrName>
                                        </p:attrNameLst>
                                      </p:cBhvr>
                                      <p:to>
                                        <p:strVal val="visible"/>
                                      </p:to>
                                    </p:set>
                                    <p:anim calcmode="lin" valueType="num">
                                      <p:cBhvr additive="base">
                                        <p:cTn id="60" dur="500" fill="hold"/>
                                        <p:tgtEl>
                                          <p:spTgt spid="916483">
                                            <p:txEl>
                                              <p:pRg st="8" end="8"/>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916483">
                                            <p:txEl>
                                              <p:pRg st="8" end="8"/>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916483">
                                            <p:txEl>
                                              <p:pRg st="9" end="9"/>
                                            </p:txEl>
                                          </p:spTgt>
                                        </p:tgtEl>
                                        <p:attrNameLst>
                                          <p:attrName>style.visibility</p:attrName>
                                        </p:attrNameLst>
                                      </p:cBhvr>
                                      <p:to>
                                        <p:strVal val="visible"/>
                                      </p:to>
                                    </p:set>
                                    <p:anim calcmode="lin" valueType="num">
                                      <p:cBhvr additive="base">
                                        <p:cTn id="64" dur="500" fill="hold"/>
                                        <p:tgtEl>
                                          <p:spTgt spid="916483">
                                            <p:txEl>
                                              <p:pRg st="9" end="9"/>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916483">
                                            <p:txEl>
                                              <p:pRg st="9" end="9"/>
                                            </p:txEl>
                                          </p:spTgt>
                                        </p:tgtEl>
                                        <p:attrNameLst>
                                          <p:attrName>ppt_y</p:attrName>
                                        </p:attrNameLst>
                                      </p:cBhvr>
                                      <p:tavLst>
                                        <p:tav tm="0">
                                          <p:val>
                                            <p:strVal val="#ppt_y"/>
                                          </p:val>
                                        </p:tav>
                                        <p:tav tm="100000">
                                          <p:val>
                                            <p:strVal val="#ppt_y"/>
                                          </p:val>
                                        </p:tav>
                                      </p:tavLst>
                                    </p:anim>
                                  </p:childTnLst>
                                </p:cTn>
                              </p:par>
                              <p:par>
                                <p:cTn id="66" presetID="17" presetClass="entr" presetSubtype="10" fill="hold" nodeType="withEffect">
                                  <p:stCondLst>
                                    <p:cond delay="0"/>
                                  </p:stCondLst>
                                  <p:childTnLst>
                                    <p:set>
                                      <p:cBhvr>
                                        <p:cTn id="67" dur="1" fill="hold">
                                          <p:stCondLst>
                                            <p:cond delay="0"/>
                                          </p:stCondLst>
                                        </p:cTn>
                                        <p:tgtEl>
                                          <p:spTgt spid="916488"/>
                                        </p:tgtEl>
                                        <p:attrNameLst>
                                          <p:attrName>style.visibility</p:attrName>
                                        </p:attrNameLst>
                                      </p:cBhvr>
                                      <p:to>
                                        <p:strVal val="visible"/>
                                      </p:to>
                                    </p:set>
                                    <p:anim calcmode="lin" valueType="num">
                                      <p:cBhvr>
                                        <p:cTn id="68" dur="500" fill="hold"/>
                                        <p:tgtEl>
                                          <p:spTgt spid="916488"/>
                                        </p:tgtEl>
                                        <p:attrNameLst>
                                          <p:attrName>ppt_w</p:attrName>
                                        </p:attrNameLst>
                                      </p:cBhvr>
                                      <p:tavLst>
                                        <p:tav tm="0">
                                          <p:val>
                                            <p:fltVal val="0"/>
                                          </p:val>
                                        </p:tav>
                                        <p:tav tm="100000">
                                          <p:val>
                                            <p:strVal val="#ppt_w"/>
                                          </p:val>
                                        </p:tav>
                                      </p:tavLst>
                                    </p:anim>
                                    <p:anim calcmode="lin" valueType="num">
                                      <p:cBhvr>
                                        <p:cTn id="69" dur="500" fill="hold"/>
                                        <p:tgtEl>
                                          <p:spTgt spid="916488"/>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916483">
                                            <p:txEl>
                                              <p:pRg st="10" end="10"/>
                                            </p:txEl>
                                          </p:spTgt>
                                        </p:tgtEl>
                                        <p:attrNameLst>
                                          <p:attrName>style.visibility</p:attrName>
                                        </p:attrNameLst>
                                      </p:cBhvr>
                                      <p:to>
                                        <p:strVal val="visible"/>
                                      </p:to>
                                    </p:set>
                                    <p:anim calcmode="lin" valueType="num">
                                      <p:cBhvr additive="base">
                                        <p:cTn id="74" dur="500" fill="hold"/>
                                        <p:tgtEl>
                                          <p:spTgt spid="916483">
                                            <p:txEl>
                                              <p:pRg st="10" end="10"/>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9164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65312" name="Group 32"/>
          <p:cNvGrpSpPr>
            <a:grpSpLocks/>
          </p:cNvGrpSpPr>
          <p:nvPr/>
        </p:nvGrpSpPr>
        <p:grpSpPr bwMode="auto">
          <a:xfrm>
            <a:off x="1295400" y="1295400"/>
            <a:ext cx="6432550" cy="1600200"/>
            <a:chOff x="960" y="480"/>
            <a:chExt cx="4052" cy="1008"/>
          </a:xfrm>
        </p:grpSpPr>
        <p:sp>
          <p:nvSpPr>
            <p:cNvPr id="23567" name="Rectangle 7"/>
            <p:cNvSpPr>
              <a:spLocks noChangeArrowheads="1"/>
            </p:cNvSpPr>
            <p:nvPr/>
          </p:nvSpPr>
          <p:spPr bwMode="auto">
            <a:xfrm>
              <a:off x="3866" y="877"/>
              <a:ext cx="114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400">
                  <a:solidFill>
                    <a:schemeClr val="hlink"/>
                  </a:solidFill>
                </a:rPr>
                <a:t>Departures</a:t>
              </a:r>
            </a:p>
          </p:txBody>
        </p:sp>
        <p:sp>
          <p:nvSpPr>
            <p:cNvPr id="23568" name="Rectangle 6"/>
            <p:cNvSpPr>
              <a:spLocks noChangeArrowheads="1"/>
            </p:cNvSpPr>
            <p:nvPr/>
          </p:nvSpPr>
          <p:spPr bwMode="auto">
            <a:xfrm>
              <a:off x="1004" y="894"/>
              <a:ext cx="83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400">
                  <a:solidFill>
                    <a:schemeClr val="hlink"/>
                  </a:solidFill>
                </a:rPr>
                <a:t>Arrivals</a:t>
              </a:r>
            </a:p>
          </p:txBody>
        </p:sp>
        <p:sp>
          <p:nvSpPr>
            <p:cNvPr id="23569" name="Line 4"/>
            <p:cNvSpPr>
              <a:spLocks noChangeShapeType="1"/>
            </p:cNvSpPr>
            <p:nvPr/>
          </p:nvSpPr>
          <p:spPr bwMode="auto">
            <a:xfrm>
              <a:off x="3790" y="892"/>
              <a:ext cx="122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Line 5"/>
            <p:cNvSpPr>
              <a:spLocks noChangeShapeType="1"/>
            </p:cNvSpPr>
            <p:nvPr/>
          </p:nvSpPr>
          <p:spPr bwMode="auto">
            <a:xfrm>
              <a:off x="960" y="910"/>
              <a:ext cx="981"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Rectangle 27"/>
            <p:cNvSpPr>
              <a:spLocks noChangeArrowheads="1"/>
            </p:cNvSpPr>
            <p:nvPr/>
          </p:nvSpPr>
          <p:spPr bwMode="auto">
            <a:xfrm>
              <a:off x="1941" y="480"/>
              <a:ext cx="1925" cy="100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3572" name="Text Box 30"/>
            <p:cNvSpPr txBox="1">
              <a:spLocks noChangeArrowheads="1"/>
            </p:cNvSpPr>
            <p:nvPr/>
          </p:nvSpPr>
          <p:spPr bwMode="auto">
            <a:xfrm>
              <a:off x="2138" y="1259"/>
              <a:ext cx="1483"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i="1"/>
                <a:t>Queuing System</a:t>
              </a:r>
            </a:p>
          </p:txBody>
        </p:sp>
      </p:grpSp>
      <p:sp>
        <p:nvSpPr>
          <p:cNvPr id="23555" name="Rectangle 9"/>
          <p:cNvSpPr>
            <a:spLocks noGrp="1" noChangeArrowheads="1"/>
          </p:cNvSpPr>
          <p:nvPr>
            <p:ph type="title"/>
          </p:nvPr>
        </p:nvSpPr>
        <p:spPr/>
        <p:txBody>
          <a:bodyPr/>
          <a:lstStyle/>
          <a:p>
            <a:r>
              <a:rPr lang="en-US" altLang="ko-KR" smtClean="0">
                <a:ea typeface="Gulim" panose="020B0600000101010101" pitchFamily="34" charset="-127"/>
              </a:rPr>
              <a:t>Introduction to Queuing Theory</a:t>
            </a:r>
          </a:p>
        </p:txBody>
      </p:sp>
      <p:sp>
        <p:nvSpPr>
          <p:cNvPr id="865290" name="Rectangle 10"/>
          <p:cNvSpPr>
            <a:spLocks noGrp="1" noChangeArrowheads="1"/>
          </p:cNvSpPr>
          <p:nvPr>
            <p:ph type="body" idx="1"/>
          </p:nvPr>
        </p:nvSpPr>
        <p:spPr>
          <a:xfrm>
            <a:off x="152400" y="3416300"/>
            <a:ext cx="8839200" cy="3289299"/>
          </a:xfrm>
        </p:spPr>
        <p:txBody>
          <a:bodyPr/>
          <a:lstStyle/>
          <a:p>
            <a:pPr>
              <a:lnSpc>
                <a:spcPct val="80000"/>
              </a:lnSpc>
              <a:spcBef>
                <a:spcPct val="15000"/>
              </a:spcBef>
            </a:pPr>
            <a:r>
              <a:rPr lang="en-US" altLang="ko-KR" dirty="0" smtClean="0">
                <a:ea typeface="Gulim" panose="020B0600000101010101" pitchFamily="34" charset="-127"/>
              </a:rPr>
              <a:t>What about queuing time??</a:t>
            </a:r>
          </a:p>
          <a:p>
            <a:pPr lvl="1">
              <a:lnSpc>
                <a:spcPct val="80000"/>
              </a:lnSpc>
              <a:spcBef>
                <a:spcPct val="15000"/>
              </a:spcBef>
            </a:pPr>
            <a:r>
              <a:rPr lang="en-US" altLang="ko-KR" dirty="0" smtClean="0">
                <a:ea typeface="Gulim" panose="020B0600000101010101" pitchFamily="34" charset="-127"/>
              </a:rPr>
              <a:t>Let’s apply some queuing theory</a:t>
            </a:r>
          </a:p>
          <a:p>
            <a:pPr lvl="1">
              <a:lnSpc>
                <a:spcPct val="80000"/>
              </a:lnSpc>
              <a:spcBef>
                <a:spcPct val="15000"/>
              </a:spcBef>
            </a:pPr>
            <a:r>
              <a:rPr lang="en-US" altLang="ko-KR" dirty="0" smtClean="0">
                <a:ea typeface="Gulim" panose="020B0600000101010101" pitchFamily="34" charset="-127"/>
              </a:rPr>
              <a:t>Queuing Theory applies to long term, steady state behavior </a:t>
            </a:r>
            <a:r>
              <a:rPr lang="en-US" altLang="ko-KR" dirty="0" smtClean="0">
                <a:ea typeface="Gulim" panose="020B0600000101010101" pitchFamily="34" charset="-127"/>
                <a:sym typeface="Symbol" panose="05050102010706020507" pitchFamily="18" charset="2"/>
              </a:rPr>
              <a:t></a:t>
            </a:r>
            <a:r>
              <a:rPr lang="en-US" altLang="ko-KR" dirty="0" smtClean="0">
                <a:ea typeface="Gulim" panose="020B0600000101010101" pitchFamily="34" charset="-127"/>
              </a:rPr>
              <a:t> Arrival rate = Departure rate</a:t>
            </a:r>
          </a:p>
          <a:p>
            <a:pPr>
              <a:lnSpc>
                <a:spcPct val="80000"/>
              </a:lnSpc>
              <a:spcBef>
                <a:spcPct val="15000"/>
              </a:spcBef>
            </a:pPr>
            <a:r>
              <a:rPr lang="en-US" altLang="ko-KR" dirty="0" smtClean="0">
                <a:ea typeface="Gulim" panose="020B0600000101010101" pitchFamily="34" charset="-127"/>
              </a:rPr>
              <a:t>Arrivals characterized by some probabilistic distribution</a:t>
            </a:r>
          </a:p>
          <a:p>
            <a:pPr>
              <a:lnSpc>
                <a:spcPct val="80000"/>
              </a:lnSpc>
              <a:spcBef>
                <a:spcPct val="15000"/>
              </a:spcBef>
            </a:pPr>
            <a:r>
              <a:rPr lang="en-US" altLang="ko-KR" dirty="0" smtClean="0">
                <a:ea typeface="Gulim" panose="020B0600000101010101" pitchFamily="34" charset="-127"/>
              </a:rPr>
              <a:t>Departures characterized by some probabilistic distribution</a:t>
            </a:r>
          </a:p>
        </p:txBody>
      </p:sp>
      <p:grpSp>
        <p:nvGrpSpPr>
          <p:cNvPr id="865306" name="Group 26"/>
          <p:cNvGrpSpPr>
            <a:grpSpLocks/>
          </p:cNvGrpSpPr>
          <p:nvPr/>
        </p:nvGrpSpPr>
        <p:grpSpPr bwMode="auto">
          <a:xfrm>
            <a:off x="3079750" y="1441450"/>
            <a:ext cx="2697163" cy="1271588"/>
            <a:chOff x="3720" y="288"/>
            <a:chExt cx="2062" cy="972"/>
          </a:xfrm>
        </p:grpSpPr>
        <p:sp>
          <p:nvSpPr>
            <p:cNvPr id="23558" name="AutoShape 15"/>
            <p:cNvSpPr>
              <a:spLocks noChangeArrowheads="1"/>
            </p:cNvSpPr>
            <p:nvPr/>
          </p:nvSpPr>
          <p:spPr bwMode="auto">
            <a:xfrm>
              <a:off x="5213" y="513"/>
              <a:ext cx="569" cy="373"/>
            </a:xfrm>
            <a:prstGeom prst="roundRect">
              <a:avLst>
                <a:gd name="adj" fmla="val 12495"/>
              </a:avLst>
            </a:prstGeom>
            <a:solidFill>
              <a:srgbClr val="FF66CC"/>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3559" name="Rectangle 17"/>
            <p:cNvSpPr>
              <a:spLocks noChangeArrowheads="1"/>
            </p:cNvSpPr>
            <p:nvPr/>
          </p:nvSpPr>
          <p:spPr bwMode="auto">
            <a:xfrm>
              <a:off x="3800" y="546"/>
              <a:ext cx="471" cy="307"/>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3560" name="Line 18"/>
            <p:cNvSpPr>
              <a:spLocks noChangeShapeType="1"/>
            </p:cNvSpPr>
            <p:nvPr/>
          </p:nvSpPr>
          <p:spPr bwMode="auto">
            <a:xfrm flipV="1">
              <a:off x="4182" y="538"/>
              <a:ext cx="0" cy="3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19"/>
            <p:cNvSpPr>
              <a:spLocks noChangeShapeType="1"/>
            </p:cNvSpPr>
            <p:nvPr/>
          </p:nvSpPr>
          <p:spPr bwMode="auto">
            <a:xfrm flipV="1">
              <a:off x="4084" y="539"/>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Rectangle 20"/>
            <p:cNvSpPr>
              <a:spLocks noChangeArrowheads="1"/>
            </p:cNvSpPr>
            <p:nvPr/>
          </p:nvSpPr>
          <p:spPr bwMode="auto">
            <a:xfrm>
              <a:off x="3720" y="864"/>
              <a:ext cx="629" cy="3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5000"/>
                </a:lnSpc>
                <a:spcBef>
                  <a:spcPct val="0"/>
                </a:spcBef>
                <a:buSzTx/>
              </a:pPr>
              <a:r>
                <a:rPr lang="en-US" altLang="en-US" sz="1800"/>
                <a:t>Queue</a:t>
              </a:r>
            </a:p>
            <a:p>
              <a:pPr>
                <a:lnSpc>
                  <a:spcPct val="85000"/>
                </a:lnSpc>
                <a:spcBef>
                  <a:spcPct val="0"/>
                </a:spcBef>
                <a:buSzTx/>
              </a:pPr>
              <a:endParaRPr lang="en-US" altLang="en-US" sz="1800"/>
            </a:p>
          </p:txBody>
        </p:sp>
        <p:sp>
          <p:nvSpPr>
            <p:cNvPr id="23563" name="Rectangle 22"/>
            <p:cNvSpPr>
              <a:spLocks noChangeArrowheads="1"/>
            </p:cNvSpPr>
            <p:nvPr/>
          </p:nvSpPr>
          <p:spPr bwMode="auto">
            <a:xfrm>
              <a:off x="4618" y="288"/>
              <a:ext cx="374" cy="82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Controller</a:t>
              </a:r>
            </a:p>
          </p:txBody>
        </p:sp>
        <p:sp>
          <p:nvSpPr>
            <p:cNvPr id="23564" name="Line 23"/>
            <p:cNvSpPr>
              <a:spLocks noChangeShapeType="1"/>
            </p:cNvSpPr>
            <p:nvPr/>
          </p:nvSpPr>
          <p:spPr bwMode="auto">
            <a:xfrm>
              <a:off x="4288" y="700"/>
              <a:ext cx="3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Rectangle 24"/>
            <p:cNvSpPr>
              <a:spLocks noChangeArrowheads="1"/>
            </p:cNvSpPr>
            <p:nvPr/>
          </p:nvSpPr>
          <p:spPr bwMode="auto">
            <a:xfrm>
              <a:off x="5274" y="610"/>
              <a:ext cx="451"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5000"/>
                </a:lnSpc>
                <a:spcBef>
                  <a:spcPct val="0"/>
                </a:spcBef>
                <a:buSzTx/>
              </a:pPr>
              <a:r>
                <a:rPr lang="en-US" altLang="en-US" sz="1800"/>
                <a:t>Disk</a:t>
              </a:r>
            </a:p>
          </p:txBody>
        </p:sp>
        <p:sp>
          <p:nvSpPr>
            <p:cNvPr id="23566" name="Line 25"/>
            <p:cNvSpPr>
              <a:spLocks noChangeShapeType="1"/>
            </p:cNvSpPr>
            <p:nvPr/>
          </p:nvSpPr>
          <p:spPr bwMode="auto">
            <a:xfrm>
              <a:off x="4992" y="700"/>
              <a:ext cx="2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65135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5290">
                                            <p:txEl>
                                              <p:pRg st="0" end="0"/>
                                            </p:txEl>
                                          </p:spTgt>
                                        </p:tgtEl>
                                        <p:attrNameLst>
                                          <p:attrName>style.visibility</p:attrName>
                                        </p:attrNameLst>
                                      </p:cBhvr>
                                      <p:to>
                                        <p:strVal val="visible"/>
                                      </p:to>
                                    </p:set>
                                    <p:anim calcmode="lin" valueType="num">
                                      <p:cBhvr additive="base">
                                        <p:cTn id="7" dur="500" fill="hold"/>
                                        <p:tgtEl>
                                          <p:spTgt spid="86529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5290">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8653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65290">
                                            <p:txEl>
                                              <p:pRg st="1" end="1"/>
                                            </p:txEl>
                                          </p:spTgt>
                                        </p:tgtEl>
                                        <p:attrNameLst>
                                          <p:attrName>style.visibility</p:attrName>
                                        </p:attrNameLst>
                                      </p:cBhvr>
                                      <p:to>
                                        <p:strVal val="visible"/>
                                      </p:to>
                                    </p:set>
                                    <p:anim calcmode="lin" valueType="num">
                                      <p:cBhvr additive="base">
                                        <p:cTn id="15" dur="500" fill="hold"/>
                                        <p:tgtEl>
                                          <p:spTgt spid="865290">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65290">
                                            <p:txEl>
                                              <p:pRg st="1" end="1"/>
                                            </p:txEl>
                                          </p:spTgt>
                                        </p:tgtEl>
                                        <p:attrNameLst>
                                          <p:attrName>ppt_y</p:attrName>
                                        </p:attrNameLst>
                                      </p:cBhvr>
                                      <p:tavLst>
                                        <p:tav tm="0">
                                          <p:val>
                                            <p:strVal val="#ppt_y"/>
                                          </p:val>
                                        </p:tav>
                                        <p:tav tm="100000">
                                          <p:val>
                                            <p:strVal val="#ppt_y"/>
                                          </p:val>
                                        </p:tav>
                                      </p:tavLst>
                                    </p:anim>
                                  </p:childTnLst>
                                </p:cTn>
                              </p:par>
                              <p:par>
                                <p:cTn id="17" presetID="4" presetClass="entr" presetSubtype="32" fill="hold" nodeType="withEffect">
                                  <p:stCondLst>
                                    <p:cond delay="0"/>
                                  </p:stCondLst>
                                  <p:childTnLst>
                                    <p:set>
                                      <p:cBhvr>
                                        <p:cTn id="18" dur="1" fill="hold">
                                          <p:stCondLst>
                                            <p:cond delay="0"/>
                                          </p:stCondLst>
                                        </p:cTn>
                                        <p:tgtEl>
                                          <p:spTgt spid="865312"/>
                                        </p:tgtEl>
                                        <p:attrNameLst>
                                          <p:attrName>style.visibility</p:attrName>
                                        </p:attrNameLst>
                                      </p:cBhvr>
                                      <p:to>
                                        <p:strVal val="visible"/>
                                      </p:to>
                                    </p:set>
                                    <p:animEffect transition="in" filter="box(out)">
                                      <p:cBhvr>
                                        <p:cTn id="19" dur="500"/>
                                        <p:tgtEl>
                                          <p:spTgt spid="865312"/>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865290">
                                            <p:txEl>
                                              <p:pRg st="2" end="2"/>
                                            </p:txEl>
                                          </p:spTgt>
                                        </p:tgtEl>
                                        <p:attrNameLst>
                                          <p:attrName>style.visibility</p:attrName>
                                        </p:attrNameLst>
                                      </p:cBhvr>
                                      <p:to>
                                        <p:strVal val="visible"/>
                                      </p:to>
                                    </p:set>
                                    <p:anim calcmode="lin" valueType="num">
                                      <p:cBhvr additive="base">
                                        <p:cTn id="22" dur="500" fill="hold"/>
                                        <p:tgtEl>
                                          <p:spTgt spid="865290">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65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865290">
                                            <p:txEl>
                                              <p:pRg st="3" end="3"/>
                                            </p:txEl>
                                          </p:spTgt>
                                        </p:tgtEl>
                                        <p:attrNameLst>
                                          <p:attrName>style.visibility</p:attrName>
                                        </p:attrNameLst>
                                      </p:cBhvr>
                                      <p:to>
                                        <p:strVal val="visible"/>
                                      </p:to>
                                    </p:set>
                                    <p:anim calcmode="lin" valueType="num">
                                      <p:cBhvr additive="base">
                                        <p:cTn id="28" dur="500" fill="hold"/>
                                        <p:tgtEl>
                                          <p:spTgt spid="865290">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65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865290">
                                            <p:txEl>
                                              <p:pRg st="4" end="4"/>
                                            </p:txEl>
                                          </p:spTgt>
                                        </p:tgtEl>
                                        <p:attrNameLst>
                                          <p:attrName>style.visibility</p:attrName>
                                        </p:attrNameLst>
                                      </p:cBhvr>
                                      <p:to>
                                        <p:strVal val="visible"/>
                                      </p:to>
                                    </p:set>
                                    <p:anim calcmode="lin" valueType="num">
                                      <p:cBhvr additive="base">
                                        <p:cTn id="34" dur="500" fill="hold"/>
                                        <p:tgtEl>
                                          <p:spTgt spid="865290">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86529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9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Little’s Law</a:t>
            </a:r>
            <a:endParaRPr lang="en-US" dirty="0"/>
          </a:p>
        </p:txBody>
      </p:sp>
      <p:sp>
        <p:nvSpPr>
          <p:cNvPr id="3" name="Content Placeholder 2"/>
          <p:cNvSpPr>
            <a:spLocks noGrp="1"/>
          </p:cNvSpPr>
          <p:nvPr>
            <p:ph idx="1"/>
          </p:nvPr>
        </p:nvSpPr>
        <p:spPr>
          <a:xfrm>
            <a:off x="204376" y="2934451"/>
            <a:ext cx="8799944" cy="3497489"/>
          </a:xfrm>
        </p:spPr>
        <p:txBody>
          <a:bodyPr>
            <a:normAutofit fontScale="92500" lnSpcReduction="10000"/>
          </a:bodyPr>
          <a:lstStyle/>
          <a:p>
            <a:r>
              <a:rPr lang="en-US" dirty="0" smtClean="0"/>
              <a:t>In any </a:t>
            </a:r>
            <a:r>
              <a:rPr lang="en-US" i="1" dirty="0" smtClean="0">
                <a:solidFill>
                  <a:srgbClr val="FF0000"/>
                </a:solidFill>
              </a:rPr>
              <a:t>stable</a:t>
            </a:r>
            <a:r>
              <a:rPr lang="en-US" dirty="0" smtClean="0">
                <a:solidFill>
                  <a:srgbClr val="FF0000"/>
                </a:solidFill>
              </a:rPr>
              <a:t> </a:t>
            </a:r>
            <a:r>
              <a:rPr lang="en-US" dirty="0" smtClean="0"/>
              <a:t>system </a:t>
            </a:r>
          </a:p>
          <a:p>
            <a:pPr lvl="1"/>
            <a:r>
              <a:rPr lang="en-US" dirty="0" smtClean="0"/>
              <a:t>Average arrival rate = Average departure rate </a:t>
            </a:r>
          </a:p>
          <a:p>
            <a:r>
              <a:rPr lang="en-US" dirty="0" smtClean="0"/>
              <a:t>the average number of tasks in the system (N) is equal to the throughput (B) times the response time (L) </a:t>
            </a:r>
          </a:p>
          <a:p>
            <a:r>
              <a:rPr lang="en-US" dirty="0" smtClean="0"/>
              <a:t>N </a:t>
            </a:r>
            <a:r>
              <a:rPr lang="en-US" sz="2800" dirty="0" smtClean="0"/>
              <a:t>(ops) </a:t>
            </a:r>
            <a:r>
              <a:rPr lang="en-US" dirty="0" smtClean="0"/>
              <a:t>= B </a:t>
            </a:r>
            <a:r>
              <a:rPr lang="en-US" sz="2800" dirty="0" smtClean="0"/>
              <a:t>(ops/s) </a:t>
            </a:r>
            <a:r>
              <a:rPr lang="en-US" dirty="0" smtClean="0"/>
              <a:t>x L </a:t>
            </a:r>
            <a:r>
              <a:rPr lang="en-US" sz="2800" dirty="0" smtClean="0"/>
              <a:t>(s)</a:t>
            </a:r>
          </a:p>
          <a:p>
            <a:r>
              <a:rPr lang="en-US" sz="2800" dirty="0" smtClean="0"/>
              <a:t>Regardless of structure, bursts of requests, variation in service</a:t>
            </a:r>
          </a:p>
          <a:p>
            <a:pPr lvl="1"/>
            <a:r>
              <a:rPr lang="en-US" dirty="0" smtClean="0"/>
              <a:t>instantaneous variations, but it washes out in the average</a:t>
            </a:r>
          </a:p>
          <a:p>
            <a:pPr lvl="1"/>
            <a:r>
              <a:rPr lang="en-US" dirty="0" smtClean="0"/>
              <a:t>Overall requests match departures</a:t>
            </a:r>
            <a:endParaRPr lang="en-US" dirty="0"/>
          </a:p>
        </p:txBody>
      </p:sp>
      <p:grpSp>
        <p:nvGrpSpPr>
          <p:cNvPr id="20" name="Group 19"/>
          <p:cNvGrpSpPr/>
          <p:nvPr/>
        </p:nvGrpSpPr>
        <p:grpSpPr>
          <a:xfrm>
            <a:off x="1791717" y="1194324"/>
            <a:ext cx="5468552" cy="1575069"/>
            <a:chOff x="1893905" y="4773956"/>
            <a:chExt cx="5468552" cy="1575069"/>
          </a:xfrm>
        </p:grpSpPr>
        <p:cxnSp>
          <p:nvCxnSpPr>
            <p:cNvPr id="7" name="Straight Arrow Connector 6"/>
            <p:cNvCxnSpPr/>
            <p:nvPr/>
          </p:nvCxnSpPr>
          <p:spPr>
            <a:xfrm>
              <a:off x="2847412" y="5422823"/>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649536" y="5379666"/>
              <a:ext cx="4955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893905" y="5225366"/>
              <a:ext cx="867245" cy="369332"/>
            </a:xfrm>
            <a:prstGeom prst="rect">
              <a:avLst/>
            </a:prstGeom>
            <a:noFill/>
          </p:spPr>
          <p:txBody>
            <a:bodyPr wrap="none" rtlCol="0">
              <a:spAutoFit/>
            </a:bodyPr>
            <a:lstStyle/>
            <a:p>
              <a:r>
                <a:rPr lang="en-US" dirty="0" smtClean="0"/>
                <a:t>arrivals</a:t>
              </a:r>
              <a:endParaRPr lang="en-US" dirty="0"/>
            </a:p>
          </p:txBody>
        </p:sp>
        <p:sp>
          <p:nvSpPr>
            <p:cNvPr id="10" name="TextBox 9"/>
            <p:cNvSpPr txBox="1"/>
            <p:nvPr/>
          </p:nvSpPr>
          <p:spPr>
            <a:xfrm>
              <a:off x="6145132" y="5207791"/>
              <a:ext cx="1217325" cy="369332"/>
            </a:xfrm>
            <a:prstGeom prst="rect">
              <a:avLst/>
            </a:prstGeom>
            <a:noFill/>
          </p:spPr>
          <p:txBody>
            <a:bodyPr wrap="none" rtlCol="0">
              <a:spAutoFit/>
            </a:bodyPr>
            <a:lstStyle/>
            <a:p>
              <a:r>
                <a:rPr lang="en-US" dirty="0" smtClean="0"/>
                <a:t>departures</a:t>
              </a:r>
              <a:endParaRPr lang="en-US" dirty="0"/>
            </a:p>
          </p:txBody>
        </p:sp>
        <p:sp>
          <p:nvSpPr>
            <p:cNvPr id="11" name="Cloud 10"/>
            <p:cNvSpPr/>
            <p:nvPr/>
          </p:nvSpPr>
          <p:spPr>
            <a:xfrm>
              <a:off x="3372204" y="4773956"/>
              <a:ext cx="2277332" cy="1211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N</a:t>
              </a:r>
              <a:endParaRPr lang="en-US" sz="3600" dirty="0"/>
            </a:p>
          </p:txBody>
        </p:sp>
        <p:cxnSp>
          <p:nvCxnSpPr>
            <p:cNvPr id="13" name="Straight Connector 12"/>
            <p:cNvCxnSpPr/>
            <p:nvPr/>
          </p:nvCxnSpPr>
          <p:spPr>
            <a:xfrm flipH="1">
              <a:off x="5751724" y="5225366"/>
              <a:ext cx="160581" cy="3517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663100" y="5504128"/>
              <a:ext cx="352080" cy="461665"/>
            </a:xfrm>
            <a:prstGeom prst="rect">
              <a:avLst/>
            </a:prstGeom>
          </p:spPr>
          <p:txBody>
            <a:bodyPr wrap="none">
              <a:spAutoFit/>
            </a:bodyPr>
            <a:lstStyle/>
            <a:p>
              <a:r>
                <a:rPr lang="en-US" sz="2400" dirty="0"/>
                <a:t>B</a:t>
              </a:r>
            </a:p>
          </p:txBody>
        </p:sp>
        <p:cxnSp>
          <p:nvCxnSpPr>
            <p:cNvPr id="16" name="Straight Arrow Connector 15"/>
            <p:cNvCxnSpPr/>
            <p:nvPr/>
          </p:nvCxnSpPr>
          <p:spPr>
            <a:xfrm>
              <a:off x="3372204" y="6171304"/>
              <a:ext cx="2248136" cy="0"/>
            </a:xfrm>
            <a:prstGeom prst="straightConnector1">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372204" y="5937432"/>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628516" y="5932678"/>
              <a:ext cx="0" cy="30658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326475" y="5887360"/>
              <a:ext cx="314058" cy="461665"/>
            </a:xfrm>
            <a:prstGeom prst="rect">
              <a:avLst/>
            </a:prstGeom>
            <a:solidFill>
              <a:srgbClr val="FFFFFF"/>
            </a:solidFill>
          </p:spPr>
          <p:txBody>
            <a:bodyPr wrap="none">
              <a:spAutoFit/>
            </a:bodyPr>
            <a:lstStyle/>
            <a:p>
              <a:r>
                <a:rPr lang="en-US" sz="2400" dirty="0" smtClean="0"/>
                <a:t>L</a:t>
              </a:r>
              <a:endParaRPr lang="en-US" sz="2400" dirty="0"/>
            </a:p>
          </p:txBody>
        </p:sp>
      </p:grpSp>
    </p:spTree>
    <p:extLst>
      <p:ext uri="{BB962C8B-B14F-4D97-AF65-F5344CB8AC3E}">
        <p14:creationId xmlns:p14="http://schemas.microsoft.com/office/powerpoint/2010/main" val="4192762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smtClean="0">
                <a:ea typeface="Gulim" panose="020B0600000101010101" pitchFamily="34" charset="-127"/>
              </a:rPr>
              <a:t>A Little Queuing Theory: Some Results</a:t>
            </a:r>
          </a:p>
        </p:txBody>
      </p:sp>
      <p:sp>
        <p:nvSpPr>
          <p:cNvPr id="917507" name="Rectangle 3"/>
          <p:cNvSpPr>
            <a:spLocks noGrp="1" noChangeArrowheads="1"/>
          </p:cNvSpPr>
          <p:nvPr>
            <p:ph type="body" idx="1"/>
          </p:nvPr>
        </p:nvSpPr>
        <p:spPr>
          <a:xfrm>
            <a:off x="228600" y="685800"/>
            <a:ext cx="8839200" cy="6172200"/>
          </a:xfrm>
        </p:spPr>
        <p:txBody>
          <a:bodyPr>
            <a:normAutofit/>
          </a:bodyPr>
          <a:lstStyle/>
          <a:p>
            <a:pPr>
              <a:lnSpc>
                <a:spcPct val="75000"/>
              </a:lnSpc>
              <a:spcBef>
                <a:spcPct val="15000"/>
              </a:spcBef>
              <a:tabLst>
                <a:tab pos="688975" algn="l"/>
                <a:tab pos="1654175" algn="l"/>
              </a:tabLst>
            </a:pPr>
            <a:r>
              <a:rPr lang="en-US" altLang="ko-KR" sz="2000" dirty="0" smtClean="0">
                <a:ea typeface="Gulim" panose="020B0600000101010101" pitchFamily="34" charset="-127"/>
              </a:rPr>
              <a:t>Assumptions:</a:t>
            </a:r>
          </a:p>
          <a:p>
            <a:pPr lvl="1">
              <a:lnSpc>
                <a:spcPct val="75000"/>
              </a:lnSpc>
              <a:spcBef>
                <a:spcPct val="15000"/>
              </a:spcBef>
              <a:tabLst>
                <a:tab pos="688975" algn="l"/>
                <a:tab pos="1654175" algn="l"/>
              </a:tabLst>
            </a:pPr>
            <a:r>
              <a:rPr lang="en-US" altLang="ko-KR" sz="2000" dirty="0" smtClean="0">
                <a:ea typeface="Gulim" panose="020B0600000101010101" pitchFamily="34" charset="-127"/>
              </a:rPr>
              <a:t>System in equilibrium; No limit to the queue</a:t>
            </a:r>
          </a:p>
          <a:p>
            <a:pPr lvl="1">
              <a:lnSpc>
                <a:spcPct val="75000"/>
              </a:lnSpc>
              <a:spcBef>
                <a:spcPct val="15000"/>
              </a:spcBef>
              <a:tabLst>
                <a:tab pos="688975" algn="l"/>
                <a:tab pos="1654175" algn="l"/>
              </a:tabLst>
            </a:pPr>
            <a:r>
              <a:rPr lang="en-US" altLang="ko-KR" sz="2000" dirty="0" smtClean="0">
                <a:ea typeface="Gulim" panose="020B0600000101010101" pitchFamily="34" charset="-127"/>
              </a:rPr>
              <a:t>Time between successive </a:t>
            </a:r>
            <a:r>
              <a:rPr lang="en-US" altLang="ko-KR" sz="2000" dirty="0" smtClean="0">
                <a:solidFill>
                  <a:schemeClr val="hlink"/>
                </a:solidFill>
                <a:ea typeface="Gulim" panose="020B0600000101010101" pitchFamily="34" charset="-127"/>
              </a:rPr>
              <a:t>arrivals</a:t>
            </a:r>
            <a:r>
              <a:rPr lang="en-US" altLang="ko-KR" sz="2000" dirty="0" smtClean="0">
                <a:ea typeface="Gulim" panose="020B0600000101010101" pitchFamily="34" charset="-127"/>
              </a:rPr>
              <a:t> is random and memoryless</a:t>
            </a:r>
          </a:p>
          <a:p>
            <a:pPr lvl="1">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endParaRPr lang="en-US" altLang="ko-KR" sz="2000" dirty="0" smtClean="0">
              <a:ea typeface="Gulim" panose="020B0600000101010101" pitchFamily="34" charset="-127"/>
            </a:endParaRPr>
          </a:p>
          <a:p>
            <a:pPr>
              <a:lnSpc>
                <a:spcPct val="75000"/>
              </a:lnSpc>
              <a:spcBef>
                <a:spcPct val="15000"/>
              </a:spcBef>
              <a:tabLst>
                <a:tab pos="688975" algn="l"/>
                <a:tab pos="1654175" algn="l"/>
              </a:tabLst>
            </a:pPr>
            <a:r>
              <a:rPr lang="en-US" altLang="ko-KR" sz="2000" dirty="0" smtClean="0">
                <a:ea typeface="Gulim" panose="020B0600000101010101" pitchFamily="34" charset="-127"/>
              </a:rPr>
              <a:t>Parameters that describe our system:</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sym typeface="Symbol" panose="05050102010706020507" pitchFamily="18" charset="2"/>
              </a:rPr>
              <a:t>:</a:t>
            </a:r>
            <a:r>
              <a:rPr lang="en-US" altLang="ko-KR" sz="2000" dirty="0" smtClean="0">
                <a:ea typeface="Gulim" panose="020B0600000101010101" pitchFamily="34" charset="-127"/>
              </a:rPr>
              <a:t> 	mean number of arriving customers/second</a:t>
            </a:r>
          </a:p>
          <a:p>
            <a:pPr lvl="1">
              <a:lnSpc>
                <a:spcPct val="75000"/>
              </a:lnSpc>
              <a:spcBef>
                <a:spcPct val="15000"/>
              </a:spcBef>
              <a:tabLst>
                <a:tab pos="688975" algn="l"/>
                <a:tab pos="1654175" algn="l"/>
              </a:tabLst>
            </a:pPr>
            <a:r>
              <a:rPr lang="en-US" altLang="ko-KR" sz="2000" dirty="0" err="1" smtClean="0">
                <a:solidFill>
                  <a:schemeClr val="hlink"/>
                </a:solidFill>
                <a:ea typeface="Gulim" panose="020B0600000101010101" pitchFamily="34" charset="-127"/>
              </a:rPr>
              <a:t>T</a:t>
            </a:r>
            <a:r>
              <a:rPr lang="en-US" altLang="ko-KR" sz="2000" baseline="-25000" dirty="0" err="1" smtClean="0">
                <a:solidFill>
                  <a:schemeClr val="hlink"/>
                </a:solidFill>
                <a:ea typeface="Gulim" panose="020B0600000101010101" pitchFamily="34" charset="-127"/>
              </a:rPr>
              <a:t>ser</a:t>
            </a:r>
            <a:r>
              <a:rPr lang="en-US" altLang="ko-KR" sz="2000" dirty="0" smtClean="0">
                <a:solidFill>
                  <a:schemeClr val="hlink"/>
                </a:solidFill>
                <a:ea typeface="Gulim" panose="020B0600000101010101" pitchFamily="34" charset="-127"/>
              </a:rPr>
              <a:t>:</a:t>
            </a:r>
            <a:r>
              <a:rPr lang="en-US" altLang="ko-KR" sz="2000" dirty="0" smtClean="0">
                <a:ea typeface="Gulim" panose="020B0600000101010101" pitchFamily="34" charset="-127"/>
              </a:rPr>
              <a:t>	mean time to service a customer (“</a:t>
            </a:r>
            <a:r>
              <a:rPr lang="en-US" altLang="ko-KR" sz="2000" dirty="0" smtClean="0">
                <a:solidFill>
                  <a:schemeClr val="accent1"/>
                </a:solidFill>
                <a:ea typeface="Gulim" panose="020B0600000101010101" pitchFamily="34" charset="-127"/>
              </a:rPr>
              <a:t>m1</a:t>
            </a:r>
            <a:r>
              <a:rPr lang="en-US" altLang="ko-KR" sz="2000" dirty="0" smtClean="0">
                <a:ea typeface="Gulim" panose="020B0600000101010101" pitchFamily="34" charset="-127"/>
              </a:rPr>
              <a:t>”)</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C:</a:t>
            </a:r>
            <a:r>
              <a:rPr lang="en-US" altLang="ko-KR" sz="2000" dirty="0" smtClean="0">
                <a:ea typeface="Gulim" panose="020B0600000101010101" pitchFamily="34" charset="-127"/>
              </a:rPr>
              <a:t>	squared coefficient of variance = </a:t>
            </a:r>
            <a:r>
              <a:rPr lang="en-US" altLang="ko-KR" sz="2000" dirty="0" smtClean="0">
                <a:ea typeface="Gulim" panose="020B0600000101010101" pitchFamily="34" charset="-127"/>
                <a:sym typeface="Symbol" panose="05050102010706020507" pitchFamily="18" charset="2"/>
              </a:rPr>
              <a:t></a:t>
            </a:r>
            <a:r>
              <a:rPr lang="en-US" altLang="ko-KR" sz="2000" baseline="30000" dirty="0" smtClean="0">
                <a:ea typeface="Gulim" panose="020B0600000101010101" pitchFamily="34" charset="-127"/>
                <a:sym typeface="Symbol" panose="05050102010706020507" pitchFamily="18" charset="2"/>
              </a:rPr>
              <a:t>2</a:t>
            </a:r>
            <a:r>
              <a:rPr lang="en-US" altLang="ko-KR" sz="2000" dirty="0" smtClean="0">
                <a:ea typeface="Gulim" panose="020B0600000101010101" pitchFamily="34" charset="-127"/>
              </a:rPr>
              <a:t>/m1</a:t>
            </a:r>
            <a:r>
              <a:rPr lang="en-US" altLang="ko-KR" sz="2000" baseline="30000" dirty="0" smtClean="0">
                <a:ea typeface="Gulim" panose="020B0600000101010101" pitchFamily="34" charset="-127"/>
              </a:rPr>
              <a:t>2</a:t>
            </a:r>
            <a:endParaRPr lang="en-US" altLang="ko-KR" sz="2000" dirty="0" smtClean="0">
              <a:solidFill>
                <a:schemeClr val="accent1"/>
              </a:solidFill>
              <a:ea typeface="Gulim" panose="020B0600000101010101" pitchFamily="34" charset="-127"/>
            </a:endParaRPr>
          </a:p>
          <a:p>
            <a:pPr lvl="1">
              <a:lnSpc>
                <a:spcPct val="75000"/>
              </a:lnSpc>
              <a:spcBef>
                <a:spcPct val="15000"/>
              </a:spcBef>
              <a:tabLst>
                <a:tab pos="688975" algn="l"/>
                <a:tab pos="1654175" algn="l"/>
              </a:tabLst>
            </a:pPr>
            <a:r>
              <a:rPr lang="el-GR" altLang="en-US" sz="2000" dirty="0" smtClean="0">
                <a:solidFill>
                  <a:schemeClr val="accent2"/>
                </a:solidFill>
              </a:rPr>
              <a:t>μ</a:t>
            </a:r>
            <a:r>
              <a:rPr lang="en-US" altLang="ko-KR" sz="2000" dirty="0" smtClean="0">
                <a:solidFill>
                  <a:schemeClr val="accent2"/>
                </a:solidFill>
                <a:ea typeface="Gulim" panose="020B0600000101010101" pitchFamily="34" charset="-127"/>
              </a:rPr>
              <a:t>:</a:t>
            </a:r>
            <a:r>
              <a:rPr lang="en-US" altLang="ko-KR" sz="2000" dirty="0" smtClean="0">
                <a:ea typeface="Gulim" panose="020B0600000101010101" pitchFamily="34" charset="-127"/>
              </a:rPr>
              <a:t>	service rate = 1/</a:t>
            </a:r>
            <a:r>
              <a:rPr lang="en-US" altLang="ko-KR" sz="2000" dirty="0" err="1" smtClean="0">
                <a:solidFill>
                  <a:schemeClr val="hlink"/>
                </a:solidFill>
                <a:ea typeface="Gulim" panose="020B0600000101010101" pitchFamily="34" charset="-127"/>
              </a:rPr>
              <a:t>T</a:t>
            </a:r>
            <a:r>
              <a:rPr lang="en-US" altLang="ko-KR" sz="2000" baseline="-25000" dirty="0" err="1" smtClean="0">
                <a:solidFill>
                  <a:schemeClr val="hlink"/>
                </a:solidFill>
                <a:ea typeface="Gulim" panose="020B0600000101010101" pitchFamily="34" charset="-127"/>
              </a:rPr>
              <a:t>ser</a:t>
            </a:r>
            <a:endParaRPr lang="en-US" altLang="ko-KR" sz="2000" dirty="0" smtClean="0">
              <a:solidFill>
                <a:schemeClr val="hlink"/>
              </a:solidFill>
              <a:ea typeface="Gulim" panose="020B0600000101010101" pitchFamily="34" charset="-127"/>
            </a:endParaRPr>
          </a:p>
          <a:p>
            <a:pPr lvl="1">
              <a:lnSpc>
                <a:spcPct val="75000"/>
              </a:lnSpc>
              <a:spcBef>
                <a:spcPct val="15000"/>
              </a:spcBef>
              <a:tabLst>
                <a:tab pos="688975" algn="l"/>
                <a:tab pos="1654175" algn="l"/>
              </a:tabLst>
            </a:pPr>
            <a:r>
              <a:rPr lang="en-US" altLang="ko-KR" sz="2000" dirty="0" smtClean="0">
                <a:solidFill>
                  <a:schemeClr val="accent2"/>
                </a:solidFill>
                <a:ea typeface="Gulim" panose="020B0600000101010101" pitchFamily="34" charset="-127"/>
              </a:rPr>
              <a:t>u:</a:t>
            </a:r>
            <a:r>
              <a:rPr lang="en-US" altLang="ko-KR" sz="2000" dirty="0" smtClean="0">
                <a:ea typeface="Gulim" panose="020B0600000101010101" pitchFamily="34" charset="-127"/>
              </a:rPr>
              <a:t>	server utilization (0</a:t>
            </a:r>
            <a:r>
              <a:rPr lang="en-US" altLang="ko-KR" sz="2000" dirty="0" smtClean="0">
                <a:ea typeface="Gulim" panose="020B0600000101010101" pitchFamily="34" charset="-127"/>
                <a:sym typeface="Symbol" panose="05050102010706020507" pitchFamily="18" charset="2"/>
              </a:rPr>
              <a:t></a:t>
            </a:r>
            <a:r>
              <a:rPr lang="en-US" altLang="ko-KR" sz="2000" dirty="0" smtClean="0">
                <a:solidFill>
                  <a:schemeClr val="accent2"/>
                </a:solidFill>
                <a:ea typeface="Gulim" panose="020B0600000101010101" pitchFamily="34" charset="-127"/>
                <a:sym typeface="Symbol" panose="05050102010706020507" pitchFamily="18" charset="2"/>
              </a:rPr>
              <a:t>u</a:t>
            </a:r>
            <a:r>
              <a:rPr lang="en-US" altLang="ko-KR" sz="2000" dirty="0" smtClean="0">
                <a:ea typeface="Gulim" panose="020B0600000101010101" pitchFamily="34" charset="-127"/>
                <a:sym typeface="Symbol" panose="05050102010706020507" pitchFamily="18" charset="2"/>
              </a:rPr>
              <a:t>1)</a:t>
            </a:r>
            <a:r>
              <a:rPr lang="en-US" altLang="ko-KR" sz="2000" dirty="0" smtClean="0">
                <a:ea typeface="Gulim" panose="020B0600000101010101" pitchFamily="34" charset="-127"/>
              </a:rPr>
              <a:t>: </a:t>
            </a:r>
            <a:r>
              <a:rPr lang="en-US" altLang="ko-KR" sz="2000" dirty="0" smtClean="0">
                <a:solidFill>
                  <a:schemeClr val="accent2"/>
                </a:solidFill>
                <a:ea typeface="Gulim" panose="020B0600000101010101" pitchFamily="34" charset="-127"/>
              </a:rPr>
              <a:t>u </a:t>
            </a:r>
            <a:r>
              <a:rPr lang="en-US" altLang="ko-KR" sz="2000" dirty="0" smtClean="0">
                <a:ea typeface="Gulim" panose="020B0600000101010101" pitchFamily="34" charset="-127"/>
              </a:rPr>
              <a:t>= </a:t>
            </a:r>
            <a:r>
              <a:rPr lang="en-US" altLang="ko-KR" sz="2000" dirty="0" smtClean="0">
                <a:solidFill>
                  <a:schemeClr val="hlink"/>
                </a:solidFill>
                <a:ea typeface="Gulim" panose="020B0600000101010101" pitchFamily="34" charset="-127"/>
                <a:sym typeface="Symbol" panose="05050102010706020507" pitchFamily="18" charset="2"/>
              </a:rPr>
              <a:t></a:t>
            </a:r>
            <a:r>
              <a:rPr lang="en-US" altLang="ko-KR" sz="2000" dirty="0" smtClean="0">
                <a:ea typeface="Gulim" panose="020B0600000101010101" pitchFamily="34" charset="-127"/>
              </a:rPr>
              <a:t>/</a:t>
            </a:r>
            <a:r>
              <a:rPr lang="el-GR" altLang="en-US" sz="2000" dirty="0" smtClean="0">
                <a:solidFill>
                  <a:schemeClr val="accent2"/>
                </a:solidFill>
              </a:rPr>
              <a:t>μ</a:t>
            </a:r>
            <a:r>
              <a:rPr lang="en-US" altLang="ko-KR" sz="2000" dirty="0" smtClean="0">
                <a:ea typeface="Gulim" panose="020B0600000101010101" pitchFamily="34" charset="-127"/>
              </a:rPr>
              <a:t> = </a:t>
            </a:r>
            <a:r>
              <a:rPr lang="en-US" altLang="ko-KR" sz="2000" dirty="0" smtClean="0">
                <a:solidFill>
                  <a:schemeClr val="hlink"/>
                </a:solidFill>
                <a:ea typeface="Gulim" panose="020B0600000101010101" pitchFamily="34" charset="-127"/>
                <a:sym typeface="Symbol" panose="05050102010706020507" pitchFamily="18" charset="2"/>
              </a:rPr>
              <a:t>  </a:t>
            </a:r>
            <a:r>
              <a:rPr lang="en-US" altLang="ko-KR" sz="2000" dirty="0" err="1" smtClean="0">
                <a:solidFill>
                  <a:schemeClr val="hlink"/>
                </a:solidFill>
                <a:ea typeface="Gulim" panose="020B0600000101010101" pitchFamily="34" charset="-127"/>
              </a:rPr>
              <a:t>T</a:t>
            </a:r>
            <a:r>
              <a:rPr lang="en-US" altLang="ko-KR" sz="2000" baseline="-25000" dirty="0" err="1" smtClean="0">
                <a:solidFill>
                  <a:schemeClr val="hlink"/>
                </a:solidFill>
                <a:ea typeface="Gulim" panose="020B0600000101010101" pitchFamily="34" charset="-127"/>
              </a:rPr>
              <a:t>ser</a:t>
            </a:r>
            <a:r>
              <a:rPr lang="en-US" altLang="ko-KR" sz="2000" dirty="0" smtClean="0">
                <a:ea typeface="Gulim" panose="020B0600000101010101" pitchFamily="34" charset="-127"/>
              </a:rPr>
              <a:t> </a:t>
            </a:r>
          </a:p>
          <a:p>
            <a:pPr>
              <a:lnSpc>
                <a:spcPct val="75000"/>
              </a:lnSpc>
              <a:spcBef>
                <a:spcPct val="15000"/>
              </a:spcBef>
              <a:tabLst>
                <a:tab pos="688975" algn="l"/>
                <a:tab pos="1654175" algn="l"/>
              </a:tabLst>
            </a:pPr>
            <a:r>
              <a:rPr lang="en-US" altLang="ko-KR" sz="2000" dirty="0" smtClean="0">
                <a:ea typeface="Gulim" panose="020B0600000101010101" pitchFamily="34" charset="-127"/>
              </a:rPr>
              <a:t>Parameters we wish to compute:</a:t>
            </a:r>
          </a:p>
          <a:p>
            <a:pPr lvl="1">
              <a:lnSpc>
                <a:spcPct val="75000"/>
              </a:lnSpc>
              <a:spcBef>
                <a:spcPct val="15000"/>
              </a:spcBef>
              <a:tabLst>
                <a:tab pos="688975" algn="l"/>
                <a:tab pos="1654175" algn="l"/>
              </a:tabLst>
            </a:pPr>
            <a:r>
              <a:rPr lang="en-US" altLang="ko-KR" sz="2000" dirty="0" err="1" smtClean="0">
                <a:ea typeface="Gulim" panose="020B0600000101010101" pitchFamily="34" charset="-127"/>
              </a:rPr>
              <a:t>T</a:t>
            </a:r>
            <a:r>
              <a:rPr lang="en-US" altLang="ko-KR" sz="2000" baseline="-25000" dirty="0" err="1" smtClean="0">
                <a:ea typeface="Gulim" panose="020B0600000101010101" pitchFamily="34" charset="-127"/>
              </a:rPr>
              <a:t>q</a:t>
            </a:r>
            <a:r>
              <a:rPr lang="en-US" altLang="ko-KR" sz="2000" dirty="0" smtClean="0">
                <a:ea typeface="Gulim" panose="020B0600000101010101" pitchFamily="34" charset="-127"/>
              </a:rPr>
              <a:t>: 	Time spent in queue</a:t>
            </a:r>
          </a:p>
          <a:p>
            <a:pPr lvl="1">
              <a:lnSpc>
                <a:spcPct val="75000"/>
              </a:lnSpc>
              <a:spcBef>
                <a:spcPct val="15000"/>
              </a:spcBef>
              <a:tabLst>
                <a:tab pos="688975" algn="l"/>
                <a:tab pos="1654175" algn="l"/>
              </a:tabLst>
            </a:pPr>
            <a:r>
              <a:rPr lang="en-US" altLang="ko-KR" sz="2000" dirty="0" err="1" smtClean="0">
                <a:ea typeface="Gulim" panose="020B0600000101010101" pitchFamily="34" charset="-127"/>
              </a:rPr>
              <a:t>L</a:t>
            </a:r>
            <a:r>
              <a:rPr lang="en-US" altLang="ko-KR" sz="2000" baseline="-25000" dirty="0" err="1" smtClean="0">
                <a:ea typeface="Gulim" panose="020B0600000101010101" pitchFamily="34" charset="-127"/>
              </a:rPr>
              <a:t>q</a:t>
            </a:r>
            <a:r>
              <a:rPr lang="en-US" altLang="ko-KR" sz="2000" dirty="0" smtClean="0">
                <a:ea typeface="Gulim" panose="020B0600000101010101" pitchFamily="34" charset="-127"/>
              </a:rPr>
              <a:t>: 	Length of queue = </a:t>
            </a:r>
            <a:r>
              <a:rPr lang="en-US" altLang="ko-KR" sz="2000" dirty="0" smtClean="0">
                <a:ea typeface="Gulim" panose="020B0600000101010101" pitchFamily="34" charset="-127"/>
                <a:sym typeface="Symbol" panose="05050102010706020507" pitchFamily="18" charset="2"/>
              </a:rPr>
              <a:t>  </a:t>
            </a:r>
            <a:r>
              <a:rPr lang="en-US" altLang="ko-KR" sz="2000" dirty="0" err="1" smtClean="0">
                <a:ea typeface="Gulim" panose="020B0600000101010101" pitchFamily="34" charset="-127"/>
                <a:sym typeface="Symbol" panose="05050102010706020507" pitchFamily="18" charset="2"/>
              </a:rPr>
              <a:t>T</a:t>
            </a:r>
            <a:r>
              <a:rPr lang="en-US" altLang="ko-KR" sz="2000" baseline="-25000" dirty="0" err="1" smtClean="0">
                <a:ea typeface="Gulim" panose="020B0600000101010101" pitchFamily="34" charset="-127"/>
              </a:rPr>
              <a:t>q</a:t>
            </a:r>
            <a:r>
              <a:rPr lang="en-US" altLang="ko-KR" sz="2000" dirty="0" smtClean="0">
                <a:ea typeface="Gulim" panose="020B0600000101010101" pitchFamily="34" charset="-127"/>
              </a:rPr>
              <a:t> (by Little’s law)</a:t>
            </a:r>
          </a:p>
          <a:p>
            <a:pPr>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Results</a:t>
            </a:r>
            <a:r>
              <a:rPr lang="en-US" altLang="ko-KR" sz="2000" dirty="0" smtClean="0">
                <a:ea typeface="Gulim" panose="020B0600000101010101" pitchFamily="34" charset="-127"/>
              </a:rPr>
              <a:t>:</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M</a:t>
            </a:r>
            <a:r>
              <a:rPr lang="en-US" altLang="ko-KR" sz="2000" dirty="0" smtClean="0">
                <a:ea typeface="Gulim" panose="020B0600000101010101" pitchFamily="34" charset="-127"/>
              </a:rPr>
              <a:t>emoryless service distribution (C = 1):</a:t>
            </a:r>
          </a:p>
          <a:p>
            <a:pPr lvl="2">
              <a:lnSpc>
                <a:spcPct val="75000"/>
              </a:lnSpc>
              <a:spcBef>
                <a:spcPct val="15000"/>
              </a:spcBef>
              <a:tabLst>
                <a:tab pos="688975" algn="l"/>
                <a:tab pos="1654175" algn="l"/>
              </a:tabLst>
            </a:pPr>
            <a:r>
              <a:rPr lang="en-US" altLang="ko-KR" sz="1800" dirty="0" smtClean="0">
                <a:solidFill>
                  <a:schemeClr val="hlink"/>
                </a:solidFill>
                <a:ea typeface="Gulim" panose="020B0600000101010101" pitchFamily="34" charset="-127"/>
              </a:rPr>
              <a:t>Called M/M/1 queue:</a:t>
            </a:r>
            <a:r>
              <a:rPr lang="en-US" altLang="ko-KR" sz="1800" dirty="0" smtClean="0">
                <a:ea typeface="Gulim" panose="020B0600000101010101" pitchFamily="34" charset="-127"/>
              </a:rPr>
              <a:t>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q</a:t>
            </a:r>
            <a:r>
              <a:rPr lang="en-US" altLang="ko-KR" sz="1800" baseline="-25000" dirty="0" smtClean="0">
                <a:ea typeface="Gulim" panose="020B0600000101010101" pitchFamily="34" charset="-127"/>
              </a:rPr>
              <a:t> </a:t>
            </a:r>
            <a:r>
              <a:rPr lang="en-US" altLang="ko-KR" sz="1800" dirty="0" smtClean="0">
                <a:ea typeface="Gulim" panose="020B0600000101010101" pitchFamily="34" charset="-127"/>
              </a:rPr>
              <a:t>=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ser</a:t>
            </a:r>
            <a:r>
              <a:rPr lang="en-US" altLang="ko-KR" sz="1800" dirty="0" smtClean="0">
                <a:ea typeface="Gulim" panose="020B0600000101010101" pitchFamily="34" charset="-127"/>
              </a:rPr>
              <a:t> x u/(1 – u)</a:t>
            </a:r>
          </a:p>
          <a:p>
            <a:pPr lvl="1">
              <a:lnSpc>
                <a:spcPct val="75000"/>
              </a:lnSpc>
              <a:spcBef>
                <a:spcPct val="15000"/>
              </a:spcBef>
              <a:tabLst>
                <a:tab pos="688975" algn="l"/>
                <a:tab pos="1654175" algn="l"/>
              </a:tabLst>
            </a:pPr>
            <a:r>
              <a:rPr lang="en-US" altLang="ko-KR" sz="2000" dirty="0" smtClean="0">
                <a:solidFill>
                  <a:schemeClr val="hlink"/>
                </a:solidFill>
                <a:ea typeface="Gulim" panose="020B0600000101010101" pitchFamily="34" charset="-127"/>
              </a:rPr>
              <a:t>G</a:t>
            </a:r>
            <a:r>
              <a:rPr lang="en-US" altLang="ko-KR" sz="2000" dirty="0" smtClean="0">
                <a:ea typeface="Gulim" panose="020B0600000101010101" pitchFamily="34" charset="-127"/>
              </a:rPr>
              <a:t>eneral service distribution (no restrictions), 1 server:</a:t>
            </a:r>
          </a:p>
          <a:p>
            <a:pPr lvl="2">
              <a:lnSpc>
                <a:spcPct val="75000"/>
              </a:lnSpc>
              <a:spcBef>
                <a:spcPct val="15000"/>
              </a:spcBef>
              <a:tabLst>
                <a:tab pos="688975" algn="l"/>
                <a:tab pos="1654175" algn="l"/>
              </a:tabLst>
            </a:pPr>
            <a:r>
              <a:rPr lang="en-US" altLang="ko-KR" sz="1800" dirty="0" smtClean="0">
                <a:solidFill>
                  <a:schemeClr val="hlink"/>
                </a:solidFill>
                <a:ea typeface="Gulim" panose="020B0600000101010101" pitchFamily="34" charset="-127"/>
              </a:rPr>
              <a:t>Called M/G/1 queue:</a:t>
            </a:r>
            <a:r>
              <a:rPr lang="en-US" altLang="ko-KR" sz="1800" dirty="0" smtClean="0">
                <a:ea typeface="Gulim" panose="020B0600000101010101" pitchFamily="34" charset="-127"/>
              </a:rPr>
              <a:t>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q</a:t>
            </a:r>
            <a:r>
              <a:rPr lang="en-US" altLang="ko-KR" sz="1800" dirty="0" smtClean="0">
                <a:ea typeface="Gulim" panose="020B0600000101010101" pitchFamily="34" charset="-127"/>
              </a:rPr>
              <a:t> = </a:t>
            </a:r>
            <a:r>
              <a:rPr lang="en-US" altLang="ko-KR" sz="1800" dirty="0" err="1" smtClean="0">
                <a:ea typeface="Gulim" panose="020B0600000101010101" pitchFamily="34" charset="-127"/>
              </a:rPr>
              <a:t>T</a:t>
            </a:r>
            <a:r>
              <a:rPr lang="en-US" altLang="ko-KR" sz="1800" baseline="-25000" dirty="0" err="1" smtClean="0">
                <a:ea typeface="Gulim" panose="020B0600000101010101" pitchFamily="34" charset="-127"/>
              </a:rPr>
              <a:t>ser</a:t>
            </a:r>
            <a:r>
              <a:rPr lang="en-US" altLang="ko-KR" sz="1800" dirty="0" smtClean="0">
                <a:ea typeface="Gulim" panose="020B0600000101010101" pitchFamily="34" charset="-127"/>
              </a:rPr>
              <a:t> x ½(1+C) x u/(1 – u))</a:t>
            </a:r>
          </a:p>
        </p:txBody>
      </p:sp>
      <p:grpSp>
        <p:nvGrpSpPr>
          <p:cNvPr id="917508" name="Group 4"/>
          <p:cNvGrpSpPr>
            <a:grpSpLocks/>
          </p:cNvGrpSpPr>
          <p:nvPr/>
        </p:nvGrpSpPr>
        <p:grpSpPr bwMode="auto">
          <a:xfrm>
            <a:off x="1516063" y="1600200"/>
            <a:ext cx="5360988" cy="1123950"/>
            <a:chOff x="1039" y="462"/>
            <a:chExt cx="3377" cy="708"/>
          </a:xfrm>
        </p:grpSpPr>
        <p:sp>
          <p:nvSpPr>
            <p:cNvPr id="25605" name="Rectangle 5"/>
            <p:cNvSpPr>
              <a:spLocks noChangeArrowheads="1"/>
            </p:cNvSpPr>
            <p:nvPr/>
          </p:nvSpPr>
          <p:spPr bwMode="auto">
            <a:xfrm>
              <a:off x="1039" y="764"/>
              <a:ext cx="978"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buSzTx/>
              </a:pPr>
              <a:r>
                <a:rPr lang="en-US" altLang="en-US" sz="1800">
                  <a:solidFill>
                    <a:schemeClr val="hlink"/>
                  </a:solidFill>
                </a:rPr>
                <a:t>Arrival Rate</a:t>
              </a:r>
            </a:p>
            <a:p>
              <a:pPr algn="ctr">
                <a:spcBef>
                  <a:spcPct val="0"/>
                </a:spcBef>
                <a:buSzTx/>
              </a:pPr>
              <a:r>
                <a:rPr lang="en-US" altLang="en-US" sz="1800">
                  <a:solidFill>
                    <a:schemeClr val="hlink"/>
                  </a:solidFill>
                  <a:sym typeface="Symbol" panose="05050102010706020507" pitchFamily="18" charset="2"/>
                </a:rPr>
                <a:t></a:t>
              </a:r>
            </a:p>
          </p:txBody>
        </p:sp>
        <p:sp>
          <p:nvSpPr>
            <p:cNvPr id="25606" name="Rectangle 6"/>
            <p:cNvSpPr>
              <a:spLocks noChangeArrowheads="1"/>
            </p:cNvSpPr>
            <p:nvPr/>
          </p:nvSpPr>
          <p:spPr bwMode="auto">
            <a:xfrm>
              <a:off x="2042" y="462"/>
              <a:ext cx="820" cy="560"/>
            </a:xfrm>
            <a:prstGeom prst="rect">
              <a:avLst/>
            </a:prstGeom>
            <a:solidFill>
              <a:srgbClr val="53FB2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90000"/>
                </a:lnSpc>
                <a:spcBef>
                  <a:spcPct val="0"/>
                </a:spcBef>
                <a:buSzTx/>
              </a:pPr>
              <a:r>
                <a:rPr lang="en-US" altLang="en-US">
                  <a:solidFill>
                    <a:schemeClr val="bg1"/>
                  </a:solidFill>
                </a:rPr>
                <a:t>Queue</a:t>
              </a:r>
            </a:p>
          </p:txBody>
        </p:sp>
        <p:sp>
          <p:nvSpPr>
            <p:cNvPr id="25607" name="Line 7"/>
            <p:cNvSpPr>
              <a:spLocks noChangeShapeType="1"/>
            </p:cNvSpPr>
            <p:nvPr/>
          </p:nvSpPr>
          <p:spPr bwMode="auto">
            <a:xfrm>
              <a:off x="2862" y="738"/>
              <a:ext cx="9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5608" name="Line 8"/>
            <p:cNvSpPr>
              <a:spLocks noChangeShapeType="1"/>
            </p:cNvSpPr>
            <p:nvPr/>
          </p:nvSpPr>
          <p:spPr bwMode="auto">
            <a:xfrm>
              <a:off x="1093" y="738"/>
              <a:ext cx="92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5609" name="Oval 9"/>
            <p:cNvSpPr>
              <a:spLocks noChangeArrowheads="1"/>
            </p:cNvSpPr>
            <p:nvPr/>
          </p:nvSpPr>
          <p:spPr bwMode="auto">
            <a:xfrm>
              <a:off x="3812" y="462"/>
              <a:ext cx="604" cy="603"/>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t>Server</a:t>
              </a:r>
            </a:p>
          </p:txBody>
        </p:sp>
        <p:sp>
          <p:nvSpPr>
            <p:cNvPr id="25610" name="Rectangle 10"/>
            <p:cNvSpPr>
              <a:spLocks noChangeArrowheads="1"/>
            </p:cNvSpPr>
            <p:nvPr/>
          </p:nvSpPr>
          <p:spPr bwMode="auto">
            <a:xfrm>
              <a:off x="2823" y="764"/>
              <a:ext cx="1022"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buSzTx/>
              </a:pPr>
              <a:r>
                <a:rPr lang="en-US" altLang="en-US" sz="1800">
                  <a:solidFill>
                    <a:schemeClr val="hlink"/>
                  </a:solidFill>
                </a:rPr>
                <a:t>Service Rate</a:t>
              </a:r>
            </a:p>
            <a:p>
              <a:pPr algn="ctr">
                <a:spcBef>
                  <a:spcPct val="0"/>
                </a:spcBef>
                <a:buSzTx/>
              </a:pPr>
              <a:r>
                <a:rPr lang="en-US" altLang="en-US" sz="1800">
                  <a:solidFill>
                    <a:schemeClr val="hlink"/>
                  </a:solidFill>
                  <a:sym typeface="Symbol" panose="05050102010706020507" pitchFamily="18" charset="2"/>
                </a:rPr>
                <a:t></a:t>
              </a:r>
              <a:r>
                <a:rPr lang="el-GR" altLang="en-US" sz="1800">
                  <a:solidFill>
                    <a:schemeClr val="hlink"/>
                  </a:solidFill>
                  <a:sym typeface="Symbol" panose="05050102010706020507" pitchFamily="18" charset="2"/>
                </a:rPr>
                <a:t>μ</a:t>
              </a:r>
              <a:r>
                <a:rPr lang="en-US" altLang="en-US" sz="1800">
                  <a:solidFill>
                    <a:schemeClr val="hlink"/>
                  </a:solidFill>
                  <a:sym typeface="Symbol" panose="05050102010706020507" pitchFamily="18" charset="2"/>
                </a:rPr>
                <a:t>=1/T</a:t>
              </a:r>
              <a:r>
                <a:rPr lang="en-US" altLang="en-US" sz="1800" baseline="-25000">
                  <a:solidFill>
                    <a:schemeClr val="hlink"/>
                  </a:solidFill>
                  <a:sym typeface="Symbol" panose="05050102010706020507" pitchFamily="18" charset="2"/>
                </a:rPr>
                <a:t>ser</a:t>
              </a:r>
              <a:endParaRPr lang="el-GR" altLang="en-US" sz="1800">
                <a:solidFill>
                  <a:schemeClr val="hlink"/>
                </a:solidFill>
                <a:sym typeface="Symbol" panose="05050102010706020507" pitchFamily="18" charset="2"/>
              </a:endParaRPr>
            </a:p>
          </p:txBody>
        </p:sp>
      </p:grpSp>
    </p:spTree>
    <p:extLst>
      <p:ext uri="{BB962C8B-B14F-4D97-AF65-F5344CB8AC3E}">
        <p14:creationId xmlns:p14="http://schemas.microsoft.com/office/powerpoint/2010/main" val="307924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anim calcmode="lin" valueType="num">
                                      <p:cBhvr additive="base">
                                        <p:cTn id="7" dur="500" fill="hold"/>
                                        <p:tgtEl>
                                          <p:spTgt spid="9175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7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17507">
                                            <p:txEl>
                                              <p:pRg st="1" end="1"/>
                                            </p:txEl>
                                          </p:spTgt>
                                        </p:tgtEl>
                                        <p:attrNameLst>
                                          <p:attrName>style.visibility</p:attrName>
                                        </p:attrNameLst>
                                      </p:cBhvr>
                                      <p:to>
                                        <p:strVal val="visible"/>
                                      </p:to>
                                    </p:set>
                                    <p:anim calcmode="lin" valueType="num">
                                      <p:cBhvr additive="base">
                                        <p:cTn id="13" dur="500" fill="hold"/>
                                        <p:tgtEl>
                                          <p:spTgt spid="9175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17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17507">
                                            <p:txEl>
                                              <p:pRg st="2" end="2"/>
                                            </p:txEl>
                                          </p:spTgt>
                                        </p:tgtEl>
                                        <p:attrNameLst>
                                          <p:attrName>style.visibility</p:attrName>
                                        </p:attrNameLst>
                                      </p:cBhvr>
                                      <p:to>
                                        <p:strVal val="visible"/>
                                      </p:to>
                                    </p:set>
                                    <p:anim calcmode="lin" valueType="num">
                                      <p:cBhvr additive="base">
                                        <p:cTn id="19" dur="500" fill="hold"/>
                                        <p:tgtEl>
                                          <p:spTgt spid="9175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17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17507">
                                            <p:txEl>
                                              <p:pRg st="8" end="8"/>
                                            </p:txEl>
                                          </p:spTgt>
                                        </p:tgtEl>
                                        <p:attrNameLst>
                                          <p:attrName>style.visibility</p:attrName>
                                        </p:attrNameLst>
                                      </p:cBhvr>
                                      <p:to>
                                        <p:strVal val="visible"/>
                                      </p:to>
                                    </p:set>
                                    <p:anim calcmode="lin" valueType="num">
                                      <p:cBhvr additive="base">
                                        <p:cTn id="25" dur="500" fill="hold"/>
                                        <p:tgtEl>
                                          <p:spTgt spid="917507">
                                            <p:txEl>
                                              <p:pRg st="8" end="8"/>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17507">
                                            <p:txEl>
                                              <p:pRg st="8" end="8"/>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917508"/>
                                        </p:tgtEl>
                                        <p:attrNameLst>
                                          <p:attrName>style.visibility</p:attrName>
                                        </p:attrNameLst>
                                      </p:cBhvr>
                                      <p:to>
                                        <p:strVal val="visible"/>
                                      </p:to>
                                    </p:set>
                                    <p:anim calcmode="lin" valueType="num">
                                      <p:cBhvr additive="base">
                                        <p:cTn id="29" dur="500" fill="hold"/>
                                        <p:tgtEl>
                                          <p:spTgt spid="917508"/>
                                        </p:tgtEl>
                                        <p:attrNameLst>
                                          <p:attrName>ppt_x</p:attrName>
                                        </p:attrNameLst>
                                      </p:cBhvr>
                                      <p:tavLst>
                                        <p:tav tm="0">
                                          <p:val>
                                            <p:strVal val="1+#ppt_w/2"/>
                                          </p:val>
                                        </p:tav>
                                        <p:tav tm="100000">
                                          <p:val>
                                            <p:strVal val="#ppt_x"/>
                                          </p:val>
                                        </p:tav>
                                      </p:tavLst>
                                    </p:anim>
                                    <p:anim calcmode="lin" valueType="num">
                                      <p:cBhvr additive="base">
                                        <p:cTn id="30" dur="500" fill="hold"/>
                                        <p:tgtEl>
                                          <p:spTgt spid="91750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17507">
                                            <p:txEl>
                                              <p:pRg st="9" end="9"/>
                                            </p:txEl>
                                          </p:spTgt>
                                        </p:tgtEl>
                                        <p:attrNameLst>
                                          <p:attrName>style.visibility</p:attrName>
                                        </p:attrNameLst>
                                      </p:cBhvr>
                                      <p:to>
                                        <p:strVal val="visible"/>
                                      </p:to>
                                    </p:set>
                                    <p:anim calcmode="lin" valueType="num">
                                      <p:cBhvr additive="base">
                                        <p:cTn id="35" dur="500" fill="hold"/>
                                        <p:tgtEl>
                                          <p:spTgt spid="917507">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1750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17507">
                                            <p:txEl>
                                              <p:pRg st="10" end="10"/>
                                            </p:txEl>
                                          </p:spTgt>
                                        </p:tgtEl>
                                        <p:attrNameLst>
                                          <p:attrName>style.visibility</p:attrName>
                                        </p:attrNameLst>
                                      </p:cBhvr>
                                      <p:to>
                                        <p:strVal val="visible"/>
                                      </p:to>
                                    </p:set>
                                    <p:anim calcmode="lin" valueType="num">
                                      <p:cBhvr additive="base">
                                        <p:cTn id="41" dur="500" fill="hold"/>
                                        <p:tgtEl>
                                          <p:spTgt spid="917507">
                                            <p:txEl>
                                              <p:pRg st="10" end="1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1750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17507">
                                            <p:txEl>
                                              <p:pRg st="11" end="11"/>
                                            </p:txEl>
                                          </p:spTgt>
                                        </p:tgtEl>
                                        <p:attrNameLst>
                                          <p:attrName>style.visibility</p:attrName>
                                        </p:attrNameLst>
                                      </p:cBhvr>
                                      <p:to>
                                        <p:strVal val="visible"/>
                                      </p:to>
                                    </p:set>
                                    <p:anim calcmode="lin" valueType="num">
                                      <p:cBhvr additive="base">
                                        <p:cTn id="47" dur="500" fill="hold"/>
                                        <p:tgtEl>
                                          <p:spTgt spid="917507">
                                            <p:txEl>
                                              <p:pRg st="11" end="1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1750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17507">
                                            <p:txEl>
                                              <p:pRg st="12" end="12"/>
                                            </p:txEl>
                                          </p:spTgt>
                                        </p:tgtEl>
                                        <p:attrNameLst>
                                          <p:attrName>style.visibility</p:attrName>
                                        </p:attrNameLst>
                                      </p:cBhvr>
                                      <p:to>
                                        <p:strVal val="visible"/>
                                      </p:to>
                                    </p:set>
                                    <p:anim calcmode="lin" valueType="num">
                                      <p:cBhvr additive="base">
                                        <p:cTn id="53" dur="500" fill="hold"/>
                                        <p:tgtEl>
                                          <p:spTgt spid="917507">
                                            <p:txEl>
                                              <p:pRg st="12" end="1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1750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917507">
                                            <p:txEl>
                                              <p:pRg st="13" end="13"/>
                                            </p:txEl>
                                          </p:spTgt>
                                        </p:tgtEl>
                                        <p:attrNameLst>
                                          <p:attrName>style.visibility</p:attrName>
                                        </p:attrNameLst>
                                      </p:cBhvr>
                                      <p:to>
                                        <p:strVal val="visible"/>
                                      </p:to>
                                    </p:set>
                                    <p:anim calcmode="lin" valueType="num">
                                      <p:cBhvr additive="base">
                                        <p:cTn id="59" dur="500" fill="hold"/>
                                        <p:tgtEl>
                                          <p:spTgt spid="917507">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1750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917507">
                                            <p:txEl>
                                              <p:pRg st="14" end="14"/>
                                            </p:txEl>
                                          </p:spTgt>
                                        </p:tgtEl>
                                        <p:attrNameLst>
                                          <p:attrName>style.visibility</p:attrName>
                                        </p:attrNameLst>
                                      </p:cBhvr>
                                      <p:to>
                                        <p:strVal val="visible"/>
                                      </p:to>
                                    </p:set>
                                    <p:anim calcmode="lin" valueType="num">
                                      <p:cBhvr additive="base">
                                        <p:cTn id="65" dur="500" fill="hold"/>
                                        <p:tgtEl>
                                          <p:spTgt spid="917507">
                                            <p:txEl>
                                              <p:pRg st="14" end="1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91750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917507">
                                            <p:txEl>
                                              <p:pRg st="15" end="15"/>
                                            </p:txEl>
                                          </p:spTgt>
                                        </p:tgtEl>
                                        <p:attrNameLst>
                                          <p:attrName>style.visibility</p:attrName>
                                        </p:attrNameLst>
                                      </p:cBhvr>
                                      <p:to>
                                        <p:strVal val="visible"/>
                                      </p:to>
                                    </p:set>
                                    <p:anim calcmode="lin" valueType="num">
                                      <p:cBhvr additive="base">
                                        <p:cTn id="71" dur="500" fill="hold"/>
                                        <p:tgtEl>
                                          <p:spTgt spid="917507">
                                            <p:txEl>
                                              <p:pRg st="15" end="1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91750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917507">
                                            <p:txEl>
                                              <p:pRg st="16" end="16"/>
                                            </p:txEl>
                                          </p:spTgt>
                                        </p:tgtEl>
                                        <p:attrNameLst>
                                          <p:attrName>style.visibility</p:attrName>
                                        </p:attrNameLst>
                                      </p:cBhvr>
                                      <p:to>
                                        <p:strVal val="visible"/>
                                      </p:to>
                                    </p:set>
                                    <p:anim calcmode="lin" valueType="num">
                                      <p:cBhvr additive="base">
                                        <p:cTn id="77" dur="500" fill="hold"/>
                                        <p:tgtEl>
                                          <p:spTgt spid="917507">
                                            <p:txEl>
                                              <p:pRg st="16" end="16"/>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91750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917507">
                                            <p:txEl>
                                              <p:pRg st="17" end="17"/>
                                            </p:txEl>
                                          </p:spTgt>
                                        </p:tgtEl>
                                        <p:attrNameLst>
                                          <p:attrName>style.visibility</p:attrName>
                                        </p:attrNameLst>
                                      </p:cBhvr>
                                      <p:to>
                                        <p:strVal val="visible"/>
                                      </p:to>
                                    </p:set>
                                    <p:anim calcmode="lin" valueType="num">
                                      <p:cBhvr additive="base">
                                        <p:cTn id="83" dur="500" fill="hold"/>
                                        <p:tgtEl>
                                          <p:spTgt spid="917507">
                                            <p:txEl>
                                              <p:pRg st="17" end="17"/>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917507">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917507">
                                            <p:txEl>
                                              <p:pRg st="18" end="18"/>
                                            </p:txEl>
                                          </p:spTgt>
                                        </p:tgtEl>
                                        <p:attrNameLst>
                                          <p:attrName>style.visibility</p:attrName>
                                        </p:attrNameLst>
                                      </p:cBhvr>
                                      <p:to>
                                        <p:strVal val="visible"/>
                                      </p:to>
                                    </p:set>
                                    <p:anim calcmode="lin" valueType="num">
                                      <p:cBhvr additive="base">
                                        <p:cTn id="89" dur="500" fill="hold"/>
                                        <p:tgtEl>
                                          <p:spTgt spid="917507">
                                            <p:txEl>
                                              <p:pRg st="18" end="18"/>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917507">
                                            <p:txEl>
                                              <p:pRg st="18" end="18"/>
                                            </p:txEl>
                                          </p:spTgt>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917507">
                                            <p:txEl>
                                              <p:pRg st="19" end="19"/>
                                            </p:txEl>
                                          </p:spTgt>
                                        </p:tgtEl>
                                        <p:attrNameLst>
                                          <p:attrName>style.visibility</p:attrName>
                                        </p:attrNameLst>
                                      </p:cBhvr>
                                      <p:to>
                                        <p:strVal val="visible"/>
                                      </p:to>
                                    </p:set>
                                    <p:anim calcmode="lin" valueType="num">
                                      <p:cBhvr additive="base">
                                        <p:cTn id="93" dur="500" fill="hold"/>
                                        <p:tgtEl>
                                          <p:spTgt spid="917507">
                                            <p:txEl>
                                              <p:pRg st="19" end="19"/>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917507">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917507">
                                            <p:txEl>
                                              <p:pRg st="20" end="20"/>
                                            </p:txEl>
                                          </p:spTgt>
                                        </p:tgtEl>
                                        <p:attrNameLst>
                                          <p:attrName>style.visibility</p:attrName>
                                        </p:attrNameLst>
                                      </p:cBhvr>
                                      <p:to>
                                        <p:strVal val="visible"/>
                                      </p:to>
                                    </p:set>
                                    <p:anim calcmode="lin" valueType="num">
                                      <p:cBhvr additive="base">
                                        <p:cTn id="99" dur="500" fill="hold"/>
                                        <p:tgtEl>
                                          <p:spTgt spid="917507">
                                            <p:txEl>
                                              <p:pRg st="20" end="20"/>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917507">
                                            <p:txEl>
                                              <p:pRg st="20" end="20"/>
                                            </p:txEl>
                                          </p:spTgt>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917507">
                                            <p:txEl>
                                              <p:pRg st="21" end="21"/>
                                            </p:txEl>
                                          </p:spTgt>
                                        </p:tgtEl>
                                        <p:attrNameLst>
                                          <p:attrName>style.visibility</p:attrName>
                                        </p:attrNameLst>
                                      </p:cBhvr>
                                      <p:to>
                                        <p:strVal val="visible"/>
                                      </p:to>
                                    </p:set>
                                    <p:anim calcmode="lin" valueType="num">
                                      <p:cBhvr additive="base">
                                        <p:cTn id="103" dur="500" fill="hold"/>
                                        <p:tgtEl>
                                          <p:spTgt spid="917507">
                                            <p:txEl>
                                              <p:pRg st="21" end="21"/>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17507">
                                            <p:txEl>
                                              <p:pRg st="21"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Gulim" panose="020B0600000101010101" pitchFamily="34" charset="-127"/>
              </a:rPr>
              <a:t>A Little Queuing Theory: An Example</a:t>
            </a:r>
          </a:p>
        </p:txBody>
      </p:sp>
      <p:sp>
        <p:nvSpPr>
          <p:cNvPr id="919555" name="Rectangle 3"/>
          <p:cNvSpPr>
            <a:spLocks noGrp="1" noChangeArrowheads="1"/>
          </p:cNvSpPr>
          <p:nvPr>
            <p:ph type="body" idx="1"/>
          </p:nvPr>
        </p:nvSpPr>
        <p:spPr>
          <a:xfrm>
            <a:off x="76200" y="685800"/>
            <a:ext cx="8915400" cy="6172200"/>
          </a:xfrm>
        </p:spPr>
        <p:txBody>
          <a:bodyPr/>
          <a:lstStyle/>
          <a:p>
            <a:pPr>
              <a:lnSpc>
                <a:spcPct val="75000"/>
              </a:lnSpc>
              <a:spcBef>
                <a:spcPct val="5000"/>
              </a:spcBef>
              <a:tabLst>
                <a:tab pos="914400" algn="l"/>
              </a:tabLst>
            </a:pPr>
            <a:r>
              <a:rPr lang="en-US" altLang="ko-KR" smtClean="0">
                <a:ea typeface="Gulim" panose="020B0600000101010101" pitchFamily="34" charset="-127"/>
              </a:rPr>
              <a:t>Example Usage Statistics:</a:t>
            </a:r>
          </a:p>
          <a:p>
            <a:pPr lvl="1">
              <a:lnSpc>
                <a:spcPct val="75000"/>
              </a:lnSpc>
              <a:spcBef>
                <a:spcPct val="5000"/>
              </a:spcBef>
              <a:tabLst>
                <a:tab pos="914400" algn="l"/>
              </a:tabLst>
            </a:pPr>
            <a:r>
              <a:rPr lang="en-US" altLang="ko-KR" smtClean="0">
                <a:ea typeface="Gulim" panose="020B0600000101010101" pitchFamily="34" charset="-127"/>
              </a:rPr>
              <a:t>User requests 10 x 8KB disk I/Os per second</a:t>
            </a:r>
          </a:p>
          <a:p>
            <a:pPr lvl="1">
              <a:lnSpc>
                <a:spcPct val="75000"/>
              </a:lnSpc>
              <a:spcBef>
                <a:spcPct val="5000"/>
              </a:spcBef>
              <a:tabLst>
                <a:tab pos="914400" algn="l"/>
              </a:tabLst>
            </a:pPr>
            <a:r>
              <a:rPr lang="en-US" altLang="ko-KR" smtClean="0">
                <a:ea typeface="Gulim" panose="020B0600000101010101" pitchFamily="34" charset="-127"/>
              </a:rPr>
              <a:t>Requests &amp; service exponentially distributed (C=1.0)</a:t>
            </a:r>
          </a:p>
          <a:p>
            <a:pPr lvl="1">
              <a:lnSpc>
                <a:spcPct val="75000"/>
              </a:lnSpc>
              <a:spcBef>
                <a:spcPct val="5000"/>
              </a:spcBef>
              <a:tabLst>
                <a:tab pos="914400" algn="l"/>
              </a:tabLst>
            </a:pPr>
            <a:r>
              <a:rPr lang="en-US" altLang="ko-KR" smtClean="0">
                <a:ea typeface="Gulim" panose="020B0600000101010101" pitchFamily="34" charset="-127"/>
              </a:rPr>
              <a:t>Avg. service = 20 ms (From controller+seek+rot+trans)</a:t>
            </a:r>
          </a:p>
          <a:p>
            <a:pPr>
              <a:lnSpc>
                <a:spcPct val="75000"/>
              </a:lnSpc>
              <a:spcBef>
                <a:spcPct val="5000"/>
              </a:spcBef>
              <a:tabLst>
                <a:tab pos="914400" algn="l"/>
              </a:tabLst>
            </a:pPr>
            <a:r>
              <a:rPr lang="en-US" altLang="ko-KR" smtClean="0">
                <a:ea typeface="Gulim" panose="020B0600000101010101" pitchFamily="34" charset="-127"/>
              </a:rPr>
              <a:t>Questions: </a:t>
            </a:r>
          </a:p>
          <a:p>
            <a:pPr lvl="1">
              <a:lnSpc>
                <a:spcPct val="75000"/>
              </a:lnSpc>
              <a:spcBef>
                <a:spcPct val="5000"/>
              </a:spcBef>
              <a:tabLst>
                <a:tab pos="914400" algn="l"/>
              </a:tabLst>
            </a:pPr>
            <a:r>
              <a:rPr lang="en-US" altLang="ko-KR" smtClean="0">
                <a:ea typeface="Gulim" panose="020B0600000101010101" pitchFamily="34" charset="-127"/>
              </a:rPr>
              <a:t>How utilized is the disk? </a:t>
            </a:r>
          </a:p>
          <a:p>
            <a:pPr lvl="2">
              <a:lnSpc>
                <a:spcPct val="75000"/>
              </a:lnSpc>
              <a:spcBef>
                <a:spcPct val="5000"/>
              </a:spcBef>
              <a:tabLst>
                <a:tab pos="914400" algn="l"/>
              </a:tabLst>
            </a:pPr>
            <a:r>
              <a:rPr lang="en-US" altLang="ko-KR" smtClean="0">
                <a:ea typeface="Gulim" panose="020B0600000101010101" pitchFamily="34" charset="-127"/>
              </a:rPr>
              <a:t>Ans: server utilization, </a:t>
            </a:r>
            <a:r>
              <a:rPr lang="en-US" altLang="ko-KR" smtClean="0">
                <a:solidFill>
                  <a:schemeClr val="hlink"/>
                </a:solidFill>
                <a:ea typeface="Gulim" panose="020B0600000101010101" pitchFamily="34" charset="-127"/>
              </a:rPr>
              <a:t>u = </a:t>
            </a:r>
            <a:r>
              <a:rPr lang="en-US" altLang="ko-KR" smtClean="0">
                <a:solidFill>
                  <a:schemeClr val="hlink"/>
                </a:solidFill>
                <a:ea typeface="Gulim" panose="020B0600000101010101" pitchFamily="34" charset="-127"/>
                <a:sym typeface="Symbol" panose="05050102010706020507" pitchFamily="18" charset="2"/>
              </a:rPr>
              <a:t>T</a:t>
            </a:r>
            <a:r>
              <a:rPr lang="en-US" altLang="ko-KR" baseline="-25000" smtClean="0">
                <a:solidFill>
                  <a:schemeClr val="hlink"/>
                </a:solidFill>
                <a:ea typeface="Gulim" panose="020B0600000101010101" pitchFamily="34" charset="-127"/>
                <a:sym typeface="Symbol" panose="05050102010706020507" pitchFamily="18" charset="2"/>
              </a:rPr>
              <a:t>ser</a:t>
            </a:r>
            <a:endParaRPr lang="en-US" altLang="ko-KR" smtClean="0">
              <a:solidFill>
                <a:schemeClr val="hlink"/>
              </a:solidFill>
              <a:ea typeface="Gulim" panose="020B0600000101010101" pitchFamily="34" charset="-127"/>
              <a:sym typeface="Symbol" panose="05050102010706020507" pitchFamily="18" charset="2"/>
            </a:endParaRPr>
          </a:p>
          <a:p>
            <a:pPr lvl="1">
              <a:lnSpc>
                <a:spcPct val="75000"/>
              </a:lnSpc>
              <a:spcBef>
                <a:spcPct val="5000"/>
              </a:spcBef>
              <a:tabLst>
                <a:tab pos="914400" algn="l"/>
              </a:tabLst>
            </a:pPr>
            <a:r>
              <a:rPr lang="en-US" altLang="ko-KR" smtClean="0">
                <a:ea typeface="Gulim" panose="020B0600000101010101" pitchFamily="34" charset="-127"/>
              </a:rPr>
              <a:t>What is the average time spent in the queue? </a:t>
            </a:r>
          </a:p>
          <a:p>
            <a:pPr lvl="2">
              <a:lnSpc>
                <a:spcPct val="75000"/>
              </a:lnSpc>
              <a:spcBef>
                <a:spcPct val="5000"/>
              </a:spcBef>
              <a:tabLst>
                <a:tab pos="914400" algn="l"/>
              </a:tabLst>
            </a:pPr>
            <a:r>
              <a:rPr lang="en-US" altLang="ko-KR" smtClean="0">
                <a:ea typeface="Gulim" panose="020B0600000101010101" pitchFamily="34" charset="-127"/>
              </a:rPr>
              <a:t>Ans: </a:t>
            </a:r>
            <a:r>
              <a:rPr lang="en-US" altLang="ko-KR" smtClean="0">
                <a:solidFill>
                  <a:schemeClr val="hlink"/>
                </a:solidFill>
                <a:ea typeface="Gulim" panose="020B0600000101010101" pitchFamily="34" charset="-127"/>
              </a:rPr>
              <a:t>T</a:t>
            </a:r>
            <a:r>
              <a:rPr lang="en-US" altLang="ko-KR" baseline="-25000" smtClean="0">
                <a:solidFill>
                  <a:schemeClr val="hlink"/>
                </a:solidFill>
                <a:ea typeface="Gulim" panose="020B0600000101010101" pitchFamily="34" charset="-127"/>
              </a:rPr>
              <a:t>q</a:t>
            </a:r>
            <a:endParaRPr lang="en-US" altLang="ko-KR" smtClean="0">
              <a:solidFill>
                <a:schemeClr val="hlink"/>
              </a:solidFill>
              <a:ea typeface="Gulim" panose="020B0600000101010101" pitchFamily="34" charset="-127"/>
            </a:endParaRPr>
          </a:p>
          <a:p>
            <a:pPr lvl="1">
              <a:lnSpc>
                <a:spcPct val="75000"/>
              </a:lnSpc>
              <a:spcBef>
                <a:spcPct val="5000"/>
              </a:spcBef>
              <a:tabLst>
                <a:tab pos="914400" algn="l"/>
              </a:tabLst>
            </a:pPr>
            <a:r>
              <a:rPr lang="en-US" altLang="ko-KR" smtClean="0">
                <a:ea typeface="Gulim" panose="020B0600000101010101" pitchFamily="34" charset="-127"/>
              </a:rPr>
              <a:t>What is the number of requests in the queue? </a:t>
            </a:r>
          </a:p>
          <a:p>
            <a:pPr lvl="2">
              <a:lnSpc>
                <a:spcPct val="75000"/>
              </a:lnSpc>
              <a:spcBef>
                <a:spcPct val="5000"/>
              </a:spcBef>
              <a:tabLst>
                <a:tab pos="914400" algn="l"/>
              </a:tabLst>
            </a:pPr>
            <a:r>
              <a:rPr lang="en-US" altLang="ko-KR" smtClean="0">
                <a:ea typeface="Gulim" panose="020B0600000101010101" pitchFamily="34" charset="-127"/>
              </a:rPr>
              <a:t>Ans: </a:t>
            </a:r>
            <a:r>
              <a:rPr lang="en-US" altLang="ko-KR" smtClean="0">
                <a:solidFill>
                  <a:schemeClr val="hlink"/>
                </a:solidFill>
                <a:ea typeface="Gulim" panose="020B0600000101010101" pitchFamily="34" charset="-127"/>
              </a:rPr>
              <a:t>L</a:t>
            </a:r>
            <a:r>
              <a:rPr lang="en-US" altLang="ko-KR" baseline="-25000" smtClean="0">
                <a:solidFill>
                  <a:schemeClr val="hlink"/>
                </a:solidFill>
                <a:ea typeface="Gulim" panose="020B0600000101010101" pitchFamily="34" charset="-127"/>
              </a:rPr>
              <a:t>q</a:t>
            </a:r>
            <a:endParaRPr lang="en-US" altLang="ko-KR" smtClean="0">
              <a:solidFill>
                <a:schemeClr val="hlink"/>
              </a:solidFill>
              <a:ea typeface="Gulim" panose="020B0600000101010101" pitchFamily="34" charset="-127"/>
            </a:endParaRPr>
          </a:p>
          <a:p>
            <a:pPr lvl="1">
              <a:lnSpc>
                <a:spcPct val="75000"/>
              </a:lnSpc>
              <a:spcBef>
                <a:spcPct val="5000"/>
              </a:spcBef>
              <a:tabLst>
                <a:tab pos="914400" algn="l"/>
              </a:tabLst>
            </a:pPr>
            <a:r>
              <a:rPr lang="en-US" altLang="ko-KR" smtClean="0">
                <a:ea typeface="Gulim" panose="020B0600000101010101" pitchFamily="34" charset="-127"/>
              </a:rPr>
              <a:t>What is the avg response time for disk request? </a:t>
            </a:r>
          </a:p>
          <a:p>
            <a:pPr lvl="2">
              <a:lnSpc>
                <a:spcPct val="75000"/>
              </a:lnSpc>
              <a:spcBef>
                <a:spcPct val="5000"/>
              </a:spcBef>
              <a:tabLst>
                <a:tab pos="914400" algn="l"/>
              </a:tabLst>
            </a:pPr>
            <a:r>
              <a:rPr lang="en-US" altLang="ko-KR" smtClean="0">
                <a:ea typeface="Gulim" panose="020B0600000101010101" pitchFamily="34" charset="-127"/>
              </a:rPr>
              <a:t>Ans: </a:t>
            </a:r>
            <a:r>
              <a:rPr lang="en-US" altLang="ko-KR" smtClean="0">
                <a:solidFill>
                  <a:schemeClr val="hlink"/>
                </a:solidFill>
                <a:ea typeface="Gulim" panose="020B0600000101010101" pitchFamily="34" charset="-127"/>
              </a:rPr>
              <a:t>T</a:t>
            </a:r>
            <a:r>
              <a:rPr lang="en-US" altLang="ko-KR" baseline="-25000" smtClean="0">
                <a:solidFill>
                  <a:schemeClr val="hlink"/>
                </a:solidFill>
                <a:ea typeface="Gulim" panose="020B0600000101010101" pitchFamily="34" charset="-127"/>
              </a:rPr>
              <a:t>sys </a:t>
            </a:r>
            <a:r>
              <a:rPr lang="en-US" altLang="ko-KR" smtClean="0">
                <a:solidFill>
                  <a:schemeClr val="hlink"/>
                </a:solidFill>
                <a:ea typeface="Gulim" panose="020B0600000101010101" pitchFamily="34" charset="-127"/>
              </a:rPr>
              <a:t>= T</a:t>
            </a:r>
            <a:r>
              <a:rPr lang="en-US" altLang="ko-KR" baseline="-25000" smtClean="0">
                <a:solidFill>
                  <a:schemeClr val="hlink"/>
                </a:solidFill>
                <a:ea typeface="Gulim" panose="020B0600000101010101" pitchFamily="34" charset="-127"/>
              </a:rPr>
              <a:t>q </a:t>
            </a:r>
            <a:r>
              <a:rPr lang="en-US" altLang="ko-KR" smtClean="0">
                <a:solidFill>
                  <a:schemeClr val="hlink"/>
                </a:solidFill>
                <a:ea typeface="Gulim" panose="020B0600000101010101" pitchFamily="34" charset="-127"/>
              </a:rPr>
              <a:t>+ T</a:t>
            </a:r>
            <a:r>
              <a:rPr lang="en-US" altLang="ko-KR" baseline="-25000" smtClean="0">
                <a:solidFill>
                  <a:schemeClr val="hlink"/>
                </a:solidFill>
                <a:ea typeface="Gulim" panose="020B0600000101010101" pitchFamily="34" charset="-127"/>
              </a:rPr>
              <a:t>ser</a:t>
            </a:r>
            <a:endParaRPr lang="en-US" altLang="ko-KR" smtClean="0">
              <a:solidFill>
                <a:schemeClr val="hlink"/>
              </a:solidFill>
              <a:ea typeface="Gulim" panose="020B0600000101010101" pitchFamily="34" charset="-127"/>
            </a:endParaRPr>
          </a:p>
          <a:p>
            <a:pPr>
              <a:lnSpc>
                <a:spcPct val="75000"/>
              </a:lnSpc>
              <a:spcBef>
                <a:spcPct val="5000"/>
              </a:spcBef>
              <a:tabLst>
                <a:tab pos="914400" algn="l"/>
              </a:tabLst>
            </a:pPr>
            <a:r>
              <a:rPr lang="en-US" altLang="ko-KR" smtClean="0">
                <a:ea typeface="Gulim" panose="020B0600000101010101" pitchFamily="34" charset="-127"/>
              </a:rPr>
              <a:t>Computation:</a:t>
            </a:r>
          </a:p>
          <a:p>
            <a:pPr>
              <a:lnSpc>
                <a:spcPct val="75000"/>
              </a:lnSpc>
              <a:spcBef>
                <a:spcPct val="5000"/>
              </a:spcBef>
              <a:buFontTx/>
              <a:buNone/>
              <a:tabLst>
                <a:tab pos="914400" algn="l"/>
              </a:tabLst>
            </a:pPr>
            <a:r>
              <a:rPr lang="en-US" altLang="ko-KR" smtClean="0">
                <a:solidFill>
                  <a:schemeClr val="hlink"/>
                </a:solidFill>
                <a:ea typeface="Gulim" panose="020B0600000101010101" pitchFamily="34" charset="-127"/>
                <a:sym typeface="Symbol" panose="05050102010706020507" pitchFamily="18" charset="2"/>
              </a:rPr>
              <a:t>	 </a:t>
            </a:r>
            <a:r>
              <a:rPr lang="en-US" altLang="ko-KR" smtClean="0">
                <a:ea typeface="Gulim" panose="020B0600000101010101" pitchFamily="34" charset="-127"/>
                <a:sym typeface="Symbol" panose="05050102010706020507" pitchFamily="18" charset="2"/>
              </a:rPr>
              <a:t>	(</a:t>
            </a:r>
            <a:r>
              <a:rPr lang="en-US" altLang="ko-KR" smtClean="0">
                <a:ea typeface="Gulim" panose="020B0600000101010101" pitchFamily="34" charset="-127"/>
              </a:rPr>
              <a:t>avg # arriving customers/s) = 10/s</a:t>
            </a:r>
          </a:p>
          <a:p>
            <a:pPr>
              <a:lnSpc>
                <a:spcPct val="75000"/>
              </a:lnSpc>
              <a:spcBef>
                <a:spcPct val="5000"/>
              </a:spcBef>
              <a:buFontTx/>
              <a:buNone/>
              <a:tabLst>
                <a:tab pos="914400" algn="l"/>
              </a:tabLst>
            </a:pPr>
            <a:r>
              <a:rPr lang="en-US" altLang="ko-KR" smtClean="0">
                <a:solidFill>
                  <a:schemeClr val="hlink"/>
                </a:solidFill>
                <a:ea typeface="Gulim" panose="020B0600000101010101" pitchFamily="34" charset="-127"/>
              </a:rPr>
              <a:t>	T</a:t>
            </a:r>
            <a:r>
              <a:rPr lang="en-US" altLang="ko-KR" baseline="-25000" smtClean="0">
                <a:solidFill>
                  <a:schemeClr val="hlink"/>
                </a:solidFill>
                <a:ea typeface="Gulim" panose="020B0600000101010101" pitchFamily="34" charset="-127"/>
              </a:rPr>
              <a:t>ser</a:t>
            </a:r>
            <a:r>
              <a:rPr lang="en-US" altLang="ko-KR" baseline="-25000" smtClean="0">
                <a:ea typeface="Gulim" panose="020B0600000101010101" pitchFamily="34" charset="-127"/>
              </a:rPr>
              <a:t>	</a:t>
            </a:r>
            <a:r>
              <a:rPr lang="en-US" altLang="ko-KR" smtClean="0">
                <a:ea typeface="Gulim" panose="020B0600000101010101" pitchFamily="34" charset="-127"/>
              </a:rPr>
              <a:t>(avg time to service customer) = 20 ms (0.02s)</a:t>
            </a:r>
          </a:p>
          <a:p>
            <a:pPr>
              <a:lnSpc>
                <a:spcPct val="75000"/>
              </a:lnSpc>
              <a:spcBef>
                <a:spcPct val="5000"/>
              </a:spcBef>
              <a:buFontTx/>
              <a:buNone/>
              <a:tabLst>
                <a:tab pos="914400" algn="l"/>
              </a:tabLst>
            </a:pPr>
            <a:r>
              <a:rPr lang="en-US" altLang="ko-KR" smtClean="0">
                <a:solidFill>
                  <a:schemeClr val="hlink"/>
                </a:solidFill>
                <a:ea typeface="Gulim" panose="020B0600000101010101" pitchFamily="34" charset="-127"/>
              </a:rPr>
              <a:t>	u</a:t>
            </a:r>
            <a:r>
              <a:rPr lang="en-US" altLang="ko-KR" smtClean="0">
                <a:ea typeface="Gulim" panose="020B0600000101010101" pitchFamily="34" charset="-127"/>
              </a:rPr>
              <a:t> 	(server utilization) = </a:t>
            </a:r>
            <a:r>
              <a:rPr lang="en-US" altLang="ko-KR" smtClean="0">
                <a:ea typeface="Gulim" panose="020B0600000101010101" pitchFamily="34" charset="-127"/>
                <a:sym typeface="Symbol" panose="05050102010706020507" pitchFamily="18" charset="2"/>
              </a:rPr>
              <a:t></a:t>
            </a:r>
            <a:r>
              <a:rPr lang="en-US" altLang="ko-KR" smtClean="0">
                <a:ea typeface="Gulim" panose="020B0600000101010101" pitchFamily="34" charset="-127"/>
              </a:rPr>
              <a:t> x T</a:t>
            </a:r>
            <a:r>
              <a:rPr lang="en-US" altLang="ko-KR" baseline="-25000" smtClean="0">
                <a:ea typeface="Gulim" panose="020B0600000101010101" pitchFamily="34" charset="-127"/>
              </a:rPr>
              <a:t>ser</a:t>
            </a:r>
            <a:r>
              <a:rPr lang="en-US" altLang="ko-KR" smtClean="0">
                <a:ea typeface="Gulim" panose="020B0600000101010101" pitchFamily="34" charset="-127"/>
              </a:rPr>
              <a:t>= 10/s x .02s = 0.2</a:t>
            </a:r>
          </a:p>
          <a:p>
            <a:pPr>
              <a:lnSpc>
                <a:spcPct val="75000"/>
              </a:lnSpc>
              <a:spcBef>
                <a:spcPct val="5000"/>
              </a:spcBef>
              <a:buFontTx/>
              <a:buNone/>
              <a:tabLst>
                <a:tab pos="914400" algn="l"/>
              </a:tabLst>
            </a:pPr>
            <a:r>
              <a:rPr lang="en-US" altLang="ko-KR" smtClean="0">
                <a:solidFill>
                  <a:schemeClr val="hlink"/>
                </a:solidFill>
                <a:ea typeface="Gulim" panose="020B0600000101010101" pitchFamily="34" charset="-127"/>
              </a:rPr>
              <a:t>	T</a:t>
            </a:r>
            <a:r>
              <a:rPr lang="en-US" altLang="ko-KR" baseline="-25000" smtClean="0">
                <a:solidFill>
                  <a:schemeClr val="hlink"/>
                </a:solidFill>
                <a:ea typeface="Gulim" panose="020B0600000101010101" pitchFamily="34" charset="-127"/>
              </a:rPr>
              <a:t>q</a:t>
            </a:r>
            <a:r>
              <a:rPr lang="en-US" altLang="ko-KR" baseline="-25000" smtClean="0">
                <a:ea typeface="Gulim" panose="020B0600000101010101" pitchFamily="34" charset="-127"/>
              </a:rPr>
              <a:t>	</a:t>
            </a:r>
            <a:r>
              <a:rPr lang="en-US" altLang="ko-KR" smtClean="0">
                <a:ea typeface="Gulim" panose="020B0600000101010101" pitchFamily="34" charset="-127"/>
              </a:rPr>
              <a:t>(avg time/customer in queue) = T</a:t>
            </a:r>
            <a:r>
              <a:rPr lang="en-US" altLang="ko-KR" baseline="-25000" smtClean="0">
                <a:ea typeface="Gulim" panose="020B0600000101010101" pitchFamily="34" charset="-127"/>
              </a:rPr>
              <a:t>ser</a:t>
            </a:r>
            <a:r>
              <a:rPr lang="en-US" altLang="ko-KR" smtClean="0">
                <a:ea typeface="Gulim" panose="020B0600000101010101" pitchFamily="34" charset="-127"/>
              </a:rPr>
              <a:t> x u/(1 – u) </a:t>
            </a:r>
            <a:br>
              <a:rPr lang="en-US" altLang="ko-KR" smtClean="0">
                <a:ea typeface="Gulim" panose="020B0600000101010101" pitchFamily="34" charset="-127"/>
              </a:rPr>
            </a:br>
            <a:r>
              <a:rPr lang="en-US" altLang="ko-KR" smtClean="0">
                <a:ea typeface="Gulim" panose="020B0600000101010101" pitchFamily="34" charset="-127"/>
              </a:rPr>
              <a:t>	= 20 x 0.2/(1-0.2) = 20 x 0.25 = 5 ms (0 .005s)</a:t>
            </a:r>
          </a:p>
          <a:p>
            <a:pPr>
              <a:lnSpc>
                <a:spcPct val="75000"/>
              </a:lnSpc>
              <a:spcBef>
                <a:spcPct val="5000"/>
              </a:spcBef>
              <a:buFontTx/>
              <a:buNone/>
              <a:tabLst>
                <a:tab pos="914400" algn="l"/>
              </a:tabLst>
            </a:pPr>
            <a:r>
              <a:rPr lang="en-US" altLang="ko-KR" smtClean="0">
                <a:solidFill>
                  <a:schemeClr val="hlink"/>
                </a:solidFill>
                <a:ea typeface="Gulim" panose="020B0600000101010101" pitchFamily="34" charset="-127"/>
              </a:rPr>
              <a:t>	L</a:t>
            </a:r>
            <a:r>
              <a:rPr lang="en-US" altLang="ko-KR" baseline="-25000" smtClean="0">
                <a:solidFill>
                  <a:schemeClr val="hlink"/>
                </a:solidFill>
                <a:ea typeface="Gulim" panose="020B0600000101010101" pitchFamily="34" charset="-127"/>
              </a:rPr>
              <a:t>q</a:t>
            </a:r>
            <a:r>
              <a:rPr lang="en-US" altLang="ko-KR" smtClean="0">
                <a:ea typeface="Gulim" panose="020B0600000101010101" pitchFamily="34" charset="-127"/>
              </a:rPr>
              <a:t>	(avg length of queue) = </a:t>
            </a:r>
            <a:r>
              <a:rPr lang="en-US" altLang="ko-KR" smtClean="0">
                <a:ea typeface="Gulim" panose="020B0600000101010101" pitchFamily="34" charset="-127"/>
                <a:sym typeface="Symbol" panose="05050102010706020507" pitchFamily="18" charset="2"/>
              </a:rPr>
              <a:t></a:t>
            </a:r>
            <a:r>
              <a:rPr lang="en-US" altLang="ko-KR" smtClean="0">
                <a:ea typeface="Gulim" panose="020B0600000101010101" pitchFamily="34" charset="-127"/>
              </a:rPr>
              <a:t> x T</a:t>
            </a:r>
            <a:r>
              <a:rPr lang="en-US" altLang="ko-KR" baseline="-25000" smtClean="0">
                <a:ea typeface="Gulim" panose="020B0600000101010101" pitchFamily="34" charset="-127"/>
              </a:rPr>
              <a:t>q</a:t>
            </a:r>
            <a:r>
              <a:rPr lang="en-US" altLang="ko-KR" smtClean="0">
                <a:ea typeface="Gulim" panose="020B0600000101010101" pitchFamily="34" charset="-127"/>
              </a:rPr>
              <a:t>=10/s x .005s = 0.05</a:t>
            </a:r>
          </a:p>
          <a:p>
            <a:pPr>
              <a:lnSpc>
                <a:spcPct val="75000"/>
              </a:lnSpc>
              <a:spcBef>
                <a:spcPct val="5000"/>
              </a:spcBef>
              <a:buFontTx/>
              <a:buNone/>
              <a:tabLst>
                <a:tab pos="914400" algn="l"/>
              </a:tabLst>
            </a:pPr>
            <a:r>
              <a:rPr lang="en-US" altLang="ko-KR" smtClean="0">
                <a:solidFill>
                  <a:schemeClr val="hlink"/>
                </a:solidFill>
                <a:ea typeface="Gulim" panose="020B0600000101010101" pitchFamily="34" charset="-127"/>
              </a:rPr>
              <a:t>	T</a:t>
            </a:r>
            <a:r>
              <a:rPr lang="en-US" altLang="ko-KR" baseline="-25000" smtClean="0">
                <a:solidFill>
                  <a:schemeClr val="hlink"/>
                </a:solidFill>
                <a:ea typeface="Gulim" panose="020B0600000101010101" pitchFamily="34" charset="-127"/>
              </a:rPr>
              <a:t>sys</a:t>
            </a:r>
            <a:r>
              <a:rPr lang="en-US" altLang="ko-KR" baseline="-25000" smtClean="0">
                <a:ea typeface="Gulim" panose="020B0600000101010101" pitchFamily="34" charset="-127"/>
              </a:rPr>
              <a:t>	</a:t>
            </a:r>
            <a:r>
              <a:rPr lang="en-US" altLang="ko-KR" smtClean="0">
                <a:ea typeface="Gulim" panose="020B0600000101010101" pitchFamily="34" charset="-127"/>
              </a:rPr>
              <a:t>(avg time/customer in system) =T</a:t>
            </a:r>
            <a:r>
              <a:rPr lang="en-US" altLang="ko-KR" baseline="-25000" smtClean="0">
                <a:ea typeface="Gulim" panose="020B0600000101010101" pitchFamily="34" charset="-127"/>
              </a:rPr>
              <a:t>q </a:t>
            </a:r>
            <a:r>
              <a:rPr lang="en-US" altLang="ko-KR" smtClean="0">
                <a:ea typeface="Gulim" panose="020B0600000101010101" pitchFamily="34" charset="-127"/>
              </a:rPr>
              <a:t>+ T</a:t>
            </a:r>
            <a:r>
              <a:rPr lang="en-US" altLang="ko-KR" baseline="-25000" smtClean="0">
                <a:ea typeface="Gulim" panose="020B0600000101010101" pitchFamily="34" charset="-127"/>
              </a:rPr>
              <a:t>ser</a:t>
            </a:r>
            <a:r>
              <a:rPr lang="en-US" altLang="ko-KR" smtClean="0">
                <a:ea typeface="Gulim" panose="020B0600000101010101" pitchFamily="34" charset="-127"/>
              </a:rPr>
              <a:t>= 25 ms</a:t>
            </a:r>
            <a:br>
              <a:rPr lang="en-US" altLang="ko-KR" smtClean="0">
                <a:ea typeface="Gulim" panose="020B0600000101010101" pitchFamily="34" charset="-127"/>
              </a:rPr>
            </a:br>
            <a:r>
              <a:rPr lang="en-US" altLang="ko-KR" smtClean="0">
                <a:ea typeface="Gulim" panose="020B0600000101010101" pitchFamily="34" charset="-127"/>
              </a:rPr>
              <a:t> </a:t>
            </a:r>
          </a:p>
        </p:txBody>
      </p:sp>
    </p:spTree>
    <p:extLst>
      <p:ext uri="{BB962C8B-B14F-4D97-AF65-F5344CB8AC3E}">
        <p14:creationId xmlns:p14="http://schemas.microsoft.com/office/powerpoint/2010/main" val="6209229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anim calcmode="lin" valueType="num">
                                      <p:cBhvr additive="base">
                                        <p:cTn id="7" dur="500" fill="hold"/>
                                        <p:tgtEl>
                                          <p:spTgt spid="919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95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19555">
                                            <p:txEl>
                                              <p:pRg st="1" end="1"/>
                                            </p:txEl>
                                          </p:spTgt>
                                        </p:tgtEl>
                                        <p:attrNameLst>
                                          <p:attrName>style.visibility</p:attrName>
                                        </p:attrNameLst>
                                      </p:cBhvr>
                                      <p:to>
                                        <p:strVal val="visible"/>
                                      </p:to>
                                    </p:set>
                                    <p:anim calcmode="lin" valueType="num">
                                      <p:cBhvr additive="base">
                                        <p:cTn id="11" dur="500" fill="hold"/>
                                        <p:tgtEl>
                                          <p:spTgt spid="91955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195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19555">
                                            <p:txEl>
                                              <p:pRg st="2" end="2"/>
                                            </p:txEl>
                                          </p:spTgt>
                                        </p:tgtEl>
                                        <p:attrNameLst>
                                          <p:attrName>style.visibility</p:attrName>
                                        </p:attrNameLst>
                                      </p:cBhvr>
                                      <p:to>
                                        <p:strVal val="visible"/>
                                      </p:to>
                                    </p:set>
                                    <p:anim calcmode="lin" valueType="num">
                                      <p:cBhvr additive="base">
                                        <p:cTn id="15" dur="500" fill="hold"/>
                                        <p:tgtEl>
                                          <p:spTgt spid="91955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1955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19555">
                                            <p:txEl>
                                              <p:pRg st="3" end="3"/>
                                            </p:txEl>
                                          </p:spTgt>
                                        </p:tgtEl>
                                        <p:attrNameLst>
                                          <p:attrName>style.visibility</p:attrName>
                                        </p:attrNameLst>
                                      </p:cBhvr>
                                      <p:to>
                                        <p:strVal val="visible"/>
                                      </p:to>
                                    </p:set>
                                    <p:anim calcmode="lin" valueType="num">
                                      <p:cBhvr additive="base">
                                        <p:cTn id="19" dur="500" fill="hold"/>
                                        <p:tgtEl>
                                          <p:spTgt spid="91955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19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19555">
                                            <p:txEl>
                                              <p:pRg st="4" end="4"/>
                                            </p:txEl>
                                          </p:spTgt>
                                        </p:tgtEl>
                                        <p:attrNameLst>
                                          <p:attrName>style.visibility</p:attrName>
                                        </p:attrNameLst>
                                      </p:cBhvr>
                                      <p:to>
                                        <p:strVal val="visible"/>
                                      </p:to>
                                    </p:set>
                                    <p:anim calcmode="lin" valueType="num">
                                      <p:cBhvr additive="base">
                                        <p:cTn id="25" dur="500" fill="hold"/>
                                        <p:tgtEl>
                                          <p:spTgt spid="91955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1955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919555">
                                            <p:txEl>
                                              <p:pRg st="5" end="5"/>
                                            </p:txEl>
                                          </p:spTgt>
                                        </p:tgtEl>
                                        <p:attrNameLst>
                                          <p:attrName>style.visibility</p:attrName>
                                        </p:attrNameLst>
                                      </p:cBhvr>
                                      <p:to>
                                        <p:strVal val="visible"/>
                                      </p:to>
                                    </p:set>
                                    <p:anim calcmode="lin" valueType="num">
                                      <p:cBhvr additive="base">
                                        <p:cTn id="29" dur="500" fill="hold"/>
                                        <p:tgtEl>
                                          <p:spTgt spid="91955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1955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19555">
                                            <p:txEl>
                                              <p:pRg st="6" end="6"/>
                                            </p:txEl>
                                          </p:spTgt>
                                        </p:tgtEl>
                                        <p:attrNameLst>
                                          <p:attrName>style.visibility</p:attrName>
                                        </p:attrNameLst>
                                      </p:cBhvr>
                                      <p:to>
                                        <p:strVal val="visible"/>
                                      </p:to>
                                    </p:set>
                                    <p:anim calcmode="lin" valueType="num">
                                      <p:cBhvr additive="base">
                                        <p:cTn id="33" dur="500" fill="hold"/>
                                        <p:tgtEl>
                                          <p:spTgt spid="91955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1955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19555">
                                            <p:txEl>
                                              <p:pRg st="7" end="7"/>
                                            </p:txEl>
                                          </p:spTgt>
                                        </p:tgtEl>
                                        <p:attrNameLst>
                                          <p:attrName>style.visibility</p:attrName>
                                        </p:attrNameLst>
                                      </p:cBhvr>
                                      <p:to>
                                        <p:strVal val="visible"/>
                                      </p:to>
                                    </p:set>
                                    <p:anim calcmode="lin" valueType="num">
                                      <p:cBhvr additive="base">
                                        <p:cTn id="37" dur="500" fill="hold"/>
                                        <p:tgtEl>
                                          <p:spTgt spid="91955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1955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19555">
                                            <p:txEl>
                                              <p:pRg st="8" end="8"/>
                                            </p:txEl>
                                          </p:spTgt>
                                        </p:tgtEl>
                                        <p:attrNameLst>
                                          <p:attrName>style.visibility</p:attrName>
                                        </p:attrNameLst>
                                      </p:cBhvr>
                                      <p:to>
                                        <p:strVal val="visible"/>
                                      </p:to>
                                    </p:set>
                                    <p:anim calcmode="lin" valueType="num">
                                      <p:cBhvr additive="base">
                                        <p:cTn id="41" dur="500" fill="hold"/>
                                        <p:tgtEl>
                                          <p:spTgt spid="91955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1955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19555">
                                            <p:txEl>
                                              <p:pRg st="9" end="9"/>
                                            </p:txEl>
                                          </p:spTgt>
                                        </p:tgtEl>
                                        <p:attrNameLst>
                                          <p:attrName>style.visibility</p:attrName>
                                        </p:attrNameLst>
                                      </p:cBhvr>
                                      <p:to>
                                        <p:strVal val="visible"/>
                                      </p:to>
                                    </p:set>
                                    <p:anim calcmode="lin" valueType="num">
                                      <p:cBhvr additive="base">
                                        <p:cTn id="45" dur="500" fill="hold"/>
                                        <p:tgtEl>
                                          <p:spTgt spid="91955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1955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19555">
                                            <p:txEl>
                                              <p:pRg st="10" end="10"/>
                                            </p:txEl>
                                          </p:spTgt>
                                        </p:tgtEl>
                                        <p:attrNameLst>
                                          <p:attrName>style.visibility</p:attrName>
                                        </p:attrNameLst>
                                      </p:cBhvr>
                                      <p:to>
                                        <p:strVal val="visible"/>
                                      </p:to>
                                    </p:set>
                                    <p:anim calcmode="lin" valueType="num">
                                      <p:cBhvr additive="base">
                                        <p:cTn id="49" dur="500" fill="hold"/>
                                        <p:tgtEl>
                                          <p:spTgt spid="919555">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1955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19555">
                                            <p:txEl>
                                              <p:pRg st="11" end="11"/>
                                            </p:txEl>
                                          </p:spTgt>
                                        </p:tgtEl>
                                        <p:attrNameLst>
                                          <p:attrName>style.visibility</p:attrName>
                                        </p:attrNameLst>
                                      </p:cBhvr>
                                      <p:to>
                                        <p:strVal val="visible"/>
                                      </p:to>
                                    </p:set>
                                    <p:anim calcmode="lin" valueType="num">
                                      <p:cBhvr additive="base">
                                        <p:cTn id="53" dur="500" fill="hold"/>
                                        <p:tgtEl>
                                          <p:spTgt spid="919555">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19555">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19555">
                                            <p:txEl>
                                              <p:pRg st="12" end="12"/>
                                            </p:txEl>
                                          </p:spTgt>
                                        </p:tgtEl>
                                        <p:attrNameLst>
                                          <p:attrName>style.visibility</p:attrName>
                                        </p:attrNameLst>
                                      </p:cBhvr>
                                      <p:to>
                                        <p:strVal val="visible"/>
                                      </p:to>
                                    </p:set>
                                    <p:anim calcmode="lin" valueType="num">
                                      <p:cBhvr additive="base">
                                        <p:cTn id="57" dur="500" fill="hold"/>
                                        <p:tgtEl>
                                          <p:spTgt spid="919555">
                                            <p:txEl>
                                              <p:pRg st="12" end="12"/>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91955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919555">
                                            <p:txEl>
                                              <p:pRg st="13" end="13"/>
                                            </p:txEl>
                                          </p:spTgt>
                                        </p:tgtEl>
                                        <p:attrNameLst>
                                          <p:attrName>style.visibility</p:attrName>
                                        </p:attrNameLst>
                                      </p:cBhvr>
                                      <p:to>
                                        <p:strVal val="visible"/>
                                      </p:to>
                                    </p:set>
                                    <p:anim calcmode="lin" valueType="num">
                                      <p:cBhvr additive="base">
                                        <p:cTn id="63" dur="500" fill="hold"/>
                                        <p:tgtEl>
                                          <p:spTgt spid="919555">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1955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919555">
                                            <p:txEl>
                                              <p:pRg st="14" end="14"/>
                                            </p:txEl>
                                          </p:spTgt>
                                        </p:tgtEl>
                                        <p:attrNameLst>
                                          <p:attrName>style.visibility</p:attrName>
                                        </p:attrNameLst>
                                      </p:cBhvr>
                                      <p:to>
                                        <p:strVal val="visible"/>
                                      </p:to>
                                    </p:set>
                                    <p:anim calcmode="lin" valueType="num">
                                      <p:cBhvr additive="base">
                                        <p:cTn id="69" dur="500" fill="hold"/>
                                        <p:tgtEl>
                                          <p:spTgt spid="919555">
                                            <p:txEl>
                                              <p:pRg st="14" end="14"/>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91955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919555">
                                            <p:txEl>
                                              <p:pRg st="15" end="15"/>
                                            </p:txEl>
                                          </p:spTgt>
                                        </p:tgtEl>
                                        <p:attrNameLst>
                                          <p:attrName>style.visibility</p:attrName>
                                        </p:attrNameLst>
                                      </p:cBhvr>
                                      <p:to>
                                        <p:strVal val="visible"/>
                                      </p:to>
                                    </p:set>
                                    <p:anim calcmode="lin" valueType="num">
                                      <p:cBhvr additive="base">
                                        <p:cTn id="75" dur="500" fill="hold"/>
                                        <p:tgtEl>
                                          <p:spTgt spid="919555">
                                            <p:txEl>
                                              <p:pRg st="15" end="1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1955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919555">
                                            <p:txEl>
                                              <p:pRg st="16" end="16"/>
                                            </p:txEl>
                                          </p:spTgt>
                                        </p:tgtEl>
                                        <p:attrNameLst>
                                          <p:attrName>style.visibility</p:attrName>
                                        </p:attrNameLst>
                                      </p:cBhvr>
                                      <p:to>
                                        <p:strVal val="visible"/>
                                      </p:to>
                                    </p:set>
                                    <p:anim calcmode="lin" valueType="num">
                                      <p:cBhvr additive="base">
                                        <p:cTn id="81" dur="500" fill="hold"/>
                                        <p:tgtEl>
                                          <p:spTgt spid="919555">
                                            <p:txEl>
                                              <p:pRg st="16" end="16"/>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91955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919555">
                                            <p:txEl>
                                              <p:pRg st="17" end="17"/>
                                            </p:txEl>
                                          </p:spTgt>
                                        </p:tgtEl>
                                        <p:attrNameLst>
                                          <p:attrName>style.visibility</p:attrName>
                                        </p:attrNameLst>
                                      </p:cBhvr>
                                      <p:to>
                                        <p:strVal val="visible"/>
                                      </p:to>
                                    </p:set>
                                    <p:anim calcmode="lin" valueType="num">
                                      <p:cBhvr additive="base">
                                        <p:cTn id="87" dur="500" fill="hold"/>
                                        <p:tgtEl>
                                          <p:spTgt spid="919555">
                                            <p:txEl>
                                              <p:pRg st="17" end="17"/>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91955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919555">
                                            <p:txEl>
                                              <p:pRg st="18" end="18"/>
                                            </p:txEl>
                                          </p:spTgt>
                                        </p:tgtEl>
                                        <p:attrNameLst>
                                          <p:attrName>style.visibility</p:attrName>
                                        </p:attrNameLst>
                                      </p:cBhvr>
                                      <p:to>
                                        <p:strVal val="visible"/>
                                      </p:to>
                                    </p:set>
                                    <p:anim calcmode="lin" valueType="num">
                                      <p:cBhvr additive="base">
                                        <p:cTn id="93" dur="500" fill="hold"/>
                                        <p:tgtEl>
                                          <p:spTgt spid="919555">
                                            <p:txEl>
                                              <p:pRg st="18" end="18"/>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919555">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919555">
                                            <p:txEl>
                                              <p:pRg st="19" end="19"/>
                                            </p:txEl>
                                          </p:spTgt>
                                        </p:tgtEl>
                                        <p:attrNameLst>
                                          <p:attrName>style.visibility</p:attrName>
                                        </p:attrNameLst>
                                      </p:cBhvr>
                                      <p:to>
                                        <p:strVal val="visible"/>
                                      </p:to>
                                    </p:set>
                                    <p:anim calcmode="lin" valueType="num">
                                      <p:cBhvr additive="base">
                                        <p:cTn id="99" dur="500" fill="hold"/>
                                        <p:tgtEl>
                                          <p:spTgt spid="919555">
                                            <p:txEl>
                                              <p:pRg st="19" end="19"/>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919555">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Gulim" panose="020B0600000101010101" pitchFamily="34" charset="-127"/>
              </a:rPr>
              <a:t>Queuing Theory Resources</a:t>
            </a:r>
          </a:p>
        </p:txBody>
      </p:sp>
      <p:sp>
        <p:nvSpPr>
          <p:cNvPr id="27651" name="Rectangle 3"/>
          <p:cNvSpPr>
            <a:spLocks noGrp="1" noChangeArrowheads="1"/>
          </p:cNvSpPr>
          <p:nvPr>
            <p:ph type="body" idx="1"/>
          </p:nvPr>
        </p:nvSpPr>
        <p:spPr>
          <a:xfrm>
            <a:off x="228600" y="914400"/>
            <a:ext cx="8686800" cy="5105400"/>
          </a:xfrm>
        </p:spPr>
        <p:txBody>
          <a:bodyPr/>
          <a:lstStyle/>
          <a:p>
            <a:r>
              <a:rPr lang="en-US" altLang="ko-KR" dirty="0" smtClean="0">
                <a:ea typeface="Gulim" panose="020B0600000101010101" pitchFamily="34" charset="-127"/>
              </a:rPr>
              <a:t>Handouts page contains Queueing Theory Resources:</a:t>
            </a:r>
          </a:p>
          <a:p>
            <a:pPr lvl="1"/>
            <a:r>
              <a:rPr lang="en-US" altLang="ko-KR" dirty="0" smtClean="0">
                <a:ea typeface="Gulim" panose="020B0600000101010101" pitchFamily="34" charset="-127"/>
              </a:rPr>
              <a:t>Scanned pages from Patterson and </a:t>
            </a:r>
            <a:r>
              <a:rPr lang="en-US" altLang="ko-KR" dirty="0" err="1" smtClean="0">
                <a:ea typeface="Gulim" panose="020B0600000101010101" pitchFamily="34" charset="-127"/>
              </a:rPr>
              <a:t>Hennesey</a:t>
            </a:r>
            <a:r>
              <a:rPr lang="en-US" altLang="ko-KR" dirty="0" smtClean="0">
                <a:ea typeface="Gulim" panose="020B0600000101010101" pitchFamily="34" charset="-127"/>
              </a:rPr>
              <a:t> book that gives further discussion and simple proof for general eq.</a:t>
            </a:r>
          </a:p>
          <a:p>
            <a:pPr lvl="1"/>
            <a:r>
              <a:rPr lang="en-US" altLang="ko-KR" dirty="0" smtClean="0">
                <a:ea typeface="Gulim" panose="020B0600000101010101" pitchFamily="34" charset="-127"/>
              </a:rPr>
              <a:t>A complete website full of resources</a:t>
            </a:r>
          </a:p>
          <a:p>
            <a:r>
              <a:rPr lang="en-US" altLang="ko-KR" dirty="0" smtClean="0">
                <a:ea typeface="Gulim" panose="020B0600000101010101" pitchFamily="34" charset="-127"/>
              </a:rPr>
              <a:t>Midterms with queueing theory questions:</a:t>
            </a:r>
          </a:p>
          <a:p>
            <a:pPr lvl="1"/>
            <a:r>
              <a:rPr lang="en-US" altLang="ko-KR" dirty="0" smtClean="0">
                <a:ea typeface="Gulim" panose="020B0600000101010101" pitchFamily="34" charset="-127"/>
              </a:rPr>
              <a:t>Midterm IIs from previous years that I’ve taught</a:t>
            </a:r>
          </a:p>
          <a:p>
            <a:r>
              <a:rPr lang="en-US" altLang="ko-KR" sz="2200" dirty="0" smtClean="0">
                <a:ea typeface="Gulim" panose="020B0600000101010101" pitchFamily="34" charset="-127"/>
              </a:rPr>
              <a:t>Assume that Queueing theory is fair game for Midterm II and/or the final!</a:t>
            </a:r>
            <a:endParaRPr lang="en-US" altLang="ko-KR" dirty="0" smtClean="0">
              <a:ea typeface="Gulim" panose="020B0600000101010101" pitchFamily="34" charset="-127"/>
            </a:endParaRPr>
          </a:p>
        </p:txBody>
      </p:sp>
    </p:spTree>
    <p:extLst>
      <p:ext uri="{BB962C8B-B14F-4D97-AF65-F5344CB8AC3E}">
        <p14:creationId xmlns:p14="http://schemas.microsoft.com/office/powerpoint/2010/main" val="31113320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en-US" dirty="0" smtClean="0"/>
              <a:t>Optimize I/O Performance</a:t>
            </a:r>
            <a:endParaRPr lang="en-US" dirty="0"/>
          </a:p>
        </p:txBody>
      </p:sp>
      <p:sp>
        <p:nvSpPr>
          <p:cNvPr id="864301" name="Rectangle 45"/>
          <p:cNvSpPr>
            <a:spLocks noGrp="1" noChangeArrowheads="1"/>
          </p:cNvSpPr>
          <p:nvPr>
            <p:ph type="body" idx="1"/>
          </p:nvPr>
        </p:nvSpPr>
        <p:spPr>
          <a:xfrm>
            <a:off x="228600" y="3200400"/>
            <a:ext cx="8639176" cy="3440113"/>
          </a:xfrm>
        </p:spPr>
        <p:txBody>
          <a:bodyPr>
            <a:normAutofit fontScale="92500" lnSpcReduction="10000"/>
          </a:bodyPr>
          <a:lstStyle/>
          <a:p>
            <a:r>
              <a:rPr lang="en-US" dirty="0" err="1" smtClean="0"/>
              <a:t>Howto</a:t>
            </a:r>
            <a:r>
              <a:rPr lang="en-US" dirty="0" smtClean="0"/>
              <a:t> improve performance?</a:t>
            </a:r>
          </a:p>
          <a:p>
            <a:pPr lvl="1"/>
            <a:r>
              <a:rPr lang="en-US" dirty="0" smtClean="0"/>
              <a:t>Make everything faster </a:t>
            </a:r>
            <a:r>
              <a:rPr lang="en-US" dirty="0" smtClean="0">
                <a:sym typeface="Wingdings" charset="0"/>
              </a:rPr>
              <a:t></a:t>
            </a:r>
          </a:p>
          <a:p>
            <a:pPr lvl="1"/>
            <a:r>
              <a:rPr lang="en-US" dirty="0" smtClean="0">
                <a:sym typeface="Wingdings" charset="0"/>
              </a:rPr>
              <a:t>More Decoupled (Parallelism) systems</a:t>
            </a:r>
          </a:p>
          <a:p>
            <a:pPr lvl="2"/>
            <a:r>
              <a:rPr lang="en-US" dirty="0" smtClean="0">
                <a:sym typeface="Wingdings" charset="0"/>
              </a:rPr>
              <a:t>multiple independent buses or controllers</a:t>
            </a:r>
          </a:p>
          <a:p>
            <a:pPr lvl="1"/>
            <a:r>
              <a:rPr lang="en-US" dirty="0" smtClean="0">
                <a:sym typeface="Wingdings" charset="0"/>
              </a:rPr>
              <a:t>Optimize the bottleneck to increase service rate</a:t>
            </a:r>
          </a:p>
          <a:p>
            <a:pPr lvl="2"/>
            <a:r>
              <a:rPr lang="en-US" dirty="0" smtClean="0">
                <a:solidFill>
                  <a:srgbClr val="FF0000"/>
                </a:solidFill>
                <a:sym typeface="Wingdings" charset="0"/>
              </a:rPr>
              <a:t>Use the queue to optimize the service</a:t>
            </a:r>
          </a:p>
          <a:p>
            <a:pPr lvl="1"/>
            <a:r>
              <a:rPr lang="en-US" dirty="0" smtClean="0">
                <a:sym typeface="Wingdings" charset="0"/>
              </a:rPr>
              <a:t>Do other useful work while waiting</a:t>
            </a:r>
          </a:p>
          <a:p>
            <a:r>
              <a:rPr lang="en-US" dirty="0" smtClean="0">
                <a:sym typeface="Wingdings" charset="0"/>
              </a:rPr>
              <a:t>Queues absorb bursts and smooth the flow</a:t>
            </a:r>
          </a:p>
          <a:p>
            <a:r>
              <a:rPr lang="en-US" dirty="0" smtClean="0">
                <a:sym typeface="Wingdings" charset="0"/>
              </a:rPr>
              <a:t>Admissions control (finite queues)</a:t>
            </a:r>
          </a:p>
          <a:p>
            <a:pPr lvl="1"/>
            <a:r>
              <a:rPr lang="en-US" dirty="0" smtClean="0">
                <a:sym typeface="Wingdings" charset="0"/>
              </a:rPr>
              <a:t>Limits delays, but may introduce unfairness and </a:t>
            </a:r>
            <a:r>
              <a:rPr lang="en-US" dirty="0" err="1" smtClean="0">
                <a:sym typeface="Wingdings" charset="0"/>
              </a:rPr>
              <a:t>livelock</a:t>
            </a:r>
            <a:endParaRPr lang="en-US" dirty="0" smtClean="0">
              <a:sym typeface="Wingdings" charset="0"/>
            </a:endParaRPr>
          </a:p>
          <a:p>
            <a:pPr lvl="2"/>
            <a:endParaRPr lang="en-US" dirty="0" smtClean="0"/>
          </a:p>
          <a:p>
            <a:pPr lvl="1"/>
            <a:endParaRPr lang="en-US" dirty="0"/>
          </a:p>
        </p:txBody>
      </p:sp>
      <p:grpSp>
        <p:nvGrpSpPr>
          <p:cNvPr id="77826" name="Group 44"/>
          <p:cNvGrpSpPr>
            <a:grpSpLocks/>
          </p:cNvGrpSpPr>
          <p:nvPr/>
        </p:nvGrpSpPr>
        <p:grpSpPr bwMode="auto">
          <a:xfrm>
            <a:off x="228600" y="914400"/>
            <a:ext cx="6096000" cy="2033588"/>
            <a:chOff x="144" y="624"/>
            <a:chExt cx="3840" cy="1281"/>
          </a:xfrm>
        </p:grpSpPr>
        <p:sp>
          <p:nvSpPr>
            <p:cNvPr id="77850" name="Line 27"/>
            <p:cNvSpPr>
              <a:spLocks noChangeShapeType="1"/>
            </p:cNvSpPr>
            <p:nvPr/>
          </p:nvSpPr>
          <p:spPr bwMode="auto">
            <a:xfrm>
              <a:off x="818" y="1036"/>
              <a:ext cx="374"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7843" name="Rectangle 3"/>
            <p:cNvSpPr>
              <a:spLocks noChangeArrowheads="1"/>
            </p:cNvSpPr>
            <p:nvPr/>
          </p:nvSpPr>
          <p:spPr bwMode="auto">
            <a:xfrm>
              <a:off x="144" y="1560"/>
              <a:ext cx="3840"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p>
              <a:pPr algn="l">
                <a:lnSpc>
                  <a:spcPct val="85000"/>
                </a:lnSpc>
                <a:spcBef>
                  <a:spcPct val="0"/>
                </a:spcBef>
                <a:buSzTx/>
              </a:pPr>
              <a:r>
                <a:rPr lang="en-US" sz="1900" dirty="0">
                  <a:solidFill>
                    <a:srgbClr val="FF0000"/>
                  </a:solidFill>
                  <a:latin typeface="+mj-lt"/>
                </a:rPr>
                <a:t>Response Time = </a:t>
              </a:r>
              <a:r>
                <a:rPr lang="en-US" sz="1900" dirty="0" smtClean="0">
                  <a:solidFill>
                    <a:srgbClr val="FF0000"/>
                  </a:solidFill>
                  <a:latin typeface="+mj-lt"/>
                </a:rPr>
                <a:t/>
              </a:r>
              <a:br>
                <a:rPr lang="en-US" sz="1900" dirty="0" smtClean="0">
                  <a:solidFill>
                    <a:srgbClr val="FF0000"/>
                  </a:solidFill>
                  <a:latin typeface="+mj-lt"/>
                </a:rPr>
              </a:br>
              <a:r>
                <a:rPr lang="en-US" sz="1900" dirty="0" smtClean="0">
                  <a:solidFill>
                    <a:srgbClr val="FF0000"/>
                  </a:solidFill>
                  <a:latin typeface="+mj-lt"/>
                </a:rPr>
                <a:t>	Queue </a:t>
              </a:r>
              <a:r>
                <a:rPr lang="en-US" sz="1900" dirty="0">
                  <a:solidFill>
                    <a:srgbClr val="FF0000"/>
                  </a:solidFill>
                  <a:latin typeface="+mj-lt"/>
                </a:rPr>
                <a:t>+ I/O device service time</a:t>
              </a:r>
            </a:p>
          </p:txBody>
        </p:sp>
        <p:sp>
          <p:nvSpPr>
            <p:cNvPr id="77844" name="AutoShape 33"/>
            <p:cNvSpPr>
              <a:spLocks noChangeArrowheads="1"/>
            </p:cNvSpPr>
            <p:nvPr/>
          </p:nvSpPr>
          <p:spPr bwMode="auto">
            <a:xfrm>
              <a:off x="2621" y="849"/>
              <a:ext cx="569" cy="373"/>
            </a:xfrm>
            <a:prstGeom prst="roundRect">
              <a:avLst>
                <a:gd name="adj" fmla="val 12495"/>
              </a:avLst>
            </a:prstGeom>
            <a:solidFill>
              <a:srgbClr val="FFFF00"/>
            </a:solidFill>
            <a:ln w="25400">
              <a:solidFill>
                <a:schemeClr val="tx1"/>
              </a:solidFill>
              <a:round/>
              <a:headEnd/>
              <a:tailEnd/>
            </a:ln>
          </p:spPr>
          <p:txBody>
            <a:bodyPr wrap="none" anchor="ctr"/>
            <a:lstStyle/>
            <a:p>
              <a:endParaRPr lang="en-US">
                <a:latin typeface="+mj-lt"/>
              </a:endParaRPr>
            </a:p>
          </p:txBody>
        </p:sp>
        <p:sp>
          <p:nvSpPr>
            <p:cNvPr id="77845" name="Rectangle 21"/>
            <p:cNvSpPr>
              <a:spLocks noChangeArrowheads="1"/>
            </p:cNvSpPr>
            <p:nvPr/>
          </p:nvSpPr>
          <p:spPr bwMode="auto">
            <a:xfrm>
              <a:off x="282" y="750"/>
              <a:ext cx="603" cy="571"/>
            </a:xfrm>
            <a:prstGeom prst="rect">
              <a:avLst/>
            </a:prstGeom>
            <a:solidFill>
              <a:srgbClr val="00FFFF"/>
            </a:solidFill>
            <a:ln w="25400">
              <a:solidFill>
                <a:schemeClr val="tx1"/>
              </a:solidFill>
              <a:miter lim="800000"/>
              <a:headEnd/>
              <a:tailEnd/>
            </a:ln>
          </p:spPr>
          <p:txBody>
            <a:bodyPr wrap="none" anchor="ctr"/>
            <a:lstStyle/>
            <a:p>
              <a:pPr marL="228600" indent="-228600"/>
              <a:r>
                <a:rPr lang="en-US" sz="1800" dirty="0">
                  <a:latin typeface="+mj-lt"/>
                </a:rPr>
                <a:t>User</a:t>
              </a:r>
            </a:p>
            <a:p>
              <a:pPr marL="228600" indent="-228600"/>
              <a:r>
                <a:rPr lang="en-US" sz="1800" dirty="0">
                  <a:latin typeface="+mj-lt"/>
                </a:rPr>
                <a:t>Thread</a:t>
              </a:r>
            </a:p>
          </p:txBody>
        </p:sp>
        <p:sp>
          <p:nvSpPr>
            <p:cNvPr id="77846" name="Rectangle 23"/>
            <p:cNvSpPr>
              <a:spLocks noChangeArrowheads="1"/>
            </p:cNvSpPr>
            <p:nvPr/>
          </p:nvSpPr>
          <p:spPr bwMode="auto">
            <a:xfrm>
              <a:off x="1208" y="882"/>
              <a:ext cx="471" cy="307"/>
            </a:xfrm>
            <a:prstGeom prst="rect">
              <a:avLst/>
            </a:prstGeom>
            <a:solidFill>
              <a:srgbClr val="53FB25"/>
            </a:solidFill>
            <a:ln w="25400">
              <a:solidFill>
                <a:schemeClr val="tx1"/>
              </a:solidFill>
              <a:miter lim="800000"/>
              <a:headEnd/>
              <a:tailEnd/>
            </a:ln>
          </p:spPr>
          <p:txBody>
            <a:bodyPr wrap="none" anchor="ctr"/>
            <a:lstStyle/>
            <a:p>
              <a:endParaRPr lang="en-US">
                <a:latin typeface="+mj-lt"/>
              </a:endParaRPr>
            </a:p>
          </p:txBody>
        </p:sp>
        <p:sp>
          <p:nvSpPr>
            <p:cNvPr id="77847" name="Line 24"/>
            <p:cNvSpPr>
              <a:spLocks noChangeShapeType="1"/>
            </p:cNvSpPr>
            <p:nvPr/>
          </p:nvSpPr>
          <p:spPr bwMode="auto">
            <a:xfrm flipV="1">
              <a:off x="1590" y="874"/>
              <a:ext cx="0" cy="32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7848" name="Line 25"/>
            <p:cNvSpPr>
              <a:spLocks noChangeShapeType="1"/>
            </p:cNvSpPr>
            <p:nvPr/>
          </p:nvSpPr>
          <p:spPr bwMode="auto">
            <a:xfrm flipV="1">
              <a:off x="1492" y="875"/>
              <a:ext cx="0" cy="32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7849" name="Rectangle 26"/>
            <p:cNvSpPr>
              <a:spLocks noChangeArrowheads="1"/>
            </p:cNvSpPr>
            <p:nvPr/>
          </p:nvSpPr>
          <p:spPr bwMode="auto">
            <a:xfrm>
              <a:off x="1030" y="1200"/>
              <a:ext cx="851"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1800">
                  <a:latin typeface="+mj-lt"/>
                </a:rPr>
                <a:t>Queue</a:t>
              </a:r>
            </a:p>
            <a:p>
              <a:pPr>
                <a:lnSpc>
                  <a:spcPct val="85000"/>
                </a:lnSpc>
                <a:spcBef>
                  <a:spcPct val="0"/>
                </a:spcBef>
                <a:buSzTx/>
              </a:pPr>
              <a:r>
                <a:rPr lang="en-US" sz="1800">
                  <a:latin typeface="+mj-lt"/>
                </a:rPr>
                <a:t>[OS Paths]</a:t>
              </a:r>
            </a:p>
          </p:txBody>
        </p:sp>
        <p:sp>
          <p:nvSpPr>
            <p:cNvPr id="77851" name="Rectangle 28"/>
            <p:cNvSpPr>
              <a:spLocks noChangeArrowheads="1"/>
            </p:cNvSpPr>
            <p:nvPr/>
          </p:nvSpPr>
          <p:spPr bwMode="auto">
            <a:xfrm>
              <a:off x="2026" y="624"/>
              <a:ext cx="374" cy="822"/>
            </a:xfrm>
            <a:prstGeom prst="rect">
              <a:avLst/>
            </a:prstGeom>
            <a:solidFill>
              <a:srgbClr val="FFFF00"/>
            </a:solidFill>
            <a:ln w="25400">
              <a:solidFill>
                <a:schemeClr val="tx1"/>
              </a:solidFill>
              <a:miter lim="800000"/>
              <a:headEnd/>
              <a:tailEnd/>
            </a:ln>
          </p:spPr>
          <p:txBody>
            <a:bodyPr vert="eaVert" wrap="none" anchor="ctr"/>
            <a:lstStyle/>
            <a:p>
              <a:pPr marL="228600" indent="-228600"/>
              <a:r>
                <a:rPr lang="en-US" sz="1800">
                  <a:latin typeface="+mj-lt"/>
                </a:rPr>
                <a:t>Controller</a:t>
              </a:r>
            </a:p>
          </p:txBody>
        </p:sp>
        <p:sp>
          <p:nvSpPr>
            <p:cNvPr id="77852" name="Line 30"/>
            <p:cNvSpPr>
              <a:spLocks noChangeShapeType="1"/>
            </p:cNvSpPr>
            <p:nvPr/>
          </p:nvSpPr>
          <p:spPr bwMode="auto">
            <a:xfrm>
              <a:off x="1696" y="1036"/>
              <a:ext cx="32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7853" name="Rectangle 31"/>
            <p:cNvSpPr>
              <a:spLocks noChangeArrowheads="1"/>
            </p:cNvSpPr>
            <p:nvPr/>
          </p:nvSpPr>
          <p:spPr bwMode="auto">
            <a:xfrm>
              <a:off x="2631" y="864"/>
              <a:ext cx="533" cy="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1800">
                  <a:latin typeface="+mj-lt"/>
                </a:rPr>
                <a:t>I/O</a:t>
              </a:r>
            </a:p>
            <a:p>
              <a:pPr>
                <a:lnSpc>
                  <a:spcPct val="85000"/>
                </a:lnSpc>
                <a:spcBef>
                  <a:spcPct val="0"/>
                </a:spcBef>
                <a:buSzTx/>
              </a:pPr>
              <a:r>
                <a:rPr lang="en-US" sz="1800">
                  <a:latin typeface="+mj-lt"/>
                </a:rPr>
                <a:t>device</a:t>
              </a:r>
            </a:p>
          </p:txBody>
        </p:sp>
        <p:sp>
          <p:nvSpPr>
            <p:cNvPr id="77854" name="Line 32"/>
            <p:cNvSpPr>
              <a:spLocks noChangeShapeType="1"/>
            </p:cNvSpPr>
            <p:nvPr/>
          </p:nvSpPr>
          <p:spPr bwMode="auto">
            <a:xfrm>
              <a:off x="2400" y="1036"/>
              <a:ext cx="216"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sp>
        <p:nvSpPr>
          <p:cNvPr id="77828" name="Ink 3"/>
          <p:cNvSpPr>
            <a:spLocks noRot="1" noChangeAspect="1" noEditPoints="1" noChangeArrowheads="1" noChangeShapeType="1" noTextEdit="1"/>
          </p:cNvSpPr>
          <p:nvPr/>
        </p:nvSpPr>
        <p:spPr bwMode="auto">
          <a:xfrm>
            <a:off x="8104188" y="1371600"/>
            <a:ext cx="1587" cy="1587"/>
          </a:xfrm>
          <a:custGeom>
            <a:avLst/>
            <a:gdLst>
              <a:gd name="T0" fmla="*/ 0 w 1"/>
              <a:gd name="T1" fmla="*/ 2147483647 h 1"/>
              <a:gd name="T2" fmla="*/ 0 w 1"/>
              <a:gd name="T3" fmla="*/ 2147483647 h 1"/>
              <a:gd name="T4" fmla="*/ 0 60000 65536"/>
              <a:gd name="T5" fmla="*/ 0 60000 65536"/>
            </a:gdLst>
            <a:ahLst/>
            <a:cxnLst>
              <a:cxn ang="T4">
                <a:pos x="T0" y="T1"/>
              </a:cxn>
              <a:cxn ang="T5">
                <a:pos x="T2" y="T3"/>
              </a:cxn>
            </a:cxnLst>
            <a:rect l="0" t="0" r="r" b="b"/>
            <a:pathLst>
              <a:path w="1" h="1" extrusionOk="0">
                <a:moveTo>
                  <a:pt x="0" y="0"/>
                </a:moveTo>
                <a:lnTo>
                  <a:pt x="0" y="0"/>
                </a:lnTo>
              </a:path>
            </a:pathLst>
          </a:custGeom>
          <a:noFill/>
          <a:ln w="1905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mj-lt"/>
            </a:endParaRPr>
          </a:p>
        </p:txBody>
      </p:sp>
      <p:grpSp>
        <p:nvGrpSpPr>
          <p:cNvPr id="77829" name="Group 1"/>
          <p:cNvGrpSpPr>
            <a:grpSpLocks/>
          </p:cNvGrpSpPr>
          <p:nvPr/>
        </p:nvGrpSpPr>
        <p:grpSpPr bwMode="auto">
          <a:xfrm>
            <a:off x="5413375" y="914400"/>
            <a:ext cx="3584575" cy="3017838"/>
            <a:chOff x="5413375" y="685800"/>
            <a:chExt cx="3584575" cy="3017838"/>
          </a:xfrm>
        </p:grpSpPr>
        <p:grpSp>
          <p:nvGrpSpPr>
            <p:cNvPr id="77830" name="Group 53"/>
            <p:cNvGrpSpPr>
              <a:grpSpLocks/>
            </p:cNvGrpSpPr>
            <p:nvPr/>
          </p:nvGrpSpPr>
          <p:grpSpPr bwMode="auto">
            <a:xfrm>
              <a:off x="5413375" y="685800"/>
              <a:ext cx="3584575" cy="3017838"/>
              <a:chOff x="3410" y="432"/>
              <a:chExt cx="2258" cy="1901"/>
            </a:xfrm>
          </p:grpSpPr>
          <p:sp>
            <p:nvSpPr>
              <p:cNvPr id="77832" name="Rectangle 4"/>
              <p:cNvSpPr>
                <a:spLocks noChangeArrowheads="1"/>
              </p:cNvSpPr>
              <p:nvPr/>
            </p:nvSpPr>
            <p:spPr bwMode="auto">
              <a:xfrm>
                <a:off x="3614" y="1255"/>
                <a:ext cx="777"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mj-lt"/>
                </a:endParaRPr>
              </a:p>
            </p:txBody>
          </p:sp>
          <p:sp>
            <p:nvSpPr>
              <p:cNvPr id="77833" name="Rectangle 5"/>
              <p:cNvSpPr>
                <a:spLocks noChangeArrowheads="1"/>
              </p:cNvSpPr>
              <p:nvPr/>
            </p:nvSpPr>
            <p:spPr bwMode="auto">
              <a:xfrm>
                <a:off x="5245" y="1827"/>
                <a:ext cx="423"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100%</a:t>
                </a:r>
              </a:p>
            </p:txBody>
          </p:sp>
          <p:sp>
            <p:nvSpPr>
              <p:cNvPr id="77834" name="Line 6"/>
              <p:cNvSpPr>
                <a:spLocks noChangeShapeType="1"/>
              </p:cNvSpPr>
              <p:nvPr/>
            </p:nvSpPr>
            <p:spPr bwMode="auto">
              <a:xfrm flipV="1">
                <a:off x="3728" y="432"/>
                <a:ext cx="1" cy="137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7835" name="Line 7"/>
              <p:cNvSpPr>
                <a:spLocks noChangeShapeType="1"/>
              </p:cNvSpPr>
              <p:nvPr/>
            </p:nvSpPr>
            <p:spPr bwMode="auto">
              <a:xfrm>
                <a:off x="3734" y="1803"/>
                <a:ext cx="1512" cy="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77836" name="Rectangle 8"/>
              <p:cNvSpPr>
                <a:spLocks noChangeArrowheads="1"/>
              </p:cNvSpPr>
              <p:nvPr/>
            </p:nvSpPr>
            <p:spPr bwMode="auto">
              <a:xfrm>
                <a:off x="3771" y="449"/>
                <a:ext cx="776" cy="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85000"/>
                  </a:lnSpc>
                  <a:spcBef>
                    <a:spcPct val="0"/>
                  </a:spcBef>
                  <a:buSzTx/>
                </a:pPr>
                <a:r>
                  <a:rPr lang="en-US" sz="1800">
                    <a:latin typeface="+mj-lt"/>
                  </a:rPr>
                  <a:t>Response</a:t>
                </a:r>
              </a:p>
              <a:p>
                <a:pPr algn="l">
                  <a:lnSpc>
                    <a:spcPct val="85000"/>
                  </a:lnSpc>
                  <a:spcBef>
                    <a:spcPct val="0"/>
                  </a:spcBef>
                  <a:buSzTx/>
                </a:pPr>
                <a:r>
                  <a:rPr lang="en-US" sz="1800">
                    <a:latin typeface="+mj-lt"/>
                  </a:rPr>
                  <a:t>Time (ms)</a:t>
                </a:r>
              </a:p>
            </p:txBody>
          </p:sp>
          <p:sp>
            <p:nvSpPr>
              <p:cNvPr id="77837" name="Rectangle 9"/>
              <p:cNvSpPr>
                <a:spLocks noChangeArrowheads="1"/>
              </p:cNvSpPr>
              <p:nvPr/>
            </p:nvSpPr>
            <p:spPr bwMode="auto">
              <a:xfrm>
                <a:off x="3767" y="2004"/>
                <a:ext cx="1819"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spcBef>
                    <a:spcPct val="0"/>
                  </a:spcBef>
                  <a:buSzTx/>
                </a:pPr>
                <a:r>
                  <a:rPr lang="en-US" sz="1800">
                    <a:latin typeface="+mj-lt"/>
                  </a:rPr>
                  <a:t>Throughput  (Utilization)</a:t>
                </a:r>
              </a:p>
              <a:p>
                <a:pPr>
                  <a:lnSpc>
                    <a:spcPct val="85000"/>
                  </a:lnSpc>
                  <a:spcBef>
                    <a:spcPct val="0"/>
                  </a:spcBef>
                  <a:buSzTx/>
                </a:pPr>
                <a:r>
                  <a:rPr lang="en-US" sz="1800">
                    <a:latin typeface="+mj-lt"/>
                  </a:rPr>
                  <a:t>(% total BW)</a:t>
                </a:r>
              </a:p>
            </p:txBody>
          </p:sp>
          <p:sp>
            <p:nvSpPr>
              <p:cNvPr id="77838" name="Rectangle 10"/>
              <p:cNvSpPr>
                <a:spLocks noChangeArrowheads="1"/>
              </p:cNvSpPr>
              <p:nvPr/>
            </p:nvSpPr>
            <p:spPr bwMode="auto">
              <a:xfrm>
                <a:off x="3490" y="1786"/>
                <a:ext cx="160"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0</a:t>
                </a:r>
              </a:p>
            </p:txBody>
          </p:sp>
          <p:sp>
            <p:nvSpPr>
              <p:cNvPr id="77839" name="Rectangle 11"/>
              <p:cNvSpPr>
                <a:spLocks noChangeArrowheads="1"/>
              </p:cNvSpPr>
              <p:nvPr/>
            </p:nvSpPr>
            <p:spPr bwMode="auto">
              <a:xfrm>
                <a:off x="3410" y="1305"/>
                <a:ext cx="317"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100</a:t>
                </a:r>
              </a:p>
            </p:txBody>
          </p:sp>
          <p:sp>
            <p:nvSpPr>
              <p:cNvPr id="77840" name="Rectangle 12"/>
              <p:cNvSpPr>
                <a:spLocks noChangeArrowheads="1"/>
              </p:cNvSpPr>
              <p:nvPr/>
            </p:nvSpPr>
            <p:spPr bwMode="auto">
              <a:xfrm>
                <a:off x="3410" y="904"/>
                <a:ext cx="317"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200</a:t>
                </a:r>
              </a:p>
            </p:txBody>
          </p:sp>
          <p:sp>
            <p:nvSpPr>
              <p:cNvPr id="77841" name="Rectangle 13"/>
              <p:cNvSpPr>
                <a:spLocks noChangeArrowheads="1"/>
              </p:cNvSpPr>
              <p:nvPr/>
            </p:nvSpPr>
            <p:spPr bwMode="auto">
              <a:xfrm>
                <a:off x="3410" y="502"/>
                <a:ext cx="317"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300</a:t>
                </a:r>
              </a:p>
            </p:txBody>
          </p:sp>
          <p:sp>
            <p:nvSpPr>
              <p:cNvPr id="77842" name="Rectangle 14"/>
              <p:cNvSpPr>
                <a:spLocks noChangeArrowheads="1"/>
              </p:cNvSpPr>
              <p:nvPr/>
            </p:nvSpPr>
            <p:spPr bwMode="auto">
              <a:xfrm>
                <a:off x="3691" y="1867"/>
                <a:ext cx="268"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gn="l">
                  <a:lnSpc>
                    <a:spcPct val="90000"/>
                  </a:lnSpc>
                  <a:spcBef>
                    <a:spcPct val="0"/>
                  </a:spcBef>
                  <a:buSzTx/>
                </a:pPr>
                <a:r>
                  <a:rPr lang="en-US" sz="1600">
                    <a:latin typeface="+mj-lt"/>
                  </a:rPr>
                  <a:t>0%</a:t>
                </a:r>
              </a:p>
            </p:txBody>
          </p:sp>
        </p:grpSp>
        <p:sp>
          <p:nvSpPr>
            <p:cNvPr id="77831" name="Ink 4"/>
            <p:cNvSpPr>
              <a:spLocks noRot="1" noChangeAspect="1" noEditPoints="1" noChangeArrowheads="1" noChangeShapeType="1" noTextEdit="1"/>
            </p:cNvSpPr>
            <p:nvPr/>
          </p:nvSpPr>
          <p:spPr bwMode="auto">
            <a:xfrm>
              <a:off x="5937250" y="758825"/>
              <a:ext cx="2368550" cy="1844675"/>
            </a:xfrm>
            <a:custGeom>
              <a:avLst/>
              <a:gdLst>
                <a:gd name="T0" fmla="*/ 0 w 6060"/>
                <a:gd name="T1" fmla="*/ 2147483647 h 5124"/>
                <a:gd name="T2" fmla="*/ 2147483647 w 6060"/>
                <a:gd name="T3" fmla="*/ 2147483647 h 5124"/>
                <a:gd name="T4" fmla="*/ 2147483647 w 6060"/>
                <a:gd name="T5" fmla="*/ 2147483647 h 5124"/>
                <a:gd name="T6" fmla="*/ 2147483647 w 6060"/>
                <a:gd name="T7" fmla="*/ 2147483647 h 5124"/>
                <a:gd name="T8" fmla="*/ 2147483647 w 6060"/>
                <a:gd name="T9" fmla="*/ 2147483647 h 5124"/>
                <a:gd name="T10" fmla="*/ 2147483647 w 6060"/>
                <a:gd name="T11" fmla="*/ 2147483647 h 5124"/>
                <a:gd name="T12" fmla="*/ 2147483647 w 6060"/>
                <a:gd name="T13" fmla="*/ 2147483647 h 5124"/>
                <a:gd name="T14" fmla="*/ 2147483647 w 6060"/>
                <a:gd name="T15" fmla="*/ 2147483647 h 5124"/>
                <a:gd name="T16" fmla="*/ 2147483647 w 6060"/>
                <a:gd name="T17" fmla="*/ 2147483647 h 5124"/>
                <a:gd name="T18" fmla="*/ 2147483647 w 6060"/>
                <a:gd name="T19" fmla="*/ 2147483647 h 5124"/>
                <a:gd name="T20" fmla="*/ 2147483647 w 6060"/>
                <a:gd name="T21" fmla="*/ 2147483647 h 5124"/>
                <a:gd name="T22" fmla="*/ 2147483647 w 6060"/>
                <a:gd name="T23" fmla="*/ 2147483647 h 5124"/>
                <a:gd name="T24" fmla="*/ 2147483647 w 6060"/>
                <a:gd name="T25" fmla="*/ 2147483647 h 5124"/>
                <a:gd name="T26" fmla="*/ 2147483647 w 6060"/>
                <a:gd name="T27" fmla="*/ 2147483647 h 5124"/>
                <a:gd name="T28" fmla="*/ 2147483647 w 6060"/>
                <a:gd name="T29" fmla="*/ 2147483647 h 5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60" h="5124" extrusionOk="0">
                  <a:moveTo>
                    <a:pt x="0" y="5121"/>
                  </a:moveTo>
                  <a:cubicBezTo>
                    <a:pt x="155" y="5108"/>
                    <a:pt x="312" y="5103"/>
                    <a:pt x="468" y="5091"/>
                  </a:cubicBezTo>
                  <a:cubicBezTo>
                    <a:pt x="775" y="5068"/>
                    <a:pt x="1136" y="5060"/>
                    <a:pt x="1422" y="4946"/>
                  </a:cubicBezTo>
                  <a:cubicBezTo>
                    <a:pt x="1613" y="4870"/>
                    <a:pt x="1803" y="4774"/>
                    <a:pt x="1993" y="4691"/>
                  </a:cubicBezTo>
                  <a:cubicBezTo>
                    <a:pt x="2188" y="4606"/>
                    <a:pt x="2378" y="4519"/>
                    <a:pt x="2557" y="4404"/>
                  </a:cubicBezTo>
                  <a:cubicBezTo>
                    <a:pt x="2805" y="4245"/>
                    <a:pt x="3071" y="4125"/>
                    <a:pt x="3320" y="3970"/>
                  </a:cubicBezTo>
                  <a:cubicBezTo>
                    <a:pt x="3491" y="3864"/>
                    <a:pt x="3649" y="3748"/>
                    <a:pt x="3823" y="3647"/>
                  </a:cubicBezTo>
                  <a:cubicBezTo>
                    <a:pt x="4041" y="3520"/>
                    <a:pt x="4219" y="3329"/>
                    <a:pt x="4391" y="3143"/>
                  </a:cubicBezTo>
                  <a:cubicBezTo>
                    <a:pt x="4539" y="2984"/>
                    <a:pt x="4704" y="2844"/>
                    <a:pt x="4832" y="2666"/>
                  </a:cubicBezTo>
                  <a:cubicBezTo>
                    <a:pt x="4927" y="2534"/>
                    <a:pt x="4999" y="2388"/>
                    <a:pt x="5087" y="2251"/>
                  </a:cubicBezTo>
                  <a:cubicBezTo>
                    <a:pt x="5165" y="2130"/>
                    <a:pt x="5236" y="2017"/>
                    <a:pt x="5299" y="1888"/>
                  </a:cubicBezTo>
                  <a:cubicBezTo>
                    <a:pt x="5421" y="1641"/>
                    <a:pt x="5529" y="1391"/>
                    <a:pt x="5657" y="1147"/>
                  </a:cubicBezTo>
                  <a:cubicBezTo>
                    <a:pt x="5835" y="809"/>
                    <a:pt x="5882" y="475"/>
                    <a:pt x="5999" y="122"/>
                  </a:cubicBezTo>
                  <a:cubicBezTo>
                    <a:pt x="6013" y="79"/>
                    <a:pt x="6041" y="17"/>
                    <a:pt x="6047" y="1"/>
                  </a:cubicBezTo>
                  <a:cubicBezTo>
                    <a:pt x="6051" y="2"/>
                    <a:pt x="6055" y="3"/>
                    <a:pt x="6059" y="4"/>
                  </a:cubicBezTo>
                </a:path>
              </a:pathLst>
            </a:custGeom>
            <a:noFill/>
            <a:ln w="28575"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mj-lt"/>
              </a:endParaRPr>
            </a:p>
          </p:txBody>
        </p:sp>
      </p:grpSp>
    </p:spTree>
    <p:extLst>
      <p:ext uri="{BB962C8B-B14F-4D97-AF65-F5344CB8AC3E}">
        <p14:creationId xmlns:p14="http://schemas.microsoft.com/office/powerpoint/2010/main" val="605385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4301">
                                            <p:txEl>
                                              <p:pRg st="0" end="0"/>
                                            </p:txEl>
                                          </p:spTgt>
                                        </p:tgtEl>
                                        <p:attrNameLst>
                                          <p:attrName>style.visibility</p:attrName>
                                        </p:attrNameLst>
                                      </p:cBhvr>
                                      <p:to>
                                        <p:strVal val="visible"/>
                                      </p:to>
                                    </p:set>
                                    <p:anim calcmode="lin" valueType="num">
                                      <p:cBhvr additive="base">
                                        <p:cTn id="7" dur="500" fill="hold"/>
                                        <p:tgtEl>
                                          <p:spTgt spid="86430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43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64301">
                                            <p:txEl>
                                              <p:pRg st="1" end="1"/>
                                            </p:txEl>
                                          </p:spTgt>
                                        </p:tgtEl>
                                        <p:attrNameLst>
                                          <p:attrName>style.visibility</p:attrName>
                                        </p:attrNameLst>
                                      </p:cBhvr>
                                      <p:to>
                                        <p:strVal val="visible"/>
                                      </p:to>
                                    </p:set>
                                    <p:anim calcmode="lin" valueType="num">
                                      <p:cBhvr additive="base">
                                        <p:cTn id="13" dur="500" fill="hold"/>
                                        <p:tgtEl>
                                          <p:spTgt spid="86430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43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64301">
                                            <p:txEl>
                                              <p:pRg st="2" end="2"/>
                                            </p:txEl>
                                          </p:spTgt>
                                        </p:tgtEl>
                                        <p:attrNameLst>
                                          <p:attrName>style.visibility</p:attrName>
                                        </p:attrNameLst>
                                      </p:cBhvr>
                                      <p:to>
                                        <p:strVal val="visible"/>
                                      </p:to>
                                    </p:set>
                                    <p:anim calcmode="lin" valueType="num">
                                      <p:cBhvr additive="base">
                                        <p:cTn id="19" dur="500" fill="hold"/>
                                        <p:tgtEl>
                                          <p:spTgt spid="86430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430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64301">
                                            <p:txEl>
                                              <p:pRg st="3" end="3"/>
                                            </p:txEl>
                                          </p:spTgt>
                                        </p:tgtEl>
                                        <p:attrNameLst>
                                          <p:attrName>style.visibility</p:attrName>
                                        </p:attrNameLst>
                                      </p:cBhvr>
                                      <p:to>
                                        <p:strVal val="visible"/>
                                      </p:to>
                                    </p:set>
                                    <p:anim calcmode="lin" valueType="num">
                                      <p:cBhvr additive="base">
                                        <p:cTn id="23" dur="500" fill="hold"/>
                                        <p:tgtEl>
                                          <p:spTgt spid="86430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6430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64301">
                                            <p:txEl>
                                              <p:pRg st="4" end="4"/>
                                            </p:txEl>
                                          </p:spTgt>
                                        </p:tgtEl>
                                        <p:attrNameLst>
                                          <p:attrName>style.visibility</p:attrName>
                                        </p:attrNameLst>
                                      </p:cBhvr>
                                      <p:to>
                                        <p:strVal val="visible"/>
                                      </p:to>
                                    </p:set>
                                    <p:anim calcmode="lin" valueType="num">
                                      <p:cBhvr additive="base">
                                        <p:cTn id="29" dur="500" fill="hold"/>
                                        <p:tgtEl>
                                          <p:spTgt spid="86430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6430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64301">
                                            <p:txEl>
                                              <p:pRg st="5" end="5"/>
                                            </p:txEl>
                                          </p:spTgt>
                                        </p:tgtEl>
                                        <p:attrNameLst>
                                          <p:attrName>style.visibility</p:attrName>
                                        </p:attrNameLst>
                                      </p:cBhvr>
                                      <p:to>
                                        <p:strVal val="visible"/>
                                      </p:to>
                                    </p:set>
                                    <p:anim calcmode="lin" valueType="num">
                                      <p:cBhvr additive="base">
                                        <p:cTn id="33" dur="500" fill="hold"/>
                                        <p:tgtEl>
                                          <p:spTgt spid="86430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6430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64301">
                                            <p:txEl>
                                              <p:pRg st="6" end="6"/>
                                            </p:txEl>
                                          </p:spTgt>
                                        </p:tgtEl>
                                        <p:attrNameLst>
                                          <p:attrName>style.visibility</p:attrName>
                                        </p:attrNameLst>
                                      </p:cBhvr>
                                      <p:to>
                                        <p:strVal val="visible"/>
                                      </p:to>
                                    </p:set>
                                    <p:anim calcmode="lin" valueType="num">
                                      <p:cBhvr additive="base">
                                        <p:cTn id="39" dur="500" fill="hold"/>
                                        <p:tgtEl>
                                          <p:spTgt spid="86430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6430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864301">
                                            <p:txEl>
                                              <p:pRg st="7" end="7"/>
                                            </p:txEl>
                                          </p:spTgt>
                                        </p:tgtEl>
                                        <p:attrNameLst>
                                          <p:attrName>style.visibility</p:attrName>
                                        </p:attrNameLst>
                                      </p:cBhvr>
                                      <p:to>
                                        <p:strVal val="visible"/>
                                      </p:to>
                                    </p:set>
                                    <p:anim calcmode="lin" valueType="num">
                                      <p:cBhvr additive="base">
                                        <p:cTn id="45" dur="500" fill="hold"/>
                                        <p:tgtEl>
                                          <p:spTgt spid="864301">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6430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864301">
                                            <p:txEl>
                                              <p:pRg st="8" end="8"/>
                                            </p:txEl>
                                          </p:spTgt>
                                        </p:tgtEl>
                                        <p:attrNameLst>
                                          <p:attrName>style.visibility</p:attrName>
                                        </p:attrNameLst>
                                      </p:cBhvr>
                                      <p:to>
                                        <p:strVal val="visible"/>
                                      </p:to>
                                    </p:set>
                                    <p:anim calcmode="lin" valueType="num">
                                      <p:cBhvr additive="base">
                                        <p:cTn id="51" dur="500" fill="hold"/>
                                        <p:tgtEl>
                                          <p:spTgt spid="864301">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64301">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64301">
                                            <p:txEl>
                                              <p:pRg st="9" end="9"/>
                                            </p:txEl>
                                          </p:spTgt>
                                        </p:tgtEl>
                                        <p:attrNameLst>
                                          <p:attrName>style.visibility</p:attrName>
                                        </p:attrNameLst>
                                      </p:cBhvr>
                                      <p:to>
                                        <p:strVal val="visible"/>
                                      </p:to>
                                    </p:set>
                                    <p:anim calcmode="lin" valueType="num">
                                      <p:cBhvr additive="base">
                                        <p:cTn id="55" dur="500" fill="hold"/>
                                        <p:tgtEl>
                                          <p:spTgt spid="864301">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6430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301"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the disk performance highest</a:t>
            </a:r>
            <a:endParaRPr lang="en-US" dirty="0"/>
          </a:p>
        </p:txBody>
      </p:sp>
      <p:sp>
        <p:nvSpPr>
          <p:cNvPr id="3" name="Content Placeholder 2"/>
          <p:cNvSpPr>
            <a:spLocks noGrp="1"/>
          </p:cNvSpPr>
          <p:nvPr>
            <p:ph idx="1"/>
          </p:nvPr>
        </p:nvSpPr>
        <p:spPr/>
        <p:txBody>
          <a:bodyPr/>
          <a:lstStyle/>
          <a:p>
            <a:r>
              <a:rPr lang="en-US" dirty="0" smtClean="0"/>
              <a:t>When there are big sequential reads, or</a:t>
            </a:r>
          </a:p>
          <a:p>
            <a:r>
              <a:rPr lang="en-US" dirty="0" smtClean="0"/>
              <a:t>When there is so much work to do that they can be piggy backed (c-scan)</a:t>
            </a:r>
          </a:p>
          <a:p>
            <a:endParaRPr lang="en-US" dirty="0"/>
          </a:p>
          <a:p>
            <a:r>
              <a:rPr lang="en-US" dirty="0" smtClean="0"/>
              <a:t>OK, to be inefficient when things are mostly idle</a:t>
            </a:r>
          </a:p>
          <a:p>
            <a:r>
              <a:rPr lang="en-US" dirty="0" smtClean="0"/>
              <a:t>Bursts are both a threat and an opportunity</a:t>
            </a:r>
          </a:p>
          <a:p>
            <a:r>
              <a:rPr lang="en-US" dirty="0" smtClean="0"/>
              <a:t>&lt;your idea for optimization goes here&gt;</a:t>
            </a:r>
          </a:p>
          <a:p>
            <a:pPr lvl="1"/>
            <a:r>
              <a:rPr lang="en-US" dirty="0" smtClean="0"/>
              <a:t>Waste space for speed?</a:t>
            </a:r>
            <a:endParaRPr lang="en-US" dirty="0"/>
          </a:p>
        </p:txBody>
      </p:sp>
    </p:spTree>
    <p:extLst>
      <p:ext uri="{BB962C8B-B14F-4D97-AF65-F5344CB8AC3E}">
        <p14:creationId xmlns:p14="http://schemas.microsoft.com/office/powerpoint/2010/main" val="329782171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a typeface="굴림" panose="020B0600000101010101" pitchFamily="34" charset="-127"/>
              </a:rPr>
              <a:t>Disk Scheduling</a:t>
            </a:r>
          </a:p>
        </p:txBody>
      </p:sp>
      <p:sp>
        <p:nvSpPr>
          <p:cNvPr id="940035" name="Rectangle 3"/>
          <p:cNvSpPr>
            <a:spLocks noGrp="1" noChangeArrowheads="1"/>
          </p:cNvSpPr>
          <p:nvPr>
            <p:ph type="body" idx="1"/>
          </p:nvPr>
        </p:nvSpPr>
        <p:spPr>
          <a:xfrm>
            <a:off x="76200" y="609600"/>
            <a:ext cx="9067800" cy="6019800"/>
          </a:xfrm>
        </p:spPr>
        <p:txBody>
          <a:bodyPr/>
          <a:lstStyle/>
          <a:p>
            <a:pPr>
              <a:lnSpc>
                <a:spcPct val="80000"/>
              </a:lnSpc>
              <a:spcBef>
                <a:spcPct val="0"/>
              </a:spcBef>
            </a:pPr>
            <a:r>
              <a:rPr lang="en-US" altLang="ko-KR" smtClean="0">
                <a:ea typeface="굴림" panose="020B0600000101010101" pitchFamily="34" charset="-127"/>
              </a:rPr>
              <a:t>Disk can do only one request at a time; What order do you choose to do queued requests?</a:t>
            </a:r>
          </a:p>
          <a:p>
            <a:pPr>
              <a:lnSpc>
                <a:spcPct val="80000"/>
              </a:lnSpc>
              <a:spcBef>
                <a:spcPct val="0"/>
              </a:spcBef>
            </a:pPr>
            <a:endParaRPr lang="en-US" altLang="ko-KR" smtClean="0">
              <a:ea typeface="굴림" panose="020B0600000101010101" pitchFamily="34" charset="-127"/>
            </a:endParaRPr>
          </a:p>
          <a:p>
            <a:pPr>
              <a:lnSpc>
                <a:spcPct val="80000"/>
              </a:lnSpc>
              <a:spcBef>
                <a:spcPct val="0"/>
              </a:spcBef>
            </a:pPr>
            <a:endParaRPr lang="en-US" altLang="ko-KR" smtClean="0">
              <a:ea typeface="굴림" panose="020B0600000101010101" pitchFamily="34" charset="-127"/>
            </a:endParaRPr>
          </a:p>
          <a:p>
            <a:pPr>
              <a:lnSpc>
                <a:spcPct val="80000"/>
              </a:lnSpc>
              <a:spcBef>
                <a:spcPct val="0"/>
              </a:spcBef>
            </a:pPr>
            <a:endParaRPr lang="en-US" altLang="ko-KR" smtClean="0">
              <a:ea typeface="굴림" panose="020B0600000101010101" pitchFamily="34" charset="-127"/>
            </a:endParaRPr>
          </a:p>
          <a:p>
            <a:pPr>
              <a:lnSpc>
                <a:spcPct val="70000"/>
              </a:lnSpc>
              <a:spcBef>
                <a:spcPct val="0"/>
              </a:spcBef>
            </a:pPr>
            <a:r>
              <a:rPr lang="en-US" altLang="ko-KR" smtClean="0">
                <a:ea typeface="굴림" panose="020B0600000101010101" pitchFamily="34" charset="-127"/>
              </a:rPr>
              <a:t>FIFO Order</a:t>
            </a:r>
          </a:p>
          <a:p>
            <a:pPr lvl="1">
              <a:lnSpc>
                <a:spcPct val="80000"/>
              </a:lnSpc>
              <a:spcBef>
                <a:spcPct val="0"/>
              </a:spcBef>
            </a:pPr>
            <a:r>
              <a:rPr lang="en-US" altLang="ko-KR" smtClean="0">
                <a:ea typeface="굴림" panose="020B0600000101010101" pitchFamily="34" charset="-127"/>
              </a:rPr>
              <a:t>Fair among requesters, but order of arrival may be to random spots on the disk </a:t>
            </a:r>
            <a:r>
              <a:rPr lang="en-US" altLang="ko-KR" smtClean="0">
                <a:ea typeface="굴림" panose="020B0600000101010101" pitchFamily="34" charset="-127"/>
                <a:sym typeface="Symbol" panose="05050102010706020507" pitchFamily="18" charset="2"/>
              </a:rPr>
              <a:t> Very long seeks</a:t>
            </a:r>
          </a:p>
          <a:p>
            <a:pPr>
              <a:lnSpc>
                <a:spcPct val="80000"/>
              </a:lnSpc>
              <a:spcBef>
                <a:spcPct val="0"/>
              </a:spcBef>
            </a:pPr>
            <a:r>
              <a:rPr lang="en-US" altLang="ko-KR" smtClean="0">
                <a:ea typeface="굴림" panose="020B0600000101010101" pitchFamily="34" charset="-127"/>
                <a:sym typeface="Symbol" panose="05050102010706020507" pitchFamily="18" charset="2"/>
              </a:rPr>
              <a:t>SSTF: Shortest seek time first</a:t>
            </a:r>
          </a:p>
          <a:p>
            <a:pPr lvl="1">
              <a:lnSpc>
                <a:spcPct val="80000"/>
              </a:lnSpc>
              <a:spcBef>
                <a:spcPct val="0"/>
              </a:spcBef>
            </a:pPr>
            <a:r>
              <a:rPr lang="en-US" altLang="ko-KR" smtClean="0">
                <a:ea typeface="굴림" panose="020B0600000101010101" pitchFamily="34" charset="-127"/>
                <a:sym typeface="Symbol" panose="05050102010706020507" pitchFamily="18" charset="2"/>
              </a:rPr>
              <a:t>Pick the request that’s closest on the disk</a:t>
            </a:r>
          </a:p>
          <a:p>
            <a:pPr lvl="1">
              <a:lnSpc>
                <a:spcPct val="80000"/>
              </a:lnSpc>
              <a:spcBef>
                <a:spcPct val="0"/>
              </a:spcBef>
            </a:pPr>
            <a:r>
              <a:rPr lang="en-US" altLang="ko-KR" smtClean="0">
                <a:ea typeface="굴림" panose="020B0600000101010101" pitchFamily="34" charset="-127"/>
                <a:sym typeface="Symbol" panose="05050102010706020507" pitchFamily="18" charset="2"/>
              </a:rPr>
              <a:t>Although called SSTF, today must include </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rotational delay in calculation, since </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rotation can be as long as seek</a:t>
            </a:r>
          </a:p>
          <a:p>
            <a:pPr lvl="1">
              <a:lnSpc>
                <a:spcPct val="80000"/>
              </a:lnSpc>
              <a:spcBef>
                <a:spcPct val="0"/>
              </a:spcBef>
            </a:pPr>
            <a:r>
              <a:rPr lang="en-US" altLang="ko-KR" smtClean="0">
                <a:ea typeface="굴림" panose="020B0600000101010101" pitchFamily="34" charset="-127"/>
                <a:sym typeface="Symbol" panose="05050102010706020507" pitchFamily="18" charset="2"/>
              </a:rPr>
              <a:t>Con: SSTF good at reducing seeks, but </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may lead to starvation</a:t>
            </a:r>
          </a:p>
          <a:p>
            <a:pPr>
              <a:lnSpc>
                <a:spcPct val="80000"/>
              </a:lnSpc>
              <a:spcBef>
                <a:spcPct val="0"/>
              </a:spcBef>
            </a:pPr>
            <a:r>
              <a:rPr lang="en-US" altLang="ko-KR" smtClean="0">
                <a:ea typeface="굴림" panose="020B0600000101010101" pitchFamily="34" charset="-127"/>
                <a:sym typeface="Symbol" panose="05050102010706020507" pitchFamily="18" charset="2"/>
              </a:rPr>
              <a:t>SCAN: Implements an Elevator Algorithm: take the closest request in the direction of travel</a:t>
            </a:r>
          </a:p>
          <a:p>
            <a:pPr lvl="1">
              <a:lnSpc>
                <a:spcPct val="80000"/>
              </a:lnSpc>
              <a:spcBef>
                <a:spcPct val="0"/>
              </a:spcBef>
            </a:pPr>
            <a:r>
              <a:rPr lang="en-US" altLang="ko-KR" smtClean="0">
                <a:ea typeface="굴림" panose="020B0600000101010101" pitchFamily="34" charset="-127"/>
                <a:sym typeface="Symbol" panose="05050102010706020507" pitchFamily="18" charset="2"/>
              </a:rPr>
              <a:t>No starvation, but retains flavor of SSTF</a:t>
            </a:r>
          </a:p>
          <a:p>
            <a:pPr>
              <a:lnSpc>
                <a:spcPct val="80000"/>
              </a:lnSpc>
              <a:spcBef>
                <a:spcPct val="0"/>
              </a:spcBef>
            </a:pPr>
            <a:r>
              <a:rPr lang="en-US" altLang="ko-KR" smtClean="0">
                <a:ea typeface="굴림" panose="020B0600000101010101" pitchFamily="34" charset="-127"/>
                <a:sym typeface="Symbol" panose="05050102010706020507" pitchFamily="18" charset="2"/>
              </a:rPr>
              <a:t>C-SCAN: Circular-Scan: only goes in one direction</a:t>
            </a:r>
          </a:p>
          <a:p>
            <a:pPr lvl="1">
              <a:lnSpc>
                <a:spcPct val="80000"/>
              </a:lnSpc>
              <a:spcBef>
                <a:spcPct val="0"/>
              </a:spcBef>
            </a:pPr>
            <a:r>
              <a:rPr lang="en-US" altLang="ko-KR" smtClean="0">
                <a:ea typeface="굴림" panose="020B0600000101010101" pitchFamily="34" charset="-127"/>
                <a:sym typeface="Symbol" panose="05050102010706020507" pitchFamily="18" charset="2"/>
              </a:rPr>
              <a:t>Skips any requests on the way back</a:t>
            </a:r>
          </a:p>
          <a:p>
            <a:pPr lvl="1">
              <a:lnSpc>
                <a:spcPct val="80000"/>
              </a:lnSpc>
              <a:spcBef>
                <a:spcPct val="0"/>
              </a:spcBef>
            </a:pPr>
            <a:r>
              <a:rPr lang="en-US" altLang="ko-KR" smtClean="0">
                <a:ea typeface="굴림" panose="020B0600000101010101" pitchFamily="34" charset="-127"/>
                <a:sym typeface="Symbol" panose="05050102010706020507" pitchFamily="18" charset="2"/>
              </a:rPr>
              <a:t>Fairer than SCAN, not biased towards pages in middle</a:t>
            </a:r>
            <a:endParaRPr lang="en-US" altLang="ko-KR" smtClean="0">
              <a:ea typeface="굴림" panose="020B0600000101010101" pitchFamily="34" charset="-127"/>
            </a:endParaRPr>
          </a:p>
        </p:txBody>
      </p:sp>
      <p:grpSp>
        <p:nvGrpSpPr>
          <p:cNvPr id="940036" name="Group 4"/>
          <p:cNvGrpSpPr>
            <a:grpSpLocks/>
          </p:cNvGrpSpPr>
          <p:nvPr/>
        </p:nvGrpSpPr>
        <p:grpSpPr bwMode="auto">
          <a:xfrm>
            <a:off x="838200" y="1193800"/>
            <a:ext cx="7375525" cy="939800"/>
            <a:chOff x="528" y="816"/>
            <a:chExt cx="4646" cy="592"/>
          </a:xfrm>
        </p:grpSpPr>
        <p:grpSp>
          <p:nvGrpSpPr>
            <p:cNvPr id="14353" name="Group 5"/>
            <p:cNvGrpSpPr>
              <a:grpSpLocks/>
            </p:cNvGrpSpPr>
            <p:nvPr/>
          </p:nvGrpSpPr>
          <p:grpSpPr bwMode="auto">
            <a:xfrm>
              <a:off x="2014" y="886"/>
              <a:ext cx="1248" cy="458"/>
              <a:chOff x="1248" y="576"/>
              <a:chExt cx="1440" cy="528"/>
            </a:xfrm>
          </p:grpSpPr>
          <p:sp>
            <p:nvSpPr>
              <p:cNvPr id="14376" name="Rectangle 6"/>
              <p:cNvSpPr>
                <a:spLocks noChangeArrowheads="1"/>
              </p:cNvSpPr>
              <p:nvPr/>
            </p:nvSpPr>
            <p:spPr bwMode="auto">
              <a:xfrm>
                <a:off x="244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2,3</a:t>
                </a:r>
              </a:p>
            </p:txBody>
          </p:sp>
          <p:sp>
            <p:nvSpPr>
              <p:cNvPr id="14377" name="Rectangle 7"/>
              <p:cNvSpPr>
                <a:spLocks noChangeArrowheads="1"/>
              </p:cNvSpPr>
              <p:nvPr/>
            </p:nvSpPr>
            <p:spPr bwMode="auto">
              <a:xfrm>
                <a:off x="220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2,1</a:t>
                </a:r>
              </a:p>
            </p:txBody>
          </p:sp>
          <p:sp>
            <p:nvSpPr>
              <p:cNvPr id="14378" name="Rectangle 8"/>
              <p:cNvSpPr>
                <a:spLocks noChangeArrowheads="1"/>
              </p:cNvSpPr>
              <p:nvPr/>
            </p:nvSpPr>
            <p:spPr bwMode="auto">
              <a:xfrm>
                <a:off x="196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3,10</a:t>
                </a:r>
              </a:p>
            </p:txBody>
          </p:sp>
          <p:sp>
            <p:nvSpPr>
              <p:cNvPr id="14379" name="Rectangle 9"/>
              <p:cNvSpPr>
                <a:spLocks noChangeArrowheads="1"/>
              </p:cNvSpPr>
              <p:nvPr/>
            </p:nvSpPr>
            <p:spPr bwMode="auto">
              <a:xfrm>
                <a:off x="172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7,2</a:t>
                </a:r>
              </a:p>
            </p:txBody>
          </p:sp>
          <p:sp>
            <p:nvSpPr>
              <p:cNvPr id="14380" name="Rectangle 10"/>
              <p:cNvSpPr>
                <a:spLocks noChangeArrowheads="1"/>
              </p:cNvSpPr>
              <p:nvPr/>
            </p:nvSpPr>
            <p:spPr bwMode="auto">
              <a:xfrm>
                <a:off x="148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5,2</a:t>
                </a:r>
              </a:p>
            </p:txBody>
          </p:sp>
          <p:sp>
            <p:nvSpPr>
              <p:cNvPr id="14381" name="Rectangle 11"/>
              <p:cNvSpPr>
                <a:spLocks noChangeArrowheads="1"/>
              </p:cNvSpPr>
              <p:nvPr/>
            </p:nvSpPr>
            <p:spPr bwMode="auto">
              <a:xfrm>
                <a:off x="1248" y="576"/>
                <a:ext cx="240" cy="52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2,2</a:t>
                </a:r>
              </a:p>
            </p:txBody>
          </p:sp>
        </p:grpSp>
        <p:sp useBgFill="1">
          <p:nvSpPr>
            <p:cNvPr id="14354" name="Oval 12"/>
            <p:cNvSpPr>
              <a:spLocks noChangeArrowheads="1"/>
            </p:cNvSpPr>
            <p:nvPr/>
          </p:nvSpPr>
          <p:spPr bwMode="auto">
            <a:xfrm>
              <a:off x="4390" y="1168"/>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4355" name="Oval 13"/>
            <p:cNvSpPr>
              <a:spLocks noChangeArrowheads="1"/>
            </p:cNvSpPr>
            <p:nvPr/>
          </p:nvSpPr>
          <p:spPr bwMode="auto">
            <a:xfrm>
              <a:off x="4390" y="1024"/>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4356" name="Oval 14"/>
            <p:cNvSpPr>
              <a:spLocks noChangeArrowheads="1"/>
            </p:cNvSpPr>
            <p:nvPr/>
          </p:nvSpPr>
          <p:spPr bwMode="auto">
            <a:xfrm>
              <a:off x="4374" y="912"/>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4357" name="Oval 15"/>
            <p:cNvSpPr>
              <a:spLocks noChangeArrowheads="1"/>
            </p:cNvSpPr>
            <p:nvPr/>
          </p:nvSpPr>
          <p:spPr bwMode="auto">
            <a:xfrm>
              <a:off x="4374" y="816"/>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58" name="Line 16"/>
            <p:cNvSpPr>
              <a:spLocks noChangeShapeType="1"/>
            </p:cNvSpPr>
            <p:nvPr/>
          </p:nvSpPr>
          <p:spPr bwMode="auto">
            <a:xfrm>
              <a:off x="4754" y="924"/>
              <a:ext cx="152" cy="1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Line 17"/>
            <p:cNvSpPr>
              <a:spLocks noChangeShapeType="1"/>
            </p:cNvSpPr>
            <p:nvPr/>
          </p:nvSpPr>
          <p:spPr bwMode="auto">
            <a:xfrm>
              <a:off x="4738" y="908"/>
              <a:ext cx="37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60" name="Group 18"/>
            <p:cNvGrpSpPr>
              <a:grpSpLocks/>
            </p:cNvGrpSpPr>
            <p:nvPr/>
          </p:nvGrpSpPr>
          <p:grpSpPr bwMode="auto">
            <a:xfrm>
              <a:off x="4510" y="872"/>
              <a:ext cx="520" cy="456"/>
              <a:chOff x="4272" y="632"/>
              <a:chExt cx="520" cy="456"/>
            </a:xfrm>
          </p:grpSpPr>
          <p:sp>
            <p:nvSpPr>
              <p:cNvPr id="14372" name="Oval 19"/>
              <p:cNvSpPr>
                <a:spLocks noChangeArrowheads="1"/>
              </p:cNvSpPr>
              <p:nvPr/>
            </p:nvSpPr>
            <p:spPr bwMode="auto">
              <a:xfrm>
                <a:off x="4272" y="947"/>
                <a:ext cx="520" cy="141"/>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73" name="Oval 20"/>
              <p:cNvSpPr>
                <a:spLocks noChangeArrowheads="1"/>
              </p:cNvSpPr>
              <p:nvPr/>
            </p:nvSpPr>
            <p:spPr bwMode="auto">
              <a:xfrm>
                <a:off x="4280" y="632"/>
                <a:ext cx="496" cy="128"/>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74" name="Line 21"/>
              <p:cNvSpPr>
                <a:spLocks noChangeShapeType="1"/>
              </p:cNvSpPr>
              <p:nvPr/>
            </p:nvSpPr>
            <p:spPr bwMode="auto">
              <a:xfrm>
                <a:off x="4272" y="696"/>
                <a:ext cx="0" cy="32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22"/>
              <p:cNvSpPr>
                <a:spLocks noChangeShapeType="1"/>
              </p:cNvSpPr>
              <p:nvPr/>
            </p:nvSpPr>
            <p:spPr bwMode="auto">
              <a:xfrm>
                <a:off x="4776" y="696"/>
                <a:ext cx="0" cy="34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61" name="Group 23"/>
            <p:cNvGrpSpPr>
              <a:grpSpLocks/>
            </p:cNvGrpSpPr>
            <p:nvPr/>
          </p:nvGrpSpPr>
          <p:grpSpPr bwMode="auto">
            <a:xfrm>
              <a:off x="3862" y="920"/>
              <a:ext cx="648" cy="376"/>
              <a:chOff x="3600" y="680"/>
              <a:chExt cx="648" cy="376"/>
            </a:xfrm>
          </p:grpSpPr>
          <p:sp>
            <p:nvSpPr>
              <p:cNvPr id="14365" name="Rectangle 24"/>
              <p:cNvSpPr>
                <a:spLocks noChangeArrowheads="1"/>
              </p:cNvSpPr>
              <p:nvPr/>
            </p:nvSpPr>
            <p:spPr bwMode="auto">
              <a:xfrm>
                <a:off x="3600" y="685"/>
                <a:ext cx="43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Head</a:t>
                </a:r>
              </a:p>
            </p:txBody>
          </p:sp>
          <p:sp>
            <p:nvSpPr>
              <p:cNvPr id="14366" name="Line 25"/>
              <p:cNvSpPr>
                <a:spLocks noChangeShapeType="1"/>
              </p:cNvSpPr>
              <p:nvPr/>
            </p:nvSpPr>
            <p:spPr bwMode="auto">
              <a:xfrm>
                <a:off x="4008" y="680"/>
                <a:ext cx="0" cy="37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7" name="Line 26"/>
              <p:cNvSpPr>
                <a:spLocks noChangeShapeType="1"/>
              </p:cNvSpPr>
              <p:nvPr/>
            </p:nvSpPr>
            <p:spPr bwMode="auto">
              <a:xfrm>
                <a:off x="4000" y="695"/>
                <a:ext cx="248"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8" name="Line 27"/>
              <p:cNvSpPr>
                <a:spLocks noChangeShapeType="1"/>
              </p:cNvSpPr>
              <p:nvPr/>
            </p:nvSpPr>
            <p:spPr bwMode="auto">
              <a:xfrm>
                <a:off x="4016" y="824"/>
                <a:ext cx="231"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9" name="Line 28"/>
              <p:cNvSpPr>
                <a:spLocks noChangeShapeType="1"/>
              </p:cNvSpPr>
              <p:nvPr/>
            </p:nvSpPr>
            <p:spPr bwMode="auto">
              <a:xfrm>
                <a:off x="4016" y="944"/>
                <a:ext cx="232"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0" name="Line 29"/>
              <p:cNvSpPr>
                <a:spLocks noChangeShapeType="1"/>
              </p:cNvSpPr>
              <p:nvPr/>
            </p:nvSpPr>
            <p:spPr bwMode="auto">
              <a:xfrm>
                <a:off x="4016" y="1056"/>
                <a:ext cx="232"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1" name="Line 30"/>
              <p:cNvSpPr>
                <a:spLocks noChangeShapeType="1"/>
              </p:cNvSpPr>
              <p:nvPr/>
            </p:nvSpPr>
            <p:spPr bwMode="auto">
              <a:xfrm flipH="1">
                <a:off x="3744" y="888"/>
                <a:ext cx="272"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62" name="AutoShape 31"/>
            <p:cNvSpPr>
              <a:spLocks noChangeArrowheads="1"/>
            </p:cNvSpPr>
            <p:nvPr/>
          </p:nvSpPr>
          <p:spPr bwMode="auto">
            <a:xfrm>
              <a:off x="3358" y="971"/>
              <a:ext cx="480" cy="288"/>
            </a:xfrm>
            <a:prstGeom prst="rightArrow">
              <a:avLst>
                <a:gd name="adj1" fmla="val 50000"/>
                <a:gd name="adj2" fmla="val 4166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63" name="AutoShape 32"/>
            <p:cNvSpPr>
              <a:spLocks noChangeArrowheads="1"/>
            </p:cNvSpPr>
            <p:nvPr/>
          </p:nvSpPr>
          <p:spPr bwMode="auto">
            <a:xfrm>
              <a:off x="1438" y="971"/>
              <a:ext cx="480" cy="288"/>
            </a:xfrm>
            <a:prstGeom prst="rightArrow">
              <a:avLst>
                <a:gd name="adj1" fmla="val 50000"/>
                <a:gd name="adj2" fmla="val 4166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64" name="Text Box 33"/>
            <p:cNvSpPr txBox="1">
              <a:spLocks noChangeArrowheads="1"/>
            </p:cNvSpPr>
            <p:nvPr/>
          </p:nvSpPr>
          <p:spPr bwMode="auto">
            <a:xfrm>
              <a:off x="528" y="908"/>
              <a:ext cx="862" cy="3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User</a:t>
              </a:r>
            </a:p>
            <a:p>
              <a:pPr>
                <a:spcBef>
                  <a:spcPct val="0"/>
                </a:spcBef>
              </a:pPr>
              <a:r>
                <a:rPr lang="en-US" altLang="ko-KR">
                  <a:ea typeface="굴림" panose="020B0600000101010101" pitchFamily="34" charset="-127"/>
                </a:rPr>
                <a:t>Requests</a:t>
              </a:r>
            </a:p>
          </p:txBody>
        </p:sp>
      </p:grpSp>
      <p:grpSp>
        <p:nvGrpSpPr>
          <p:cNvPr id="940066" name="Group 34"/>
          <p:cNvGrpSpPr>
            <a:grpSpLocks/>
          </p:cNvGrpSpPr>
          <p:nvPr/>
        </p:nvGrpSpPr>
        <p:grpSpPr bwMode="auto">
          <a:xfrm>
            <a:off x="6858000" y="2819400"/>
            <a:ext cx="2133600" cy="1887538"/>
            <a:chOff x="4320" y="2198"/>
            <a:chExt cx="1440" cy="1274"/>
          </a:xfrm>
        </p:grpSpPr>
        <p:grpSp>
          <p:nvGrpSpPr>
            <p:cNvPr id="14342" name="Group 35"/>
            <p:cNvGrpSpPr>
              <a:grpSpLocks/>
            </p:cNvGrpSpPr>
            <p:nvPr/>
          </p:nvGrpSpPr>
          <p:grpSpPr bwMode="auto">
            <a:xfrm>
              <a:off x="4320" y="2304"/>
              <a:ext cx="1152" cy="1152"/>
              <a:chOff x="4416" y="2688"/>
              <a:chExt cx="1152" cy="1152"/>
            </a:xfrm>
          </p:grpSpPr>
          <p:sp>
            <p:nvSpPr>
              <p:cNvPr id="14350" name="Oval 36"/>
              <p:cNvSpPr>
                <a:spLocks noChangeArrowheads="1"/>
              </p:cNvSpPr>
              <p:nvPr/>
            </p:nvSpPr>
            <p:spPr bwMode="auto">
              <a:xfrm>
                <a:off x="4416" y="2688"/>
                <a:ext cx="1152" cy="115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51" name="Oval 37"/>
              <p:cNvSpPr>
                <a:spLocks noChangeArrowheads="1"/>
              </p:cNvSpPr>
              <p:nvPr/>
            </p:nvSpPr>
            <p:spPr bwMode="auto">
              <a:xfrm>
                <a:off x="4560" y="2832"/>
                <a:ext cx="864" cy="864"/>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52" name="Oval 38"/>
              <p:cNvSpPr>
                <a:spLocks noChangeArrowheads="1"/>
              </p:cNvSpPr>
              <p:nvPr/>
            </p:nvSpPr>
            <p:spPr bwMode="auto">
              <a:xfrm>
                <a:off x="4704" y="2976"/>
                <a:ext cx="576" cy="576"/>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sp>
          <p:nvSpPr>
            <p:cNvPr id="14343" name="Rectangle 39"/>
            <p:cNvSpPr>
              <a:spLocks noChangeArrowheads="1"/>
            </p:cNvSpPr>
            <p:nvPr/>
          </p:nvSpPr>
          <p:spPr bwMode="auto">
            <a:xfrm>
              <a:off x="4944" y="2850"/>
              <a:ext cx="127" cy="126"/>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4344" name="Text Box 40"/>
            <p:cNvSpPr txBox="1">
              <a:spLocks noChangeArrowheads="1"/>
            </p:cNvSpPr>
            <p:nvPr/>
          </p:nvSpPr>
          <p:spPr bwMode="auto">
            <a:xfrm>
              <a:off x="4788" y="2883"/>
              <a:ext cx="237" cy="2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1</a:t>
              </a:r>
            </a:p>
          </p:txBody>
        </p:sp>
        <p:sp>
          <p:nvSpPr>
            <p:cNvPr id="14345" name="Text Box 41"/>
            <p:cNvSpPr txBox="1">
              <a:spLocks noChangeArrowheads="1"/>
            </p:cNvSpPr>
            <p:nvPr/>
          </p:nvSpPr>
          <p:spPr bwMode="auto">
            <a:xfrm>
              <a:off x="4999" y="3231"/>
              <a:ext cx="237" cy="2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4</a:t>
              </a:r>
            </a:p>
          </p:txBody>
        </p:sp>
        <p:sp>
          <p:nvSpPr>
            <p:cNvPr id="14346" name="Text Box 42"/>
            <p:cNvSpPr txBox="1">
              <a:spLocks noChangeArrowheads="1"/>
            </p:cNvSpPr>
            <p:nvPr/>
          </p:nvSpPr>
          <p:spPr bwMode="auto">
            <a:xfrm>
              <a:off x="4662" y="2756"/>
              <a:ext cx="237" cy="2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2</a:t>
              </a:r>
            </a:p>
          </p:txBody>
        </p:sp>
        <p:sp>
          <p:nvSpPr>
            <p:cNvPr id="14347" name="Text Box 43"/>
            <p:cNvSpPr txBox="1">
              <a:spLocks noChangeArrowheads="1"/>
            </p:cNvSpPr>
            <p:nvPr/>
          </p:nvSpPr>
          <p:spPr bwMode="auto">
            <a:xfrm rot="5400000">
              <a:off x="5114" y="2603"/>
              <a:ext cx="1051" cy="2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Disk Head</a:t>
              </a:r>
            </a:p>
          </p:txBody>
        </p:sp>
        <p:sp>
          <p:nvSpPr>
            <p:cNvPr id="14348" name="Line 44"/>
            <p:cNvSpPr>
              <a:spLocks noChangeShapeType="1"/>
            </p:cNvSpPr>
            <p:nvPr/>
          </p:nvSpPr>
          <p:spPr bwMode="auto">
            <a:xfrm flipH="1">
              <a:off x="5040" y="2736"/>
              <a:ext cx="528"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4349" name="Text Box 45"/>
            <p:cNvSpPr txBox="1">
              <a:spLocks noChangeArrowheads="1"/>
            </p:cNvSpPr>
            <p:nvPr/>
          </p:nvSpPr>
          <p:spPr bwMode="auto">
            <a:xfrm>
              <a:off x="4793" y="2432"/>
              <a:ext cx="236" cy="2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3</a:t>
              </a:r>
            </a:p>
          </p:txBody>
        </p:sp>
      </p:grpSp>
    </p:spTree>
    <p:extLst>
      <p:ext uri="{BB962C8B-B14F-4D97-AF65-F5344CB8AC3E}">
        <p14:creationId xmlns:p14="http://schemas.microsoft.com/office/powerpoint/2010/main" val="2016316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0035">
                                            <p:txEl>
                                              <p:pRg st="0" end="0"/>
                                            </p:txEl>
                                          </p:spTgt>
                                        </p:tgtEl>
                                        <p:attrNameLst>
                                          <p:attrName>style.visibility</p:attrName>
                                        </p:attrNameLst>
                                      </p:cBhvr>
                                      <p:to>
                                        <p:strVal val="visible"/>
                                      </p:to>
                                    </p:set>
                                    <p:anim calcmode="lin" valueType="num">
                                      <p:cBhvr additive="base">
                                        <p:cTn id="7" dur="500" fill="hold"/>
                                        <p:tgtEl>
                                          <p:spTgt spid="9400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00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40036"/>
                                        </p:tgtEl>
                                        <p:attrNameLst>
                                          <p:attrName>style.visibility</p:attrName>
                                        </p:attrNameLst>
                                      </p:cBhvr>
                                      <p:to>
                                        <p:strVal val="visible"/>
                                      </p:to>
                                    </p:set>
                                    <p:anim calcmode="lin" valueType="num">
                                      <p:cBhvr additive="base">
                                        <p:cTn id="11" dur="500" fill="hold"/>
                                        <p:tgtEl>
                                          <p:spTgt spid="940036"/>
                                        </p:tgtEl>
                                        <p:attrNameLst>
                                          <p:attrName>ppt_x</p:attrName>
                                        </p:attrNameLst>
                                      </p:cBhvr>
                                      <p:tavLst>
                                        <p:tav tm="0">
                                          <p:val>
                                            <p:strVal val="1+#ppt_w/2"/>
                                          </p:val>
                                        </p:tav>
                                        <p:tav tm="100000">
                                          <p:val>
                                            <p:strVal val="#ppt_x"/>
                                          </p:val>
                                        </p:tav>
                                      </p:tavLst>
                                    </p:anim>
                                    <p:anim calcmode="lin" valueType="num">
                                      <p:cBhvr additive="base">
                                        <p:cTn id="12" dur="500" fill="hold"/>
                                        <p:tgtEl>
                                          <p:spTgt spid="94003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40035">
                                            <p:txEl>
                                              <p:pRg st="4" end="4"/>
                                            </p:txEl>
                                          </p:spTgt>
                                        </p:tgtEl>
                                        <p:attrNameLst>
                                          <p:attrName>style.visibility</p:attrName>
                                        </p:attrNameLst>
                                      </p:cBhvr>
                                      <p:to>
                                        <p:strVal val="visible"/>
                                      </p:to>
                                    </p:set>
                                    <p:anim calcmode="lin" valueType="num">
                                      <p:cBhvr additive="base">
                                        <p:cTn id="17" dur="500" fill="hold"/>
                                        <p:tgtEl>
                                          <p:spTgt spid="940035">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40035">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40035">
                                            <p:txEl>
                                              <p:pRg st="5" end="5"/>
                                            </p:txEl>
                                          </p:spTgt>
                                        </p:tgtEl>
                                        <p:attrNameLst>
                                          <p:attrName>style.visibility</p:attrName>
                                        </p:attrNameLst>
                                      </p:cBhvr>
                                      <p:to>
                                        <p:strVal val="visible"/>
                                      </p:to>
                                    </p:set>
                                    <p:anim calcmode="lin" valueType="num">
                                      <p:cBhvr additive="base">
                                        <p:cTn id="21" dur="500" fill="hold"/>
                                        <p:tgtEl>
                                          <p:spTgt spid="940035">
                                            <p:txEl>
                                              <p:pRg st="5" end="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400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40035">
                                            <p:txEl>
                                              <p:pRg st="6" end="6"/>
                                            </p:txEl>
                                          </p:spTgt>
                                        </p:tgtEl>
                                        <p:attrNameLst>
                                          <p:attrName>style.visibility</p:attrName>
                                        </p:attrNameLst>
                                      </p:cBhvr>
                                      <p:to>
                                        <p:strVal val="visible"/>
                                      </p:to>
                                    </p:set>
                                    <p:anim calcmode="lin" valueType="num">
                                      <p:cBhvr additive="base">
                                        <p:cTn id="27" dur="500" fill="hold"/>
                                        <p:tgtEl>
                                          <p:spTgt spid="940035">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40035">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40035">
                                            <p:txEl>
                                              <p:pRg st="7" end="7"/>
                                            </p:txEl>
                                          </p:spTgt>
                                        </p:tgtEl>
                                        <p:attrNameLst>
                                          <p:attrName>style.visibility</p:attrName>
                                        </p:attrNameLst>
                                      </p:cBhvr>
                                      <p:to>
                                        <p:strVal val="visible"/>
                                      </p:to>
                                    </p:set>
                                    <p:anim calcmode="lin" valueType="num">
                                      <p:cBhvr additive="base">
                                        <p:cTn id="31" dur="500" fill="hold"/>
                                        <p:tgtEl>
                                          <p:spTgt spid="940035">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4003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40035">
                                            <p:txEl>
                                              <p:pRg st="8" end="8"/>
                                            </p:txEl>
                                          </p:spTgt>
                                        </p:tgtEl>
                                        <p:attrNameLst>
                                          <p:attrName>style.visibility</p:attrName>
                                        </p:attrNameLst>
                                      </p:cBhvr>
                                      <p:to>
                                        <p:strVal val="visible"/>
                                      </p:to>
                                    </p:set>
                                    <p:anim calcmode="lin" valueType="num">
                                      <p:cBhvr additive="base">
                                        <p:cTn id="35" dur="500" fill="hold"/>
                                        <p:tgtEl>
                                          <p:spTgt spid="940035">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4003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40035">
                                            <p:txEl>
                                              <p:pRg st="9" end="9"/>
                                            </p:txEl>
                                          </p:spTgt>
                                        </p:tgtEl>
                                        <p:attrNameLst>
                                          <p:attrName>style.visibility</p:attrName>
                                        </p:attrNameLst>
                                      </p:cBhvr>
                                      <p:to>
                                        <p:strVal val="visible"/>
                                      </p:to>
                                    </p:set>
                                    <p:anim calcmode="lin" valueType="num">
                                      <p:cBhvr additive="base">
                                        <p:cTn id="39" dur="500" fill="hold"/>
                                        <p:tgtEl>
                                          <p:spTgt spid="940035">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40035">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940066"/>
                                        </p:tgtEl>
                                        <p:attrNameLst>
                                          <p:attrName>style.visibility</p:attrName>
                                        </p:attrNameLst>
                                      </p:cBhvr>
                                      <p:to>
                                        <p:strVal val="visible"/>
                                      </p:to>
                                    </p:set>
                                    <p:anim calcmode="lin" valueType="num">
                                      <p:cBhvr additive="base">
                                        <p:cTn id="43" dur="500" fill="hold"/>
                                        <p:tgtEl>
                                          <p:spTgt spid="940066"/>
                                        </p:tgtEl>
                                        <p:attrNameLst>
                                          <p:attrName>ppt_x</p:attrName>
                                        </p:attrNameLst>
                                      </p:cBhvr>
                                      <p:tavLst>
                                        <p:tav tm="0">
                                          <p:val>
                                            <p:strVal val="1+#ppt_w/2"/>
                                          </p:val>
                                        </p:tav>
                                        <p:tav tm="100000">
                                          <p:val>
                                            <p:strVal val="#ppt_x"/>
                                          </p:val>
                                        </p:tav>
                                      </p:tavLst>
                                    </p:anim>
                                    <p:anim calcmode="lin" valueType="num">
                                      <p:cBhvr additive="base">
                                        <p:cTn id="44" dur="500" fill="hold"/>
                                        <p:tgtEl>
                                          <p:spTgt spid="94006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40035">
                                            <p:txEl>
                                              <p:pRg st="10" end="10"/>
                                            </p:txEl>
                                          </p:spTgt>
                                        </p:tgtEl>
                                        <p:attrNameLst>
                                          <p:attrName>style.visibility</p:attrName>
                                        </p:attrNameLst>
                                      </p:cBhvr>
                                      <p:to>
                                        <p:strVal val="visible"/>
                                      </p:to>
                                    </p:set>
                                    <p:anim calcmode="lin" valueType="num">
                                      <p:cBhvr additive="base">
                                        <p:cTn id="49" dur="500" fill="hold"/>
                                        <p:tgtEl>
                                          <p:spTgt spid="940035">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4003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40035">
                                            <p:txEl>
                                              <p:pRg st="11" end="11"/>
                                            </p:txEl>
                                          </p:spTgt>
                                        </p:tgtEl>
                                        <p:attrNameLst>
                                          <p:attrName>style.visibility</p:attrName>
                                        </p:attrNameLst>
                                      </p:cBhvr>
                                      <p:to>
                                        <p:strVal val="visible"/>
                                      </p:to>
                                    </p:set>
                                    <p:anim calcmode="lin" valueType="num">
                                      <p:cBhvr additive="base">
                                        <p:cTn id="53" dur="500" fill="hold"/>
                                        <p:tgtEl>
                                          <p:spTgt spid="940035">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4003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940035">
                                            <p:txEl>
                                              <p:pRg st="12" end="12"/>
                                            </p:txEl>
                                          </p:spTgt>
                                        </p:tgtEl>
                                        <p:attrNameLst>
                                          <p:attrName>style.visibility</p:attrName>
                                        </p:attrNameLst>
                                      </p:cBhvr>
                                      <p:to>
                                        <p:strVal val="visible"/>
                                      </p:to>
                                    </p:set>
                                    <p:anim calcmode="lin" valueType="num">
                                      <p:cBhvr additive="base">
                                        <p:cTn id="59" dur="500" fill="hold"/>
                                        <p:tgtEl>
                                          <p:spTgt spid="940035">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40035">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40035">
                                            <p:txEl>
                                              <p:pRg st="13" end="13"/>
                                            </p:txEl>
                                          </p:spTgt>
                                        </p:tgtEl>
                                        <p:attrNameLst>
                                          <p:attrName>style.visibility</p:attrName>
                                        </p:attrNameLst>
                                      </p:cBhvr>
                                      <p:to>
                                        <p:strVal val="visible"/>
                                      </p:to>
                                    </p:set>
                                    <p:anim calcmode="lin" valueType="num">
                                      <p:cBhvr additive="base">
                                        <p:cTn id="63" dur="500" fill="hold"/>
                                        <p:tgtEl>
                                          <p:spTgt spid="940035">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40035">
                                            <p:txEl>
                                              <p:pRg st="13" end="13"/>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40035">
                                            <p:txEl>
                                              <p:pRg st="14" end="14"/>
                                            </p:txEl>
                                          </p:spTgt>
                                        </p:tgtEl>
                                        <p:attrNameLst>
                                          <p:attrName>style.visibility</p:attrName>
                                        </p:attrNameLst>
                                      </p:cBhvr>
                                      <p:to>
                                        <p:strVal val="visible"/>
                                      </p:to>
                                    </p:set>
                                    <p:anim calcmode="lin" valueType="num">
                                      <p:cBhvr additive="base">
                                        <p:cTn id="67" dur="500" fill="hold"/>
                                        <p:tgtEl>
                                          <p:spTgt spid="940035">
                                            <p:txEl>
                                              <p:pRg st="14" end="1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4003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smtClean="0">
                <a:ea typeface="굴림" panose="020B0600000101010101" pitchFamily="34" charset="-127"/>
              </a:rPr>
              <a:t>Building a File System</a:t>
            </a:r>
          </a:p>
        </p:txBody>
      </p:sp>
      <p:sp>
        <p:nvSpPr>
          <p:cNvPr id="942083" name="Rectangle 3"/>
          <p:cNvSpPr>
            <a:spLocks noGrp="1" noChangeArrowheads="1"/>
          </p:cNvSpPr>
          <p:nvPr>
            <p:ph type="body" idx="1"/>
          </p:nvPr>
        </p:nvSpPr>
        <p:spPr>
          <a:xfrm>
            <a:off x="152400" y="685800"/>
            <a:ext cx="8839200" cy="6172200"/>
          </a:xfrm>
        </p:spPr>
        <p:txBody>
          <a:bodyPr/>
          <a:lstStyle/>
          <a:p>
            <a:pPr>
              <a:lnSpc>
                <a:spcPct val="80000"/>
              </a:lnSpc>
              <a:spcBef>
                <a:spcPct val="5000"/>
              </a:spcBef>
            </a:pPr>
            <a:r>
              <a:rPr lang="en-US" altLang="ko-KR" smtClean="0">
                <a:solidFill>
                  <a:schemeClr val="hlink"/>
                </a:solidFill>
                <a:ea typeface="굴림" panose="020B0600000101010101" pitchFamily="34" charset="-127"/>
              </a:rPr>
              <a:t>File System:</a:t>
            </a:r>
            <a:r>
              <a:rPr lang="en-US" altLang="ko-KR" smtClean="0">
                <a:ea typeface="굴림" panose="020B0600000101010101" pitchFamily="34" charset="-127"/>
              </a:rPr>
              <a:t> Layer of OS that transforms block interface of disks (or other block devices) into Files, Directories, etc.</a:t>
            </a:r>
          </a:p>
          <a:p>
            <a:pPr>
              <a:lnSpc>
                <a:spcPct val="80000"/>
              </a:lnSpc>
              <a:spcBef>
                <a:spcPct val="5000"/>
              </a:spcBef>
            </a:pPr>
            <a:r>
              <a:rPr lang="en-US" altLang="ko-KR" smtClean="0">
                <a:ea typeface="굴림" panose="020B0600000101010101" pitchFamily="34" charset="-127"/>
              </a:rPr>
              <a:t>File System Components</a:t>
            </a:r>
          </a:p>
          <a:p>
            <a:pPr lvl="1">
              <a:lnSpc>
                <a:spcPct val="80000"/>
              </a:lnSpc>
              <a:spcBef>
                <a:spcPct val="5000"/>
              </a:spcBef>
            </a:pPr>
            <a:r>
              <a:rPr lang="en-US" altLang="ko-KR" smtClean="0">
                <a:ea typeface="굴림" panose="020B0600000101010101" pitchFamily="34" charset="-127"/>
              </a:rPr>
              <a:t>Disk Management: collecting disk blocks into files</a:t>
            </a:r>
          </a:p>
          <a:p>
            <a:pPr lvl="1">
              <a:lnSpc>
                <a:spcPct val="80000"/>
              </a:lnSpc>
              <a:spcBef>
                <a:spcPct val="5000"/>
              </a:spcBef>
            </a:pPr>
            <a:r>
              <a:rPr lang="en-US" altLang="ko-KR" smtClean="0">
                <a:ea typeface="굴림" panose="020B0600000101010101" pitchFamily="34" charset="-127"/>
              </a:rPr>
              <a:t>Naming: Interface to find files by name, not by blocks</a:t>
            </a:r>
          </a:p>
          <a:p>
            <a:pPr lvl="1">
              <a:lnSpc>
                <a:spcPct val="80000"/>
              </a:lnSpc>
              <a:spcBef>
                <a:spcPct val="5000"/>
              </a:spcBef>
            </a:pPr>
            <a:r>
              <a:rPr lang="en-US" altLang="ko-KR" smtClean="0">
                <a:ea typeface="굴림" panose="020B0600000101010101" pitchFamily="34" charset="-127"/>
              </a:rPr>
              <a:t>Protection: Layers to keep data secure</a:t>
            </a:r>
          </a:p>
          <a:p>
            <a:pPr lvl="1">
              <a:lnSpc>
                <a:spcPct val="80000"/>
              </a:lnSpc>
              <a:spcBef>
                <a:spcPct val="5000"/>
              </a:spcBef>
            </a:pPr>
            <a:r>
              <a:rPr lang="en-US" altLang="ko-KR" smtClean="0">
                <a:ea typeface="굴림" panose="020B0600000101010101" pitchFamily="34" charset="-127"/>
              </a:rPr>
              <a:t>Reliability/Durability: Keeping of files durable despite crashes, media failures, attacks, etc</a:t>
            </a:r>
          </a:p>
          <a:p>
            <a:pPr>
              <a:lnSpc>
                <a:spcPct val="80000"/>
              </a:lnSpc>
              <a:spcBef>
                <a:spcPct val="5000"/>
              </a:spcBef>
            </a:pPr>
            <a:r>
              <a:rPr lang="en-US" altLang="ko-KR" smtClean="0">
                <a:ea typeface="굴림" panose="020B0600000101010101" pitchFamily="34" charset="-127"/>
              </a:rPr>
              <a:t>User vs. System View of a File</a:t>
            </a:r>
          </a:p>
          <a:p>
            <a:pPr lvl="1">
              <a:lnSpc>
                <a:spcPct val="80000"/>
              </a:lnSpc>
              <a:spcBef>
                <a:spcPct val="5000"/>
              </a:spcBef>
            </a:pPr>
            <a:r>
              <a:rPr lang="en-US" altLang="ko-KR" smtClean="0">
                <a:ea typeface="굴림" panose="020B0600000101010101" pitchFamily="34" charset="-127"/>
              </a:rPr>
              <a:t>User’s view: </a:t>
            </a:r>
          </a:p>
          <a:p>
            <a:pPr lvl="2">
              <a:lnSpc>
                <a:spcPct val="80000"/>
              </a:lnSpc>
              <a:spcBef>
                <a:spcPct val="5000"/>
              </a:spcBef>
            </a:pPr>
            <a:r>
              <a:rPr lang="en-US" altLang="ko-KR" smtClean="0">
                <a:ea typeface="굴림" panose="020B0600000101010101" pitchFamily="34" charset="-127"/>
              </a:rPr>
              <a:t>Durable Data Structures</a:t>
            </a:r>
          </a:p>
          <a:p>
            <a:pPr lvl="1">
              <a:lnSpc>
                <a:spcPct val="80000"/>
              </a:lnSpc>
              <a:spcBef>
                <a:spcPct val="5000"/>
              </a:spcBef>
            </a:pPr>
            <a:r>
              <a:rPr lang="en-US" altLang="ko-KR" smtClean="0">
                <a:ea typeface="굴림" panose="020B0600000101010101" pitchFamily="34" charset="-127"/>
              </a:rPr>
              <a:t>System’s view (system call interface):</a:t>
            </a:r>
          </a:p>
          <a:p>
            <a:pPr lvl="2">
              <a:lnSpc>
                <a:spcPct val="80000"/>
              </a:lnSpc>
              <a:spcBef>
                <a:spcPct val="5000"/>
              </a:spcBef>
            </a:pPr>
            <a:r>
              <a:rPr lang="en-US" altLang="ko-KR" smtClean="0">
                <a:ea typeface="굴림" panose="020B0600000101010101" pitchFamily="34" charset="-127"/>
              </a:rPr>
              <a:t>Collection of Bytes (UNIX)</a:t>
            </a:r>
          </a:p>
          <a:p>
            <a:pPr lvl="2">
              <a:lnSpc>
                <a:spcPct val="80000"/>
              </a:lnSpc>
              <a:spcBef>
                <a:spcPct val="5000"/>
              </a:spcBef>
            </a:pPr>
            <a:r>
              <a:rPr lang="en-US" altLang="ko-KR" smtClean="0">
                <a:ea typeface="굴림" panose="020B0600000101010101" pitchFamily="34" charset="-127"/>
              </a:rPr>
              <a:t>Doesn’t matter to system what kind of data structures you want to store on disk!</a:t>
            </a:r>
          </a:p>
          <a:p>
            <a:pPr lvl="1">
              <a:lnSpc>
                <a:spcPct val="80000"/>
              </a:lnSpc>
              <a:spcBef>
                <a:spcPct val="5000"/>
              </a:spcBef>
            </a:pPr>
            <a:r>
              <a:rPr lang="en-US" altLang="ko-KR" smtClean="0">
                <a:ea typeface="굴림" panose="020B0600000101010101" pitchFamily="34" charset="-127"/>
              </a:rPr>
              <a:t>System’s view (inside OS):</a:t>
            </a:r>
          </a:p>
          <a:p>
            <a:pPr lvl="2">
              <a:lnSpc>
                <a:spcPct val="80000"/>
              </a:lnSpc>
              <a:spcBef>
                <a:spcPct val="5000"/>
              </a:spcBef>
            </a:pPr>
            <a:r>
              <a:rPr lang="en-US" altLang="ko-KR" smtClean="0">
                <a:ea typeface="굴림" panose="020B0600000101010101" pitchFamily="34" charset="-127"/>
              </a:rPr>
              <a:t>Collection of blocks (a block is a logical transfer unit, while a sector is the physical transfer unit)</a:t>
            </a:r>
          </a:p>
          <a:p>
            <a:pPr lvl="2">
              <a:lnSpc>
                <a:spcPct val="80000"/>
              </a:lnSpc>
              <a:spcBef>
                <a:spcPct val="5000"/>
              </a:spcBef>
            </a:pPr>
            <a:r>
              <a:rPr lang="en-US" altLang="ko-KR" smtClean="0">
                <a:ea typeface="굴림" panose="020B0600000101010101" pitchFamily="34" charset="-127"/>
              </a:rPr>
              <a:t>Block size </a:t>
            </a:r>
            <a:r>
              <a:rPr lang="en-US" altLang="ko-KR" smtClean="0">
                <a:ea typeface="굴림" panose="020B0600000101010101" pitchFamily="34" charset="-127"/>
                <a:sym typeface="Symbol" panose="05050102010706020507" pitchFamily="18" charset="2"/>
              </a:rPr>
              <a:t> sector size; in UNIX, block size is 4KB</a:t>
            </a:r>
          </a:p>
        </p:txBody>
      </p:sp>
    </p:spTree>
    <p:extLst>
      <p:ext uri="{BB962C8B-B14F-4D97-AF65-F5344CB8AC3E}">
        <p14:creationId xmlns:p14="http://schemas.microsoft.com/office/powerpoint/2010/main" val="13249646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2083">
                                            <p:txEl>
                                              <p:pRg st="0" end="0"/>
                                            </p:txEl>
                                          </p:spTgt>
                                        </p:tgtEl>
                                        <p:attrNameLst>
                                          <p:attrName>style.visibility</p:attrName>
                                        </p:attrNameLst>
                                      </p:cBhvr>
                                      <p:to>
                                        <p:strVal val="visible"/>
                                      </p:to>
                                    </p:set>
                                    <p:anim calcmode="lin" valueType="num">
                                      <p:cBhvr additive="base">
                                        <p:cTn id="7" dur="500" fill="hold"/>
                                        <p:tgtEl>
                                          <p:spTgt spid="942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2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2083">
                                            <p:txEl>
                                              <p:pRg st="1" end="1"/>
                                            </p:txEl>
                                          </p:spTgt>
                                        </p:tgtEl>
                                        <p:attrNameLst>
                                          <p:attrName>style.visibility</p:attrName>
                                        </p:attrNameLst>
                                      </p:cBhvr>
                                      <p:to>
                                        <p:strVal val="visible"/>
                                      </p:to>
                                    </p:set>
                                    <p:anim calcmode="lin" valueType="num">
                                      <p:cBhvr additive="base">
                                        <p:cTn id="13" dur="500" fill="hold"/>
                                        <p:tgtEl>
                                          <p:spTgt spid="942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42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42083">
                                            <p:txEl>
                                              <p:pRg st="2" end="2"/>
                                            </p:txEl>
                                          </p:spTgt>
                                        </p:tgtEl>
                                        <p:attrNameLst>
                                          <p:attrName>style.visibility</p:attrName>
                                        </p:attrNameLst>
                                      </p:cBhvr>
                                      <p:to>
                                        <p:strVal val="visible"/>
                                      </p:to>
                                    </p:set>
                                    <p:anim calcmode="lin" valueType="num">
                                      <p:cBhvr additive="base">
                                        <p:cTn id="17" dur="500" fill="hold"/>
                                        <p:tgtEl>
                                          <p:spTgt spid="942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42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42083">
                                            <p:txEl>
                                              <p:pRg st="3" end="3"/>
                                            </p:txEl>
                                          </p:spTgt>
                                        </p:tgtEl>
                                        <p:attrNameLst>
                                          <p:attrName>style.visibility</p:attrName>
                                        </p:attrNameLst>
                                      </p:cBhvr>
                                      <p:to>
                                        <p:strVal val="visible"/>
                                      </p:to>
                                    </p:set>
                                    <p:anim calcmode="lin" valueType="num">
                                      <p:cBhvr additive="base">
                                        <p:cTn id="23" dur="500" fill="hold"/>
                                        <p:tgtEl>
                                          <p:spTgt spid="94208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42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42083">
                                            <p:txEl>
                                              <p:pRg st="4" end="4"/>
                                            </p:txEl>
                                          </p:spTgt>
                                        </p:tgtEl>
                                        <p:attrNameLst>
                                          <p:attrName>style.visibility</p:attrName>
                                        </p:attrNameLst>
                                      </p:cBhvr>
                                      <p:to>
                                        <p:strVal val="visible"/>
                                      </p:to>
                                    </p:set>
                                    <p:anim calcmode="lin" valueType="num">
                                      <p:cBhvr additive="base">
                                        <p:cTn id="29" dur="500" fill="hold"/>
                                        <p:tgtEl>
                                          <p:spTgt spid="94208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420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42083">
                                            <p:txEl>
                                              <p:pRg st="5" end="5"/>
                                            </p:txEl>
                                          </p:spTgt>
                                        </p:tgtEl>
                                        <p:attrNameLst>
                                          <p:attrName>style.visibility</p:attrName>
                                        </p:attrNameLst>
                                      </p:cBhvr>
                                      <p:to>
                                        <p:strVal val="visible"/>
                                      </p:to>
                                    </p:set>
                                    <p:anim calcmode="lin" valueType="num">
                                      <p:cBhvr additive="base">
                                        <p:cTn id="35" dur="500" fill="hold"/>
                                        <p:tgtEl>
                                          <p:spTgt spid="94208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420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42083">
                                            <p:txEl>
                                              <p:pRg st="6" end="6"/>
                                            </p:txEl>
                                          </p:spTgt>
                                        </p:tgtEl>
                                        <p:attrNameLst>
                                          <p:attrName>style.visibility</p:attrName>
                                        </p:attrNameLst>
                                      </p:cBhvr>
                                      <p:to>
                                        <p:strVal val="visible"/>
                                      </p:to>
                                    </p:set>
                                    <p:anim calcmode="lin" valueType="num">
                                      <p:cBhvr additive="base">
                                        <p:cTn id="41" dur="500" fill="hold"/>
                                        <p:tgtEl>
                                          <p:spTgt spid="942083">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420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42083">
                                            <p:txEl>
                                              <p:pRg st="7" end="7"/>
                                            </p:txEl>
                                          </p:spTgt>
                                        </p:tgtEl>
                                        <p:attrNameLst>
                                          <p:attrName>style.visibility</p:attrName>
                                        </p:attrNameLst>
                                      </p:cBhvr>
                                      <p:to>
                                        <p:strVal val="visible"/>
                                      </p:to>
                                    </p:set>
                                    <p:anim calcmode="lin" valueType="num">
                                      <p:cBhvr additive="base">
                                        <p:cTn id="47" dur="500" fill="hold"/>
                                        <p:tgtEl>
                                          <p:spTgt spid="942083">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42083">
                                            <p:txEl>
                                              <p:pRg st="7" end="7"/>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42083">
                                            <p:txEl>
                                              <p:pRg st="8" end="8"/>
                                            </p:txEl>
                                          </p:spTgt>
                                        </p:tgtEl>
                                        <p:attrNameLst>
                                          <p:attrName>style.visibility</p:attrName>
                                        </p:attrNameLst>
                                      </p:cBhvr>
                                      <p:to>
                                        <p:strVal val="visible"/>
                                      </p:to>
                                    </p:set>
                                    <p:anim calcmode="lin" valueType="num">
                                      <p:cBhvr additive="base">
                                        <p:cTn id="51" dur="500" fill="hold"/>
                                        <p:tgtEl>
                                          <p:spTgt spid="942083">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420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942083">
                                            <p:txEl>
                                              <p:pRg st="9" end="9"/>
                                            </p:txEl>
                                          </p:spTgt>
                                        </p:tgtEl>
                                        <p:attrNameLst>
                                          <p:attrName>style.visibility</p:attrName>
                                        </p:attrNameLst>
                                      </p:cBhvr>
                                      <p:to>
                                        <p:strVal val="visible"/>
                                      </p:to>
                                    </p:set>
                                    <p:anim calcmode="lin" valueType="num">
                                      <p:cBhvr additive="base">
                                        <p:cTn id="57" dur="500" fill="hold"/>
                                        <p:tgtEl>
                                          <p:spTgt spid="942083">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942083">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42083">
                                            <p:txEl>
                                              <p:pRg st="10" end="10"/>
                                            </p:txEl>
                                          </p:spTgt>
                                        </p:tgtEl>
                                        <p:attrNameLst>
                                          <p:attrName>style.visibility</p:attrName>
                                        </p:attrNameLst>
                                      </p:cBhvr>
                                      <p:to>
                                        <p:strVal val="visible"/>
                                      </p:to>
                                    </p:set>
                                    <p:anim calcmode="lin" valueType="num">
                                      <p:cBhvr additive="base">
                                        <p:cTn id="61" dur="500" fill="hold"/>
                                        <p:tgtEl>
                                          <p:spTgt spid="942083">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42083">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942083">
                                            <p:txEl>
                                              <p:pRg st="11" end="11"/>
                                            </p:txEl>
                                          </p:spTgt>
                                        </p:tgtEl>
                                        <p:attrNameLst>
                                          <p:attrName>style.visibility</p:attrName>
                                        </p:attrNameLst>
                                      </p:cBhvr>
                                      <p:to>
                                        <p:strVal val="visible"/>
                                      </p:to>
                                    </p:set>
                                    <p:anim calcmode="lin" valueType="num">
                                      <p:cBhvr additive="base">
                                        <p:cTn id="65" dur="500" fill="hold"/>
                                        <p:tgtEl>
                                          <p:spTgt spid="942083">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94208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942083">
                                            <p:txEl>
                                              <p:pRg st="12" end="12"/>
                                            </p:txEl>
                                          </p:spTgt>
                                        </p:tgtEl>
                                        <p:attrNameLst>
                                          <p:attrName>style.visibility</p:attrName>
                                        </p:attrNameLst>
                                      </p:cBhvr>
                                      <p:to>
                                        <p:strVal val="visible"/>
                                      </p:to>
                                    </p:set>
                                    <p:anim calcmode="lin" valueType="num">
                                      <p:cBhvr additive="base">
                                        <p:cTn id="71" dur="500" fill="hold"/>
                                        <p:tgtEl>
                                          <p:spTgt spid="942083">
                                            <p:txEl>
                                              <p:pRg st="12" end="12"/>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942083">
                                            <p:txEl>
                                              <p:pRg st="12" end="12"/>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42083">
                                            <p:txEl>
                                              <p:pRg st="13" end="13"/>
                                            </p:txEl>
                                          </p:spTgt>
                                        </p:tgtEl>
                                        <p:attrNameLst>
                                          <p:attrName>style.visibility</p:attrName>
                                        </p:attrNameLst>
                                      </p:cBhvr>
                                      <p:to>
                                        <p:strVal val="visible"/>
                                      </p:to>
                                    </p:set>
                                    <p:anim calcmode="lin" valueType="num">
                                      <p:cBhvr additive="base">
                                        <p:cTn id="75" dur="500" fill="hold"/>
                                        <p:tgtEl>
                                          <p:spTgt spid="942083">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42083">
                                            <p:txEl>
                                              <p:pRg st="13" end="13"/>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42083">
                                            <p:txEl>
                                              <p:pRg st="14" end="14"/>
                                            </p:txEl>
                                          </p:spTgt>
                                        </p:tgtEl>
                                        <p:attrNameLst>
                                          <p:attrName>style.visibility</p:attrName>
                                        </p:attrNameLst>
                                      </p:cBhvr>
                                      <p:to>
                                        <p:strVal val="visible"/>
                                      </p:to>
                                    </p:set>
                                    <p:anim calcmode="lin" valueType="num">
                                      <p:cBhvr additive="base">
                                        <p:cTn id="79" dur="500" fill="hold"/>
                                        <p:tgtEl>
                                          <p:spTgt spid="942083">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4208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smtClean="0">
                <a:ea typeface="굴림" panose="020B0600000101010101" pitchFamily="34" charset="-127"/>
              </a:rPr>
              <a:t>Goals for Today</a:t>
            </a:r>
          </a:p>
        </p:txBody>
      </p:sp>
      <p:sp>
        <p:nvSpPr>
          <p:cNvPr id="6147" name="Rectangle 3"/>
          <p:cNvSpPr>
            <a:spLocks noGrp="1" noChangeArrowheads="1"/>
          </p:cNvSpPr>
          <p:nvPr>
            <p:ph type="body" idx="1"/>
          </p:nvPr>
        </p:nvSpPr>
        <p:spPr/>
        <p:txBody>
          <a:bodyPr/>
          <a:lstStyle/>
          <a:p>
            <a:r>
              <a:rPr lang="en-US" altLang="ko-KR" dirty="0" smtClean="0">
                <a:ea typeface="굴림" panose="020B0600000101010101" pitchFamily="34" charset="-127"/>
              </a:rPr>
              <a:t>Discussion of performance</a:t>
            </a:r>
          </a:p>
          <a:p>
            <a:r>
              <a:rPr lang="en-US" altLang="ko-KR" dirty="0" smtClean="0">
                <a:ea typeface="굴림" panose="020B0600000101010101" pitchFamily="34" charset="-127"/>
              </a:rPr>
              <a:t>Disks and SSDs</a:t>
            </a:r>
          </a:p>
          <a:p>
            <a:pPr lvl="1"/>
            <a:r>
              <a:rPr lang="en-US" altLang="ko-KR" dirty="0" smtClean="0">
                <a:ea typeface="굴림" panose="020B0600000101010101" pitchFamily="34" charset="-127"/>
              </a:rPr>
              <a:t>Hardware performance parameters</a:t>
            </a:r>
          </a:p>
          <a:p>
            <a:pPr lvl="1"/>
            <a:r>
              <a:rPr lang="en-US" altLang="ko-KR" dirty="0" smtClean="0">
                <a:ea typeface="굴림" panose="020B0600000101010101" pitchFamily="34" charset="-127"/>
              </a:rPr>
              <a:t>Queuing Theory</a:t>
            </a:r>
          </a:p>
          <a:p>
            <a:r>
              <a:rPr lang="en-US" altLang="ko-KR" dirty="0" smtClean="0">
                <a:ea typeface="굴림" panose="020B0600000101010101" pitchFamily="34" charset="-127"/>
              </a:rPr>
              <a:t>File Systems</a:t>
            </a:r>
          </a:p>
          <a:p>
            <a:pPr lvl="1"/>
            <a:r>
              <a:rPr lang="en-US" altLang="ko-KR" dirty="0" smtClean="0">
                <a:ea typeface="굴림" panose="020B0600000101010101" pitchFamily="34" charset="-127"/>
              </a:rPr>
              <a:t>Structure,… Naming, Directories, and Caching</a:t>
            </a: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pPr>
              <a:buFontTx/>
              <a:buNone/>
            </a:pPr>
            <a:endParaRPr lang="en-US" altLang="ko-KR" dirty="0" smtClean="0">
              <a:ea typeface="굴림" panose="020B0600000101010101" pitchFamily="34" charset="-127"/>
            </a:endParaRPr>
          </a:p>
          <a:p>
            <a:pPr lvl="1"/>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ko-KR" altLang="en-US" dirty="0" smtClean="0">
              <a:ea typeface="굴림" panose="020B0600000101010101" pitchFamily="34" charset="-127"/>
            </a:endParaRPr>
          </a:p>
        </p:txBody>
      </p:sp>
      <p:sp>
        <p:nvSpPr>
          <p:cNvPr id="6148" name="Text Box 4"/>
          <p:cNvSpPr txBox="1">
            <a:spLocks noChangeArrowheads="1"/>
          </p:cNvSpPr>
          <p:nvPr/>
        </p:nvSpPr>
        <p:spPr bwMode="auto">
          <a:xfrm>
            <a:off x="554038" y="5410200"/>
            <a:ext cx="7904162"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000"/>
              <a:t>Note: Some slides and/or pictures in the following are</a:t>
            </a:r>
          </a:p>
          <a:p>
            <a:pPr algn="l">
              <a:lnSpc>
                <a:spcPct val="100000"/>
              </a:lnSpc>
              <a:spcBef>
                <a:spcPct val="0"/>
              </a:spcBef>
              <a:buSzTx/>
            </a:pPr>
            <a:r>
              <a:rPr lang="en-US" altLang="en-US" sz="2000"/>
              <a:t>adapted from slides ©2005 Silberschatz, Galvin, and Gagne </a:t>
            </a:r>
          </a:p>
        </p:txBody>
      </p:sp>
      <p:sp>
        <p:nvSpPr>
          <p:cNvPr id="6149" name="Text Box 6"/>
          <p:cNvSpPr txBox="1">
            <a:spLocks noChangeArrowheads="1"/>
          </p:cNvSpPr>
          <p:nvPr/>
        </p:nvSpPr>
        <p:spPr bwMode="auto">
          <a:xfrm>
            <a:off x="554038" y="5410200"/>
            <a:ext cx="7904162"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en-US" sz="2000"/>
              <a:t>Note: Some slides and/or pictures in the following are</a:t>
            </a:r>
          </a:p>
          <a:p>
            <a:pPr algn="l">
              <a:lnSpc>
                <a:spcPct val="100000"/>
              </a:lnSpc>
              <a:spcBef>
                <a:spcPct val="0"/>
              </a:spcBef>
              <a:buSzTx/>
            </a:pPr>
            <a:r>
              <a:rPr lang="en-US" altLang="en-US" sz="2000"/>
              <a:t>adapted from slides ©2005 Silberschatz, Galvin, and Gagne. Many slides generated from my lecture notes by Kubiatowicz.</a:t>
            </a:r>
          </a:p>
        </p:txBody>
      </p:sp>
    </p:spTree>
    <p:extLst>
      <p:ext uri="{BB962C8B-B14F-4D97-AF65-F5344CB8AC3E}">
        <p14:creationId xmlns:p14="http://schemas.microsoft.com/office/powerpoint/2010/main" val="148768991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smtClean="0">
                <a:ea typeface="굴림" panose="020B0600000101010101" pitchFamily="34" charset="-127"/>
              </a:rPr>
              <a:t>Translating from User to System View</a:t>
            </a:r>
          </a:p>
        </p:txBody>
      </p:sp>
      <p:sp>
        <p:nvSpPr>
          <p:cNvPr id="16387" name="Rectangle 3"/>
          <p:cNvSpPr>
            <a:spLocks noGrp="1" noChangeArrowheads="1"/>
          </p:cNvSpPr>
          <p:nvPr>
            <p:ph type="body" idx="1"/>
          </p:nvPr>
        </p:nvSpPr>
        <p:spPr>
          <a:xfrm>
            <a:off x="228600" y="2743200"/>
            <a:ext cx="8686800" cy="3962400"/>
          </a:xfrm>
        </p:spPr>
        <p:txBody>
          <a:bodyPr/>
          <a:lstStyle/>
          <a:p>
            <a:pPr>
              <a:lnSpc>
                <a:spcPct val="80000"/>
              </a:lnSpc>
              <a:spcBef>
                <a:spcPct val="20000"/>
              </a:spcBef>
            </a:pPr>
            <a:r>
              <a:rPr lang="en-US" altLang="ko-KR" smtClean="0">
                <a:ea typeface="굴림" panose="020B0600000101010101" pitchFamily="34" charset="-127"/>
              </a:rPr>
              <a:t>What happens if user says: give me bytes 2—12?</a:t>
            </a:r>
          </a:p>
          <a:p>
            <a:pPr lvl="1">
              <a:lnSpc>
                <a:spcPct val="80000"/>
              </a:lnSpc>
              <a:spcBef>
                <a:spcPct val="20000"/>
              </a:spcBef>
            </a:pPr>
            <a:r>
              <a:rPr lang="en-US" altLang="ko-KR" smtClean="0">
                <a:ea typeface="굴림" panose="020B0600000101010101" pitchFamily="34" charset="-127"/>
              </a:rPr>
              <a:t>Fetch block corresponding to those bytes</a:t>
            </a:r>
          </a:p>
          <a:p>
            <a:pPr lvl="1">
              <a:lnSpc>
                <a:spcPct val="80000"/>
              </a:lnSpc>
              <a:spcBef>
                <a:spcPct val="20000"/>
              </a:spcBef>
            </a:pPr>
            <a:r>
              <a:rPr lang="en-US" altLang="ko-KR" smtClean="0">
                <a:ea typeface="굴림" panose="020B0600000101010101" pitchFamily="34" charset="-127"/>
              </a:rPr>
              <a:t>Return just the correct portion of the block</a:t>
            </a:r>
          </a:p>
          <a:p>
            <a:pPr>
              <a:lnSpc>
                <a:spcPct val="80000"/>
              </a:lnSpc>
              <a:spcBef>
                <a:spcPct val="20000"/>
              </a:spcBef>
            </a:pPr>
            <a:r>
              <a:rPr lang="en-US" altLang="ko-KR" smtClean="0">
                <a:ea typeface="굴림" panose="020B0600000101010101" pitchFamily="34" charset="-127"/>
              </a:rPr>
              <a:t>What about: write bytes 2—12?</a:t>
            </a:r>
          </a:p>
          <a:p>
            <a:pPr lvl="1">
              <a:lnSpc>
                <a:spcPct val="80000"/>
              </a:lnSpc>
              <a:spcBef>
                <a:spcPct val="20000"/>
              </a:spcBef>
            </a:pPr>
            <a:r>
              <a:rPr lang="en-US" altLang="ko-KR" smtClean="0">
                <a:ea typeface="굴림" panose="020B0600000101010101" pitchFamily="34" charset="-127"/>
              </a:rPr>
              <a:t>Fetch block</a:t>
            </a:r>
          </a:p>
          <a:p>
            <a:pPr lvl="1">
              <a:lnSpc>
                <a:spcPct val="80000"/>
              </a:lnSpc>
              <a:spcBef>
                <a:spcPct val="20000"/>
              </a:spcBef>
            </a:pPr>
            <a:r>
              <a:rPr lang="en-US" altLang="ko-KR" smtClean="0">
                <a:ea typeface="굴림" panose="020B0600000101010101" pitchFamily="34" charset="-127"/>
              </a:rPr>
              <a:t>Modify portion</a:t>
            </a:r>
          </a:p>
          <a:p>
            <a:pPr lvl="1">
              <a:lnSpc>
                <a:spcPct val="80000"/>
              </a:lnSpc>
              <a:spcBef>
                <a:spcPct val="20000"/>
              </a:spcBef>
            </a:pPr>
            <a:r>
              <a:rPr lang="en-US" altLang="ko-KR" smtClean="0">
                <a:ea typeface="굴림" panose="020B0600000101010101" pitchFamily="34" charset="-127"/>
              </a:rPr>
              <a:t>Write out Block</a:t>
            </a:r>
          </a:p>
          <a:p>
            <a:pPr>
              <a:lnSpc>
                <a:spcPct val="80000"/>
              </a:lnSpc>
              <a:spcBef>
                <a:spcPct val="20000"/>
              </a:spcBef>
            </a:pPr>
            <a:r>
              <a:rPr lang="en-US" altLang="ko-KR" smtClean="0">
                <a:ea typeface="굴림" panose="020B0600000101010101" pitchFamily="34" charset="-127"/>
              </a:rPr>
              <a:t>Everything inside File System is in whole size blocks</a:t>
            </a:r>
          </a:p>
          <a:p>
            <a:pPr lvl="1">
              <a:lnSpc>
                <a:spcPct val="80000"/>
              </a:lnSpc>
              <a:spcBef>
                <a:spcPct val="20000"/>
              </a:spcBef>
            </a:pPr>
            <a:r>
              <a:rPr lang="en-US" altLang="ko-KR" smtClean="0">
                <a:ea typeface="굴림" panose="020B0600000101010101" pitchFamily="34" charset="-127"/>
              </a:rPr>
              <a:t>For example, </a:t>
            </a:r>
            <a:r>
              <a:rPr lang="en-US" altLang="ko-KR" smtClean="0">
                <a:latin typeface="Courier New" panose="02070309020205020404" pitchFamily="49" charset="0"/>
                <a:ea typeface="굴림" panose="020B0600000101010101" pitchFamily="34" charset="-127"/>
              </a:rPr>
              <a:t>getc()</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putc() </a:t>
            </a:r>
            <a:r>
              <a:rPr lang="en-US" altLang="ko-KR" smtClean="0">
                <a:ea typeface="굴림" panose="020B0600000101010101" pitchFamily="34" charset="-127"/>
                <a:sym typeface="Symbol" panose="05050102010706020507" pitchFamily="18" charset="2"/>
              </a:rPr>
              <a:t> buffers something like 4096 bytes, even if interface is one byte at a time</a:t>
            </a:r>
          </a:p>
          <a:p>
            <a:pPr>
              <a:lnSpc>
                <a:spcPct val="80000"/>
              </a:lnSpc>
              <a:spcBef>
                <a:spcPct val="20000"/>
              </a:spcBef>
            </a:pPr>
            <a:r>
              <a:rPr lang="en-US" altLang="ko-KR" smtClean="0">
                <a:ea typeface="굴림" panose="020B0600000101010101" pitchFamily="34" charset="-127"/>
                <a:sym typeface="Symbol" panose="05050102010706020507" pitchFamily="18" charset="2"/>
              </a:rPr>
              <a:t>From now on, file is a collection of blocks</a:t>
            </a:r>
          </a:p>
          <a:p>
            <a:pPr>
              <a:lnSpc>
                <a:spcPct val="80000"/>
              </a:lnSpc>
              <a:spcBef>
                <a:spcPct val="20000"/>
              </a:spcBef>
            </a:pPr>
            <a:endParaRPr lang="ko-KR" altLang="en-US" smtClean="0">
              <a:ea typeface="굴림" panose="020B0600000101010101" pitchFamily="34" charset="-127"/>
            </a:endParaRPr>
          </a:p>
        </p:txBody>
      </p:sp>
      <p:pic>
        <p:nvPicPr>
          <p:cNvPr id="16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31190">
            <a:off x="1981200" y="990600"/>
            <a:ext cx="2168525" cy="12366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89" name="Group 5"/>
          <p:cNvGrpSpPr>
            <a:grpSpLocks/>
          </p:cNvGrpSpPr>
          <p:nvPr/>
        </p:nvGrpSpPr>
        <p:grpSpPr bwMode="auto">
          <a:xfrm>
            <a:off x="7239000" y="1066800"/>
            <a:ext cx="1270000" cy="939800"/>
            <a:chOff x="4496" y="800"/>
            <a:chExt cx="800" cy="592"/>
          </a:xfrm>
        </p:grpSpPr>
        <p:sp useBgFill="1">
          <p:nvSpPr>
            <p:cNvPr id="16395" name="Oval 6"/>
            <p:cNvSpPr>
              <a:spLocks noChangeArrowheads="1"/>
            </p:cNvSpPr>
            <p:nvPr/>
          </p:nvSpPr>
          <p:spPr bwMode="auto">
            <a:xfrm>
              <a:off x="4512" y="1152"/>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6396" name="Oval 7"/>
            <p:cNvSpPr>
              <a:spLocks noChangeArrowheads="1"/>
            </p:cNvSpPr>
            <p:nvPr/>
          </p:nvSpPr>
          <p:spPr bwMode="auto">
            <a:xfrm>
              <a:off x="4512" y="1008"/>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6397" name="Oval 8"/>
            <p:cNvSpPr>
              <a:spLocks noChangeArrowheads="1"/>
            </p:cNvSpPr>
            <p:nvPr/>
          </p:nvSpPr>
          <p:spPr bwMode="auto">
            <a:xfrm>
              <a:off x="4496" y="896"/>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useBgFill="1">
          <p:nvSpPr>
            <p:cNvPr id="16398" name="Oval 9"/>
            <p:cNvSpPr>
              <a:spLocks noChangeArrowheads="1"/>
            </p:cNvSpPr>
            <p:nvPr/>
          </p:nvSpPr>
          <p:spPr bwMode="auto">
            <a:xfrm>
              <a:off x="4496" y="800"/>
              <a:ext cx="784" cy="240"/>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399" name="Line 10"/>
            <p:cNvSpPr>
              <a:spLocks noChangeShapeType="1"/>
            </p:cNvSpPr>
            <p:nvPr/>
          </p:nvSpPr>
          <p:spPr bwMode="auto">
            <a:xfrm>
              <a:off x="4876" y="908"/>
              <a:ext cx="152" cy="1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1"/>
            <p:cNvSpPr>
              <a:spLocks noChangeShapeType="1"/>
            </p:cNvSpPr>
            <p:nvPr/>
          </p:nvSpPr>
          <p:spPr bwMode="auto">
            <a:xfrm>
              <a:off x="4860" y="892"/>
              <a:ext cx="37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01" name="Group 12"/>
            <p:cNvGrpSpPr>
              <a:grpSpLocks/>
            </p:cNvGrpSpPr>
            <p:nvPr/>
          </p:nvGrpSpPr>
          <p:grpSpPr bwMode="auto">
            <a:xfrm>
              <a:off x="4632" y="856"/>
              <a:ext cx="520" cy="456"/>
              <a:chOff x="4272" y="632"/>
              <a:chExt cx="520" cy="456"/>
            </a:xfrm>
          </p:grpSpPr>
          <p:sp>
            <p:nvSpPr>
              <p:cNvPr id="16402" name="Oval 13"/>
              <p:cNvSpPr>
                <a:spLocks noChangeArrowheads="1"/>
              </p:cNvSpPr>
              <p:nvPr/>
            </p:nvSpPr>
            <p:spPr bwMode="auto">
              <a:xfrm>
                <a:off x="4272" y="947"/>
                <a:ext cx="520" cy="141"/>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403" name="Oval 14"/>
              <p:cNvSpPr>
                <a:spLocks noChangeArrowheads="1"/>
              </p:cNvSpPr>
              <p:nvPr/>
            </p:nvSpPr>
            <p:spPr bwMode="auto">
              <a:xfrm>
                <a:off x="4280" y="632"/>
                <a:ext cx="496" cy="128"/>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404" name="Line 15"/>
              <p:cNvSpPr>
                <a:spLocks noChangeShapeType="1"/>
              </p:cNvSpPr>
              <p:nvPr/>
            </p:nvSpPr>
            <p:spPr bwMode="auto">
              <a:xfrm>
                <a:off x="4272" y="696"/>
                <a:ext cx="0" cy="32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16"/>
              <p:cNvSpPr>
                <a:spLocks noChangeShapeType="1"/>
              </p:cNvSpPr>
              <p:nvPr/>
            </p:nvSpPr>
            <p:spPr bwMode="auto">
              <a:xfrm>
                <a:off x="4776" y="696"/>
                <a:ext cx="0" cy="34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6390" name="Oval 17"/>
          <p:cNvSpPr>
            <a:spLocks noChangeArrowheads="1"/>
          </p:cNvSpPr>
          <p:nvPr/>
        </p:nvSpPr>
        <p:spPr bwMode="auto">
          <a:xfrm>
            <a:off x="4876800" y="914400"/>
            <a:ext cx="1371600" cy="129540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File</a:t>
            </a:r>
          </a:p>
          <a:p>
            <a:r>
              <a:rPr lang="en-US" altLang="ko-KR">
                <a:ea typeface="굴림" panose="020B0600000101010101" pitchFamily="34" charset="-127"/>
              </a:rPr>
              <a:t>System</a:t>
            </a:r>
          </a:p>
        </p:txBody>
      </p:sp>
      <p:sp>
        <p:nvSpPr>
          <p:cNvPr id="16391" name="AutoShape 18"/>
          <p:cNvSpPr>
            <a:spLocks noChangeArrowheads="1"/>
          </p:cNvSpPr>
          <p:nvPr/>
        </p:nvSpPr>
        <p:spPr bwMode="auto">
          <a:xfrm>
            <a:off x="6324600" y="1371600"/>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392" name="AutoShape 19"/>
          <p:cNvSpPr>
            <a:spLocks noChangeArrowheads="1"/>
          </p:cNvSpPr>
          <p:nvPr/>
        </p:nvSpPr>
        <p:spPr bwMode="auto">
          <a:xfrm>
            <a:off x="3962400" y="1371600"/>
            <a:ext cx="838200" cy="381000"/>
          </a:xfrm>
          <a:prstGeom prst="rightArrow">
            <a:avLst>
              <a:gd name="adj1" fmla="val 50000"/>
              <a:gd name="adj2" fmla="val 55000"/>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6393" name="AutoShape 20"/>
          <p:cNvSpPr>
            <a:spLocks noChangeArrowheads="1"/>
          </p:cNvSpPr>
          <p:nvPr/>
        </p:nvSpPr>
        <p:spPr bwMode="auto">
          <a:xfrm rot="-1305313">
            <a:off x="1905000" y="1524000"/>
            <a:ext cx="1066800" cy="457200"/>
          </a:xfrm>
          <a:prstGeom prst="rightArrow">
            <a:avLst>
              <a:gd name="adj1" fmla="val 50000"/>
              <a:gd name="adj2" fmla="val 58333"/>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pic>
        <p:nvPicPr>
          <p:cNvPr id="16394"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762000"/>
            <a:ext cx="1436688" cy="18288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28737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smtClean="0">
                <a:ea typeface="굴림" panose="020B0600000101010101" pitchFamily="34" charset="-127"/>
              </a:rPr>
              <a:t>Disk Management Policies</a:t>
            </a:r>
          </a:p>
        </p:txBody>
      </p:sp>
      <p:sp>
        <p:nvSpPr>
          <p:cNvPr id="946179" name="Rectangle 3"/>
          <p:cNvSpPr>
            <a:spLocks noGrp="1" noChangeArrowheads="1"/>
          </p:cNvSpPr>
          <p:nvPr>
            <p:ph type="body" idx="1"/>
          </p:nvPr>
        </p:nvSpPr>
        <p:spPr>
          <a:xfrm>
            <a:off x="152400" y="685800"/>
            <a:ext cx="8763000" cy="6019800"/>
          </a:xfrm>
        </p:spPr>
        <p:txBody>
          <a:bodyPr/>
          <a:lstStyle/>
          <a:p>
            <a:pPr>
              <a:lnSpc>
                <a:spcPct val="80000"/>
              </a:lnSpc>
              <a:spcBef>
                <a:spcPct val="0"/>
              </a:spcBef>
            </a:pPr>
            <a:r>
              <a:rPr lang="en-US" altLang="ko-KR" smtClean="0">
                <a:ea typeface="굴림" panose="020B0600000101010101" pitchFamily="34" charset="-127"/>
              </a:rPr>
              <a:t>Basic entities on a disk:</a:t>
            </a:r>
          </a:p>
          <a:p>
            <a:pPr lvl="1">
              <a:lnSpc>
                <a:spcPct val="80000"/>
              </a:lnSpc>
              <a:spcBef>
                <a:spcPct val="0"/>
              </a:spcBef>
            </a:pPr>
            <a:r>
              <a:rPr lang="en-US" altLang="ko-KR" smtClean="0">
                <a:solidFill>
                  <a:schemeClr val="hlink"/>
                </a:solidFill>
                <a:ea typeface="굴림" panose="020B0600000101010101" pitchFamily="34" charset="-127"/>
              </a:rPr>
              <a:t>File:</a:t>
            </a:r>
            <a:r>
              <a:rPr lang="en-US" altLang="ko-KR" smtClean="0">
                <a:ea typeface="굴림" panose="020B0600000101010101" pitchFamily="34" charset="-127"/>
              </a:rPr>
              <a:t> user-visible group of blocks arranged sequentially in logical space</a:t>
            </a:r>
          </a:p>
          <a:p>
            <a:pPr lvl="1">
              <a:lnSpc>
                <a:spcPct val="80000"/>
              </a:lnSpc>
              <a:spcBef>
                <a:spcPct val="0"/>
              </a:spcBef>
            </a:pPr>
            <a:r>
              <a:rPr lang="en-US" altLang="ko-KR" smtClean="0">
                <a:solidFill>
                  <a:schemeClr val="hlink"/>
                </a:solidFill>
                <a:ea typeface="굴림" panose="020B0600000101010101" pitchFamily="34" charset="-127"/>
              </a:rPr>
              <a:t>Directory:</a:t>
            </a:r>
            <a:r>
              <a:rPr lang="en-US" altLang="ko-KR" smtClean="0">
                <a:ea typeface="굴림" panose="020B0600000101010101" pitchFamily="34" charset="-127"/>
              </a:rPr>
              <a:t> user-visible index mapping names to files (next lecture)</a:t>
            </a:r>
          </a:p>
          <a:p>
            <a:pPr>
              <a:lnSpc>
                <a:spcPct val="80000"/>
              </a:lnSpc>
              <a:spcBef>
                <a:spcPct val="0"/>
              </a:spcBef>
            </a:pPr>
            <a:r>
              <a:rPr lang="en-US" altLang="ko-KR" smtClean="0">
                <a:ea typeface="굴림" panose="020B0600000101010101" pitchFamily="34" charset="-127"/>
              </a:rPr>
              <a:t>Access disk as linear array of sectors.  Two Options: </a:t>
            </a:r>
          </a:p>
          <a:p>
            <a:pPr lvl="1">
              <a:lnSpc>
                <a:spcPct val="80000"/>
              </a:lnSpc>
              <a:spcBef>
                <a:spcPct val="0"/>
              </a:spcBef>
            </a:pPr>
            <a:r>
              <a:rPr lang="en-US" altLang="ko-KR" smtClean="0">
                <a:ea typeface="굴림" panose="020B0600000101010101" pitchFamily="34" charset="-127"/>
              </a:rPr>
              <a:t>Identify sectors as vectors [cylinder, surface, sector]. Sort in cylinder-major order. Not used much anymore.</a:t>
            </a:r>
          </a:p>
          <a:p>
            <a:pPr lvl="1">
              <a:lnSpc>
                <a:spcPct val="80000"/>
              </a:lnSpc>
              <a:spcBef>
                <a:spcPct val="0"/>
              </a:spcBef>
            </a:pPr>
            <a:r>
              <a:rPr lang="en-US" altLang="ko-KR" smtClean="0">
                <a:solidFill>
                  <a:schemeClr val="hlink"/>
                </a:solidFill>
                <a:ea typeface="굴림" panose="020B0600000101010101" pitchFamily="34" charset="-127"/>
              </a:rPr>
              <a:t>Logical Block Addressing (LBA).</a:t>
            </a:r>
            <a:r>
              <a:rPr lang="en-US" altLang="ko-KR" smtClean="0">
                <a:ea typeface="굴림" panose="020B0600000101010101" pitchFamily="34" charset="-127"/>
              </a:rPr>
              <a:t> Every sector has integer address from zero up to max number of sectors.</a:t>
            </a:r>
          </a:p>
          <a:p>
            <a:pPr lvl="1">
              <a:lnSpc>
                <a:spcPct val="80000"/>
              </a:lnSpc>
              <a:spcBef>
                <a:spcPct val="0"/>
              </a:spcBef>
            </a:pPr>
            <a:r>
              <a:rPr lang="en-US" altLang="ko-KR" smtClean="0">
                <a:ea typeface="굴림" panose="020B0600000101010101" pitchFamily="34" charset="-127"/>
              </a:rPr>
              <a:t>Controller translates from address </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 physical position</a:t>
            </a:r>
          </a:p>
          <a:p>
            <a:pPr lvl="2">
              <a:lnSpc>
                <a:spcPct val="80000"/>
              </a:lnSpc>
              <a:spcBef>
                <a:spcPct val="0"/>
              </a:spcBef>
            </a:pPr>
            <a:r>
              <a:rPr lang="en-US" altLang="ko-KR" smtClean="0">
                <a:ea typeface="굴림" panose="020B0600000101010101" pitchFamily="34" charset="-127"/>
              </a:rPr>
              <a:t>First case: OS/BIOS must deal with bad sectors</a:t>
            </a:r>
          </a:p>
          <a:p>
            <a:pPr lvl="2">
              <a:lnSpc>
                <a:spcPct val="80000"/>
              </a:lnSpc>
              <a:spcBef>
                <a:spcPct val="0"/>
              </a:spcBef>
            </a:pPr>
            <a:r>
              <a:rPr lang="en-US" altLang="ko-KR" smtClean="0">
                <a:ea typeface="굴림" panose="020B0600000101010101" pitchFamily="34" charset="-127"/>
              </a:rPr>
              <a:t>Second case: hardware shields OS from structure of disk</a:t>
            </a:r>
          </a:p>
          <a:p>
            <a:pPr>
              <a:lnSpc>
                <a:spcPct val="80000"/>
              </a:lnSpc>
              <a:spcBef>
                <a:spcPct val="0"/>
              </a:spcBef>
            </a:pPr>
            <a:r>
              <a:rPr lang="en-US" altLang="ko-KR" smtClean="0">
                <a:ea typeface="굴림" panose="020B0600000101010101" pitchFamily="34" charset="-127"/>
              </a:rPr>
              <a:t>Need way to track free disk blocks</a:t>
            </a:r>
          </a:p>
          <a:p>
            <a:pPr lvl="1">
              <a:lnSpc>
                <a:spcPct val="80000"/>
              </a:lnSpc>
              <a:spcBef>
                <a:spcPct val="0"/>
              </a:spcBef>
            </a:pPr>
            <a:r>
              <a:rPr lang="en-US" altLang="ko-KR" smtClean="0">
                <a:ea typeface="굴림" panose="020B0600000101010101" pitchFamily="34" charset="-127"/>
              </a:rPr>
              <a:t>Link free blocks together </a:t>
            </a:r>
            <a:r>
              <a:rPr lang="en-US" altLang="ko-KR" smtClean="0">
                <a:ea typeface="굴림" panose="020B0600000101010101" pitchFamily="34" charset="-127"/>
                <a:sym typeface="Symbol" panose="05050102010706020507" pitchFamily="18" charset="2"/>
              </a:rPr>
              <a:t> too slow today</a:t>
            </a:r>
            <a:endParaRPr lang="en-US" altLang="ko-KR" smtClean="0">
              <a:ea typeface="굴림" panose="020B0600000101010101" pitchFamily="34" charset="-127"/>
            </a:endParaRPr>
          </a:p>
          <a:p>
            <a:pPr lvl="1">
              <a:lnSpc>
                <a:spcPct val="80000"/>
              </a:lnSpc>
              <a:spcBef>
                <a:spcPct val="0"/>
              </a:spcBef>
            </a:pPr>
            <a:r>
              <a:rPr lang="en-US" altLang="ko-KR" smtClean="0">
                <a:ea typeface="굴림" panose="020B0600000101010101" pitchFamily="34" charset="-127"/>
              </a:rPr>
              <a:t>Use bitmap to represent free space on disk</a:t>
            </a:r>
          </a:p>
          <a:p>
            <a:pPr>
              <a:lnSpc>
                <a:spcPct val="80000"/>
              </a:lnSpc>
              <a:spcBef>
                <a:spcPct val="0"/>
              </a:spcBef>
            </a:pPr>
            <a:r>
              <a:rPr lang="en-US" altLang="ko-KR" smtClean="0">
                <a:ea typeface="굴림" panose="020B0600000101010101" pitchFamily="34" charset="-127"/>
              </a:rPr>
              <a:t>Need way to structure files: </a:t>
            </a:r>
            <a:r>
              <a:rPr lang="en-US" altLang="ko-KR" smtClean="0">
                <a:solidFill>
                  <a:schemeClr val="hlink"/>
                </a:solidFill>
                <a:ea typeface="굴림" panose="020B0600000101010101" pitchFamily="34" charset="-127"/>
              </a:rPr>
              <a:t>File Header</a:t>
            </a:r>
          </a:p>
          <a:p>
            <a:pPr lvl="1">
              <a:lnSpc>
                <a:spcPct val="80000"/>
              </a:lnSpc>
              <a:spcBef>
                <a:spcPct val="0"/>
              </a:spcBef>
            </a:pPr>
            <a:r>
              <a:rPr lang="en-US" altLang="ko-KR" smtClean="0">
                <a:ea typeface="굴림" panose="020B0600000101010101" pitchFamily="34" charset="-127"/>
              </a:rPr>
              <a:t>Track which blocks belong at which offsets within the logical file structure</a:t>
            </a:r>
          </a:p>
          <a:p>
            <a:pPr lvl="1">
              <a:lnSpc>
                <a:spcPct val="80000"/>
              </a:lnSpc>
              <a:spcBef>
                <a:spcPct val="0"/>
              </a:spcBef>
            </a:pPr>
            <a:r>
              <a:rPr lang="en-US" altLang="ko-KR" smtClean="0">
                <a:solidFill>
                  <a:schemeClr val="hlink"/>
                </a:solidFill>
                <a:ea typeface="굴림" panose="020B0600000101010101" pitchFamily="34" charset="-127"/>
              </a:rPr>
              <a:t>Optimize placement of files’ disk blocks to match access and usage patterns</a:t>
            </a:r>
          </a:p>
        </p:txBody>
      </p:sp>
    </p:spTree>
    <p:extLst>
      <p:ext uri="{BB962C8B-B14F-4D97-AF65-F5344CB8AC3E}">
        <p14:creationId xmlns:p14="http://schemas.microsoft.com/office/powerpoint/2010/main" val="1676691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6179">
                                            <p:txEl>
                                              <p:pRg st="0" end="0"/>
                                            </p:txEl>
                                          </p:spTgt>
                                        </p:tgtEl>
                                        <p:attrNameLst>
                                          <p:attrName>style.visibility</p:attrName>
                                        </p:attrNameLst>
                                      </p:cBhvr>
                                      <p:to>
                                        <p:strVal val="visible"/>
                                      </p:to>
                                    </p:set>
                                    <p:anim calcmode="lin" valueType="num">
                                      <p:cBhvr additive="base">
                                        <p:cTn id="7" dur="500" fill="hold"/>
                                        <p:tgtEl>
                                          <p:spTgt spid="9461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61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46179">
                                            <p:txEl>
                                              <p:pRg st="1" end="1"/>
                                            </p:txEl>
                                          </p:spTgt>
                                        </p:tgtEl>
                                        <p:attrNameLst>
                                          <p:attrName>style.visibility</p:attrName>
                                        </p:attrNameLst>
                                      </p:cBhvr>
                                      <p:to>
                                        <p:strVal val="visible"/>
                                      </p:to>
                                    </p:set>
                                    <p:anim calcmode="lin" valueType="num">
                                      <p:cBhvr additive="base">
                                        <p:cTn id="11" dur="500" fill="hold"/>
                                        <p:tgtEl>
                                          <p:spTgt spid="9461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461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46179">
                                            <p:txEl>
                                              <p:pRg st="2" end="2"/>
                                            </p:txEl>
                                          </p:spTgt>
                                        </p:tgtEl>
                                        <p:attrNameLst>
                                          <p:attrName>style.visibility</p:attrName>
                                        </p:attrNameLst>
                                      </p:cBhvr>
                                      <p:to>
                                        <p:strVal val="visible"/>
                                      </p:to>
                                    </p:set>
                                    <p:anim calcmode="lin" valueType="num">
                                      <p:cBhvr additive="base">
                                        <p:cTn id="15" dur="500" fill="hold"/>
                                        <p:tgtEl>
                                          <p:spTgt spid="9461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46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46179">
                                            <p:txEl>
                                              <p:pRg st="3" end="3"/>
                                            </p:txEl>
                                          </p:spTgt>
                                        </p:tgtEl>
                                        <p:attrNameLst>
                                          <p:attrName>style.visibility</p:attrName>
                                        </p:attrNameLst>
                                      </p:cBhvr>
                                      <p:to>
                                        <p:strVal val="visible"/>
                                      </p:to>
                                    </p:set>
                                    <p:anim calcmode="lin" valueType="num">
                                      <p:cBhvr additive="base">
                                        <p:cTn id="21" dur="500" fill="hold"/>
                                        <p:tgtEl>
                                          <p:spTgt spid="9461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46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46179">
                                            <p:txEl>
                                              <p:pRg st="4" end="4"/>
                                            </p:txEl>
                                          </p:spTgt>
                                        </p:tgtEl>
                                        <p:attrNameLst>
                                          <p:attrName>style.visibility</p:attrName>
                                        </p:attrNameLst>
                                      </p:cBhvr>
                                      <p:to>
                                        <p:strVal val="visible"/>
                                      </p:to>
                                    </p:set>
                                    <p:anim calcmode="lin" valueType="num">
                                      <p:cBhvr additive="base">
                                        <p:cTn id="27" dur="500" fill="hold"/>
                                        <p:tgtEl>
                                          <p:spTgt spid="9461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46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46179">
                                            <p:txEl>
                                              <p:pRg st="5" end="5"/>
                                            </p:txEl>
                                          </p:spTgt>
                                        </p:tgtEl>
                                        <p:attrNameLst>
                                          <p:attrName>style.visibility</p:attrName>
                                        </p:attrNameLst>
                                      </p:cBhvr>
                                      <p:to>
                                        <p:strVal val="visible"/>
                                      </p:to>
                                    </p:set>
                                    <p:anim calcmode="lin" valueType="num">
                                      <p:cBhvr additive="base">
                                        <p:cTn id="33" dur="500" fill="hold"/>
                                        <p:tgtEl>
                                          <p:spTgt spid="94617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461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946179">
                                            <p:txEl>
                                              <p:pRg st="6" end="6"/>
                                            </p:txEl>
                                          </p:spTgt>
                                        </p:tgtEl>
                                        <p:attrNameLst>
                                          <p:attrName>style.visibility</p:attrName>
                                        </p:attrNameLst>
                                      </p:cBhvr>
                                      <p:to>
                                        <p:strVal val="visible"/>
                                      </p:to>
                                    </p:set>
                                    <p:anim calcmode="lin" valueType="num">
                                      <p:cBhvr additive="base">
                                        <p:cTn id="39" dur="500" fill="hold"/>
                                        <p:tgtEl>
                                          <p:spTgt spid="946179">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46179">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946179">
                                            <p:txEl>
                                              <p:pRg st="7" end="7"/>
                                            </p:txEl>
                                          </p:spTgt>
                                        </p:tgtEl>
                                        <p:attrNameLst>
                                          <p:attrName>style.visibility</p:attrName>
                                        </p:attrNameLst>
                                      </p:cBhvr>
                                      <p:to>
                                        <p:strVal val="visible"/>
                                      </p:to>
                                    </p:set>
                                    <p:anim calcmode="lin" valueType="num">
                                      <p:cBhvr additive="base">
                                        <p:cTn id="43" dur="500" fill="hold"/>
                                        <p:tgtEl>
                                          <p:spTgt spid="9461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4617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46179">
                                            <p:txEl>
                                              <p:pRg st="8" end="8"/>
                                            </p:txEl>
                                          </p:spTgt>
                                        </p:tgtEl>
                                        <p:attrNameLst>
                                          <p:attrName>style.visibility</p:attrName>
                                        </p:attrNameLst>
                                      </p:cBhvr>
                                      <p:to>
                                        <p:strVal val="visible"/>
                                      </p:to>
                                    </p:set>
                                    <p:anim calcmode="lin" valueType="num">
                                      <p:cBhvr additive="base">
                                        <p:cTn id="47" dur="500" fill="hold"/>
                                        <p:tgtEl>
                                          <p:spTgt spid="94617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461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46179">
                                            <p:txEl>
                                              <p:pRg st="9" end="9"/>
                                            </p:txEl>
                                          </p:spTgt>
                                        </p:tgtEl>
                                        <p:attrNameLst>
                                          <p:attrName>style.visibility</p:attrName>
                                        </p:attrNameLst>
                                      </p:cBhvr>
                                      <p:to>
                                        <p:strVal val="visible"/>
                                      </p:to>
                                    </p:set>
                                    <p:anim calcmode="lin" valueType="num">
                                      <p:cBhvr additive="base">
                                        <p:cTn id="53" dur="500" fill="hold"/>
                                        <p:tgtEl>
                                          <p:spTgt spid="946179">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46179">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46179">
                                            <p:txEl>
                                              <p:pRg st="10" end="10"/>
                                            </p:txEl>
                                          </p:spTgt>
                                        </p:tgtEl>
                                        <p:attrNameLst>
                                          <p:attrName>style.visibility</p:attrName>
                                        </p:attrNameLst>
                                      </p:cBhvr>
                                      <p:to>
                                        <p:strVal val="visible"/>
                                      </p:to>
                                    </p:set>
                                    <p:anim calcmode="lin" valueType="num">
                                      <p:cBhvr additive="base">
                                        <p:cTn id="57" dur="500" fill="hold"/>
                                        <p:tgtEl>
                                          <p:spTgt spid="946179">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946179">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46179">
                                            <p:txEl>
                                              <p:pRg st="11" end="11"/>
                                            </p:txEl>
                                          </p:spTgt>
                                        </p:tgtEl>
                                        <p:attrNameLst>
                                          <p:attrName>style.visibility</p:attrName>
                                        </p:attrNameLst>
                                      </p:cBhvr>
                                      <p:to>
                                        <p:strVal val="visible"/>
                                      </p:to>
                                    </p:set>
                                    <p:anim calcmode="lin" valueType="num">
                                      <p:cBhvr additive="base">
                                        <p:cTn id="61" dur="500" fill="hold"/>
                                        <p:tgtEl>
                                          <p:spTgt spid="946179">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4617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46179">
                                            <p:txEl>
                                              <p:pRg st="12" end="12"/>
                                            </p:txEl>
                                          </p:spTgt>
                                        </p:tgtEl>
                                        <p:attrNameLst>
                                          <p:attrName>style.visibility</p:attrName>
                                        </p:attrNameLst>
                                      </p:cBhvr>
                                      <p:to>
                                        <p:strVal val="visible"/>
                                      </p:to>
                                    </p:set>
                                    <p:anim calcmode="lin" valueType="num">
                                      <p:cBhvr additive="base">
                                        <p:cTn id="67" dur="500" fill="hold"/>
                                        <p:tgtEl>
                                          <p:spTgt spid="946179">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46179">
                                            <p:txEl>
                                              <p:pRg st="12" end="12"/>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46179">
                                            <p:txEl>
                                              <p:pRg st="13" end="13"/>
                                            </p:txEl>
                                          </p:spTgt>
                                        </p:tgtEl>
                                        <p:attrNameLst>
                                          <p:attrName>style.visibility</p:attrName>
                                        </p:attrNameLst>
                                      </p:cBhvr>
                                      <p:to>
                                        <p:strVal val="visible"/>
                                      </p:to>
                                    </p:set>
                                    <p:anim calcmode="lin" valueType="num">
                                      <p:cBhvr additive="base">
                                        <p:cTn id="71" dur="500" fill="hold"/>
                                        <p:tgtEl>
                                          <p:spTgt spid="946179">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946179">
                                            <p:txEl>
                                              <p:pRg st="13" end="13"/>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46179">
                                            <p:txEl>
                                              <p:pRg st="14" end="14"/>
                                            </p:txEl>
                                          </p:spTgt>
                                        </p:tgtEl>
                                        <p:attrNameLst>
                                          <p:attrName>style.visibility</p:attrName>
                                        </p:attrNameLst>
                                      </p:cBhvr>
                                      <p:to>
                                        <p:strVal val="visible"/>
                                      </p:to>
                                    </p:set>
                                    <p:anim calcmode="lin" valueType="num">
                                      <p:cBhvr additive="base">
                                        <p:cTn id="75" dur="500" fill="hold"/>
                                        <p:tgtEl>
                                          <p:spTgt spid="946179">
                                            <p:txEl>
                                              <p:pRg st="14" end="14"/>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4617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smtClean="0">
                <a:ea typeface="Gulim" panose="020B0600000101010101" pitchFamily="34" charset="-127"/>
              </a:rPr>
              <a:t>Summary</a:t>
            </a:r>
            <a:endParaRPr lang="en-US" altLang="ko-KR" dirty="0" smtClean="0">
              <a:ea typeface="Gulim" panose="020B0600000101010101" pitchFamily="34" charset="-127"/>
            </a:endParaRPr>
          </a:p>
        </p:txBody>
      </p:sp>
      <p:sp>
        <p:nvSpPr>
          <p:cNvPr id="29699" name="Rectangle 3"/>
          <p:cNvSpPr>
            <a:spLocks noGrp="1" noChangeArrowheads="1"/>
          </p:cNvSpPr>
          <p:nvPr>
            <p:ph type="body" idx="1"/>
          </p:nvPr>
        </p:nvSpPr>
        <p:spPr>
          <a:xfrm>
            <a:off x="152400" y="685800"/>
            <a:ext cx="8915400" cy="5943600"/>
          </a:xfrm>
        </p:spPr>
        <p:txBody>
          <a:bodyPr>
            <a:normAutofit fontScale="92500" lnSpcReduction="10000"/>
          </a:bodyPr>
          <a:lstStyle/>
          <a:p>
            <a:r>
              <a:rPr lang="en-US" dirty="0" smtClean="0"/>
              <a:t>Devices </a:t>
            </a:r>
            <a:r>
              <a:rPr lang="en-US" dirty="0"/>
              <a:t>have complex protocols for interaction and performance characteristics</a:t>
            </a:r>
          </a:p>
          <a:p>
            <a:pPr lvl="1"/>
            <a:r>
              <a:rPr lang="en-US" dirty="0"/>
              <a:t>Response time (Latency) = Queue + Overhead + Transfer</a:t>
            </a:r>
          </a:p>
          <a:p>
            <a:pPr lvl="2"/>
            <a:r>
              <a:rPr lang="en-US" dirty="0"/>
              <a:t>Effective BW = BW * T/(S+T)</a:t>
            </a:r>
          </a:p>
          <a:p>
            <a:pPr lvl="1"/>
            <a:r>
              <a:rPr lang="en-US" dirty="0"/>
              <a:t>HDD: controller + seek + rotation + transfer</a:t>
            </a:r>
          </a:p>
          <a:p>
            <a:pPr lvl="1"/>
            <a:r>
              <a:rPr lang="en-US" dirty="0"/>
              <a:t>SDD: controller + transfer (erasure &amp; wear)</a:t>
            </a:r>
          </a:p>
          <a:p>
            <a:r>
              <a:rPr lang="en-US" dirty="0" smtClean="0"/>
              <a:t>Bursts </a:t>
            </a:r>
            <a:r>
              <a:rPr lang="en-US" dirty="0"/>
              <a:t>&amp; High Utilization introduce queuing delays</a:t>
            </a:r>
          </a:p>
          <a:p>
            <a:r>
              <a:rPr lang="en-US" dirty="0"/>
              <a:t>Systems (e.g., file system) designed to optimize performance and reliability</a:t>
            </a:r>
          </a:p>
          <a:p>
            <a:pPr lvl="1"/>
            <a:r>
              <a:rPr lang="en-US" dirty="0"/>
              <a:t>Relative to performance characteristics of underlying device</a:t>
            </a:r>
          </a:p>
          <a:p>
            <a:pPr>
              <a:spcBef>
                <a:spcPct val="10000"/>
              </a:spcBef>
            </a:pPr>
            <a:r>
              <a:rPr lang="en-US" altLang="ko-KR" dirty="0" smtClean="0">
                <a:ea typeface="Gulim" panose="020B0600000101010101" pitchFamily="34" charset="-127"/>
                <a:sym typeface="Symbol" panose="05050102010706020507" pitchFamily="18" charset="2"/>
              </a:rPr>
              <a:t>Disk Performance: </a:t>
            </a:r>
          </a:p>
          <a:p>
            <a:pPr lvl="1">
              <a:spcBef>
                <a:spcPct val="10000"/>
              </a:spcBef>
            </a:pPr>
            <a:r>
              <a:rPr lang="en-US" altLang="ko-KR" dirty="0" smtClean="0">
                <a:ea typeface="Gulim" panose="020B0600000101010101" pitchFamily="34" charset="-127"/>
                <a:sym typeface="Symbol" panose="05050102010706020507" pitchFamily="18" charset="2"/>
              </a:rPr>
              <a:t>Queuing time + Controller + Seek + Rotational + Transfer</a:t>
            </a:r>
          </a:p>
          <a:p>
            <a:pPr lvl="1">
              <a:spcBef>
                <a:spcPct val="10000"/>
              </a:spcBef>
            </a:pPr>
            <a:r>
              <a:rPr lang="en-US" altLang="ko-KR" dirty="0" smtClean="0">
                <a:ea typeface="Gulim" panose="020B0600000101010101" pitchFamily="34" charset="-127"/>
                <a:sym typeface="Symbol" panose="05050102010706020507" pitchFamily="18" charset="2"/>
              </a:rPr>
              <a:t>Rotational latency: on average ½ rotation</a:t>
            </a:r>
          </a:p>
          <a:p>
            <a:pPr lvl="1">
              <a:spcBef>
                <a:spcPct val="10000"/>
              </a:spcBef>
            </a:pPr>
            <a:r>
              <a:rPr lang="en-US" altLang="ko-KR" dirty="0" smtClean="0">
                <a:ea typeface="Gulim" panose="020B0600000101010101" pitchFamily="34" charset="-127"/>
                <a:sym typeface="Symbol" panose="05050102010706020507" pitchFamily="18" charset="2"/>
              </a:rPr>
              <a:t>Transfer time: spec of disk depends on rotation speed and bit storage density</a:t>
            </a:r>
          </a:p>
          <a:p>
            <a:pPr>
              <a:spcBef>
                <a:spcPct val="10000"/>
              </a:spcBef>
            </a:pPr>
            <a:r>
              <a:rPr lang="en-US" altLang="ko-KR" dirty="0" smtClean="0">
                <a:ea typeface="Gulim" panose="020B0600000101010101" pitchFamily="34" charset="-127"/>
                <a:sym typeface="Symbol" panose="05050102010706020507" pitchFamily="18" charset="2"/>
              </a:rPr>
              <a:t>Queuing Latency:</a:t>
            </a:r>
          </a:p>
          <a:p>
            <a:pPr lvl="1">
              <a:spcBef>
                <a:spcPct val="10000"/>
              </a:spcBef>
            </a:pPr>
            <a:r>
              <a:rPr lang="en-US" altLang="ko-KR" dirty="0" smtClean="0">
                <a:ea typeface="Gulim" panose="020B0600000101010101" pitchFamily="34" charset="-127"/>
                <a:sym typeface="Symbol" panose="05050102010706020507" pitchFamily="18" charset="2"/>
              </a:rPr>
              <a:t>M/M/1 and M/G/1 queues: simplest to analyze</a:t>
            </a:r>
          </a:p>
          <a:p>
            <a:pPr lvl="1">
              <a:spcBef>
                <a:spcPct val="10000"/>
              </a:spcBef>
            </a:pPr>
            <a:r>
              <a:rPr lang="en-US" altLang="ko-KR" dirty="0" smtClean="0">
                <a:ea typeface="Gulim" panose="020B0600000101010101" pitchFamily="34" charset="-127"/>
                <a:sym typeface="Symbol" panose="05050102010706020507" pitchFamily="18" charset="2"/>
              </a:rPr>
              <a:t>As utilization approaches 100%, latency  </a:t>
            </a:r>
          </a:p>
          <a:p>
            <a:pPr lvl="1">
              <a:spcBef>
                <a:spcPct val="10000"/>
              </a:spcBef>
              <a:buFontTx/>
              <a:buNone/>
            </a:pPr>
            <a:r>
              <a:rPr lang="en-US" altLang="ko-KR" dirty="0" smtClean="0">
                <a:ea typeface="Gulim" panose="020B0600000101010101" pitchFamily="34" charset="-127"/>
              </a:rPr>
              <a:t>			</a:t>
            </a:r>
            <a:r>
              <a:rPr lang="en-US" altLang="ko-KR" dirty="0" err="1" smtClean="0">
                <a:ea typeface="Gulim" panose="020B0600000101010101" pitchFamily="34" charset="-127"/>
              </a:rPr>
              <a:t>T</a:t>
            </a:r>
            <a:r>
              <a:rPr lang="en-US" altLang="ko-KR" baseline="-25000" dirty="0" err="1" smtClean="0">
                <a:ea typeface="Gulim" panose="020B0600000101010101" pitchFamily="34" charset="-127"/>
              </a:rPr>
              <a:t>q</a:t>
            </a:r>
            <a:r>
              <a:rPr lang="en-US" altLang="ko-KR" dirty="0" smtClean="0">
                <a:ea typeface="Gulim" panose="020B0600000101010101" pitchFamily="34" charset="-127"/>
              </a:rPr>
              <a:t> = </a:t>
            </a:r>
            <a:r>
              <a:rPr lang="en-US" altLang="ko-KR" dirty="0" err="1" smtClean="0">
                <a:ea typeface="Gulim" panose="020B0600000101010101" pitchFamily="34" charset="-127"/>
              </a:rPr>
              <a:t>T</a:t>
            </a:r>
            <a:r>
              <a:rPr lang="en-US" altLang="ko-KR" baseline="-25000" dirty="0" err="1" smtClean="0">
                <a:ea typeface="Gulim" panose="020B0600000101010101" pitchFamily="34" charset="-127"/>
              </a:rPr>
              <a:t>ser</a:t>
            </a:r>
            <a:r>
              <a:rPr lang="en-US" altLang="ko-KR" dirty="0" smtClean="0">
                <a:ea typeface="Gulim" panose="020B0600000101010101" pitchFamily="34" charset="-127"/>
              </a:rPr>
              <a:t> x ½(1+C) x u/(1 – u))</a:t>
            </a:r>
          </a:p>
          <a:p>
            <a:pPr>
              <a:spcBef>
                <a:spcPct val="10000"/>
              </a:spcBef>
            </a:pPr>
            <a:endParaRPr lang="ko-KR" altLang="en-US" dirty="0" smtClean="0">
              <a:ea typeface="Gulim"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39471612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Performance Concepts</a:t>
            </a:r>
            <a:endParaRPr lang="en-US" dirty="0"/>
          </a:p>
        </p:txBody>
      </p:sp>
      <p:sp>
        <p:nvSpPr>
          <p:cNvPr id="3" name="Content Placeholder 2"/>
          <p:cNvSpPr>
            <a:spLocks noGrp="1"/>
          </p:cNvSpPr>
          <p:nvPr>
            <p:ph idx="1"/>
          </p:nvPr>
        </p:nvSpPr>
        <p:spPr>
          <a:xfrm>
            <a:off x="457200" y="1023441"/>
            <a:ext cx="8229600" cy="5215723"/>
          </a:xfrm>
        </p:spPr>
        <p:txBody>
          <a:bodyPr/>
          <a:lstStyle/>
          <a:p>
            <a:r>
              <a:rPr lang="en-US" i="1" dirty="0" smtClean="0">
                <a:solidFill>
                  <a:srgbClr val="FF0000"/>
                </a:solidFill>
              </a:rPr>
              <a:t>Response Time </a:t>
            </a:r>
            <a:r>
              <a:rPr lang="en-US" dirty="0" smtClean="0">
                <a:solidFill>
                  <a:srgbClr val="FF0000"/>
                </a:solidFill>
              </a:rPr>
              <a:t>or</a:t>
            </a:r>
            <a:r>
              <a:rPr lang="en-US" i="1" dirty="0" smtClean="0">
                <a:solidFill>
                  <a:srgbClr val="FF0000"/>
                </a:solidFill>
              </a:rPr>
              <a:t> Latency</a:t>
            </a:r>
            <a:r>
              <a:rPr lang="en-US" dirty="0" smtClean="0">
                <a:solidFill>
                  <a:srgbClr val="FF0000"/>
                </a:solidFill>
              </a:rPr>
              <a:t>: </a:t>
            </a:r>
            <a:r>
              <a:rPr lang="en-US" dirty="0" smtClean="0"/>
              <a:t>Time to perform an operation (s)</a:t>
            </a:r>
          </a:p>
          <a:p>
            <a:r>
              <a:rPr lang="en-US" i="1" dirty="0" smtClean="0">
                <a:solidFill>
                  <a:srgbClr val="FF0000"/>
                </a:solidFill>
              </a:rPr>
              <a:t>Bandwidth </a:t>
            </a:r>
            <a:r>
              <a:rPr lang="en-US" dirty="0" smtClean="0">
                <a:solidFill>
                  <a:srgbClr val="FF0000"/>
                </a:solidFill>
              </a:rPr>
              <a:t>or</a:t>
            </a:r>
            <a:r>
              <a:rPr lang="en-US" i="1" dirty="0" smtClean="0">
                <a:solidFill>
                  <a:srgbClr val="FF0000"/>
                </a:solidFill>
              </a:rPr>
              <a:t> Throughput</a:t>
            </a:r>
            <a:r>
              <a:rPr lang="en-US" dirty="0" smtClean="0">
                <a:solidFill>
                  <a:srgbClr val="FF0000"/>
                </a:solidFill>
              </a:rPr>
              <a:t>: </a:t>
            </a:r>
            <a:r>
              <a:rPr lang="en-US" dirty="0" smtClean="0"/>
              <a:t>Rate at which operations are performed (op/s)</a:t>
            </a:r>
          </a:p>
          <a:p>
            <a:pPr lvl="1"/>
            <a:r>
              <a:rPr lang="en-US" dirty="0" smtClean="0"/>
              <a:t>Files: </a:t>
            </a:r>
            <a:r>
              <a:rPr lang="en-US" dirty="0" err="1" smtClean="0"/>
              <a:t>mB</a:t>
            </a:r>
            <a:r>
              <a:rPr lang="en-US" dirty="0" smtClean="0"/>
              <a:t>/s, Networks: </a:t>
            </a:r>
            <a:r>
              <a:rPr lang="en-US" dirty="0" err="1" smtClean="0"/>
              <a:t>mb</a:t>
            </a:r>
            <a:r>
              <a:rPr lang="en-US" dirty="0" smtClean="0"/>
              <a:t>/s, Arithmetic: GFLOP/s</a:t>
            </a:r>
          </a:p>
          <a:p>
            <a:r>
              <a:rPr lang="en-US" i="1" dirty="0" smtClean="0">
                <a:solidFill>
                  <a:srgbClr val="FF0000"/>
                </a:solidFill>
              </a:rPr>
              <a:t>Start up </a:t>
            </a:r>
            <a:r>
              <a:rPr lang="en-US" dirty="0" smtClean="0">
                <a:solidFill>
                  <a:srgbClr val="FF0000"/>
                </a:solidFill>
              </a:rPr>
              <a:t>or “Overhead”: </a:t>
            </a:r>
            <a:r>
              <a:rPr lang="en-US" dirty="0" smtClean="0"/>
              <a:t>time to initiate an operation</a:t>
            </a:r>
          </a:p>
          <a:p>
            <a:r>
              <a:rPr lang="en-US" dirty="0" smtClean="0"/>
              <a:t>Most I/O operations are roughly linear</a:t>
            </a:r>
          </a:p>
          <a:p>
            <a:pPr lvl="1"/>
            <a:r>
              <a:rPr lang="en-US" dirty="0" smtClean="0"/>
              <a:t>Latency (n) = </a:t>
            </a:r>
            <a:r>
              <a:rPr lang="en-US" dirty="0" err="1" smtClean="0"/>
              <a:t>Ovhd</a:t>
            </a:r>
            <a:r>
              <a:rPr lang="en-US" dirty="0" smtClean="0"/>
              <a:t> + n/Bandwidth</a:t>
            </a:r>
            <a:endParaRPr lang="en-US" dirty="0"/>
          </a:p>
        </p:txBody>
      </p:sp>
    </p:spTree>
    <p:extLst>
      <p:ext uri="{BB962C8B-B14F-4D97-AF65-F5344CB8AC3E}">
        <p14:creationId xmlns:p14="http://schemas.microsoft.com/office/powerpoint/2010/main" val="51197333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(fast network)</a:t>
            </a:r>
            <a:endParaRPr lang="en-US" dirty="0"/>
          </a:p>
        </p:txBody>
      </p:sp>
      <p:sp>
        <p:nvSpPr>
          <p:cNvPr id="3" name="Content Placeholder 2"/>
          <p:cNvSpPr>
            <a:spLocks noGrp="1"/>
          </p:cNvSpPr>
          <p:nvPr>
            <p:ph idx="1"/>
          </p:nvPr>
        </p:nvSpPr>
        <p:spPr>
          <a:xfrm>
            <a:off x="0" y="685800"/>
            <a:ext cx="8610600" cy="6019800"/>
          </a:xfrm>
        </p:spPr>
        <p:txBody>
          <a:bodyPr>
            <a:normAutofit lnSpcReduction="10000"/>
          </a:bodyPr>
          <a:lstStyle/>
          <a:p>
            <a:r>
              <a:rPr lang="en-US" dirty="0" smtClean="0"/>
              <a:t>Consider a </a:t>
            </a:r>
            <a:r>
              <a:rPr lang="en-US" dirty="0" err="1" smtClean="0"/>
              <a:t>gpbs</a:t>
            </a:r>
            <a:r>
              <a:rPr lang="en-US" dirty="0" smtClean="0"/>
              <a:t> link (125 </a:t>
            </a:r>
            <a:r>
              <a:rPr lang="en-US" dirty="0"/>
              <a:t>M</a:t>
            </a:r>
            <a:r>
              <a:rPr lang="en-US" dirty="0" smtClean="0"/>
              <a:t>B/s)</a:t>
            </a:r>
          </a:p>
          <a:p>
            <a:pPr lvl="1"/>
            <a:r>
              <a:rPr lang="en-US" dirty="0" smtClean="0"/>
              <a:t>With a startup cost S = 1 </a:t>
            </a:r>
            <a:r>
              <a:rPr lang="en-US" dirty="0" err="1" smtClean="0"/>
              <a:t>ms</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Theorem</a:t>
            </a:r>
            <a:r>
              <a:rPr lang="en-US" dirty="0"/>
              <a:t>: half-power point occurs at </a:t>
            </a:r>
            <a:r>
              <a:rPr lang="en-US" dirty="0" smtClean="0"/>
              <a:t>n=S*B:</a:t>
            </a:r>
          </a:p>
          <a:p>
            <a:pPr lvl="1"/>
            <a:r>
              <a:rPr lang="en-US" dirty="0" smtClean="0"/>
              <a:t>When </a:t>
            </a:r>
            <a:r>
              <a:rPr lang="en-US" dirty="0"/>
              <a:t>transfer time = </a:t>
            </a:r>
            <a:r>
              <a:rPr lang="en-US" dirty="0" smtClean="0"/>
              <a:t>startup </a:t>
            </a:r>
            <a:r>
              <a:rPr lang="en-US" dirty="0"/>
              <a:t>T(S*B) = S + S*B/B</a:t>
            </a:r>
          </a:p>
          <a:p>
            <a:endParaRPr lang="en-US" dirty="0" smtClean="0"/>
          </a:p>
        </p:txBody>
      </p:sp>
      <p:grpSp>
        <p:nvGrpSpPr>
          <p:cNvPr id="4" name="Group 3"/>
          <p:cNvGrpSpPr/>
          <p:nvPr/>
        </p:nvGrpSpPr>
        <p:grpSpPr>
          <a:xfrm>
            <a:off x="1873250" y="1452233"/>
            <a:ext cx="5441950" cy="4415167"/>
            <a:chOff x="1873250" y="1452233"/>
            <a:chExt cx="5441950" cy="4415167"/>
          </a:xfrm>
        </p:grpSpPr>
        <p:pic>
          <p:nvPicPr>
            <p:cNvPr id="9" name="Picture 8"/>
            <p:cNvPicPr>
              <a:picLocks noChangeAspect="1"/>
            </p:cNvPicPr>
            <p:nvPr/>
          </p:nvPicPr>
          <p:blipFill>
            <a:blip r:embed="rId2"/>
            <a:stretch>
              <a:fillRect/>
            </a:stretch>
          </p:blipFill>
          <p:spPr>
            <a:xfrm>
              <a:off x="1873250" y="1452233"/>
              <a:ext cx="5441950" cy="4415167"/>
            </a:xfrm>
            <a:prstGeom prst="rect">
              <a:avLst/>
            </a:prstGeom>
          </p:spPr>
        </p:pic>
        <p:cxnSp>
          <p:nvCxnSpPr>
            <p:cNvPr id="11" name="Straight Connector 10"/>
            <p:cNvCxnSpPr/>
            <p:nvPr/>
          </p:nvCxnSpPr>
          <p:spPr>
            <a:xfrm flipV="1">
              <a:off x="3581400" y="2057400"/>
              <a:ext cx="0" cy="3133271"/>
            </a:xfrm>
            <a:prstGeom prst="line">
              <a:avLst/>
            </a:prstGeom>
            <a:ln w="12700"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53611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 calcmode="lin" valueType="num">
                                      <p:cBhvr additive="base">
                                        <p:cTn id="22"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13" end="13"/>
                                            </p:txEl>
                                          </p:spTgt>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 calcmode="lin" valueType="num">
                                      <p:cBhvr additive="base">
                                        <p:cTn id="26"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10 </a:t>
            </a:r>
            <a:r>
              <a:rPr lang="en-US" dirty="0" err="1" smtClean="0"/>
              <a:t>ms</a:t>
            </a:r>
            <a:r>
              <a:rPr lang="en-US" dirty="0" smtClean="0"/>
              <a:t> startup (like Disk)</a:t>
            </a:r>
            <a:endParaRPr lang="en-US" dirty="0"/>
          </a:p>
        </p:txBody>
      </p:sp>
      <p:pic>
        <p:nvPicPr>
          <p:cNvPr id="10" name="Picture 9"/>
          <p:cNvPicPr>
            <a:picLocks noChangeAspect="1"/>
          </p:cNvPicPr>
          <p:nvPr/>
        </p:nvPicPr>
        <p:blipFill>
          <a:blip r:embed="rId2"/>
          <a:stretch>
            <a:fillRect/>
          </a:stretch>
        </p:blipFill>
        <p:spPr>
          <a:xfrm>
            <a:off x="1066800" y="838200"/>
            <a:ext cx="6731000" cy="5461000"/>
          </a:xfrm>
          <a:prstGeom prst="rect">
            <a:avLst/>
          </a:prstGeom>
        </p:spPr>
      </p:pic>
    </p:spTree>
    <p:extLst>
      <p:ext uri="{BB962C8B-B14F-4D97-AF65-F5344CB8AC3E}">
        <p14:creationId xmlns:p14="http://schemas.microsoft.com/office/powerpoint/2010/main" val="1656833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determines peak BW for I/O ?</a:t>
            </a:r>
            <a:endParaRPr lang="en-US" dirty="0"/>
          </a:p>
        </p:txBody>
      </p:sp>
      <p:sp>
        <p:nvSpPr>
          <p:cNvPr id="3" name="Content Placeholder 2"/>
          <p:cNvSpPr>
            <a:spLocks noGrp="1"/>
          </p:cNvSpPr>
          <p:nvPr>
            <p:ph idx="1"/>
          </p:nvPr>
        </p:nvSpPr>
        <p:spPr>
          <a:xfrm>
            <a:off x="457200" y="995651"/>
            <a:ext cx="8229600" cy="5215723"/>
          </a:xfrm>
        </p:spPr>
        <p:txBody>
          <a:bodyPr>
            <a:normAutofit/>
          </a:bodyPr>
          <a:lstStyle/>
          <a:p>
            <a:r>
              <a:rPr lang="en-US" dirty="0" smtClean="0"/>
              <a:t>Bus Speed</a:t>
            </a:r>
          </a:p>
          <a:p>
            <a:pPr lvl="1"/>
            <a:r>
              <a:rPr lang="en-US" dirty="0" smtClean="0"/>
              <a:t>PCI-X: 1064 MB/s = 133 MHz x 64 bit (per lane)</a:t>
            </a:r>
          </a:p>
          <a:p>
            <a:pPr lvl="1"/>
            <a:r>
              <a:rPr lang="en-US" dirty="0" smtClean="0"/>
              <a:t>ULTRA WIDE SCSI: 40 MB/s</a:t>
            </a:r>
          </a:p>
          <a:p>
            <a:pPr lvl="1"/>
            <a:r>
              <a:rPr lang="en-US" dirty="0" smtClean="0"/>
              <a:t>Serial Attached SCSI &amp; Serial ATA &amp; </a:t>
            </a:r>
            <a:r>
              <a:rPr lang="en-US" dirty="0"/>
              <a:t>IEEE 1394 (</a:t>
            </a:r>
            <a:r>
              <a:rPr lang="en-US" dirty="0" err="1"/>
              <a:t>firewire</a:t>
            </a:r>
            <a:r>
              <a:rPr lang="en-US" dirty="0"/>
              <a:t>) </a:t>
            </a:r>
            <a:r>
              <a:rPr lang="en-US" dirty="0" smtClean="0"/>
              <a:t>: 1.6 </a:t>
            </a:r>
            <a:r>
              <a:rPr lang="en-US" dirty="0" err="1" smtClean="0"/>
              <a:t>Gbps</a:t>
            </a:r>
            <a:r>
              <a:rPr lang="en-US" dirty="0" smtClean="0"/>
              <a:t> full duplex (200 MB/s)</a:t>
            </a:r>
          </a:p>
          <a:p>
            <a:pPr lvl="1"/>
            <a:r>
              <a:rPr lang="en-US" dirty="0" smtClean="0"/>
              <a:t>USB 1.5 – 12 </a:t>
            </a:r>
            <a:r>
              <a:rPr lang="en-US" dirty="0" err="1" smtClean="0"/>
              <a:t>mb</a:t>
            </a:r>
            <a:r>
              <a:rPr lang="en-US" dirty="0" smtClean="0"/>
              <a:t>/s</a:t>
            </a:r>
          </a:p>
          <a:p>
            <a:r>
              <a:rPr lang="en-US" dirty="0" smtClean="0"/>
              <a:t>Device Transfer Bandwidth</a:t>
            </a:r>
          </a:p>
          <a:p>
            <a:pPr lvl="1"/>
            <a:r>
              <a:rPr lang="en-US" dirty="0" smtClean="0"/>
              <a:t>Rotational speed of disk</a:t>
            </a:r>
          </a:p>
          <a:p>
            <a:pPr lvl="1"/>
            <a:r>
              <a:rPr lang="en-US" dirty="0" smtClean="0"/>
              <a:t>Write / Read rate of NAND flash</a:t>
            </a:r>
          </a:p>
          <a:p>
            <a:pPr lvl="1"/>
            <a:r>
              <a:rPr lang="en-US" dirty="0" smtClean="0"/>
              <a:t>Signaling rate of network link</a:t>
            </a:r>
          </a:p>
          <a:p>
            <a:r>
              <a:rPr lang="en-US" dirty="0" smtClean="0"/>
              <a:t>Whatever is the bottleneck in the path</a:t>
            </a:r>
          </a:p>
          <a:p>
            <a:pPr lvl="1"/>
            <a:endParaRPr lang="en-US" dirty="0"/>
          </a:p>
        </p:txBody>
      </p:sp>
    </p:spTree>
    <p:extLst>
      <p:ext uri="{BB962C8B-B14F-4D97-AF65-F5344CB8AC3E}">
        <p14:creationId xmlns:p14="http://schemas.microsoft.com/office/powerpoint/2010/main" val="30070488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304800" y="838200"/>
            <a:ext cx="8686800" cy="5791200"/>
          </a:xfrm>
        </p:spPr>
        <p:txBody>
          <a:bodyPr>
            <a:normAutofit fontScale="92500" lnSpcReduction="20000"/>
          </a:bodyPr>
          <a:lstStyle/>
          <a:p>
            <a:r>
              <a:rPr lang="en-US" dirty="0" smtClean="0"/>
              <a:t>Peer evaluations for project 1 not all in!</a:t>
            </a:r>
          </a:p>
          <a:p>
            <a:pPr lvl="1"/>
            <a:r>
              <a:rPr lang="en-US" dirty="0" smtClean="0"/>
              <a:t>Will not release final project grades until you do this</a:t>
            </a:r>
          </a:p>
          <a:p>
            <a:pPr lvl="1"/>
            <a:r>
              <a:rPr lang="en-US" dirty="0" smtClean="0"/>
              <a:t>Zero-sum game – if you do not contribute, you don’t get full credit!</a:t>
            </a:r>
          </a:p>
          <a:p>
            <a:r>
              <a:rPr lang="en-US" dirty="0" smtClean="0"/>
              <a:t>Do not come to office hours with questions like:</a:t>
            </a:r>
          </a:p>
          <a:p>
            <a:pPr lvl="1"/>
            <a:r>
              <a:rPr lang="en-US" dirty="0" smtClean="0"/>
              <a:t>“Why doesn’t this work?”</a:t>
            </a:r>
          </a:p>
          <a:p>
            <a:pPr lvl="1"/>
            <a:r>
              <a:rPr lang="en-US" dirty="0" smtClean="0"/>
              <a:t>“I have no idea what is wrong”</a:t>
            </a:r>
          </a:p>
          <a:p>
            <a:pPr lvl="1"/>
            <a:r>
              <a:rPr lang="en-US" dirty="0" smtClean="0"/>
              <a:t>If you have a clear failing test, perhaps we can help</a:t>
            </a:r>
          </a:p>
          <a:p>
            <a:r>
              <a:rPr lang="en-US" dirty="0" smtClean="0"/>
              <a:t>Midterm I: still grading  (Really sorry!)</a:t>
            </a:r>
          </a:p>
          <a:p>
            <a:pPr lvl="1"/>
            <a:r>
              <a:rPr lang="en-US" dirty="0" smtClean="0"/>
              <a:t>But almost done! </a:t>
            </a:r>
          </a:p>
          <a:p>
            <a:pPr lvl="1"/>
            <a:r>
              <a:rPr lang="en-US" dirty="0" smtClean="0"/>
              <a:t>Hopefully done by section tomorrow</a:t>
            </a:r>
          </a:p>
          <a:p>
            <a:r>
              <a:rPr lang="en-US" dirty="0" err="1" smtClean="0"/>
              <a:t>Regrades</a:t>
            </a:r>
            <a:r>
              <a:rPr lang="en-US" dirty="0" smtClean="0"/>
              <a:t>:</a:t>
            </a:r>
          </a:p>
          <a:p>
            <a:pPr lvl="1"/>
            <a:r>
              <a:rPr lang="en-US" dirty="0" smtClean="0"/>
              <a:t>You have 1 week after grades are released to request a </a:t>
            </a:r>
            <a:r>
              <a:rPr lang="en-US" dirty="0" err="1" smtClean="0"/>
              <a:t>regrade</a:t>
            </a:r>
            <a:endParaRPr lang="en-US" dirty="0" smtClean="0"/>
          </a:p>
          <a:p>
            <a:pPr lvl="1"/>
            <a:r>
              <a:rPr lang="en-US" dirty="0" smtClean="0"/>
              <a:t>Be sure: If we receive a request, we may </a:t>
            </a:r>
            <a:r>
              <a:rPr lang="en-US" dirty="0" err="1" smtClean="0"/>
              <a:t>regrade</a:t>
            </a:r>
            <a:r>
              <a:rPr lang="en-US" dirty="0" smtClean="0"/>
              <a:t> whole exam (could lose points)</a:t>
            </a:r>
          </a:p>
          <a:p>
            <a:r>
              <a:rPr lang="en-US" dirty="0" smtClean="0"/>
              <a:t>Midterm II: coming up</a:t>
            </a:r>
          </a:p>
          <a:p>
            <a:pPr lvl="1"/>
            <a:r>
              <a:rPr lang="en-US" dirty="0" smtClean="0"/>
              <a:t>April 22</a:t>
            </a:r>
            <a:r>
              <a:rPr lang="en-US" baseline="30000" dirty="0" smtClean="0"/>
              <a:t>nd</a:t>
            </a:r>
            <a:r>
              <a:rPr lang="en-US" dirty="0" smtClean="0"/>
              <a:t>; More details upcoming</a:t>
            </a:r>
            <a:endParaRPr lang="en-US" dirty="0"/>
          </a:p>
        </p:txBody>
      </p:sp>
    </p:spTree>
    <p:extLst>
      <p:ext uri="{BB962C8B-B14F-4D97-AF65-F5344CB8AC3E}">
        <p14:creationId xmlns:p14="http://schemas.microsoft.com/office/powerpoint/2010/main" val="13852912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65706</TotalTime>
  <Pages>60</Pages>
  <Words>3511</Words>
  <Application>Microsoft Office PowerPoint</Application>
  <PresentationFormat>On-screen Show (4:3)</PresentationFormat>
  <Paragraphs>701</Paragraphs>
  <Slides>42</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굴림</vt:lpstr>
      <vt:lpstr>굴림</vt:lpstr>
      <vt:lpstr>ＭＳ Ｐゴシック</vt:lpstr>
      <vt:lpstr>ＭＳ Ｐゴシック</vt:lpstr>
      <vt:lpstr>Arial</vt:lpstr>
      <vt:lpstr>Calibri</vt:lpstr>
      <vt:lpstr>Comic Sans MS</vt:lpstr>
      <vt:lpstr>Courier New</vt:lpstr>
      <vt:lpstr>Helvetica</vt:lpstr>
      <vt:lpstr>Symbol</vt:lpstr>
      <vt:lpstr>Times New Roman</vt:lpstr>
      <vt:lpstr>Wingdings</vt:lpstr>
      <vt:lpstr>Office</vt:lpstr>
      <vt:lpstr>CS162 Operating Systems and Systems Programming Lecture 17   Performance Storage Devices, Queueing Theory</vt:lpstr>
      <vt:lpstr>Recall: Memory-Mapped Display Controller</vt:lpstr>
      <vt:lpstr>Recall: Transferring Data To/From Controller</vt:lpstr>
      <vt:lpstr>Goals for Today</vt:lpstr>
      <vt:lpstr>Basic Performance Concepts</vt:lpstr>
      <vt:lpstr>Example (fast network)</vt:lpstr>
      <vt:lpstr>Example: at 10 ms startup (like Disk)</vt:lpstr>
      <vt:lpstr>What determines peak BW for I/O ?</vt:lpstr>
      <vt:lpstr>Administrivia</vt:lpstr>
      <vt:lpstr>Storage Devices</vt:lpstr>
      <vt:lpstr>Are we in an inflection point?</vt:lpstr>
      <vt:lpstr>Hard Disk Drives (HDDs)</vt:lpstr>
      <vt:lpstr>The Amazing Magnetic Disk</vt:lpstr>
      <vt:lpstr>Magnetic Disk Characteristic</vt:lpstr>
      <vt:lpstr>Typical Numbers for Magnetic Disk</vt:lpstr>
      <vt:lpstr>Disk Performance Example</vt:lpstr>
      <vt:lpstr>Intelligence in the controller</vt:lpstr>
      <vt:lpstr>Solid State Disks (SSDs)</vt:lpstr>
      <vt:lpstr>SSD Architecture – Reads</vt:lpstr>
      <vt:lpstr>SSD Architecture – Writes (I)</vt:lpstr>
      <vt:lpstr>Amusing calculation: is a full Kindle heavier than an empty one?</vt:lpstr>
      <vt:lpstr>Storage Performance &amp; Price (jan 13)</vt:lpstr>
      <vt:lpstr>SSD Summary</vt:lpstr>
      <vt:lpstr>What goes into startup cost for I/O?</vt:lpstr>
      <vt:lpstr>I/O Performance</vt:lpstr>
      <vt:lpstr>A Simple Deterministic World</vt:lpstr>
      <vt:lpstr>A Ideal Linear World</vt:lpstr>
      <vt:lpstr>A Bursty World</vt:lpstr>
      <vt:lpstr>So how do we model the burstiness of arrival?</vt:lpstr>
      <vt:lpstr>Background: General Use of random distributions</vt:lpstr>
      <vt:lpstr>Introduction to Queuing Theory</vt:lpstr>
      <vt:lpstr>Little’s Law</vt:lpstr>
      <vt:lpstr>A Little Queuing Theory: Some Results</vt:lpstr>
      <vt:lpstr>A Little Queuing Theory: An Example</vt:lpstr>
      <vt:lpstr>Queuing Theory Resources</vt:lpstr>
      <vt:lpstr>Optimize I/O Performance</vt:lpstr>
      <vt:lpstr>When is the disk performance highest</vt:lpstr>
      <vt:lpstr>Disk Scheduling</vt:lpstr>
      <vt:lpstr>Building a File System</vt:lpstr>
      <vt:lpstr>Translating from User to System View</vt:lpstr>
      <vt:lpstr>Disk Management Policies</vt:lpstr>
      <vt:lpstr>Summary</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kubitron</cp:lastModifiedBy>
  <cp:revision>754</cp:revision>
  <cp:lastPrinted>2015-04-01T20:11:36Z</cp:lastPrinted>
  <dcterms:created xsi:type="dcterms:W3CDTF">1995-08-12T11:37:26Z</dcterms:created>
  <dcterms:modified xsi:type="dcterms:W3CDTF">2015-04-05T22:43:57Z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