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1308" r:id="rId3"/>
    <p:sldId id="1237" r:id="rId4"/>
    <p:sldId id="1307" r:id="rId5"/>
    <p:sldId id="1266" r:id="rId6"/>
    <p:sldId id="1267" r:id="rId7"/>
    <p:sldId id="1268" r:id="rId8"/>
    <p:sldId id="1269" r:id="rId9"/>
    <p:sldId id="1270" r:id="rId10"/>
    <p:sldId id="1349" r:id="rId11"/>
    <p:sldId id="1279" r:id="rId12"/>
    <p:sldId id="1280" r:id="rId13"/>
    <p:sldId id="1281" r:id="rId14"/>
    <p:sldId id="1345" r:id="rId15"/>
    <p:sldId id="1283" r:id="rId16"/>
    <p:sldId id="1285" r:id="rId17"/>
    <p:sldId id="1286" r:id="rId18"/>
    <p:sldId id="1346" r:id="rId19"/>
    <p:sldId id="1361" r:id="rId20"/>
    <p:sldId id="1347" r:id="rId21"/>
    <p:sldId id="1287" r:id="rId22"/>
    <p:sldId id="1348" r:id="rId23"/>
    <p:sldId id="1288" r:id="rId24"/>
    <p:sldId id="1289" r:id="rId25"/>
    <p:sldId id="1290" r:id="rId26"/>
    <p:sldId id="1291" r:id="rId27"/>
    <p:sldId id="1292" r:id="rId28"/>
    <p:sldId id="1293" r:id="rId29"/>
    <p:sldId id="1294" r:id="rId30"/>
    <p:sldId id="1309" r:id="rId31"/>
    <p:sldId id="1311" r:id="rId32"/>
    <p:sldId id="1312" r:id="rId33"/>
    <p:sldId id="1313" r:id="rId34"/>
    <p:sldId id="1315" r:id="rId35"/>
    <p:sldId id="1301" r:id="rId36"/>
    <p:sldId id="1317" r:id="rId37"/>
    <p:sldId id="1304" r:id="rId38"/>
    <p:sldId id="1305" r:id="rId39"/>
    <p:sldId id="1306" r:id="rId40"/>
    <p:sldId id="1318" r:id="rId41"/>
    <p:sldId id="1319" r:id="rId42"/>
    <p:sldId id="1320" r:id="rId43"/>
    <p:sldId id="1321" r:id="rId44"/>
    <p:sldId id="1322" r:id="rId45"/>
    <p:sldId id="1323" r:id="rId46"/>
    <p:sldId id="1324" r:id="rId47"/>
    <p:sldId id="1325" r:id="rId48"/>
    <p:sldId id="1326" r:id="rId49"/>
    <p:sldId id="1327" r:id="rId50"/>
    <p:sldId id="1328" r:id="rId51"/>
    <p:sldId id="1343" r:id="rId52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382" autoAdjust="0"/>
    <p:restoredTop sz="94799" autoAdjust="0"/>
  </p:normalViewPr>
  <p:slideViewPr>
    <p:cSldViewPr>
      <p:cViewPr varScale="1">
        <p:scale>
          <a:sx n="76" d="100"/>
          <a:sy n="76" d="100"/>
        </p:scale>
        <p:origin x="10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0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76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3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4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927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374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716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181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862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420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3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6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474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6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7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66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65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20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31598" y="6551613"/>
            <a:ext cx="121986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>
                <a:solidFill>
                  <a:srgbClr val="2A40E2"/>
                </a:solidFill>
              </a:rPr>
              <a:t> </a:t>
            </a:r>
            <a:r>
              <a:rPr lang="en-US" altLang="en-US" sz="1400" smtClean="0">
                <a:solidFill>
                  <a:srgbClr val="2A40E2"/>
                </a:solidFill>
              </a:rPr>
              <a:t>18.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8034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4/6/15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libc/manual/html_node/Opening-and-Closing-Fil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18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File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April 6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Review: Device Drivers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Device Driver: </a:t>
            </a:r>
            <a:r>
              <a:rPr lang="en-US" altLang="ko-KR" smtClean="0">
                <a:ea typeface="굴림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Special device-specific configuration supported with the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ioctl()</a:t>
            </a:r>
            <a:r>
              <a:rPr lang="en-US" altLang="ko-KR" smtClean="0">
                <a:ea typeface="굴림" panose="020B0600000101010101" pitchFamily="34" charset="-127"/>
              </a:rPr>
              <a:t> system call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Device Drivers typically divided into two pieces: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Top half: accessed in call path from system calls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implements a set of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standard, cross-device calls</a:t>
            </a:r>
            <a:r>
              <a:rPr lang="en-US" altLang="ko-KR" smtClean="0">
                <a:ea typeface="굴림" panose="020B0600000101010101" pitchFamily="34" charset="-127"/>
              </a:rPr>
              <a:t> like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open()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close()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read()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write()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ioctl()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strategy()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is the kernel’s interface to the device driver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Top half will </a:t>
            </a:r>
            <a:r>
              <a:rPr lang="en-US" altLang="ko-KR" i="1" smtClean="0">
                <a:ea typeface="굴림" panose="020B0600000101010101" pitchFamily="34" charset="-127"/>
              </a:rPr>
              <a:t>start</a:t>
            </a:r>
            <a:r>
              <a:rPr lang="en-US" altLang="ko-KR" smtClean="0">
                <a:ea typeface="굴림" panose="020B0600000101010101" pitchFamily="34" charset="-127"/>
              </a:rPr>
              <a:t> I/O to device, may put thread to sleep until finished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Bottom half: run as interrupt routine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Gets input or transfers next block of output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3330031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5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248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Kernel vs User-level I/O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838200"/>
            <a:ext cx="8839200" cy="556260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MS PGothic" charset="0"/>
              </a:rPr>
              <a:t>Both are popular/practical for different reasons: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Kernel-level drivers </a:t>
            </a:r>
            <a:r>
              <a:rPr lang="en-US" dirty="0">
                <a:latin typeface="+mj-lt"/>
                <a:ea typeface="MS PGothic" charset="0"/>
              </a:rPr>
              <a:t>for critical devices that must keep running, e.g. display drivers.</a:t>
            </a:r>
          </a:p>
          <a:p>
            <a:pPr lvl="2"/>
            <a:r>
              <a:rPr lang="en-US" dirty="0">
                <a:latin typeface="+mj-lt"/>
                <a:ea typeface="MS PGothic" charset="0"/>
              </a:rPr>
              <a:t>Programming is a major effort, correct operation of the rest of the kernel depends on correct driver operation.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User-level drivers </a:t>
            </a:r>
            <a:r>
              <a:rPr lang="en-US" dirty="0">
                <a:latin typeface="+mj-lt"/>
                <a:ea typeface="MS PGothic" charset="0"/>
              </a:rPr>
              <a:t>for devices that are non-threatening, </a:t>
            </a:r>
            <a:r>
              <a:rPr lang="en-US" dirty="0" err="1">
                <a:latin typeface="+mj-lt"/>
                <a:ea typeface="MS PGothic" charset="0"/>
              </a:rPr>
              <a:t>e.g</a:t>
            </a:r>
            <a:r>
              <a:rPr lang="en-US" dirty="0">
                <a:latin typeface="+mj-lt"/>
                <a:ea typeface="MS PGothic" charset="0"/>
              </a:rPr>
              <a:t> USB devices in Linux (</a:t>
            </a:r>
            <a:r>
              <a:rPr lang="en-US" dirty="0" err="1">
                <a:latin typeface="+mj-lt"/>
                <a:ea typeface="MS PGothic" charset="0"/>
              </a:rPr>
              <a:t>libusb</a:t>
            </a:r>
            <a:r>
              <a:rPr lang="en-US" dirty="0">
                <a:latin typeface="+mj-lt"/>
                <a:ea typeface="MS PGothic" charset="0"/>
              </a:rPr>
              <a:t>). </a:t>
            </a:r>
          </a:p>
          <a:p>
            <a:pPr lvl="2"/>
            <a:r>
              <a:rPr lang="en-US" dirty="0">
                <a:latin typeface="+mj-lt"/>
                <a:ea typeface="MS PGothic" charset="0"/>
              </a:rPr>
              <a:t>Provide higher-level primitives to the programmer, avoid every driver doing low-level I/O register tweaking. </a:t>
            </a:r>
          </a:p>
          <a:p>
            <a:pPr lvl="2"/>
            <a:r>
              <a:rPr lang="en-US" dirty="0">
                <a:latin typeface="+mj-lt"/>
                <a:ea typeface="MS PGothic" charset="0"/>
              </a:rPr>
              <a:t>The multitude of USB devices can be supported by Less-Than-Wizard programmers. </a:t>
            </a:r>
          </a:p>
          <a:p>
            <a:pPr lvl="2"/>
            <a:r>
              <a:rPr lang="en-US" dirty="0">
                <a:latin typeface="+mj-lt"/>
                <a:ea typeface="MS PGothic" charset="0"/>
              </a:rPr>
              <a:t>New drivers don</a:t>
            </a:r>
            <a:r>
              <a:rPr lang="ja-JP" altLang="en-US" dirty="0">
                <a:latin typeface="+mj-lt"/>
                <a:ea typeface="MS PGothic" charset="0"/>
              </a:rPr>
              <a:t>’</a:t>
            </a:r>
            <a:r>
              <a:rPr lang="en-US" altLang="ja-JP" dirty="0">
                <a:latin typeface="+mj-lt"/>
                <a:ea typeface="MS PGothic" charset="0"/>
              </a:rPr>
              <a:t>t have to be compiled for each version of the OS, and loaded into the kernel. </a:t>
            </a:r>
          </a:p>
          <a:p>
            <a:endParaRPr lang="en-US" dirty="0"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19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Kernel </a:t>
            </a:r>
            <a:r>
              <a:rPr lang="en-US" dirty="0" err="1">
                <a:ea typeface="MS PGothic" charset="0"/>
              </a:rPr>
              <a:t>vs</a:t>
            </a:r>
            <a:r>
              <a:rPr lang="en-US" dirty="0">
                <a:ea typeface="MS PGothic" charset="0"/>
              </a:rPr>
              <a:t> User-level Programming Styles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839200" cy="5562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Kernel-level drivers</a:t>
            </a:r>
            <a:endParaRPr lang="en-US" dirty="0">
              <a:latin typeface="+mj-lt"/>
              <a:ea typeface="MS PGothic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Have a much more limited set of resources available: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Only a fraction of </a:t>
            </a:r>
            <a:r>
              <a:rPr lang="en-US" dirty="0" err="1">
                <a:latin typeface="+mj-lt"/>
                <a:ea typeface="MS PGothic" charset="0"/>
              </a:rPr>
              <a:t>libc</a:t>
            </a:r>
            <a:r>
              <a:rPr lang="en-US" dirty="0">
                <a:latin typeface="+mj-lt"/>
                <a:ea typeface="MS PGothic" charset="0"/>
              </a:rPr>
              <a:t> routines typically available.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Memory allocation (e.g. Linux </a:t>
            </a:r>
            <a:r>
              <a:rPr lang="en-US" dirty="0" err="1">
                <a:latin typeface="+mj-lt"/>
                <a:ea typeface="MS PGothic" charset="0"/>
              </a:rPr>
              <a:t>kmalloc</a:t>
            </a:r>
            <a:r>
              <a:rPr lang="en-US" dirty="0">
                <a:latin typeface="+mj-lt"/>
                <a:ea typeface="MS PGothic" charset="0"/>
              </a:rPr>
              <a:t>) much more limited in capacity and required to be physically contiguous.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Should avoid blocking calls.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Can use asynchrony with other kernel functions but tricky with user code.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User-level drivers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Similar to other application programs but: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Will be called often – should do its work fast, or postpone it – or do it in the background.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Can use threads, blocking operations (usually much simpler) or non-blocking or asynchronous. </a:t>
            </a:r>
          </a:p>
          <a:p>
            <a:pPr lvl="2">
              <a:lnSpc>
                <a:spcPct val="100000"/>
              </a:lnSpc>
            </a:pPr>
            <a:endParaRPr lang="en-US" dirty="0">
              <a:latin typeface="+mj-lt"/>
              <a:ea typeface="MS PGothic" charset="0"/>
            </a:endParaRPr>
          </a:p>
          <a:p>
            <a:pPr lvl="2">
              <a:lnSpc>
                <a:spcPct val="100000"/>
              </a:lnSpc>
            </a:pPr>
            <a:endParaRPr lang="en-US" dirty="0">
              <a:latin typeface="+mj-lt"/>
              <a:ea typeface="MS PGothic" charset="0"/>
            </a:endParaRPr>
          </a:p>
          <a:p>
            <a:endParaRPr lang="en-US" dirty="0"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02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0" y="38781"/>
            <a:ext cx="8592480" cy="875619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Performance: multiple outstanding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2884"/>
            <a:ext cx="8229600" cy="4008464"/>
          </a:xfrm>
        </p:spPr>
        <p:txBody>
          <a:bodyPr>
            <a:normAutofit/>
          </a:bodyPr>
          <a:lstStyle/>
          <a:p>
            <a:r>
              <a:rPr lang="en-US" dirty="0" smtClean="0"/>
              <a:t>Suppose each read takes 10 </a:t>
            </a:r>
            <a:r>
              <a:rPr lang="en-US" dirty="0" err="1" smtClean="0"/>
              <a:t>ms</a:t>
            </a:r>
            <a:r>
              <a:rPr lang="en-US" dirty="0" smtClean="0"/>
              <a:t> to service.</a:t>
            </a:r>
          </a:p>
          <a:p>
            <a:r>
              <a:rPr lang="en-US" dirty="0" smtClean="0"/>
              <a:t>If a process works for 100 </a:t>
            </a:r>
            <a:r>
              <a:rPr lang="en-US" dirty="0" err="1" smtClean="0"/>
              <a:t>ms</a:t>
            </a:r>
            <a:r>
              <a:rPr lang="en-US" dirty="0" smtClean="0"/>
              <a:t> after each read, what is the utilization of the disk?</a:t>
            </a:r>
          </a:p>
          <a:p>
            <a:pPr lvl="1"/>
            <a:r>
              <a:rPr lang="en-US" dirty="0" smtClean="0"/>
              <a:t>U = 10 </a:t>
            </a:r>
            <a:r>
              <a:rPr lang="en-US" dirty="0" err="1" smtClean="0"/>
              <a:t>ms</a:t>
            </a:r>
            <a:r>
              <a:rPr lang="en-US" dirty="0" smtClean="0"/>
              <a:t> / 110ms = 9%</a:t>
            </a:r>
          </a:p>
          <a:p>
            <a:r>
              <a:rPr lang="en-US" dirty="0" smtClean="0"/>
              <a:t>What it there are two such processes?</a:t>
            </a:r>
          </a:p>
          <a:p>
            <a:pPr lvl="1"/>
            <a:r>
              <a:rPr lang="en-US" dirty="0" smtClean="0"/>
              <a:t>U = (10 </a:t>
            </a:r>
            <a:r>
              <a:rPr lang="en-US" dirty="0" err="1" smtClean="0"/>
              <a:t>ms</a:t>
            </a:r>
            <a:r>
              <a:rPr lang="en-US" dirty="0" smtClean="0"/>
              <a:t> + 10 </a:t>
            </a:r>
            <a:r>
              <a:rPr lang="en-US" dirty="0" err="1" smtClean="0"/>
              <a:t>ms</a:t>
            </a:r>
            <a:r>
              <a:rPr lang="en-US" dirty="0" smtClean="0"/>
              <a:t>) / 110ms = 18%</a:t>
            </a:r>
          </a:p>
          <a:p>
            <a:r>
              <a:rPr lang="en-US" dirty="0" smtClean="0"/>
              <a:t>What if each of those processes have two such threads?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55204" y="1315271"/>
            <a:ext cx="1559061" cy="6814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055229" y="1315271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84307" y="1315271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917358" y="1263649"/>
            <a:ext cx="753719" cy="784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92752" y="1435148"/>
            <a:ext cx="81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83682" y="14406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59608" y="1655977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14265" y="1655977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27920" y="1418618"/>
            <a:ext cx="495596" cy="128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64210" y="1809991"/>
            <a:ext cx="590994" cy="184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075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2480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Recall: How do we hide I/O latency?</a:t>
            </a:r>
            <a:endParaRPr lang="en-US" dirty="0">
              <a:ea typeface="MS PGothic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hlink"/>
                </a:solidFill>
                <a:latin typeface="+mj-lt"/>
                <a:ea typeface="MS PGothic" charset="0"/>
              </a:rPr>
              <a:t>Blocking Interface: </a:t>
            </a:r>
            <a:r>
              <a:rPr lang="ja-JP" altLang="en-US" dirty="0">
                <a:latin typeface="+mj-lt"/>
                <a:ea typeface="MS PGothic" charset="0"/>
              </a:rPr>
              <a:t>“</a:t>
            </a:r>
            <a:r>
              <a:rPr lang="en-US" altLang="ja-JP" dirty="0">
                <a:latin typeface="+mj-lt"/>
                <a:ea typeface="MS PGothic" charset="0"/>
              </a:rPr>
              <a:t>Wait</a:t>
            </a:r>
            <a:r>
              <a:rPr lang="ja-JP" altLang="en-US" dirty="0">
                <a:latin typeface="+mj-lt"/>
                <a:ea typeface="MS PGothic" charset="0"/>
              </a:rPr>
              <a:t>”</a:t>
            </a:r>
            <a:endParaRPr lang="en-US" altLang="ja-JP" dirty="0">
              <a:latin typeface="+mj-lt"/>
              <a:ea typeface="MS PGothic" charset="0"/>
            </a:endParaRPr>
          </a:p>
          <a:p>
            <a:pPr lvl="1"/>
            <a:r>
              <a:rPr lang="en-US" dirty="0">
                <a:latin typeface="+mj-lt"/>
                <a:ea typeface="MS PGothic" charset="0"/>
              </a:rPr>
              <a:t>When request data (</a:t>
            </a:r>
            <a:r>
              <a:rPr lang="en-US" i="1" dirty="0">
                <a:latin typeface="+mj-lt"/>
                <a:ea typeface="MS PGothic" charset="0"/>
              </a:rPr>
              <a:t>e.g.,</a:t>
            </a:r>
            <a:r>
              <a:rPr lang="en-US" dirty="0">
                <a:latin typeface="+mj-lt"/>
                <a:ea typeface="MS PGothic" charset="0"/>
              </a:rPr>
              <a:t> read() system call), put process to sleep until data is ready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When write data (</a:t>
            </a:r>
            <a:r>
              <a:rPr lang="en-US" i="1" dirty="0">
                <a:latin typeface="+mj-lt"/>
                <a:ea typeface="MS PGothic" charset="0"/>
              </a:rPr>
              <a:t>e.g.,</a:t>
            </a:r>
            <a:r>
              <a:rPr lang="en-US" dirty="0">
                <a:latin typeface="+mj-lt"/>
                <a:ea typeface="MS PGothic" charset="0"/>
              </a:rPr>
              <a:t> write() system call), put process to sleep until device is ready for data</a:t>
            </a:r>
          </a:p>
          <a:p>
            <a:r>
              <a:rPr lang="en-US" dirty="0">
                <a:solidFill>
                  <a:schemeClr val="hlink"/>
                </a:solidFill>
                <a:latin typeface="+mj-lt"/>
                <a:ea typeface="MS PGothic" charset="0"/>
              </a:rPr>
              <a:t>Non-blocking Interface: </a:t>
            </a:r>
            <a:r>
              <a:rPr lang="ja-JP" altLang="en-US" dirty="0">
                <a:latin typeface="+mj-lt"/>
                <a:ea typeface="MS PGothic" charset="0"/>
              </a:rPr>
              <a:t>“</a:t>
            </a:r>
            <a:r>
              <a:rPr lang="en-US" altLang="ja-JP" dirty="0">
                <a:latin typeface="+mj-lt"/>
                <a:ea typeface="MS PGothic" charset="0"/>
              </a:rPr>
              <a:t>Don</a:t>
            </a:r>
            <a:r>
              <a:rPr lang="en-US" dirty="0">
                <a:latin typeface="+mj-lt"/>
                <a:ea typeface="MS PGothic" charset="0"/>
              </a:rPr>
              <a:t>’</a:t>
            </a:r>
            <a:r>
              <a:rPr lang="en-US" altLang="ja-JP" dirty="0">
                <a:latin typeface="+mj-lt"/>
                <a:ea typeface="MS PGothic" charset="0"/>
              </a:rPr>
              <a:t>t Wait</a:t>
            </a:r>
            <a:r>
              <a:rPr lang="ja-JP" altLang="en-US" dirty="0">
                <a:latin typeface="+mj-lt"/>
                <a:ea typeface="MS PGothic" charset="0"/>
              </a:rPr>
              <a:t>”</a:t>
            </a:r>
            <a:endParaRPr lang="en-US" altLang="ja-JP" dirty="0">
              <a:latin typeface="+mj-lt"/>
              <a:ea typeface="MS PGothic" charset="0"/>
            </a:endParaRPr>
          </a:p>
          <a:p>
            <a:pPr lvl="1"/>
            <a:r>
              <a:rPr lang="en-US" dirty="0">
                <a:latin typeface="+mj-lt"/>
                <a:ea typeface="MS PGothic" charset="0"/>
              </a:rPr>
              <a:t>Returns quickly from read or write request with count of bytes successfully transferred to kernel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Read may return nothing, write may write nothing</a:t>
            </a:r>
          </a:p>
          <a:p>
            <a:r>
              <a:rPr lang="en-US" dirty="0">
                <a:solidFill>
                  <a:schemeClr val="hlink"/>
                </a:solidFill>
                <a:latin typeface="+mj-lt"/>
                <a:ea typeface="MS PGothic" charset="0"/>
              </a:rPr>
              <a:t>Asynchronous Interface: </a:t>
            </a:r>
            <a:r>
              <a:rPr lang="ja-JP" altLang="en-US" dirty="0">
                <a:latin typeface="+mj-lt"/>
                <a:ea typeface="MS PGothic" charset="0"/>
              </a:rPr>
              <a:t>“</a:t>
            </a:r>
            <a:r>
              <a:rPr lang="en-US" altLang="ja-JP" dirty="0">
                <a:latin typeface="+mj-lt"/>
                <a:ea typeface="MS PGothic" charset="0"/>
              </a:rPr>
              <a:t>Tell Me Later</a:t>
            </a:r>
            <a:r>
              <a:rPr lang="ja-JP" altLang="en-US" dirty="0">
                <a:latin typeface="+mj-lt"/>
                <a:ea typeface="MS PGothic" charset="0"/>
              </a:rPr>
              <a:t>”</a:t>
            </a:r>
            <a:endParaRPr lang="en-US" altLang="ja-JP" dirty="0">
              <a:latin typeface="+mj-lt"/>
              <a:ea typeface="MS PGothic" charset="0"/>
            </a:endParaRPr>
          </a:p>
          <a:p>
            <a:pPr lvl="1"/>
            <a:r>
              <a:rPr lang="en-US" dirty="0">
                <a:latin typeface="+mj-lt"/>
                <a:ea typeface="MS PGothic" charset="0"/>
              </a:rPr>
              <a:t>When requesting data, take pointer to user’s buffer, return immediately; later kernel fills buffer and notifies user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When sending data, take pointer to user’</a:t>
            </a:r>
            <a:r>
              <a:rPr lang="en-US" altLang="ja-JP" dirty="0">
                <a:latin typeface="+mj-lt"/>
                <a:ea typeface="MS PGothic" charset="0"/>
              </a:rPr>
              <a:t>s buffer, return immediately; later kernel takes data and notifies user </a:t>
            </a:r>
            <a:endParaRPr lang="en-US" dirty="0"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25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7486" y="2136453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84908" y="2136452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98958" y="2523331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39216" y="2600891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5951" y="2869631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92984" y="2869631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06879" y="3352583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86205" y="3245938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97264" y="3866418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84908" y="3892783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699601" y="442859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52001" y="424983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99923" y="44285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76602" y="46073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57501" y="460736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2419211" y="470490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01070" y="441227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507706" y="423351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9288" y="1634882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0508" y="1951786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0508" y="2416225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0508" y="2825813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0508" y="3362074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0508" y="3894053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9022" y="4433116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8754" y="917977"/>
            <a:ext cx="443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Operations, Entities and Interface</a:t>
            </a:r>
            <a:endParaRPr lang="en-US" sz="2400" i="1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568659" y="3537208"/>
            <a:ext cx="2086347" cy="1754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58773" y="3866418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5189" y="3092049"/>
            <a:ext cx="5447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ile_open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file_read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 on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*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void *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543668" y="3386177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5337485" y="3300756"/>
            <a:ext cx="2688895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dirty="0" smtClean="0">
                <a:ln w="12700">
                  <a:noFill/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 are here …</a:t>
            </a:r>
            <a:endParaRPr lang="en-US" sz="3200" b="1" i="1" cap="none" spc="0" dirty="0">
              <a:ln w="12700">
                <a:noFill/>
                <a:prstDash val="solid"/>
              </a:ln>
              <a:solidFill>
                <a:srgbClr val="FF66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3881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 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1507385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File Descriptors – as OS object representing the state of a file</a:t>
            </a:r>
          </a:p>
          <a:p>
            <a:pPr lvl="1"/>
            <a:r>
              <a:rPr lang="en-US" dirty="0" smtClean="0"/>
              <a:t>User has a “handle” on the descriptor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650" y="2362200"/>
            <a:ext cx="8229600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fcntl.h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</a:t>
            </a:r>
            <a:r>
              <a:rPr lang="en-US" dirty="0" err="1" smtClean="0">
                <a:latin typeface="Courier"/>
                <a:cs typeface="Courier"/>
              </a:rPr>
              <a:t>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&lt;sys/</a:t>
            </a:r>
            <a:r>
              <a:rPr lang="en-US" dirty="0" err="1" smtClean="0">
                <a:latin typeface="Courier"/>
                <a:cs typeface="Courier"/>
              </a:rPr>
              <a:t>types.h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open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flags [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close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779212" y="3484540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6562935" y="3501210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4572000"/>
            <a:ext cx="3488895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Access modes (Rd, </a:t>
            </a:r>
            <a:r>
              <a:rPr lang="en-US" sz="1600" dirty="0" err="1" smtClean="0"/>
              <a:t>Wr</a:t>
            </a:r>
            <a:r>
              <a:rPr lang="en-US" sz="1600" dirty="0" smtClean="0"/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Operating modes (Appends, …)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28233" y="4671643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 </a:t>
            </a:r>
            <a:r>
              <a:rPr lang="en-US" sz="1600" dirty="0"/>
              <a:t>P</a:t>
            </a:r>
            <a:r>
              <a:rPr lang="en-US" sz="1600" dirty="0" smtClean="0"/>
              <a:t>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User|Group|Other</a:t>
            </a:r>
            <a:r>
              <a:rPr lang="en-US" sz="1600" dirty="0" smtClean="0"/>
              <a:t> X R|W|X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65249" y="5909846"/>
            <a:ext cx="8826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www.gnu.org</a:t>
            </a:r>
            <a:r>
              <a:rPr lang="en-US" sz="1600" dirty="0">
                <a:hlinkClick r:id="rId2"/>
              </a:rPr>
              <a:t>/software/</a:t>
            </a:r>
            <a:r>
              <a:rPr lang="en-US" sz="1600" dirty="0" err="1">
                <a:hlinkClick r:id="rId2"/>
              </a:rPr>
              <a:t>libc</a:t>
            </a:r>
            <a:r>
              <a:rPr lang="en-US" sz="1600" dirty="0">
                <a:hlinkClick r:id="rId2"/>
              </a:rPr>
              <a:t>/manual/</a:t>
            </a:r>
            <a:r>
              <a:rPr lang="en-US" sz="1600" dirty="0" err="1">
                <a:hlinkClick r:id="rId2"/>
              </a:rPr>
              <a:t>html_node</a:t>
            </a:r>
            <a:r>
              <a:rPr lang="en-US" sz="1600" dirty="0">
                <a:hlinkClick r:id="rId2"/>
              </a:rPr>
              <a:t>/Opening-and-Closing-</a:t>
            </a:r>
            <a:r>
              <a:rPr lang="en-US" sz="1600" dirty="0" err="1">
                <a:hlinkClick r:id="rId2"/>
              </a:rPr>
              <a:t>Files.html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4360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 Low Level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4459700"/>
            <a:ext cx="8229600" cy="1725710"/>
          </a:xfrm>
        </p:spPr>
        <p:txBody>
          <a:bodyPr>
            <a:normAutofit/>
          </a:bodyPr>
          <a:lstStyle/>
          <a:p>
            <a:r>
              <a:rPr lang="en-US" dirty="0" smtClean="0"/>
              <a:t>When write returns, data is on its way to disk and can be read, but it may not actually be permanent!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83" y="1473640"/>
            <a:ext cx="8637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read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maxsize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read, 0 =&gt; EOF, -1 =&gt; error</a:t>
            </a:r>
          </a:p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write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size)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written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lseek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offset,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whence)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fsync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fildes</a:t>
            </a:r>
            <a:r>
              <a:rPr lang="en-US" dirty="0" smtClean="0">
                <a:latin typeface="Courier"/>
                <a:cs typeface="Courier"/>
              </a:rPr>
              <a:t>) – wait for i/o to finish</a:t>
            </a:r>
          </a:p>
          <a:p>
            <a:r>
              <a:rPr lang="en-US" dirty="0">
                <a:latin typeface="Courier"/>
                <a:cs typeface="Courier"/>
              </a:rPr>
              <a:t>void sync (void</a:t>
            </a:r>
            <a:r>
              <a:rPr lang="en-US" dirty="0" smtClean="0">
                <a:latin typeface="Courier"/>
                <a:cs typeface="Courier"/>
              </a:rPr>
              <a:t>) – wait for ALL to finish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1570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Building a File System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File System:</a:t>
            </a:r>
            <a:r>
              <a:rPr lang="en-US" altLang="ko-KR" smtClean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File System Components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Disk Management: collecting disk blocks into files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Naming: Interface to find files by name, not by blocks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Protection: Layers to keep data secure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Reliability/Durability: Keeping of files durable despite crashes, media failures, attacks, etc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 vs. System View of a File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User’s view: 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Durable Data Structures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System’s view (system call interface):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Collection of Bytes (UNIX)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Doesn’t matter to system what kind of data structures you want to store on disk!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System’s view (inside OS):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Collection of blocks (a block is a logical transfer unit, while a sector is the physical transfer unit)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Block size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3692723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2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2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59825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Midterm I grading finished!</a:t>
            </a:r>
          </a:p>
          <a:p>
            <a:pPr lvl="1"/>
            <a:r>
              <a:rPr lang="en-US" dirty="0" smtClean="0"/>
              <a:t>Mean</a:t>
            </a:r>
            <a:r>
              <a:rPr lang="en-US" dirty="0"/>
              <a:t>: </a:t>
            </a:r>
            <a:r>
              <a:rPr lang="en-US" dirty="0" smtClean="0"/>
              <a:t>56.5 </a:t>
            </a:r>
          </a:p>
          <a:p>
            <a:pPr lvl="1"/>
            <a:r>
              <a:rPr lang="en-US" dirty="0" err="1" smtClean="0"/>
              <a:t>StDev</a:t>
            </a:r>
            <a:r>
              <a:rPr lang="en-US" dirty="0" smtClean="0"/>
              <a:t>: 14.71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Clearly this exam was harder than intended!</a:t>
            </a:r>
          </a:p>
          <a:p>
            <a:r>
              <a:rPr lang="en-US" dirty="0" err="1" smtClean="0"/>
              <a:t>Regrades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You have until Thursday (4/9) to request a </a:t>
            </a:r>
            <a:r>
              <a:rPr lang="en-US" dirty="0" err="1" smtClean="0"/>
              <a:t>regrade</a:t>
            </a:r>
            <a:endParaRPr lang="en-US" dirty="0" smtClean="0"/>
          </a:p>
          <a:p>
            <a:pPr lvl="1"/>
            <a:r>
              <a:rPr lang="en-US" dirty="0" smtClean="0"/>
              <a:t>Be sure: If we receive a request, we may </a:t>
            </a:r>
            <a:r>
              <a:rPr lang="en-US" dirty="0" err="1" smtClean="0"/>
              <a:t>regrade</a:t>
            </a:r>
            <a:r>
              <a:rPr lang="en-US" dirty="0" smtClean="0"/>
              <a:t> whole exam (could lose points)</a:t>
            </a:r>
          </a:p>
          <a:p>
            <a:r>
              <a:rPr lang="en-US" dirty="0" smtClean="0"/>
              <a:t>Midterm II: coming up</a:t>
            </a:r>
          </a:p>
          <a:p>
            <a:pPr lvl="1"/>
            <a:r>
              <a:rPr lang="en-US" dirty="0" smtClean="0"/>
              <a:t>April 22</a:t>
            </a:r>
            <a:r>
              <a:rPr lang="en-US" baseline="30000" dirty="0" smtClean="0"/>
              <a:t>nd</a:t>
            </a:r>
            <a:r>
              <a:rPr lang="en-US" dirty="0" smtClean="0"/>
              <a:t>; More details upcoming</a:t>
            </a:r>
            <a:endParaRPr lang="en-US" dirty="0"/>
          </a:p>
        </p:txBody>
      </p:sp>
      <p:pic>
        <p:nvPicPr>
          <p:cNvPr id="1026" name="Picture 2" descr="https://d1b10bmlvqabco.cloudfront.net/attach/hv047vanc926u8/gru0m9it7o0/i81f16v0mee7/Screenshot_20150403_02.51.28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997825" cy="240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875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76200"/>
            <a:ext cx="7543800" cy="3810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 smtClean="0">
                <a:ea typeface="MS PGothic" charset="0"/>
              </a:rPr>
              <a:t>Recall: I/O </a:t>
            </a:r>
            <a:r>
              <a:rPr lang="en-US" dirty="0">
                <a:ea typeface="MS PGothic" charset="0"/>
              </a:rPr>
              <a:t>Performance</a:t>
            </a:r>
          </a:p>
        </p:txBody>
      </p:sp>
      <p:grpSp>
        <p:nvGrpSpPr>
          <p:cNvPr id="75778" name="Group 44"/>
          <p:cNvGrpSpPr>
            <a:grpSpLocks/>
          </p:cNvGrpSpPr>
          <p:nvPr/>
        </p:nvGrpSpPr>
        <p:grpSpPr bwMode="auto">
          <a:xfrm>
            <a:off x="0" y="949325"/>
            <a:ext cx="6096000" cy="1830388"/>
            <a:chOff x="0" y="624"/>
            <a:chExt cx="3840" cy="1153"/>
          </a:xfrm>
        </p:grpSpPr>
        <p:sp>
          <p:nvSpPr>
            <p:cNvPr id="75802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795" name="Rectangle 3"/>
            <p:cNvSpPr>
              <a:spLocks noChangeArrowheads="1"/>
            </p:cNvSpPr>
            <p:nvPr/>
          </p:nvSpPr>
          <p:spPr bwMode="auto">
            <a:xfrm>
              <a:off x="0" y="1584"/>
              <a:ext cx="384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900">
                  <a:latin typeface="+mj-lt"/>
                </a:rPr>
                <a:t>Response Time = Queue + I/O device service time</a:t>
              </a:r>
            </a:p>
          </p:txBody>
        </p:sp>
        <p:sp>
          <p:nvSpPr>
            <p:cNvPr id="75796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79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1800" dirty="0">
                  <a:latin typeface="+mj-lt"/>
                </a:rPr>
                <a:t>User</a:t>
              </a:r>
            </a:p>
            <a:p>
              <a:pPr marL="228600" indent="-228600"/>
              <a:r>
                <a:rPr lang="en-US" sz="1800" dirty="0">
                  <a:latin typeface="+mj-lt"/>
                </a:rPr>
                <a:t>Thread</a:t>
              </a:r>
            </a:p>
          </p:txBody>
        </p:sp>
        <p:sp>
          <p:nvSpPr>
            <p:cNvPr id="75798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799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800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801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85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+mj-lt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+mj-lt"/>
                </a:rPr>
                <a:t>[OS Paths]</a:t>
              </a:r>
            </a:p>
          </p:txBody>
        </p:sp>
        <p:sp>
          <p:nvSpPr>
            <p:cNvPr id="75803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1800">
                  <a:latin typeface="+mj-lt"/>
                </a:rPr>
                <a:t>Controller</a:t>
              </a:r>
            </a:p>
          </p:txBody>
        </p:sp>
        <p:sp>
          <p:nvSpPr>
            <p:cNvPr id="75804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805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53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+mj-lt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+mj-lt"/>
                </a:rPr>
                <a:t>device</a:t>
              </a:r>
            </a:p>
          </p:txBody>
        </p:sp>
        <p:sp>
          <p:nvSpPr>
            <p:cNvPr id="75806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0" y="3190875"/>
            <a:ext cx="9144000" cy="32718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ea typeface="MS PGothic" charset="0"/>
              </a:rPr>
              <a:t>Performance of I/O subsystem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ea typeface="MS PGothic" charset="0"/>
              </a:rPr>
              <a:t>Metrics: Response Time, </a:t>
            </a:r>
            <a:r>
              <a:rPr lang="en-US" sz="2000" dirty="0" smtClean="0">
                <a:latin typeface="+mj-lt"/>
                <a:ea typeface="MS PGothic" charset="0"/>
              </a:rPr>
              <a:t>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latin typeface="+mj-lt"/>
                <a:ea typeface="MS PGothic" charset="0"/>
              </a:rPr>
              <a:t>Effective BW per op = transfer size / response time</a:t>
            </a:r>
          </a:p>
          <a:p>
            <a:pPr lvl="2">
              <a:lnSpc>
                <a:spcPct val="80000"/>
              </a:lnSpc>
            </a:pPr>
            <a:r>
              <a:rPr lang="en-US" sz="1600" dirty="0" err="1" smtClean="0">
                <a:latin typeface="+mj-lt"/>
                <a:ea typeface="MS PGothic" charset="0"/>
              </a:rPr>
              <a:t>EffBW</a:t>
            </a:r>
            <a:r>
              <a:rPr lang="en-US" sz="1600" dirty="0" smtClean="0">
                <a:latin typeface="+mj-lt"/>
                <a:ea typeface="MS PGothic" charset="0"/>
              </a:rPr>
              <a:t>(n) = n / (S + n/B) = B / (1 + SB/n )</a:t>
            </a:r>
            <a:endParaRPr lang="en-US" sz="1600" dirty="0">
              <a:latin typeface="+mj-lt"/>
              <a:ea typeface="MS PGothic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ea typeface="MS PGothic" charset="0"/>
              </a:rPr>
              <a:t>Contributing factors to latency: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+mj-lt"/>
                <a:ea typeface="MS PGothic" charset="0"/>
              </a:rPr>
              <a:t>Software paths (can be loosely modeled by a queue)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+mj-lt"/>
                <a:ea typeface="MS PGothic" charset="0"/>
              </a:rPr>
              <a:t>Hardware controller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+mj-lt"/>
                <a:ea typeface="MS PGothic" charset="0"/>
              </a:rPr>
              <a:t>I/O device service time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ea typeface="MS PGothic" charset="0"/>
              </a:rPr>
              <a:t>Queuing behavior: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ea typeface="MS PGothic" charset="0"/>
              </a:rPr>
              <a:t>Can lead to big increases of latency as utilization </a:t>
            </a:r>
            <a:r>
              <a:rPr lang="en-US" sz="2000" dirty="0" smtClean="0">
                <a:latin typeface="+mj-lt"/>
                <a:ea typeface="MS PGothic" charset="0"/>
              </a:rPr>
              <a:t>increases</a:t>
            </a:r>
            <a:endParaRPr lang="en-US" sz="2000" dirty="0">
              <a:latin typeface="+mj-lt"/>
              <a:ea typeface="MS PGothic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ea typeface="MS PGothic" charset="0"/>
              </a:rPr>
              <a:t>Solutions?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+mj-lt"/>
              <a:ea typeface="MS PGothic" charset="0"/>
            </a:endParaRPr>
          </a:p>
        </p:txBody>
      </p:sp>
      <p:sp>
        <p:nvSpPr>
          <p:cNvPr id="75780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493838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540375" y="742156"/>
            <a:ext cx="3584575" cy="3017838"/>
            <a:chOff x="5413375" y="685800"/>
            <a:chExt cx="3584575" cy="3017838"/>
          </a:xfrm>
        </p:grpSpPr>
        <p:grpSp>
          <p:nvGrpSpPr>
            <p:cNvPr id="75782" name="Group 53"/>
            <p:cNvGrpSpPr>
              <a:grpSpLocks/>
            </p:cNvGrpSpPr>
            <p:nvPr/>
          </p:nvGrpSpPr>
          <p:grpSpPr bwMode="auto">
            <a:xfrm>
              <a:off x="5413375" y="685800"/>
              <a:ext cx="3584575" cy="3017838"/>
              <a:chOff x="3410" y="432"/>
              <a:chExt cx="2258" cy="1901"/>
            </a:xfrm>
          </p:grpSpPr>
          <p:sp>
            <p:nvSpPr>
              <p:cNvPr id="75784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785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2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+mj-lt"/>
                  </a:rPr>
                  <a:t>100%</a:t>
                </a:r>
              </a:p>
            </p:txBody>
          </p:sp>
          <p:sp>
            <p:nvSpPr>
              <p:cNvPr id="75786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787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788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76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+mj-lt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+mj-lt"/>
                  </a:rPr>
                  <a:t>Time (ms)</a:t>
                </a:r>
              </a:p>
            </p:txBody>
          </p:sp>
          <p:sp>
            <p:nvSpPr>
              <p:cNvPr id="75789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819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+mj-lt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+mj-lt"/>
                  </a:rPr>
                  <a:t>(% total BW)</a:t>
                </a:r>
              </a:p>
            </p:txBody>
          </p:sp>
          <p:sp>
            <p:nvSpPr>
              <p:cNvPr id="75790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60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75791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317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+mj-lt"/>
                  </a:rPr>
                  <a:t>100</a:t>
                </a:r>
              </a:p>
            </p:txBody>
          </p:sp>
          <p:sp>
            <p:nvSpPr>
              <p:cNvPr id="75792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317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+mj-lt"/>
                  </a:rPr>
                  <a:t>200</a:t>
                </a:r>
              </a:p>
            </p:txBody>
          </p:sp>
          <p:sp>
            <p:nvSpPr>
              <p:cNvPr id="75793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317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+mj-lt"/>
                  </a:rPr>
                  <a:t>300</a:t>
                </a:r>
              </a:p>
            </p:txBody>
          </p:sp>
          <p:sp>
            <p:nvSpPr>
              <p:cNvPr id="75794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6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+mj-lt"/>
                  </a:rPr>
                  <a:t>0%</a:t>
                </a:r>
              </a:p>
            </p:txBody>
          </p:sp>
        </p:grpSp>
        <p:sp>
          <p:nvSpPr>
            <p:cNvPr id="75783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89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Translating from User to System 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743200"/>
            <a:ext cx="86868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happens if user says: give me bytes 2—12?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Fetch block corresponding to those bytes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Return just the correct portion of the block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about: write bytes 2—12?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Fetch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Modify portion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Write out Block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Everything inside File System is in whole size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example,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getc()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putc()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buffers something like 4096 bytes, even if interface is one byte at a time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From now on, file is a collection of blocks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90">
            <a:off x="1981200" y="990600"/>
            <a:ext cx="2168525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7239000" y="1066800"/>
            <a:ext cx="1270000" cy="939800"/>
            <a:chOff x="4496" y="800"/>
            <a:chExt cx="800" cy="592"/>
          </a:xfrm>
        </p:grpSpPr>
        <p:sp useBgFill="1">
          <p:nvSpPr>
            <p:cNvPr id="16395" name="Oval 6"/>
            <p:cNvSpPr>
              <a:spLocks noChangeArrowheads="1"/>
            </p:cNvSpPr>
            <p:nvPr/>
          </p:nvSpPr>
          <p:spPr bwMode="auto">
            <a:xfrm>
              <a:off x="4512" y="115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6396" name="Oval 7"/>
            <p:cNvSpPr>
              <a:spLocks noChangeArrowheads="1"/>
            </p:cNvSpPr>
            <p:nvPr/>
          </p:nvSpPr>
          <p:spPr bwMode="auto">
            <a:xfrm>
              <a:off x="4512" y="100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6397" name="Oval 8"/>
            <p:cNvSpPr>
              <a:spLocks noChangeArrowheads="1"/>
            </p:cNvSpPr>
            <p:nvPr/>
          </p:nvSpPr>
          <p:spPr bwMode="auto">
            <a:xfrm>
              <a:off x="4496" y="89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6398" name="Oval 9"/>
            <p:cNvSpPr>
              <a:spLocks noChangeArrowheads="1"/>
            </p:cNvSpPr>
            <p:nvPr/>
          </p:nvSpPr>
          <p:spPr bwMode="auto">
            <a:xfrm>
              <a:off x="4496" y="800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9" name="Line 10"/>
            <p:cNvSpPr>
              <a:spLocks noChangeShapeType="1"/>
            </p:cNvSpPr>
            <p:nvPr/>
          </p:nvSpPr>
          <p:spPr bwMode="auto">
            <a:xfrm>
              <a:off x="4876" y="908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1"/>
            <p:cNvSpPr>
              <a:spLocks noChangeShapeType="1"/>
            </p:cNvSpPr>
            <p:nvPr/>
          </p:nvSpPr>
          <p:spPr bwMode="auto">
            <a:xfrm>
              <a:off x="4860" y="892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1" name="Group 12"/>
            <p:cNvGrpSpPr>
              <a:grpSpLocks/>
            </p:cNvGrpSpPr>
            <p:nvPr/>
          </p:nvGrpSpPr>
          <p:grpSpPr bwMode="auto">
            <a:xfrm>
              <a:off x="4632" y="856"/>
              <a:ext cx="520" cy="456"/>
              <a:chOff x="4272" y="632"/>
              <a:chExt cx="520" cy="456"/>
            </a:xfrm>
          </p:grpSpPr>
          <p:sp>
            <p:nvSpPr>
              <p:cNvPr id="16402" name="Oval 13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03" name="Oval 14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04" name="Line 15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Line 16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390" name="Oval 17"/>
          <p:cNvSpPr>
            <a:spLocks noChangeArrowheads="1"/>
          </p:cNvSpPr>
          <p:nvPr/>
        </p:nvSpPr>
        <p:spPr bwMode="auto">
          <a:xfrm>
            <a:off x="4876800" y="914400"/>
            <a:ext cx="1371600" cy="1295400"/>
          </a:xfrm>
          <a:prstGeom prst="ellipse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File</a:t>
            </a:r>
          </a:p>
          <a:p>
            <a:r>
              <a:rPr lang="en-US" altLang="ko-KR">
                <a:ea typeface="굴림" panose="020B0600000101010101" pitchFamily="34" charset="-127"/>
              </a:rPr>
              <a:t>System</a:t>
            </a:r>
          </a:p>
        </p:txBody>
      </p:sp>
      <p:sp>
        <p:nvSpPr>
          <p:cNvPr id="16391" name="AutoShape 18"/>
          <p:cNvSpPr>
            <a:spLocks noChangeArrowheads="1"/>
          </p:cNvSpPr>
          <p:nvPr/>
        </p:nvSpPr>
        <p:spPr bwMode="auto">
          <a:xfrm>
            <a:off x="6324600" y="1371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AutoShape 19"/>
          <p:cNvSpPr>
            <a:spLocks noChangeArrowheads="1"/>
          </p:cNvSpPr>
          <p:nvPr/>
        </p:nvSpPr>
        <p:spPr bwMode="auto">
          <a:xfrm>
            <a:off x="3962400" y="1371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AutoShape 20"/>
          <p:cNvSpPr>
            <a:spLocks noChangeArrowheads="1"/>
          </p:cNvSpPr>
          <p:nvPr/>
        </p:nvSpPr>
        <p:spPr bwMode="auto">
          <a:xfrm rot="-1305313">
            <a:off x="1905000" y="1524000"/>
            <a:ext cx="1066800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16394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143668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659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you are going to design a file system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505"/>
            <a:ext cx="8229600" cy="53271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factors are critical to the design choices?</a:t>
            </a:r>
          </a:p>
          <a:p>
            <a:r>
              <a:rPr lang="en-US" dirty="0" smtClean="0"/>
              <a:t>Durable data store =&gt; it</a:t>
            </a:r>
            <a:r>
              <a:rPr lang="fr-FR" dirty="0" smtClean="0"/>
              <a:t>’</a:t>
            </a:r>
            <a:r>
              <a:rPr lang="en-US" dirty="0" smtClean="0"/>
              <a:t>s all on disk</a:t>
            </a:r>
          </a:p>
          <a:p>
            <a:r>
              <a:rPr lang="en-US" dirty="0" smtClean="0"/>
              <a:t>Disks Performance !!!</a:t>
            </a:r>
          </a:p>
          <a:p>
            <a:pPr lvl="1"/>
            <a:r>
              <a:rPr lang="en-US" dirty="0" smtClean="0"/>
              <a:t>Maximize sequential access, minimize seeks</a:t>
            </a:r>
          </a:p>
          <a:p>
            <a:r>
              <a:rPr lang="en-US" dirty="0" smtClean="0"/>
              <a:t>Open before Read/Write</a:t>
            </a:r>
          </a:p>
          <a:p>
            <a:pPr lvl="1"/>
            <a:r>
              <a:rPr lang="en-US" dirty="0" smtClean="0"/>
              <a:t>Can perform protection checks and look up where the actual file resource are, in advance</a:t>
            </a:r>
          </a:p>
          <a:p>
            <a:r>
              <a:rPr lang="en-US" dirty="0" smtClean="0"/>
              <a:t>Size is determined as they are used !!!</a:t>
            </a:r>
          </a:p>
          <a:p>
            <a:pPr lvl="1"/>
            <a:r>
              <a:rPr lang="en-US" dirty="0" smtClean="0"/>
              <a:t>Can write (or read zeros) to expand the file</a:t>
            </a:r>
          </a:p>
          <a:p>
            <a:pPr lvl="1"/>
            <a:r>
              <a:rPr lang="en-US" dirty="0" smtClean="0"/>
              <a:t>Start small and grow, need to make room</a:t>
            </a:r>
          </a:p>
          <a:p>
            <a:r>
              <a:rPr lang="en-US" dirty="0" smtClean="0"/>
              <a:t>Organized into directories</a:t>
            </a:r>
          </a:p>
          <a:p>
            <a:pPr lvl="1"/>
            <a:r>
              <a:rPr lang="en-US" dirty="0" smtClean="0"/>
              <a:t>What data structure (on disk) for that?</a:t>
            </a:r>
          </a:p>
          <a:p>
            <a:r>
              <a:rPr lang="en-US" dirty="0" smtClean="0"/>
              <a:t>Need to allocate / free blocks </a:t>
            </a:r>
          </a:p>
          <a:p>
            <a:pPr lvl="1"/>
            <a:r>
              <a:rPr lang="en-US" dirty="0" smtClean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31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Disk Management Policies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Basic entities on a disk: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File:</a:t>
            </a:r>
            <a:r>
              <a:rPr lang="en-US" altLang="ko-KR" smtClean="0">
                <a:ea typeface="굴림" panose="020B0600000101010101" pitchFamily="34" charset="-127"/>
              </a:rPr>
              <a:t> user-visible group of blocks arranged sequentially in logical space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Directory:</a:t>
            </a:r>
            <a:r>
              <a:rPr lang="en-US" altLang="ko-KR" smtClean="0">
                <a:ea typeface="굴림" panose="020B0600000101010101" pitchFamily="34" charset="-127"/>
              </a:rPr>
              <a:t> user-visible index mapping names to files (next lecture)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Access disk as linear array of sectors.  Two Options: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Identify sectors as vectors [cylinder, surface, sector]. Sort in cylinder-major order. Not used much anymore.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Logical Block Addressing (LBA).</a:t>
            </a:r>
            <a:r>
              <a:rPr lang="en-US" altLang="ko-KR" smtClean="0">
                <a:ea typeface="굴림" panose="020B0600000101010101" pitchFamily="34" charset="-127"/>
              </a:rPr>
              <a:t> Every sector has integer address from zero up to max number of sectors.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Controller translates from address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mtClean="0">
                <a:ea typeface="굴림" panose="020B0600000101010101" pitchFamily="34" charset="-127"/>
              </a:rPr>
              <a:t> physical position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First case: OS/BIOS must deal with bad sectors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Second case: hardware shields OS from structure of disk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way to track free disk blocks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Link free blocks together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too slow today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 bitmap to represent free space on disk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way to structure files: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File Header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Track which blocks belong at which offsets within the logical file structure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Optimize placement of files’ disk blocks to match access and usage patterns</a:t>
            </a:r>
          </a:p>
        </p:txBody>
      </p:sp>
    </p:spTree>
    <p:extLst>
      <p:ext uri="{BB962C8B-B14F-4D97-AF65-F5344CB8AC3E}">
        <p14:creationId xmlns:p14="http://schemas.microsoft.com/office/powerpoint/2010/main" val="17456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6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6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86838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File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233686"/>
            <a:ext cx="1061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391280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path</a:t>
            </a:r>
            <a:endParaRPr lang="en-US" dirty="0"/>
          </a:p>
        </p:txBody>
      </p:sp>
      <p:cxnSp>
        <p:nvCxnSpPr>
          <p:cNvPr id="11" name="Elbow Connector 10"/>
          <p:cNvCxnSpPr>
            <a:stCxn id="9" idx="2"/>
            <a:endCxn id="8" idx="1"/>
          </p:cNvCxnSpPr>
          <p:nvPr/>
        </p:nvCxnSpPr>
        <p:spPr>
          <a:xfrm rot="16200000" flipH="1">
            <a:off x="386549" y="2328341"/>
            <a:ext cx="1568018" cy="4325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065499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81603" y="2237650"/>
            <a:ext cx="1428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File Index </a:t>
            </a:r>
          </a:p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04569" y="375200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2446894" y="3562218"/>
            <a:ext cx="1348660" cy="40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6006" y="2982595"/>
            <a:ext cx="130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number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07293" y="335192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949618" y="3570916"/>
            <a:ext cx="1473627" cy="40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7182355" y="4972175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630442" y="3816773"/>
            <a:ext cx="364957" cy="1802120"/>
            <a:chOff x="7605706" y="1270135"/>
            <a:chExt cx="364957" cy="1802120"/>
          </a:xfrm>
        </p:grpSpPr>
        <p:sp>
          <p:nvSpPr>
            <p:cNvPr id="26" name="Rectangle 25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25271" y="335280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64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93" y="2262885"/>
            <a:ext cx="8400707" cy="3970997"/>
          </a:xfrm>
        </p:spPr>
        <p:txBody>
          <a:bodyPr/>
          <a:lstStyle/>
          <a:p>
            <a:r>
              <a:rPr lang="en-US" dirty="0" smtClean="0"/>
              <a:t>Open performs </a:t>
            </a:r>
            <a:r>
              <a:rPr lang="en-US" i="1" dirty="0" smtClean="0"/>
              <a:t>name resolution</a:t>
            </a:r>
          </a:p>
          <a:p>
            <a:pPr lvl="1"/>
            <a:r>
              <a:rPr lang="en-US" dirty="0" smtClean="0"/>
              <a:t>Translates pathname into a “file number”</a:t>
            </a:r>
          </a:p>
          <a:p>
            <a:pPr lvl="2"/>
            <a:r>
              <a:rPr lang="en-US" dirty="0" smtClean="0"/>
              <a:t>Used as an “index” to locate the blocks</a:t>
            </a:r>
          </a:p>
          <a:p>
            <a:pPr lvl="1"/>
            <a:r>
              <a:rPr lang="en-US" dirty="0" smtClean="0"/>
              <a:t>Creates a file descriptor in PCB within kernel</a:t>
            </a:r>
          </a:p>
          <a:p>
            <a:pPr lvl="1"/>
            <a:r>
              <a:rPr lang="en-US" dirty="0" smtClean="0"/>
              <a:t>Returns a “handle” (another </a:t>
            </a:r>
            <a:r>
              <a:rPr lang="en-US" dirty="0" err="1" smtClean="0"/>
              <a:t>int</a:t>
            </a:r>
            <a:r>
              <a:rPr lang="en-US" dirty="0" smtClean="0"/>
              <a:t>) to user process</a:t>
            </a:r>
          </a:p>
          <a:p>
            <a:r>
              <a:rPr lang="en-US" dirty="0" smtClean="0"/>
              <a:t>Read, Write, Seek, and Sync operate on handle</a:t>
            </a:r>
          </a:p>
          <a:p>
            <a:pPr lvl="1"/>
            <a:r>
              <a:rPr lang="en-US" dirty="0" smtClean="0"/>
              <a:t>Mapped to descriptor and to blocks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4622" y="1150077"/>
            <a:ext cx="1223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rgbClr val="3366FF"/>
                </a:solidFill>
              </a:rPr>
              <a:t>f</a:t>
            </a:r>
            <a:r>
              <a:rPr lang="en-US" sz="2000" i="1" dirty="0" smtClean="0">
                <a:solidFill>
                  <a:srgbClr val="3366FF"/>
                </a:solidFill>
              </a:rPr>
              <a:t>ile name</a:t>
            </a:r>
          </a:p>
          <a:p>
            <a:pPr algn="ctr"/>
            <a:r>
              <a:rPr lang="en-US" sz="2000" i="1" dirty="0" smtClean="0">
                <a:solidFill>
                  <a:srgbClr val="3366FF"/>
                </a:solidFill>
              </a:rPr>
              <a:t>offset</a:t>
            </a:r>
            <a:endParaRPr lang="en-US" sz="2000" i="1" dirty="0">
              <a:solidFill>
                <a:srgbClr val="3366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8209" y="1420356"/>
            <a:ext cx="1299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8791" y="1473243"/>
            <a:ext cx="10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0222" y="1116651"/>
            <a:ext cx="1443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rgbClr val="3366FF"/>
                </a:solidFill>
              </a:rPr>
              <a:t>f</a:t>
            </a:r>
            <a:r>
              <a:rPr lang="en-US" sz="2000" i="1" dirty="0" smtClean="0">
                <a:solidFill>
                  <a:srgbClr val="3366FF"/>
                </a:solidFill>
              </a:rPr>
              <a:t>ile number</a:t>
            </a:r>
          </a:p>
          <a:p>
            <a:pPr algn="ctr"/>
            <a:r>
              <a:rPr lang="en-US" sz="2000" i="1" dirty="0" smtClean="0">
                <a:solidFill>
                  <a:srgbClr val="3366FF"/>
                </a:solidFill>
              </a:rPr>
              <a:t>offset</a:t>
            </a:r>
            <a:endParaRPr lang="en-US" sz="2000" i="1" dirty="0">
              <a:solidFill>
                <a:srgbClr val="3366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06782" y="1336799"/>
            <a:ext cx="1299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61517" y="1391668"/>
            <a:ext cx="161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ndex structure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61822" y="1217760"/>
            <a:ext cx="1657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3366FF"/>
                </a:solidFill>
              </a:rPr>
              <a:t>Storage block</a:t>
            </a:r>
            <a:endParaRPr lang="en-US" sz="2000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40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pic>
        <p:nvPicPr>
          <p:cNvPr id="7" name="Picture 6" descr="Screen Shot 2014-10-21 at 8.37.0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0" y="914400"/>
            <a:ext cx="7698770" cy="52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75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1"/>
            <a:ext cx="8403958" cy="5215723"/>
          </a:xfrm>
        </p:spPr>
        <p:txBody>
          <a:bodyPr/>
          <a:lstStyle/>
          <a:p>
            <a:r>
              <a:rPr lang="en-US" dirty="0" smtClean="0"/>
              <a:t>Basically a hierarchical structure</a:t>
            </a:r>
          </a:p>
          <a:p>
            <a:r>
              <a:rPr lang="en-US" dirty="0" smtClean="0"/>
              <a:t>Each directory entry is a collection of</a:t>
            </a:r>
          </a:p>
          <a:p>
            <a:pPr lvl="1"/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Directories</a:t>
            </a:r>
          </a:p>
          <a:p>
            <a:pPr lvl="2"/>
            <a:r>
              <a:rPr lang="en-US" dirty="0" smtClean="0"/>
              <a:t>A link to another entries</a:t>
            </a:r>
          </a:p>
          <a:p>
            <a:r>
              <a:rPr lang="en-US" dirty="0" smtClean="0"/>
              <a:t>Each has a name and attributes</a:t>
            </a:r>
          </a:p>
          <a:p>
            <a:pPr lvl="1"/>
            <a:r>
              <a:rPr lang="en-US" dirty="0" smtClean="0"/>
              <a:t>Files have data</a:t>
            </a:r>
          </a:p>
          <a:p>
            <a:r>
              <a:rPr lang="en-US" dirty="0" smtClean="0"/>
              <a:t>Links (hard links) make it a DAG, not just a tree</a:t>
            </a:r>
          </a:p>
          <a:p>
            <a:pPr lvl="1"/>
            <a:r>
              <a:rPr lang="en-US" dirty="0" err="1" smtClean="0"/>
              <a:t>Softlinks</a:t>
            </a:r>
            <a:r>
              <a:rPr lang="en-US" dirty="0" smtClean="0"/>
              <a:t> (aliases) are another name for an entry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623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7486" y="2136453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84908" y="2136452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98958" y="2523331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39216" y="2600891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5951" y="2869631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92984" y="2869631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06879" y="3352583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86205" y="3245938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97264" y="3866418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84908" y="3892783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699601" y="442859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52001" y="424983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99923" y="44285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76602" y="46073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57501" y="460736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2419211" y="470490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01070" y="441227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507706" y="423351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9288" y="1634882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0508" y="1951786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0508" y="2416225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0508" y="2825813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0508" y="3362074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0508" y="3894053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9022" y="4433116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4390302" y="3040833"/>
            <a:ext cx="3403526" cy="1754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7283708" y="4864831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8362061" y="4364398"/>
            <a:ext cx="364957" cy="1802120"/>
            <a:chOff x="7605706" y="1270135"/>
            <a:chExt cx="364957" cy="1802120"/>
          </a:xfrm>
        </p:grpSpPr>
        <p:sp>
          <p:nvSpPr>
            <p:cNvPr id="53" name="Rectangle 52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707059" y="3894456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83828" y="3181214"/>
            <a:ext cx="510939" cy="6989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1"/>
            <a:endCxn id="19" idx="3"/>
          </p:cNvCxnSpPr>
          <p:nvPr/>
        </p:nvCxnSpPr>
        <p:spPr>
          <a:xfrm>
            <a:off x="6583828" y="3530668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582065" y="3691665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83828" y="3362074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4976" y="2451194"/>
            <a:ext cx="123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#4 - handle</a:t>
            </a:r>
            <a:endParaRPr lang="en-US" dirty="0"/>
          </a:p>
        </p:txBody>
      </p:sp>
      <p:cxnSp>
        <p:nvCxnSpPr>
          <p:cNvPr id="27" name="Elbow Connector 26"/>
          <p:cNvCxnSpPr>
            <a:endCxn id="53" idx="1"/>
          </p:cNvCxnSpPr>
          <p:nvPr/>
        </p:nvCxnSpPr>
        <p:spPr>
          <a:xfrm>
            <a:off x="6977980" y="3530668"/>
            <a:ext cx="1384081" cy="9943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86050" y="5265458"/>
            <a:ext cx="510939" cy="254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86050" y="5558547"/>
            <a:ext cx="510939" cy="330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877994" y="6018693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63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1" y="914400"/>
            <a:ext cx="5849259" cy="5215723"/>
          </a:xfrm>
        </p:spPr>
        <p:txBody>
          <a:bodyPr/>
          <a:lstStyle/>
          <a:p>
            <a:r>
              <a:rPr lang="en-US" dirty="0" smtClean="0"/>
              <a:t>Named permanent storage</a:t>
            </a:r>
          </a:p>
          <a:p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Blocks on disk somewhere</a:t>
            </a:r>
          </a:p>
          <a:p>
            <a:pPr lvl="1"/>
            <a:r>
              <a:rPr lang="en-US" dirty="0" smtClean="0"/>
              <a:t>Metadata (Attributes)</a:t>
            </a:r>
          </a:p>
          <a:p>
            <a:pPr lvl="2"/>
            <a:r>
              <a:rPr lang="en-US" dirty="0" smtClean="0"/>
              <a:t>Owner, size, last opened, …</a:t>
            </a:r>
          </a:p>
          <a:p>
            <a:pPr lvl="2"/>
            <a:r>
              <a:rPr lang="en-US" dirty="0" smtClean="0"/>
              <a:t>Access rights</a:t>
            </a:r>
          </a:p>
          <a:p>
            <a:pPr lvl="3"/>
            <a:r>
              <a:rPr lang="en-US" dirty="0" smtClean="0"/>
              <a:t>R, W, X</a:t>
            </a:r>
          </a:p>
          <a:p>
            <a:pPr lvl="3"/>
            <a:r>
              <a:rPr lang="en-US" dirty="0" smtClean="0"/>
              <a:t>Owner, Group, Other (in Unix systems)</a:t>
            </a:r>
          </a:p>
          <a:p>
            <a:pPr lvl="3"/>
            <a:r>
              <a:rPr lang="en-US" dirty="0" smtClean="0"/>
              <a:t>Access control list in Windows system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157619" y="2732116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605706" y="1576714"/>
            <a:ext cx="364957" cy="1802120"/>
            <a:chOff x="7605706" y="1270135"/>
            <a:chExt cx="364957" cy="1802120"/>
          </a:xfrm>
        </p:grpSpPr>
        <p:sp>
          <p:nvSpPr>
            <p:cNvPr id="8" name="Rectangle 7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91490" y="1088571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99155" y="3561978"/>
            <a:ext cx="152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descriptor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58453" y="3937448"/>
            <a:ext cx="18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Fileobject</a:t>
            </a:r>
            <a:r>
              <a:rPr lang="en-US" dirty="0" smtClean="0"/>
              <a:t> (</a:t>
            </a:r>
            <a:r>
              <a:rPr lang="en-US" dirty="0" err="1" smtClean="0"/>
              <a:t>inode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474356" y="3378834"/>
            <a:ext cx="1417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4356" y="2662185"/>
            <a:ext cx="12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00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dirty="0" smtClean="0"/>
              <a:t>FAT (File Allocation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899136"/>
            <a:ext cx="5693345" cy="61112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Assume (for now) we have a </a:t>
            </a:r>
            <a:br>
              <a:rPr lang="en-US" sz="2400" dirty="0" smtClean="0"/>
            </a:br>
            <a:r>
              <a:rPr lang="en-US" sz="2400" dirty="0" smtClean="0"/>
              <a:t>way to translate a path to a “file number”</a:t>
            </a:r>
          </a:p>
          <a:p>
            <a:pPr lvl="1"/>
            <a:r>
              <a:rPr lang="en-US" sz="2000" dirty="0" smtClean="0"/>
              <a:t>i.e., a directory structure</a:t>
            </a:r>
          </a:p>
          <a:p>
            <a:r>
              <a:rPr lang="en-US" sz="2400" dirty="0" smtClean="0"/>
              <a:t>Disk Storage is a collection of Blocks</a:t>
            </a:r>
          </a:p>
          <a:p>
            <a:pPr lvl="1"/>
            <a:r>
              <a:rPr lang="en-US" sz="2000" dirty="0" smtClean="0"/>
              <a:t>Just hold file data</a:t>
            </a:r>
          </a:p>
          <a:p>
            <a:r>
              <a:rPr lang="en-US" sz="2400" dirty="0" smtClean="0"/>
              <a:t>Example: </a:t>
            </a:r>
            <a:r>
              <a:rPr lang="en-US" sz="2400" dirty="0" err="1" smtClean="0"/>
              <a:t>file_read</a:t>
            </a:r>
            <a:r>
              <a:rPr lang="en-US" sz="2400" dirty="0" smtClean="0"/>
              <a:t> 31, &lt; 2, x &gt;</a:t>
            </a:r>
          </a:p>
          <a:p>
            <a:pPr lvl="1"/>
            <a:r>
              <a:rPr lang="en-US" sz="2200" dirty="0" smtClean="0"/>
              <a:t>Index into FAT with file number</a:t>
            </a:r>
          </a:p>
          <a:p>
            <a:pPr lvl="1"/>
            <a:r>
              <a:rPr lang="en-US" sz="2200" dirty="0" smtClean="0"/>
              <a:t>Follow linked list to block</a:t>
            </a:r>
          </a:p>
          <a:p>
            <a:pPr lvl="1"/>
            <a:r>
              <a:rPr lang="en-US" sz="2200" dirty="0" smtClean="0"/>
              <a:t>Read the block from disk into </a:t>
            </a:r>
            <a:r>
              <a:rPr lang="en-US" sz="2200" dirty="0" err="1" smtClean="0"/>
              <a:t>mem</a:t>
            </a:r>
            <a:endParaRPr lang="en-US" sz="2200" dirty="0" smtClean="0"/>
          </a:p>
          <a:p>
            <a:pPr lvl="1"/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144085" y="2280804"/>
            <a:ext cx="1637681" cy="321145"/>
            <a:chOff x="5374106" y="3569368"/>
            <a:chExt cx="1393002" cy="32114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07777"/>
            </a:xfrm>
            <a:prstGeom prst="rect">
              <a:avLst/>
            </a:prstGeom>
            <a:solidFill>
              <a:srgbClr val="BCFFBC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0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44083" y="2601949"/>
            <a:ext cx="1634523" cy="321145"/>
            <a:chOff x="5374105" y="3569368"/>
            <a:chExt cx="1390316" cy="32114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1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140926" y="4849964"/>
            <a:ext cx="1640839" cy="321145"/>
            <a:chOff x="5374105" y="3569368"/>
            <a:chExt cx="1395688" cy="32114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2</a:t>
              </a:r>
              <a:endParaRPr lang="en-US" sz="14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10923" y="1256347"/>
            <a:ext cx="13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38943" y="1256347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6503500" y="5574268"/>
            <a:ext cx="68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799373" y="1568943"/>
            <a:ext cx="42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716570" y="1568943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410200" y="5574268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031851" y="1688364"/>
            <a:ext cx="2044170" cy="957247"/>
            <a:chOff x="3348408" y="1975617"/>
            <a:chExt cx="2044170" cy="957247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480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31: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48408" y="1975617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</a:t>
              </a:r>
              <a:r>
                <a:rPr lang="en-US" dirty="0" smtClean="0">
                  <a:solidFill>
                    <a:srgbClr val="3366FF"/>
                  </a:solidFill>
                </a:rPr>
                <a:t>ile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35783" y="2815390"/>
            <a:ext cx="667424" cy="2353483"/>
            <a:chOff x="5348365" y="3141579"/>
            <a:chExt cx="667424" cy="2353483"/>
          </a:xfrm>
        </p:grpSpPr>
        <p:sp>
          <p:nvSpPr>
            <p:cNvPr id="75" name="Rectangle 74"/>
            <p:cNvSpPr/>
            <p:nvPr/>
          </p:nvSpPr>
          <p:spPr>
            <a:xfrm>
              <a:off x="5348365" y="5173917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970533" y="6203340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4" name="Can 83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7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32 L -0.37066 0.1032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A Little Queuing Theory: Some Results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8392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ea typeface="Gulim" panose="020B0600000101010101" pitchFamily="34" charset="-127"/>
              </a:rPr>
              <a:t>Assumptions: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ea typeface="Gulim" panose="020B0600000101010101" pitchFamily="34" charset="-127"/>
              </a:rPr>
              <a:t>System in equilibrium; No limit to the queue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ea typeface="Gulim" panose="020B0600000101010101" pitchFamily="34" charset="-127"/>
              </a:rPr>
              <a:t>Time between successive </a:t>
            </a: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arrivals</a:t>
            </a:r>
            <a:r>
              <a:rPr lang="en-US" altLang="ko-KR" sz="2000" dirty="0" smtClean="0">
                <a:ea typeface="Gulim" panose="020B0600000101010101" pitchFamily="34" charset="-127"/>
              </a:rPr>
              <a:t> is random and memoryless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 smtClean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 smtClean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 smtClean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 smtClean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 smtClean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ea typeface="Gulim" panose="020B0600000101010101" pitchFamily="34" charset="-127"/>
              </a:rPr>
              <a:t>Parameters that describe our system: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:</a:t>
            </a:r>
            <a:r>
              <a:rPr lang="en-US" altLang="ko-KR" sz="2000" dirty="0" smtClean="0">
                <a:ea typeface="Gulim" panose="020B0600000101010101" pitchFamily="34" charset="-127"/>
              </a:rPr>
              <a:t> 	mean number of arriving customers/second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000" dirty="0" smtClean="0">
                <a:ea typeface="Gulim" panose="020B0600000101010101" pitchFamily="34" charset="-127"/>
              </a:rPr>
              <a:t>	mean time to service a customer (“</a:t>
            </a:r>
            <a:r>
              <a:rPr lang="en-US" altLang="ko-KR" sz="2000" dirty="0" smtClean="0">
                <a:solidFill>
                  <a:schemeClr val="accent1"/>
                </a:solidFill>
                <a:ea typeface="Gulim" panose="020B0600000101010101" pitchFamily="34" charset="-127"/>
              </a:rPr>
              <a:t>m1</a:t>
            </a:r>
            <a:r>
              <a:rPr lang="en-US" altLang="ko-KR" sz="2000" dirty="0" smtClean="0">
                <a:ea typeface="Gulim" panose="020B0600000101010101" pitchFamily="34" charset="-127"/>
              </a:rPr>
              <a:t>”)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C:</a:t>
            </a:r>
            <a:r>
              <a:rPr lang="en-US" altLang="ko-KR" sz="2000" dirty="0" smtClean="0">
                <a:ea typeface="Gulim" panose="020B0600000101010101" pitchFamily="34" charset="-127"/>
              </a:rPr>
              <a:t>	squared coefficient of variance = </a:t>
            </a:r>
            <a:r>
              <a:rPr lang="en-US" altLang="ko-KR" sz="2000" dirty="0" smtClean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sz="2000" baseline="30000" dirty="0" smtClean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sz="2000" dirty="0" smtClean="0">
                <a:ea typeface="Gulim" panose="020B0600000101010101" pitchFamily="34" charset="-127"/>
              </a:rPr>
              <a:t>/m1</a:t>
            </a:r>
            <a:r>
              <a:rPr lang="en-US" altLang="ko-KR" sz="2000" baseline="30000" dirty="0" smtClean="0">
                <a:ea typeface="Gulim" panose="020B0600000101010101" pitchFamily="34" charset="-127"/>
              </a:rPr>
              <a:t>2</a:t>
            </a:r>
            <a:endParaRPr lang="en-US" altLang="ko-KR" sz="2000" dirty="0" smtClean="0">
              <a:solidFill>
                <a:schemeClr val="accent1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l-GR" altLang="en-US" sz="2000" dirty="0" smtClean="0">
                <a:solidFill>
                  <a:schemeClr val="accent2"/>
                </a:solidFill>
              </a:rPr>
              <a:t>μ</a:t>
            </a:r>
            <a:r>
              <a:rPr lang="en-US" altLang="ko-KR" sz="20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000" dirty="0" smtClean="0">
                <a:ea typeface="Gulim" panose="020B0600000101010101" pitchFamily="34" charset="-127"/>
              </a:rPr>
              <a:t>	service rate = 1/</a:t>
            </a:r>
            <a:r>
              <a:rPr lang="en-US" altLang="ko-KR" sz="2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sz="2000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u:</a:t>
            </a:r>
            <a:r>
              <a:rPr lang="en-US" altLang="ko-KR" sz="2000" dirty="0" smtClean="0">
                <a:ea typeface="Gulim" panose="020B0600000101010101" pitchFamily="34" charset="-127"/>
              </a:rPr>
              <a:t>	server utilization (0</a:t>
            </a:r>
            <a:r>
              <a:rPr lang="en-US" altLang="ko-KR" sz="2000" dirty="0" smtClean="0">
                <a:ea typeface="Gulim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000" dirty="0" smtClean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000" dirty="0" smtClean="0">
                <a:ea typeface="Gulim" panose="020B0600000101010101" pitchFamily="34" charset="-127"/>
                <a:sym typeface="Symbol" panose="05050102010706020507" pitchFamily="18" charset="2"/>
              </a:rPr>
              <a:t>1)</a:t>
            </a:r>
            <a:r>
              <a:rPr lang="en-US" altLang="ko-KR" sz="2000" dirty="0" smtClean="0">
                <a:ea typeface="Gulim" panose="020B0600000101010101" pitchFamily="34" charset="-127"/>
              </a:rPr>
              <a:t>: </a:t>
            </a:r>
            <a:r>
              <a:rPr lang="en-US" altLang="ko-KR" sz="20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u </a:t>
            </a:r>
            <a:r>
              <a:rPr lang="en-US" altLang="ko-KR" sz="2000" dirty="0" smtClean="0">
                <a:ea typeface="Gulim" panose="020B0600000101010101" pitchFamily="34" charset="-127"/>
              </a:rPr>
              <a:t>= </a:t>
            </a: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000" dirty="0" smtClean="0">
                <a:ea typeface="Gulim" panose="020B0600000101010101" pitchFamily="34" charset="-127"/>
              </a:rPr>
              <a:t>/</a:t>
            </a:r>
            <a:r>
              <a:rPr lang="el-GR" altLang="en-US" sz="2000" dirty="0" smtClean="0">
                <a:solidFill>
                  <a:schemeClr val="accent2"/>
                </a:solidFill>
              </a:rPr>
              <a:t>μ</a:t>
            </a:r>
            <a:r>
              <a:rPr lang="en-US" altLang="ko-KR" sz="2000" dirty="0" smtClean="0">
                <a:ea typeface="Gulim" panose="020B0600000101010101" pitchFamily="34" charset="-127"/>
              </a:rPr>
              <a:t> = </a:t>
            </a: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000" dirty="0" smtClean="0"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ea typeface="Gulim" panose="020B0600000101010101" pitchFamily="34" charset="-127"/>
              </a:rPr>
              <a:t>Parameters we wish to compute: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000" dirty="0" smtClean="0">
                <a:ea typeface="Gulim" panose="020B0600000101010101" pitchFamily="34" charset="-127"/>
              </a:rPr>
              <a:t>: 	Time spent in queue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 smtClean="0">
                <a:ea typeface="Gulim" panose="020B0600000101010101" pitchFamily="34" charset="-127"/>
              </a:rPr>
              <a:t>L</a:t>
            </a:r>
            <a:r>
              <a:rPr lang="en-US" altLang="ko-KR" sz="20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000" dirty="0" smtClean="0">
                <a:ea typeface="Gulim" panose="020B0600000101010101" pitchFamily="34" charset="-127"/>
              </a:rPr>
              <a:t>: 	Length of queue = </a:t>
            </a:r>
            <a:r>
              <a:rPr lang="en-US" altLang="ko-KR" sz="2000" dirty="0" smtClean="0"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000" dirty="0" err="1" smtClean="0"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0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000" dirty="0" smtClean="0">
                <a:ea typeface="Gulim" panose="020B0600000101010101" pitchFamily="34" charset="-127"/>
              </a:rPr>
              <a:t> (by Little’s law)</a:t>
            </a: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Results</a:t>
            </a:r>
            <a:r>
              <a:rPr lang="en-US" altLang="ko-KR" sz="2000" dirty="0" smtClean="0">
                <a:ea typeface="Gulim" panose="020B0600000101010101" pitchFamily="34" charset="-127"/>
              </a:rPr>
              <a:t>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000" dirty="0" smtClean="0">
                <a:ea typeface="Gulim" panose="020B0600000101010101" pitchFamily="34" charset="-127"/>
              </a:rPr>
              <a:t>emoryless service distribution (C = 1):</a:t>
            </a:r>
          </a:p>
          <a:p>
            <a:pPr lvl="2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1800" dirty="0" smtClean="0">
                <a:solidFill>
                  <a:schemeClr val="hlink"/>
                </a:solidFill>
                <a:ea typeface="Gulim" panose="020B0600000101010101" pitchFamily="34" charset="-127"/>
              </a:rPr>
              <a:t>Called M/M/1 queue:</a:t>
            </a:r>
            <a:r>
              <a:rPr lang="en-US" altLang="ko-KR" sz="1800" dirty="0" smtClean="0">
                <a:ea typeface="Gulim" panose="020B0600000101010101" pitchFamily="34" charset="-127"/>
              </a:rPr>
              <a:t> </a:t>
            </a:r>
            <a:r>
              <a:rPr lang="en-US" altLang="ko-KR" sz="18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1800" baseline="-25000" dirty="0" smtClean="0">
                <a:ea typeface="Gulim" panose="020B0600000101010101" pitchFamily="34" charset="-127"/>
              </a:rPr>
              <a:t> </a:t>
            </a:r>
            <a:r>
              <a:rPr lang="en-US" altLang="ko-KR" sz="1800" dirty="0" smtClean="0">
                <a:ea typeface="Gulim" panose="020B0600000101010101" pitchFamily="34" charset="-127"/>
              </a:rPr>
              <a:t>= </a:t>
            </a:r>
            <a:r>
              <a:rPr lang="en-US" altLang="ko-KR" sz="18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sz="1800" dirty="0" smtClean="0">
                <a:ea typeface="Gulim" panose="020B0600000101010101" pitchFamily="34" charset="-127"/>
              </a:rPr>
              <a:t> x u/(1 – u)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G</a:t>
            </a:r>
            <a:r>
              <a:rPr lang="en-US" altLang="ko-KR" sz="2000" dirty="0" smtClean="0">
                <a:ea typeface="Gulim" panose="020B0600000101010101" pitchFamily="34" charset="-127"/>
              </a:rPr>
              <a:t>eneral service distribution (no restrictions), 1 server:</a:t>
            </a:r>
          </a:p>
          <a:p>
            <a:pPr lvl="2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1800" dirty="0" smtClean="0">
                <a:solidFill>
                  <a:schemeClr val="hlink"/>
                </a:solidFill>
                <a:ea typeface="Gulim" panose="020B0600000101010101" pitchFamily="34" charset="-127"/>
              </a:rPr>
              <a:t>Called M/G/1 queue:</a:t>
            </a:r>
            <a:r>
              <a:rPr lang="en-US" altLang="ko-KR" sz="1800" dirty="0" smtClean="0">
                <a:ea typeface="Gulim" panose="020B0600000101010101" pitchFamily="34" charset="-127"/>
              </a:rPr>
              <a:t> </a:t>
            </a:r>
            <a:r>
              <a:rPr lang="en-US" altLang="ko-KR" sz="18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1800" dirty="0" smtClean="0">
                <a:ea typeface="Gulim" panose="020B0600000101010101" pitchFamily="34" charset="-127"/>
              </a:rPr>
              <a:t> = </a:t>
            </a:r>
            <a:r>
              <a:rPr lang="en-US" altLang="ko-KR" sz="18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sz="1800" dirty="0" smtClean="0">
                <a:ea typeface="Gulim" panose="020B0600000101010101" pitchFamily="34" charset="-127"/>
              </a:rPr>
              <a:t> x ½(1+C) x u/(1 – u))</a:t>
            </a:r>
          </a:p>
        </p:txBody>
      </p:sp>
      <p:grpSp>
        <p:nvGrpSpPr>
          <p:cNvPr id="917508" name="Group 4"/>
          <p:cNvGrpSpPr>
            <a:grpSpLocks/>
          </p:cNvGrpSpPr>
          <p:nvPr/>
        </p:nvGrpSpPr>
        <p:grpSpPr bwMode="auto">
          <a:xfrm>
            <a:off x="1516063" y="1600200"/>
            <a:ext cx="5360988" cy="1123950"/>
            <a:chOff x="1039" y="462"/>
            <a:chExt cx="3377" cy="708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039" y="764"/>
              <a:ext cx="978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</a:rPr>
                <a:t>Arrival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sym typeface="Symbol" panose="05050102010706020507" pitchFamily="18" charset="2"/>
                </a:rPr>
                <a:t>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42" y="462"/>
              <a:ext cx="820" cy="560"/>
            </a:xfrm>
            <a:prstGeom prst="rect">
              <a:avLst/>
            </a:prstGeom>
            <a:solidFill>
              <a:srgbClr val="53FB2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>
                  <a:solidFill>
                    <a:schemeClr val="bg1"/>
                  </a:solidFill>
                </a:rPr>
                <a:t>Queue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862" y="738"/>
              <a:ext cx="9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093" y="738"/>
              <a:ext cx="9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3812" y="462"/>
              <a:ext cx="604" cy="603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/>
                <a:t>Server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823" y="764"/>
              <a:ext cx="1022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</a:rPr>
                <a:t>Service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sym typeface="Symbol" panose="05050102010706020507" pitchFamily="18" charset="2"/>
                </a:rPr>
                <a:t></a:t>
              </a:r>
              <a:r>
                <a:rPr lang="el-GR" altLang="en-US" sz="1800">
                  <a:solidFill>
                    <a:schemeClr val="hlink"/>
                  </a:solidFill>
                  <a:sym typeface="Symbol" panose="05050102010706020507" pitchFamily="18" charset="2"/>
                </a:rPr>
                <a:t>μ</a:t>
              </a:r>
              <a:r>
                <a:rPr lang="en-US" altLang="en-US" sz="1800">
                  <a:solidFill>
                    <a:schemeClr val="hlink"/>
                  </a:solidFill>
                  <a:sym typeface="Symbol" panose="05050102010706020507" pitchFamily="18" charset="2"/>
                </a:rPr>
                <a:t>=1/T</a:t>
              </a:r>
              <a:r>
                <a:rPr lang="en-US" altLang="en-US" sz="1800" baseline="-25000">
                  <a:solidFill>
                    <a:schemeClr val="hlink"/>
                  </a:solidFill>
                  <a:sym typeface="Symbol" panose="05050102010706020507" pitchFamily="18" charset="2"/>
                </a:rPr>
                <a:t>ser</a:t>
              </a:r>
              <a:endParaRPr lang="el-GR" altLang="en-US" sz="1800">
                <a:solidFill>
                  <a:schemeClr val="hlink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24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7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7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7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7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17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17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17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17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17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17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175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175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175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175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175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175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8382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blocks</a:t>
            </a:r>
          </a:p>
          <a:p>
            <a:r>
              <a:rPr lang="en-US" dirty="0"/>
              <a:t>FAT is linked list 1-1 with blocks</a:t>
            </a:r>
          </a:p>
          <a:p>
            <a:r>
              <a:rPr lang="en-US" dirty="0"/>
              <a:t>File 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r>
              <a:rPr lang="en-US" dirty="0"/>
              <a:t>File offset (o = B:x )</a:t>
            </a:r>
          </a:p>
          <a:p>
            <a:r>
              <a:rPr lang="en-US" dirty="0"/>
              <a:t>Follow list to get block #</a:t>
            </a:r>
          </a:p>
          <a:p>
            <a:r>
              <a:rPr lang="en-US" dirty="0"/>
              <a:t>Unused blocks </a:t>
            </a:r>
            <a:r>
              <a:rPr lang="en-US" dirty="0">
                <a:sym typeface="Wingdings"/>
              </a:rPr>
              <a:t> FAT free list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21145"/>
            <a:chOff x="5374103" y="3569368"/>
            <a:chExt cx="1393004" cy="321145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0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21145"/>
            <a:chOff x="5374105" y="3569368"/>
            <a:chExt cx="1390316" cy="321145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1</a:t>
              </a:r>
              <a:endParaRPr lang="en-US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2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44170" cy="957247"/>
            <a:chOff x="3348408" y="1975617"/>
            <a:chExt cx="2044170" cy="957247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0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31: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</a:t>
              </a:r>
              <a:r>
                <a:rPr lang="en-US" dirty="0" smtClean="0">
                  <a:solidFill>
                    <a:srgbClr val="3366FF"/>
                  </a:solidFill>
                </a:rPr>
                <a:t>ile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923297" y="3915221"/>
            <a:ext cx="1561518" cy="675596"/>
            <a:chOff x="4235879" y="4214685"/>
            <a:chExt cx="1561518" cy="675596"/>
          </a:xfrm>
        </p:grpSpPr>
        <p:sp>
          <p:nvSpPr>
            <p:cNvPr id="50" name="Rectangle 49"/>
            <p:cNvSpPr/>
            <p:nvPr/>
          </p:nvSpPr>
          <p:spPr>
            <a:xfrm>
              <a:off x="5351173" y="4214685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5879" y="4520949"/>
              <a:ext cx="565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809477" y="4358105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>
            <a:off x="6318062" y="4010520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51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" grpId="0" build="p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8382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blocks</a:t>
            </a:r>
          </a:p>
          <a:p>
            <a:r>
              <a:rPr lang="en-US" dirty="0"/>
              <a:t>FAT is linked list 1-1 with blocks</a:t>
            </a:r>
          </a:p>
          <a:p>
            <a:r>
              <a:rPr lang="en-US" dirty="0"/>
              <a:t>File 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r>
              <a:rPr lang="en-US" dirty="0"/>
              <a:t>File offset (o = B:x )</a:t>
            </a:r>
          </a:p>
          <a:p>
            <a:r>
              <a:rPr lang="en-US" dirty="0"/>
              <a:t>Follow list to get block #</a:t>
            </a:r>
          </a:p>
          <a:p>
            <a:r>
              <a:rPr lang="en-US" dirty="0"/>
              <a:t>Unused blocks </a:t>
            </a:r>
            <a:r>
              <a:rPr lang="en-US" dirty="0">
                <a:sym typeface="Wingdings"/>
              </a:rPr>
              <a:t> FAT free </a:t>
            </a:r>
            <a:r>
              <a:rPr lang="en-US" dirty="0" smtClean="0">
                <a:sym typeface="Wingdings"/>
              </a:rPr>
              <a:t>list</a:t>
            </a:r>
          </a:p>
          <a:p>
            <a:r>
              <a:rPr lang="en-US" dirty="0" smtClean="0">
                <a:sym typeface="Wingdings"/>
              </a:rPr>
              <a:t>Ex: </a:t>
            </a:r>
            <a:r>
              <a:rPr lang="en-US" dirty="0" err="1">
                <a:sym typeface="Wingdings"/>
              </a:rPr>
              <a:t>file_write</a:t>
            </a:r>
            <a:r>
              <a:rPr lang="en-US" dirty="0">
                <a:sym typeface="Wingdings"/>
              </a:rPr>
              <a:t>(51, &lt;3, y&gt; 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 smtClean="0">
                <a:sym typeface="Wingdings"/>
              </a:rPr>
              <a:t>Grab blocks from free list</a:t>
            </a:r>
          </a:p>
          <a:p>
            <a:pPr lvl="1"/>
            <a:r>
              <a:rPr lang="en-US" dirty="0" smtClean="0">
                <a:sym typeface="Wingdings"/>
              </a:rPr>
              <a:t>Linking </a:t>
            </a:r>
            <a:r>
              <a:rPr lang="en-US" dirty="0">
                <a:sym typeface="Wingdings"/>
              </a:rPr>
              <a:t>them </a:t>
            </a:r>
            <a:r>
              <a:rPr lang="en-US" dirty="0" smtClean="0">
                <a:sym typeface="Wingdings"/>
              </a:rPr>
              <a:t>into file</a:t>
            </a:r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21145"/>
            <a:chOff x="5374103" y="3569368"/>
            <a:chExt cx="1393004" cy="321145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0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21145"/>
            <a:chOff x="5374105" y="3569368"/>
            <a:chExt cx="1390316" cy="321145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1</a:t>
              </a:r>
              <a:endParaRPr lang="en-US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2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44170" cy="957247"/>
            <a:chOff x="3348408" y="1975617"/>
            <a:chExt cx="2044170" cy="957247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0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31: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</a:t>
              </a:r>
              <a:r>
                <a:rPr lang="en-US" dirty="0" smtClean="0">
                  <a:solidFill>
                    <a:srgbClr val="3366FF"/>
                  </a:solidFill>
                </a:rPr>
                <a:t>ile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496895" y="4058641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6318062" y="4010520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496895" y="4397394"/>
            <a:ext cx="542048" cy="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30776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7140924" y="3886529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3</a:t>
              </a:r>
              <a:endParaRPr lang="en-US" sz="1400" dirty="0"/>
            </a:p>
          </p:txBody>
        </p:sp>
      </p:grp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6355627" y="3136718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8382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blocks</a:t>
            </a:r>
          </a:p>
          <a:p>
            <a:r>
              <a:rPr lang="en-US" dirty="0"/>
              <a:t>FAT is linked list 1-1 with blocks</a:t>
            </a:r>
          </a:p>
          <a:p>
            <a:r>
              <a:rPr lang="en-US" dirty="0"/>
              <a:t>File 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r>
              <a:rPr lang="en-US" dirty="0">
                <a:sym typeface="Wingdings"/>
              </a:rPr>
              <a:t>Grow file by allocating free blocks and linking them </a:t>
            </a:r>
            <a:r>
              <a:rPr lang="en-US" dirty="0" smtClean="0">
                <a:sym typeface="Wingdings"/>
              </a:rPr>
              <a:t>in</a:t>
            </a:r>
          </a:p>
          <a:p>
            <a:r>
              <a:rPr lang="en-US" dirty="0" smtClean="0">
                <a:sym typeface="Wingdings"/>
              </a:rPr>
              <a:t>Ex: Create </a:t>
            </a:r>
            <a:r>
              <a:rPr lang="en-US" dirty="0">
                <a:sym typeface="Wingdings"/>
              </a:rPr>
              <a:t>file, write, write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140924" y="3886529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3</a:t>
              </a:r>
              <a:endParaRPr lang="en-US" sz="14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21145"/>
            <a:chOff x="5374103" y="3569368"/>
            <a:chExt cx="1393004" cy="321145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0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21145"/>
            <a:chOff x="5374105" y="3569368"/>
            <a:chExt cx="1390316" cy="321145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1</a:t>
              </a:r>
              <a:endParaRPr lang="en-US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2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44170" cy="957247"/>
            <a:chOff x="3348408" y="1975617"/>
            <a:chExt cx="2044170" cy="957247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0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31: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</a:t>
              </a:r>
              <a:r>
                <a:rPr lang="en-US" dirty="0" smtClean="0">
                  <a:solidFill>
                    <a:srgbClr val="3366FF"/>
                  </a:solidFill>
                </a:rPr>
                <a:t>ile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496895" y="4397394"/>
            <a:ext cx="542048" cy="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21145"/>
            <a:chOff x="5374105" y="3569368"/>
            <a:chExt cx="1390316" cy="321145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63, Block 1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21145"/>
            <a:chOff x="5374105" y="3569368"/>
            <a:chExt cx="1390316" cy="321145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63, Block 0</a:t>
              </a:r>
              <a:endParaRPr lang="en-US" sz="1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39603" y="4590817"/>
            <a:ext cx="2455998" cy="529376"/>
            <a:chOff x="3025037" y="4288837"/>
            <a:chExt cx="2455998" cy="529376"/>
          </a:xfrm>
        </p:grpSpPr>
        <p:sp>
          <p:nvSpPr>
            <p:cNvPr id="78" name="TextBox 77"/>
            <p:cNvSpPr txBox="1"/>
            <p:nvPr/>
          </p:nvSpPr>
          <p:spPr>
            <a:xfrm>
              <a:off x="3025037" y="4448881"/>
              <a:ext cx="14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File 2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5554616" y="428103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63:</a:t>
            </a:r>
            <a:endParaRPr lang="en-US" dirty="0"/>
          </a:p>
        </p:txBody>
      </p:sp>
      <p:cxnSp>
        <p:nvCxnSpPr>
          <p:cNvPr id="81" name="Straight Arrow Connector 80"/>
          <p:cNvCxnSpPr>
            <a:endCxn id="70" idx="1"/>
          </p:cNvCxnSpPr>
          <p:nvPr/>
        </p:nvCxnSpPr>
        <p:spPr>
          <a:xfrm flipV="1">
            <a:off x="5523493" y="3095510"/>
            <a:ext cx="517211" cy="134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790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5" grpId="0" animBg="1"/>
      <p:bldP spid="59" grpId="0" animBg="1"/>
      <p:bldP spid="69" grpId="0" animBg="1"/>
      <p:bldP spid="70" grpId="0" animBg="1"/>
      <p:bldP spid="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140924" y="3886529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3</a:t>
              </a:r>
              <a:endParaRPr lang="en-US" sz="14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838200"/>
            <a:ext cx="5410697" cy="5181600"/>
          </a:xfrm>
        </p:spPr>
        <p:txBody>
          <a:bodyPr/>
          <a:lstStyle/>
          <a:p>
            <a:r>
              <a:rPr lang="en-US" dirty="0">
                <a:sym typeface="Wingdings"/>
              </a:rPr>
              <a:t>Used in DOS, Windows, thumb drives, …</a:t>
            </a:r>
          </a:p>
          <a:p>
            <a:r>
              <a:rPr lang="en-US" dirty="0">
                <a:sym typeface="Wingdings"/>
              </a:rPr>
              <a:t>Where is FAT </a:t>
            </a:r>
            <a:r>
              <a:rPr lang="en-US" dirty="0" smtClean="0">
                <a:sym typeface="Wingdings"/>
              </a:rPr>
              <a:t>stored?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On Disk, restore on boot, copy in memory</a:t>
            </a:r>
          </a:p>
          <a:p>
            <a:r>
              <a:rPr lang="en-US" dirty="0">
                <a:sym typeface="Wingdings"/>
              </a:rPr>
              <a:t>What happens when you format a disk?</a:t>
            </a:r>
          </a:p>
          <a:p>
            <a:pPr lvl="1"/>
            <a:r>
              <a:rPr lang="en-US" dirty="0">
                <a:sym typeface="Wingdings"/>
              </a:rPr>
              <a:t>Zero the blocks, link up the FAT </a:t>
            </a:r>
            <a:r>
              <a:rPr lang="en-US" dirty="0" smtClean="0">
                <a:sym typeface="Wingdings"/>
              </a:rPr>
              <a:t>free-list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Simple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21145"/>
            <a:chOff x="5374103" y="3569368"/>
            <a:chExt cx="1393004" cy="321145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0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21145"/>
            <a:chOff x="5374105" y="3569368"/>
            <a:chExt cx="1390316" cy="321145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1</a:t>
              </a:r>
              <a:endParaRPr lang="en-US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2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44170" cy="957247"/>
            <a:chOff x="3348408" y="1975617"/>
            <a:chExt cx="2044170" cy="957247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0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31: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</a:t>
              </a:r>
              <a:r>
                <a:rPr lang="en-US" dirty="0" smtClean="0">
                  <a:solidFill>
                    <a:srgbClr val="3366FF"/>
                  </a:solidFill>
                </a:rPr>
                <a:t>ile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Assessment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6355627" y="3135095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21145"/>
            <a:chOff x="5374105" y="3569368"/>
            <a:chExt cx="1390316" cy="321145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63, Block 1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21145"/>
            <a:chOff x="5374105" y="3569368"/>
            <a:chExt cx="1390316" cy="321145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63, Block 0</a:t>
              </a:r>
              <a:endParaRPr lang="en-US" sz="1400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5554616" y="428103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63: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139603" y="4590817"/>
            <a:ext cx="2455998" cy="529376"/>
            <a:chOff x="3025037" y="4288837"/>
            <a:chExt cx="2455998" cy="529376"/>
          </a:xfrm>
        </p:grpSpPr>
        <p:sp>
          <p:nvSpPr>
            <p:cNvPr id="82" name="TextBox 81"/>
            <p:cNvSpPr txBox="1"/>
            <p:nvPr/>
          </p:nvSpPr>
          <p:spPr>
            <a:xfrm>
              <a:off x="3025037" y="4448881"/>
              <a:ext cx="14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File 2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77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140924" y="3886529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3</a:t>
              </a:r>
              <a:endParaRPr lang="en-US" sz="14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838200"/>
            <a:ext cx="5718901" cy="5181600"/>
          </a:xfrm>
        </p:spPr>
        <p:txBody>
          <a:bodyPr/>
          <a:lstStyle/>
          <a:p>
            <a:r>
              <a:rPr lang="en-US" dirty="0">
                <a:sym typeface="Wingdings"/>
              </a:rPr>
              <a:t>Time to find block (large files) ??</a:t>
            </a:r>
          </a:p>
          <a:p>
            <a:r>
              <a:rPr lang="en-US" dirty="0">
                <a:sym typeface="Wingdings"/>
              </a:rPr>
              <a:t>Free list usually just a bit vector</a:t>
            </a:r>
          </a:p>
          <a:p>
            <a:r>
              <a:rPr lang="en-US" dirty="0">
                <a:sym typeface="Wingdings"/>
              </a:rPr>
              <a:t>Next fit algorithm</a:t>
            </a:r>
          </a:p>
          <a:p>
            <a:r>
              <a:rPr lang="en-US" dirty="0">
                <a:sym typeface="Wingdings"/>
              </a:rPr>
              <a:t>Block layout for file ???</a:t>
            </a:r>
          </a:p>
          <a:p>
            <a:r>
              <a:rPr lang="en-US" dirty="0">
                <a:sym typeface="Wingdings"/>
              </a:rPr>
              <a:t>Sequential Access ???</a:t>
            </a:r>
          </a:p>
          <a:p>
            <a:r>
              <a:rPr lang="en-US" dirty="0">
                <a:sym typeface="Wingdings"/>
              </a:rPr>
              <a:t>Random Access ???</a:t>
            </a:r>
          </a:p>
          <a:p>
            <a:r>
              <a:rPr lang="en-US" dirty="0">
                <a:sym typeface="Wingdings"/>
              </a:rPr>
              <a:t>Fragmentation ???</a:t>
            </a:r>
          </a:p>
          <a:p>
            <a:r>
              <a:rPr lang="en-US" dirty="0">
                <a:sym typeface="Wingdings"/>
              </a:rPr>
              <a:t>Small files ???</a:t>
            </a:r>
          </a:p>
          <a:p>
            <a:r>
              <a:rPr lang="en-US" dirty="0">
                <a:sym typeface="Wingdings"/>
              </a:rPr>
              <a:t>Big files ???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21145"/>
            <a:chOff x="5374103" y="3569368"/>
            <a:chExt cx="1393004" cy="321145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0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21145"/>
            <a:chOff x="5374105" y="3569368"/>
            <a:chExt cx="1390316" cy="321145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1</a:t>
              </a:r>
              <a:endParaRPr lang="en-US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2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44170" cy="957247"/>
            <a:chOff x="3348408" y="1975617"/>
            <a:chExt cx="2044170" cy="957247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0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31: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</a:t>
              </a:r>
              <a:r>
                <a:rPr lang="en-US" dirty="0" smtClean="0">
                  <a:solidFill>
                    <a:srgbClr val="3366FF"/>
                  </a:solidFill>
                </a:rPr>
                <a:t>ile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Assessment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6355627" y="3135095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21145"/>
            <a:chOff x="5374105" y="3569368"/>
            <a:chExt cx="1390316" cy="321145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63, Block 1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21145"/>
            <a:chOff x="5374105" y="3569368"/>
            <a:chExt cx="1390316" cy="321145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63, Block 0</a:t>
              </a:r>
              <a:endParaRPr lang="en-US" sz="1400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5554616" y="428103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63: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139603" y="4590817"/>
            <a:ext cx="2455998" cy="529376"/>
            <a:chOff x="3025037" y="4288837"/>
            <a:chExt cx="2455998" cy="529376"/>
          </a:xfrm>
        </p:grpSpPr>
        <p:sp>
          <p:nvSpPr>
            <p:cNvPr id="82" name="TextBox 81"/>
            <p:cNvSpPr txBox="1"/>
            <p:nvPr/>
          </p:nvSpPr>
          <p:spPr>
            <a:xfrm>
              <a:off x="3025037" y="4448881"/>
              <a:ext cx="14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File 2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1238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10-21 at 1.0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82585"/>
            <a:ext cx="84455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Directory?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2871549"/>
            <a:ext cx="8571832" cy="3451714"/>
          </a:xfrm>
        </p:spPr>
        <p:txBody>
          <a:bodyPr/>
          <a:lstStyle/>
          <a:p>
            <a:r>
              <a:rPr lang="en-US" dirty="0" smtClean="0"/>
              <a:t>Essentially a file containing 							 &lt;</a:t>
            </a:r>
            <a:r>
              <a:rPr lang="en-US" dirty="0" err="1" smtClean="0"/>
              <a:t>file_name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file_number</a:t>
            </a:r>
            <a:r>
              <a:rPr lang="en-US" dirty="0" smtClean="0"/>
              <a:t>&gt; mappings</a:t>
            </a:r>
          </a:p>
          <a:p>
            <a:r>
              <a:rPr lang="en-US" dirty="0" smtClean="0"/>
              <a:t>Free space for new entries</a:t>
            </a:r>
          </a:p>
          <a:p>
            <a:r>
              <a:rPr lang="en-US" dirty="0" smtClean="0"/>
              <a:t>In FAT: attributes kept in directory (!!!)</a:t>
            </a:r>
          </a:p>
          <a:p>
            <a:r>
              <a:rPr lang="en-US" dirty="0" smtClean="0"/>
              <a:t>Each directory a linked list of entries</a:t>
            </a:r>
          </a:p>
          <a:p>
            <a:r>
              <a:rPr lang="en-US" dirty="0" smtClean="0"/>
              <a:t>Where do you find root directory ( “/” 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93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Directory Structure (Con’t)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1"/>
            <a:ext cx="8229600" cy="5943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How many disk accesses to resolve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Courier New" pitchFamily="-83" charset="0"/>
                <a:cs typeface="Courier New" pitchFamily="-83" charset="0"/>
              </a:rPr>
              <a:t>/my/book/count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file header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my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endParaRPr lang="en-US" altLang="ja-JP" dirty="0">
              <a:latin typeface="+mj-lt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first data block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my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; search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book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endParaRPr lang="en-US" altLang="ja-JP" dirty="0">
              <a:latin typeface="+mj-lt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file header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book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endParaRPr lang="en-US" altLang="ja-JP" dirty="0">
              <a:latin typeface="+mj-lt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first data block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book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; search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count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endParaRPr lang="en-US" altLang="ja-JP" dirty="0">
              <a:latin typeface="+mj-lt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file header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count</a:t>
            </a:r>
            <a:r>
              <a:rPr lang="ja-JP" altLang="en-US" dirty="0" smtClean="0">
                <a:latin typeface="+mj-lt"/>
                <a:ea typeface="ＭＳ Ｐゴシック" pitchFamily="-83" charset="-128"/>
              </a:rPr>
              <a:t>”</a:t>
            </a:r>
            <a:endParaRPr lang="en-US" dirty="0">
              <a:solidFill>
                <a:schemeClr val="hlink"/>
              </a:solidFill>
              <a:latin typeface="+mj-lt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latin typeface="+mj-lt"/>
                <a:ea typeface="ＭＳ Ｐゴシック" pitchFamily="-83" charset="-128"/>
              </a:rPr>
              <a:t>Current working directory: </a:t>
            </a:r>
            <a:r>
              <a:rPr lang="en-US" dirty="0">
                <a:latin typeface="+mj-lt"/>
                <a:ea typeface="ＭＳ Ｐゴシック" pitchFamily="-83" charset="-128"/>
              </a:rPr>
              <a:t>Per-address-space pointer to a directory (</a:t>
            </a:r>
            <a:r>
              <a:rPr lang="en-US" dirty="0" err="1">
                <a:latin typeface="+mj-lt"/>
                <a:ea typeface="ＭＳ Ｐゴシック" pitchFamily="-83" charset="-128"/>
              </a:rPr>
              <a:t>inode</a:t>
            </a:r>
            <a:r>
              <a:rPr lang="en-US" dirty="0">
                <a:latin typeface="+mj-lt"/>
                <a:ea typeface="ＭＳ Ｐゴシック" pitchFamily="-83" charset="-128"/>
              </a:rPr>
              <a:t>)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Allows user to specify relative filename instead of absolute path (say CWD=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Courier New" pitchFamily="-83" charset="0"/>
                <a:cs typeface="Courier New" pitchFamily="-83" charset="0"/>
              </a:rPr>
              <a:t>/my/book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 can resolve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count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+mj-lt"/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0652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FAT security holes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FAT has no access rights</a:t>
            </a:r>
          </a:p>
          <a:p>
            <a:r>
              <a:rPr lang="en-US" dirty="0" smtClean="0"/>
              <a:t>FAT has no header in the file blocks</a:t>
            </a:r>
          </a:p>
          <a:p>
            <a:r>
              <a:rPr lang="en-US" dirty="0" smtClean="0"/>
              <a:t>Just gives and index into the FAT </a:t>
            </a:r>
          </a:p>
          <a:p>
            <a:pPr lvl="1"/>
            <a:r>
              <a:rPr lang="en-US" dirty="0" smtClean="0"/>
              <a:t>(file number = block number)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75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4953000" cy="5105400"/>
          </a:xfrm>
        </p:spPr>
        <p:txBody>
          <a:bodyPr/>
          <a:lstStyle/>
          <a:p>
            <a:r>
              <a:rPr lang="en-US" dirty="0" smtClean="0"/>
              <a:t>Most files are small</a:t>
            </a:r>
          </a:p>
          <a:p>
            <a:r>
              <a:rPr lang="en-US" dirty="0" smtClean="0"/>
              <a:t>Most of the space is occupied by the rare big ones</a:t>
            </a:r>
            <a:endParaRPr lang="en-US" dirty="0"/>
          </a:p>
        </p:txBody>
      </p:sp>
      <p:pic>
        <p:nvPicPr>
          <p:cNvPr id="7" name="Picture 6" descr="Screen Shot 2014-10-21 at 1.4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1453"/>
            <a:ext cx="4912891" cy="3044412"/>
          </a:xfrm>
          <a:prstGeom prst="rect">
            <a:avLst/>
          </a:prstGeom>
        </p:spPr>
      </p:pic>
      <p:pic>
        <p:nvPicPr>
          <p:cNvPr id="8" name="Picture 7" descr="Screen Shot 2014-10-21 at 1.5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52" y="2467274"/>
            <a:ext cx="4487147" cy="3438591"/>
          </a:xfrm>
          <a:prstGeom prst="rect">
            <a:avLst/>
          </a:prstGeom>
        </p:spPr>
      </p:pic>
      <p:pic>
        <p:nvPicPr>
          <p:cNvPr id="9" name="Picture 8" descr="Screen Shot 2014-10-21 at 1.49.39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30" y="728389"/>
            <a:ext cx="3369382" cy="10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74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about a “real”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/>
          <a:lstStyle/>
          <a:p>
            <a:r>
              <a:rPr lang="en-US" dirty="0" smtClean="0"/>
              <a:t>Meet the </a:t>
            </a:r>
            <a:r>
              <a:rPr lang="en-US" dirty="0" err="1" smtClean="0"/>
              <a:t>inode</a:t>
            </a:r>
            <a:endParaRPr lang="en-US" dirty="0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76015" y="1740385"/>
            <a:ext cx="8291785" cy="4560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2728318"/>
            <a:ext cx="13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f</a:t>
            </a:r>
            <a:r>
              <a:rPr lang="en-US" dirty="0" err="1" smtClean="0">
                <a:solidFill>
                  <a:srgbClr val="0000FF"/>
                </a:solidFill>
              </a:rPr>
              <a:t>ile_number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9" name="Elbow Connector 8"/>
          <p:cNvCxnSpPr>
            <a:stCxn id="8" idx="2"/>
          </p:cNvCxnSpPr>
          <p:nvPr/>
        </p:nvCxnSpPr>
        <p:spPr>
          <a:xfrm rot="16200000" flipH="1">
            <a:off x="777103" y="3216363"/>
            <a:ext cx="940260" cy="702834"/>
          </a:xfrm>
          <a:prstGeom prst="bentConnector3">
            <a:avLst>
              <a:gd name="adj1" fmla="val 1006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92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the disk performance highest?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When there are big sequential reads, or</a:t>
            </a:r>
          </a:p>
          <a:p>
            <a:r>
              <a:rPr lang="en-US" dirty="0" smtClean="0"/>
              <a:t>When there is so much work to do that they can be piggy backed (reordering queues—one moment)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OK, to be inefficient when things are mostly idle</a:t>
            </a:r>
          </a:p>
          <a:p>
            <a:r>
              <a:rPr lang="en-US" dirty="0" smtClean="0"/>
              <a:t>Bursts are both a threat and an opportunity</a:t>
            </a:r>
          </a:p>
          <a:p>
            <a:r>
              <a:rPr lang="en-US" dirty="0" smtClean="0"/>
              <a:t>&lt;your idea for optimization goes here&gt;</a:t>
            </a:r>
          </a:p>
          <a:p>
            <a:pPr lvl="1"/>
            <a:r>
              <a:rPr lang="en-US" dirty="0" smtClean="0"/>
              <a:t>Waste space for speed?</a:t>
            </a:r>
          </a:p>
          <a:p>
            <a:pPr lvl="1"/>
            <a:endParaRPr lang="en-US" dirty="0"/>
          </a:p>
          <a:p>
            <a:r>
              <a:rPr lang="en-US" dirty="0" smtClean="0"/>
              <a:t>Other techniques:</a:t>
            </a:r>
          </a:p>
          <a:p>
            <a:pPr lvl="1"/>
            <a:r>
              <a:rPr lang="en-US" dirty="0"/>
              <a:t>Reduce overhead through user level drivers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the impact of I/O delays by doing other useful work in the </a:t>
            </a:r>
            <a:r>
              <a:rPr lang="en-US" dirty="0" smtClean="0"/>
              <a:t>meantime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28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533400"/>
          </a:xfrm>
        </p:spPr>
        <p:txBody>
          <a:bodyPr/>
          <a:lstStyle/>
          <a:p>
            <a:r>
              <a:rPr lang="en-US" dirty="0" smtClean="0"/>
              <a:t>Unix Fast File System (Optimization on Unix </a:t>
            </a:r>
            <a:r>
              <a:rPr lang="en-US" dirty="0" err="1" smtClean="0"/>
              <a:t>Filesystem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Original </a:t>
            </a:r>
            <a:r>
              <a:rPr lang="en-US" dirty="0" err="1" smtClean="0"/>
              <a:t>inode</a:t>
            </a:r>
            <a:r>
              <a:rPr lang="en-US" dirty="0" smtClean="0"/>
              <a:t> format appeared in BSD 4.1</a:t>
            </a:r>
          </a:p>
          <a:p>
            <a:pPr lvl="1"/>
            <a:r>
              <a:rPr lang="en-US" dirty="0" smtClean="0"/>
              <a:t>Berkeley Standard Distribution Unix</a:t>
            </a:r>
          </a:p>
          <a:p>
            <a:pPr lvl="1"/>
            <a:r>
              <a:rPr lang="en-US" dirty="0" smtClean="0"/>
              <a:t>Part of your heritage!</a:t>
            </a:r>
          </a:p>
          <a:p>
            <a:r>
              <a:rPr lang="en-US" dirty="0" smtClean="0"/>
              <a:t>File Number is index into </a:t>
            </a:r>
            <a:r>
              <a:rPr lang="en-US" dirty="0" err="1" smtClean="0"/>
              <a:t>inode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Multi-level index structure</a:t>
            </a:r>
          </a:p>
          <a:p>
            <a:pPr lvl="1"/>
            <a:r>
              <a:rPr lang="en-US" dirty="0" smtClean="0"/>
              <a:t>Great for little to large files</a:t>
            </a:r>
          </a:p>
          <a:p>
            <a:pPr lvl="1"/>
            <a:r>
              <a:rPr lang="en-US" dirty="0" smtClean="0"/>
              <a:t>Asymmetric tree with fixed sized blocks</a:t>
            </a:r>
          </a:p>
          <a:p>
            <a:r>
              <a:rPr lang="en-US" dirty="0" smtClean="0"/>
              <a:t>Metadata associated with the file</a:t>
            </a:r>
          </a:p>
          <a:p>
            <a:pPr lvl="1"/>
            <a:r>
              <a:rPr lang="en-US" dirty="0" smtClean="0"/>
              <a:t>Rather than in the directory that points to it</a:t>
            </a:r>
          </a:p>
          <a:p>
            <a:r>
              <a:rPr lang="en-US" dirty="0" smtClean="0"/>
              <a:t>UNIX FFS: BSD 4.2: Locality Heuristics</a:t>
            </a:r>
          </a:p>
          <a:p>
            <a:pPr lvl="1"/>
            <a:r>
              <a:rPr lang="en-US" dirty="0" smtClean="0"/>
              <a:t>Block group placement</a:t>
            </a:r>
          </a:p>
          <a:p>
            <a:pPr lvl="1"/>
            <a:r>
              <a:rPr lang="en-US" dirty="0" smtClean="0"/>
              <a:t>Reserve space</a:t>
            </a:r>
          </a:p>
          <a:p>
            <a:r>
              <a:rPr lang="en-US" dirty="0" smtClean="0"/>
              <a:t>Scalable directory structure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787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“almost real”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38" y="921566"/>
            <a:ext cx="8229600" cy="765534"/>
          </a:xfrm>
        </p:spPr>
        <p:txBody>
          <a:bodyPr/>
          <a:lstStyle/>
          <a:p>
            <a:r>
              <a:rPr lang="en-US" dirty="0" smtClean="0"/>
              <a:t>Pintos: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file.c</a:t>
            </a:r>
            <a:r>
              <a:rPr lang="en-US" dirty="0" smtClean="0"/>
              <a:t>, </a:t>
            </a:r>
            <a:r>
              <a:rPr lang="en-US" dirty="0" err="1" smtClean="0"/>
              <a:t>inode.c</a:t>
            </a:r>
            <a:endParaRPr lang="en-US" dirty="0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491" y="2728318"/>
            <a:ext cx="13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f</a:t>
            </a:r>
            <a:r>
              <a:rPr lang="en-US" dirty="0" err="1" smtClean="0">
                <a:solidFill>
                  <a:srgbClr val="0000FF"/>
                </a:solidFill>
              </a:rPr>
              <a:t>ile_number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Elbow Connector 9"/>
          <p:cNvCxnSpPr>
            <a:stCxn id="8" idx="2"/>
          </p:cNvCxnSpPr>
          <p:nvPr/>
        </p:nvCxnSpPr>
        <p:spPr>
          <a:xfrm rot="16200000" flipH="1">
            <a:off x="865994" y="3216363"/>
            <a:ext cx="940260" cy="702834"/>
          </a:xfrm>
          <a:prstGeom prst="bentConnector3">
            <a:avLst>
              <a:gd name="adj1" fmla="val 1006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4-10-22 at 5.02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1" y="1527628"/>
            <a:ext cx="6629400" cy="1371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1" name="Picture 10" descr="Screen Shot 2014-10-22 at 5.04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41" y="4897623"/>
            <a:ext cx="5994400" cy="1879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4" name="Picture 13" descr="Screen Shot 2014-10-22 at 5.05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946517"/>
            <a:ext cx="7302500" cy="19050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533918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File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/>
          <a:lstStyle/>
          <a:p>
            <a:r>
              <a:rPr lang="en-US" dirty="0" err="1" smtClean="0"/>
              <a:t>Inode</a:t>
            </a:r>
            <a:r>
              <a:rPr lang="en-US" dirty="0" smtClean="0"/>
              <a:t> metadata</a:t>
            </a:r>
            <a:endParaRPr lang="en-US" dirty="0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2430684"/>
            <a:ext cx="982239" cy="91274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3551774"/>
            <a:ext cx="4245073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Group</a:t>
            </a:r>
          </a:p>
          <a:p>
            <a:r>
              <a:rPr lang="en-US" dirty="0" smtClean="0"/>
              <a:t>9 basic access control bits </a:t>
            </a:r>
          </a:p>
          <a:p>
            <a:r>
              <a:rPr lang="en-US" dirty="0"/>
              <a:t> </a:t>
            </a:r>
            <a:r>
              <a:rPr lang="en-US" dirty="0" smtClean="0"/>
              <a:t>  - UGO x RWX</a:t>
            </a:r>
          </a:p>
          <a:p>
            <a:r>
              <a:rPr lang="en-US" dirty="0" err="1" smtClean="0"/>
              <a:t>Setuid</a:t>
            </a:r>
            <a:r>
              <a:rPr lang="en-US" dirty="0" smtClean="0"/>
              <a:t> bit</a:t>
            </a:r>
          </a:p>
          <a:p>
            <a:r>
              <a:rPr lang="en-US" dirty="0" smtClean="0"/>
              <a:t>    - execute at owner permissions</a:t>
            </a:r>
          </a:p>
          <a:p>
            <a:r>
              <a:rPr lang="en-US" dirty="0" smtClean="0"/>
              <a:t>    - rather than user</a:t>
            </a:r>
          </a:p>
          <a:p>
            <a:r>
              <a:rPr lang="en-US" dirty="0" err="1" smtClean="0"/>
              <a:t>Getgid</a:t>
            </a:r>
            <a:r>
              <a:rPr lang="en-US" dirty="0" smtClean="0"/>
              <a:t> bit</a:t>
            </a:r>
          </a:p>
          <a:p>
            <a:r>
              <a:rPr lang="en-US" dirty="0" smtClean="0"/>
              <a:t>    - execute at group’s permissions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523464" y="3343430"/>
            <a:ext cx="187217" cy="208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98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 smtClean="0"/>
              <a:t>Small files: 12 pointers direct to data blocks</a:t>
            </a:r>
            <a:endParaRPr lang="en-US" dirty="0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3343430"/>
            <a:ext cx="912787" cy="176596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2953680" cy="1200329"/>
          </a:xfrm>
          <a:prstGeom prst="rect">
            <a:avLst/>
          </a:prstGeom>
          <a:solidFill>
            <a:srgbClr val="DBEEF4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 pointers</a:t>
            </a:r>
          </a:p>
          <a:p>
            <a:endParaRPr lang="en-US" dirty="0"/>
          </a:p>
          <a:p>
            <a:r>
              <a:rPr lang="en-US" dirty="0" smtClean="0"/>
              <a:t>4kB blocks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/>
              <a:t>sufficient For files up to 48KB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54022" y="2777793"/>
            <a:ext cx="956660" cy="565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4137198"/>
            <a:ext cx="4292335" cy="2659867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5476727" y="4458182"/>
            <a:ext cx="2067270" cy="176596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9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 smtClean="0"/>
              <a:t>Large files: 1,2,3 level indirect pointers</a:t>
            </a:r>
            <a:endParaRPr lang="en-US" dirty="0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5069710"/>
            <a:ext cx="912787" cy="5258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3510898" cy="2031325"/>
          </a:xfrm>
          <a:prstGeom prst="rect">
            <a:avLst/>
          </a:prstGeom>
          <a:solidFill>
            <a:srgbClr val="DBEEF4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Indirect pointers</a:t>
            </a:r>
          </a:p>
          <a:p>
            <a:r>
              <a:rPr lang="en-US" dirty="0" smtClean="0"/>
              <a:t>  - point to a disk block </a:t>
            </a:r>
          </a:p>
          <a:p>
            <a:r>
              <a:rPr lang="en-US" dirty="0"/>
              <a:t> </a:t>
            </a:r>
            <a:r>
              <a:rPr lang="en-US" dirty="0" smtClean="0"/>
              <a:t>    containing only pointers</a:t>
            </a:r>
          </a:p>
          <a:p>
            <a:r>
              <a:rPr lang="en-US" dirty="0"/>
              <a:t> </a:t>
            </a:r>
            <a:r>
              <a:rPr lang="en-US" dirty="0" smtClean="0"/>
              <a:t> - 4 kB blocks =&gt; 1024 </a:t>
            </a:r>
            <a:r>
              <a:rPr lang="en-US" dirty="0" err="1" smtClean="0"/>
              <a:t>ptrs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=&gt; 4 MB @ level 2</a:t>
            </a:r>
          </a:p>
          <a:p>
            <a:r>
              <a:rPr lang="en-US" dirty="0"/>
              <a:t> </a:t>
            </a:r>
            <a:r>
              <a:rPr lang="en-US" dirty="0" smtClean="0"/>
              <a:t>    =&gt; 4 GB @ level 3</a:t>
            </a:r>
          </a:p>
          <a:p>
            <a:r>
              <a:rPr lang="en-US" dirty="0"/>
              <a:t> </a:t>
            </a:r>
            <a:r>
              <a:rPr lang="en-US" dirty="0" smtClean="0"/>
              <a:t>    =&gt; 4 TB @ level 4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363424" y="3608789"/>
            <a:ext cx="347258" cy="14609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88535" y="323945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48 KB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11591" y="376118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+4 </a:t>
            </a:r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62887" y="45584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+4 GB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01359" y="59312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+4 TB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9" name="Picture 18" descr="Screen Shot 2014-10-21 at 1.50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3" y="4246255"/>
            <a:ext cx="3229456" cy="247479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35423" y="4662945"/>
            <a:ext cx="1286233" cy="16108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50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Freespace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vector with a bit per storage block</a:t>
            </a:r>
          </a:p>
          <a:p>
            <a:r>
              <a:rPr lang="en-US" dirty="0" smtClean="0"/>
              <a:t>Stored at a fixed location within the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61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Where are inodes stored?</a:t>
            </a:r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ＭＳ Ｐゴシック" pitchFamily="-83" charset="-128"/>
              </a:rPr>
              <a:t>In early UNIX and DOS/Windows’ FAT file system, headers stored in special array in outermost cylinders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+mj-lt"/>
                <a:ea typeface="ＭＳ Ｐゴシック" pitchFamily="-83" charset="-128"/>
              </a:rPr>
              <a:t>Header not stored anywhere near the data blocks. To read a small file, seek to get header, seek back to data.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+mj-lt"/>
                <a:ea typeface="ＭＳ Ｐゴシック" pitchFamily="-83" charset="-128"/>
              </a:rPr>
              <a:t>Fixed size, set when disk is formatted. At formatting time, a fixed number of </a:t>
            </a:r>
            <a:r>
              <a:rPr lang="en-US" dirty="0" err="1">
                <a:latin typeface="+mj-lt"/>
                <a:ea typeface="ＭＳ Ｐゴシック" pitchFamily="-83" charset="-128"/>
              </a:rPr>
              <a:t>inodes</a:t>
            </a:r>
            <a:r>
              <a:rPr lang="en-US" dirty="0">
                <a:latin typeface="+mj-lt"/>
                <a:ea typeface="ＭＳ Ｐゴシック" pitchFamily="-83" charset="-128"/>
              </a:rPr>
              <a:t> were created (They were each given a unique number, called an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 err="1">
                <a:latin typeface="+mj-lt"/>
                <a:ea typeface="ＭＳ Ｐゴシック" pitchFamily="-83" charset="-128"/>
              </a:rPr>
              <a:t>inumber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)</a:t>
            </a:r>
            <a:endParaRPr lang="en-US" dirty="0">
              <a:latin typeface="+mj-lt"/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700236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Where are inodes stored?</a:t>
            </a:r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2179" y="1136316"/>
            <a:ext cx="8534400" cy="529389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Later versions of UNIX moved the header information to be closer to the data blocks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Often, </a:t>
            </a:r>
            <a:r>
              <a:rPr lang="en-US" dirty="0" err="1">
                <a:latin typeface="+mj-lt"/>
                <a:ea typeface="ＭＳ Ｐゴシック" pitchFamily="-83" charset="-128"/>
              </a:rPr>
              <a:t>inode</a:t>
            </a:r>
            <a:r>
              <a:rPr lang="en-US" dirty="0">
                <a:latin typeface="+mj-lt"/>
                <a:ea typeface="ＭＳ Ｐゴシック" pitchFamily="-83" charset="-128"/>
              </a:rPr>
              <a:t> for file stored in same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cylinder group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 as parent directory of the file (makes an </a:t>
            </a:r>
            <a:r>
              <a:rPr lang="en-US" altLang="ja-JP" dirty="0" err="1">
                <a:latin typeface="+mj-lt"/>
                <a:ea typeface="Courier New" pitchFamily="-83" charset="0"/>
                <a:cs typeface="Courier New" pitchFamily="-83" charset="0"/>
              </a:rPr>
              <a:t>ls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 of that directory run fast).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Pros: 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UNIX BSD 4.2 puts a portion of the file header array on </a:t>
            </a:r>
            <a:r>
              <a:rPr lang="en-US" dirty="0" smtClean="0">
                <a:latin typeface="+mj-lt"/>
                <a:ea typeface="ＭＳ Ｐゴシック" pitchFamily="-83" charset="-128"/>
              </a:rPr>
              <a:t>each of many cylinders.  </a:t>
            </a:r>
            <a:r>
              <a:rPr lang="en-US" dirty="0">
                <a:latin typeface="+mj-lt"/>
                <a:ea typeface="ＭＳ Ｐゴシック" pitchFamily="-83" charset="-128"/>
              </a:rPr>
              <a:t>For small directories, can fit all data, file headers, etc. in same cylinder </a:t>
            </a:r>
            <a:r>
              <a:rPr lang="en-US" dirty="0">
                <a:latin typeface="+mj-lt"/>
                <a:ea typeface="ＭＳ Ｐゴシック" pitchFamily="-83" charset="-128"/>
                <a:sym typeface="Symbol" pitchFamily="-83" charset="2"/>
              </a:rPr>
              <a:t> no seeks!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  <a:sym typeface="Symbol" pitchFamily="-83" charset="2"/>
              </a:rPr>
              <a:t>File headers much smaller than whole block (a few hundred bytes), so multiple headers fetched from disk at same time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Reliability: whatever happens to the disk, you can find many of the files (even if directories disconnected)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Part of the Fast File System (FFS)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General optimization to avoid seeks</a:t>
            </a:r>
          </a:p>
        </p:txBody>
      </p:sp>
    </p:spTree>
    <p:extLst>
      <p:ext uri="{BB962C8B-B14F-4D97-AF65-F5344CB8AC3E}">
        <p14:creationId xmlns:p14="http://schemas.microsoft.com/office/powerpoint/2010/main" val="24651691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64" y="926432"/>
            <a:ext cx="4177736" cy="541528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File system volume is divided into a set of block groups</a:t>
            </a:r>
          </a:p>
          <a:p>
            <a:pPr lvl="1"/>
            <a:r>
              <a:rPr lang="en-US" dirty="0" smtClean="0"/>
              <a:t>Close set of tracks</a:t>
            </a:r>
          </a:p>
          <a:p>
            <a:r>
              <a:rPr lang="en-US" dirty="0" smtClean="0"/>
              <a:t>File data blocks, metadata, and free space are interleaved within block group</a:t>
            </a:r>
          </a:p>
          <a:p>
            <a:pPr lvl="1"/>
            <a:r>
              <a:rPr lang="en-US" dirty="0" smtClean="0"/>
              <a:t>Avoid huge seeks between user data and system structure</a:t>
            </a:r>
          </a:p>
          <a:p>
            <a:r>
              <a:rPr lang="en-US" dirty="0" smtClean="0"/>
              <a:t>Put directory and its files in common block group</a:t>
            </a:r>
          </a:p>
          <a:p>
            <a:r>
              <a:rPr lang="en-US" dirty="0" smtClean="0"/>
              <a:t>First-Free allocation of new file block</a:t>
            </a:r>
          </a:p>
          <a:p>
            <a:pPr lvl="1"/>
            <a:r>
              <a:rPr lang="en-US" dirty="0"/>
              <a:t>Few little holes at start, big sequential runs at end of group</a:t>
            </a:r>
          </a:p>
          <a:p>
            <a:pPr lvl="1"/>
            <a:r>
              <a:rPr lang="en-US" dirty="0" smtClean="0"/>
              <a:t>Avoids fragmentation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equential layout for big</a:t>
            </a:r>
          </a:p>
          <a:p>
            <a:r>
              <a:rPr lang="en-US" dirty="0" smtClean="0"/>
              <a:t>Reserve space in the BG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936" y="9144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48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7929"/>
            <a:ext cx="8229600" cy="1799136"/>
          </a:xfrm>
        </p:spPr>
        <p:txBody>
          <a:bodyPr>
            <a:normAutofit/>
          </a:bodyPr>
          <a:lstStyle/>
          <a:p>
            <a:r>
              <a:rPr lang="en-US" dirty="0" smtClean="0"/>
              <a:t>Fills in the small holes at the start of block group</a:t>
            </a:r>
          </a:p>
          <a:p>
            <a:r>
              <a:rPr lang="en-US" dirty="0" smtClean="0"/>
              <a:t>Avoids fragmentation, leaves contiguous free space at end</a:t>
            </a:r>
            <a:endParaRPr lang="en-US" dirty="0"/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3003486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4624951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07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Scheduling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90678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>
                <a:latin typeface="+mj-lt"/>
              </a:rPr>
              <a:t>Disk can do only one request at a time; What order do you choose to do queued requests?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latin typeface="+mj-lt"/>
              </a:rPr>
              <a:t>Request denoted by (track, sector)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800" dirty="0">
              <a:latin typeface="+mj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800" dirty="0">
              <a:latin typeface="+mj-lt"/>
            </a:endParaRP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>
                <a:latin typeface="+mj-lt"/>
              </a:rPr>
              <a:t>Scheduling algorithms: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latin typeface="+mj-lt"/>
              </a:rPr>
              <a:t>First In First Out (FIFO)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latin typeface="+mj-lt"/>
              </a:rPr>
              <a:t>Shortest Seek Time First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latin typeface="+mj-lt"/>
              </a:rPr>
              <a:t>SCAN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 smtClean="0">
                <a:latin typeface="+mj-lt"/>
              </a:rPr>
              <a:t>C-SCAN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>
                <a:latin typeface="+mj-lt"/>
              </a:rPr>
              <a:t>In our examples </a:t>
            </a:r>
            <a:r>
              <a:rPr lang="en-US" sz="2800" dirty="0" smtClean="0">
                <a:latin typeface="+mj-lt"/>
              </a:rPr>
              <a:t>we </a:t>
            </a:r>
            <a:r>
              <a:rPr lang="en-US" sz="2800" dirty="0">
                <a:latin typeface="+mj-lt"/>
              </a:rPr>
              <a:t>ignore the sector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latin typeface="+mj-lt"/>
              </a:rPr>
              <a:t>Consider only track </a:t>
            </a:r>
            <a:r>
              <a:rPr lang="en-US" sz="2400" dirty="0" smtClean="0">
                <a:latin typeface="+mj-lt"/>
              </a:rPr>
              <a:t>#</a:t>
            </a:r>
          </a:p>
          <a:p>
            <a:pPr>
              <a:spcBef>
                <a:spcPct val="0"/>
              </a:spcBef>
            </a:pPr>
            <a:endParaRPr lang="en-US" dirty="0">
              <a:latin typeface="+mj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5338" y="2062751"/>
            <a:ext cx="7418387" cy="939800"/>
            <a:chOff x="501" y="816"/>
            <a:chExt cx="4673" cy="592"/>
          </a:xfrm>
        </p:grpSpPr>
        <p:grpSp>
          <p:nvGrpSpPr>
            <p:cNvPr id="16400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6423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0478" tIns="44445" rIns="90478" bIns="44445" anchor="ctr"/>
              <a:lstStyle/>
              <a:p>
                <a:pPr marL="228600" indent="-228600"/>
                <a:r>
                  <a:rPr lang="en-US">
                    <a:latin typeface="Helvetica" charset="0"/>
                    <a:cs typeface="Helvetica" charset="0"/>
                  </a:rPr>
                  <a:t>2,3</a:t>
                </a:r>
              </a:p>
            </p:txBody>
          </p:sp>
          <p:sp>
            <p:nvSpPr>
              <p:cNvPr id="16424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0478" tIns="44445" rIns="90478" bIns="44445" anchor="ctr"/>
              <a:lstStyle/>
              <a:p>
                <a:pPr marL="228600" indent="-228600"/>
                <a:r>
                  <a:rPr lang="en-US">
                    <a:latin typeface="Helvetica" charset="0"/>
                    <a:cs typeface="Helvetica" charset="0"/>
                  </a:rPr>
                  <a:t>2,1</a:t>
                </a:r>
              </a:p>
            </p:txBody>
          </p:sp>
          <p:sp>
            <p:nvSpPr>
              <p:cNvPr id="16425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0478" tIns="44445" rIns="90478" bIns="44445" anchor="ctr"/>
              <a:lstStyle/>
              <a:p>
                <a:pPr marL="228600" indent="-228600"/>
                <a:r>
                  <a:rPr lang="en-US">
                    <a:latin typeface="Helvetica" charset="0"/>
                    <a:cs typeface="Helvetica" charset="0"/>
                  </a:rPr>
                  <a:t>3,10</a:t>
                </a:r>
              </a:p>
            </p:txBody>
          </p:sp>
          <p:sp>
            <p:nvSpPr>
              <p:cNvPr id="16426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0478" tIns="44445" rIns="90478" bIns="44445" anchor="ctr"/>
              <a:lstStyle/>
              <a:p>
                <a:pPr marL="228600" indent="-228600"/>
                <a:r>
                  <a:rPr lang="en-US">
                    <a:latin typeface="Helvetica" charset="0"/>
                    <a:cs typeface="Helvetica" charset="0"/>
                  </a:rPr>
                  <a:t>7,2</a:t>
                </a:r>
              </a:p>
            </p:txBody>
          </p:sp>
          <p:sp>
            <p:nvSpPr>
              <p:cNvPr id="16427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0478" tIns="44445" rIns="90478" bIns="44445" anchor="ctr"/>
              <a:lstStyle/>
              <a:p>
                <a:pPr marL="228600" indent="-228600"/>
                <a:r>
                  <a:rPr lang="en-US">
                    <a:latin typeface="Helvetica" charset="0"/>
                    <a:cs typeface="Helvetica" charset="0"/>
                  </a:rPr>
                  <a:t>5,2</a:t>
                </a:r>
              </a:p>
            </p:txBody>
          </p:sp>
          <p:sp>
            <p:nvSpPr>
              <p:cNvPr id="16428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0478" tIns="44445" rIns="90478" bIns="44445" anchor="ctr"/>
              <a:lstStyle/>
              <a:p>
                <a:pPr marL="228600" indent="-228600"/>
                <a:r>
                  <a:rPr lang="en-US">
                    <a:latin typeface="Helvetica" charset="0"/>
                    <a:cs typeface="Helvetica" charset="0"/>
                  </a:rPr>
                  <a:t>2,2</a:t>
                </a:r>
              </a:p>
            </p:txBody>
          </p:sp>
        </p:grpSp>
        <p:sp useBgFill="1">
          <p:nvSpPr>
            <p:cNvPr id="16401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 useBgFill="1">
          <p:nvSpPr>
            <p:cNvPr id="16402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 useBgFill="1">
          <p:nvSpPr>
            <p:cNvPr id="16403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 useBgFill="1">
          <p:nvSpPr>
            <p:cNvPr id="16404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16405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7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6419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16420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16421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2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08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6412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3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>
                    <a:solidFill>
                      <a:schemeClr val="hlink"/>
                    </a:solidFill>
                    <a:latin typeface="Helvetica" charset="0"/>
                    <a:cs typeface="Helvetica" charset="0"/>
                  </a:rPr>
                  <a:t>Head</a:t>
                </a:r>
              </a:p>
            </p:txBody>
          </p:sp>
          <p:sp>
            <p:nvSpPr>
              <p:cNvPr id="16413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5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6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7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8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09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16410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16411" name="Text Box 33"/>
            <p:cNvSpPr txBox="1">
              <a:spLocks noChangeArrowheads="1"/>
            </p:cNvSpPr>
            <p:nvPr/>
          </p:nvSpPr>
          <p:spPr bwMode="auto">
            <a:xfrm>
              <a:off x="501" y="908"/>
              <a:ext cx="91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User</a:t>
              </a:r>
            </a:p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Requests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446499" y="3259608"/>
            <a:ext cx="2590800" cy="2276475"/>
            <a:chOff x="4320" y="2202"/>
            <a:chExt cx="1444" cy="1280"/>
          </a:xfrm>
        </p:grpSpPr>
        <p:grpSp>
          <p:nvGrpSpPr>
            <p:cNvPr id="16390" name="Group 35"/>
            <p:cNvGrpSpPr>
              <a:grpSpLocks/>
            </p:cNvGrpSpPr>
            <p:nvPr/>
          </p:nvGrpSpPr>
          <p:grpSpPr bwMode="auto">
            <a:xfrm>
              <a:off x="4320" y="2304"/>
              <a:ext cx="1152" cy="1152"/>
              <a:chOff x="4416" y="2688"/>
              <a:chExt cx="1152" cy="1152"/>
            </a:xfrm>
          </p:grpSpPr>
          <p:sp>
            <p:nvSpPr>
              <p:cNvPr id="16397" name="Oval 36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1152" cy="1152"/>
              </a:xfrm>
              <a:prstGeom prst="ellipse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endParaRPr lang="en-US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16398" name="Oval 37"/>
              <p:cNvSpPr>
                <a:spLocks noChangeArrowheads="1"/>
              </p:cNvSpPr>
              <p:nvPr/>
            </p:nvSpPr>
            <p:spPr bwMode="auto">
              <a:xfrm>
                <a:off x="4560" y="2832"/>
                <a:ext cx="864" cy="864"/>
              </a:xfrm>
              <a:prstGeom prst="ellipse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endParaRPr lang="en-US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16399" name="Oval 38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576" cy="576"/>
              </a:xfrm>
              <a:prstGeom prst="ellipse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endParaRPr lang="en-US">
                  <a:latin typeface="Helvetica" charset="0"/>
                  <a:cs typeface="Helvetica" charset="0"/>
                </a:endParaRPr>
              </a:p>
            </p:txBody>
          </p:sp>
        </p:grpSp>
        <p:sp>
          <p:nvSpPr>
            <p:cNvPr id="16391" name="Text Box 40"/>
            <p:cNvSpPr txBox="1">
              <a:spLocks noChangeArrowheads="1"/>
            </p:cNvSpPr>
            <p:nvPr/>
          </p:nvSpPr>
          <p:spPr bwMode="auto">
            <a:xfrm>
              <a:off x="4792" y="2883"/>
              <a:ext cx="22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1</a:t>
              </a:r>
            </a:p>
          </p:txBody>
        </p:sp>
        <p:sp>
          <p:nvSpPr>
            <p:cNvPr id="16392" name="Text Box 41"/>
            <p:cNvSpPr txBox="1">
              <a:spLocks noChangeArrowheads="1"/>
            </p:cNvSpPr>
            <p:nvPr/>
          </p:nvSpPr>
          <p:spPr bwMode="auto">
            <a:xfrm>
              <a:off x="5003" y="3231"/>
              <a:ext cx="22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16393" name="Text Box 42"/>
            <p:cNvSpPr txBox="1">
              <a:spLocks noChangeArrowheads="1"/>
            </p:cNvSpPr>
            <p:nvPr/>
          </p:nvSpPr>
          <p:spPr bwMode="auto">
            <a:xfrm>
              <a:off x="4666" y="2756"/>
              <a:ext cx="22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2</a:t>
              </a:r>
            </a:p>
          </p:txBody>
        </p:sp>
        <p:sp>
          <p:nvSpPr>
            <p:cNvPr id="16394" name="Text Box 43"/>
            <p:cNvSpPr txBox="1">
              <a:spLocks noChangeArrowheads="1"/>
            </p:cNvSpPr>
            <p:nvPr/>
          </p:nvSpPr>
          <p:spPr bwMode="auto">
            <a:xfrm rot="5400000">
              <a:off x="5117" y="2598"/>
              <a:ext cx="104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Disk Head</a:t>
              </a:r>
            </a:p>
          </p:txBody>
        </p:sp>
        <p:sp>
          <p:nvSpPr>
            <p:cNvPr id="16395" name="Line 44"/>
            <p:cNvSpPr>
              <a:spLocks noChangeShapeType="1"/>
            </p:cNvSpPr>
            <p:nvPr/>
          </p:nvSpPr>
          <p:spPr bwMode="auto">
            <a:xfrm flipH="1">
              <a:off x="5040" y="2736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6396" name="Text Box 45"/>
            <p:cNvSpPr txBox="1">
              <a:spLocks noChangeArrowheads="1"/>
            </p:cNvSpPr>
            <p:nvPr/>
          </p:nvSpPr>
          <p:spPr bwMode="auto">
            <a:xfrm>
              <a:off x="4796" y="2417"/>
              <a:ext cx="22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3</a:t>
              </a:r>
            </a:p>
          </p:txBody>
        </p:sp>
      </p:grpSp>
      <p:sp>
        <p:nvSpPr>
          <p:cNvPr id="31750" name="Isosceles Triangle 45"/>
          <p:cNvSpPr>
            <a:spLocks noChangeArrowheads="1"/>
          </p:cNvSpPr>
          <p:nvPr/>
        </p:nvSpPr>
        <p:spPr bwMode="auto">
          <a:xfrm rot="-5400000">
            <a:off x="7665699" y="4402608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marL="6858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391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  <p:bldP spid="3175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Efficient storage for both small and large files</a:t>
            </a:r>
          </a:p>
          <a:p>
            <a:pPr lvl="1"/>
            <a:r>
              <a:rPr lang="en-US" dirty="0" smtClean="0"/>
              <a:t>Locality for both small and large files</a:t>
            </a:r>
          </a:p>
          <a:p>
            <a:pPr lvl="1"/>
            <a:r>
              <a:rPr lang="en-US" dirty="0" smtClean="0"/>
              <a:t>Locality for metadata and data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Inefficient for tiny files (a 1 byte file requires both an </a:t>
            </a:r>
            <a:r>
              <a:rPr lang="en-US" dirty="0" err="1" smtClean="0"/>
              <a:t>inode</a:t>
            </a:r>
            <a:r>
              <a:rPr lang="en-US" dirty="0" smtClean="0"/>
              <a:t> and a data block)</a:t>
            </a:r>
          </a:p>
          <a:p>
            <a:pPr lvl="1"/>
            <a:r>
              <a:rPr lang="en-US" dirty="0" smtClean="0"/>
              <a:t>Inefficient encoding when file is mostly contiguous on disk (no equivalent to </a:t>
            </a:r>
            <a:r>
              <a:rPr lang="en-US" dirty="0" err="1" smtClean="0"/>
              <a:t>superpages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reserve 10-20% of free space to prevent fragmentation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614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Summary</a:t>
            </a:r>
            <a:endParaRPr 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713874"/>
            <a:ext cx="8915400" cy="614412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File System: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Transforms blocks into Files and Directories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Optimize for access and usage patterns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Maximize sequential access, allow efficient random </a:t>
            </a:r>
            <a:r>
              <a:rPr lang="en-US" dirty="0" smtClean="0">
                <a:latin typeface="+mj-lt"/>
              </a:rPr>
              <a:t>access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+mj-lt"/>
              </a:rPr>
              <a:t>File </a:t>
            </a:r>
            <a:r>
              <a:rPr lang="en-US" dirty="0">
                <a:latin typeface="+mj-lt"/>
              </a:rPr>
              <a:t>(and directory) defined by header, called “</a:t>
            </a:r>
            <a:r>
              <a:rPr lang="en-US" altLang="ja-JP" dirty="0" err="1">
                <a:latin typeface="+mj-lt"/>
              </a:rPr>
              <a:t>inode</a:t>
            </a:r>
            <a:r>
              <a:rPr lang="en-US" dirty="0" smtClean="0">
                <a:latin typeface="+mj-lt"/>
              </a:rPr>
              <a:t>”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+mj-lt"/>
              </a:rPr>
              <a:t>Multilevel </a:t>
            </a:r>
            <a:r>
              <a:rPr lang="en-US" dirty="0">
                <a:latin typeface="+mj-lt"/>
              </a:rPr>
              <a:t>Indexed Scheme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err="1">
                <a:latin typeface="+mj-lt"/>
              </a:rPr>
              <a:t>Inode</a:t>
            </a:r>
            <a:r>
              <a:rPr lang="en-US" dirty="0">
                <a:latin typeface="+mj-lt"/>
              </a:rPr>
              <a:t> contains file info, direct pointers to blocks,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indirect blocks, doubly indirect, etc</a:t>
            </a:r>
            <a:r>
              <a:rPr lang="en-US" dirty="0" smtClean="0">
                <a:latin typeface="+mj-lt"/>
              </a:rPr>
              <a:t>..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ea typeface="ＭＳ Ｐゴシック" pitchFamily="-83" charset="-128"/>
              </a:rPr>
              <a:t>4.2 BSD Multilevel index files</a:t>
            </a:r>
          </a:p>
          <a:p>
            <a:pPr lvl="1">
              <a:spcBef>
                <a:spcPct val="5000"/>
              </a:spcBef>
            </a:pPr>
            <a:r>
              <a:rPr lang="en-US" dirty="0" err="1">
                <a:ea typeface="ＭＳ Ｐゴシック" pitchFamily="-83" charset="-128"/>
              </a:rPr>
              <a:t>Inode</a:t>
            </a:r>
            <a:r>
              <a:rPr lang="en-US" dirty="0">
                <a:ea typeface="ＭＳ Ｐゴシック" pitchFamily="-83" charset="-128"/>
              </a:rPr>
              <a:t> contains pointers to actual blocks, indirect blocks, double indirect blocks, etc. 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ea typeface="ＭＳ Ｐゴシック" pitchFamily="-83" charset="-128"/>
              </a:rPr>
              <a:t>Optimizations for sequential access: start new files in open ranges of free blocks, rotational </a:t>
            </a:r>
            <a:r>
              <a:rPr lang="en-US" dirty="0" smtClean="0">
                <a:ea typeface="ＭＳ Ｐゴシック" pitchFamily="-83" charset="-128"/>
              </a:rPr>
              <a:t>Optimization</a:t>
            </a:r>
            <a:endParaRPr lang="en-US" dirty="0">
              <a:ea typeface="ＭＳ Ｐゴシック" pitchFamily="-83" charset="-128"/>
            </a:endParaRPr>
          </a:p>
          <a:p>
            <a:pPr>
              <a:spcBef>
                <a:spcPct val="5000"/>
              </a:spcBef>
            </a:pPr>
            <a:r>
              <a:rPr lang="en-US" dirty="0">
                <a:ea typeface="ＭＳ Ｐゴシック" pitchFamily="-83" charset="-128"/>
              </a:rPr>
              <a:t>Naming: act of translating from user-visible names to actual system resources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ea typeface="ＭＳ Ｐゴシック" pitchFamily="-83" charset="-128"/>
              </a:rPr>
              <a:t>Directories used for naming for local file systems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dirty="0">
              <a:latin typeface="+mj-lt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FontTx/>
              <a:buNone/>
            </a:pPr>
            <a:endParaRPr lang="en-US" dirty="0">
              <a:latin typeface="+mj-lt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437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val 38"/>
          <p:cNvSpPr>
            <a:spLocks noChangeArrowheads="1"/>
          </p:cNvSpPr>
          <p:nvPr/>
        </p:nvSpPr>
        <p:spPr bwMode="auto">
          <a:xfrm>
            <a:off x="5029200" y="914400"/>
            <a:ext cx="3733800" cy="3657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7410" name="Oval 38"/>
          <p:cNvSpPr>
            <a:spLocks noChangeArrowheads="1"/>
          </p:cNvSpPr>
          <p:nvPr/>
        </p:nvSpPr>
        <p:spPr bwMode="auto">
          <a:xfrm>
            <a:off x="5334000" y="1219200"/>
            <a:ext cx="3124200" cy="3048000"/>
          </a:xfrm>
          <a:prstGeom prst="ellipse">
            <a:avLst/>
          </a:prstGeom>
          <a:solidFill>
            <a:srgbClr val="99FFCC"/>
          </a:solidFill>
          <a:ln w="38100">
            <a:solidFill>
              <a:srgbClr val="7F7F7F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0" name="Oval 36"/>
          <p:cNvSpPr>
            <a:spLocks noChangeArrowheads="1"/>
          </p:cNvSpPr>
          <p:nvPr/>
        </p:nvSpPr>
        <p:spPr bwMode="auto">
          <a:xfrm>
            <a:off x="5638800" y="1524000"/>
            <a:ext cx="2514600" cy="2514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FIFO: First In First Out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856" y="860889"/>
            <a:ext cx="5105400" cy="53518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Schedule </a:t>
            </a:r>
            <a:r>
              <a:rPr lang="en-US" dirty="0" smtClean="0">
                <a:latin typeface="+mj-lt"/>
              </a:rPr>
              <a:t>requests </a:t>
            </a:r>
            <a:r>
              <a:rPr lang="en-US" dirty="0">
                <a:latin typeface="+mj-lt"/>
              </a:rPr>
              <a:t>in the order they arrive in the queue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Example: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Request queue: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2</a:t>
            </a:r>
            <a:r>
              <a:rPr lang="en-US" dirty="0">
                <a:latin typeface="+mj-lt"/>
              </a:rPr>
              <a:t>, 1, 3, 6, 2, 5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Scheduling order: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2</a:t>
            </a:r>
            <a:r>
              <a:rPr lang="en-US" dirty="0">
                <a:latin typeface="+mj-lt"/>
              </a:rPr>
              <a:t>, 1, 3, 6, 2, 5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dirty="0" smtClean="0">
                <a:latin typeface="+mj-lt"/>
              </a:rPr>
              <a:t>16 tracks, 6 seeks</a:t>
            </a: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dirty="0" smtClean="0">
              <a:latin typeface="+mj-lt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dirty="0" smtClean="0">
                <a:latin typeface="+mj-lt"/>
              </a:rPr>
              <a:t>Pros</a:t>
            </a:r>
            <a:r>
              <a:rPr lang="en-US" dirty="0">
                <a:latin typeface="+mj-lt"/>
              </a:rPr>
              <a:t>: Fair among </a:t>
            </a:r>
            <a:r>
              <a:rPr lang="en-US" dirty="0" smtClean="0">
                <a:latin typeface="+mj-lt"/>
              </a:rPr>
              <a:t>requesters</a:t>
            </a: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dirty="0">
                <a:latin typeface="+mj-lt"/>
              </a:rPr>
              <a:t>Cons: Order of arrival may be to random spots on the disk </a:t>
            </a:r>
            <a:r>
              <a:rPr lang="en-US" dirty="0">
                <a:latin typeface="+mj-lt"/>
                <a:sym typeface="Symbol" charset="0"/>
              </a:rPr>
              <a:t> Very long seeks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+mj-lt"/>
            </a:endParaRP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dirty="0">
              <a:latin typeface="+mj-lt"/>
            </a:endParaRPr>
          </a:p>
        </p:txBody>
      </p:sp>
      <p:sp>
        <p:nvSpPr>
          <p:cNvPr id="66573" name="Oval 36"/>
          <p:cNvSpPr>
            <a:spLocks noChangeArrowheads="1"/>
          </p:cNvSpPr>
          <p:nvPr/>
        </p:nvSpPr>
        <p:spPr bwMode="auto">
          <a:xfrm>
            <a:off x="5867400" y="1752600"/>
            <a:ext cx="2066925" cy="2049463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4" name="Oval 37"/>
          <p:cNvSpPr>
            <a:spLocks noChangeArrowheads="1"/>
          </p:cNvSpPr>
          <p:nvPr/>
        </p:nvSpPr>
        <p:spPr bwMode="auto">
          <a:xfrm>
            <a:off x="6126163" y="2008188"/>
            <a:ext cx="1549400" cy="15367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5" name="Oval 38"/>
          <p:cNvSpPr>
            <a:spLocks noChangeArrowheads="1"/>
          </p:cNvSpPr>
          <p:nvPr/>
        </p:nvSpPr>
        <p:spPr bwMode="auto">
          <a:xfrm>
            <a:off x="6383338" y="2265363"/>
            <a:ext cx="1033462" cy="1023937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7417" name="Text Box 43"/>
          <p:cNvSpPr txBox="1">
            <a:spLocks noChangeArrowheads="1"/>
          </p:cNvSpPr>
          <p:nvPr/>
        </p:nvSpPr>
        <p:spPr bwMode="auto">
          <a:xfrm rot="5400000">
            <a:off x="7831137" y="1084263"/>
            <a:ext cx="18573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Disk Head</a:t>
            </a:r>
          </a:p>
        </p:txBody>
      </p:sp>
      <p:sp>
        <p:nvSpPr>
          <p:cNvPr id="17418" name="Text Box 45"/>
          <p:cNvSpPr txBox="1">
            <a:spLocks noChangeArrowheads="1"/>
          </p:cNvSpPr>
          <p:nvPr/>
        </p:nvSpPr>
        <p:spPr bwMode="auto">
          <a:xfrm>
            <a:off x="6832600" y="914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51" name="Oval 38"/>
          <p:cNvSpPr>
            <a:spLocks noChangeArrowheads="1"/>
          </p:cNvSpPr>
          <p:nvPr/>
        </p:nvSpPr>
        <p:spPr bwMode="auto">
          <a:xfrm>
            <a:off x="6629400" y="2493963"/>
            <a:ext cx="550863" cy="5540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7420" name="Text Box 45"/>
          <p:cNvSpPr txBox="1">
            <a:spLocks noChangeArrowheads="1"/>
          </p:cNvSpPr>
          <p:nvPr/>
        </p:nvSpPr>
        <p:spPr bwMode="auto">
          <a:xfrm>
            <a:off x="6816725" y="2220913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7421" name="Text Box 45"/>
          <p:cNvSpPr txBox="1">
            <a:spLocks noChangeArrowheads="1"/>
          </p:cNvSpPr>
          <p:nvPr/>
        </p:nvSpPr>
        <p:spPr bwMode="auto">
          <a:xfrm>
            <a:off x="6823075" y="19812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7422" name="Text Box 45"/>
          <p:cNvSpPr txBox="1">
            <a:spLocks noChangeArrowheads="1"/>
          </p:cNvSpPr>
          <p:nvPr/>
        </p:nvSpPr>
        <p:spPr bwMode="auto">
          <a:xfrm>
            <a:off x="6823075" y="1676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7423" name="Text Box 45"/>
          <p:cNvSpPr txBox="1">
            <a:spLocks noChangeArrowheads="1"/>
          </p:cNvSpPr>
          <p:nvPr/>
        </p:nvSpPr>
        <p:spPr bwMode="auto">
          <a:xfrm>
            <a:off x="6823075" y="14478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17424" name="Text Box 45"/>
          <p:cNvSpPr txBox="1">
            <a:spLocks noChangeArrowheads="1"/>
          </p:cNvSpPr>
          <p:nvPr/>
        </p:nvSpPr>
        <p:spPr bwMode="auto">
          <a:xfrm>
            <a:off x="6823075" y="1228725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17425" name="Isosceles Triangle 2"/>
          <p:cNvSpPr>
            <a:spLocks noChangeArrowheads="1"/>
          </p:cNvSpPr>
          <p:nvPr/>
        </p:nvSpPr>
        <p:spPr bwMode="auto">
          <a:xfrm rot="-5400000">
            <a:off x="8229600" y="25146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marL="685800" indent="-228600"/>
            <a:endParaRPr lang="en-US"/>
          </a:p>
        </p:txBody>
      </p:sp>
      <p:cxnSp>
        <p:nvCxnSpPr>
          <p:cNvPr id="17426" name="Straight Connector 4"/>
          <p:cNvCxnSpPr>
            <a:cxnSpLocks noChangeShapeType="1"/>
          </p:cNvCxnSpPr>
          <p:nvPr/>
        </p:nvCxnSpPr>
        <p:spPr bwMode="auto">
          <a:xfrm flipH="1">
            <a:off x="8382000" y="12954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H="1">
            <a:off x="7543800" y="2590800"/>
            <a:ext cx="6858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 flipH="1">
            <a:off x="7239000" y="2743200"/>
            <a:ext cx="3048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>
            <a:off x="7239000" y="2819400"/>
            <a:ext cx="5334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>
            <a:off x="7772400" y="3048000"/>
            <a:ext cx="685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 flipV="1">
            <a:off x="7356475" y="3144838"/>
            <a:ext cx="10668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Arrow Connector 77"/>
          <p:cNvCxnSpPr>
            <a:cxnSpLocks noChangeShapeType="1"/>
          </p:cNvCxnSpPr>
          <p:nvPr/>
        </p:nvCxnSpPr>
        <p:spPr bwMode="auto">
          <a:xfrm>
            <a:off x="7396163" y="3195638"/>
            <a:ext cx="452437" cy="5381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5456635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val 38"/>
          <p:cNvSpPr>
            <a:spLocks noChangeArrowheads="1"/>
          </p:cNvSpPr>
          <p:nvPr/>
        </p:nvSpPr>
        <p:spPr bwMode="auto">
          <a:xfrm>
            <a:off x="5029200" y="914400"/>
            <a:ext cx="3733800" cy="3657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8434" name="Oval 38"/>
          <p:cNvSpPr>
            <a:spLocks noChangeArrowheads="1"/>
          </p:cNvSpPr>
          <p:nvPr/>
        </p:nvSpPr>
        <p:spPr bwMode="auto">
          <a:xfrm>
            <a:off x="5334000" y="1219200"/>
            <a:ext cx="3124200" cy="3048000"/>
          </a:xfrm>
          <a:prstGeom prst="ellipse">
            <a:avLst/>
          </a:prstGeom>
          <a:solidFill>
            <a:srgbClr val="99FFCC"/>
          </a:solidFill>
          <a:ln w="38100">
            <a:solidFill>
              <a:srgbClr val="7F7F7F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0" name="Oval 36"/>
          <p:cNvSpPr>
            <a:spLocks noChangeArrowheads="1"/>
          </p:cNvSpPr>
          <p:nvPr/>
        </p:nvSpPr>
        <p:spPr bwMode="auto">
          <a:xfrm>
            <a:off x="5638800" y="1524000"/>
            <a:ext cx="2514600" cy="2514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SSTF: Shortest Seek Time First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838200"/>
            <a:ext cx="5324475" cy="574905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  <a:sym typeface="Symbol" charset="0"/>
              </a:rPr>
              <a:t>Pick the request that’</a:t>
            </a:r>
            <a:r>
              <a:rPr lang="en-US" altLang="ja-JP" dirty="0">
                <a:latin typeface="+mj-lt"/>
                <a:sym typeface="Symbol" charset="0"/>
              </a:rPr>
              <a:t>s closest to the head on the disk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  <a:sym typeface="Symbol" charset="0"/>
              </a:rPr>
              <a:t>Although called SSTF,  include </a:t>
            </a:r>
            <a:br>
              <a:rPr lang="en-US" dirty="0">
                <a:latin typeface="+mj-lt"/>
                <a:sym typeface="Symbol" charset="0"/>
              </a:rPr>
            </a:br>
            <a:r>
              <a:rPr lang="en-US" dirty="0">
                <a:latin typeface="+mj-lt"/>
                <a:sym typeface="Symbol" charset="0"/>
              </a:rPr>
              <a:t>rotational delay in calculation, as rotation can be as long as seek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Example: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Request queue: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2</a:t>
            </a:r>
            <a:r>
              <a:rPr lang="en-US" dirty="0">
                <a:latin typeface="+mj-lt"/>
              </a:rPr>
              <a:t>, 1, 3, 6, 2, 5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Scheduling order: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5</a:t>
            </a:r>
            <a:r>
              <a:rPr lang="en-US" dirty="0">
                <a:latin typeface="+mj-lt"/>
              </a:rPr>
              <a:t>, 6, 3, 2, 2, </a:t>
            </a:r>
            <a:r>
              <a:rPr lang="en-US" dirty="0" smtClean="0">
                <a:latin typeface="+mj-lt"/>
              </a:rPr>
              <a:t>1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+mj-lt"/>
              </a:rPr>
              <a:t>6 tracks, 4 seeks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+mj-lt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  <a:sym typeface="Symbol" charset="0"/>
              </a:rPr>
              <a:t>Pros: reduce seeks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+mj-lt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  <a:sym typeface="Symbol" charset="0"/>
              </a:rPr>
              <a:t>Cons: may lead to </a:t>
            </a:r>
            <a:r>
              <a:rPr lang="en-US" dirty="0" smtClean="0">
                <a:latin typeface="+mj-lt"/>
                <a:sym typeface="Symbol" charset="0"/>
              </a:rPr>
              <a:t>starvation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+mj-lt"/>
                <a:sym typeface="Symbol" charset="0"/>
              </a:rPr>
              <a:t>Greedy.  Not optimal</a:t>
            </a:r>
            <a:endParaRPr lang="en-US" dirty="0">
              <a:latin typeface="+mj-lt"/>
              <a:sym typeface="Symbol" charset="0"/>
            </a:endParaRPr>
          </a:p>
        </p:txBody>
      </p:sp>
      <p:sp>
        <p:nvSpPr>
          <p:cNvPr id="66573" name="Oval 36"/>
          <p:cNvSpPr>
            <a:spLocks noChangeArrowheads="1"/>
          </p:cNvSpPr>
          <p:nvPr/>
        </p:nvSpPr>
        <p:spPr bwMode="auto">
          <a:xfrm>
            <a:off x="5867400" y="1752600"/>
            <a:ext cx="2066925" cy="2049463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4" name="Oval 37"/>
          <p:cNvSpPr>
            <a:spLocks noChangeArrowheads="1"/>
          </p:cNvSpPr>
          <p:nvPr/>
        </p:nvSpPr>
        <p:spPr bwMode="auto">
          <a:xfrm>
            <a:off x="6126163" y="2008188"/>
            <a:ext cx="1549400" cy="15367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5" name="Oval 38"/>
          <p:cNvSpPr>
            <a:spLocks noChangeArrowheads="1"/>
          </p:cNvSpPr>
          <p:nvPr/>
        </p:nvSpPr>
        <p:spPr bwMode="auto">
          <a:xfrm>
            <a:off x="6383338" y="2265363"/>
            <a:ext cx="1033462" cy="1023937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8441" name="Text Box 43"/>
          <p:cNvSpPr txBox="1">
            <a:spLocks noChangeArrowheads="1"/>
          </p:cNvSpPr>
          <p:nvPr/>
        </p:nvSpPr>
        <p:spPr bwMode="auto">
          <a:xfrm rot="5400000">
            <a:off x="7831137" y="1084263"/>
            <a:ext cx="18573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Disk Head</a:t>
            </a:r>
          </a:p>
        </p:txBody>
      </p:sp>
      <p:sp>
        <p:nvSpPr>
          <p:cNvPr id="18442" name="Text Box 45"/>
          <p:cNvSpPr txBox="1">
            <a:spLocks noChangeArrowheads="1"/>
          </p:cNvSpPr>
          <p:nvPr/>
        </p:nvSpPr>
        <p:spPr bwMode="auto">
          <a:xfrm>
            <a:off x="6832600" y="914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51" name="Oval 38"/>
          <p:cNvSpPr>
            <a:spLocks noChangeArrowheads="1"/>
          </p:cNvSpPr>
          <p:nvPr/>
        </p:nvSpPr>
        <p:spPr bwMode="auto">
          <a:xfrm>
            <a:off x="6629400" y="2493963"/>
            <a:ext cx="550863" cy="5540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8444" name="Text Box 45"/>
          <p:cNvSpPr txBox="1">
            <a:spLocks noChangeArrowheads="1"/>
          </p:cNvSpPr>
          <p:nvPr/>
        </p:nvSpPr>
        <p:spPr bwMode="auto">
          <a:xfrm>
            <a:off x="6816725" y="2220913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8445" name="Text Box 45"/>
          <p:cNvSpPr txBox="1">
            <a:spLocks noChangeArrowheads="1"/>
          </p:cNvSpPr>
          <p:nvPr/>
        </p:nvSpPr>
        <p:spPr bwMode="auto">
          <a:xfrm>
            <a:off x="6823075" y="19812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8446" name="Text Box 45"/>
          <p:cNvSpPr txBox="1">
            <a:spLocks noChangeArrowheads="1"/>
          </p:cNvSpPr>
          <p:nvPr/>
        </p:nvSpPr>
        <p:spPr bwMode="auto">
          <a:xfrm>
            <a:off x="6823075" y="1676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8447" name="Text Box 45"/>
          <p:cNvSpPr txBox="1">
            <a:spLocks noChangeArrowheads="1"/>
          </p:cNvSpPr>
          <p:nvPr/>
        </p:nvSpPr>
        <p:spPr bwMode="auto">
          <a:xfrm>
            <a:off x="6823075" y="14478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18448" name="Text Box 45"/>
          <p:cNvSpPr txBox="1">
            <a:spLocks noChangeArrowheads="1"/>
          </p:cNvSpPr>
          <p:nvPr/>
        </p:nvSpPr>
        <p:spPr bwMode="auto">
          <a:xfrm>
            <a:off x="6823075" y="1228725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18449" name="Isosceles Triangle 2"/>
          <p:cNvSpPr>
            <a:spLocks noChangeArrowheads="1"/>
          </p:cNvSpPr>
          <p:nvPr/>
        </p:nvSpPr>
        <p:spPr bwMode="auto">
          <a:xfrm rot="-5400000">
            <a:off x="8229600" y="25146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marL="685800" indent="-228600"/>
            <a:endParaRPr lang="en-US"/>
          </a:p>
        </p:txBody>
      </p:sp>
      <p:cxnSp>
        <p:nvCxnSpPr>
          <p:cNvPr id="18450" name="Straight Connector 4"/>
          <p:cNvCxnSpPr>
            <a:cxnSpLocks noChangeShapeType="1"/>
          </p:cNvCxnSpPr>
          <p:nvPr/>
        </p:nvCxnSpPr>
        <p:spPr bwMode="auto">
          <a:xfrm flipH="1">
            <a:off x="8382000" y="12954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8382000" y="2667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8382000" y="2895600"/>
            <a:ext cx="2286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 flipH="1" flipV="1">
            <a:off x="7772400" y="2971800"/>
            <a:ext cx="7620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 flipH="1" flipV="1">
            <a:off x="7467600" y="2895600"/>
            <a:ext cx="3048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7391400" y="2938463"/>
            <a:ext cx="101600" cy="261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Arrow Connector 77"/>
          <p:cNvCxnSpPr>
            <a:cxnSpLocks noChangeShapeType="1"/>
          </p:cNvCxnSpPr>
          <p:nvPr/>
        </p:nvCxnSpPr>
        <p:spPr bwMode="auto">
          <a:xfrm flipH="1" flipV="1">
            <a:off x="7162800" y="2971800"/>
            <a:ext cx="233363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548679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val 38"/>
          <p:cNvSpPr>
            <a:spLocks noChangeArrowheads="1"/>
          </p:cNvSpPr>
          <p:nvPr/>
        </p:nvSpPr>
        <p:spPr bwMode="auto">
          <a:xfrm>
            <a:off x="5029200" y="914400"/>
            <a:ext cx="3733800" cy="3657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9458" name="Oval 38"/>
          <p:cNvSpPr>
            <a:spLocks noChangeArrowheads="1"/>
          </p:cNvSpPr>
          <p:nvPr/>
        </p:nvSpPr>
        <p:spPr bwMode="auto">
          <a:xfrm>
            <a:off x="5334000" y="1219200"/>
            <a:ext cx="3124200" cy="3048000"/>
          </a:xfrm>
          <a:prstGeom prst="ellipse">
            <a:avLst/>
          </a:prstGeom>
          <a:solidFill>
            <a:srgbClr val="99FFCC"/>
          </a:solidFill>
          <a:ln w="38100">
            <a:solidFill>
              <a:srgbClr val="7F7F7F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0" name="Oval 36"/>
          <p:cNvSpPr>
            <a:spLocks noChangeArrowheads="1"/>
          </p:cNvSpPr>
          <p:nvPr/>
        </p:nvSpPr>
        <p:spPr bwMode="auto">
          <a:xfrm>
            <a:off x="5638800" y="1524000"/>
            <a:ext cx="2514600" cy="2514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6" y="914400"/>
            <a:ext cx="5349874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  <a:sym typeface="Symbol" charset="0"/>
              </a:rPr>
              <a:t>Implements an Elevator Algorithm: take the closest request in the direction of travel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Example: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Request queue: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2</a:t>
            </a:r>
            <a:r>
              <a:rPr lang="en-US" dirty="0">
                <a:latin typeface="+mj-lt"/>
              </a:rPr>
              <a:t>, 1, 3, 6, 2, 5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Head is moving towards center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Scheduling order: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5</a:t>
            </a:r>
            <a:r>
              <a:rPr lang="en-US" dirty="0">
                <a:latin typeface="+mj-lt"/>
              </a:rPr>
              <a:t>, 3, 2, 2, 1, </a:t>
            </a:r>
            <a:r>
              <a:rPr lang="en-US" dirty="0" smtClean="0">
                <a:latin typeface="+mj-lt"/>
              </a:rPr>
              <a:t>6</a:t>
            </a: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+mj-lt"/>
              </a:rPr>
              <a:t>8 tracks, 4 seeks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+mj-lt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  <a:sym typeface="Symbol" charset="0"/>
              </a:rPr>
              <a:t>Pros: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  <a:sym typeface="Symbol" charset="0"/>
              </a:rPr>
              <a:t>No starvation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  <a:sym typeface="Symbol" charset="0"/>
              </a:rPr>
              <a:t>Low seek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+mj-lt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  <a:sym typeface="Symbol" charset="0"/>
              </a:rPr>
              <a:t>Cons: </a:t>
            </a:r>
            <a:r>
              <a:rPr lang="en-US" dirty="0" smtClean="0">
                <a:latin typeface="+mj-lt"/>
                <a:sym typeface="Symbol" charset="0"/>
              </a:rPr>
              <a:t>favors </a:t>
            </a:r>
            <a:r>
              <a:rPr lang="en-US" dirty="0">
                <a:latin typeface="+mj-lt"/>
                <a:sym typeface="Symbol" charset="0"/>
              </a:rPr>
              <a:t>middle </a:t>
            </a:r>
            <a:r>
              <a:rPr lang="en-US" dirty="0" smtClean="0">
                <a:latin typeface="+mj-lt"/>
                <a:sym typeface="Symbol" charset="0"/>
              </a:rPr>
              <a:t>tracks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+mj-lt"/>
                <a:sym typeface="Symbol" charset="0"/>
              </a:rPr>
              <a:t>May spend time on sparse tracks while dense requests elsewhere</a:t>
            </a:r>
            <a:endParaRPr lang="en-US" dirty="0">
              <a:latin typeface="+mj-lt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dirty="0">
              <a:latin typeface="+mj-lt"/>
            </a:endParaRPr>
          </a:p>
        </p:txBody>
      </p:sp>
      <p:sp>
        <p:nvSpPr>
          <p:cNvPr id="66573" name="Oval 36"/>
          <p:cNvSpPr>
            <a:spLocks noChangeArrowheads="1"/>
          </p:cNvSpPr>
          <p:nvPr/>
        </p:nvSpPr>
        <p:spPr bwMode="auto">
          <a:xfrm>
            <a:off x="5867400" y="1752600"/>
            <a:ext cx="2066925" cy="2049463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4" name="Oval 37"/>
          <p:cNvSpPr>
            <a:spLocks noChangeArrowheads="1"/>
          </p:cNvSpPr>
          <p:nvPr/>
        </p:nvSpPr>
        <p:spPr bwMode="auto">
          <a:xfrm>
            <a:off x="6126163" y="2008188"/>
            <a:ext cx="1549400" cy="15367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5" name="Oval 38"/>
          <p:cNvSpPr>
            <a:spLocks noChangeArrowheads="1"/>
          </p:cNvSpPr>
          <p:nvPr/>
        </p:nvSpPr>
        <p:spPr bwMode="auto">
          <a:xfrm>
            <a:off x="6383338" y="2265363"/>
            <a:ext cx="1033462" cy="1023937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9465" name="Text Box 43"/>
          <p:cNvSpPr txBox="1">
            <a:spLocks noChangeArrowheads="1"/>
          </p:cNvSpPr>
          <p:nvPr/>
        </p:nvSpPr>
        <p:spPr bwMode="auto">
          <a:xfrm rot="5400000">
            <a:off x="7831137" y="1084263"/>
            <a:ext cx="18573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Disk Head</a:t>
            </a:r>
          </a:p>
        </p:txBody>
      </p:sp>
      <p:sp>
        <p:nvSpPr>
          <p:cNvPr id="19466" name="Text Box 45"/>
          <p:cNvSpPr txBox="1">
            <a:spLocks noChangeArrowheads="1"/>
          </p:cNvSpPr>
          <p:nvPr/>
        </p:nvSpPr>
        <p:spPr bwMode="auto">
          <a:xfrm>
            <a:off x="6832600" y="914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51" name="Oval 38"/>
          <p:cNvSpPr>
            <a:spLocks noChangeArrowheads="1"/>
          </p:cNvSpPr>
          <p:nvPr/>
        </p:nvSpPr>
        <p:spPr bwMode="auto">
          <a:xfrm>
            <a:off x="6629400" y="2493963"/>
            <a:ext cx="550863" cy="5540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9468" name="Text Box 45"/>
          <p:cNvSpPr txBox="1">
            <a:spLocks noChangeArrowheads="1"/>
          </p:cNvSpPr>
          <p:nvPr/>
        </p:nvSpPr>
        <p:spPr bwMode="auto">
          <a:xfrm>
            <a:off x="6816725" y="2220913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9469" name="Text Box 45"/>
          <p:cNvSpPr txBox="1">
            <a:spLocks noChangeArrowheads="1"/>
          </p:cNvSpPr>
          <p:nvPr/>
        </p:nvSpPr>
        <p:spPr bwMode="auto">
          <a:xfrm>
            <a:off x="6823075" y="19812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9470" name="Text Box 45"/>
          <p:cNvSpPr txBox="1">
            <a:spLocks noChangeArrowheads="1"/>
          </p:cNvSpPr>
          <p:nvPr/>
        </p:nvSpPr>
        <p:spPr bwMode="auto">
          <a:xfrm>
            <a:off x="6823075" y="1676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9471" name="Text Box 45"/>
          <p:cNvSpPr txBox="1">
            <a:spLocks noChangeArrowheads="1"/>
          </p:cNvSpPr>
          <p:nvPr/>
        </p:nvSpPr>
        <p:spPr bwMode="auto">
          <a:xfrm>
            <a:off x="6823075" y="14478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19472" name="Text Box 45"/>
          <p:cNvSpPr txBox="1">
            <a:spLocks noChangeArrowheads="1"/>
          </p:cNvSpPr>
          <p:nvPr/>
        </p:nvSpPr>
        <p:spPr bwMode="auto">
          <a:xfrm>
            <a:off x="6823075" y="1228725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19473" name="Isosceles Triangle 2"/>
          <p:cNvSpPr>
            <a:spLocks noChangeArrowheads="1"/>
          </p:cNvSpPr>
          <p:nvPr/>
        </p:nvSpPr>
        <p:spPr bwMode="auto">
          <a:xfrm rot="-5400000">
            <a:off x="8229600" y="25146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marL="685800" indent="-228600"/>
            <a:endParaRPr lang="en-US"/>
          </a:p>
        </p:txBody>
      </p:sp>
      <p:cxnSp>
        <p:nvCxnSpPr>
          <p:cNvPr id="19474" name="Straight Connector 4"/>
          <p:cNvCxnSpPr>
            <a:cxnSpLocks noChangeShapeType="1"/>
          </p:cNvCxnSpPr>
          <p:nvPr/>
        </p:nvCxnSpPr>
        <p:spPr bwMode="auto">
          <a:xfrm flipH="1">
            <a:off x="8382000" y="12954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8382000" y="2667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7239000" y="3048000"/>
            <a:ext cx="762000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 flipH="1">
            <a:off x="7772400" y="2895600"/>
            <a:ext cx="5334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 flipH="1">
            <a:off x="7543800" y="2895600"/>
            <a:ext cx="228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7442200" y="2895600"/>
            <a:ext cx="101600" cy="185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Arrow Connector 77"/>
          <p:cNvCxnSpPr>
            <a:cxnSpLocks noChangeShapeType="1"/>
          </p:cNvCxnSpPr>
          <p:nvPr/>
        </p:nvCxnSpPr>
        <p:spPr bwMode="auto">
          <a:xfrm flipH="1" flipV="1">
            <a:off x="7239000" y="2971800"/>
            <a:ext cx="2286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6501926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val 38"/>
          <p:cNvSpPr>
            <a:spLocks noChangeArrowheads="1"/>
          </p:cNvSpPr>
          <p:nvPr/>
        </p:nvSpPr>
        <p:spPr bwMode="auto">
          <a:xfrm>
            <a:off x="5029200" y="914400"/>
            <a:ext cx="3733800" cy="3657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20482" name="Oval 38"/>
          <p:cNvSpPr>
            <a:spLocks noChangeArrowheads="1"/>
          </p:cNvSpPr>
          <p:nvPr/>
        </p:nvSpPr>
        <p:spPr bwMode="auto">
          <a:xfrm>
            <a:off x="5334000" y="1219200"/>
            <a:ext cx="3124200" cy="3048000"/>
          </a:xfrm>
          <a:prstGeom prst="ellipse">
            <a:avLst/>
          </a:prstGeom>
          <a:solidFill>
            <a:srgbClr val="99FFCC"/>
          </a:solidFill>
          <a:ln w="38100">
            <a:solidFill>
              <a:srgbClr val="7F7F7F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0" name="Oval 36"/>
          <p:cNvSpPr>
            <a:spLocks noChangeArrowheads="1"/>
          </p:cNvSpPr>
          <p:nvPr/>
        </p:nvSpPr>
        <p:spPr bwMode="auto">
          <a:xfrm>
            <a:off x="5638800" y="1524000"/>
            <a:ext cx="2514600" cy="2514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C-SCAN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5778500" cy="5829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  <a:sym typeface="Symbol" charset="0"/>
              </a:rPr>
              <a:t>Like SCAN but only serves request in only one direction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Example: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Request queue: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2</a:t>
            </a:r>
            <a:r>
              <a:rPr lang="en-US" dirty="0">
                <a:latin typeface="+mj-lt"/>
              </a:rPr>
              <a:t>, 1, 3, 6, 2, 5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Head only serves request on its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way </a:t>
            </a:r>
            <a:r>
              <a:rPr lang="en-US" dirty="0">
                <a:latin typeface="+mj-lt"/>
              </a:rPr>
              <a:t>from center towards edge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Scheduling order: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5</a:t>
            </a:r>
            <a:r>
              <a:rPr lang="en-US" dirty="0">
                <a:latin typeface="+mj-lt"/>
              </a:rPr>
              <a:t>, 6, 1, 2, 2, </a:t>
            </a:r>
            <a:r>
              <a:rPr lang="en-US" dirty="0" smtClean="0">
                <a:latin typeface="+mj-lt"/>
              </a:rPr>
              <a:t>3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+mj-lt"/>
              </a:rPr>
              <a:t>8 tracks, 5 seeks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+mj-lt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  <a:sym typeface="Symbol" charset="0"/>
              </a:rPr>
              <a:t>Pros: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  <a:sym typeface="Symbol" charset="0"/>
              </a:rPr>
              <a:t>Fairer than </a:t>
            </a:r>
            <a:r>
              <a:rPr lang="en-US" dirty="0" smtClean="0">
                <a:latin typeface="+mj-lt"/>
                <a:sym typeface="Symbol" charset="0"/>
              </a:rPr>
              <a:t>SCAN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+mj-lt"/>
                <a:sym typeface="Symbol" charset="0"/>
              </a:rPr>
              <a:t>Accumulate work in remote region then go get it</a:t>
            </a:r>
            <a:endParaRPr lang="en-US" dirty="0">
              <a:latin typeface="+mj-lt"/>
              <a:sym typeface="Symbol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dirty="0">
              <a:latin typeface="+mj-lt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+mj-lt"/>
                <a:sym typeface="Symbol" charset="0"/>
              </a:rPr>
              <a:t>Cons: longer seeks on the way </a:t>
            </a:r>
            <a:r>
              <a:rPr lang="en-US" dirty="0" smtClean="0">
                <a:latin typeface="+mj-lt"/>
                <a:sym typeface="Symbol" charset="0"/>
              </a:rPr>
              <a:t>back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+mj-lt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+mj-lt"/>
                <a:sym typeface="Symbol" charset="0"/>
              </a:rPr>
              <a:t>Optimization: dither to pickup nearby requests as you go</a:t>
            </a:r>
            <a:endParaRPr lang="en-US" dirty="0">
              <a:latin typeface="+mj-lt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dirty="0">
              <a:latin typeface="+mj-lt"/>
            </a:endParaRPr>
          </a:p>
        </p:txBody>
      </p:sp>
      <p:sp>
        <p:nvSpPr>
          <p:cNvPr id="66573" name="Oval 36"/>
          <p:cNvSpPr>
            <a:spLocks noChangeArrowheads="1"/>
          </p:cNvSpPr>
          <p:nvPr/>
        </p:nvSpPr>
        <p:spPr bwMode="auto">
          <a:xfrm>
            <a:off x="5867400" y="1752600"/>
            <a:ext cx="2066925" cy="2049463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4" name="Oval 37"/>
          <p:cNvSpPr>
            <a:spLocks noChangeArrowheads="1"/>
          </p:cNvSpPr>
          <p:nvPr/>
        </p:nvSpPr>
        <p:spPr bwMode="auto">
          <a:xfrm>
            <a:off x="6126163" y="2008188"/>
            <a:ext cx="1549400" cy="15367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5" name="Oval 38"/>
          <p:cNvSpPr>
            <a:spLocks noChangeArrowheads="1"/>
          </p:cNvSpPr>
          <p:nvPr/>
        </p:nvSpPr>
        <p:spPr bwMode="auto">
          <a:xfrm>
            <a:off x="6383338" y="2265363"/>
            <a:ext cx="1033462" cy="1023937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20489" name="Text Box 43"/>
          <p:cNvSpPr txBox="1">
            <a:spLocks noChangeArrowheads="1"/>
          </p:cNvSpPr>
          <p:nvPr/>
        </p:nvSpPr>
        <p:spPr bwMode="auto">
          <a:xfrm rot="5400000">
            <a:off x="7831137" y="1084263"/>
            <a:ext cx="18573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Disk Head</a:t>
            </a:r>
          </a:p>
        </p:txBody>
      </p:sp>
      <p:sp>
        <p:nvSpPr>
          <p:cNvPr id="20490" name="Text Box 45"/>
          <p:cNvSpPr txBox="1">
            <a:spLocks noChangeArrowheads="1"/>
          </p:cNvSpPr>
          <p:nvPr/>
        </p:nvSpPr>
        <p:spPr bwMode="auto">
          <a:xfrm>
            <a:off x="6832600" y="914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51" name="Oval 38"/>
          <p:cNvSpPr>
            <a:spLocks noChangeArrowheads="1"/>
          </p:cNvSpPr>
          <p:nvPr/>
        </p:nvSpPr>
        <p:spPr bwMode="auto">
          <a:xfrm>
            <a:off x="6629400" y="2493963"/>
            <a:ext cx="550863" cy="5540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20492" name="Text Box 45"/>
          <p:cNvSpPr txBox="1">
            <a:spLocks noChangeArrowheads="1"/>
          </p:cNvSpPr>
          <p:nvPr/>
        </p:nvSpPr>
        <p:spPr bwMode="auto">
          <a:xfrm>
            <a:off x="6816725" y="2220913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0493" name="Text Box 45"/>
          <p:cNvSpPr txBox="1">
            <a:spLocks noChangeArrowheads="1"/>
          </p:cNvSpPr>
          <p:nvPr/>
        </p:nvSpPr>
        <p:spPr bwMode="auto">
          <a:xfrm>
            <a:off x="6823075" y="19812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0494" name="Text Box 45"/>
          <p:cNvSpPr txBox="1">
            <a:spLocks noChangeArrowheads="1"/>
          </p:cNvSpPr>
          <p:nvPr/>
        </p:nvSpPr>
        <p:spPr bwMode="auto">
          <a:xfrm>
            <a:off x="6823075" y="1676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0495" name="Text Box 45"/>
          <p:cNvSpPr txBox="1">
            <a:spLocks noChangeArrowheads="1"/>
          </p:cNvSpPr>
          <p:nvPr/>
        </p:nvSpPr>
        <p:spPr bwMode="auto">
          <a:xfrm>
            <a:off x="6823075" y="14478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20496" name="Text Box 45"/>
          <p:cNvSpPr txBox="1">
            <a:spLocks noChangeArrowheads="1"/>
          </p:cNvSpPr>
          <p:nvPr/>
        </p:nvSpPr>
        <p:spPr bwMode="auto">
          <a:xfrm>
            <a:off x="6823075" y="1228725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20497" name="Isosceles Triangle 2"/>
          <p:cNvSpPr>
            <a:spLocks noChangeArrowheads="1"/>
          </p:cNvSpPr>
          <p:nvPr/>
        </p:nvSpPr>
        <p:spPr bwMode="auto">
          <a:xfrm rot="-5400000">
            <a:off x="8229600" y="25146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marL="685800" indent="-228600"/>
            <a:endParaRPr lang="en-US"/>
          </a:p>
        </p:txBody>
      </p:sp>
      <p:cxnSp>
        <p:nvCxnSpPr>
          <p:cNvPr id="20498" name="Straight Connector 4"/>
          <p:cNvCxnSpPr>
            <a:cxnSpLocks noChangeShapeType="1"/>
          </p:cNvCxnSpPr>
          <p:nvPr/>
        </p:nvCxnSpPr>
        <p:spPr bwMode="auto">
          <a:xfrm flipH="1">
            <a:off x="8382000" y="12954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8382000" y="2667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7239000" y="3276600"/>
            <a:ext cx="228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>
            <a:off x="8382000" y="2895600"/>
            <a:ext cx="3048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 flipH="1" flipV="1">
            <a:off x="7239000" y="2819400"/>
            <a:ext cx="14478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7315200" y="2895600"/>
            <a:ext cx="127000" cy="185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Arrow Connector 77"/>
          <p:cNvCxnSpPr>
            <a:cxnSpLocks noChangeShapeType="1"/>
          </p:cNvCxnSpPr>
          <p:nvPr/>
        </p:nvCxnSpPr>
        <p:spPr bwMode="auto">
          <a:xfrm flipH="1">
            <a:off x="7239000" y="3098800"/>
            <a:ext cx="215900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8420499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67231</TotalTime>
  <Pages>60</Pages>
  <Words>3457</Words>
  <Application>Microsoft Office PowerPoint</Application>
  <PresentationFormat>On-screen Show (4:3)</PresentationFormat>
  <Paragraphs>701</Paragraphs>
  <Slides>51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굴림</vt:lpstr>
      <vt:lpstr>굴림</vt:lpstr>
      <vt:lpstr>ＭＳ Ｐゴシック</vt:lpstr>
      <vt:lpstr>ＭＳ Ｐゴシック</vt:lpstr>
      <vt:lpstr>Arial</vt:lpstr>
      <vt:lpstr>Comic Sans MS</vt:lpstr>
      <vt:lpstr>Courier</vt:lpstr>
      <vt:lpstr>Courier New</vt:lpstr>
      <vt:lpstr>Helvetica</vt:lpstr>
      <vt:lpstr>Symbol</vt:lpstr>
      <vt:lpstr>Wingdings</vt:lpstr>
      <vt:lpstr>Office</vt:lpstr>
      <vt:lpstr>CS162 Operating Systems and Systems Programming Lecture 18   File Systems</vt:lpstr>
      <vt:lpstr>Recall: I/O Performance</vt:lpstr>
      <vt:lpstr>Recall: A Little Queuing Theory: Some Results</vt:lpstr>
      <vt:lpstr>When is the disk performance highest?</vt:lpstr>
      <vt:lpstr>Disk Scheduling</vt:lpstr>
      <vt:lpstr>FIFO: First In First Out</vt:lpstr>
      <vt:lpstr>SSTF: Shortest Seek Time First</vt:lpstr>
      <vt:lpstr>SCAN</vt:lpstr>
      <vt:lpstr>C-SCAN</vt:lpstr>
      <vt:lpstr>Review: Device Drivers</vt:lpstr>
      <vt:lpstr>Kernel vs User-level I/O</vt:lpstr>
      <vt:lpstr>Kernel vs User-level Programming Styles</vt:lpstr>
      <vt:lpstr>Performance: multiple outstanding requests</vt:lpstr>
      <vt:lpstr>Recall: How do we hide I/O latency?</vt:lpstr>
      <vt:lpstr>I/O &amp; Storage Layers</vt:lpstr>
      <vt:lpstr>Recall: C Low level I/O</vt:lpstr>
      <vt:lpstr>Recall: C Low Level Operations</vt:lpstr>
      <vt:lpstr>Building a File System</vt:lpstr>
      <vt:lpstr>Administrivia</vt:lpstr>
      <vt:lpstr>Translating from User to System View</vt:lpstr>
      <vt:lpstr>So you are going to design a file system …</vt:lpstr>
      <vt:lpstr>Disk Management Policies</vt:lpstr>
      <vt:lpstr>Components of a File System</vt:lpstr>
      <vt:lpstr>Components of a file system</vt:lpstr>
      <vt:lpstr>Directories</vt:lpstr>
      <vt:lpstr>Directory</vt:lpstr>
      <vt:lpstr>I/O &amp; Storage Layers</vt:lpstr>
      <vt:lpstr>File</vt:lpstr>
      <vt:lpstr>FAT (File Allocation Table)</vt:lpstr>
      <vt:lpstr>FAT Properties</vt:lpstr>
      <vt:lpstr>FAT Properties</vt:lpstr>
      <vt:lpstr>FAT Properties</vt:lpstr>
      <vt:lpstr>FAT Assessment</vt:lpstr>
      <vt:lpstr>FAT Assessment</vt:lpstr>
      <vt:lpstr>What about the Directory?</vt:lpstr>
      <vt:lpstr>Directory Structure (Con’t)</vt:lpstr>
      <vt:lpstr>Big FAT security holes</vt:lpstr>
      <vt:lpstr>Characteristics of Files</vt:lpstr>
      <vt:lpstr>So what about a “real” file system</vt:lpstr>
      <vt:lpstr>Unix Fast File System (Optimization on Unix Filesystem)</vt:lpstr>
      <vt:lpstr>An “almost real” file system</vt:lpstr>
      <vt:lpstr>FFS: File Attributes</vt:lpstr>
      <vt:lpstr>FFS: Data Storage</vt:lpstr>
      <vt:lpstr>FFS: Data Storage</vt:lpstr>
      <vt:lpstr>Freespace Management</vt:lpstr>
      <vt:lpstr>Where are inodes stored?</vt:lpstr>
      <vt:lpstr>Where are inodes stored?</vt:lpstr>
      <vt:lpstr>Locality: Block Groups</vt:lpstr>
      <vt:lpstr>FFS First Fit Block Allocation</vt:lpstr>
      <vt:lpstr>FFS</vt:lpstr>
      <vt:lpstr>File System Summary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795</cp:revision>
  <cp:lastPrinted>2015-04-01T20:11:36Z</cp:lastPrinted>
  <dcterms:created xsi:type="dcterms:W3CDTF">1995-08-12T11:37:26Z</dcterms:created>
  <dcterms:modified xsi:type="dcterms:W3CDTF">2015-04-08T02:27:35Z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