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1346" r:id="rId3"/>
    <p:sldId id="1305" r:id="rId4"/>
    <p:sldId id="1425" r:id="rId5"/>
    <p:sldId id="1435" r:id="rId6"/>
    <p:sldId id="1436" r:id="rId7"/>
    <p:sldId id="1324" r:id="rId8"/>
    <p:sldId id="1325" r:id="rId9"/>
    <p:sldId id="1326" r:id="rId10"/>
    <p:sldId id="1327" r:id="rId11"/>
    <p:sldId id="1328" r:id="rId12"/>
    <p:sldId id="1433" r:id="rId13"/>
    <p:sldId id="1351" r:id="rId14"/>
    <p:sldId id="1332" r:id="rId15"/>
    <p:sldId id="1333" r:id="rId16"/>
    <p:sldId id="1427" r:id="rId17"/>
    <p:sldId id="1352" r:id="rId18"/>
    <p:sldId id="1334" r:id="rId19"/>
    <p:sldId id="1335" r:id="rId20"/>
    <p:sldId id="1336" r:id="rId21"/>
    <p:sldId id="1337" r:id="rId22"/>
    <p:sldId id="1338" r:id="rId23"/>
    <p:sldId id="1359" r:id="rId24"/>
    <p:sldId id="1360" r:id="rId25"/>
    <p:sldId id="1428" r:id="rId26"/>
    <p:sldId id="1429" r:id="rId27"/>
    <p:sldId id="1430" r:id="rId28"/>
    <p:sldId id="1431" r:id="rId29"/>
    <p:sldId id="1432" r:id="rId30"/>
    <p:sldId id="1411" r:id="rId31"/>
    <p:sldId id="1426" r:id="rId32"/>
    <p:sldId id="1413" r:id="rId33"/>
    <p:sldId id="1414" r:id="rId34"/>
    <p:sldId id="1415" r:id="rId35"/>
    <p:sldId id="1416" r:id="rId36"/>
    <p:sldId id="1379" r:id="rId37"/>
    <p:sldId id="1380" r:id="rId38"/>
    <p:sldId id="1381" r:id="rId39"/>
    <p:sldId id="1382" r:id="rId40"/>
    <p:sldId id="1383" r:id="rId41"/>
    <p:sldId id="1384" r:id="rId42"/>
    <p:sldId id="1385" r:id="rId43"/>
    <p:sldId id="1386" r:id="rId44"/>
    <p:sldId id="1403" r:id="rId45"/>
    <p:sldId id="1417" r:id="rId46"/>
    <p:sldId id="1418" r:id="rId47"/>
    <p:sldId id="1419" r:id="rId48"/>
    <p:sldId id="1404" r:id="rId49"/>
    <p:sldId id="1434" r:id="rId50"/>
    <p:sldId id="1405" r:id="rId51"/>
    <p:sldId id="1406" r:id="rId52"/>
    <p:sldId id="1407" r:id="rId53"/>
    <p:sldId id="1408" r:id="rId54"/>
    <p:sldId id="1409" r:id="rId55"/>
    <p:sldId id="1410" r:id="rId56"/>
    <p:sldId id="1420" r:id="rId57"/>
    <p:sldId id="1421" r:id="rId58"/>
    <p:sldId id="1422" r:id="rId59"/>
    <p:sldId id="1423" r:id="rId60"/>
    <p:sldId id="1424" r:id="rId61"/>
    <p:sldId id="1376" r:id="rId62"/>
    <p:sldId id="1377" r:id="rId6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799" autoAdjust="0"/>
  </p:normalViewPr>
  <p:slideViewPr>
    <p:cSldViewPr>
      <p:cViewPr varScale="1">
        <p:scale>
          <a:sx n="76" d="100"/>
          <a:sy n="76" d="100"/>
        </p:scale>
        <p:origin x="4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470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374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019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236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201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8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18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9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519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633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92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217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6219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17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34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4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8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4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9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6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42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86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2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97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8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>
                <a:solidFill>
                  <a:srgbClr val="2A40E2"/>
                </a:solidFill>
              </a:rPr>
              <a:t> </a:t>
            </a:r>
            <a:r>
              <a:rPr lang="en-US" altLang="en-US" sz="1400" smtClean="0">
                <a:solidFill>
                  <a:srgbClr val="2A40E2"/>
                </a:solidFill>
              </a:rPr>
              <a:t>19.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4/8/15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19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File Systems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</a:t>
            </a:r>
            <a:br>
              <a:rPr lang="en-US" altLang="en-US" sz="3000" dirty="0" smtClean="0"/>
            </a:br>
            <a:r>
              <a:rPr lang="en-US" altLang="en-US" sz="3000" dirty="0" smtClean="0"/>
              <a:t>MMAP, Transactions, COW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</a:t>
            </a:r>
            <a:r>
              <a:rPr lang="en-US" altLang="en-US" dirty="0"/>
              <a:t>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7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614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85800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4191000" cy="5562600"/>
          </a:xfrm>
        </p:spPr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Each group has two block-sized bitmaps  (free blocks/inodes)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Block sizes settable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at format time: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Actual Inode structure similar to 4.2BSD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Ext3: Ext2 w/Journaling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Several degrees of protection with more or less cost</a:t>
            </a: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792663" y="5715000"/>
            <a:ext cx="4371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Example: create a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file1.dat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</a:b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under </a:t>
            </a:r>
            <a:r>
              <a:rPr lang="en-US" altLang="zh-TW" i="1">
                <a:solidFill>
                  <a:schemeClr val="hlink"/>
                </a:solidFill>
                <a:ea typeface="新細明體" panose="02020500000000000000" pitchFamily="18" charset="-120"/>
              </a:rPr>
              <a:t>/dir1/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in Ext3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762000"/>
            <a:ext cx="8876324" cy="59100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Stored in files, can be read, but typically don’t</a:t>
            </a:r>
          </a:p>
          <a:p>
            <a:pPr lvl="1"/>
            <a:r>
              <a:rPr lang="en-US" dirty="0" smtClean="0"/>
              <a:t>System calls to access directories</a:t>
            </a:r>
          </a:p>
          <a:p>
            <a:pPr lvl="1"/>
            <a:r>
              <a:rPr lang="en-US" dirty="0" smtClean="0"/>
              <a:t>Open / </a:t>
            </a:r>
            <a:r>
              <a:rPr lang="en-US" dirty="0" err="1" smtClean="0"/>
              <a:t>Creat</a:t>
            </a:r>
            <a:r>
              <a:rPr lang="en-US" dirty="0" smtClean="0"/>
              <a:t> traverse the structure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rmdir</a:t>
            </a:r>
            <a:r>
              <a:rPr lang="en-US" dirty="0" smtClean="0"/>
              <a:t> add/remove entries</a:t>
            </a:r>
          </a:p>
          <a:p>
            <a:pPr lvl="1"/>
            <a:r>
              <a:rPr lang="en-US" dirty="0" smtClean="0"/>
              <a:t>Link / Unlink</a:t>
            </a:r>
          </a:p>
          <a:p>
            <a:pPr lvl="2"/>
            <a:r>
              <a:rPr lang="en-US" dirty="0" smtClean="0"/>
              <a:t>Link existing file to a directory</a:t>
            </a:r>
          </a:p>
          <a:p>
            <a:pPr lvl="3"/>
            <a:r>
              <a:rPr lang="en-US" dirty="0" smtClean="0"/>
              <a:t>Not in FAT !</a:t>
            </a:r>
          </a:p>
          <a:p>
            <a:pPr lvl="2"/>
            <a:r>
              <a:rPr lang="en-US" dirty="0" smtClean="0"/>
              <a:t>Forms a DAG</a:t>
            </a:r>
          </a:p>
          <a:p>
            <a:r>
              <a:rPr lang="en-US" dirty="0" smtClean="0"/>
              <a:t>When can file be deleted?</a:t>
            </a:r>
          </a:p>
          <a:p>
            <a:pPr lvl="1"/>
            <a:r>
              <a:rPr lang="en-US" dirty="0"/>
              <a:t>Maintain </a:t>
            </a:r>
            <a:r>
              <a:rPr lang="en-US" dirty="0" smtClean="0"/>
              <a:t>ref-count </a:t>
            </a:r>
            <a:r>
              <a:rPr lang="en-US" dirty="0"/>
              <a:t>of links to the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Delete after the last reference is gone.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 support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(DIR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readdir_r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(DIR 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**result)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1672" y="3498467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6880887" y="1308579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435619" y="2468327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5970721" y="2468327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94015" y="914400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0905" y="2098995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9899" y="4212819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64720" y="1439972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51672" y="2804111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09365" y="1738365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9850" y="2113594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63522" y="2956511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51721" y="3694163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31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link</a:t>
            </a:r>
          </a:p>
          <a:p>
            <a:pPr lvl="1"/>
            <a:r>
              <a:rPr lang="en-US" dirty="0" smtClean="0"/>
              <a:t>Sets another directory entry to contain the file number for the file</a:t>
            </a:r>
          </a:p>
          <a:p>
            <a:pPr lvl="1"/>
            <a:r>
              <a:rPr lang="en-US" dirty="0" smtClean="0"/>
              <a:t>Creates another name (path) for the file</a:t>
            </a:r>
          </a:p>
          <a:p>
            <a:pPr lvl="1"/>
            <a:r>
              <a:rPr lang="en-US" dirty="0" smtClean="0"/>
              <a:t>Each is “first class”</a:t>
            </a:r>
          </a:p>
          <a:p>
            <a:r>
              <a:rPr lang="en-US" dirty="0" smtClean="0"/>
              <a:t>Soft link or Symbolic Link</a:t>
            </a:r>
          </a:p>
          <a:p>
            <a:pPr lvl="1"/>
            <a:r>
              <a:rPr lang="en-US" dirty="0" smtClean="0"/>
              <a:t>Directory entry contains the name of the file</a:t>
            </a:r>
          </a:p>
          <a:p>
            <a:pPr lvl="1"/>
            <a:r>
              <a:rPr lang="en-US" dirty="0" smtClean="0"/>
              <a:t>Map one name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1572053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 (</a:t>
            </a:r>
            <a:r>
              <a:rPr lang="en-US" dirty="0" err="1" smtClean="0"/>
              <a:t>dirhash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</p:spTree>
    <p:extLst>
      <p:ext uri="{BB962C8B-B14F-4D97-AF65-F5344CB8AC3E}">
        <p14:creationId xmlns:p14="http://schemas.microsoft.com/office/powerpoint/2010/main" val="500040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162800" cy="533400"/>
          </a:xfrm>
        </p:spPr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II </a:t>
            </a:r>
          </a:p>
          <a:p>
            <a:pPr lvl="1"/>
            <a:r>
              <a:rPr lang="en-US" dirty="0" smtClean="0"/>
              <a:t>Wednesday, 4/22</a:t>
            </a:r>
          </a:p>
          <a:p>
            <a:pPr lvl="1"/>
            <a:r>
              <a:rPr lang="en-US" dirty="0" smtClean="0"/>
              <a:t>Topics up until Monday class (4/20)</a:t>
            </a:r>
          </a:p>
          <a:p>
            <a:pPr lvl="1"/>
            <a:r>
              <a:rPr lang="en-US" dirty="0" smtClean="0"/>
              <a:t>1 page of hand-written notes, both sides</a:t>
            </a:r>
          </a:p>
          <a:p>
            <a:r>
              <a:rPr lang="en-US" dirty="0" smtClean="0"/>
              <a:t>HW 4 handed out next Monday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1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r>
              <a:rPr lang="en-US" dirty="0" smtClean="0"/>
              <a:t>New Technology File System (NTFS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Common on Microsoft Windows systems</a:t>
            </a:r>
            <a:endParaRPr lang="en-US" dirty="0" smtClean="0"/>
          </a:p>
          <a:p>
            <a:r>
              <a:rPr lang="en-US" dirty="0" smtClean="0"/>
              <a:t>Variable length extents</a:t>
            </a:r>
          </a:p>
          <a:p>
            <a:pPr lvl="1"/>
            <a:r>
              <a:rPr lang="en-US" dirty="0" smtClean="0"/>
              <a:t>Rather than fixed blocks</a:t>
            </a:r>
          </a:p>
          <a:p>
            <a:r>
              <a:rPr lang="en-US" dirty="0" smtClean="0"/>
              <a:t>Everything </a:t>
            </a:r>
            <a:r>
              <a:rPr lang="en-US" dirty="0" smtClean="0"/>
              <a:t>(almost) is a sequence of &lt;</a:t>
            </a:r>
            <a:r>
              <a:rPr lang="en-US" dirty="0" err="1" smtClean="0"/>
              <a:t>attribute:value</a:t>
            </a:r>
            <a:r>
              <a:rPr lang="en-US" dirty="0" smtClean="0"/>
              <a:t>&gt; pairs</a:t>
            </a:r>
          </a:p>
          <a:p>
            <a:pPr lvl="1"/>
            <a:r>
              <a:rPr lang="en-US" dirty="0" smtClean="0"/>
              <a:t>Meta-data and data</a:t>
            </a:r>
          </a:p>
          <a:p>
            <a:r>
              <a:rPr lang="en-US" dirty="0" smtClean="0"/>
              <a:t>Mix direct and indirect freely</a:t>
            </a:r>
          </a:p>
          <a:p>
            <a:r>
              <a:rPr lang="en-US" dirty="0" smtClean="0"/>
              <a:t>Directories organized in B-tree structure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39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215723"/>
          </a:xfrm>
        </p:spPr>
        <p:txBody>
          <a:bodyPr>
            <a:normAutofit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err="1" smtClean="0"/>
              <a:t>DataBase</a:t>
            </a:r>
            <a:r>
              <a:rPr lang="en-US" dirty="0" smtClean="0"/>
              <a:t> with Flexible </a:t>
            </a:r>
            <a:r>
              <a:rPr lang="en-US" dirty="0" smtClean="0"/>
              <a:t>1KB </a:t>
            </a:r>
            <a:r>
              <a:rPr lang="en-US" dirty="0" smtClean="0"/>
              <a:t>entries </a:t>
            </a:r>
            <a:r>
              <a:rPr lang="en-US" dirty="0" smtClean="0"/>
              <a:t>for </a:t>
            </a:r>
            <a:r>
              <a:rPr lang="en-US" dirty="0" smtClean="0"/>
              <a:t>metadata/data</a:t>
            </a:r>
            <a:endParaRPr lang="en-US" dirty="0" smtClean="0"/>
          </a:p>
          <a:p>
            <a:pPr lvl="1"/>
            <a:r>
              <a:rPr lang="en-US" dirty="0" smtClean="0"/>
              <a:t>Variable-sized attribute records (data or metadata)</a:t>
            </a:r>
          </a:p>
          <a:p>
            <a:pPr lvl="1"/>
            <a:r>
              <a:rPr lang="en-US" dirty="0" smtClean="0"/>
              <a:t>Extend with variable depth tree (non-resident)</a:t>
            </a:r>
          </a:p>
          <a:p>
            <a:r>
              <a:rPr lang="en-US" dirty="0" smtClean="0"/>
              <a:t>Extents – variable length contiguous regions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/>
              <a:t>L</a:t>
            </a:r>
            <a:r>
              <a:rPr lang="en-US" dirty="0" smtClean="0"/>
              <a:t>inux </a:t>
            </a:r>
            <a:r>
              <a:rPr lang="en-US" dirty="0" smtClean="0"/>
              <a:t>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reliability</a:t>
            </a:r>
          </a:p>
          <a:p>
            <a:pPr lvl="1"/>
            <a:r>
              <a:rPr lang="en-US" dirty="0" smtClean="0"/>
              <a:t>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275464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927685" y="1818105"/>
            <a:ext cx="4477270" cy="646331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time, modify time, access time,</a:t>
            </a:r>
          </a:p>
          <a:p>
            <a:r>
              <a:rPr lang="en-US" dirty="0" smtClean="0"/>
              <a:t>Owner id, security </a:t>
            </a:r>
            <a:r>
              <a:rPr lang="en-US" dirty="0" err="1" smtClean="0"/>
              <a:t>specifier</a:t>
            </a:r>
            <a:r>
              <a:rPr lang="en-US" dirty="0" smtClean="0"/>
              <a:t>, flags (</a:t>
            </a:r>
            <a:r>
              <a:rPr lang="en-US" dirty="0" err="1" smtClean="0"/>
              <a:t>ro</a:t>
            </a:r>
            <a:r>
              <a:rPr lang="en-US" dirty="0" smtClean="0"/>
              <a:t>, hid, sys)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42" y="2464436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3712" y="2807368"/>
            <a:ext cx="1481746" cy="369332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attribute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6884737" y="3176700"/>
            <a:ext cx="509848" cy="37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Attribute list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8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File System:</a:t>
            </a:r>
            <a:r>
              <a:rPr lang="en-US" altLang="ko-KR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Management: collecting disk blocks into files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Naming: Interface to find files by name, not by blocks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Protection: Layers to keep data secure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Reliability/Durability: Keeping of files durable despite crashes, media failures, attacks, etc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vs. System View of a File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User’s view: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Durable Data Structures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Bytes (UNIX)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System’s view (inside OS):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Block size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3692723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 File</a:t>
            </a:r>
            <a:endParaRPr lang="en-US" dirty="0"/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14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NTFS Multiple Indirect Blocks</a:t>
            </a:r>
            <a:endParaRPr lang="en-US" dirty="0"/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264" r="-27264"/>
          <a:stretch>
            <a:fillRect/>
          </a:stretch>
        </p:blipFill>
        <p:spPr>
          <a:xfrm>
            <a:off x="125246" y="838200"/>
            <a:ext cx="9506246" cy="5228069"/>
          </a:xfrm>
        </p:spPr>
      </p:pic>
    </p:spTree>
    <p:extLst>
      <p:ext uri="{BB962C8B-B14F-4D97-AF65-F5344CB8AC3E}">
        <p14:creationId xmlns:p14="http://schemas.microsoft.com/office/powerpoint/2010/main" val="147521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60173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Open system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Resolves file name, finds file control block (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</a:t>
            </a:r>
            <a:r>
              <a:rPr lang="en-US" dirty="0">
                <a:latin typeface="+mj-lt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Returns index (called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file handle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) 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+mj-lt"/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9021" y="1295400"/>
            <a:ext cx="8373979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6845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 smtClean="0">
                <a:latin typeface="+mj-lt"/>
                <a:ea typeface="ＭＳ Ｐゴシック" pitchFamily="-83" charset="-128"/>
              </a:rPr>
              <a:t>Read</a:t>
            </a:r>
            <a:r>
              <a:rPr lang="en-US" dirty="0">
                <a:latin typeface="+mj-lt"/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Use file handle to locate 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</a:t>
            </a:r>
            <a:endParaRPr lang="en-US" dirty="0">
              <a:latin typeface="+mj-lt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305583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4250" r="400" b="14502"/>
          <a:stretch>
            <a:fillRect/>
          </a:stretch>
        </p:blipFill>
        <p:spPr bwMode="auto">
          <a:xfrm>
            <a:off x="5638800" y="3581400"/>
            <a:ext cx="3200400" cy="2209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Authorization: Who Can Do What?</a:t>
            </a:r>
          </a:p>
        </p:txBody>
      </p:sp>
      <p:sp>
        <p:nvSpPr>
          <p:cNvPr id="941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5257800" cy="5105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decide who is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authorized to do actions in the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system?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Access Control Matrix:</a:t>
            </a:r>
            <a:r>
              <a:rPr lang="en-US" altLang="ko-KR" smtClean="0">
                <a:ea typeface="굴림" panose="020B0600000101010101" pitchFamily="34" charset="-127"/>
              </a:rPr>
              <a:t> contains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all permissions in the system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Resources across top 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Files, Devices, etc…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Domains in columns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A domain might be a user or a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group of users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E.g. above: User D3 can read F2 or execute F3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In practice, table would be huge and sparse!</a:t>
            </a: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4400"/>
            <a:ext cx="15160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68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1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1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1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1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1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1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1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1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1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1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1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1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Authorization: Two Implementation Choices</a:t>
            </a:r>
          </a:p>
        </p:txBody>
      </p:sp>
      <p:sp>
        <p:nvSpPr>
          <p:cNvPr id="9431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Access Control Lists:</a:t>
            </a:r>
            <a:r>
              <a:rPr lang="en-US" altLang="ko-KR" smtClean="0">
                <a:ea typeface="굴림" panose="020B0600000101010101" pitchFamily="34" charset="-127"/>
              </a:rPr>
              <a:t> store permissions with object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might be lots of users! 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UNIX limits each file to: r,w,x for owner, group, world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More recent systems allow definition of groups of users and permissions for each group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ACLs allow easy changing of an object’s permissions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add Users C, D, and F with rw permissions</a:t>
            </a:r>
          </a:p>
          <a:p>
            <a:pPr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Capability List:</a:t>
            </a:r>
            <a:r>
              <a:rPr lang="en-US" altLang="ko-KR" smtClean="0">
                <a:ea typeface="굴림" panose="020B0600000101010101" pitchFamily="34" charset="-127"/>
              </a:rPr>
              <a:t> each process tracks which objects has permission to touch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Popular in the past, idea out of favor today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Consider page table: Each process has list of pages it has access to, not each page has list of processes …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Capability lists allow easy changing of a domain’s permissions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you are promoted to system administrator and should be given access to all system files</a:t>
            </a:r>
          </a:p>
        </p:txBody>
      </p:sp>
    </p:spTree>
    <p:extLst>
      <p:ext uri="{BB962C8B-B14F-4D97-AF65-F5344CB8AC3E}">
        <p14:creationId xmlns:p14="http://schemas.microsoft.com/office/powerpoint/2010/main" val="24521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3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3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3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3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3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3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3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3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3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3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3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3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3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3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Authorization: Combination Approach</a:t>
            </a:r>
          </a:p>
        </p:txBody>
      </p:sp>
      <p:sp>
        <p:nvSpPr>
          <p:cNvPr id="9441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41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Users have capabilities, 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called “groups” or “roles”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Everyone with particular group access is “equivalent” when accessing group resource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Like passport (which gives access to country of origin)</a:t>
            </a:r>
          </a:p>
        </p:txBody>
      </p:sp>
      <p:sp>
        <p:nvSpPr>
          <p:cNvPr id="94413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2672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Objects have ACLs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ACLs can refer to users or groups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Change object permissions  object by modifying ACL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Change broad user permissions via changes in group membership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Possessors of proper credentials get access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  <p:pic>
        <p:nvPicPr>
          <p:cNvPr id="94413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26670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13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393700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695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4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4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4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4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4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4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4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4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4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4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 build="p"/>
      <p:bldP spid="94413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Authorization: How to Revoke?</a:t>
            </a:r>
          </a:p>
        </p:txBody>
      </p:sp>
      <p:sp>
        <p:nvSpPr>
          <p:cNvPr id="945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does one revoke someone’s access rights to a particular object?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Easy with ACLs: just remove entry from the list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Takes effect immediately since the ACL is checked on each object access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Harder to do with capabilities since they aren’t stored with the object being controlled: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Not so bad in a single machine: could keep all capability lists in a well-known place (e.g., the OS capability table).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Very hard in distributed system, where remote hosts may have crashed or may not cooperate (more in a future lecture)</a:t>
            </a:r>
          </a:p>
        </p:txBody>
      </p:sp>
    </p:spTree>
    <p:extLst>
      <p:ext uri="{BB962C8B-B14F-4D97-AF65-F5344CB8AC3E}">
        <p14:creationId xmlns:p14="http://schemas.microsoft.com/office/powerpoint/2010/main" val="179919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7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Revoking Capabilities</a:t>
            </a:r>
          </a:p>
        </p:txBody>
      </p:sp>
      <p:sp>
        <p:nvSpPr>
          <p:cNvPr id="9420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Various approaches to revoking capabilities: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Put expiration dates on capabilities and force reacquisition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Put epoch numbers on capabilities and revoke all capabilities by bumping the epoch number (which gets checked on each access attempt)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Maintain back pointers to all capabilities that have been handed out (Tough if capabilities can be copied)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Maintain a revocation list that gets checked on every access attempt</a:t>
            </a:r>
          </a:p>
        </p:txBody>
      </p:sp>
    </p:spTree>
    <p:extLst>
      <p:ext uri="{BB962C8B-B14F-4D97-AF65-F5344CB8AC3E}">
        <p14:creationId xmlns:p14="http://schemas.microsoft.com/office/powerpoint/2010/main" val="3272861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0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0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Characteristics </a:t>
            </a:r>
            <a:r>
              <a:rPr lang="en-US" dirty="0" smtClean="0"/>
              <a:t>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4953000" cy="5105400"/>
          </a:xfrm>
        </p:spPr>
        <p:txBody>
          <a:bodyPr/>
          <a:lstStyle/>
          <a:p>
            <a:r>
              <a:rPr lang="en-US" dirty="0" smtClean="0"/>
              <a:t>Most files are small</a:t>
            </a:r>
          </a:p>
          <a:p>
            <a:r>
              <a:rPr lang="en-US" dirty="0" smtClean="0"/>
              <a:t>Most of the space is occupied by the rare big ones</a:t>
            </a:r>
            <a:endParaRPr lang="en-US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0" y="728389"/>
            <a:ext cx="3369382" cy="1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4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I/O involves explicit transfers between buffers in process address space to regions of a file</a:t>
            </a:r>
          </a:p>
          <a:p>
            <a:pPr lvl="1"/>
            <a:r>
              <a:rPr lang="en-US" dirty="0" smtClean="0"/>
              <a:t>This involves multiple copies into caches in memory, plus system calls</a:t>
            </a:r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out</a:t>
            </a:r>
          </a:p>
          <a:p>
            <a:r>
              <a:rPr lang="en-US" dirty="0" smtClean="0"/>
              <a:t>Executable file is treated this way when we exec the process !!</a:t>
            </a:r>
          </a:p>
        </p:txBody>
      </p:sp>
    </p:spTree>
    <p:extLst>
      <p:ext uri="{BB962C8B-B14F-4D97-AF65-F5344CB8AC3E}">
        <p14:creationId xmlns:p14="http://schemas.microsoft.com/office/powerpoint/2010/main" val="393015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 altLang="en-US" dirty="0" smtClean="0"/>
              <a:t>Recall: Who does what, when?</a:t>
            </a:r>
            <a:endParaRPr lang="en-US" altLang="en-US" dirty="0" smtClean="0"/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80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i="1">
                <a:latin typeface="+mj-lt"/>
                <a:cs typeface="Helvetica" panose="020B0604020202020204" pitchFamily="34" charset="0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+mj-lt"/>
                <a:cs typeface="Helvetica" panose="020B0604020202020204" pitchFamily="34" charset="0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+mj-lt"/>
                <a:cs typeface="Helvetica" panose="020B0604020202020204" pitchFamily="34" charset="0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24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86304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+mj-lt"/>
                <a:cs typeface="Helvetica" panose="020B0604020202020204" pitchFamily="34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>
            <a:off x="2476904" y="1647855"/>
            <a:ext cx="875896" cy="285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i="1">
                <a:latin typeface="+mj-lt"/>
                <a:cs typeface="Helvetica" panose="020B0604020202020204" pitchFamily="34" charset="0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93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  <a:cs typeface="Helvetica" panose="020B0604020202020204" pitchFamily="34" charset="0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938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  <a:cs typeface="Helvetica" panose="020B0604020202020204" pitchFamily="34" charset="0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324600" y="2024063"/>
            <a:ext cx="808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  <a:cs typeface="Helvetica" panose="020B0604020202020204" pitchFamily="34" charset="0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391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96391" y="1981200"/>
            <a:ext cx="1797339" cy="533400"/>
            <a:chOff x="2796391" y="1981200"/>
            <a:chExt cx="1797340" cy="533400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93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0000"/>
                  </a:solidFill>
                  <a:latin typeface="+mj-lt"/>
                  <a:cs typeface="Helvetica" panose="020B0604020202020204" pitchFamily="34" charset="0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796391" y="1981200"/>
              <a:ext cx="937410" cy="44770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3599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+mj-lt"/>
                <a:cs typeface="Helvetica" panose="020B0604020202020204" pitchFamily="34" charset="0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228850"/>
            <a:ext cx="1754991" cy="1751013"/>
            <a:chOff x="1041242" y="2057400"/>
            <a:chExt cx="1755049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48491" cy="439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FF0000"/>
                  </a:solidFill>
                  <a:latin typeface="+mj-lt"/>
                  <a:cs typeface="Helvetica" panose="020B0604020202020204" pitchFamily="34" charset="0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440092" cy="1219200"/>
            <a:chOff x="1066800" y="3505200"/>
            <a:chExt cx="2440710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407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  <a:cs typeface="Helvetica" panose="020B0604020202020204" pitchFamily="34" charset="0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+mj-lt"/>
                <a:cs typeface="Helvetica" panose="020B0604020202020204" pitchFamily="34" charset="0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108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436244" cy="1905000"/>
            <a:chOff x="4038600" y="3200400"/>
            <a:chExt cx="3436244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5218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+mj-lt"/>
                  <a:cs typeface="Helvetica" panose="020B0604020202020204" pitchFamily="34" charset="0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146049" y="2181225"/>
            <a:ext cx="3555243" cy="2306638"/>
            <a:chOff x="2215108" y="2133600"/>
            <a:chExt cx="3556052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113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  <a:cs typeface="Helvetica" panose="020B0604020202020204" pitchFamily="34" charset="0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+mj-lt"/>
                <a:cs typeface="Helvetica" panose="020B0604020202020204" pitchFamily="34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800"/>
            <a:ext cx="1424659" cy="1314468"/>
            <a:chOff x="381000" y="4876800"/>
            <a:chExt cx="1424411" cy="1314528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48211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+mj-lt"/>
                  <a:cs typeface="Helvetica" panose="020B0604020202020204" pitchFamily="34" charset="0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+mj-lt"/>
                <a:cs typeface="Helvetica" panose="020B0604020202020204" pitchFamily="34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+mj-l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2400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  <a:ea typeface="MS PGothic" charset="0"/>
                <a:cs typeface="MS PGothic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835228" cy="4002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6"/>
                  </a:solidFill>
                  <a:latin typeface="+mj-lt"/>
                  <a:ea typeface="MS PGothic" charset="0"/>
                  <a:cs typeface="Helvetica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+mj-lt"/>
              <a:cs typeface="Helvetica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00200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+mj-lt"/>
                <a:ea typeface="MS PGothic" charset="0"/>
                <a:cs typeface="Helvetica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343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495800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502400" y="2410327"/>
            <a:ext cx="938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  <a:cs typeface="Helvetica" panose="020B0604020202020204" pitchFamily="34" charset="0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170613" y="3079924"/>
            <a:ext cx="808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  <a:cs typeface="Helvetica" panose="020B0604020202020204" pitchFamily="34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14740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Paging to </a:t>
            </a:r>
            <a:r>
              <a:rPr lang="en-US" dirty="0" err="1" smtClean="0"/>
              <a:t>mmap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80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+mj-lt"/>
                <a:cs typeface="Helvetica" charset="0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+mj-lt"/>
                <a:cs typeface="Helvetica" charset="0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 smtClean="0">
                <a:latin typeface="+mj-lt"/>
                <a:cs typeface="Helvetica" charset="0"/>
              </a:rPr>
              <a:t>PT</a:t>
            </a:r>
          </a:p>
          <a:p>
            <a:pPr algn="ctr"/>
            <a:endParaRPr lang="en-US" dirty="0">
              <a:latin typeface="+mj-lt"/>
              <a:cs typeface="Helvetica" charset="0"/>
            </a:endParaRPr>
          </a:p>
          <a:p>
            <a:pPr algn="ctr"/>
            <a:endParaRPr lang="en-US" b="0" dirty="0" smtClean="0">
              <a:latin typeface="+mj-lt"/>
              <a:cs typeface="Helvetica" charset="0"/>
            </a:endParaRPr>
          </a:p>
          <a:p>
            <a:pPr algn="ctr"/>
            <a:endParaRPr lang="en-US" dirty="0">
              <a:latin typeface="+mj-lt"/>
              <a:cs typeface="Helvetica" charset="0"/>
            </a:endParaRPr>
          </a:p>
          <a:p>
            <a:pPr algn="ctr"/>
            <a:endParaRPr lang="en-US" b="0" dirty="0" smtClean="0">
              <a:latin typeface="+mj-lt"/>
              <a:cs typeface="Helvetica" charset="0"/>
            </a:endParaRPr>
          </a:p>
          <a:p>
            <a:pPr algn="ctr"/>
            <a:endParaRPr lang="en-US" b="0" dirty="0">
              <a:latin typeface="+mj-lt"/>
              <a:cs typeface="Helvetica" charset="0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486304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+mj-lt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>
            <a:off x="2476904" y="1647855"/>
            <a:ext cx="875896" cy="285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+mj-lt"/>
                <a:cs typeface="Helvetica" charset="0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93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+mj-lt"/>
                <a:cs typeface="Helvetica" charset="0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938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+mj-lt"/>
                <a:cs typeface="Helvetica" charset="0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808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+mj-lt"/>
                <a:cs typeface="Helvetica" charset="0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850530" cy="533400"/>
            <a:chOff x="2743200" y="1981200"/>
            <a:chExt cx="1850531" cy="533400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93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+mj-lt"/>
                  <a:cs typeface="Helvetica" charset="0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+mj-lt"/>
                <a:cs typeface="Helvetica" charset="0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+mj-lt"/>
              <a:cs typeface="Helvetic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File</a:t>
            </a:r>
            <a:endParaRPr lang="en-US" sz="2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mmap</a:t>
            </a:r>
            <a:r>
              <a:rPr lang="en-US" sz="2000" dirty="0" smtClean="0">
                <a:latin typeface="+mj-lt"/>
              </a:rPr>
              <a:t> file to region of VAS</a:t>
            </a:r>
            <a:endParaRPr lang="en-US" sz="2000" dirty="0">
              <a:latin typeface="+mj-lt"/>
            </a:endParaRP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3581400" y="3438835"/>
            <a:ext cx="24176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smtClean="0">
                <a:solidFill>
                  <a:srgbClr val="0000FF"/>
                </a:solidFill>
                <a:latin typeface="+mj-lt"/>
                <a:cs typeface="Helvetica" charset="0"/>
              </a:rPr>
              <a:t>Create </a:t>
            </a:r>
            <a:r>
              <a:rPr lang="en-US" sz="2000" b="0" dirty="0">
                <a:solidFill>
                  <a:srgbClr val="0000FF"/>
                </a:solidFill>
                <a:latin typeface="+mj-lt"/>
                <a:cs typeface="Helvetica" charset="0"/>
              </a:rPr>
              <a:t>PT </a:t>
            </a:r>
            <a:r>
              <a:rPr lang="en-US" sz="2000" b="0" dirty="0" smtClean="0">
                <a:solidFill>
                  <a:srgbClr val="0000FF"/>
                </a:solidFill>
                <a:latin typeface="+mj-lt"/>
                <a:cs typeface="Helvetica" charset="0"/>
              </a:rPr>
              <a:t>entries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+mj-lt"/>
                <a:cs typeface="Helvetica" charset="0"/>
              </a:rPr>
              <a:t>f</a:t>
            </a:r>
            <a:r>
              <a:rPr lang="en-US" sz="2000" b="0" dirty="0" smtClean="0">
                <a:solidFill>
                  <a:srgbClr val="0000FF"/>
                </a:solidFill>
                <a:latin typeface="+mj-lt"/>
                <a:cs typeface="Helvetica" charset="0"/>
              </a:rPr>
              <a:t>or mapped region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+mj-lt"/>
                <a:cs typeface="Helvetica" charset="0"/>
              </a:rPr>
              <a:t>a</a:t>
            </a:r>
            <a:r>
              <a:rPr lang="en-US" sz="2000" b="0" dirty="0" smtClean="0">
                <a:solidFill>
                  <a:srgbClr val="0000FF"/>
                </a:solidFill>
                <a:latin typeface="+mj-lt"/>
                <a:cs typeface="Helvetica" charset="0"/>
              </a:rPr>
              <a:t>s “backed” by file</a:t>
            </a:r>
            <a:endParaRPr lang="en-US" sz="2000" b="0" dirty="0">
              <a:solidFill>
                <a:srgbClr val="0000FF"/>
              </a:solidFill>
              <a:latin typeface="+mj-lt"/>
              <a:cs typeface="Helvetica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+mj-lt"/>
              <a:ea typeface="MS PGothic" charset="0"/>
              <a:cs typeface="Helvetica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13038" y="3345999"/>
            <a:ext cx="23599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j-lt"/>
                <a:cs typeface="Helvetica" panose="020B0604020202020204" pitchFamily="34" charset="0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293009" y="2438400"/>
            <a:ext cx="1754991" cy="1751013"/>
            <a:chOff x="1041242" y="2057400"/>
            <a:chExt cx="1755049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348491" cy="439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FF0000"/>
                  </a:solidFill>
                  <a:latin typeface="+mj-lt"/>
                  <a:cs typeface="Helvetica" panose="020B0604020202020204" pitchFamily="34" charset="0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293708" y="3790932"/>
            <a:ext cx="2440092" cy="1219200"/>
            <a:chOff x="1066800" y="3505200"/>
            <a:chExt cx="2440710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407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  <a:cs typeface="Helvetica" panose="020B0604020202020204" pitchFamily="34" charset="0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+mj-lt"/>
                <a:cs typeface="Helvetica" panose="020B0604020202020204" pitchFamily="34" charset="0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259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31708" y="5029200"/>
            <a:ext cx="1424659" cy="1314468"/>
            <a:chOff x="381000" y="4876800"/>
            <a:chExt cx="1424411" cy="1314528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48211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+mj-lt"/>
                  <a:cs typeface="Helvetica" panose="020B0604020202020204" pitchFamily="34" charset="0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+mj-lt"/>
                <a:cs typeface="Helvetica" panose="020B0604020202020204" pitchFamily="34" charset="0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996846" y="4773595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+mj-l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03108" y="1981200"/>
            <a:ext cx="1146175" cy="3074988"/>
            <a:chOff x="152400" y="1961444"/>
            <a:chExt cx="1145822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  <a:ea typeface="MS PGothic" charset="0"/>
                <a:cs typeface="MS PGothic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2400" y="2132963"/>
              <a:ext cx="835228" cy="4002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6"/>
                  </a:solidFill>
                  <a:latin typeface="+mj-lt"/>
                  <a:ea typeface="MS PGothic" charset="0"/>
                  <a:cs typeface="Helvetica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472979" y="2502097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Read File contents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from memory!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345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5" grpId="0" animBg="1"/>
      <p:bldP spid="84" grpId="0" animBg="1"/>
      <p:bldP spid="84" grpId="1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50" y="4495800"/>
            <a:ext cx="8340450" cy="2041200"/>
          </a:xfrm>
        </p:spPr>
        <p:txBody>
          <a:bodyPr>
            <a:normAutofit/>
          </a:bodyPr>
          <a:lstStyle/>
          <a:p>
            <a:r>
              <a:rPr lang="en-US" dirty="0" smtClean="0"/>
              <a:t>May map a specific region or let the system find one for you</a:t>
            </a:r>
          </a:p>
          <a:p>
            <a:pPr lvl="1"/>
            <a:r>
              <a:rPr lang="en-US" dirty="0" smtClean="0"/>
              <a:t>Tricky to know where the holes are</a:t>
            </a:r>
          </a:p>
          <a:p>
            <a:r>
              <a:rPr lang="en-US" dirty="0" smtClean="0"/>
              <a:t>Used both for manipulating files and for sharing between processes</a:t>
            </a:r>
            <a:endParaRPr lang="en-US" dirty="0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15867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23741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000" y="723900"/>
            <a:ext cx="8910000" cy="59093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mman.h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something = 162;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char *</a:t>
            </a:r>
            <a:r>
              <a:rPr lang="en-US" sz="1400" dirty="0" err="1" smtClean="0">
                <a:latin typeface="Courier"/>
                <a:cs typeface="Courier"/>
              </a:rPr>
              <a:t>mfile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("Data 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&amp;something);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("Heap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(1));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("Stack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/* Open the file */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 = open(</a:t>
            </a:r>
            <a:r>
              <a:rPr lang="en-US" sz="1400" dirty="0" err="1" smtClean="0">
                <a:latin typeface="Courier"/>
                <a:cs typeface="Courier"/>
              </a:rPr>
              <a:t>argv</a:t>
            </a:r>
            <a:r>
              <a:rPr lang="en-US" sz="1400" dirty="0" smtClean="0">
                <a:latin typeface="Courier"/>
                <a:cs typeface="Courier"/>
              </a:rPr>
              <a:t>[1], O_RDWR | O_CREATE);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if (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 &lt; 0) { </a:t>
            </a:r>
            <a:r>
              <a:rPr lang="en-US" sz="1400" dirty="0" err="1" smtClean="0">
                <a:latin typeface="Courier"/>
                <a:cs typeface="Courier"/>
              </a:rPr>
              <a:t>perror</a:t>
            </a:r>
            <a:r>
              <a:rPr lang="en-US" sz="1400" dirty="0" smtClean="0">
                <a:latin typeface="Courier"/>
                <a:cs typeface="Courier"/>
              </a:rPr>
              <a:t>((“open failed!”);exit(1); }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/* map the file */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(0, 10000, </a:t>
            </a:r>
            <a:r>
              <a:rPr lang="en-US" sz="1400" dirty="0" smtClean="0">
                <a:latin typeface="Courier"/>
                <a:cs typeface="Courier"/>
              </a:rPr>
              <a:t>PROT_READ|PROT_WRITE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MAP_FILE|MAP_SHARED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>
                <a:latin typeface="Courier"/>
                <a:cs typeface="Courier"/>
              </a:rPr>
              <a:t>0);</a:t>
            </a: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== MAP_FAILED) {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failed"); exit(1);}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puts(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strcpy</a:t>
            </a:r>
            <a:r>
              <a:rPr lang="en-US" sz="1400" dirty="0">
                <a:latin typeface="Courier"/>
                <a:cs typeface="Courier"/>
              </a:rPr>
              <a:t>(mfile+20,"Let's write over it")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close(</a:t>
            </a:r>
            <a:r>
              <a:rPr lang="en-US" sz="1400" dirty="0" err="1" smtClean="0">
                <a:latin typeface="Courier"/>
                <a:cs typeface="Courier"/>
              </a:rPr>
              <a:t>myfd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return 0;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66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Sharing through Mapped Files</a:t>
            </a:r>
            <a:endParaRPr lang="en-US" dirty="0"/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809987" y="987287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886187" y="1596887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86187" y="2270617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38587" y="2423017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90987" y="2575417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7375" y="2290681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385238" y="1254281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33038" y="1101881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795168" y="5904121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6489802" y="1406681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85238" y="1482881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6489802" y="20924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44336" y="2168681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489802" y="26258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12213" y="2702081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528132" y="462720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37920" y="4703401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490368" y="470340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52038" y="262588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271168" y="537072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499768" y="552312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0502" y="5599321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563101" y="1209139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10901" y="105673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973031" y="5858979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667665" y="1361539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101" y="1437739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667665" y="2047339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2199" y="2123539"/>
            <a:ext cx="6339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667665" y="2580739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90076" y="2656939"/>
            <a:ext cx="69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705995" y="4582059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5783" y="4658259"/>
            <a:ext cx="7234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1668231" y="4658259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1629901" y="2580739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449031" y="5325579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77631" y="5477979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08365" y="5554179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667665" y="32920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7665" y="3495791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7665" y="372290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507460" y="367961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507460" y="38834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507460" y="4110517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543287" y="4226201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657587" y="540956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9807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58971" y="838200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2</a:t>
            </a:r>
            <a:endParaRPr lang="en-US" dirty="0"/>
          </a:p>
        </p:txBody>
      </p:sp>
      <p:cxnSp>
        <p:nvCxnSpPr>
          <p:cNvPr id="9" name="Straight Connector 8"/>
          <p:cNvCxnSpPr>
            <a:stCxn id="107" idx="3"/>
          </p:cNvCxnSpPr>
          <p:nvPr/>
        </p:nvCxnSpPr>
        <p:spPr>
          <a:xfrm>
            <a:off x="1734465" y="3609348"/>
            <a:ext cx="1923122" cy="1800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4724387" y="3996960"/>
            <a:ext cx="1783073" cy="13737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3287" y="3812294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05863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Exploit locality by caching data in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Name translations: Mapping from </a:t>
            </a:r>
            <a:r>
              <a:rPr lang="en-US" altLang="ko-KR" dirty="0" err="1" smtClean="0">
                <a:ea typeface="굴림" panose="020B0600000101010101" pitchFamily="34" charset="-127"/>
              </a:rPr>
              <a:t>paths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inodes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blocks: Mapping from block </a:t>
            </a:r>
            <a:r>
              <a:rPr lang="en-US" altLang="ko-KR" dirty="0" err="1" smtClean="0">
                <a:ea typeface="굴림" panose="020B0600000101010101" pitchFamily="34" charset="-127"/>
              </a:rPr>
              <a:t>address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disk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content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Buffer Cache:</a:t>
            </a:r>
            <a:r>
              <a:rPr lang="en-US" altLang="ko-KR" dirty="0" smtClean="0">
                <a:ea typeface="굴림" panose="020B0600000101010101" pitchFamily="34" charset="-127"/>
              </a:rPr>
              <a:t> Memory used to cache kernel resources, including disk blocks and name translations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contain “dirty” blocks (blocks yet on disk)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afford overhead of timestamps for each disk block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1106988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File System Caching (con’t)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Cache Size: How much memory should the OS allocate to the buffer cache vs virtual memory?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much memory to the file system cache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smtClean="0">
                <a:ea typeface="굴림" panose="020B0600000101010101" pitchFamily="34" charset="-127"/>
              </a:rPr>
              <a:t>won’t be able to run many applications at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little memory to file system cache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 many applications may run slowly (disk caching not effective)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Solution: adjust boundary dynamically so that the disk access rates for paging and file access are balanced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Read Ahead Prefetching:</a:t>
            </a:r>
            <a:r>
              <a:rPr lang="en-US" altLang="ko-KR" smtClean="0">
                <a:ea typeface="굴림" panose="020B0600000101010101" pitchFamily="34" charset="-127"/>
              </a:rPr>
              <a:t> fetch sequential blocks early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exploit fact that most common file access is sequential by prefetching subsequent disk blocks ahead of current read request (if they are not already in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Elevator algorithm can efficiently interleave groups of prefetches from concurrent applications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much to prefetch?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many imposes delays on requests by other applications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few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133551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File System Caching (con’t)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Delayed Writes:</a:t>
            </a:r>
            <a:r>
              <a:rPr lang="en-US" altLang="ko-KR" smtClean="0">
                <a:ea typeface="굴림" panose="020B0600000101010101" pitchFamily="34" charset="-127"/>
              </a:rPr>
              <a:t> Writes to files not immediately sent out to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Instead,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write()</a:t>
            </a:r>
            <a:r>
              <a:rPr lang="en-US" altLang="ko-KR" smtClean="0">
                <a:ea typeface="굴림" panose="020B0600000101010101" pitchFamily="34" charset="-127"/>
              </a:rPr>
              <a:t> copies data from user space buffer to kernel buffer (in cache)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Enabled by presence of buffer cache: can leave written file blocks in cache for a while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some other application tries to read data before written to disk, file system will read from cache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Flushed to disk periodically (e.g. in UNIX, every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Advantages: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allocation algorithm can be run with correct size value for a file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files need never get written to disk! (e..g temporary scratch files written /tmp often don’t exist for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Disadvantages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system crashes before file has been written out?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Worse yet, what if system crashes before a directory file has been written out? (lose pointer to inode!)</a:t>
            </a:r>
          </a:p>
        </p:txBody>
      </p:sp>
    </p:spTree>
    <p:extLst>
      <p:ext uri="{BB962C8B-B14F-4D97-AF65-F5344CB8AC3E}">
        <p14:creationId xmlns:p14="http://schemas.microsoft.com/office/powerpoint/2010/main" val="331158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smtClean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Key idea here is independence of failures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smtClean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smtClean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4083195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Multilevel </a:t>
            </a:r>
            <a:r>
              <a:rPr lang="en-US" altLang="ko-KR" dirty="0" smtClean="0">
                <a:ea typeface="굴림" panose="020B0600000101010101" pitchFamily="34" charset="-127"/>
              </a:rPr>
              <a:t>Indexed </a:t>
            </a:r>
            <a:r>
              <a:rPr lang="en-US" altLang="ko-KR" dirty="0" smtClean="0">
                <a:ea typeface="굴림" panose="020B0600000101010101" pitchFamily="34" charset="-127"/>
              </a:rPr>
              <a:t>Files (Original 4.1 BSD)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Sample file in multilevel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indexed format</a:t>
            </a:r>
            <a:r>
              <a:rPr lang="en-US" altLang="ko-KR" dirty="0" smtClean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10 direct </a:t>
            </a:r>
            <a:r>
              <a:rPr lang="en-US" altLang="ko-KR" dirty="0" err="1" smtClean="0">
                <a:ea typeface="굴림" panose="020B0600000101010101" pitchFamily="34" charset="-127"/>
              </a:rPr>
              <a:t>ptrs</a:t>
            </a:r>
            <a:r>
              <a:rPr lang="en-US" altLang="ko-KR" dirty="0" smtClean="0">
                <a:ea typeface="굴림" panose="020B0600000101010101" pitchFamily="34" charset="-127"/>
              </a:rPr>
              <a:t>, 1K blocks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many accesses for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block #23? (assume file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Two: One for indirect block,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Cons:	Lots of seeks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Very large files must read many indirect block (four 	I/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Os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541463" algn="l"/>
              </a:tabLst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4876800" y="7620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681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make file system durable?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" y="636588"/>
            <a:ext cx="8931275" cy="59309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special, battery-backed RAM (called non-volatile RAM or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smtClean="0">
                <a:ea typeface="굴림" panose="020B0600000101010101" pitchFamily="34" charset="-127"/>
              </a:rPr>
              <a:t>) for dirty blocks in buffer cache.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replicate!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Important element: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put copies on servers in different continents…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RAID:</a:t>
            </a:r>
            <a:r>
              <a:rPr lang="en-US" altLang="ko-KR" smtClean="0">
                <a:ea typeface="굴림" panose="020B0600000101010101" pitchFamily="34" charset="-127"/>
              </a:rPr>
              <a:t> Redundant Arrays of Inexpensive Disks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Data stored on multiple disks (redundancy)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Either in software or hardware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hardware case, done by disk controller; file system may not even know that there is more than one disk in use</a:t>
            </a:r>
          </a:p>
        </p:txBody>
      </p:sp>
    </p:spTree>
    <p:extLst>
      <p:ext uri="{BB962C8B-B14F-4D97-AF65-F5344CB8AC3E}">
        <p14:creationId xmlns:p14="http://schemas.microsoft.com/office/powerpoint/2010/main" val="28901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868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disk is fully duplicated onto its "shadow“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high I/O rate, high availability environments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Most expensive solution: 100% capacity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Bandwidth sacrificed on write: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Logical write = two physical writes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Highest bandwidth when disk heads and rotation fully synchronized (hard to do exactly)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Reads may be optimized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have two independent reads to same data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Recovery: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failure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 replace disk and copy data to new disk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Hot Spare:</a:t>
            </a:r>
            <a:r>
              <a:rPr lang="en-US" altLang="ko-KR" smtClean="0">
                <a:ea typeface="굴림" panose="020B0600000101010101" pitchFamily="34" charset="-127"/>
              </a:rPr>
              <a:t> idle disk already attached to system to be used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844550" y="704850"/>
            <a:ext cx="7658100" cy="1603375"/>
            <a:chOff x="532" y="444"/>
            <a:chExt cx="4824" cy="1010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496" y="1104"/>
              <a:ext cx="71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Arial" panose="020B0604020202020204" pitchFamily="34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Arial" panose="020B0604020202020204" pitchFamily="34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5099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35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Data stripped across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Successive blocks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stored on successive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Increased bandwidth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over single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Parity block (in green)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constructed by XORing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data bocks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P0=D0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destroy any one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disk and still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D3 fails,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then can reconstruct: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D3=D0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D1D2P0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Later in term: talk about spreading information widely across internet for durability.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8021638" y="1631950"/>
            <a:ext cx="1198562" cy="2178050"/>
            <a:chOff x="5053" y="684"/>
            <a:chExt cx="755" cy="137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053" y="684"/>
              <a:ext cx="75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Increasing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Logical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Disk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/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439" y="131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4021138" y="533400"/>
            <a:ext cx="4927600" cy="1147763"/>
            <a:chOff x="2533" y="336"/>
            <a:chExt cx="3104" cy="72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136" y="336"/>
              <a:ext cx="50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 i="1"/>
                <a:t>Stripe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600" i="1"/>
                <a:t>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3956050" y="952500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/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5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Disk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883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Hardware RAID: Subsystem Organization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028700"/>
            <a:ext cx="977900" cy="9017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CPU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86100" y="1016000"/>
            <a:ext cx="1117600" cy="914400"/>
          </a:xfrm>
          <a:prstGeom prst="rect">
            <a:avLst/>
          </a:prstGeom>
          <a:solidFill>
            <a:srgbClr val="53FB2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array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controller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930900" y="1035050"/>
            <a:ext cx="1536700" cy="823913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single board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disk 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controller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7493000" y="11430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905500" y="2216150"/>
            <a:ext cx="1536700" cy="823913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single board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disk 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controller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7467600" y="23241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930900" y="3346450"/>
            <a:ext cx="1536700" cy="823913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single board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disk 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controller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493000" y="34544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930900" y="4502150"/>
            <a:ext cx="1536700" cy="823913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single board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disk </a:t>
            </a:r>
          </a:p>
          <a:p>
            <a:pPr>
              <a:lnSpc>
                <a:spcPct val="86000"/>
              </a:lnSpc>
              <a:spcBef>
                <a:spcPct val="0"/>
              </a:spcBef>
              <a:buSzTx/>
            </a:pPr>
            <a:r>
              <a:rPr lang="en-US" altLang="en-US" sz="1800"/>
              <a:t>controller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493000" y="46101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241800" y="1143000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384800" y="13843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397500" y="26162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216400" y="1371600"/>
            <a:ext cx="1181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067300" y="1651000"/>
            <a:ext cx="0" cy="204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080000" y="3708400"/>
            <a:ext cx="825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4216400" y="1612900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762500" y="1841500"/>
            <a:ext cx="0" cy="303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4775200" y="4889500"/>
            <a:ext cx="113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4216400" y="18288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1854200" y="1041400"/>
            <a:ext cx="977900" cy="901700"/>
          </a:xfrm>
          <a:prstGeom prst="rect">
            <a:avLst/>
          </a:prstGeom>
          <a:solidFill>
            <a:srgbClr val="53FB25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host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800"/>
              <a:t>adapter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857500" y="1485900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1308100" y="14478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39713" y="2190750"/>
            <a:ext cx="220821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/>
              <a:t>manages interface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/>
              <a:t>to host, DMA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214313" y="2971800"/>
            <a:ext cx="22606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/>
              <a:t>control, buffering,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/>
              <a:t>parity logic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239713" y="3778250"/>
            <a:ext cx="18256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/>
              <a:t>physical device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/>
              <a:t>control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019300" y="2540000"/>
            <a:ext cx="35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V="1">
            <a:off x="2387600" y="1930400"/>
            <a:ext cx="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1981200" y="3276600"/>
            <a:ext cx="165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3644900" y="1930400"/>
            <a:ext cx="0" cy="1358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1981200" y="4089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V="1">
            <a:off x="3543300" y="1841500"/>
            <a:ext cx="2362200" cy="226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5292725" y="5454650"/>
            <a:ext cx="27527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 i="1"/>
              <a:t>often piggy-backed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buSzTx/>
            </a:pPr>
            <a:r>
              <a:rPr lang="en-US" altLang="en-US" sz="1800" i="1"/>
              <a:t>in small format devices</a:t>
            </a:r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7924800" y="914400"/>
            <a:ext cx="838200" cy="990600"/>
          </a:xfrm>
          <a:prstGeom prst="can">
            <a:avLst>
              <a:gd name="adj" fmla="val 29545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7924800" y="2057400"/>
            <a:ext cx="838200" cy="990600"/>
          </a:xfrm>
          <a:prstGeom prst="can">
            <a:avLst>
              <a:gd name="adj" fmla="val 29545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>
            <a:off x="7924800" y="3200400"/>
            <a:ext cx="838200" cy="990600"/>
          </a:xfrm>
          <a:prstGeom prst="can">
            <a:avLst>
              <a:gd name="adj" fmla="val 29545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19" name="AutoShape 39"/>
          <p:cNvSpPr>
            <a:spLocks noChangeArrowheads="1"/>
          </p:cNvSpPr>
          <p:nvPr/>
        </p:nvSpPr>
        <p:spPr bwMode="auto">
          <a:xfrm>
            <a:off x="7924800" y="4419600"/>
            <a:ext cx="838200" cy="990600"/>
          </a:xfrm>
          <a:prstGeom prst="can">
            <a:avLst>
              <a:gd name="adj" fmla="val 29545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20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4267200" cy="1219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Some systems duplicate </a:t>
            </a:r>
            <a:r>
              <a:rPr lang="en-US" altLang="ko-KR" i="1" smtClean="0">
                <a:ea typeface="굴림" panose="020B0600000101010101" pitchFamily="34" charset="-127"/>
              </a:rPr>
              <a:t>all</a:t>
            </a:r>
            <a:r>
              <a:rPr lang="en-US" altLang="ko-KR" smtClean="0">
                <a:ea typeface="굴림" panose="020B0600000101010101" pitchFamily="34" charset="-127"/>
              </a:rPr>
              <a:t> hardware, namely controllers, busses, etc.</a:t>
            </a:r>
          </a:p>
        </p:txBody>
      </p:sp>
    </p:spTree>
    <p:extLst>
      <p:ext uri="{BB962C8B-B14F-4D97-AF65-F5344CB8AC3E}">
        <p14:creationId xmlns:p14="http://schemas.microsoft.com/office/powerpoint/2010/main" val="3677914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dirty="0" smtClean="0"/>
              <a:t>Higher Durability/Reliability</a:t>
            </a:r>
            <a:r>
              <a:rPr lang="en-US" dirty="0"/>
              <a:t> </a:t>
            </a:r>
            <a:r>
              <a:rPr lang="en-US" dirty="0" smtClean="0"/>
              <a:t>through Geographic Replication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04800" y="790493"/>
            <a:ext cx="8229600" cy="5215723"/>
          </a:xfrm>
        </p:spPr>
        <p:txBody>
          <a:bodyPr/>
          <a:lstStyle/>
          <a:p>
            <a:r>
              <a:rPr lang="en-US" dirty="0" smtClean="0"/>
              <a:t>Highly </a:t>
            </a:r>
            <a:r>
              <a:rPr lang="en-US" dirty="0" smtClean="0"/>
              <a:t>durable – hard to destroy bits</a:t>
            </a:r>
            <a:endParaRPr lang="en-US" dirty="0" smtClean="0"/>
          </a:p>
          <a:p>
            <a:r>
              <a:rPr lang="en-US" dirty="0" smtClean="0"/>
              <a:t>Highly available for reads</a:t>
            </a:r>
          </a:p>
          <a:p>
            <a:r>
              <a:rPr lang="en-US" dirty="0" smtClean="0"/>
              <a:t>Low availability for writes</a:t>
            </a:r>
          </a:p>
          <a:p>
            <a:pPr lvl="1"/>
            <a:r>
              <a:rPr lang="en-US" dirty="0" smtClean="0"/>
              <a:t>Can’t write if any one is not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Or – need relaxed consistency model</a:t>
            </a:r>
          </a:p>
          <a:p>
            <a:r>
              <a:rPr lang="en-US" dirty="0" smtClean="0"/>
              <a:t>Reliability?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644211" y="35188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644211" y="43347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644211" y="60417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216732" y="351884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483224" y="369019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10099" y="37146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07674" y="37645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164543" y="38214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280355" y="35275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16732" y="5474204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3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happen if disk loses power or machine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</a:t>
            </a:r>
            <a:r>
              <a:rPr lang="en-US" dirty="0" smtClean="0"/>
              <a:t>complete</a:t>
            </a:r>
          </a:p>
          <a:p>
            <a:r>
              <a:rPr lang="en-US" dirty="0" smtClean="0"/>
              <a:t>Having RAID doesn’t necessarily protect against all such failures</a:t>
            </a:r>
          </a:p>
          <a:p>
            <a:pPr lvl="1"/>
            <a:r>
              <a:rPr lang="en-US" dirty="0" smtClean="0"/>
              <a:t>Bit-for-bit prote</a:t>
            </a:r>
            <a:r>
              <a:rPr lang="en-US" dirty="0" smtClean="0"/>
              <a:t>ction of bad state?</a:t>
            </a:r>
          </a:p>
          <a:p>
            <a:pPr lvl="1"/>
            <a:r>
              <a:rPr lang="en-US" dirty="0" smtClean="0"/>
              <a:t>What if one disk of RAID group not written?</a:t>
            </a:r>
            <a:endParaRPr lang="en-US" dirty="0" smtClean="0"/>
          </a:p>
          <a:p>
            <a:r>
              <a:rPr lang="en-US" dirty="0" smtClean="0"/>
              <a:t>File system wants durability 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9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Problem posed by machine/disk failures</a:t>
            </a:r>
          </a:p>
          <a:p>
            <a:r>
              <a:rPr lang="en-US" dirty="0" smtClean="0"/>
              <a:t>Transaction concept</a:t>
            </a:r>
          </a:p>
          <a:p>
            <a:r>
              <a:rPr lang="en-US" dirty="0"/>
              <a:t>A</a:t>
            </a:r>
            <a:r>
              <a:rPr lang="en-US" dirty="0" smtClean="0"/>
              <a:t>pproaches to reliability</a:t>
            </a:r>
          </a:p>
          <a:p>
            <a:pPr lvl="1"/>
            <a:r>
              <a:rPr lang="en-US" dirty="0" smtClean="0"/>
              <a:t>Careful sequencing of file system operations</a:t>
            </a:r>
          </a:p>
          <a:p>
            <a:pPr lvl="1"/>
            <a:r>
              <a:rPr lang="en-US" dirty="0" smtClean="0"/>
              <a:t>Copy-on-write (WAFL, ZFS)</a:t>
            </a:r>
          </a:p>
          <a:p>
            <a:pPr lvl="1"/>
            <a:r>
              <a:rPr lang="en-US" dirty="0" err="1" smtClean="0"/>
              <a:t>Journalling</a:t>
            </a:r>
            <a:r>
              <a:rPr lang="en-US" dirty="0" smtClean="0"/>
              <a:t> (NTFS, </a:t>
            </a:r>
            <a:r>
              <a:rPr lang="en-US" dirty="0" err="1" smtClean="0"/>
              <a:t>linux</a:t>
            </a:r>
            <a:r>
              <a:rPr lang="en-US" dirty="0" smtClean="0"/>
              <a:t> ext4)</a:t>
            </a:r>
          </a:p>
          <a:p>
            <a:pPr lvl="1"/>
            <a:r>
              <a:rPr lang="en-US" dirty="0" smtClean="0"/>
              <a:t>Log structure (flash storage)</a:t>
            </a:r>
          </a:p>
          <a:p>
            <a:r>
              <a:rPr lang="en-US" dirty="0" smtClean="0"/>
              <a:t>Approaches to availability</a:t>
            </a:r>
          </a:p>
          <a:p>
            <a:pPr lvl="1"/>
            <a:r>
              <a:rPr lang="en-US" dirty="0" smtClean="0"/>
              <a:t>RAID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44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remapping, single update to physical disk block can require multiple (even lower level) updates</a:t>
            </a:r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r>
              <a:rPr lang="en-US" dirty="0" smtClean="0"/>
              <a:t>How do we guarantee consistency regardless of when crash occurs?</a:t>
            </a:r>
          </a:p>
        </p:txBody>
      </p:sp>
    </p:spTree>
    <p:extLst>
      <p:ext uri="{BB962C8B-B14F-4D97-AF65-F5344CB8AC3E}">
        <p14:creationId xmlns:p14="http://schemas.microsoft.com/office/powerpoint/2010/main" val="30560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Interrupted Operation</a:t>
            </a:r>
          </a:p>
          <a:p>
            <a:pPr lvl="1"/>
            <a:r>
              <a:rPr lang="en-US" dirty="0" smtClean="0"/>
              <a:t>Crash or power failure in the middle of a series of related updates may leave stored data in an </a:t>
            </a:r>
            <a:r>
              <a:rPr lang="en-US" i="1" dirty="0" smtClean="0"/>
              <a:t>inconsistent state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.g.: transfer funds from </a:t>
            </a:r>
            <a:r>
              <a:rPr lang="en-US" dirty="0" err="1" smtClean="0"/>
              <a:t>BofA</a:t>
            </a:r>
            <a:r>
              <a:rPr lang="en-US" dirty="0" smtClean="0"/>
              <a:t> to Schwab.  What if transfer is interrupted after withdrawal and before deposit</a:t>
            </a:r>
          </a:p>
          <a:p>
            <a:r>
              <a:rPr lang="en-US" dirty="0" smtClean="0"/>
              <a:t>Loss of stored data</a:t>
            </a:r>
          </a:p>
          <a:p>
            <a:pPr lvl="1"/>
            <a:r>
              <a:rPr lang="en-US" dirty="0" smtClean="0"/>
              <a:t>Failure of non-volatile storage media may cause previously stored data to disappear or be corrupted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Log Structured and Journaled File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reliability through use of log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All changes are treated as </a:t>
            </a:r>
            <a:r>
              <a:rPr lang="en-US" altLang="ko-KR" i="1" dirty="0" smtClean="0">
                <a:ea typeface="굴림" panose="020B0600000101010101" pitchFamily="34" charset="-127"/>
              </a:rPr>
              <a:t>transactions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transaction is </a:t>
            </a:r>
            <a:r>
              <a:rPr lang="en-US" altLang="ko-KR" i="1" dirty="0" smtClean="0">
                <a:ea typeface="굴림" panose="020B0600000101010101" pitchFamily="34" charset="-127"/>
              </a:rPr>
              <a:t>committed</a:t>
            </a:r>
            <a:r>
              <a:rPr lang="en-US" altLang="ko-KR" dirty="0" smtClean="0">
                <a:ea typeface="굴림" panose="020B0600000101010101" pitchFamily="34" charset="-127"/>
              </a:rPr>
              <a:t> once it is written to the log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forced to disk for reliability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Process can be accelerated with NVRAM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Although File system may not be updated immediately, data preserved in the log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Difference between “Log Structured” and “</a:t>
            </a:r>
            <a:r>
              <a:rPr lang="en-US" altLang="ko-KR" dirty="0" err="1" smtClean="0">
                <a:ea typeface="굴림" panose="020B0600000101010101" pitchFamily="34" charset="-127"/>
              </a:rPr>
              <a:t>Journaled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a Log Structured </a:t>
            </a:r>
            <a:r>
              <a:rPr lang="en-US" altLang="ko-KR" dirty="0" err="1" smtClean="0">
                <a:ea typeface="굴림" panose="020B0600000101010101" pitchFamily="34" charset="-127"/>
              </a:rPr>
              <a:t>filesystem</a:t>
            </a:r>
            <a:r>
              <a:rPr lang="en-US" altLang="ko-KR" dirty="0" smtClean="0">
                <a:ea typeface="굴림" panose="020B0600000101010101" pitchFamily="34" charset="-127"/>
              </a:rPr>
              <a:t>, data stays in log form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a </a:t>
            </a:r>
            <a:r>
              <a:rPr lang="en-US" altLang="ko-KR" dirty="0" err="1" smtClean="0">
                <a:ea typeface="굴림" panose="020B0600000101010101" pitchFamily="34" charset="-127"/>
              </a:rPr>
              <a:t>Journaled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filesystem</a:t>
            </a:r>
            <a:r>
              <a:rPr lang="en-US" altLang="ko-KR" dirty="0" smtClean="0">
                <a:ea typeface="굴림" panose="020B0600000101010101" pitchFamily="34" charset="-127"/>
              </a:rPr>
              <a:t>, Log used for recovery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</a:t>
            </a:r>
            <a:r>
              <a:rPr lang="en-US" altLang="ko-KR" dirty="0" err="1" smtClean="0">
                <a:ea typeface="굴림" panose="020B0600000101010101" pitchFamily="34" charset="-127"/>
              </a:rPr>
              <a:t>Journaled</a:t>
            </a:r>
            <a:r>
              <a:rPr lang="en-US" altLang="ko-KR" dirty="0" smtClean="0">
                <a:ea typeface="굴림" panose="020B0600000101010101" pitchFamily="34" charset="-127"/>
              </a:rPr>
              <a:t> system: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Log used to asynchronously update </a:t>
            </a:r>
            <a:r>
              <a:rPr lang="en-US" altLang="ko-KR" dirty="0" err="1" smtClean="0">
                <a:ea typeface="굴림" panose="020B0600000101010101" pitchFamily="34" charset="-127"/>
              </a:rPr>
              <a:t>filesystem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Log entries removed after used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crash: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Remaining transactions in the log performed (“Redo”)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Modifications done in way that can survive crashes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Examples of </a:t>
            </a:r>
            <a:r>
              <a:rPr lang="en-US" altLang="ko-KR" dirty="0" err="1" smtClean="0">
                <a:ea typeface="굴림" panose="020B0600000101010101" pitchFamily="34" charset="-127"/>
              </a:rPr>
              <a:t>Journaled</a:t>
            </a:r>
            <a:r>
              <a:rPr lang="en-US" altLang="ko-KR" dirty="0" smtClean="0">
                <a:ea typeface="굴림" panose="020B0600000101010101" pitchFamily="34" charset="-127"/>
              </a:rPr>
              <a:t> File Systems: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Ext3 (Linux), XFS (Unix), etc.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4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UNIX BSD 4.2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Same as BSD 4.1 (same file header and triply indirect blocks), except incorporated ideas </a:t>
            </a:r>
            <a:r>
              <a:rPr lang="en-US" altLang="ko-KR" dirty="0" smtClean="0">
                <a:ea typeface="굴림" panose="020B0600000101010101" pitchFamily="34" charset="-127"/>
              </a:rPr>
              <a:t>from Cray </a:t>
            </a:r>
            <a:r>
              <a:rPr lang="en-US" altLang="ko-KR" dirty="0" smtClean="0">
                <a:ea typeface="굴림" panose="020B0600000101010101" pitchFamily="34" charset="-127"/>
              </a:rPr>
              <a:t>DEMOS: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Uses bitmap allocation in place of </a:t>
            </a:r>
            <a:r>
              <a:rPr lang="en-US" altLang="ko-KR" dirty="0" err="1" smtClean="0">
                <a:ea typeface="굴림" panose="020B0600000101010101" pitchFamily="34" charset="-127"/>
              </a:rPr>
              <a:t>freelist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Attempt to allocate files contiguously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10% reserved disk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Skip-sector positioning (mentioned next slide)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Problem: When create a file, don’t know how big it will become (in UNIX, most writes are by appending)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much contiguous space do you allocate for a file?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</a:t>
            </a:r>
            <a:r>
              <a:rPr lang="en-US" altLang="ko-KR" dirty="0" smtClean="0">
                <a:ea typeface="굴림" panose="020B0600000101010101" pitchFamily="34" charset="-127"/>
              </a:rPr>
              <a:t>BSD 4.2, just find some range of free blocks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Put each new file at the front of different range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 expand a file, you first try successive blocks in bitmap, then choose new range of blocks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Also in BSD 4.2: store files from same directory near each other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Fast File System (FFS)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Allocation and placement policies for BSD 4.2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57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for Atomic Updates</a:t>
            </a:r>
          </a:p>
          <a:p>
            <a:pPr lvl="1"/>
            <a:r>
              <a:rPr lang="en-US" dirty="0" smtClean="0"/>
              <a:t>Ensure that multiple related updates are performed atomically</a:t>
            </a:r>
          </a:p>
          <a:p>
            <a:pPr lvl="1"/>
            <a:r>
              <a:rPr lang="en-US" dirty="0" smtClean="0"/>
              <a:t>i.e., if a crash occurs in the middle, the state of the systems reflects either </a:t>
            </a:r>
            <a:r>
              <a:rPr lang="en-US" i="1" dirty="0" smtClean="0">
                <a:solidFill>
                  <a:srgbClr val="0000FF"/>
                </a:solidFill>
              </a:rPr>
              <a:t>all or none </a:t>
            </a:r>
            <a:r>
              <a:rPr lang="en-US" dirty="0" smtClean="0"/>
              <a:t>of the updates</a:t>
            </a:r>
          </a:p>
          <a:p>
            <a:pPr lvl="1"/>
            <a:r>
              <a:rPr lang="en-US" dirty="0" smtClean="0"/>
              <a:t>Most modern file systems use transactions internally to update the many pieces</a:t>
            </a:r>
          </a:p>
          <a:p>
            <a:pPr lvl="1"/>
            <a:r>
              <a:rPr lang="en-US" dirty="0" smtClean="0"/>
              <a:t>Many applications implement their own transactions</a:t>
            </a:r>
          </a:p>
          <a:p>
            <a:r>
              <a:rPr lang="en-US" dirty="0" smtClean="0"/>
              <a:t>Redundancy for media failures</a:t>
            </a:r>
          </a:p>
          <a:p>
            <a:pPr lvl="1"/>
            <a:r>
              <a:rPr lang="en-US" dirty="0" smtClean="0"/>
              <a:t>Redundant representation (error correcting codes)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E.g., RAID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4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5632"/>
          </a:xfrm>
        </p:spPr>
        <p:txBody>
          <a:bodyPr>
            <a:normAutofit/>
          </a:bodyPr>
          <a:lstStyle/>
          <a:p>
            <a:r>
              <a:rPr lang="en-US" dirty="0" smtClean="0"/>
              <a:t>Closely related to critical sections in manipulating shared data structures</a:t>
            </a:r>
          </a:p>
          <a:p>
            <a:r>
              <a:rPr lang="en-US" dirty="0" smtClean="0"/>
              <a:t>Extend concept of atomic update from memory to stable storage</a:t>
            </a:r>
          </a:p>
          <a:p>
            <a:pPr lvl="1"/>
            <a:r>
              <a:rPr lang="en-US" dirty="0" smtClean="0"/>
              <a:t>Atomically update multiple persistent data structures</a:t>
            </a:r>
          </a:p>
          <a:p>
            <a:r>
              <a:rPr lang="en-US" dirty="0" smtClean="0"/>
              <a:t>Like flags for threads, many ad hoc approaches</a:t>
            </a:r>
          </a:p>
          <a:p>
            <a:pPr lvl="1"/>
            <a:r>
              <a:rPr lang="en-US" dirty="0" smtClean="0"/>
              <a:t>FFS carefully ordered the sequence of updates so that if a crash occurred while manipulating directory or </a:t>
            </a:r>
            <a:r>
              <a:rPr lang="en-US" dirty="0" err="1" smtClean="0"/>
              <a:t>inodes</a:t>
            </a:r>
            <a:r>
              <a:rPr lang="en-US" dirty="0" smtClean="0"/>
              <a:t> the disk scan on reboot would detect and recover the error, -- </a:t>
            </a:r>
            <a:r>
              <a:rPr lang="en-US" dirty="0" err="1" smtClean="0"/>
              <a:t>fsck</a:t>
            </a:r>
            <a:endParaRPr lang="en-US" dirty="0" smtClean="0"/>
          </a:p>
          <a:p>
            <a:pPr lvl="1"/>
            <a:r>
              <a:rPr lang="en-US" dirty="0" smtClean="0"/>
              <a:t>Applications use temporary files and rename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97236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Key concept: Transaction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An </a:t>
            </a:r>
            <a:r>
              <a:rPr lang="en-US" dirty="0">
                <a:solidFill>
                  <a:srgbClr val="FC0128"/>
                </a:solidFill>
                <a:latin typeface="+mj-lt"/>
                <a:ea typeface="MS PGothic" charset="0"/>
              </a:rPr>
              <a:t>atomic sequence</a:t>
            </a:r>
            <a:r>
              <a:rPr lang="en-US" dirty="0">
                <a:latin typeface="+mj-lt"/>
                <a:ea typeface="MS PGothic" charset="0"/>
              </a:rPr>
              <a:t> </a:t>
            </a:r>
            <a:r>
              <a:rPr lang="en-US" dirty="0" smtClean="0">
                <a:latin typeface="+mj-lt"/>
                <a:ea typeface="MS PGothic" charset="0"/>
              </a:rPr>
              <a:t>of </a:t>
            </a:r>
            <a:r>
              <a:rPr lang="en-US" dirty="0">
                <a:latin typeface="+mj-lt"/>
                <a:ea typeface="MS PGothic" charset="0"/>
              </a:rPr>
              <a:t>actions (reads/writes</a:t>
            </a:r>
            <a:r>
              <a:rPr lang="en-US" dirty="0" smtClean="0">
                <a:latin typeface="+mj-lt"/>
                <a:ea typeface="MS PGothic" charset="0"/>
              </a:rPr>
              <a:t>) on a storage system (or database)</a:t>
            </a:r>
            <a:endParaRPr lang="en-US" dirty="0">
              <a:latin typeface="+mj-lt"/>
              <a:ea typeface="MS PGothic" charset="0"/>
            </a:endParaRPr>
          </a:p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That takes it </a:t>
            </a:r>
            <a:r>
              <a:rPr lang="en-US" dirty="0">
                <a:latin typeface="+mj-lt"/>
                <a:ea typeface="MS PGothic" charset="0"/>
              </a:rPr>
              <a:t>from one </a:t>
            </a:r>
            <a:r>
              <a:rPr lang="en-US" dirty="0">
                <a:solidFill>
                  <a:srgbClr val="FC0128"/>
                </a:solidFill>
                <a:latin typeface="+mj-lt"/>
                <a:ea typeface="MS PGothic" charset="0"/>
              </a:rPr>
              <a:t>consistent state</a:t>
            </a:r>
            <a:r>
              <a:rPr lang="en-US" dirty="0">
                <a:latin typeface="+mj-lt"/>
                <a:ea typeface="MS PGothic" charset="0"/>
              </a:rPr>
              <a:t> to another</a:t>
            </a:r>
          </a:p>
        </p:txBody>
      </p:sp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609600" y="3471387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j-lt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609600" y="3733800"/>
            <a:ext cx="2754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latin typeface="+mj-lt"/>
              </a:rPr>
              <a:t>consistent state 1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5638800" y="3471387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j-lt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5654227" y="3733800"/>
            <a:ext cx="2803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+mj-lt"/>
              </a:rPr>
              <a:t>consistent state 2</a:t>
            </a:r>
            <a:endParaRPr lang="en-US" b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3429000" y="4004787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3657600" y="3492025"/>
            <a:ext cx="181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+mj-lt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392933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/>
              <a:t> a transaction – get transaction id</a:t>
            </a:r>
          </a:p>
          <a:p>
            <a:r>
              <a:rPr lang="en-US" dirty="0" smtClean="0"/>
              <a:t>Do a bunch of updates</a:t>
            </a:r>
          </a:p>
          <a:p>
            <a:pPr lvl="1"/>
            <a:r>
              <a:rPr lang="en-US" dirty="0" smtClean="0"/>
              <a:t>If any fail along the way,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dirty="0" smtClean="0"/>
              <a:t>Or, if any conflicts with other </a:t>
            </a:r>
            <a:r>
              <a:rPr lang="en-US" dirty="0" smtClean="0"/>
              <a:t>transactions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r>
              <a:rPr lang="en-US" dirty="0" smtClean="0"/>
              <a:t> 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- 100.00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+ 100.00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420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" charset="0"/>
              </a:rPr>
              <a:t>BEGIN;    --BEGIN TRANSACTION</a:t>
            </a:r>
            <a:endParaRPr lang="en-US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253038"/>
            <a:ext cx="3509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" charset="0"/>
              </a:rPr>
              <a:t>COMMIT;    --COMMIT WORK</a:t>
            </a:r>
            <a:endParaRPr lang="en-US" b="1" dirty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Transfer $100 from Alice</a:t>
            </a:r>
            <a:r>
              <a:rPr lang="ja-JP" altLang="en-US" b="0">
                <a:latin typeface="Helvetica" charset="0"/>
              </a:rPr>
              <a:t>’</a:t>
            </a:r>
            <a:r>
              <a:rPr lang="en-US" altLang="ja-JP" b="0">
                <a:latin typeface="Helvetica" charset="0"/>
              </a:rPr>
              <a:t>s account to Bob’s account</a:t>
            </a:r>
            <a:endParaRPr lang="en-US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53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The 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Atomicity:</a:t>
            </a:r>
            <a:r>
              <a:rPr lang="en-US" dirty="0">
                <a:latin typeface="+mj-lt"/>
                <a:ea typeface="MS PGothic" charset="0"/>
              </a:rPr>
              <a:t> 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Consistency:</a:t>
            </a:r>
            <a:r>
              <a:rPr lang="en-US" dirty="0">
                <a:latin typeface="+mj-lt"/>
                <a:ea typeface="MS PGothic" charset="0"/>
              </a:rPr>
              <a:t> 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Isolation: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Durability: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if a transaction commits, its effects persist despite crashes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27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533400"/>
          </a:xfrm>
        </p:spPr>
        <p:txBody>
          <a:bodyPr/>
          <a:lstStyle/>
          <a:p>
            <a:r>
              <a:rPr lang="en-US" dirty="0" smtClean="0"/>
              <a:t>Poor-man’s transactions: Toward 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95" y="1000723"/>
            <a:ext cx="8609263" cy="5215723"/>
          </a:xfrm>
        </p:spPr>
        <p:txBody>
          <a:bodyPr>
            <a:normAutofit/>
          </a:bodyPr>
          <a:lstStyle/>
          <a:p>
            <a:r>
              <a:rPr lang="en-US" i="1" dirty="0" smtClean="0"/>
              <a:t>Files</a:t>
            </a:r>
            <a:r>
              <a:rPr lang="en-US" dirty="0" smtClean="0"/>
              <a:t> are for durable storage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flexible process-independent, protected namespace</a:t>
            </a:r>
          </a:p>
          <a:p>
            <a:r>
              <a:rPr lang="en-US" dirty="0" smtClean="0"/>
              <a:t>Files grow incrementally as written</a:t>
            </a:r>
          </a:p>
          <a:p>
            <a:pPr lvl="1"/>
            <a:r>
              <a:rPr lang="en-US" dirty="0" smtClean="0"/>
              <a:t>Update-in-place file systems start with a basic chunk and append (possibly larger) chunks as file grows</a:t>
            </a:r>
          </a:p>
          <a:p>
            <a:pPr lvl="1"/>
            <a:r>
              <a:rPr lang="en-US" dirty="0" smtClean="0"/>
              <a:t>Transition from random access to large sequential</a:t>
            </a:r>
          </a:p>
          <a:p>
            <a:r>
              <a:rPr lang="en-US" i="1" dirty="0" smtClean="0"/>
              <a:t>Disks trends: </a:t>
            </a:r>
            <a:r>
              <a:rPr lang="en-US" dirty="0" smtClean="0"/>
              <a:t>huge and cheap, high startup</a:t>
            </a:r>
          </a:p>
          <a:p>
            <a:r>
              <a:rPr lang="en-US" i="1" dirty="0" smtClean="0"/>
              <a:t>Design / Memory trends: </a:t>
            </a:r>
            <a:r>
              <a:rPr lang="en-US" dirty="0" smtClean="0"/>
              <a:t>cache everything</a:t>
            </a:r>
          </a:p>
          <a:p>
            <a:pPr lvl="1"/>
            <a:r>
              <a:rPr lang="en-US" dirty="0" smtClean="0"/>
              <a:t>Reads satisfied from cache, buffer multiple writes and do them all together</a:t>
            </a:r>
          </a:p>
          <a:p>
            <a:r>
              <a:rPr lang="en-US" dirty="0" smtClean="0"/>
              <a:t>Application trends: make multiple related changes to a file and commit </a:t>
            </a:r>
            <a:r>
              <a:rPr lang="en-US" dirty="0" smtClean="0">
                <a:solidFill>
                  <a:srgbClr val="FF0000"/>
                </a:solidFill>
              </a:rPr>
              <a:t>all or </a:t>
            </a:r>
            <a:r>
              <a:rPr lang="en-US" dirty="0" smtClean="0">
                <a:solidFill>
                  <a:srgbClr val="FF0000"/>
                </a:solidFill>
              </a:rPr>
              <a:t>nothing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if want to be able to undo changes later?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41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COW @ user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14091"/>
            <a:ext cx="8475579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Transform file </a:t>
            </a:r>
            <a:r>
              <a:rPr lang="en-US" b="1" dirty="0" smtClean="0"/>
              <a:t>foo</a:t>
            </a:r>
            <a:r>
              <a:rPr lang="en-US" dirty="0" smtClean="0"/>
              <a:t> to a new version</a:t>
            </a:r>
          </a:p>
          <a:p>
            <a:r>
              <a:rPr lang="en-US" dirty="0" smtClean="0"/>
              <a:t>Open/Create a new file </a:t>
            </a:r>
            <a:r>
              <a:rPr lang="en-US" b="1" dirty="0" err="1" smtClean="0"/>
              <a:t>foo.v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where v is the version #</a:t>
            </a:r>
          </a:p>
          <a:p>
            <a:r>
              <a:rPr lang="en-US" dirty="0" smtClean="0"/>
              <a:t>Do all the updates based on the old </a:t>
            </a:r>
            <a:r>
              <a:rPr lang="en-US" b="1" dirty="0" smtClean="0"/>
              <a:t>foo</a:t>
            </a:r>
          </a:p>
          <a:p>
            <a:pPr lvl="1"/>
            <a:r>
              <a:rPr lang="en-US" dirty="0" smtClean="0"/>
              <a:t>Reading from </a:t>
            </a:r>
            <a:r>
              <a:rPr lang="en-US" b="1" dirty="0" smtClean="0"/>
              <a:t>foo</a:t>
            </a:r>
            <a:r>
              <a:rPr lang="en-US" dirty="0" smtClean="0"/>
              <a:t> and writing to </a:t>
            </a:r>
            <a:r>
              <a:rPr lang="en-US" b="1" dirty="0" err="1" smtClean="0"/>
              <a:t>foo.v</a:t>
            </a:r>
            <a:endParaRPr lang="en-US" b="1" dirty="0" smtClean="0"/>
          </a:p>
          <a:p>
            <a:pPr lvl="1"/>
            <a:r>
              <a:rPr lang="en-US" dirty="0" smtClean="0"/>
              <a:t>Including copying over any unchanged parts</a:t>
            </a:r>
          </a:p>
          <a:p>
            <a:r>
              <a:rPr lang="en-US" dirty="0" smtClean="0"/>
              <a:t>Update the link</a:t>
            </a:r>
          </a:p>
          <a:p>
            <a:pPr lvl="1"/>
            <a:r>
              <a:rPr lang="en-US" dirty="0" err="1" smtClean="0"/>
              <a:t>ln</a:t>
            </a:r>
            <a:r>
              <a:rPr lang="en-US" dirty="0" smtClean="0"/>
              <a:t> –f foo </a:t>
            </a:r>
            <a:r>
              <a:rPr lang="en-US" dirty="0" err="1" smtClean="0"/>
              <a:t>foo.v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it work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multiple updaters at same time?</a:t>
            </a:r>
          </a:p>
          <a:p>
            <a:r>
              <a:rPr lang="en-US" dirty="0" smtClean="0"/>
              <a:t>How to keep track of every version of file?</a:t>
            </a:r>
          </a:p>
          <a:p>
            <a:pPr lvl="1"/>
            <a:r>
              <a:rPr lang="en-US" dirty="0" smtClean="0"/>
              <a:t>Would we want to do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32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513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66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4419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872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8335" y="2212473"/>
            <a:ext cx="1010655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61346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3791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447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104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760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417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73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7325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778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40566" y="2384926"/>
            <a:ext cx="100797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48543" y="2384926"/>
            <a:ext cx="1524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5272" y="2384926"/>
            <a:ext cx="8382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4200" y="2384926"/>
            <a:ext cx="1800725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5851" y="2384926"/>
            <a:ext cx="2740527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84438" y="2384926"/>
            <a:ext cx="320886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93305" y="3612151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0954" y="4090737"/>
            <a:ext cx="1049662" cy="534737"/>
            <a:chOff x="5780954" y="4090737"/>
            <a:chExt cx="1049662" cy="534737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51969" y="2185737"/>
            <a:ext cx="1010655" cy="374315"/>
            <a:chOff x="4051969" y="2185737"/>
            <a:chExt cx="1010655" cy="374315"/>
          </a:xfrm>
        </p:grpSpPr>
        <p:sp>
          <p:nvSpPr>
            <p:cNvPr id="43" name="Rectangle 42"/>
            <p:cNvSpPr/>
            <p:nvPr/>
          </p:nvSpPr>
          <p:spPr>
            <a:xfrm>
              <a:off x="4051969" y="2185737"/>
              <a:ext cx="1010655" cy="37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44980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2154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9810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7467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5123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2780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0436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H="1">
            <a:off x="1740566" y="2358190"/>
            <a:ext cx="2391612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02019" y="2358190"/>
            <a:ext cx="1482558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63472" y="2358190"/>
            <a:ext cx="545434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07834" y="2358190"/>
            <a:ext cx="417091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29485" y="2358190"/>
            <a:ext cx="1390315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68072" y="2358190"/>
            <a:ext cx="2599953" cy="71654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761747" y="313088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216274" y="313088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93305" y="361215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40566" y="1312597"/>
            <a:ext cx="121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version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27744" y="1681929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90226" y="1315451"/>
            <a:ext cx="13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977404" y="1684783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69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34737"/>
            <a:chOff x="5780954" y="4090737"/>
            <a:chExt cx="1049662" cy="534737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21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version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29723" y="811249"/>
            <a:ext cx="13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816901" y="1180581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43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 2: Missing blocks due to rotational delay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Solution1: Skip sector positioning (“interleaving”)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Place the blocks from one file on every other block of a track: give time for processing to overlap rotation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Solution2: Read ahead: read next block right after first, even if application hasn’t asked for it yet.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can be done either by OS (read ahead)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By disk itself (track buffers). Many disk controllers have internal RAM that allows them to read a complete track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Important Aside: Modern disks+controllers do many complex things “under the covers”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Track buffers, elevator algorithms, bad block filtering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895350" y="1879600"/>
            <a:ext cx="2990850" cy="154940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93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495800" y="2108200"/>
            <a:ext cx="4343400" cy="1268413"/>
            <a:chOff x="3024" y="576"/>
            <a:chExt cx="2736" cy="79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70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34" charset="-127"/>
                </a:rPr>
                <a:t>Track Buffer</a:t>
              </a:r>
            </a:p>
            <a:p>
              <a:r>
                <a:rPr lang="en-US" altLang="ko-KR" sz="1800">
                  <a:ea typeface="굴림" panose="020B0600000101010101" pitchFamily="34" charset="-127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85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sized blocks: 512 B – 128 KB</a:t>
            </a:r>
          </a:p>
          <a:p>
            <a:r>
              <a:rPr lang="en-US" dirty="0" smtClean="0"/>
              <a:t>Symmetric tree</a:t>
            </a:r>
          </a:p>
          <a:p>
            <a:pPr lvl="1"/>
            <a:r>
              <a:rPr lang="en-US" dirty="0" smtClean="0"/>
              <a:t>Know if it is large or small when we make the copy</a:t>
            </a:r>
          </a:p>
          <a:p>
            <a:r>
              <a:rPr lang="en-US" dirty="0" smtClean="0"/>
              <a:t>Store version number with pointers</a:t>
            </a:r>
          </a:p>
          <a:p>
            <a:pPr lvl="1"/>
            <a:r>
              <a:rPr lang="en-US" dirty="0" smtClean="0"/>
              <a:t>Can create new version by adding blocks and new pointers</a:t>
            </a:r>
          </a:p>
          <a:p>
            <a:r>
              <a:rPr lang="en-US" dirty="0" smtClean="0"/>
              <a:t>Buffers a collection of writes before creating a new version with them </a:t>
            </a:r>
          </a:p>
          <a:p>
            <a:r>
              <a:rPr lang="en-US" dirty="0" smtClean="0"/>
              <a:t>Free space represented as tree of extents in each block group</a:t>
            </a:r>
          </a:p>
          <a:p>
            <a:pPr lvl="1"/>
            <a:r>
              <a:rPr lang="en-US" dirty="0" smtClean="0"/>
              <a:t>Delay updates to </a:t>
            </a:r>
            <a:r>
              <a:rPr lang="en-US" dirty="0" err="1" smtClean="0"/>
              <a:t>freespace</a:t>
            </a:r>
            <a:r>
              <a:rPr lang="en-US" dirty="0" smtClean="0"/>
              <a:t> (in log) and do them all when block group is 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55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8839200" cy="61341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File System:</a:t>
            </a:r>
          </a:p>
          <a:p>
            <a:pPr lvl="1"/>
            <a:r>
              <a:rPr lang="en-US" smtClean="0"/>
              <a:t>Transforms blocks into Files and Directories</a:t>
            </a:r>
          </a:p>
          <a:p>
            <a:pPr lvl="1"/>
            <a:r>
              <a:rPr lang="en-US" smtClean="0"/>
              <a:t>Optimize for size, access and usage patterns</a:t>
            </a:r>
          </a:p>
          <a:p>
            <a:pPr lvl="1"/>
            <a:r>
              <a:rPr lang="en-US" smtClean="0"/>
              <a:t>Maximize sequential access, allow efficient random access</a:t>
            </a:r>
          </a:p>
          <a:p>
            <a:pPr lvl="1"/>
            <a:r>
              <a:rPr lang="en-US" smtClean="0"/>
              <a:t>Projects the OS protection and security regime (UGO vs ACL)</a:t>
            </a:r>
          </a:p>
          <a:p>
            <a:r>
              <a:rPr lang="en-US" smtClean="0"/>
              <a:t>File defined by header, called “</a:t>
            </a:r>
            <a:r>
              <a:rPr lang="en-US" altLang="ja-JP" smtClean="0"/>
              <a:t>inode</a:t>
            </a:r>
            <a:r>
              <a:rPr lang="en-US" smtClean="0"/>
              <a:t>”</a:t>
            </a:r>
          </a:p>
          <a:p>
            <a:r>
              <a:rPr lang="en-US" smtClean="0"/>
              <a:t>Naming: act of translating from user-visible names to actual system resources</a:t>
            </a:r>
          </a:p>
          <a:p>
            <a:pPr lvl="1"/>
            <a:r>
              <a:rPr lang="en-US" smtClean="0"/>
              <a:t>Directories used for naming for local file systems</a:t>
            </a:r>
          </a:p>
          <a:p>
            <a:pPr lvl="1"/>
            <a:r>
              <a:rPr lang="en-US" smtClean="0"/>
              <a:t>Linked or tree structure stored in files</a:t>
            </a:r>
            <a:endParaRPr lang="en-US" smtClean="0"/>
          </a:p>
          <a:p>
            <a:r>
              <a:rPr lang="en-US" smtClean="0"/>
              <a:t>Multilevel Indexed Scheme</a:t>
            </a:r>
          </a:p>
          <a:p>
            <a:pPr lvl="1"/>
            <a:r>
              <a:rPr lang="en-US" smtClean="0"/>
              <a:t>inode contains file info, direct pointers to blocks, indirect blocks, doubly indirect, etc..</a:t>
            </a:r>
          </a:p>
          <a:p>
            <a:pPr lvl="1"/>
            <a:r>
              <a:rPr lang="en-US" smtClean="0"/>
              <a:t>NTFS uses variable extents, rather than fixed blocks, and tiny files data is in the header</a:t>
            </a:r>
          </a:p>
          <a:p>
            <a:r>
              <a:rPr lang="en-US" smtClean="0"/>
              <a:t>4.2 BSD Multilevel index files</a:t>
            </a:r>
          </a:p>
          <a:p>
            <a:pPr lvl="1"/>
            <a:r>
              <a:rPr lang="en-US" smtClean="0"/>
              <a:t>Inode contains pointers to actual blocks, indirect blocks, double indirect blocks, etc. </a:t>
            </a:r>
          </a:p>
          <a:p>
            <a:pPr lvl="1"/>
            <a:r>
              <a:rPr lang="en-US" smtClean="0"/>
              <a:t>Optimizations for sequential access: start new files in open ranges of free blocks, rotational Optimization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>
              <a:sym typeface="Symbol" charset="0"/>
            </a:endParaRPr>
          </a:p>
          <a:p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716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File layout driven by </a:t>
            </a:r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freespace</a:t>
            </a:r>
            <a:r>
              <a:rPr lang="en-US" dirty="0" smtClean="0"/>
              <a:t>, </a:t>
            </a:r>
            <a:r>
              <a:rPr lang="en-US" dirty="0" err="1" smtClean="0"/>
              <a:t>inode</a:t>
            </a:r>
            <a:r>
              <a:rPr lang="en-US" dirty="0" smtClean="0"/>
              <a:t> table, file blocks and directories into block group</a:t>
            </a:r>
          </a:p>
          <a:p>
            <a:r>
              <a:rPr lang="en-US" dirty="0" smtClean="0"/>
              <a:t>Deep interactions between memory management, file system, and sharing</a:t>
            </a:r>
          </a:p>
          <a:p>
            <a:pPr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Important </a:t>
            </a:r>
            <a:r>
              <a:rPr lang="en-US" altLang="ko-KR" dirty="0">
                <a:ea typeface="굴림" panose="020B0600000101010101" pitchFamily="34" charset="-127"/>
              </a:rPr>
              <a:t>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Availability: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Durability: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Reliability: how often is resource performing correctly?</a:t>
            </a:r>
          </a:p>
          <a:p>
            <a:pPr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</a:t>
            </a:r>
            <a:r>
              <a:rPr lang="en-US" altLang="ko-KR" dirty="0" smtClean="0">
                <a:ea typeface="굴림" panose="020B0600000101010101" pitchFamily="34" charset="-127"/>
              </a:rPr>
              <a:t>block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file systems such as ext3</a:t>
            </a:r>
          </a:p>
          <a:p>
            <a:pPr>
              <a:spcBef>
                <a:spcPct val="5000"/>
              </a:spcBef>
            </a:pPr>
            <a:r>
              <a:rPr lang="en-US" dirty="0" smtClean="0"/>
              <a:t>Copy-on-write </a:t>
            </a:r>
            <a:r>
              <a:rPr lang="en-US" dirty="0"/>
              <a:t>creates new (better </a:t>
            </a:r>
            <a:r>
              <a:rPr lang="en-US" dirty="0" smtClean="0"/>
              <a:t>positioned</a:t>
            </a:r>
            <a:r>
              <a:rPr lang="en-US" dirty="0"/>
              <a:t>) version of file upon burst of writes</a:t>
            </a:r>
          </a:p>
          <a:p>
            <a:pPr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330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ＭＳ Ｐゴシック" pitchFamily="-83" charset="-128"/>
              </a:rPr>
              <a:t>In early UNIX and DOS/Windows’ FAT file system, headers stored in special array in outermost cylinders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  <a:ea typeface="ＭＳ Ｐゴシック" pitchFamily="-83" charset="-128"/>
              </a:rPr>
              <a:t>Header not stored anywhere near the data blocks. To read a small file, seek to get header, seek back to data.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  <a:ea typeface="ＭＳ Ｐゴシック" pitchFamily="-83" charset="-128"/>
              </a:rPr>
              <a:t>Fixed size, set when disk is formatted. At formatting time, a fixed number of 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inodes</a:t>
            </a:r>
            <a:r>
              <a:rPr lang="en-US" dirty="0">
                <a:latin typeface="+mj-lt"/>
                <a:ea typeface="ＭＳ Ｐゴシック" pitchFamily="-83" charset="-128"/>
              </a:rPr>
              <a:t> were created (They were each given a unique number, called an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 err="1">
                <a:latin typeface="+mj-lt"/>
                <a:ea typeface="ＭＳ Ｐゴシック" pitchFamily="-83" charset="-128"/>
              </a:rPr>
              <a:t>inumber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)</a:t>
            </a:r>
            <a:endParaRPr lang="en-US" dirty="0">
              <a:latin typeface="+mj-lt"/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0023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Where are </a:t>
            </a:r>
            <a:r>
              <a:rPr lang="en-US" dirty="0" err="1">
                <a:ea typeface="ＭＳ Ｐゴシック" pitchFamily="-83" charset="-128"/>
              </a:rPr>
              <a:t>inodes</a:t>
            </a:r>
            <a:r>
              <a:rPr lang="en-US" dirty="0">
                <a:ea typeface="ＭＳ Ｐゴシック" pitchFamily="-83" charset="-128"/>
              </a:rPr>
              <a:t>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29389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Later versions of UNIX moved the header information to be closer to the data blocks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Often, </a:t>
            </a:r>
            <a:r>
              <a:rPr lang="en-US" dirty="0" err="1">
                <a:latin typeface="+mj-lt"/>
                <a:ea typeface="ＭＳ Ｐゴシック" pitchFamily="-83" charset="-128"/>
              </a:rPr>
              <a:t>inode</a:t>
            </a:r>
            <a:r>
              <a:rPr lang="en-US" dirty="0">
                <a:latin typeface="+mj-lt"/>
                <a:ea typeface="ＭＳ Ｐゴシック" pitchFamily="-83" charset="-128"/>
              </a:rPr>
              <a:t> for file stored in same 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cylinder group</a:t>
            </a:r>
            <a:r>
              <a:rPr lang="ja-JP" altLang="en-US" dirty="0">
                <a:latin typeface="+mj-lt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 as parent directory of the file (makes an </a:t>
            </a:r>
            <a:r>
              <a:rPr lang="en-US" altLang="ja-JP" dirty="0" err="1">
                <a:latin typeface="+mj-lt"/>
                <a:ea typeface="Courier New" pitchFamily="-83" charset="0"/>
                <a:cs typeface="Courier New" pitchFamily="-83" charset="0"/>
              </a:rPr>
              <a:t>ls</a:t>
            </a:r>
            <a:r>
              <a:rPr lang="en-US" altLang="ja-JP" dirty="0">
                <a:latin typeface="+mj-lt"/>
                <a:ea typeface="ＭＳ Ｐゴシック" pitchFamily="-83" charset="-128"/>
              </a:rPr>
              <a:t> of that directory run fast).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Pros: 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UNIX BSD 4.2 puts a portion of the file header array on </a:t>
            </a:r>
            <a:r>
              <a:rPr lang="en-US" dirty="0" smtClean="0">
                <a:latin typeface="+mj-lt"/>
                <a:ea typeface="ＭＳ Ｐゴシック" pitchFamily="-83" charset="-128"/>
              </a:rPr>
              <a:t>each of many cylinders.  </a:t>
            </a:r>
            <a:r>
              <a:rPr lang="en-US" dirty="0">
                <a:latin typeface="+mj-lt"/>
                <a:ea typeface="ＭＳ Ｐゴシック" pitchFamily="-83" charset="-128"/>
              </a:rPr>
              <a:t>For small directories, can fit all data, file headers, etc. in same cylinder </a:t>
            </a:r>
            <a:r>
              <a:rPr lang="en-US" dirty="0">
                <a:latin typeface="+mj-lt"/>
                <a:ea typeface="ＭＳ Ｐゴシック" pitchFamily="-83" charset="-128"/>
                <a:sym typeface="Symbol" pitchFamily="-83" charset="2"/>
              </a:rPr>
              <a:t> no seeks!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Reliability: whatever happens to the disk, you can find many of the files (even if directories disconnected)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Part of the Fast File System (FFS)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+mj-lt"/>
                <a:ea typeface="ＭＳ Ｐゴシック" pitchFamily="-83" charset="-128"/>
              </a:rPr>
              <a:t>General optimization to avoid seeks</a:t>
            </a:r>
          </a:p>
        </p:txBody>
      </p:sp>
    </p:spTree>
    <p:extLst>
      <p:ext uri="{BB962C8B-B14F-4D97-AF65-F5344CB8AC3E}">
        <p14:creationId xmlns:p14="http://schemas.microsoft.com/office/powerpoint/2010/main" val="24651691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BSD Locality</a:t>
            </a:r>
            <a:r>
              <a:rPr lang="en-US" dirty="0" smtClean="0"/>
              <a:t>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533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system volume is divided into a set of block groups</a:t>
            </a:r>
          </a:p>
          <a:p>
            <a:pPr lvl="1"/>
            <a:r>
              <a:rPr lang="en-US" dirty="0" smtClean="0"/>
              <a:t>Close set of tracks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blocks, metadata, and free space </a:t>
            </a:r>
            <a:r>
              <a:rPr lang="en-US" dirty="0" smtClean="0"/>
              <a:t>interleaved </a:t>
            </a:r>
            <a:r>
              <a:rPr lang="en-US" dirty="0" smtClean="0"/>
              <a:t>within block group</a:t>
            </a:r>
          </a:p>
          <a:p>
            <a:pPr lvl="1"/>
            <a:r>
              <a:rPr lang="en-US" dirty="0" smtClean="0"/>
              <a:t>Avoid huge seeks between user data and system structure</a:t>
            </a:r>
          </a:p>
          <a:p>
            <a:r>
              <a:rPr lang="en-US" dirty="0" smtClean="0"/>
              <a:t>Put directory and its files in common block </a:t>
            </a:r>
            <a:r>
              <a:rPr lang="en-US" dirty="0" smtClean="0"/>
              <a:t>group</a:t>
            </a:r>
            <a:endParaRPr lang="en-US" dirty="0" smtClean="0"/>
          </a:p>
          <a:p>
            <a:r>
              <a:rPr lang="en-US" dirty="0" smtClean="0"/>
              <a:t>First-Free allocation of new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blocks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 expand file, first </a:t>
            </a:r>
            <a:r>
              <a:rPr lang="en-US" altLang="ko-KR" dirty="0">
                <a:ea typeface="굴림" panose="020B0600000101010101" pitchFamily="34" charset="-127"/>
              </a:rPr>
              <a:t>try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successive </a:t>
            </a:r>
            <a:r>
              <a:rPr lang="en-US" altLang="ko-KR" dirty="0">
                <a:ea typeface="굴림" panose="020B0600000101010101" pitchFamily="34" charset="-127"/>
              </a:rPr>
              <a:t>blocks in bitmap, then choose new range of blocks</a:t>
            </a:r>
          </a:p>
          <a:p>
            <a:pPr lvl="1"/>
            <a:r>
              <a:rPr lang="en-US" dirty="0" smtClean="0"/>
              <a:t>Few </a:t>
            </a:r>
            <a:r>
              <a:rPr lang="en-US" dirty="0"/>
              <a:t>little holes at </a:t>
            </a:r>
            <a:r>
              <a:rPr lang="en-US" dirty="0" smtClean="0"/>
              <a:t>start, big </a:t>
            </a:r>
            <a:r>
              <a:rPr lang="en-US" dirty="0"/>
              <a:t>sequential runs at 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equential layout for </a:t>
            </a:r>
            <a:r>
              <a:rPr lang="en-US" dirty="0" smtClean="0"/>
              <a:t>big files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Reserve </a:t>
            </a:r>
            <a:r>
              <a:rPr lang="en-US" dirty="0" smtClean="0">
                <a:solidFill>
                  <a:srgbClr val="FF0000"/>
                </a:solidFill>
              </a:rPr>
              <a:t>space in the BG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3" y="914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70052</TotalTime>
  <Pages>60</Pages>
  <Words>4397</Words>
  <Application>Microsoft Office PowerPoint</Application>
  <PresentationFormat>On-screen Show (4:3)</PresentationFormat>
  <Paragraphs>693</Paragraphs>
  <Slides>62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굴림</vt:lpstr>
      <vt:lpstr>MS PGothic</vt:lpstr>
      <vt:lpstr>MS PGothic</vt:lpstr>
      <vt:lpstr>新細明體</vt:lpstr>
      <vt:lpstr>Arial</vt:lpstr>
      <vt:lpstr>Comic Sans MS</vt:lpstr>
      <vt:lpstr>Courier</vt:lpstr>
      <vt:lpstr>Courier New</vt:lpstr>
      <vt:lpstr>Helvetica</vt:lpstr>
      <vt:lpstr>Symbol</vt:lpstr>
      <vt:lpstr>Times New Roman</vt:lpstr>
      <vt:lpstr>Office</vt:lpstr>
      <vt:lpstr>CS162 Operating Systems and Systems Programming Lecture 19   File Systems (Con’t), MMAP, Transactions, COW</vt:lpstr>
      <vt:lpstr>Recall: Building a File System</vt:lpstr>
      <vt:lpstr>Recall: Characteristics of Files</vt:lpstr>
      <vt:lpstr>Recall: Multilevel Indexed Files (Original 4.1 BSD)</vt:lpstr>
      <vt:lpstr>UNIX BSD 4.2</vt:lpstr>
      <vt:lpstr>Attack of the Rotational Delay</vt:lpstr>
      <vt:lpstr>Where are inodes stored?</vt:lpstr>
      <vt:lpstr>Where are inodes stored?</vt:lpstr>
      <vt:lpstr>4.2 BSD Locality: Block Groups</vt:lpstr>
      <vt:lpstr>FFS First Fit Block Allocation</vt:lpstr>
      <vt:lpstr>FFS</vt:lpstr>
      <vt:lpstr>Linux Example: Ext2/3 Disk Layout</vt:lpstr>
      <vt:lpstr>A bit more on directories</vt:lpstr>
      <vt:lpstr>Links</vt:lpstr>
      <vt:lpstr>Large Directories: B-Trees (dirhash)</vt:lpstr>
      <vt:lpstr>Administrivia</vt:lpstr>
      <vt:lpstr>NTFS</vt:lpstr>
      <vt:lpstr>NTFS</vt:lpstr>
      <vt:lpstr>NTFS Small File</vt:lpstr>
      <vt:lpstr>NTFS Medium File</vt:lpstr>
      <vt:lpstr>NTFS Multiple Indirect Blocks</vt:lpstr>
      <vt:lpstr>PowerPoint Presentation</vt:lpstr>
      <vt:lpstr>In-Memory File System Structures</vt:lpstr>
      <vt:lpstr>In-Memory File System Structures</vt:lpstr>
      <vt:lpstr>Authorization: Who Can Do What?</vt:lpstr>
      <vt:lpstr>Authorization: Two Implementation Choices</vt:lpstr>
      <vt:lpstr>Authorization: Combination Approach</vt:lpstr>
      <vt:lpstr>Authorization: How to Revoke?</vt:lpstr>
      <vt:lpstr>Revoking Capabilities</vt:lpstr>
      <vt:lpstr>Memory Mapped Files</vt:lpstr>
      <vt:lpstr>Recall: Who does what, when?</vt:lpstr>
      <vt:lpstr>Using Paging to mmap files</vt:lpstr>
      <vt:lpstr>mmap system call</vt:lpstr>
      <vt:lpstr>An example</vt:lpstr>
      <vt:lpstr>Sharing through Mapped Files</vt:lpstr>
      <vt:lpstr>File System Caching</vt:lpstr>
      <vt:lpstr>File System Caching (con’t)</vt:lpstr>
      <vt:lpstr>File System Caching (con’t)</vt:lpstr>
      <vt:lpstr>Important “ilities”</vt:lpstr>
      <vt:lpstr>How to make file system durable?</vt:lpstr>
      <vt:lpstr>RAID 1: Disk Mirroring/Shadowing</vt:lpstr>
      <vt:lpstr>RAID 5+: High I/O Rate Parity</vt:lpstr>
      <vt:lpstr>Hardware RAID: Subsystem Organization</vt:lpstr>
      <vt:lpstr>Higher Durability/Reliability through Geographic Replication</vt:lpstr>
      <vt:lpstr>File System Reliability</vt:lpstr>
      <vt:lpstr>Achieving File System Reliability</vt:lpstr>
      <vt:lpstr>Storage Reliability Problem</vt:lpstr>
      <vt:lpstr>Threats to Reliability</vt:lpstr>
      <vt:lpstr>Log Structured and Journaled File Systems</vt:lpstr>
      <vt:lpstr>More General 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  <vt:lpstr>Poor-man’s transactions: Toward Copy-on-Write</vt:lpstr>
      <vt:lpstr>Emulating COW @ user level </vt:lpstr>
      <vt:lpstr>Creating a New Version</vt:lpstr>
      <vt:lpstr>Creating a New Version</vt:lpstr>
      <vt:lpstr>ZFS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833</cp:revision>
  <cp:lastPrinted>2015-04-01T20:11:36Z</cp:lastPrinted>
  <dcterms:created xsi:type="dcterms:W3CDTF">1995-08-12T11:37:26Z</dcterms:created>
  <dcterms:modified xsi:type="dcterms:W3CDTF">2015-04-08T23:44:12Z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