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0" r:id="rId3"/>
    <p:sldId id="411" r:id="rId4"/>
    <p:sldId id="489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13" r:id="rId13"/>
    <p:sldId id="414" r:id="rId14"/>
    <p:sldId id="416" r:id="rId15"/>
    <p:sldId id="468" r:id="rId16"/>
    <p:sldId id="470" r:id="rId17"/>
    <p:sldId id="471" r:id="rId18"/>
    <p:sldId id="420" r:id="rId19"/>
    <p:sldId id="422" r:id="rId20"/>
    <p:sldId id="482" r:id="rId21"/>
    <p:sldId id="483" r:id="rId22"/>
    <p:sldId id="484" r:id="rId23"/>
    <p:sldId id="473" r:id="rId24"/>
    <p:sldId id="472" r:id="rId25"/>
    <p:sldId id="474" r:id="rId26"/>
    <p:sldId id="487" r:id="rId27"/>
    <p:sldId id="477" r:id="rId28"/>
    <p:sldId id="423" r:id="rId29"/>
    <p:sldId id="485" r:id="rId30"/>
    <p:sldId id="476" r:id="rId31"/>
    <p:sldId id="426" r:id="rId32"/>
    <p:sldId id="481" r:id="rId33"/>
    <p:sldId id="425" r:id="rId34"/>
    <p:sldId id="428" r:id="rId35"/>
    <p:sldId id="429" r:id="rId36"/>
    <p:sldId id="430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79" r:id="rId48"/>
    <p:sldId id="445" r:id="rId49"/>
    <p:sldId id="446" r:id="rId50"/>
    <p:sldId id="447" r:id="rId51"/>
    <p:sldId id="448" r:id="rId52"/>
    <p:sldId id="449" r:id="rId53"/>
    <p:sldId id="488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  <p:sldId id="459" r:id="rId64"/>
    <p:sldId id="486" r:id="rId65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799" autoAdjust="0"/>
  </p:normalViewPr>
  <p:slideViewPr>
    <p:cSldViewPr>
      <p:cViewPr>
        <p:scale>
          <a:sx n="80" d="100"/>
          <a:sy n="80" d="100"/>
        </p:scale>
        <p:origin x="5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181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5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7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7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5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7844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417123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xfrm>
            <a:off x="1282700" y="3475038"/>
            <a:ext cx="7035800" cy="3292475"/>
          </a:xfrm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5670" tIns="46996" rIns="95670" bIns="46996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439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3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That’s what you call “managing expectations” </a:t>
            </a:r>
          </a:p>
        </p:txBody>
      </p:sp>
    </p:spTree>
    <p:extLst>
      <p:ext uri="{BB962C8B-B14F-4D97-AF65-F5344CB8AC3E}">
        <p14:creationId xmlns:p14="http://schemas.microsoft.com/office/powerpoint/2010/main" val="218988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Multics: MIT, GE, Bell Labs, 1969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Revolutionary but “bloated” at 135kB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Famous “failures”: Multics, Mach, NextStep: innovative but too flawed to succeed.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24009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2.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1/26/15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s162-xx@cory.eecs.berkeley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 smtClean="0"/>
              <a:t>2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the Process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January </a:t>
            </a:r>
            <a:r>
              <a:rPr lang="en-US" altLang="en-US" dirty="0" smtClean="0"/>
              <a:t>26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en-US" smtClean="0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</a:rPr>
              <a:t>Because of the cost of developing an OS from scratch, most modern </a:t>
            </a:r>
            <a:r>
              <a:rPr lang="en-US" dirty="0" err="1" smtClean="0">
                <a:latin typeface="+mj-lt"/>
              </a:rPr>
              <a:t>OSes</a:t>
            </a:r>
            <a:r>
              <a:rPr lang="en-US" dirty="0" smtClean="0">
                <a:latin typeface="+mj-lt"/>
              </a:rPr>
              <a:t> have a long lineage: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latin typeface="+mj-lt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err="1" smtClean="0">
                <a:latin typeface="+mj-lt"/>
              </a:rPr>
              <a:t>Multics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sym typeface="Wingdings" pitchFamily="2" charset="2"/>
              </a:rPr>
              <a:t> </a:t>
            </a:r>
            <a:r>
              <a:rPr lang="en-US" dirty="0" smtClean="0">
                <a:latin typeface="+mj-lt"/>
              </a:rPr>
              <a:t>AT&amp;T Unix </a:t>
            </a:r>
            <a:r>
              <a:rPr lang="en-US" dirty="0" smtClean="0">
                <a:latin typeface="+mj-lt"/>
                <a:sym typeface="Wingdings" pitchFamily="2" charset="2"/>
              </a:rPr>
              <a:t> BSD Unix  Ultrix, SunOS, </a:t>
            </a:r>
            <a:r>
              <a:rPr lang="en-US" dirty="0" err="1" smtClean="0">
                <a:latin typeface="+mj-lt"/>
                <a:sym typeface="Wingdings" pitchFamily="2" charset="2"/>
              </a:rPr>
              <a:t>NetBSD</a:t>
            </a:r>
            <a:r>
              <a:rPr lang="en-US" dirty="0" smtClean="0">
                <a:latin typeface="+mj-lt"/>
                <a:sym typeface="Wingdings" pitchFamily="2" charset="2"/>
              </a:rPr>
              <a:t>,…</a:t>
            </a:r>
          </a:p>
          <a:p>
            <a:pPr>
              <a:spcBef>
                <a:spcPct val="10000"/>
              </a:spcBef>
              <a:defRPr/>
            </a:pPr>
            <a:endParaRPr lang="en-US" dirty="0" smtClean="0">
              <a:latin typeface="+mj-lt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</a:rPr>
              <a:t>Mach (micro-kernel) + BSD </a:t>
            </a:r>
            <a:r>
              <a:rPr lang="en-US" dirty="0" smtClean="0">
                <a:latin typeface="+mj-lt"/>
                <a:sym typeface="Wingdings" pitchFamily="2" charset="2"/>
              </a:rPr>
              <a:t> </a:t>
            </a:r>
            <a:r>
              <a:rPr lang="en-US" dirty="0" err="1" smtClean="0">
                <a:latin typeface="+mj-lt"/>
                <a:sym typeface="Wingdings" pitchFamily="2" charset="2"/>
              </a:rPr>
              <a:t>NextStep</a:t>
            </a:r>
            <a:r>
              <a:rPr lang="en-US" dirty="0" smtClean="0">
                <a:latin typeface="+mj-lt"/>
                <a:sym typeface="Wingdings" pitchFamily="2" charset="2"/>
              </a:rPr>
              <a:t>  XNU  </a:t>
            </a:r>
            <a:br>
              <a:rPr lang="en-US" dirty="0" smtClean="0">
                <a:latin typeface="+mj-lt"/>
                <a:sym typeface="Wingdings" pitchFamily="2" charset="2"/>
              </a:rPr>
            </a:br>
            <a:r>
              <a:rPr lang="en-US" dirty="0" smtClean="0">
                <a:latin typeface="+mj-lt"/>
                <a:sym typeface="Wingdings" pitchFamily="2" charset="2"/>
              </a:rPr>
              <a:t>Apple OSX, </a:t>
            </a:r>
            <a:r>
              <a:rPr lang="en-US" dirty="0" err="1">
                <a:latin typeface="+mj-lt"/>
                <a:sym typeface="Wingdings" pitchFamily="2" charset="2"/>
              </a:rPr>
              <a:t>i</a:t>
            </a:r>
            <a:r>
              <a:rPr lang="en-US" dirty="0" err="1" smtClean="0">
                <a:latin typeface="+mj-lt"/>
                <a:sym typeface="Wingdings" pitchFamily="2" charset="2"/>
              </a:rPr>
              <a:t>phone</a:t>
            </a:r>
            <a:r>
              <a:rPr lang="en-US" dirty="0" smtClean="0">
                <a:latin typeface="+mj-lt"/>
                <a:sym typeface="Wingdings" pitchFamily="2" charset="2"/>
              </a:rPr>
              <a:t> </a:t>
            </a:r>
            <a:r>
              <a:rPr lang="en-US" dirty="0" err="1" smtClean="0">
                <a:latin typeface="+mj-lt"/>
                <a:sym typeface="Wingdings" pitchFamily="2" charset="2"/>
              </a:rPr>
              <a:t>iOS</a:t>
            </a:r>
            <a:endParaRPr lang="en-US" dirty="0" smtClean="0">
              <a:latin typeface="+mj-lt"/>
              <a:sym typeface="Wingdings" pitchFamily="2" charset="2"/>
            </a:endParaRPr>
          </a:p>
          <a:p>
            <a:pPr marL="0" indent="0">
              <a:spcBef>
                <a:spcPct val="10000"/>
              </a:spcBef>
              <a:buFontTx/>
              <a:buNone/>
              <a:defRPr/>
            </a:pPr>
            <a:endParaRPr lang="en-US" dirty="0">
              <a:latin typeface="+mj-lt"/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  <a:sym typeface="Wingdings" pitchFamily="2" charset="2"/>
              </a:rPr>
              <a:t>Linux  Android OS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latin typeface="+mj-lt"/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  <a:sym typeface="Wingdings" pitchFamily="2" charset="2"/>
              </a:rPr>
              <a:t>CP/M  QDOS  MS-DOS  Windows 3.1  NT  95  98  2000  XP  Vista  7  8  phone  …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latin typeface="+mj-lt"/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latin typeface="+mj-lt"/>
                <a:sym typeface="Wingdings" pitchFamily="2" charset="2"/>
              </a:rPr>
              <a:t>Linux  </a:t>
            </a:r>
            <a:r>
              <a:rPr lang="en-US" dirty="0" err="1" smtClean="0">
                <a:latin typeface="+mj-lt"/>
                <a:sym typeface="Wingdings" pitchFamily="2" charset="2"/>
              </a:rPr>
              <a:t>RedHat</a:t>
            </a:r>
            <a:r>
              <a:rPr lang="en-US" dirty="0" smtClean="0">
                <a:latin typeface="+mj-lt"/>
                <a:sym typeface="Wingdings" pitchFamily="2" charset="2"/>
              </a:rPr>
              <a:t>, Ubuntu, Fedora, </a:t>
            </a:r>
            <a:r>
              <a:rPr lang="en-US" dirty="0" err="1" smtClean="0">
                <a:latin typeface="+mj-lt"/>
                <a:sym typeface="Wingdings" pitchFamily="2" charset="2"/>
              </a:rPr>
              <a:t>Debian</a:t>
            </a:r>
            <a:r>
              <a:rPr lang="en-US" dirty="0" smtClean="0">
                <a:latin typeface="+mj-lt"/>
                <a:sym typeface="Wingdings" pitchFamily="2" charset="2"/>
              </a:rPr>
              <a:t>, </a:t>
            </a:r>
            <a:r>
              <a:rPr lang="en-US" dirty="0" err="1" smtClean="0">
                <a:latin typeface="+mj-lt"/>
                <a:sym typeface="Wingdings" pitchFamily="2" charset="2"/>
              </a:rPr>
              <a:t>Suse</a:t>
            </a:r>
            <a:r>
              <a:rPr lang="en-US" dirty="0" smtClean="0">
                <a:latin typeface="+mj-lt"/>
                <a:sym typeface="Wingdings" pitchFamily="2" charset="2"/>
              </a:rPr>
              <a:t>,…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541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"/>
            <a:ext cx="8382000" cy="533400"/>
          </a:xfrm>
        </p:spPr>
        <p:txBody>
          <a:bodyPr/>
          <a:lstStyle/>
          <a:p>
            <a:r>
              <a:rPr lang="en-US" altLang="en-US" smtClean="0"/>
              <a:t>Migration of OS Concepts and Features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2089" r="1250" b="2301"/>
          <a:stretch>
            <a:fillRect/>
          </a:stretch>
        </p:blipFill>
        <p:spPr bwMode="auto">
          <a:xfrm>
            <a:off x="2297113" y="1066800"/>
            <a:ext cx="6846887" cy="50117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2286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2860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220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48200"/>
            <a:ext cx="1016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2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Today: </a:t>
            </a:r>
            <a:r>
              <a:rPr lang="en-US" dirty="0" smtClean="0"/>
              <a:t>Four fundamental </a:t>
            </a:r>
            <a:r>
              <a:rPr lang="en-US" dirty="0" smtClean="0"/>
              <a:t>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context</a:t>
            </a:r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dirty="0"/>
              <a:t>Address Space </a:t>
            </a:r>
            <a:r>
              <a:rPr lang="en-US" dirty="0" smtClean="0"/>
              <a:t>w</a:t>
            </a:r>
            <a:r>
              <a:rPr lang="en-US" dirty="0"/>
              <a:t>/ Translation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dirty="0" smtClean="0"/>
              <a:t>Dual Mode operation/Protection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the “system” </a:t>
            </a:r>
            <a:r>
              <a:rPr lang="en-US" dirty="0" smtClean="0"/>
              <a:t>has the </a:t>
            </a:r>
            <a:r>
              <a:rPr lang="en-US" dirty="0" smtClean="0"/>
              <a:t>ability to access certain </a:t>
            </a:r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Bottom Line: Run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607684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Load instruction and data segments of executable file into memory</a:t>
            </a:r>
          </a:p>
          <a:p>
            <a:r>
              <a:rPr lang="en-US" dirty="0" smtClean="0"/>
              <a:t>Create stack and heap</a:t>
            </a:r>
          </a:p>
          <a:p>
            <a:r>
              <a:rPr lang="en-US" dirty="0" smtClean="0"/>
              <a:t>“Transfer control to it”</a:t>
            </a:r>
          </a:p>
          <a:p>
            <a:r>
              <a:rPr lang="en-US" dirty="0" smtClean="0"/>
              <a:t>Provide services to it</a:t>
            </a:r>
          </a:p>
          <a:p>
            <a:r>
              <a:rPr lang="en-US" dirty="0" smtClean="0"/>
              <a:t>While protecting OS and it</a:t>
            </a:r>
            <a:endParaRPr lang="en-US" dirty="0"/>
          </a:p>
        </p:txBody>
      </p:sp>
      <p:sp>
        <p:nvSpPr>
          <p:cNvPr id="7" name="Punched Tape 6"/>
          <p:cNvSpPr/>
          <p:nvPr/>
        </p:nvSpPr>
        <p:spPr bwMode="auto">
          <a:xfrm rot="5400000">
            <a:off x="1714500" y="1790700"/>
            <a:ext cx="1676400" cy="1447800"/>
          </a:xfrm>
          <a:prstGeom prst="flowChartPunchedTap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863" y="1524000"/>
            <a:ext cx="1352973" cy="1752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352800" y="2667000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1144090" cy="13718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1752600"/>
            <a:ext cx="12620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 err="1" smtClean="0">
                <a:latin typeface="Courier"/>
                <a:cs typeface="Courier"/>
              </a:rPr>
              <a:t>nt</a:t>
            </a:r>
            <a:r>
              <a:rPr lang="en-US" sz="1400" dirty="0" smtClean="0">
                <a:latin typeface="Courier"/>
                <a:cs typeface="Courier"/>
              </a:rPr>
              <a:t> main() </a:t>
            </a:r>
          </a:p>
          <a:p>
            <a:r>
              <a:rPr lang="en-US" sz="1400" dirty="0" smtClean="0">
                <a:latin typeface="Courier"/>
                <a:cs typeface="Courier"/>
              </a:rPr>
              <a:t>{ … ;</a:t>
            </a:r>
          </a:p>
          <a:p>
            <a:r>
              <a:rPr lang="en-US" sz="1400" dirty="0">
                <a:latin typeface="Courier"/>
                <a:cs typeface="Courier"/>
              </a:rPr>
              <a:t> }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447800" y="2743200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 rot="16200000">
            <a:off x="1251425" y="2101376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85198" y="1944002"/>
            <a:ext cx="10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1219200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Source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3180" y="990600"/>
            <a:ext cx="13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3352800"/>
            <a:ext cx="6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oo.c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7532" y="3276600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a.out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34000" y="2667000"/>
            <a:ext cx="1143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rot="16200000">
            <a:off x="5320314" y="1778383"/>
            <a:ext cx="113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&amp; Execute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553200" y="1219200"/>
            <a:ext cx="1441852" cy="3581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000" y="10668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24800" y="44958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105064" y="1828800"/>
            <a:ext cx="1228936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0500" y="19050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4105064" y="2514600"/>
            <a:ext cx="1228936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9598" y="25908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6657764" y="1371600"/>
            <a:ext cx="1247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14478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6657764" y="2057400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2298" y="21336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657764" y="2590800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80175" y="2667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6657764" y="3276600"/>
            <a:ext cx="1247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67552" y="335280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7620000" y="33528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620000" y="25908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553200" y="762000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553200" y="4953000"/>
            <a:ext cx="1441852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9400" y="5726668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6553200" y="5156537"/>
            <a:ext cx="1441852" cy="17746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29400" y="5334000"/>
            <a:ext cx="97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registers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102693" y="4876800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400800" y="3962400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6629400" y="4114800"/>
            <a:ext cx="1275928" cy="5334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0134" y="4191000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7474321" y="1803737"/>
            <a:ext cx="937713" cy="3338853"/>
          </a:xfrm>
          <a:custGeom>
            <a:avLst/>
            <a:gdLst>
              <a:gd name="connsiteX0" fmla="*/ 0 w 937713"/>
              <a:gd name="connsiteY0" fmla="*/ 3249390 h 3338853"/>
              <a:gd name="connsiteX1" fmla="*/ 642325 w 937713"/>
              <a:gd name="connsiteY1" fmla="*/ 3205592 h 3338853"/>
              <a:gd name="connsiteX2" fmla="*/ 934290 w 937713"/>
              <a:gd name="connsiteY2" fmla="*/ 1979254 h 3338853"/>
              <a:gd name="connsiteX3" fmla="*/ 773709 w 937713"/>
              <a:gd name="connsiteY3" fmla="*/ 928108 h 3338853"/>
              <a:gd name="connsiteX4" fmla="*/ 934290 w 937713"/>
              <a:gd name="connsiteY4" fmla="*/ 285741 h 3338853"/>
              <a:gd name="connsiteX5" fmla="*/ 802906 w 937713"/>
              <a:gd name="connsiteY5" fmla="*/ 8355 h 3338853"/>
              <a:gd name="connsiteX6" fmla="*/ 0 w 937713"/>
              <a:gd name="connsiteY6" fmla="*/ 66752 h 333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713" h="3338853">
                <a:moveTo>
                  <a:pt x="0" y="3249390"/>
                </a:moveTo>
                <a:cubicBezTo>
                  <a:pt x="243305" y="3333335"/>
                  <a:pt x="486610" y="3417281"/>
                  <a:pt x="642325" y="3205592"/>
                </a:cubicBezTo>
                <a:cubicBezTo>
                  <a:pt x="798040" y="2993903"/>
                  <a:pt x="912393" y="2358835"/>
                  <a:pt x="934290" y="1979254"/>
                </a:cubicBezTo>
                <a:cubicBezTo>
                  <a:pt x="956187" y="1599673"/>
                  <a:pt x="773709" y="1210360"/>
                  <a:pt x="773709" y="928108"/>
                </a:cubicBezTo>
                <a:cubicBezTo>
                  <a:pt x="773709" y="645856"/>
                  <a:pt x="929424" y="439033"/>
                  <a:pt x="934290" y="285741"/>
                </a:cubicBezTo>
                <a:cubicBezTo>
                  <a:pt x="939156" y="132449"/>
                  <a:pt x="958621" y="44853"/>
                  <a:pt x="802906" y="8355"/>
                </a:cubicBezTo>
                <a:cubicBezTo>
                  <a:pt x="647191" y="-28143"/>
                  <a:pt x="0" y="66752"/>
                  <a:pt x="0" y="66752"/>
                </a:cubicBezTo>
              </a:path>
            </a:pathLst>
          </a:custGeom>
          <a:ln>
            <a:solidFill>
              <a:srgbClr val="618FFD"/>
            </a:solidFill>
            <a:headEnd type="oval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1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/>
          <p:cNvSpPr/>
          <p:nvPr/>
        </p:nvSpPr>
        <p:spPr bwMode="auto">
          <a:xfrm flipV="1">
            <a:off x="2362200" y="4648200"/>
            <a:ext cx="1828800" cy="838200"/>
          </a:xfrm>
          <a:prstGeom prst="trapezoid">
            <a:avLst>
              <a:gd name="adj" fmla="val 55991"/>
            </a:avLst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3505200" y="5562600"/>
            <a:ext cx="1905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3505200" y="57150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8" name="Rounded Rectangle 67"/>
          <p:cNvSpPr/>
          <p:nvPr/>
        </p:nvSpPr>
        <p:spPr bwMode="auto">
          <a:xfrm>
            <a:off x="2590800" y="1447800"/>
            <a:ext cx="1371600" cy="30480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 smtClean="0"/>
              <a:t>Today we need one key 61B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instruction cycle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362200" y="3352800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795046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96240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3505200"/>
            <a:ext cx="105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Registers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4800600"/>
            <a:ext cx="6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667000" y="44196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810000" y="44196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410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62200" y="594360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15" idx="0"/>
            <a:endCxn id="23" idx="0"/>
          </p:cNvCxnSpPr>
          <p:nvPr/>
        </p:nvCxnSpPr>
        <p:spPr bwMode="auto">
          <a:xfrm>
            <a:off x="3276600" y="54864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Freeform 31"/>
          <p:cNvSpPr/>
          <p:nvPr/>
        </p:nvSpPr>
        <p:spPr>
          <a:xfrm>
            <a:off x="3203737" y="2079727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Straight Connector 33"/>
          <p:cNvCxnSpPr>
            <a:endCxn id="8" idx="2"/>
          </p:cNvCxnSpPr>
          <p:nvPr/>
        </p:nvCxnSpPr>
        <p:spPr bwMode="auto">
          <a:xfrm flipV="1">
            <a:off x="3276600" y="2099846"/>
            <a:ext cx="0" cy="1861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76600" y="22860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38" name="Straight Connector 37"/>
          <p:cNvCxnSpPr>
            <a:endCxn id="7" idx="0"/>
          </p:cNvCxnSpPr>
          <p:nvPr/>
        </p:nvCxnSpPr>
        <p:spPr bwMode="auto">
          <a:xfrm>
            <a:off x="3276600" y="3200400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0" name="Straight Connector 39"/>
          <p:cNvCxnSpPr>
            <a:stCxn id="23" idx="2"/>
          </p:cNvCxnSpPr>
          <p:nvPr/>
        </p:nvCxnSpPr>
        <p:spPr bwMode="auto">
          <a:xfrm>
            <a:off x="3276600" y="6172200"/>
            <a:ext cx="0" cy="228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133600" y="64008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2133600" y="3200400"/>
            <a:ext cx="0" cy="3200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133600" y="3200400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62000" y="2209800"/>
            <a:ext cx="186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Instruction fetch</a:t>
            </a:r>
            <a:endParaRPr lang="en-US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" y="2667000"/>
            <a:ext cx="103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Decode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5667" y="4267200"/>
            <a:ext cx="10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xecute</a:t>
            </a:r>
            <a:endParaRPr lang="en-US" i="1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3276600" y="2438400"/>
            <a:ext cx="2133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3276600" y="24384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V="1">
            <a:off x="3505200" y="5376446"/>
            <a:ext cx="0" cy="1861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3505200" y="57150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791200" y="1219200"/>
            <a:ext cx="107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715000" y="2133600"/>
            <a:ext cx="1486304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2971800" y="1371600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2590800" y="2667000"/>
            <a:ext cx="1371600" cy="304800"/>
          </a:xfrm>
          <a:prstGeom prst="roundRect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91828" y="2678668"/>
            <a:ext cx="9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3276600" y="1676400"/>
            <a:ext cx="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4343400" y="1600200"/>
            <a:ext cx="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Arrow Connector 75"/>
          <p:cNvCxnSpPr>
            <a:endCxn id="68" idx="3"/>
          </p:cNvCxnSpPr>
          <p:nvPr/>
        </p:nvCxnSpPr>
        <p:spPr bwMode="auto">
          <a:xfrm flipH="1">
            <a:off x="3962400" y="1600200"/>
            <a:ext cx="381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6019800" y="539109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55445" y="1383268"/>
            <a:ext cx="127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Processor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77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/>
                <a:t>Fetch</a:t>
              </a:r>
            </a:p>
            <a:p>
              <a:pPr algn="ctr"/>
              <a:r>
                <a:rPr lang="en-US" altLang="en-US" sz="2400"/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/>
                <a:t>R0</a:t>
              </a:r>
            </a:p>
            <a:p>
              <a:pPr algn="ctr"/>
              <a:r>
                <a:rPr lang="en-US" altLang="en-US"/>
                <a:t>…</a:t>
              </a:r>
            </a:p>
            <a:p>
              <a:pPr algn="ctr"/>
              <a:r>
                <a:rPr lang="en-US" altLang="en-US"/>
                <a:t>R31</a:t>
              </a:r>
            </a:p>
            <a:p>
              <a:pPr algn="ctr"/>
              <a:r>
                <a:rPr lang="en-US" altLang="en-US"/>
                <a:t>F0</a:t>
              </a:r>
            </a:p>
            <a:p>
              <a:pPr algn="ctr"/>
              <a:r>
                <a:rPr lang="en-US" altLang="en-US"/>
                <a:t>…</a:t>
              </a:r>
            </a:p>
            <a:p>
              <a:pPr algn="ctr"/>
              <a:r>
                <a:rPr lang="en-US" altLang="en-US"/>
                <a:t>F30</a:t>
              </a:r>
            </a:p>
            <a:p>
              <a:pPr algn="ctr"/>
              <a:r>
                <a:rPr lang="en-US" altLang="en-US"/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dirty="0"/>
              <a:t>…</a:t>
            </a:r>
          </a:p>
          <a:p>
            <a:pPr algn="ctr"/>
            <a:r>
              <a:rPr lang="en-US" altLang="en-US" sz="2400" dirty="0"/>
              <a:t>Data1</a:t>
            </a:r>
          </a:p>
          <a:p>
            <a:pPr algn="ctr"/>
            <a:r>
              <a:rPr lang="en-US" altLang="en-US" sz="2400" dirty="0"/>
              <a:t>Data0</a:t>
            </a:r>
          </a:p>
          <a:p>
            <a:pPr algn="ctr"/>
            <a:r>
              <a:rPr lang="en-US" altLang="en-US" sz="2400" dirty="0"/>
              <a:t>Inst237</a:t>
            </a:r>
          </a:p>
          <a:p>
            <a:pPr algn="ctr"/>
            <a:r>
              <a:rPr lang="en-US" altLang="en-US" sz="2400" dirty="0"/>
              <a:t>Inst236</a:t>
            </a:r>
          </a:p>
          <a:p>
            <a:pPr algn="ctr"/>
            <a:r>
              <a:rPr lang="en-US" altLang="en-US" sz="2400" dirty="0"/>
              <a:t>…</a:t>
            </a:r>
          </a:p>
          <a:p>
            <a:pPr algn="ctr"/>
            <a:r>
              <a:rPr lang="en-US" altLang="en-US" sz="2400" dirty="0"/>
              <a:t>Inst5</a:t>
            </a:r>
          </a:p>
          <a:p>
            <a:pPr algn="ctr"/>
            <a:r>
              <a:rPr lang="en-US" altLang="en-US" sz="2400" dirty="0"/>
              <a:t>Inst4</a:t>
            </a:r>
          </a:p>
          <a:p>
            <a:pPr algn="ctr"/>
            <a:r>
              <a:rPr lang="en-US" altLang="en-US" sz="2400" dirty="0"/>
              <a:t>Inst3</a:t>
            </a:r>
          </a:p>
          <a:p>
            <a:pPr algn="ctr"/>
            <a:r>
              <a:rPr lang="en-US" altLang="en-US" sz="2400" dirty="0"/>
              <a:t>Inst2</a:t>
            </a:r>
            <a:br>
              <a:rPr lang="en-US" altLang="en-US" sz="2400" dirty="0"/>
            </a:br>
            <a:r>
              <a:rPr lang="en-US" altLang="en-US" sz="2400" dirty="0"/>
              <a:t>Inst1</a:t>
            </a:r>
          </a:p>
          <a:p>
            <a:pPr algn="ctr"/>
            <a:r>
              <a:rPr lang="en-US" altLang="en-US" sz="2400" dirty="0"/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6354763" y="5919788"/>
            <a:ext cx="1055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/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839788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/>
              <a:t>Addr 2</a:t>
            </a:r>
            <a:r>
              <a:rPr lang="en-US" altLang="en-US" sz="2000" baseline="30000"/>
              <a:t>32</a:t>
            </a:r>
            <a:r>
              <a:rPr lang="en-US" altLang="en-US" sz="2000"/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31750" y="228600"/>
            <a:ext cx="8731250" cy="533400"/>
          </a:xfrm>
        </p:spPr>
        <p:txBody>
          <a:bodyPr/>
          <a:lstStyle/>
          <a:p>
            <a:r>
              <a:rPr lang="en-US" altLang="en-US" dirty="0" smtClean="0"/>
              <a:t>Recall (61C): </a:t>
            </a:r>
            <a:r>
              <a:rPr lang="en-US" altLang="en-US" dirty="0" smtClean="0"/>
              <a:t>What happens during program execution?</a:t>
            </a:r>
            <a:endParaRPr lang="en-US" altLang="en-US" dirty="0" smtClean="0"/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62000" y="3687763"/>
            <a:ext cx="5715000" cy="2973387"/>
          </a:xfrm>
        </p:spPr>
        <p:txBody>
          <a:bodyPr/>
          <a:lstStyle/>
          <a:p>
            <a:r>
              <a:rPr lang="en-US" altLang="en-US" smtClean="0"/>
              <a:t>Execution sequence:</a:t>
            </a:r>
          </a:p>
          <a:p>
            <a:pPr lvl="1"/>
            <a:r>
              <a:rPr lang="en-US" altLang="en-US" smtClean="0"/>
              <a:t>Fetch Instruction at PC 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Write results to registers/mem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Repeat </a:t>
            </a:r>
          </a:p>
          <a:p>
            <a:endParaRPr lang="en-US" altLang="en-US" smtClean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7696200" y="5334000"/>
            <a:ext cx="1035050" cy="519113"/>
            <a:chOff x="4570" y="2832"/>
            <a:chExt cx="652" cy="327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7696200" y="4953000"/>
            <a:ext cx="1035050" cy="519113"/>
            <a:chOff x="4570" y="2832"/>
            <a:chExt cx="652" cy="327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7696200" y="4572000"/>
            <a:ext cx="1035050" cy="519113"/>
            <a:chOff x="4570" y="2832"/>
            <a:chExt cx="652" cy="327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7696200" y="4191000"/>
            <a:ext cx="1035050" cy="519113"/>
            <a:chOff x="4570" y="2832"/>
            <a:chExt cx="652" cy="327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/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479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 bldLvl="2"/>
      <p:bldP spid="307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OS Concept: Thread </a:t>
            </a:r>
            <a:r>
              <a:rPr lang="en-US" dirty="0" smtClean="0"/>
              <a:t>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Thread: Single unique execution context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Program Counter, Registers, Execution Flags, Stack</a:t>
            </a:r>
          </a:p>
          <a:p>
            <a:r>
              <a:rPr lang="en-US" dirty="0" smtClean="0"/>
              <a:t>A </a:t>
            </a:r>
            <a:r>
              <a:rPr lang="en-US" dirty="0" smtClean="0"/>
              <a:t>thread is executing on a processor when it is resident in the processor registers.</a:t>
            </a:r>
          </a:p>
          <a:p>
            <a:r>
              <a:rPr lang="en-US" dirty="0" smtClean="0"/>
              <a:t>PC register holds the address of executing instruction in the thread.</a:t>
            </a:r>
          </a:p>
          <a:p>
            <a:r>
              <a:rPr lang="en-US" dirty="0" smtClean="0"/>
              <a:t>Certain registers hold the </a:t>
            </a:r>
            <a:r>
              <a:rPr lang="en-US" i="1" dirty="0" smtClean="0"/>
              <a:t>context </a:t>
            </a:r>
            <a:r>
              <a:rPr lang="en-US" dirty="0" smtClean="0"/>
              <a:t>of thread</a:t>
            </a:r>
          </a:p>
          <a:p>
            <a:pPr lvl="1"/>
            <a:r>
              <a:rPr lang="en-US" dirty="0" smtClean="0"/>
              <a:t>Stack pointer holds the address of the top of stack</a:t>
            </a:r>
          </a:p>
          <a:p>
            <a:pPr lvl="2"/>
            <a:r>
              <a:rPr lang="en-US" dirty="0" smtClean="0"/>
              <a:t>Other conventions: Frame Pointer, Heap Pointer, Data</a:t>
            </a:r>
          </a:p>
          <a:p>
            <a:pPr lvl="1"/>
            <a:r>
              <a:rPr lang="en-US" dirty="0" smtClean="0"/>
              <a:t>May be defined by the instruction set architecture or by compiler conventions</a:t>
            </a:r>
          </a:p>
          <a:p>
            <a:r>
              <a:rPr lang="en-US" dirty="0" smtClean="0"/>
              <a:t>Registers hold the root state of the thread.</a:t>
            </a:r>
          </a:p>
          <a:p>
            <a:pPr lvl="1"/>
            <a:r>
              <a:rPr lang="en-US" dirty="0" smtClean="0"/>
              <a:t>The rest is “in memory”</a:t>
            </a:r>
          </a:p>
        </p:txBody>
      </p:sp>
    </p:spTree>
    <p:extLst>
      <p:ext uri="{BB962C8B-B14F-4D97-AF65-F5344CB8AC3E}">
        <p14:creationId xmlns:p14="http://schemas.microsoft.com/office/powerpoint/2010/main" val="3840004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Second OS Concept: </a:t>
            </a:r>
            <a:r>
              <a:rPr lang="en-US" altLang="en-US" dirty="0" smtClean="0"/>
              <a:t>Program’s Address Space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5867400" cy="5486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Address space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For a 32-bit processor there are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= 4 billion addresses</a:t>
            </a:r>
          </a:p>
          <a:p>
            <a:r>
              <a:rPr lang="en-US" altLang="en-US" dirty="0" smtClean="0"/>
              <a:t>What happens when you read or write to an address?</a:t>
            </a:r>
          </a:p>
          <a:p>
            <a:pPr lvl="1"/>
            <a:r>
              <a:rPr lang="en-US" altLang="en-US" dirty="0" smtClean="0"/>
              <a:t>Perhaps Nothing</a:t>
            </a:r>
          </a:p>
          <a:p>
            <a:pPr lvl="1"/>
            <a:r>
              <a:rPr lang="en-US" altLang="en-US" dirty="0" smtClean="0"/>
              <a:t>Perhaps acts like regular memory</a:t>
            </a:r>
          </a:p>
          <a:p>
            <a:pPr lvl="1"/>
            <a:r>
              <a:rPr lang="en-US" altLang="en-US" dirty="0" smtClean="0"/>
              <a:t>Perhaps ignores writes</a:t>
            </a:r>
          </a:p>
          <a:p>
            <a:pPr lvl="1"/>
            <a:r>
              <a:rPr lang="en-US" altLang="en-US" dirty="0" smtClean="0"/>
              <a:t>Perhaps causes I/O operation</a:t>
            </a:r>
          </a:p>
          <a:p>
            <a:pPr lvl="2"/>
            <a:r>
              <a:rPr lang="en-US" altLang="en-US" dirty="0" smtClean="0"/>
              <a:t>(Memory-mapped I/O)</a:t>
            </a:r>
          </a:p>
          <a:p>
            <a:pPr lvl="1"/>
            <a:r>
              <a:rPr lang="en-US" altLang="en-US" dirty="0" smtClean="0"/>
              <a:t>Perhaps causes exception (fault)</a:t>
            </a:r>
          </a:p>
          <a:p>
            <a:endParaRPr lang="en-US" alt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5889773" y="914400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0973" y="7620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773" y="35052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965973" y="1066800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2335" y="106680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965973" y="1752600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2173" y="1828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Static 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965973" y="2286000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5854" y="2362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965973" y="3200400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6054" y="3276600"/>
            <a:ext cx="77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7489973" y="30480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7489973" y="22860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80405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In </a:t>
            </a:r>
            <a:r>
              <a:rPr lang="en-US" dirty="0" smtClean="0"/>
              <a:t>a Picture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936080" y="132684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505" y="2393648"/>
            <a:ext cx="122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</a:p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1936080" y="1555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5573" y="1250648"/>
            <a:ext cx="52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PC: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5376785" y="94785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0667" y="83938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52797" y="3734988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5452985" y="125265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76785" y="1252654"/>
            <a:ext cx="172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452985" y="193845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2202" y="2014654"/>
            <a:ext cx="13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Data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452985" y="24718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59" y="2548054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5452985" y="34624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336" y="3462454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976985" y="3233854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976985" y="2624254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1936080" y="1936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529185" y="163365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29448" y="155745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8880" y="1555448"/>
            <a:ext cx="51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SP:</a:t>
            </a:r>
            <a:endParaRPr lang="en-US" sz="1600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08171" y="4310316"/>
            <a:ext cx="7790828" cy="2393279"/>
          </a:xfrm>
        </p:spPr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US" dirty="0" smtClean="0"/>
              <a:t>in the code segment? Data?</a:t>
            </a:r>
          </a:p>
          <a:p>
            <a:r>
              <a:rPr lang="en-US" dirty="0" smtClean="0"/>
              <a:t>What’s in the stack segment?</a:t>
            </a:r>
          </a:p>
          <a:p>
            <a:pPr lvl="1"/>
            <a:r>
              <a:rPr lang="en-US" dirty="0" smtClean="0"/>
              <a:t>How is it allocated? How big is it?</a:t>
            </a:r>
          </a:p>
          <a:p>
            <a:r>
              <a:rPr lang="en-US" dirty="0" smtClean="0"/>
              <a:t>What’s in the heap segment?</a:t>
            </a:r>
          </a:p>
          <a:p>
            <a:pPr lvl="1"/>
            <a:r>
              <a:rPr lang="en-US" dirty="0" smtClean="0"/>
              <a:t>How is it allocated?  How big?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3585411" y="1590071"/>
            <a:ext cx="1864894" cy="1862992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621505" y="1285162"/>
            <a:ext cx="1973179" cy="447385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98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7924800" cy="736600"/>
          </a:xfrm>
        </p:spPr>
        <p:txBody>
          <a:bodyPr/>
          <a:lstStyle/>
          <a:p>
            <a:r>
              <a:rPr lang="en-US" dirty="0" smtClean="0"/>
              <a:t>Multiprogramming - Multiple </a:t>
            </a:r>
            <a:r>
              <a:rPr lang="en-US" dirty="0" smtClean="0"/>
              <a:t>Threads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0"/>
            <a:ext cx="76200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362200"/>
            <a:ext cx="2667000" cy="6096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66800" y="1295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1295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12954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8702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578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3340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3340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0930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What is an operating system?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2514600"/>
          </a:xfrm>
        </p:spPr>
        <p:txBody>
          <a:bodyPr/>
          <a:lstStyle/>
          <a:p>
            <a:r>
              <a:rPr lang="en-US" dirty="0" smtClean="0"/>
              <a:t>Special layer of software that provides application software access to hardware resources</a:t>
            </a:r>
          </a:p>
          <a:p>
            <a:pPr lvl="1"/>
            <a:r>
              <a:rPr lang="en-US" dirty="0" smtClean="0"/>
              <a:t>Convenient abstraction of complex hardware devices</a:t>
            </a:r>
          </a:p>
          <a:p>
            <a:pPr lvl="1"/>
            <a:r>
              <a:rPr lang="en-US" dirty="0" smtClean="0"/>
              <a:t>Protected access to shared resources</a:t>
            </a:r>
          </a:p>
          <a:p>
            <a:pPr lvl="1"/>
            <a:r>
              <a:rPr lang="en-US" dirty="0" smtClean="0"/>
              <a:t>Security and authentication</a:t>
            </a:r>
          </a:p>
          <a:p>
            <a:pPr lvl="1"/>
            <a:r>
              <a:rPr lang="en-US" dirty="0" smtClean="0"/>
              <a:t>Communication amongst logical entities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51054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Hardware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41148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39624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38100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876800"/>
            <a:ext cx="2057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4196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0" idx="3"/>
          </p:cNvCxnSpPr>
          <p:nvPr/>
        </p:nvCxnSpPr>
        <p:spPr bwMode="auto">
          <a:xfrm>
            <a:off x="5410200" y="5562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3458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</a:t>
            </a:r>
            <a:r>
              <a:rPr lang="en-US" dirty="0" smtClean="0"/>
              <a:t>Getting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Start homework 0 </a:t>
            </a:r>
            <a:r>
              <a:rPr lang="en-US" dirty="0" smtClean="0"/>
              <a:t>immediately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on Friday!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Gets </a:t>
            </a:r>
            <a:r>
              <a:rPr lang="en-US" dirty="0" smtClean="0">
                <a:hlinkClick r:id="rId3"/>
              </a:rPr>
              <a:t>cs162-xx@cory.eecs.berkeley.edu</a:t>
            </a:r>
            <a:r>
              <a:rPr lang="en-US" dirty="0" smtClean="0"/>
              <a:t> (and other </a:t>
            </a:r>
            <a:r>
              <a:rPr lang="en-US" dirty="0" err="1" smtClean="0"/>
              <a:t>inst</a:t>
            </a:r>
            <a:r>
              <a:rPr lang="en-US" dirty="0" smtClean="0"/>
              <a:t> m/c)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smtClean="0"/>
              <a:t>Registration survey</a:t>
            </a:r>
          </a:p>
          <a:p>
            <a:pPr lvl="1"/>
            <a:r>
              <a:rPr lang="en-US" dirty="0" smtClean="0"/>
              <a:t>Vagrant </a:t>
            </a:r>
            <a:r>
              <a:rPr lang="en-US" dirty="0" err="1" smtClean="0"/>
              <a:t>virtualbox</a:t>
            </a:r>
            <a:r>
              <a:rPr lang="en-US" dirty="0" smtClean="0"/>
              <a:t> – VM environment for the course</a:t>
            </a:r>
          </a:p>
          <a:p>
            <a:pPr lvl="2"/>
            <a:r>
              <a:rPr lang="en-US" dirty="0" smtClean="0"/>
              <a:t>Consistent, managed environment on your machine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cluster24.eecs.berkeley.edu is same</a:t>
            </a:r>
          </a:p>
          <a:p>
            <a:pPr lvl="1"/>
            <a:r>
              <a:rPr lang="en-US" dirty="0" smtClean="0"/>
              <a:t>Get familiar with all the cs162 tools</a:t>
            </a:r>
          </a:p>
          <a:p>
            <a:pPr lvl="1"/>
            <a:r>
              <a:rPr lang="en-US" dirty="0" smtClean="0"/>
              <a:t>Submit to </a:t>
            </a:r>
            <a:r>
              <a:rPr lang="en-US" dirty="0" err="1" smtClean="0"/>
              <a:t>autograder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Should be going to section already!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Group sign up form out next week (after drop </a:t>
            </a:r>
            <a:r>
              <a:rPr lang="en-US" dirty="0" err="1" smtClean="0">
                <a:solidFill>
                  <a:srgbClr val="FF0000"/>
                </a:solidFill>
              </a:rPr>
              <a:t>deadine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Get finding groups ASAP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4 people in a group!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5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693821"/>
            <a:ext cx="8763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Upcoming Workshops on </a:t>
            </a:r>
            <a:r>
              <a:rPr lang="en-US" dirty="0" err="1"/>
              <a:t>Git</a:t>
            </a:r>
            <a:r>
              <a:rPr lang="en-US" dirty="0"/>
              <a:t>: From </a:t>
            </a:r>
            <a:r>
              <a:rPr lang="en-US" dirty="0" err="1"/>
              <a:t>Hackers@Berkeley</a:t>
            </a:r>
            <a:endParaRPr lang="en-US" dirty="0"/>
          </a:p>
          <a:p>
            <a:pPr lvl="1"/>
            <a:r>
              <a:rPr lang="en-US" dirty="0"/>
              <a:t>Introductory and advanced</a:t>
            </a:r>
          </a:p>
          <a:p>
            <a:pPr lvl="1"/>
            <a:r>
              <a:rPr lang="en-US" dirty="0"/>
              <a:t>Details on Piazza (link to </a:t>
            </a:r>
            <a:r>
              <a:rPr lang="en-US" dirty="0" err="1"/>
              <a:t>facebook</a:t>
            </a:r>
            <a:r>
              <a:rPr lang="en-US" dirty="0"/>
              <a:t> announcement)</a:t>
            </a:r>
          </a:p>
          <a:p>
            <a:r>
              <a:rPr lang="en-US" dirty="0" err="1" smtClean="0"/>
              <a:t>Kubiatowicz</a:t>
            </a:r>
            <a:r>
              <a:rPr lang="en-US" dirty="0" smtClean="0"/>
              <a:t> Office Hours:</a:t>
            </a:r>
          </a:p>
          <a:p>
            <a:pPr lvl="1"/>
            <a:r>
              <a:rPr lang="en-US" dirty="0" smtClean="0"/>
              <a:t>2pm-3pm, Monday/Wednesday</a:t>
            </a:r>
          </a:p>
          <a:p>
            <a:pPr lvl="1"/>
            <a:r>
              <a:rPr lang="en-US" dirty="0" smtClean="0"/>
              <a:t>May change as need arises (still have a bit of fluidity here as well)</a:t>
            </a:r>
          </a:p>
          <a:p>
            <a:r>
              <a:rPr lang="en-US" dirty="0" smtClean="0"/>
              <a:t>Online Textbooks:</a:t>
            </a:r>
          </a:p>
          <a:p>
            <a:pPr lvl="1"/>
            <a:r>
              <a:rPr lang="en-US" dirty="0" smtClean="0"/>
              <a:t>Click on “Projects” link, under “Resources”, there is a pointer to “Online Textbooks”</a:t>
            </a:r>
          </a:p>
          <a:p>
            <a:pPr lvl="1"/>
            <a:r>
              <a:rPr lang="en-US" dirty="0" smtClean="0"/>
              <a:t>Can read these for free as long as on campus</a:t>
            </a:r>
          </a:p>
          <a:p>
            <a:pPr lvl="1"/>
            <a:r>
              <a:rPr lang="en-US" dirty="0" smtClean="0"/>
              <a:t>First ones: Book on </a:t>
            </a:r>
            <a:r>
              <a:rPr lang="en-US" dirty="0" err="1" smtClean="0"/>
              <a:t>Git</a:t>
            </a:r>
            <a:r>
              <a:rPr lang="en-US" dirty="0" smtClean="0"/>
              <a:t>, two books on C</a:t>
            </a:r>
          </a:p>
          <a:p>
            <a:r>
              <a:rPr lang="en-US" dirty="0" smtClean="0"/>
              <a:t>Webcast: </a:t>
            </a:r>
          </a:p>
          <a:p>
            <a:pPr lvl="1"/>
            <a:r>
              <a:rPr lang="en-US" dirty="0" smtClean="0"/>
              <a:t>We are webcasting this class</a:t>
            </a:r>
          </a:p>
          <a:p>
            <a:pPr lvl="1"/>
            <a:r>
              <a:rPr lang="en-US" dirty="0" smtClean="0"/>
              <a:t>Will put link up off main page, but for now, go to:</a:t>
            </a:r>
          </a:p>
          <a:p>
            <a:pPr lvl="2"/>
            <a:r>
              <a:rPr lang="en-US" dirty="0" smtClean="0"/>
              <a:t>webcast.Berkeley.edu, click on “computer science” department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Webcast is *NOT* a replacement for coming to class!</a:t>
            </a:r>
          </a:p>
        </p:txBody>
      </p:sp>
    </p:spTree>
    <p:extLst>
      <p:ext uri="{BB962C8B-B14F-4D97-AF65-F5344CB8AC3E}">
        <p14:creationId xmlns:p14="http://schemas.microsoft.com/office/powerpoint/2010/main" val="175952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8458200" cy="5562600"/>
          </a:xfrm>
        </p:spPr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Explaining a concept to someone in another group</a:t>
            </a: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Discussing algorithms/testing strategies with other groups</a:t>
            </a: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Helping debug someone else’s code (in another group)</a:t>
            </a: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Searching online for generic algorithms (e.g., hash table) </a:t>
            </a:r>
          </a:p>
          <a:p>
            <a:pPr marL="0" indent="0">
              <a:buFontTx/>
              <a:buNone/>
            </a:pPr>
            <a:endParaRPr lang="en-US" sz="16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Sharing code or test cases with another group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Copying OR reading another group’s code or test cases</a:t>
            </a:r>
          </a:p>
          <a:p>
            <a:pPr marL="0" indent="0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Copying OR reading online code or test cases from from prior years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Tx/>
              <a:buNone/>
            </a:pPr>
            <a:endParaRPr lang="en-US" sz="11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</a:p>
          <a:p>
            <a:pPr marL="0" indent="0">
              <a:buFontTx/>
              <a:buNone/>
            </a:pPr>
            <a:endParaRPr lang="en-US" sz="14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417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smtClean="0"/>
              <a:t>How can we give the illusion of multiple processors?</a:t>
            </a: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+mj-lt"/>
                </a:rPr>
                <a:t>Shared Memory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Assume a single processor.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Each virtual “CPU” needs a structure to hold: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Registers (Integer, Floating point, others…?)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How switch from one virtual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Save PC, SP, and registers in current state block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Load PC, SP, and registers from new state block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Timer, voluntary yield, I/O, other things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7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>
                  <a:latin typeface="+mj-lt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65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Basic Problem of Concurrency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105400"/>
          </a:xfrm>
        </p:spPr>
        <p:txBody>
          <a:bodyPr/>
          <a:lstStyle/>
          <a:p>
            <a:r>
              <a:rPr lang="en-US" altLang="en-US" dirty="0" smtClean="0">
                <a:latin typeface="+mj-lt"/>
              </a:rPr>
              <a:t>The basic problem of concurrency involves resources:</a:t>
            </a:r>
          </a:p>
          <a:p>
            <a:pPr lvl="1"/>
            <a:r>
              <a:rPr lang="en-US" altLang="en-US" dirty="0" smtClean="0">
                <a:latin typeface="+mj-lt"/>
              </a:rPr>
              <a:t>Hardware: single CPU, single DRAM, single I/O devices</a:t>
            </a:r>
          </a:p>
          <a:p>
            <a:pPr lvl="1"/>
            <a:r>
              <a:rPr lang="en-US" altLang="en-US" dirty="0" smtClean="0">
                <a:latin typeface="+mj-lt"/>
              </a:rPr>
              <a:t>Multiprogramming API: processes think they have exclusive access to shared resources</a:t>
            </a:r>
          </a:p>
          <a:p>
            <a:r>
              <a:rPr lang="en-US" altLang="en-US" dirty="0" smtClean="0">
                <a:latin typeface="+mj-lt"/>
              </a:rPr>
              <a:t>OS has to coordinate all activity</a:t>
            </a:r>
          </a:p>
          <a:p>
            <a:pPr lvl="1"/>
            <a:r>
              <a:rPr lang="en-US" altLang="en-US" dirty="0" smtClean="0">
                <a:latin typeface="+mj-lt"/>
              </a:rPr>
              <a:t>Multiple processes, I/O interrupts, …</a:t>
            </a:r>
          </a:p>
          <a:p>
            <a:pPr lvl="1"/>
            <a:r>
              <a:rPr lang="en-US" altLang="en-US" dirty="0" smtClean="0">
                <a:latin typeface="+mj-lt"/>
              </a:rPr>
              <a:t>How can it keep all these things straight?</a:t>
            </a:r>
          </a:p>
          <a:p>
            <a:r>
              <a:rPr lang="en-US" altLang="en-US" dirty="0" smtClean="0">
                <a:latin typeface="+mj-lt"/>
              </a:rPr>
              <a:t>Basic Idea: Use Virtual Machine abstraction</a:t>
            </a:r>
          </a:p>
          <a:p>
            <a:pPr lvl="1"/>
            <a:r>
              <a:rPr lang="en-US" altLang="en-US" dirty="0" smtClean="0">
                <a:latin typeface="+mj-lt"/>
              </a:rPr>
              <a:t>Simple machine abstraction for processes</a:t>
            </a:r>
          </a:p>
          <a:p>
            <a:pPr lvl="1"/>
            <a:r>
              <a:rPr lang="en-US" altLang="en-US" dirty="0" smtClean="0">
                <a:latin typeface="+mj-lt"/>
              </a:rPr>
              <a:t>Multiplex these abstract machines</a:t>
            </a:r>
          </a:p>
          <a:p>
            <a:r>
              <a:rPr lang="en-US" altLang="en-US" dirty="0" err="1" smtClean="0">
                <a:latin typeface="+mj-lt"/>
              </a:rPr>
              <a:t>Dijkstra</a:t>
            </a:r>
            <a:r>
              <a:rPr lang="en-US" altLang="en-US" dirty="0" smtClean="0">
                <a:latin typeface="+mj-lt"/>
              </a:rPr>
              <a:t> did this for the “THE system”</a:t>
            </a:r>
            <a:endParaRPr lang="en-US" altLang="ja-JP" dirty="0" smtClean="0">
              <a:latin typeface="+mj-lt"/>
            </a:endParaRPr>
          </a:p>
          <a:p>
            <a:pPr lvl="1"/>
            <a:r>
              <a:rPr lang="en-US" altLang="en-US" dirty="0" smtClean="0">
                <a:latin typeface="+mj-lt"/>
              </a:rPr>
              <a:t>Few thousand lines vs 1 million lines in OS 360 (1K bugs)</a:t>
            </a:r>
          </a:p>
          <a:p>
            <a:pPr lvl="1"/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1016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/>
          <a:lstStyle/>
          <a:p>
            <a:r>
              <a:rPr lang="en-US" altLang="en-US" dirty="0" smtClean="0"/>
              <a:t>Properties of this simple multiprogramming technique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715000"/>
          </a:xfrm>
        </p:spPr>
        <p:txBody>
          <a:bodyPr/>
          <a:lstStyle/>
          <a:p>
            <a:r>
              <a:rPr lang="en-US" altLang="en-US" dirty="0" smtClean="0">
                <a:latin typeface="+mj-lt"/>
              </a:rPr>
              <a:t>All virtual CPUs share same non-CPU resources</a:t>
            </a:r>
          </a:p>
          <a:p>
            <a:pPr lvl="1"/>
            <a:r>
              <a:rPr lang="en-US" altLang="en-US" dirty="0" smtClean="0">
                <a:latin typeface="+mj-lt"/>
              </a:rPr>
              <a:t>I/O devices the same</a:t>
            </a:r>
          </a:p>
          <a:p>
            <a:pPr lvl="1"/>
            <a:r>
              <a:rPr lang="en-US" altLang="en-US" dirty="0" smtClean="0">
                <a:latin typeface="+mj-lt"/>
              </a:rPr>
              <a:t>Memory the same</a:t>
            </a:r>
          </a:p>
          <a:p>
            <a:r>
              <a:rPr lang="en-US" altLang="en-US" dirty="0" smtClean="0">
                <a:latin typeface="+mj-lt"/>
              </a:rPr>
              <a:t>Consequence of sharing:</a:t>
            </a:r>
          </a:p>
          <a:p>
            <a:pPr lvl="1"/>
            <a:r>
              <a:rPr lang="en-US" altLang="en-US" dirty="0" smtClean="0">
                <a:latin typeface="+mj-lt"/>
              </a:rPr>
              <a:t>Each thread can access the data of every other thread (good for sharing, bad for protection)</a:t>
            </a:r>
          </a:p>
          <a:p>
            <a:pPr lvl="1"/>
            <a:r>
              <a:rPr lang="en-US" altLang="en-US" dirty="0" smtClean="0">
                <a:latin typeface="+mj-lt"/>
              </a:rPr>
              <a:t>Threads can share instructions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(good for sharing, bad for protection)</a:t>
            </a:r>
          </a:p>
          <a:p>
            <a:pPr lvl="1"/>
            <a:r>
              <a:rPr lang="en-US" altLang="en-US" dirty="0" smtClean="0">
                <a:latin typeface="+mj-lt"/>
              </a:rPr>
              <a:t>Can threads overwrite OS functions? </a:t>
            </a:r>
          </a:p>
          <a:p>
            <a:r>
              <a:rPr lang="en-US" altLang="en-US" dirty="0" smtClean="0">
                <a:latin typeface="+mj-lt"/>
              </a:rPr>
              <a:t>This (unprotected) model is common in:</a:t>
            </a:r>
          </a:p>
          <a:p>
            <a:pPr lvl="1"/>
            <a:r>
              <a:rPr lang="en-US" altLang="en-US" dirty="0" smtClean="0">
                <a:latin typeface="+mj-lt"/>
              </a:rPr>
              <a:t>Embedded applications</a:t>
            </a:r>
          </a:p>
          <a:p>
            <a:pPr lvl="1"/>
            <a:r>
              <a:rPr lang="en-US" altLang="en-US" dirty="0" smtClean="0">
                <a:latin typeface="+mj-lt"/>
              </a:rPr>
              <a:t>Windows 3.1/Early Macintosh (switch only with yield)</a:t>
            </a:r>
          </a:p>
          <a:p>
            <a:pPr lvl="1"/>
            <a:r>
              <a:rPr lang="en-US" altLang="en-US" dirty="0" smtClean="0">
                <a:latin typeface="+mj-lt"/>
              </a:rPr>
              <a:t>Windows 95—ME (switch with both yield and timer)</a:t>
            </a:r>
          </a:p>
          <a:p>
            <a:pPr lvl="1"/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108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OS Concept: Process</a:t>
            </a:r>
            <a:endParaRPr lang="en-US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+mj-lt"/>
              </a:rPr>
              <a:t>Process: </a:t>
            </a:r>
            <a:r>
              <a:rPr lang="en-US" alt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environment with </a:t>
            </a:r>
            <a:r>
              <a:rPr lang="en-US" dirty="0">
                <a:solidFill>
                  <a:srgbClr val="FF0000"/>
                </a:solidFill>
              </a:rPr>
              <a:t>Restricted </a:t>
            </a:r>
            <a:r>
              <a:rPr lang="en-US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  <a:latin typeface="+mj-lt"/>
              </a:rPr>
              <a:t>Address Space with One or More Threads</a:t>
            </a:r>
          </a:p>
          <a:p>
            <a:pPr lvl="1"/>
            <a:r>
              <a:rPr lang="en-US" altLang="en-US" dirty="0" smtClean="0">
                <a:latin typeface="+mj-lt"/>
              </a:rPr>
              <a:t>Owns </a:t>
            </a:r>
            <a:r>
              <a:rPr lang="en-US" altLang="en-US" dirty="0" smtClean="0">
                <a:latin typeface="+mj-lt"/>
              </a:rPr>
              <a:t>memory (address space)</a:t>
            </a:r>
          </a:p>
          <a:p>
            <a:pPr lvl="1"/>
            <a:r>
              <a:rPr lang="en-US" altLang="en-US" dirty="0" smtClean="0">
                <a:latin typeface="+mj-lt"/>
              </a:rPr>
              <a:t>Owns </a:t>
            </a:r>
            <a:r>
              <a:rPr lang="en-US" altLang="en-US" dirty="0" smtClean="0">
                <a:latin typeface="+mj-lt"/>
              </a:rPr>
              <a:t>file descriptors, file system context, …</a:t>
            </a:r>
          </a:p>
          <a:p>
            <a:pPr lvl="1"/>
            <a:r>
              <a:rPr lang="en-US" altLang="en-US" dirty="0" smtClean="0">
                <a:latin typeface="+mj-lt"/>
              </a:rPr>
              <a:t>Encapsulate one or more threads sharing process </a:t>
            </a:r>
            <a:r>
              <a:rPr lang="en-US" altLang="en-US" dirty="0" smtClean="0">
                <a:latin typeface="+mj-lt"/>
              </a:rPr>
              <a:t>resources</a:t>
            </a:r>
            <a:endParaRPr lang="en-US" altLang="en-US" dirty="0" smtClean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Why </a:t>
            </a:r>
            <a:r>
              <a:rPr lang="en-US" altLang="en-US" b="1" dirty="0" smtClean="0">
                <a:latin typeface="+mj-lt"/>
              </a:rPr>
              <a:t>processes</a:t>
            </a:r>
            <a:r>
              <a:rPr lang="en-US" altLang="en-US" dirty="0" smtClean="0">
                <a:latin typeface="+mj-lt"/>
              </a:rPr>
              <a:t>? </a:t>
            </a:r>
            <a:endParaRPr lang="en-US" altLang="en-US" dirty="0" smtClean="0">
              <a:latin typeface="+mj-lt"/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Protected from each other!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OS Protected from them</a:t>
            </a:r>
            <a:endParaRPr lang="en-US" altLang="en-US" dirty="0" smtClean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US" altLang="en-US" dirty="0" smtClean="0">
                <a:latin typeface="+mj-lt"/>
              </a:rPr>
              <a:t>Navigate fundamental tradeoff between protection and efficiency</a:t>
            </a:r>
          </a:p>
          <a:p>
            <a:pPr lvl="1"/>
            <a:r>
              <a:rPr lang="en-US" altLang="en-US" dirty="0" smtClean="0">
                <a:latin typeface="+mj-lt"/>
              </a:rPr>
              <a:t>Processes provides memory </a:t>
            </a:r>
            <a:r>
              <a:rPr lang="en-US" altLang="en-US" dirty="0" smtClean="0">
                <a:latin typeface="+mj-lt"/>
              </a:rPr>
              <a:t>protection</a:t>
            </a:r>
            <a:endParaRPr lang="en-US" altLang="en-US" dirty="0" smtClean="0">
              <a:latin typeface="+mj-lt"/>
            </a:endParaRPr>
          </a:p>
          <a:p>
            <a:pPr lvl="1"/>
            <a:r>
              <a:rPr lang="en-US" altLang="en-US" dirty="0" smtClean="0">
                <a:latin typeface="+mj-lt"/>
              </a:rPr>
              <a:t>Threads more efficient than processes (later</a:t>
            </a:r>
            <a:r>
              <a:rPr lang="en-US" altLang="en-US" dirty="0" smtClean="0">
                <a:latin typeface="+mj-lt"/>
              </a:rPr>
              <a:t>)</a:t>
            </a:r>
            <a:endParaRPr lang="en-US" altLang="en-US" dirty="0" smtClean="0">
              <a:latin typeface="+mj-lt"/>
            </a:endParaRPr>
          </a:p>
          <a:p>
            <a:r>
              <a:rPr lang="en-US" altLang="en-US" dirty="0" smtClean="0">
                <a:latin typeface="+mj-lt"/>
              </a:rPr>
              <a:t>Application instance consists of one or more processes </a:t>
            </a:r>
          </a:p>
          <a:p>
            <a:pPr>
              <a:buFontTx/>
              <a:buNone/>
            </a:pPr>
            <a:endParaRPr lang="en-US" altLang="en-US" dirty="0" smtClean="0">
              <a:latin typeface="+mj-lt"/>
            </a:endParaRPr>
          </a:p>
          <a:p>
            <a:pPr lvl="1"/>
            <a:endParaRPr lang="en-US" altLang="en-US" dirty="0" smtClean="0">
              <a:latin typeface="+mj-lt"/>
            </a:endParaRPr>
          </a:p>
          <a:p>
            <a:pPr lvl="1"/>
            <a:endParaRPr lang="en-US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5517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Operating System must protect itself from user programs</a:t>
            </a:r>
            <a:endParaRPr lang="en-US" dirty="0"/>
          </a:p>
          <a:p>
            <a:pPr lvl="1"/>
            <a:r>
              <a:rPr lang="en-US" dirty="0" smtClean="0"/>
              <a:t>Reliability: compromising the operating system generally causes it to crash</a:t>
            </a:r>
          </a:p>
          <a:p>
            <a:pPr lvl="1"/>
            <a:r>
              <a:rPr lang="en-US" dirty="0" smtClean="0"/>
              <a:t>Security: limit the scope of what processes can do</a:t>
            </a:r>
          </a:p>
          <a:p>
            <a:pPr lvl="1"/>
            <a:r>
              <a:rPr lang="en-US" dirty="0" smtClean="0"/>
              <a:t>Privacy: limit each process to the data it is permitted to access</a:t>
            </a:r>
          </a:p>
          <a:p>
            <a:pPr lvl="1"/>
            <a:r>
              <a:rPr lang="en-US" dirty="0" smtClean="0"/>
              <a:t>Fairness: each should be limited to its appropriate share</a:t>
            </a:r>
          </a:p>
          <a:p>
            <a:r>
              <a:rPr lang="en-US" dirty="0" smtClean="0"/>
              <a:t>It must protect User programs from one another</a:t>
            </a:r>
          </a:p>
          <a:p>
            <a:r>
              <a:rPr lang="en-US" dirty="0" smtClean="0"/>
              <a:t>Primary Mechanism: limit the translation from program address space to physical memory space</a:t>
            </a:r>
          </a:p>
          <a:p>
            <a:pPr lvl="1"/>
            <a:r>
              <a:rPr lang="en-US" dirty="0" smtClean="0"/>
              <a:t>Can only touch what is mapped in</a:t>
            </a:r>
          </a:p>
          <a:p>
            <a:r>
              <a:rPr lang="en-US" dirty="0" smtClean="0"/>
              <a:t>Additional Mechanisms:</a:t>
            </a:r>
          </a:p>
          <a:p>
            <a:pPr lvl="1"/>
            <a:r>
              <a:rPr lang="en-US" dirty="0" smtClean="0"/>
              <a:t>Privileged instructions, in/out instructions, special registers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processing, subsystem implementation </a:t>
            </a:r>
          </a:p>
          <a:p>
            <a:pPr lvl="2"/>
            <a:r>
              <a:rPr lang="en-US" dirty="0" smtClean="0"/>
              <a:t>(e.g., file access </a:t>
            </a:r>
            <a:r>
              <a:rPr lang="en-US" dirty="0" smtClean="0"/>
              <a:t>rights,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22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OS Concept:  Dual </a:t>
            </a:r>
            <a:r>
              <a:rPr lang="en-US" dirty="0" smtClean="0"/>
              <a:t>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hlink"/>
                </a:solidFill>
              </a:rPr>
              <a:t>Hardware </a:t>
            </a:r>
            <a:r>
              <a:rPr lang="en-US" altLang="en-US" dirty="0"/>
              <a:t>provides at least two modes:</a:t>
            </a:r>
          </a:p>
          <a:p>
            <a:pPr lvl="1"/>
            <a:r>
              <a:rPr lang="en-US" altLang="en-US" dirty="0"/>
              <a:t>“Kernel” mode (or “supervisor” or “protected”)</a:t>
            </a:r>
          </a:p>
          <a:p>
            <a:pPr lvl="1"/>
            <a:r>
              <a:rPr lang="en-US" altLang="en-US" dirty="0"/>
              <a:t>“User” mode: Normal programs executed 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needed in the hardware to support “dual mode” operation?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bit of state (user/system mode bit)</a:t>
            </a:r>
          </a:p>
          <a:p>
            <a:pPr lvl="1"/>
            <a:r>
              <a:rPr lang="en-US" dirty="0" smtClean="0"/>
              <a:t>Certain operations / actions only permitted in system/kernel mode</a:t>
            </a:r>
          </a:p>
          <a:p>
            <a:pPr lvl="2"/>
            <a:r>
              <a:rPr lang="en-US" dirty="0" smtClean="0"/>
              <a:t>In user mode they fail or trap</a:t>
            </a:r>
          </a:p>
          <a:p>
            <a:pPr lvl="1"/>
            <a:r>
              <a:rPr lang="en-US" dirty="0" smtClean="0"/>
              <a:t>User-&gt;Kernel transition </a:t>
            </a:r>
            <a:r>
              <a:rPr lang="en-US" i="1" dirty="0" smtClean="0"/>
              <a:t>sets</a:t>
            </a:r>
            <a:r>
              <a:rPr lang="en-US" dirty="0" smtClean="0"/>
              <a:t> system mode AND saves the user PC</a:t>
            </a:r>
          </a:p>
          <a:p>
            <a:pPr lvl="2"/>
            <a:r>
              <a:rPr lang="en-US" dirty="0" smtClean="0"/>
              <a:t>Operating system code carefully puts aside user state then performs the necessary operations</a:t>
            </a:r>
          </a:p>
          <a:p>
            <a:pPr lvl="1"/>
            <a:r>
              <a:rPr lang="en-US" dirty="0" smtClean="0"/>
              <a:t>Kernel-&gt;User transition clears system mode AND restores appropriate user PC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eturn-from-interrupt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 example: UNIX </a:t>
            </a:r>
            <a:r>
              <a:rPr lang="en-US" altLang="en-US" dirty="0" smtClean="0"/>
              <a:t>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 smtClean="0"/>
              <a:t>Review: What </a:t>
            </a:r>
            <a:r>
              <a:rPr lang="en-US" dirty="0" smtClean="0"/>
              <a:t>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568" y="838200"/>
            <a:ext cx="7130832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Manage sharing of resources, Protection, Isolation</a:t>
            </a:r>
          </a:p>
          <a:p>
            <a:pPr lvl="2"/>
            <a:r>
              <a:rPr lang="en-US" dirty="0" smtClean="0"/>
              <a:t>Resource allocation, isolation, communication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Provide clean, easy to use abstractions of physical resources</a:t>
            </a:r>
          </a:p>
          <a:p>
            <a:pPr lvl="2"/>
            <a:r>
              <a:rPr lang="en-US" dirty="0" smtClean="0"/>
              <a:t>Infinite memory, dedicated machine</a:t>
            </a:r>
          </a:p>
          <a:p>
            <a:pPr lvl="2"/>
            <a:r>
              <a:rPr lang="en-US" dirty="0" smtClean="0"/>
              <a:t>Higher level objects: files, users, messages</a:t>
            </a:r>
          </a:p>
          <a:p>
            <a:pPr lvl="2"/>
            <a:r>
              <a:rPr lang="en-US" dirty="0" smtClean="0"/>
              <a:t>Masking limitations, virtualization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Common services</a:t>
            </a:r>
          </a:p>
          <a:p>
            <a:pPr lvl="2"/>
            <a:r>
              <a:rPr lang="en-US" dirty="0" smtClean="0"/>
              <a:t>Storage, Window system, Networking</a:t>
            </a:r>
          </a:p>
          <a:p>
            <a:pPr lvl="2"/>
            <a:r>
              <a:rPr lang="en-US" dirty="0" smtClean="0"/>
              <a:t>Sharing, Authorization</a:t>
            </a:r>
          </a:p>
          <a:p>
            <a:pPr lvl="2"/>
            <a:r>
              <a:rPr lang="en-US" dirty="0" smtClean="0"/>
              <a:t>Look and feel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1411469" cy="113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0800"/>
            <a:ext cx="1291665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343400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1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</a:t>
            </a:r>
            <a:r>
              <a:rPr lang="en-US" dirty="0" err="1" smtClean="0"/>
              <a:t>Kernal</a:t>
            </a:r>
            <a:r>
              <a:rPr lang="en-US" dirty="0" smtClean="0"/>
              <a:t>(</a:t>
            </a:r>
            <a:r>
              <a:rPr lang="en-US" dirty="0" err="1" smtClean="0"/>
              <a:t>Priviledged</a:t>
            </a:r>
            <a:r>
              <a:rPr lang="en-US" dirty="0" smtClean="0"/>
              <a:t>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94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Mode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22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Mode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7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HW access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1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HW access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900854" cy="674132"/>
            <a:chOff x="2362200" y="3048000"/>
            <a:chExt cx="900854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syscall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30243" cy="870466"/>
            <a:chOff x="2590803" y="2927866"/>
            <a:chExt cx="530243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rtn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interrupt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0" y="2209802"/>
            <a:ext cx="376946" cy="974942"/>
            <a:chOff x="2971803" y="3200400"/>
            <a:chExt cx="376951" cy="69547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rfi</a:t>
              </a:r>
              <a:endParaRPr lang="en-US" dirty="0"/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44146" y="2925874"/>
            <a:ext cx="385054" cy="11889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45328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76962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715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295" y="1066800"/>
            <a:ext cx="1905000" cy="1752600"/>
            <a:chOff x="3200400" y="1371600"/>
            <a:chExt cx="1628564" cy="2667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495" y="3184658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895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35895" y="601980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35895" y="3048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3505200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86803" y="2602468"/>
            <a:ext cx="71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667000" y="2971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67000" y="4495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9400" y="4114800"/>
            <a:ext cx="85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95800" y="31623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724400" y="3200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05000" y="3810000"/>
            <a:ext cx="4038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228600" y="1511633"/>
            <a:ext cx="5187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724400" y="3962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4400" y="4038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4114800" y="3810000"/>
            <a:ext cx="676555" cy="230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95800" y="4417685"/>
            <a:ext cx="2955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971800" y="2971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001000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124200" y="4495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100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3288268"/>
            <a:ext cx="45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&gt;=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8" idx="3"/>
            <a:endCxn id="64" idx="1"/>
          </p:cNvCxnSpPr>
          <p:nvPr/>
        </p:nvCxnSpPr>
        <p:spPr bwMode="auto">
          <a:xfrm>
            <a:off x="4495800" y="3162300"/>
            <a:ext cx="295555" cy="116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>
            <a:endCxn id="66" idx="1"/>
          </p:cNvCxnSpPr>
          <p:nvPr/>
        </p:nvCxnSpPr>
        <p:spPr bwMode="auto">
          <a:xfrm flipV="1">
            <a:off x="4114800" y="3472934"/>
            <a:ext cx="609600" cy="3370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Content Placeholder 87"/>
          <p:cNvSpPr>
            <a:spLocks noGrp="1"/>
          </p:cNvSpPr>
          <p:nvPr>
            <p:ph idx="1"/>
          </p:nvPr>
        </p:nvSpPr>
        <p:spPr>
          <a:xfrm>
            <a:off x="76200" y="5105400"/>
            <a:ext cx="5638800" cy="1524000"/>
          </a:xfrm>
        </p:spPr>
        <p:txBody>
          <a:bodyPr/>
          <a:lstStyle/>
          <a:p>
            <a:r>
              <a:rPr lang="en-US" dirty="0" smtClean="0"/>
              <a:t>Requires relocating loader</a:t>
            </a:r>
          </a:p>
          <a:p>
            <a:r>
              <a:rPr lang="en-US" dirty="0" smtClean="0"/>
              <a:t>Still protects OS and isolates </a:t>
            </a:r>
            <a:r>
              <a:rPr lang="en-US" dirty="0" err="1" smtClean="0"/>
              <a:t>pgm</a:t>
            </a:r>
            <a:endParaRPr lang="en-US" dirty="0" smtClean="0"/>
          </a:p>
          <a:p>
            <a:r>
              <a:rPr lang="en-US" dirty="0" smtClean="0"/>
              <a:t>No addition on address path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213176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410200" y="2754868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831068"/>
            <a:ext cx="1600200" cy="2057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idea: </a:t>
            </a:r>
            <a:r>
              <a:rPr lang="en-US" dirty="0" smtClean="0"/>
              <a:t>Address Space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371599"/>
          </a:xfrm>
        </p:spPr>
        <p:txBody>
          <a:bodyPr/>
          <a:lstStyle/>
          <a:p>
            <a:r>
              <a:rPr lang="en-US" dirty="0" smtClean="0"/>
              <a:t>Program operates in an address space that is distinct from the physical memory space of the machine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288268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288268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252626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8730" y="5421868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14" name="Alternate Process 13"/>
          <p:cNvSpPr/>
          <p:nvPr/>
        </p:nvSpPr>
        <p:spPr bwMode="auto">
          <a:xfrm>
            <a:off x="3276600" y="3288268"/>
            <a:ext cx="1386104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2667000" y="3859768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3"/>
          </p:cNvCxnSpPr>
          <p:nvPr/>
        </p:nvCxnSpPr>
        <p:spPr bwMode="auto">
          <a:xfrm>
            <a:off x="4662704" y="3859768"/>
            <a:ext cx="7474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373797" y="2723348"/>
            <a:ext cx="18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“virtual address”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7680719">
            <a:off x="4164976" y="2647149"/>
            <a:ext cx="205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“physical address”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42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8105" cy="533400"/>
          </a:xfrm>
        </p:spPr>
        <p:txBody>
          <a:bodyPr/>
          <a:lstStyle/>
          <a:p>
            <a:r>
              <a:rPr lang="en-US" dirty="0" smtClean="0"/>
              <a:t>A simple address </a:t>
            </a:r>
            <a:r>
              <a:rPr lang="en-US" dirty="0" smtClean="0"/>
              <a:t>translation with Base and Bound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486400"/>
            <a:ext cx="5334000" cy="1143000"/>
          </a:xfrm>
        </p:spPr>
        <p:txBody>
          <a:bodyPr/>
          <a:lstStyle/>
          <a:p>
            <a:r>
              <a:rPr lang="en-US" dirty="0" smtClean="0"/>
              <a:t>Can the </a:t>
            </a:r>
            <a:r>
              <a:rPr lang="en-US" dirty="0" smtClean="0"/>
              <a:t>program </a:t>
            </a:r>
            <a:r>
              <a:rPr lang="en-US" dirty="0" smtClean="0"/>
              <a:t>touch OS?</a:t>
            </a:r>
          </a:p>
          <a:p>
            <a:r>
              <a:rPr lang="en-US" dirty="0" smtClean="0"/>
              <a:t>Can it touch other </a:t>
            </a:r>
            <a:r>
              <a:rPr lang="en-US" dirty="0" smtClean="0"/>
              <a:t>programs?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066800"/>
            <a:ext cx="1905000" cy="1752600"/>
            <a:chOff x="3200400" y="1371600"/>
            <a:chExt cx="1628564" cy="2667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184658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59695" y="601980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9695" y="3048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3505200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0603" y="2602468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Address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2971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0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19600" y="31623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581401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228600" y="1511633"/>
            <a:ext cx="5187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02920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</p:cNvCxnSpPr>
          <p:nvPr/>
        </p:nvCxnSpPr>
        <p:spPr bwMode="auto">
          <a:xfrm>
            <a:off x="4419600" y="3162300"/>
            <a:ext cx="304800" cy="419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419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1000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7986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2971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924800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48000" y="4876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100…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3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88" grpId="1" build="p"/>
      <p:bldP spid="57" grpId="0"/>
      <p:bldP spid="58" grpId="0" animBg="1"/>
      <p:bldP spid="59" grpId="0" animBg="1"/>
      <p:bldP spid="60" grpId="0" animBg="1"/>
      <p:bldP spid="61" grpId="0"/>
      <p:bldP spid="64" grpId="0" animBg="1"/>
      <p:bldP spid="76" grpId="0" animBg="1"/>
      <p:bldP spid="77" grpId="0"/>
      <p:bldP spid="85" grpId="0"/>
      <p:bldP spid="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Tying it together: Simple </a:t>
            </a:r>
            <a:r>
              <a:rPr lang="en-US" dirty="0" smtClean="0"/>
              <a:t>B&amp;B: OS loads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441960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dirty="0" err="1" smtClean="0"/>
              <a:t>xxx</a:t>
            </a:r>
            <a:r>
              <a:rPr lang="en-US" sz="1600" dirty="0" smtClean="0"/>
              <a:t>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780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578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27660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84810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360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 smtClean="0"/>
              <a:t>Simple B&amp;B: OS gets ready to switch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04800" y="5105400"/>
            <a:ext cx="2057400" cy="1066800"/>
          </a:xfrm>
        </p:spPr>
        <p:txBody>
          <a:bodyPr/>
          <a:lstStyle/>
          <a:p>
            <a:r>
              <a:rPr lang="en-US" sz="1600" dirty="0" err="1" smtClean="0"/>
              <a:t>Priv</a:t>
            </a:r>
            <a:r>
              <a:rPr lang="en-US" sz="1600" dirty="0" smtClean="0"/>
              <a:t> </a:t>
            </a:r>
            <a:r>
              <a:rPr lang="en-US" sz="1600" dirty="0" err="1" smtClean="0"/>
              <a:t>Inst</a:t>
            </a:r>
            <a:r>
              <a:rPr lang="en-US" sz="1600" dirty="0" smtClean="0"/>
              <a:t>: set special registers</a:t>
            </a:r>
          </a:p>
          <a:p>
            <a:r>
              <a:rPr lang="en-US" sz="1600" dirty="0" smtClean="0"/>
              <a:t>RTU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1000 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1100…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0001…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4102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657600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14800" y="3075801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10668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1851747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“Return” to 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return to system?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0001…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7978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838200"/>
            <a:ext cx="8714874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  <a:p>
            <a:r>
              <a:rPr lang="en-US" dirty="0" smtClean="0"/>
              <a:t>All 3 are an UNPROGRAMMED CONTROL TRANSFER</a:t>
            </a:r>
          </a:p>
          <a:p>
            <a:pPr lvl="1"/>
            <a:r>
              <a:rPr lang="en-US" dirty="0" smtClean="0"/>
              <a:t>Where does it 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35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696200" cy="736600"/>
          </a:xfrm>
        </p:spPr>
        <p:txBody>
          <a:bodyPr/>
          <a:lstStyle/>
          <a:p>
            <a:r>
              <a:rPr lang="en-US" dirty="0" smtClean="0"/>
              <a:t>How do we get the system target address of the “</a:t>
            </a:r>
            <a:r>
              <a:rPr lang="en-US" dirty="0" err="1" smtClean="0"/>
              <a:t>unprogrammed</a:t>
            </a:r>
            <a:r>
              <a:rPr lang="en-US" dirty="0" smtClean="0"/>
              <a:t> control transfer?”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5486400"/>
            <a:ext cx="7620000" cy="838200"/>
          </a:xfrm>
        </p:spPr>
        <p:txBody>
          <a:bodyPr/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514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19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38200" y="1676400"/>
            <a:ext cx="18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</a:t>
            </a:r>
            <a:r>
              <a:rPr lang="en-US" dirty="0" smtClean="0"/>
              <a:t>nterrupt number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514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4953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24600" y="3657600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intrpHandler_i</a:t>
            </a:r>
            <a:r>
              <a:rPr lang="en-US" sz="1600" dirty="0" smtClean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1295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and properties of each interrupt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04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6" descr="SW complexity - MIT.png"/>
          <p:cNvPicPr>
            <a:picLocks noGrp="1" noChangeAspect="1"/>
          </p:cNvPicPr>
          <p:nvPr>
            <p:ph idx="4294967295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8" t="25856" r="18655" b="27786"/>
          <a:stretch>
            <a:fillRect/>
          </a:stretch>
        </p:blipFill>
        <p:spPr>
          <a:xfrm>
            <a:off x="-76200" y="762000"/>
            <a:ext cx="8909050" cy="4648200"/>
          </a:xfrm>
          <a:noFill/>
        </p:spPr>
      </p:pic>
      <p:sp>
        <p:nvSpPr>
          <p:cNvPr id="15363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Review: Increasing </a:t>
            </a:r>
            <a:r>
              <a:rPr lang="en-US" altLang="en-US" dirty="0" smtClean="0"/>
              <a:t>Software Complexity</a:t>
            </a:r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5715000" y="5867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From MIT’s 6.033 course</a:t>
            </a:r>
          </a:p>
        </p:txBody>
      </p:sp>
    </p:spTree>
    <p:extLst>
      <p:ext uri="{BB962C8B-B14F-4D97-AF65-F5344CB8AC3E}">
        <p14:creationId xmlns:p14="http://schemas.microsoft.com/office/powerpoint/2010/main" val="2261715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return to system?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115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0000 1234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344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1000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1100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103334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00FF…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90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IntrpVector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0758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454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1033343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0000 0248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5240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0001 0124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467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5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x</a:t>
            </a:r>
            <a:r>
              <a:rPr lang="en-US" sz="1400" dirty="0" err="1" smtClean="0">
                <a:solidFill>
                  <a:srgbClr val="0000FF"/>
                </a:solidFill>
              </a:rPr>
              <a:t>xxx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xxxx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600" y="2819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/>
          <a:lstStyle/>
          <a:p>
            <a:r>
              <a:rPr lang="en-US" sz="1600" dirty="0" smtClean="0"/>
              <a:t>How to save registers and set up system stack?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040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000 0248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419600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297009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696200" cy="736600"/>
          </a:xfrm>
        </p:spPr>
        <p:txBody>
          <a:bodyPr/>
          <a:lstStyle/>
          <a:p>
            <a:r>
              <a:rPr lang="en-US" dirty="0" smtClean="0"/>
              <a:t>What’s wrong with this simplistic address translation mechanism?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6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</a:t>
            </a:r>
            <a:r>
              <a:rPr lang="en-US" baseline="0" dirty="0" smtClean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098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EIP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098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98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09800" y="38100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09800" y="4038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4267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09800" y="3124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98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257800" y="990600"/>
            <a:ext cx="1905000" cy="1752600"/>
            <a:chOff x="3200400" y="1371600"/>
            <a:chExt cx="1628564" cy="26670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5334000" y="29560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7004" y="2956058"/>
            <a:ext cx="59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334000" y="36418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5138" y="3685401"/>
            <a:ext cx="107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Static Data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34000" y="41910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76276" y="4386943"/>
            <a:ext cx="60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heap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34000" y="51816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90707" y="5225143"/>
            <a:ext cx="62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7045380" y="50945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45380" y="43434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33800" y="2819400"/>
            <a:ext cx="48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CS: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4217752" y="2971800"/>
            <a:ext cx="1040048" cy="1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267200" y="29718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191000" y="3429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953000" y="29718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419600" y="3048000"/>
            <a:ext cx="47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EIP: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657600" y="5029200"/>
            <a:ext cx="47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S: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4131646" y="5181601"/>
            <a:ext cx="1049954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191000" y="51816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114800" y="56388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876800" y="5181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343400" y="5257800"/>
            <a:ext cx="5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ESP: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" y="5105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address, length and access rights associated with each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Simpler, more useful schemes too!</a:t>
            </a:r>
          </a:p>
          <a:p>
            <a:r>
              <a:rPr lang="en-US" dirty="0" smtClean="0"/>
              <a:t>Give every process the illusion of its own BIG FLAT ADDRESS SPACE</a:t>
            </a:r>
          </a:p>
          <a:p>
            <a:pPr lvl="1"/>
            <a:r>
              <a:rPr lang="en-US" dirty="0" smtClean="0"/>
              <a:t>Break it into pages</a:t>
            </a:r>
          </a:p>
          <a:p>
            <a:pPr lvl="1"/>
            <a:r>
              <a:rPr lang="en-US" dirty="0" smtClean="0"/>
              <a:t>More on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0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en-US" sz="2800" smtClean="0"/>
              <a:t>Providing Illusion of Separate Address Space:</a:t>
            </a:r>
            <a:br>
              <a:rPr lang="en-US" altLang="en-US" sz="2800" smtClean="0"/>
            </a:br>
            <a:r>
              <a:rPr lang="en-US" altLang="en-US" sz="2800" smtClean="0"/>
              <a:t>Load new Translation Map on Switch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6163" y="2928938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624638" y="2963863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81873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r>
              <a:rPr lang="en-US" dirty="0" smtClean="0"/>
              <a:t>How do we decide which user process to run?</a:t>
            </a:r>
          </a:p>
          <a:p>
            <a:r>
              <a:rPr lang="en-US" dirty="0" smtClean="0"/>
              <a:t>How do we represent user processes in the OS?</a:t>
            </a:r>
          </a:p>
          <a:p>
            <a:r>
              <a:rPr lang="en-US" dirty="0" smtClean="0"/>
              <a:t>How do we pack up the process and set it aside?</a:t>
            </a:r>
          </a:p>
          <a:p>
            <a:r>
              <a:rPr lang="en-US" dirty="0" smtClean="0"/>
              <a:t>How do we get a stack and heap for the kernel?</a:t>
            </a:r>
          </a:p>
          <a:p>
            <a:r>
              <a:rPr lang="en-US" dirty="0" smtClean="0"/>
              <a:t>Aren’t we wasting are lot of memory?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64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38206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24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0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1600"/>
            <a:ext cx="8001000" cy="7366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smtClean="0"/>
              <a:t>Loading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3810000" y="33797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362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storage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29200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943600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400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76400"/>
            <a:ext cx="296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Hardware Virtualization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2133600"/>
            <a:ext cx="1185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24000" y="1752600"/>
            <a:ext cx="109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24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419600"/>
            <a:ext cx="114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10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57800" y="6096000"/>
            <a:ext cx="8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1371600"/>
            <a:ext cx="1066347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Processes</a:t>
            </a:r>
            <a:endParaRPr lang="en-US" sz="1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43400" y="1143000"/>
            <a:ext cx="1535526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Address Spaces</a:t>
            </a:r>
            <a:endParaRPr lang="en-US" sz="1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41150" y="1371600"/>
            <a:ext cx="607250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Files</a:t>
            </a:r>
            <a:endParaRPr lang="en-US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510907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ISA</a:t>
            </a:r>
            <a:endParaRPr lang="en-US" sz="14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6172200" y="1143000"/>
            <a:ext cx="954926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Windows</a:t>
            </a:r>
            <a:endParaRPr 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969874" y="1371600"/>
            <a:ext cx="866824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Sockets</a:t>
            </a:r>
            <a:endParaRPr lang="en-US" sz="14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24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800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91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3867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0000" y="914400"/>
            <a:ext cx="886811" cy="307777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Threads</a:t>
            </a:r>
            <a:endParaRPr lang="en-US" sz="14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07395" y="3048000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Protection Boundary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Ctrlr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2705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2933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32010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935560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Freeform 8"/>
          <p:cNvSpPr/>
          <p:nvPr/>
        </p:nvSpPr>
        <p:spPr>
          <a:xfrm>
            <a:off x="580038" y="1371600"/>
            <a:ext cx="1661837" cy="3459775"/>
          </a:xfrm>
          <a:custGeom>
            <a:avLst/>
            <a:gdLst>
              <a:gd name="connsiteX0" fmla="*/ 1568006 w 1661837"/>
              <a:gd name="connsiteY0" fmla="*/ 2487928 h 3459775"/>
              <a:gd name="connsiteX1" fmla="*/ 1555047 w 1661837"/>
              <a:gd name="connsiteY1" fmla="*/ 2669340 h 3459775"/>
              <a:gd name="connsiteX2" fmla="*/ 1516171 w 1661837"/>
              <a:gd name="connsiteY2" fmla="*/ 3045121 h 3459775"/>
              <a:gd name="connsiteX3" fmla="*/ 1464336 w 1661837"/>
              <a:gd name="connsiteY3" fmla="*/ 3252448 h 3459775"/>
              <a:gd name="connsiteX4" fmla="*/ 1360666 w 1661837"/>
              <a:gd name="connsiteY4" fmla="*/ 3394985 h 3459775"/>
              <a:gd name="connsiteX5" fmla="*/ 1321790 w 1661837"/>
              <a:gd name="connsiteY5" fmla="*/ 3420901 h 3459775"/>
              <a:gd name="connsiteX6" fmla="*/ 1205161 w 1661837"/>
              <a:gd name="connsiteY6" fmla="*/ 3459775 h 3459775"/>
              <a:gd name="connsiteX7" fmla="*/ 984863 w 1661837"/>
              <a:gd name="connsiteY7" fmla="*/ 3446817 h 3459775"/>
              <a:gd name="connsiteX8" fmla="*/ 855276 w 1661837"/>
              <a:gd name="connsiteY8" fmla="*/ 3394985 h 3459775"/>
              <a:gd name="connsiteX9" fmla="*/ 751606 w 1661837"/>
              <a:gd name="connsiteY9" fmla="*/ 3317238 h 3459775"/>
              <a:gd name="connsiteX10" fmla="*/ 686812 w 1661837"/>
              <a:gd name="connsiteY10" fmla="*/ 3278364 h 3459775"/>
              <a:gd name="connsiteX11" fmla="*/ 660895 w 1661837"/>
              <a:gd name="connsiteY11" fmla="*/ 3239490 h 3459775"/>
              <a:gd name="connsiteX12" fmla="*/ 570184 w 1661837"/>
              <a:gd name="connsiteY12" fmla="*/ 3148784 h 3459775"/>
              <a:gd name="connsiteX13" fmla="*/ 440597 w 1661837"/>
              <a:gd name="connsiteY13" fmla="*/ 2967373 h 3459775"/>
              <a:gd name="connsiteX14" fmla="*/ 362844 w 1661837"/>
              <a:gd name="connsiteY14" fmla="*/ 2863709 h 3459775"/>
              <a:gd name="connsiteX15" fmla="*/ 323968 w 1661837"/>
              <a:gd name="connsiteY15" fmla="*/ 2798919 h 3459775"/>
              <a:gd name="connsiteX16" fmla="*/ 246216 w 1661837"/>
              <a:gd name="connsiteY16" fmla="*/ 2695256 h 3459775"/>
              <a:gd name="connsiteX17" fmla="*/ 220298 w 1661837"/>
              <a:gd name="connsiteY17" fmla="*/ 2630466 h 3459775"/>
              <a:gd name="connsiteX18" fmla="*/ 181422 w 1661837"/>
              <a:gd name="connsiteY18" fmla="*/ 2565676 h 3459775"/>
              <a:gd name="connsiteX19" fmla="*/ 155505 w 1661837"/>
              <a:gd name="connsiteY19" fmla="*/ 2487928 h 3459775"/>
              <a:gd name="connsiteX20" fmla="*/ 142546 w 1661837"/>
              <a:gd name="connsiteY20" fmla="*/ 2397223 h 3459775"/>
              <a:gd name="connsiteX21" fmla="*/ 129587 w 1661837"/>
              <a:gd name="connsiteY21" fmla="*/ 2073274 h 3459775"/>
              <a:gd name="connsiteX22" fmla="*/ 90711 w 1661837"/>
              <a:gd name="connsiteY22" fmla="*/ 1878904 h 3459775"/>
              <a:gd name="connsiteX23" fmla="*/ 25917 w 1661837"/>
              <a:gd name="connsiteY23" fmla="*/ 1645661 h 3459775"/>
              <a:gd name="connsiteX24" fmla="*/ 0 w 1661837"/>
              <a:gd name="connsiteY24" fmla="*/ 1347628 h 3459775"/>
              <a:gd name="connsiteX25" fmla="*/ 12959 w 1661837"/>
              <a:gd name="connsiteY25" fmla="*/ 1010721 h 3459775"/>
              <a:gd name="connsiteX26" fmla="*/ 51835 w 1661837"/>
              <a:gd name="connsiteY26" fmla="*/ 894099 h 3459775"/>
              <a:gd name="connsiteX27" fmla="*/ 116628 w 1661837"/>
              <a:gd name="connsiteY27" fmla="*/ 712688 h 3459775"/>
              <a:gd name="connsiteX28" fmla="*/ 129587 w 1661837"/>
              <a:gd name="connsiteY28" fmla="*/ 660856 h 3459775"/>
              <a:gd name="connsiteX29" fmla="*/ 168463 w 1661837"/>
              <a:gd name="connsiteY29" fmla="*/ 596066 h 3459775"/>
              <a:gd name="connsiteX30" fmla="*/ 194381 w 1661837"/>
              <a:gd name="connsiteY30" fmla="*/ 531276 h 3459775"/>
              <a:gd name="connsiteX31" fmla="*/ 323968 w 1661837"/>
              <a:gd name="connsiteY31" fmla="*/ 336907 h 3459775"/>
              <a:gd name="connsiteX32" fmla="*/ 414679 w 1661837"/>
              <a:gd name="connsiteY32" fmla="*/ 220285 h 3459775"/>
              <a:gd name="connsiteX33" fmla="*/ 466514 w 1661837"/>
              <a:gd name="connsiteY33" fmla="*/ 181412 h 3459775"/>
              <a:gd name="connsiteX34" fmla="*/ 660895 w 1661837"/>
              <a:gd name="connsiteY34" fmla="*/ 90706 h 3459775"/>
              <a:gd name="connsiteX35" fmla="*/ 699771 w 1661837"/>
              <a:gd name="connsiteY35" fmla="*/ 51832 h 3459775"/>
              <a:gd name="connsiteX36" fmla="*/ 751606 w 1661837"/>
              <a:gd name="connsiteY36" fmla="*/ 38874 h 3459775"/>
              <a:gd name="connsiteX37" fmla="*/ 855276 w 1661837"/>
              <a:gd name="connsiteY37" fmla="*/ 0 h 3459775"/>
              <a:gd name="connsiteX38" fmla="*/ 1568006 w 1661837"/>
              <a:gd name="connsiteY38" fmla="*/ 12958 h 3459775"/>
              <a:gd name="connsiteX39" fmla="*/ 1606882 w 1661837"/>
              <a:gd name="connsiteY39" fmla="*/ 51832 h 3459775"/>
              <a:gd name="connsiteX40" fmla="*/ 1632799 w 1661837"/>
              <a:gd name="connsiteY40" fmla="*/ 103664 h 3459775"/>
              <a:gd name="connsiteX41" fmla="*/ 1658717 w 1661837"/>
              <a:gd name="connsiteY41" fmla="*/ 168454 h 3459775"/>
              <a:gd name="connsiteX42" fmla="*/ 1658717 w 1661837"/>
              <a:gd name="connsiteY42" fmla="*/ 453529 h 345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61837" h="3459775">
                <a:moveTo>
                  <a:pt x="1568006" y="2487928"/>
                </a:moveTo>
                <a:cubicBezTo>
                  <a:pt x="1563686" y="2548399"/>
                  <a:pt x="1558607" y="2608820"/>
                  <a:pt x="1555047" y="2669340"/>
                </a:cubicBezTo>
                <a:cubicBezTo>
                  <a:pt x="1534459" y="3019312"/>
                  <a:pt x="1563449" y="2820565"/>
                  <a:pt x="1516171" y="3045121"/>
                </a:cubicBezTo>
                <a:cubicBezTo>
                  <a:pt x="1505418" y="3096193"/>
                  <a:pt x="1491455" y="3198213"/>
                  <a:pt x="1464336" y="3252448"/>
                </a:cubicBezTo>
                <a:cubicBezTo>
                  <a:pt x="1450819" y="3279481"/>
                  <a:pt x="1384312" y="3371340"/>
                  <a:pt x="1360666" y="3394985"/>
                </a:cubicBezTo>
                <a:cubicBezTo>
                  <a:pt x="1349653" y="3405997"/>
                  <a:pt x="1335720" y="3413936"/>
                  <a:pt x="1321790" y="3420901"/>
                </a:cubicBezTo>
                <a:cubicBezTo>
                  <a:pt x="1272992" y="3445298"/>
                  <a:pt x="1254655" y="3447402"/>
                  <a:pt x="1205161" y="3459775"/>
                </a:cubicBezTo>
                <a:cubicBezTo>
                  <a:pt x="1131728" y="3455456"/>
                  <a:pt x="1057805" y="3456331"/>
                  <a:pt x="984863" y="3446817"/>
                </a:cubicBezTo>
                <a:cubicBezTo>
                  <a:pt x="958663" y="3443400"/>
                  <a:pt x="882135" y="3412890"/>
                  <a:pt x="855276" y="3394985"/>
                </a:cubicBezTo>
                <a:cubicBezTo>
                  <a:pt x="819335" y="3371026"/>
                  <a:pt x="788646" y="3339460"/>
                  <a:pt x="751606" y="3317238"/>
                </a:cubicBezTo>
                <a:lnTo>
                  <a:pt x="686812" y="3278364"/>
                </a:lnTo>
                <a:cubicBezTo>
                  <a:pt x="678173" y="3265406"/>
                  <a:pt x="671314" y="3251066"/>
                  <a:pt x="660895" y="3239490"/>
                </a:cubicBezTo>
                <a:cubicBezTo>
                  <a:pt x="632289" y="3207707"/>
                  <a:pt x="589308" y="3187030"/>
                  <a:pt x="570184" y="3148784"/>
                </a:cubicBezTo>
                <a:cubicBezTo>
                  <a:pt x="446583" y="2901598"/>
                  <a:pt x="598201" y="3177499"/>
                  <a:pt x="440597" y="2967373"/>
                </a:cubicBezTo>
                <a:cubicBezTo>
                  <a:pt x="414679" y="2932818"/>
                  <a:pt x="385068" y="2900747"/>
                  <a:pt x="362844" y="2863709"/>
                </a:cubicBezTo>
                <a:cubicBezTo>
                  <a:pt x="349885" y="2842112"/>
                  <a:pt x="338305" y="2819626"/>
                  <a:pt x="323968" y="2798919"/>
                </a:cubicBezTo>
                <a:cubicBezTo>
                  <a:pt x="299381" y="2763406"/>
                  <a:pt x="262259" y="2735360"/>
                  <a:pt x="246216" y="2695256"/>
                </a:cubicBezTo>
                <a:cubicBezTo>
                  <a:pt x="237577" y="2673659"/>
                  <a:pt x="230701" y="2651271"/>
                  <a:pt x="220298" y="2630466"/>
                </a:cubicBezTo>
                <a:cubicBezTo>
                  <a:pt x="209034" y="2607939"/>
                  <a:pt x="191845" y="2588604"/>
                  <a:pt x="181422" y="2565676"/>
                </a:cubicBezTo>
                <a:cubicBezTo>
                  <a:pt x="170117" y="2540807"/>
                  <a:pt x="164144" y="2513844"/>
                  <a:pt x="155505" y="2487928"/>
                </a:cubicBezTo>
                <a:cubicBezTo>
                  <a:pt x="151185" y="2457693"/>
                  <a:pt x="144451" y="2427706"/>
                  <a:pt x="142546" y="2397223"/>
                </a:cubicBezTo>
                <a:cubicBezTo>
                  <a:pt x="135804" y="2289364"/>
                  <a:pt x="140341" y="2180807"/>
                  <a:pt x="129587" y="2073274"/>
                </a:cubicBezTo>
                <a:cubicBezTo>
                  <a:pt x="123012" y="2007529"/>
                  <a:pt x="106279" y="1943117"/>
                  <a:pt x="90711" y="1878904"/>
                </a:cubicBezTo>
                <a:cubicBezTo>
                  <a:pt x="71699" y="1800484"/>
                  <a:pt x="25917" y="1645661"/>
                  <a:pt x="25917" y="1645661"/>
                </a:cubicBezTo>
                <a:cubicBezTo>
                  <a:pt x="16423" y="1560215"/>
                  <a:pt x="0" y="1426339"/>
                  <a:pt x="0" y="1347628"/>
                </a:cubicBezTo>
                <a:cubicBezTo>
                  <a:pt x="0" y="1235243"/>
                  <a:pt x="197" y="1122379"/>
                  <a:pt x="12959" y="1010721"/>
                </a:cubicBezTo>
                <a:cubicBezTo>
                  <a:pt x="17612" y="970009"/>
                  <a:pt x="40272" y="933411"/>
                  <a:pt x="51835" y="894099"/>
                </a:cubicBezTo>
                <a:cubicBezTo>
                  <a:pt x="144169" y="580180"/>
                  <a:pt x="13510" y="970469"/>
                  <a:pt x="116628" y="712688"/>
                </a:cubicBezTo>
                <a:cubicBezTo>
                  <a:pt x="123242" y="696153"/>
                  <a:pt x="122354" y="677130"/>
                  <a:pt x="129587" y="660856"/>
                </a:cubicBezTo>
                <a:cubicBezTo>
                  <a:pt x="139817" y="637841"/>
                  <a:pt x="157199" y="618593"/>
                  <a:pt x="168463" y="596066"/>
                </a:cubicBezTo>
                <a:cubicBezTo>
                  <a:pt x="178866" y="575261"/>
                  <a:pt x="183434" y="551800"/>
                  <a:pt x="194381" y="531276"/>
                </a:cubicBezTo>
                <a:cubicBezTo>
                  <a:pt x="285968" y="359561"/>
                  <a:pt x="240882" y="451144"/>
                  <a:pt x="323968" y="336907"/>
                </a:cubicBezTo>
                <a:cubicBezTo>
                  <a:pt x="372377" y="270349"/>
                  <a:pt x="361775" y="265629"/>
                  <a:pt x="414679" y="220285"/>
                </a:cubicBezTo>
                <a:cubicBezTo>
                  <a:pt x="431077" y="206230"/>
                  <a:pt x="447762" y="192127"/>
                  <a:pt x="466514" y="181412"/>
                </a:cubicBezTo>
                <a:cubicBezTo>
                  <a:pt x="554248" y="131282"/>
                  <a:pt x="581442" y="122485"/>
                  <a:pt x="660895" y="90706"/>
                </a:cubicBezTo>
                <a:cubicBezTo>
                  <a:pt x="673854" y="77748"/>
                  <a:pt x="683859" y="60924"/>
                  <a:pt x="699771" y="51832"/>
                </a:cubicBezTo>
                <a:cubicBezTo>
                  <a:pt x="715235" y="42996"/>
                  <a:pt x="734481" y="43767"/>
                  <a:pt x="751606" y="38874"/>
                </a:cubicBezTo>
                <a:cubicBezTo>
                  <a:pt x="787155" y="28718"/>
                  <a:pt x="821045" y="13692"/>
                  <a:pt x="855276" y="0"/>
                </a:cubicBezTo>
                <a:cubicBezTo>
                  <a:pt x="1092853" y="4319"/>
                  <a:pt x="1330953" y="-3390"/>
                  <a:pt x="1568006" y="12958"/>
                </a:cubicBezTo>
                <a:cubicBezTo>
                  <a:pt x="1586288" y="14219"/>
                  <a:pt x="1596230" y="36920"/>
                  <a:pt x="1606882" y="51832"/>
                </a:cubicBezTo>
                <a:cubicBezTo>
                  <a:pt x="1618110" y="67550"/>
                  <a:pt x="1624953" y="86012"/>
                  <a:pt x="1632799" y="103664"/>
                </a:cubicBezTo>
                <a:cubicBezTo>
                  <a:pt x="1642246" y="124920"/>
                  <a:pt x="1656999" y="145257"/>
                  <a:pt x="1658717" y="168454"/>
                </a:cubicBezTo>
                <a:cubicBezTo>
                  <a:pt x="1665737" y="263219"/>
                  <a:pt x="1658717" y="358504"/>
                  <a:pt x="1658717" y="45352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8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web server</a:t>
            </a:r>
            <a:endParaRPr lang="en-US" dirty="0"/>
          </a:p>
        </p:txBody>
      </p:sp>
      <p:pic>
        <p:nvPicPr>
          <p:cNvPr id="7" name="Content Placeholder 5" descr="onec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882" r="-5882"/>
          <a:stretch>
            <a:fillRect/>
          </a:stretch>
        </p:blipFill>
        <p:spPr>
          <a:xfrm>
            <a:off x="457200" y="1319311"/>
            <a:ext cx="8229600" cy="4525963"/>
          </a:xfrm>
        </p:spPr>
      </p:pic>
      <p:grpSp>
        <p:nvGrpSpPr>
          <p:cNvPr id="10" name="Group 9"/>
          <p:cNvGrpSpPr/>
          <p:nvPr/>
        </p:nvGrpSpPr>
        <p:grpSpPr>
          <a:xfrm>
            <a:off x="1219200" y="2462311"/>
            <a:ext cx="914400" cy="457200"/>
            <a:chOff x="1219200" y="2743200"/>
            <a:chExt cx="914400" cy="457200"/>
          </a:xfrm>
        </p:grpSpPr>
        <p:sp>
          <p:nvSpPr>
            <p:cNvPr id="8" name="TextBox 7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95400" y="3148111"/>
            <a:ext cx="838200" cy="414754"/>
            <a:chOff x="1295400" y="3048000"/>
            <a:chExt cx="838200" cy="414754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3986311"/>
            <a:ext cx="1219200" cy="381000"/>
            <a:chOff x="914400" y="2819400"/>
            <a:chExt cx="1219200" cy="381000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1800" y="2767111"/>
            <a:ext cx="755049" cy="414754"/>
            <a:chOff x="1981200" y="3048000"/>
            <a:chExt cx="755049" cy="414754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2462311"/>
            <a:ext cx="914400" cy="457200"/>
            <a:chOff x="1219200" y="2743200"/>
            <a:chExt cx="914400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800" y="3224311"/>
            <a:ext cx="838200" cy="414754"/>
            <a:chOff x="1295400" y="3048000"/>
            <a:chExt cx="838200" cy="414754"/>
          </a:xfrm>
        </p:grpSpPr>
        <p:sp>
          <p:nvSpPr>
            <p:cNvPr id="28" name="TextBox 27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Freeform 29"/>
          <p:cNvSpPr/>
          <p:nvPr/>
        </p:nvSpPr>
        <p:spPr>
          <a:xfrm>
            <a:off x="3053254" y="1277961"/>
            <a:ext cx="2936167" cy="873145"/>
          </a:xfrm>
          <a:custGeom>
            <a:avLst/>
            <a:gdLst>
              <a:gd name="connsiteX0" fmla="*/ 0 w 2936167"/>
              <a:gd name="connsiteY0" fmla="*/ 810093 h 873145"/>
              <a:gd name="connsiteX1" fmla="*/ 405299 w 2936167"/>
              <a:gd name="connsiteY1" fmla="*/ 278657 h 873145"/>
              <a:gd name="connsiteX2" fmla="*/ 1179871 w 2936167"/>
              <a:gd name="connsiteY2" fmla="*/ 62480 h 873145"/>
              <a:gd name="connsiteX3" fmla="*/ 2332722 w 2936167"/>
              <a:gd name="connsiteY3" fmla="*/ 71487 h 873145"/>
              <a:gd name="connsiteX4" fmla="*/ 2936167 w 2936167"/>
              <a:gd name="connsiteY4" fmla="*/ 873145 h 87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167" h="873145">
                <a:moveTo>
                  <a:pt x="0" y="810093"/>
                </a:moveTo>
                <a:cubicBezTo>
                  <a:pt x="104327" y="606676"/>
                  <a:pt x="208654" y="403259"/>
                  <a:pt x="405299" y="278657"/>
                </a:cubicBezTo>
                <a:cubicBezTo>
                  <a:pt x="601944" y="154055"/>
                  <a:pt x="858634" y="97008"/>
                  <a:pt x="1179871" y="62480"/>
                </a:cubicBezTo>
                <a:cubicBezTo>
                  <a:pt x="1501108" y="27952"/>
                  <a:pt x="2040006" y="-63624"/>
                  <a:pt x="2332722" y="71487"/>
                </a:cubicBezTo>
                <a:cubicBezTo>
                  <a:pt x="2625438" y="206598"/>
                  <a:pt x="2780802" y="539871"/>
                  <a:pt x="2936167" y="8731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34200" y="3986311"/>
            <a:ext cx="1165976" cy="381000"/>
            <a:chOff x="1981200" y="2819400"/>
            <a:chExt cx="1165976" cy="381000"/>
          </a:xfrm>
        </p:grpSpPr>
        <p:sp>
          <p:nvSpPr>
            <p:cNvPr id="32" name="TextBox 31"/>
            <p:cNvSpPr txBox="1"/>
            <p:nvPr/>
          </p:nvSpPr>
          <p:spPr>
            <a:xfrm>
              <a:off x="22098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34200" y="2767111"/>
            <a:ext cx="755049" cy="414754"/>
            <a:chOff x="1981200" y="3048000"/>
            <a:chExt cx="755049" cy="414754"/>
          </a:xfrm>
        </p:grpSpPr>
        <p:sp>
          <p:nvSpPr>
            <p:cNvPr id="35" name="TextBox 34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Freeform 38"/>
          <p:cNvSpPr/>
          <p:nvPr/>
        </p:nvSpPr>
        <p:spPr>
          <a:xfrm>
            <a:off x="4503250" y="990600"/>
            <a:ext cx="2497691" cy="1142491"/>
          </a:xfrm>
          <a:custGeom>
            <a:avLst/>
            <a:gdLst>
              <a:gd name="connsiteX0" fmla="*/ 2458889 w 2497691"/>
              <a:gd name="connsiteY0" fmla="*/ 1142491 h 1142491"/>
              <a:gd name="connsiteX1" fmla="*/ 2395843 w 2497691"/>
              <a:gd name="connsiteY1" fmla="*/ 367856 h 1142491"/>
              <a:gd name="connsiteX2" fmla="*/ 1585244 w 2497691"/>
              <a:gd name="connsiteY2" fmla="*/ 16567 h 1142491"/>
              <a:gd name="connsiteX3" fmla="*/ 576500 w 2497691"/>
              <a:gd name="connsiteY3" fmla="*/ 124656 h 1142491"/>
              <a:gd name="connsiteX4" fmla="*/ 90141 w 2497691"/>
              <a:gd name="connsiteY4" fmla="*/ 710136 h 1142491"/>
              <a:gd name="connsiteX5" fmla="*/ 74 w 2497691"/>
              <a:gd name="connsiteY5" fmla="*/ 1142491 h 114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7691" h="1142491">
                <a:moveTo>
                  <a:pt x="2458889" y="1142491"/>
                </a:moveTo>
                <a:cubicBezTo>
                  <a:pt x="2500170" y="849000"/>
                  <a:pt x="2541451" y="555510"/>
                  <a:pt x="2395843" y="367856"/>
                </a:cubicBezTo>
                <a:cubicBezTo>
                  <a:pt x="2250235" y="180202"/>
                  <a:pt x="1888468" y="57100"/>
                  <a:pt x="1585244" y="16567"/>
                </a:cubicBezTo>
                <a:cubicBezTo>
                  <a:pt x="1282020" y="-23966"/>
                  <a:pt x="825684" y="9061"/>
                  <a:pt x="576500" y="124656"/>
                </a:cubicBezTo>
                <a:cubicBezTo>
                  <a:pt x="327316" y="240251"/>
                  <a:pt x="186212" y="540497"/>
                  <a:pt x="90141" y="710136"/>
                </a:cubicBezTo>
                <a:cubicBezTo>
                  <a:pt x="-5930" y="879775"/>
                  <a:pt x="74" y="1142491"/>
                  <a:pt x="74" y="1142491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ction Button: End 2">
            <a:hlinkClick r:id="" action="ppaction://hlinkshowjump?jump=lastslide" highlightClick="1"/>
          </p:cNvPr>
          <p:cNvSpPr/>
          <p:nvPr/>
        </p:nvSpPr>
        <p:spPr bwMode="auto">
          <a:xfrm>
            <a:off x="8001000" y="5434111"/>
            <a:ext cx="685800" cy="381000"/>
          </a:xfrm>
          <a:prstGeom prst="actionButtonE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0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0"/>
            <a:ext cx="7696200" cy="736600"/>
          </a:xfrm>
        </p:spPr>
        <p:txBody>
          <a:bodyPr/>
          <a:lstStyle/>
          <a:p>
            <a:r>
              <a:rPr lang="en-US" dirty="0" smtClean="0"/>
              <a:t>Digging Deeper: Discussion &amp;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48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smtClean="0"/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91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Hardware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Superscalar processors can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execute multiple instructions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 duplicates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register state to make a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second “thread,” allowing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Can schedule each thread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Original technique called “Simultaneous Multithreading”</a:t>
            </a:r>
            <a:endParaRPr lang="en-US" altLang="ja-JP" dirty="0" smtClean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  <a:hlinkClick r:id="rId3"/>
              </a:rPr>
              <a:t>http</a:t>
            </a:r>
            <a:r>
              <a:rPr lang="en-US" altLang="en-US" dirty="0" smtClean="0">
                <a:latin typeface="+mj-lt"/>
                <a:hlinkClick r:id="rId3"/>
              </a:rPr>
              <a:t>://www.cs.washington.edu/research/smt/index.html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SPARC, Pentium 4/Xeon (“</a:t>
            </a:r>
            <a:r>
              <a:rPr lang="en-US" altLang="ja-JP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”</a:t>
            </a:r>
            <a:r>
              <a:rPr lang="en-US" altLang="ja-JP" dirty="0" smtClean="0">
                <a:latin typeface="+mj-l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8600" y="6858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+mj-lt"/>
                </a:rPr>
                <a:t>Colored blocks show </a:t>
              </a:r>
              <a:endParaRPr lang="en-US" altLang="en-US" sz="2000" b="0" dirty="0" smtClean="0">
                <a:latin typeface="+mj-lt"/>
              </a:endParaRPr>
            </a:p>
            <a:p>
              <a:pPr algn="ctr"/>
              <a:r>
                <a:rPr lang="en-US" altLang="en-US" sz="2000" b="0" dirty="0" smtClean="0">
                  <a:latin typeface="+mj-lt"/>
                </a:rPr>
                <a:t>instructions </a:t>
              </a:r>
              <a:r>
                <a:rPr lang="en-US" altLang="en-US" sz="2000" b="0" dirty="0">
                  <a:latin typeface="+mj-lt"/>
                </a:rPr>
                <a:t>executed</a:t>
              </a:r>
            </a:p>
            <a:p>
              <a:endParaRPr lang="en-US" altLang="en-US" sz="2000" b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791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Safe Mode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dirty="0" smtClean="0"/>
              <a:t>Carefully constructed kernel code packs up the user process state an sets it aside.</a:t>
            </a:r>
          </a:p>
          <a:p>
            <a:pPr lvl="1"/>
            <a:r>
              <a:rPr lang="en-US" dirty="0" smtClean="0"/>
              <a:t>Details depend on the machine architecture</a:t>
            </a:r>
          </a:p>
          <a:p>
            <a:r>
              <a:rPr lang="en-US" dirty="0" smtClean="0"/>
              <a:t>Should be impossible for buggy or malicious user program to cause the kernel to corrupt itself.</a:t>
            </a:r>
          </a:p>
          <a:p>
            <a:r>
              <a:rPr lang="en-US" dirty="0" smtClean="0"/>
              <a:t>Interrupt processing </a:t>
            </a:r>
            <a:r>
              <a:rPr lang="en-US" dirty="0" smtClean="0"/>
              <a:t>not </a:t>
            </a:r>
            <a:r>
              <a:rPr lang="en-US" dirty="0" smtClean="0"/>
              <a:t>be visible to the user </a:t>
            </a:r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Occurs </a:t>
            </a:r>
            <a:r>
              <a:rPr lang="en-US" dirty="0" smtClean="0"/>
              <a:t>between instructions, restarted transparently</a:t>
            </a:r>
          </a:p>
          <a:p>
            <a:pPr lvl="1"/>
            <a:r>
              <a:rPr lang="en-US" dirty="0" smtClean="0"/>
              <a:t>No change to process state</a:t>
            </a:r>
          </a:p>
          <a:p>
            <a:pPr lvl="1"/>
            <a:r>
              <a:rPr lang="en-US" dirty="0" smtClean="0"/>
              <a:t>What can be observed even with perfect interrupt processing?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Stack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needs space to work</a:t>
            </a:r>
          </a:p>
          <a:p>
            <a:r>
              <a:rPr lang="en-US" dirty="0" smtClean="0"/>
              <a:t>Cannot put anything on the user stack (Why?)</a:t>
            </a:r>
          </a:p>
          <a:p>
            <a:r>
              <a:rPr lang="en-US" dirty="0" smtClean="0"/>
              <a:t>Two-stack model</a:t>
            </a:r>
          </a:p>
          <a:p>
            <a:pPr lvl="1"/>
            <a:r>
              <a:rPr lang="en-US" dirty="0" smtClean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copies user </a:t>
            </a:r>
            <a:r>
              <a:rPr lang="en-US" dirty="0" err="1" smtClean="0"/>
              <a:t>args</a:t>
            </a:r>
            <a:r>
              <a:rPr lang="en-US" dirty="0" smtClean="0"/>
              <a:t> to kernel space before invoking specific function (e.g., open)</a:t>
            </a:r>
          </a:p>
          <a:p>
            <a:pPr lvl="1"/>
            <a:r>
              <a:rPr lang="en-US" dirty="0" smtClean="0"/>
              <a:t>Interrupts (???)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2590800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Interrupt Handler invoked with interrupts ‘disabled’</a:t>
            </a:r>
          </a:p>
          <a:p>
            <a:pPr lvl="1"/>
            <a:r>
              <a:rPr lang="en-US" dirty="0" smtClean="0"/>
              <a:t>Re-enabled upon completion</a:t>
            </a:r>
          </a:p>
          <a:p>
            <a:pPr lvl="1"/>
            <a:r>
              <a:rPr lang="en-US" dirty="0" smtClean="0"/>
              <a:t>Non-blocking (run to completion, no waits)</a:t>
            </a:r>
          </a:p>
          <a:p>
            <a:pPr lvl="1"/>
            <a:r>
              <a:rPr lang="en-US" dirty="0" smtClean="0"/>
              <a:t>Pack it up in a queue and pass off to an OS thread to do the hard work</a:t>
            </a:r>
          </a:p>
          <a:p>
            <a:pPr lvl="2"/>
            <a:r>
              <a:rPr lang="en-US" dirty="0" smtClean="0"/>
              <a:t>wake up an existing OS thread </a:t>
            </a:r>
          </a:p>
          <a:p>
            <a:r>
              <a:rPr lang="en-US" dirty="0" smtClean="0"/>
              <a:t>OS kernel may enable/disable interrupts</a:t>
            </a:r>
          </a:p>
          <a:p>
            <a:pPr lvl="1"/>
            <a:r>
              <a:rPr lang="en-US" dirty="0" smtClean="0"/>
              <a:t>On x86: CLI (disable interrupts), STI (enable)</a:t>
            </a:r>
          </a:p>
          <a:p>
            <a:pPr lvl="1"/>
            <a:r>
              <a:rPr lang="en-US" dirty="0" smtClean="0"/>
              <a:t>Atomic section when select next process/thread to run</a:t>
            </a:r>
          </a:p>
          <a:p>
            <a:pPr lvl="1"/>
            <a:r>
              <a:rPr lang="en-US" dirty="0" smtClean="0"/>
              <a:t>Atomic return from interrupt or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HW may have multiple levels of interrupt</a:t>
            </a:r>
          </a:p>
          <a:p>
            <a:pPr lvl="1"/>
            <a:r>
              <a:rPr lang="en-US" dirty="0" smtClean="0"/>
              <a:t>Mask off (disable) certain interrupts, </a:t>
            </a:r>
            <a:r>
              <a:rPr lang="en-US" dirty="0" err="1" smtClean="0"/>
              <a:t>eg</a:t>
            </a:r>
            <a:r>
              <a:rPr lang="en-US" dirty="0" smtClean="0"/>
              <a:t>., lower priority</a:t>
            </a:r>
          </a:p>
          <a:p>
            <a:pPr lvl="1"/>
            <a:r>
              <a:rPr lang="en-US" dirty="0" smtClean="0"/>
              <a:t>Certain non-</a:t>
            </a:r>
            <a:r>
              <a:rPr lang="en-US" dirty="0" err="1" smtClean="0"/>
              <a:t>maskable</a:t>
            </a:r>
            <a:r>
              <a:rPr lang="en-US" dirty="0" smtClean="0"/>
              <a:t>-interrupts (</a:t>
            </a:r>
            <a:r>
              <a:rPr lang="en-US" dirty="0" err="1" smtClean="0"/>
              <a:t>nmi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kernel segmentation 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911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Kernel interrupt stack</a:t>
            </a:r>
          </a:p>
          <a:p>
            <a:pPr lvl="1"/>
            <a:r>
              <a:rPr lang="en-US" dirty="0" smtClean="0"/>
              <a:t>Handler works regardless of state of user code</a:t>
            </a:r>
          </a:p>
          <a:p>
            <a:r>
              <a:rPr lang="en-US" dirty="0" smtClean="0"/>
              <a:t>Interrupt masking</a:t>
            </a:r>
          </a:p>
          <a:p>
            <a:pPr lvl="1"/>
            <a:r>
              <a:rPr lang="en-US" dirty="0" smtClean="0"/>
              <a:t>Handler is non-blocking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“Single instruction”-like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304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95230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endParaRPr lang="en-US" dirty="0"/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52400" y="1066800"/>
            <a:ext cx="8458200" cy="5257800"/>
          </a:xfrm>
        </p:spPr>
      </p:pic>
    </p:spTree>
    <p:extLst>
      <p:ext uri="{BB962C8B-B14F-4D97-AF65-F5344CB8AC3E}">
        <p14:creationId xmlns:p14="http://schemas.microsoft.com/office/powerpoint/2010/main" val="193386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Eniac, … Multics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</p:txBody>
      </p:sp>
      <p:pic>
        <p:nvPicPr>
          <p:cNvPr id="14340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33800" y="39576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latin typeface="+mj-lt"/>
              </a:rPr>
              <a:t>"I think there is a world market for maybe five computers." -- </a:t>
            </a:r>
            <a:r>
              <a:rPr lang="en-US" altLang="en-US" b="0" i="1">
                <a:latin typeface="+mj-lt"/>
              </a:rPr>
              <a:t>Thomas Watson, chairman of IBM, 1943</a:t>
            </a:r>
            <a:endParaRPr lang="en-US" altLang="en-US" b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936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user(!) stack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</a:t>
            </a:r>
          </a:p>
          <a:p>
            <a:pPr lvl="1"/>
            <a:r>
              <a:rPr lang="en-US" dirty="0" smtClean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2481372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Multiprocessors - Multicores – 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105400"/>
          </a:xfrm>
        </p:spPr>
        <p:txBody>
          <a:bodyPr/>
          <a:lstStyle/>
          <a:p>
            <a:r>
              <a:rPr lang="en-US" dirty="0" smtClean="0"/>
              <a:t>What do we need to support Multiple Threads</a:t>
            </a:r>
          </a:p>
          <a:p>
            <a:pPr lvl="1"/>
            <a:r>
              <a:rPr lang="en-US" dirty="0" smtClean="0"/>
              <a:t>Multiple kernel threads?</a:t>
            </a:r>
          </a:p>
          <a:p>
            <a:pPr lvl="1"/>
            <a:r>
              <a:rPr lang="en-US" dirty="0" smtClean="0"/>
              <a:t>Multiple user threads in a process?</a:t>
            </a:r>
          </a:p>
          <a:p>
            <a:r>
              <a:rPr lang="en-US" dirty="0" smtClean="0"/>
              <a:t>What if we have multiple Processors /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9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r>
              <a:rPr lang="en-US" baseline="0" dirty="0" smtClean="0"/>
              <a:t> Loop &amp;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Measly do-nothing unappreciated trivial piece of code that is central to low-power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= Operations / Time</a:t>
            </a:r>
          </a:p>
          <a:p>
            <a:endParaRPr lang="en-US" dirty="0"/>
          </a:p>
          <a:p>
            <a:r>
              <a:rPr lang="en-US" dirty="0" smtClean="0"/>
              <a:t>How can the OS ruin application performance?</a:t>
            </a:r>
          </a:p>
          <a:p>
            <a:r>
              <a:rPr lang="en-US" dirty="0" smtClean="0"/>
              <a:t>What can the OS do to increase application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2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Conclusion: Four fundamental </a:t>
            </a:r>
            <a:r>
              <a:rPr lang="en-US" dirty="0" smtClean="0"/>
              <a:t>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context</a:t>
            </a:r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dirty="0"/>
              <a:t>Address Space </a:t>
            </a:r>
            <a:r>
              <a:rPr lang="en-US" dirty="0" smtClean="0"/>
              <a:t>w</a:t>
            </a:r>
            <a:r>
              <a:rPr lang="en-US" dirty="0"/>
              <a:t>/ Translation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dirty="0" smtClean="0"/>
              <a:t>Dual Mode operation/Protection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the “system” </a:t>
            </a:r>
            <a:r>
              <a:rPr lang="en-US" dirty="0" smtClean="0"/>
              <a:t>has the </a:t>
            </a:r>
            <a:r>
              <a:rPr lang="en-US" dirty="0" smtClean="0"/>
              <a:t>ability to access certain </a:t>
            </a:r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6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Eniac, … Multics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</p:txBody>
      </p:sp>
      <p:pic>
        <p:nvPicPr>
          <p:cNvPr id="9220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"/>
          <p:cNvSpPr>
            <a:spLocks noChangeArrowheads="1"/>
          </p:cNvSpPr>
          <p:nvPr/>
        </p:nvSpPr>
        <p:spPr bwMode="auto">
          <a:xfrm>
            <a:off x="3733800" y="39576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 i="1">
                <a:latin typeface="+mj-lt"/>
              </a:rPr>
              <a:t>Thomas Watson was often called “the worlds greatest salesman” by the time of his death in 1956</a:t>
            </a:r>
            <a:endParaRPr lang="en-US" altLang="en-US" b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5231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Eniac, … Multics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175000"/>
            <a:ext cx="20177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14494" r="23555" b="33652"/>
          <a:stretch>
            <a:fillRect/>
          </a:stretch>
        </p:blipFill>
        <p:spPr bwMode="auto">
          <a:xfrm>
            <a:off x="5867400" y="3292475"/>
            <a:ext cx="26241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471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Eniac, … Multics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Rapid Change in Hardware Leads to changing OS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Batch </a:t>
            </a:r>
            <a:r>
              <a:rPr lang="en-US" altLang="en-US" smtClean="0">
                <a:latin typeface="+mj-lt"/>
                <a:sym typeface="Symbol" panose="05050102010706020507" pitchFamily="18" charset="2"/>
              </a:rPr>
              <a:t> Multiprogramming  Timesharing  Graphical UI  Ubiquitous Devices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Gradual Migration of Features into Smaller Machines</a:t>
            </a:r>
          </a:p>
          <a:p>
            <a:pPr>
              <a:spcBef>
                <a:spcPct val="10000"/>
              </a:spcBef>
            </a:pPr>
            <a:endParaRPr lang="en-US" altLang="en-US" smtClean="0">
              <a:latin typeface="+mj-lt"/>
            </a:endParaRPr>
          </a:p>
          <a:p>
            <a:pPr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Situation today is much like the late 60s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Small OS: 100K lines/Large: 10M lines (5M browser!)</a:t>
            </a:r>
          </a:p>
          <a:p>
            <a:pPr lvl="1">
              <a:spcBef>
                <a:spcPct val="10000"/>
              </a:spcBef>
            </a:pPr>
            <a:r>
              <a:rPr lang="en-US" altLang="en-US" smtClean="0">
                <a:latin typeface="+mj-lt"/>
              </a:rPr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247541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29417</TotalTime>
  <Pages>60</Pages>
  <Words>3743</Words>
  <Application>Microsoft Office PowerPoint</Application>
  <PresentationFormat>On-screen Show (4:3)</PresentationFormat>
  <Paragraphs>989</Paragraphs>
  <Slides>64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MS PGothic</vt:lpstr>
      <vt:lpstr>MS PGothic</vt:lpstr>
      <vt:lpstr>Arial</vt:lpstr>
      <vt:lpstr>Comic Sans MS</vt:lpstr>
      <vt:lpstr>Courier</vt:lpstr>
      <vt:lpstr>Courier New</vt:lpstr>
      <vt:lpstr>Helvetica</vt:lpstr>
      <vt:lpstr>Symbol</vt:lpstr>
      <vt:lpstr>Wingdings</vt:lpstr>
      <vt:lpstr>Office</vt:lpstr>
      <vt:lpstr>CS162 Operating Systems and Systems Programming Lecture 2  Introduction to the Process</vt:lpstr>
      <vt:lpstr>Recall: What is an operating system?</vt:lpstr>
      <vt:lpstr>Review: What is an Operating System?</vt:lpstr>
      <vt:lpstr>Review: Increasing Software Complexity</vt:lpstr>
      <vt:lpstr>Recall: Loading</vt:lpstr>
      <vt:lpstr>Very Brief History of OS</vt:lpstr>
      <vt:lpstr>Very Brief History of OS</vt:lpstr>
      <vt:lpstr>Very Brief History of OS</vt:lpstr>
      <vt:lpstr>Very Brief History of OS</vt:lpstr>
      <vt:lpstr>OS Archaeology</vt:lpstr>
      <vt:lpstr>Migration of OS Concepts and Features</vt:lpstr>
      <vt:lpstr>Today: Four fundamental OS concepts</vt:lpstr>
      <vt:lpstr>OS Bottom Line: Run Programs</vt:lpstr>
      <vt:lpstr>Today we need one key 61B concept</vt:lpstr>
      <vt:lpstr>Recall (61C): What happens during program execution?</vt:lpstr>
      <vt:lpstr>First OS Concept: Thread of Control</vt:lpstr>
      <vt:lpstr>Second OS Concept: Program’s Address Space</vt:lpstr>
      <vt:lpstr>Address Space: In a Picture</vt:lpstr>
      <vt:lpstr>Multiprogramming - Multiple Threads of Control</vt:lpstr>
      <vt:lpstr>Administrivia: Getting started</vt:lpstr>
      <vt:lpstr>Administrivia (Con’t)</vt:lpstr>
      <vt:lpstr>CS 162 Collaboration Policy</vt:lpstr>
      <vt:lpstr>How can we give the illusion of multiple processors?</vt:lpstr>
      <vt:lpstr>The Basic Problem of Concurrency</vt:lpstr>
      <vt:lpstr>Properties of this simple multiprogramming technique</vt:lpstr>
      <vt:lpstr>Third OS Concept: Process</vt:lpstr>
      <vt:lpstr>Protection</vt:lpstr>
      <vt:lpstr>Fourth OS Concept:  Dual Mode Operation</vt:lpstr>
      <vt:lpstr>For example: UNIX System Structure</vt:lpstr>
      <vt:lpstr>User/Kernal(Priviledged) Mode</vt:lpstr>
      <vt:lpstr>Simple Protection: Base and Bound (B&amp;B)</vt:lpstr>
      <vt:lpstr>Another idea: Address Space Translation</vt:lpstr>
      <vt:lpstr>A simple address translation with Base and Bound</vt:lpstr>
      <vt:lpstr>Tying it together: Simple B&amp;B: OS loads process</vt:lpstr>
      <vt:lpstr>Simple B&amp;B: OS gets ready to switch</vt:lpstr>
      <vt:lpstr>Simple B&amp;B: “Return” to User</vt:lpstr>
      <vt:lpstr>3 types of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What’s wrong with this simplistic address translation mechanism?</vt:lpstr>
      <vt:lpstr>x86 – segments and stacks</vt:lpstr>
      <vt:lpstr>Virtual Address Translation</vt:lpstr>
      <vt:lpstr>Providing Illusion of Separate Address Space: Load new Translation Map on Switch</vt:lpstr>
      <vt:lpstr>Running Many Programs ???</vt:lpstr>
      <vt:lpstr>Process Control Block</vt:lpstr>
      <vt:lpstr>Scheduler</vt:lpstr>
      <vt:lpstr>Putting it together: web server</vt:lpstr>
      <vt:lpstr>Digging Deeper: Discussion &amp; Questions</vt:lpstr>
      <vt:lpstr>Simultaneous MultiThreading/Hyperthreading</vt:lpstr>
      <vt:lpstr>Implementing Safe Mode Transfers</vt:lpstr>
      <vt:lpstr>Kernel Stack Challenge</vt:lpstr>
      <vt:lpstr>Hardware support: Interrupt Control</vt:lpstr>
      <vt:lpstr>How do we take interrupts safely?</vt:lpstr>
      <vt:lpstr>Before</vt:lpstr>
      <vt:lpstr>During</vt:lpstr>
      <vt:lpstr>Kernel System Call Handler</vt:lpstr>
      <vt:lpstr>Multiprocessors - Multicores – Multiple Threads</vt:lpstr>
      <vt:lpstr>Idle Loop &amp; Power</vt:lpstr>
      <vt:lpstr>Performance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346</cp:revision>
  <cp:lastPrinted>2015-01-26T23:50:56Z</cp:lastPrinted>
  <dcterms:created xsi:type="dcterms:W3CDTF">1995-08-12T11:37:26Z</dcterms:created>
  <dcterms:modified xsi:type="dcterms:W3CDTF">2015-01-26T23:56:00Z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