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56" r:id="rId2"/>
    <p:sldId id="1380" r:id="rId3"/>
    <p:sldId id="1382" r:id="rId4"/>
    <p:sldId id="1385" r:id="rId5"/>
    <p:sldId id="1417" r:id="rId6"/>
    <p:sldId id="1419" r:id="rId7"/>
    <p:sldId id="1404" r:id="rId8"/>
    <p:sldId id="1439" r:id="rId9"/>
    <p:sldId id="1440" r:id="rId10"/>
    <p:sldId id="1441" r:id="rId11"/>
    <p:sldId id="1442" r:id="rId12"/>
    <p:sldId id="1443" r:id="rId13"/>
    <p:sldId id="1503" r:id="rId14"/>
    <p:sldId id="1504" r:id="rId15"/>
    <p:sldId id="1505" r:id="rId16"/>
    <p:sldId id="1506" r:id="rId17"/>
    <p:sldId id="1496" r:id="rId18"/>
    <p:sldId id="1497" r:id="rId19"/>
    <p:sldId id="1498" r:id="rId20"/>
    <p:sldId id="1499" r:id="rId21"/>
    <p:sldId id="1500" r:id="rId22"/>
    <p:sldId id="1501" r:id="rId23"/>
    <p:sldId id="1444" r:id="rId24"/>
    <p:sldId id="1445" r:id="rId25"/>
    <p:sldId id="1447" r:id="rId26"/>
    <p:sldId id="1448" r:id="rId27"/>
    <p:sldId id="1449" r:id="rId28"/>
    <p:sldId id="1450" r:id="rId29"/>
    <p:sldId id="1451" r:id="rId30"/>
    <p:sldId id="1452" r:id="rId31"/>
    <p:sldId id="1453" r:id="rId32"/>
    <p:sldId id="1454" r:id="rId33"/>
    <p:sldId id="1455" r:id="rId34"/>
    <p:sldId id="1456" r:id="rId35"/>
    <p:sldId id="1457" r:id="rId36"/>
    <p:sldId id="1458" r:id="rId37"/>
    <p:sldId id="1459" r:id="rId38"/>
    <p:sldId id="1460" r:id="rId39"/>
    <p:sldId id="1461" r:id="rId40"/>
    <p:sldId id="1463" r:id="rId41"/>
    <p:sldId id="1466" r:id="rId42"/>
    <p:sldId id="1467" r:id="rId43"/>
    <p:sldId id="1468" r:id="rId44"/>
    <p:sldId id="1469" r:id="rId45"/>
    <p:sldId id="1470" r:id="rId46"/>
    <p:sldId id="1471" r:id="rId47"/>
    <p:sldId id="1511" r:id="rId48"/>
    <p:sldId id="1507" r:id="rId49"/>
    <p:sldId id="1508" r:id="rId50"/>
    <p:sldId id="1509" r:id="rId51"/>
    <p:sldId id="1510" r:id="rId52"/>
    <p:sldId id="1472" r:id="rId53"/>
    <p:sldId id="1473" r:id="rId54"/>
    <p:sldId id="1474" r:id="rId55"/>
    <p:sldId id="1475" r:id="rId56"/>
    <p:sldId id="1515" r:id="rId57"/>
  </p:sldIdLst>
  <p:sldSz cx="9144000" cy="6858000" type="screen4x3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BD"/>
    <a:srgbClr val="9933FF"/>
    <a:srgbClr val="FFC5F0"/>
    <a:srgbClr val="FF79DC"/>
    <a:srgbClr val="FF33CC"/>
    <a:srgbClr val="FF99FF"/>
    <a:srgbClr val="29C6D7"/>
    <a:srgbClr val="FC230C"/>
    <a:srgbClr val="ECE21C"/>
    <a:srgbClr val="618F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82" autoAdjust="0"/>
    <p:restoredTop sz="94799" autoAdjust="0"/>
  </p:normalViewPr>
  <p:slideViewPr>
    <p:cSldViewPr>
      <p:cViewPr varScale="1">
        <p:scale>
          <a:sx n="76" d="100"/>
          <a:sy n="76" d="100"/>
        </p:scale>
        <p:origin x="43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-145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Macintosh%20HD:Users:Michael:Courses:CS186Fa09:lockexample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17466097987752"/>
          <c:y val="8.2407407407407401E-2"/>
          <c:w val="0.75246128608923901"/>
          <c:h val="0.55619604841061498"/>
        </c:manualLayout>
      </c:layout>
      <c:areaChart>
        <c:grouping val="standard"/>
        <c:varyColors val="0"/>
        <c:ser>
          <c:idx val="0"/>
          <c:order val="0"/>
          <c:val>
            <c:numRef>
              <c:f>Sheet1!$B$1:$B$20</c:f>
              <c:numCache>
                <c:formatCode>General</c:formatCode>
                <c:ptCount val="20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4</c:v>
                </c:pt>
                <c:pt idx="14">
                  <c:v>3</c:v>
                </c:pt>
                <c:pt idx="15">
                  <c:v>3</c:v>
                </c:pt>
                <c:pt idx="16">
                  <c:v>2</c:v>
                </c:pt>
                <c:pt idx="17">
                  <c:v>2</c:v>
                </c:pt>
                <c:pt idx="18">
                  <c:v>1</c:v>
                </c:pt>
                <c:pt idx="19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9065376"/>
        <c:axId val="249065936"/>
      </c:areaChart>
      <c:catAx>
        <c:axId val="2490653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>
                    <a:latin typeface="Helvetica"/>
                    <a:cs typeface="Helvetica"/>
                  </a:defRPr>
                </a:pPr>
                <a:r>
                  <a:rPr lang="en-US">
                    <a:latin typeface="Helvetica"/>
                    <a:cs typeface="Helvetica"/>
                  </a:rPr>
                  <a:t>Time</a:t>
                </a:r>
              </a:p>
            </c:rich>
          </c:tx>
          <c:layout>
            <c:manualLayout>
              <c:xMode val="edge"/>
              <c:yMode val="edge"/>
              <c:x val="0.89324043376156903"/>
              <c:y val="0.69763888888888903"/>
            </c:manualLayout>
          </c:layout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>
                <a:latin typeface="Helvetica"/>
                <a:cs typeface="Helvetica"/>
              </a:defRPr>
            </a:pPr>
            <a:endParaRPr lang="en-US"/>
          </a:p>
        </c:txPr>
        <c:crossAx val="249065936"/>
        <c:crosses val="autoZero"/>
        <c:auto val="1"/>
        <c:lblAlgn val="ctr"/>
        <c:lblOffset val="100"/>
        <c:noMultiLvlLbl val="0"/>
      </c:catAx>
      <c:valAx>
        <c:axId val="249065936"/>
        <c:scaling>
          <c:orientation val="minMax"/>
          <c:max val="4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b="0">
                    <a:latin typeface="Helvetica"/>
                    <a:cs typeface="Helvetica"/>
                  </a:defRPr>
                </a:pPr>
                <a:r>
                  <a:rPr lang="en-US" b="0">
                    <a:latin typeface="Helvetica"/>
                    <a:cs typeface="Helvetica"/>
                  </a:rPr>
                  <a:t># Locks Held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Helvetica"/>
                <a:cs typeface="Helvetica"/>
              </a:defRPr>
            </a:pPr>
            <a:endParaRPr lang="en-US"/>
          </a:p>
        </c:txPr>
        <c:crossAx val="249065376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FD2DE7E3-8D7A-4526-A176-8CFA392503A6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</p:spTree>
    <p:extLst>
      <p:ext uri="{BB962C8B-B14F-4D97-AF65-F5344CB8AC3E}">
        <p14:creationId xmlns:p14="http://schemas.microsoft.com/office/powerpoint/2010/main" val="1477052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0E64EEA1-AFA6-4CAA-BE2D-4997FDEED64A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9188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8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72" tIns="46997" rIns="95672" bIns="469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45314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9759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43006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58394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7685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0291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52173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839" y="8685611"/>
            <a:ext cx="2972027" cy="45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D3009A80-F05D-744A-88D4-360587150535}" type="slidenum">
              <a:rPr lang="en-US"/>
              <a:pPr eaLnBrk="1" hangingPunct="1"/>
              <a:t>19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9350" y="692150"/>
            <a:ext cx="4556125" cy="3417888"/>
          </a:xfrm>
          <a:solidFill>
            <a:srgbClr val="FFFFFF"/>
          </a:solidFill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4942" tIns="47471" rIns="94942" bIns="47471"/>
          <a:lstStyle/>
          <a:p>
            <a:pPr eaLnBrk="1" hangingPunct="1"/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483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5511" tIns="47756" rIns="95511" bIns="47756"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925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5511" tIns="47756" rIns="95511" bIns="47756"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542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61282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65001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8155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9731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19812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912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1645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6376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978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356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99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88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949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39877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753463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445497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716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smtClean="0"/>
              <a:t>Body Text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7831599" y="6551613"/>
            <a:ext cx="1219867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400" dirty="0" err="1">
                <a:solidFill>
                  <a:srgbClr val="2A40E2"/>
                </a:solidFill>
              </a:rPr>
              <a:t>Lec</a:t>
            </a:r>
            <a:r>
              <a:rPr lang="en-US" altLang="en-US" sz="1400" dirty="0">
                <a:solidFill>
                  <a:srgbClr val="2A40E2"/>
                </a:solidFill>
              </a:rPr>
              <a:t> </a:t>
            </a:r>
            <a:r>
              <a:rPr lang="en-US" altLang="en-US" sz="1400" dirty="0" smtClean="0">
                <a:solidFill>
                  <a:srgbClr val="2A40E2"/>
                </a:solidFill>
              </a:rPr>
              <a:t>20.</a:t>
            </a:r>
            <a:fld id="{6456B83E-17D0-4CDF-84AD-C8A97BEB5271}" type="slidenum">
              <a:rPr lang="en-US" altLang="en-US" sz="1400" smtClean="0">
                <a:solidFill>
                  <a:srgbClr val="2A40E2"/>
                </a:solidFill>
              </a:rPr>
              <a:pPr algn="ctr"/>
              <a:t>‹#›</a:t>
            </a:fld>
            <a:endParaRPr lang="en-US" altLang="en-US" sz="1400" b="0" i="1" dirty="0">
              <a:solidFill>
                <a:srgbClr val="2A40E2"/>
              </a:solidFill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0" y="6550025"/>
            <a:ext cx="912407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rgbClr val="2A40E2"/>
                </a:solidFill>
              </a:rPr>
              <a:t>4/13/15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990600" y="685800"/>
            <a:ext cx="71628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2935288" y="6550025"/>
            <a:ext cx="3542935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dirty="0" err="1" smtClean="0">
                <a:solidFill>
                  <a:srgbClr val="2A40E2"/>
                </a:solidFill>
              </a:rPr>
              <a:t>Kubiatowicz</a:t>
            </a:r>
            <a:r>
              <a:rPr lang="en-US" sz="1400" dirty="0" smtClean="0">
                <a:solidFill>
                  <a:srgbClr val="2A40E2"/>
                </a:solidFill>
              </a:rPr>
              <a:t> CS162 ©UCB Spring 2015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>
        <p:tmplLst>
          <p:tmpl lvl="2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 b="1"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1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066800"/>
            <a:ext cx="7848600" cy="2286000"/>
          </a:xfrm>
          <a:noFill/>
        </p:spPr>
        <p:txBody>
          <a:bodyPr/>
          <a:lstStyle/>
          <a:p>
            <a:r>
              <a:rPr lang="en-US" altLang="en-US" sz="3000" dirty="0" smtClean="0"/>
              <a:t>CS162</a:t>
            </a:r>
            <a:br>
              <a:rPr lang="en-US" altLang="en-US" sz="3000" dirty="0" smtClean="0"/>
            </a:br>
            <a:r>
              <a:rPr lang="en-US" altLang="en-US" sz="3000" dirty="0" smtClean="0"/>
              <a:t>Operating Systems and</a:t>
            </a:r>
            <a:br>
              <a:rPr lang="en-US" altLang="en-US" sz="3000" dirty="0" smtClean="0"/>
            </a:br>
            <a:r>
              <a:rPr lang="en-US" altLang="en-US" sz="3000" dirty="0" smtClean="0"/>
              <a:t>Systems Programming</a:t>
            </a:r>
            <a:br>
              <a:rPr lang="en-US" altLang="en-US" sz="3000" dirty="0" smtClean="0"/>
            </a:br>
            <a:r>
              <a:rPr lang="en-US" altLang="en-US" sz="3000" dirty="0" smtClean="0"/>
              <a:t>Lecture </a:t>
            </a:r>
            <a:r>
              <a:rPr lang="en-US" altLang="en-US" sz="3000" dirty="0" smtClean="0"/>
              <a:t>20</a:t>
            </a:r>
            <a:r>
              <a:rPr lang="en-US" altLang="en-US" sz="3000" dirty="0" smtClean="0"/>
              <a:t/>
            </a:r>
            <a:br>
              <a:rPr lang="en-US" altLang="en-US" sz="3000" dirty="0" smtClean="0"/>
            </a:br>
            <a:r>
              <a:rPr lang="en-US" altLang="en-US" sz="3000" dirty="0" smtClean="0"/>
              <a:t> </a:t>
            </a:r>
            <a:br>
              <a:rPr lang="en-US" altLang="en-US" sz="3000" dirty="0" smtClean="0"/>
            </a:br>
            <a:r>
              <a:rPr lang="en-US" altLang="en-US" sz="3000" dirty="0" smtClean="0"/>
              <a:t>Reliability, Transactions</a:t>
            </a:r>
            <a:br>
              <a:rPr lang="en-US" altLang="en-US" sz="3000" dirty="0" smtClean="0"/>
            </a:br>
            <a:r>
              <a:rPr lang="en-US" altLang="en-US" sz="3000" dirty="0" smtClean="0"/>
              <a:t>Distributed Systems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191000"/>
            <a:ext cx="8001000" cy="1447800"/>
          </a:xfrm>
          <a:noFill/>
        </p:spPr>
        <p:txBody>
          <a:bodyPr/>
          <a:lstStyle/>
          <a:p>
            <a:pPr marL="285750" indent="-285750"/>
            <a:r>
              <a:rPr lang="en-US" altLang="en-US" dirty="0" smtClean="0"/>
              <a:t>April 13</a:t>
            </a:r>
            <a:r>
              <a:rPr lang="en-US" altLang="en-US" baseline="30000" dirty="0" smtClean="0"/>
              <a:t>th</a:t>
            </a:r>
            <a:r>
              <a:rPr lang="en-US" altLang="en-US" dirty="0" smtClean="0"/>
              <a:t>, 2015</a:t>
            </a:r>
          </a:p>
          <a:p>
            <a:pPr marL="285750" indent="-285750"/>
            <a:r>
              <a:rPr lang="en-US" altLang="en-US" dirty="0" smtClean="0"/>
              <a:t>Prof. John </a:t>
            </a:r>
            <a:r>
              <a:rPr lang="en-US" altLang="en-US" dirty="0" err="1" smtClean="0"/>
              <a:t>Kubiatowicz</a:t>
            </a:r>
            <a:endParaRPr lang="en-US" altLang="en-US" dirty="0" smtClean="0"/>
          </a:p>
          <a:p>
            <a:pPr marL="285750" indent="-285750"/>
            <a:r>
              <a:rPr lang="en-US" altLang="en-US" dirty="0" smtClean="0"/>
              <a:t>http://cs162.eecs.Berkeley.edu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FFS: Create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Normal operation:</a:t>
            </a:r>
          </a:p>
          <a:p>
            <a:r>
              <a:rPr lang="en-US" dirty="0" smtClean="0"/>
              <a:t>Allocate data block</a:t>
            </a:r>
          </a:p>
          <a:p>
            <a:r>
              <a:rPr lang="en-US" dirty="0" smtClean="0"/>
              <a:t>Write data block</a:t>
            </a:r>
          </a:p>
          <a:p>
            <a:r>
              <a:rPr lang="en-US" dirty="0" smtClean="0"/>
              <a:t>Allocate </a:t>
            </a:r>
            <a:r>
              <a:rPr lang="en-US" dirty="0" err="1" smtClean="0"/>
              <a:t>inode</a:t>
            </a:r>
            <a:endParaRPr lang="en-US" dirty="0" smtClean="0"/>
          </a:p>
          <a:p>
            <a:r>
              <a:rPr lang="en-US" dirty="0" smtClean="0"/>
              <a:t>Write </a:t>
            </a:r>
            <a:r>
              <a:rPr lang="en-US" dirty="0" err="1" smtClean="0"/>
              <a:t>inode</a:t>
            </a:r>
            <a:r>
              <a:rPr lang="en-US" dirty="0" smtClean="0"/>
              <a:t> block</a:t>
            </a:r>
          </a:p>
          <a:p>
            <a:r>
              <a:rPr lang="en-US" dirty="0" smtClean="0"/>
              <a:t>Update bitmap of free blocks</a:t>
            </a:r>
          </a:p>
          <a:p>
            <a:r>
              <a:rPr lang="en-US" dirty="0" smtClean="0"/>
              <a:t>Update directory with file name -&gt; file number</a:t>
            </a:r>
          </a:p>
          <a:p>
            <a:r>
              <a:rPr lang="en-US" dirty="0" smtClean="0"/>
              <a:t>Update modify time for directory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98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Recovery:</a:t>
            </a:r>
          </a:p>
          <a:p>
            <a:r>
              <a:rPr lang="en-US" dirty="0" smtClean="0"/>
              <a:t>Scan </a:t>
            </a:r>
            <a:r>
              <a:rPr lang="en-US" dirty="0" err="1" smtClean="0"/>
              <a:t>inode</a:t>
            </a:r>
            <a:r>
              <a:rPr lang="en-US" dirty="0" smtClean="0"/>
              <a:t> table</a:t>
            </a:r>
          </a:p>
          <a:p>
            <a:r>
              <a:rPr lang="en-US" dirty="0" smtClean="0"/>
              <a:t>If any unlinked files (not in any directory), delete</a:t>
            </a:r>
          </a:p>
          <a:p>
            <a:r>
              <a:rPr lang="en-US" dirty="0" smtClean="0"/>
              <a:t>Compare free block bitmap against </a:t>
            </a:r>
            <a:r>
              <a:rPr lang="en-US" dirty="0" err="1" smtClean="0"/>
              <a:t>inode</a:t>
            </a:r>
            <a:r>
              <a:rPr lang="en-US" dirty="0" smtClean="0"/>
              <a:t> trees</a:t>
            </a:r>
          </a:p>
          <a:p>
            <a:r>
              <a:rPr lang="en-US" dirty="0" smtClean="0"/>
              <a:t>Scan directories for missing update/access times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Time proportional to size of disk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20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Normal operation:</a:t>
            </a:r>
          </a:p>
          <a:p>
            <a:r>
              <a:rPr lang="en-US" dirty="0" smtClean="0"/>
              <a:t>Write name of each open file to app folder</a:t>
            </a:r>
          </a:p>
          <a:p>
            <a:r>
              <a:rPr lang="en-US" dirty="0" smtClean="0"/>
              <a:t>Write changes to backup file</a:t>
            </a:r>
          </a:p>
          <a:p>
            <a:r>
              <a:rPr lang="en-US" dirty="0" smtClean="0"/>
              <a:t>Rename backup file to be file (atomic operation provided by file system)</a:t>
            </a:r>
          </a:p>
          <a:p>
            <a:r>
              <a:rPr lang="en-US" dirty="0" smtClean="0"/>
              <a:t>Delete list in app folder on clean shutdown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Recovery:</a:t>
            </a:r>
          </a:p>
          <a:p>
            <a:r>
              <a:rPr lang="en-US" dirty="0" smtClean="0"/>
              <a:t>On startup, see if any files were left open</a:t>
            </a:r>
          </a:p>
          <a:p>
            <a:r>
              <a:rPr lang="en-US" dirty="0" smtClean="0"/>
              <a:t>If so, look for backup file</a:t>
            </a:r>
          </a:p>
          <a:p>
            <a:r>
              <a:rPr lang="en-US" dirty="0" smtClean="0"/>
              <a:t>If so, ask user to compare versions</a:t>
            </a:r>
          </a:p>
        </p:txBody>
      </p:sp>
    </p:spTree>
    <p:extLst>
      <p:ext uri="{BB962C8B-B14F-4D97-AF65-F5344CB8AC3E}">
        <p14:creationId xmlns:p14="http://schemas.microsoft.com/office/powerpoint/2010/main" val="82563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Reliability Approach #2:</a:t>
            </a:r>
            <a:br>
              <a:rPr lang="en-US" dirty="0" smtClean="0"/>
            </a:br>
            <a:r>
              <a:rPr lang="en-US" dirty="0" smtClean="0"/>
              <a:t>Copy on Write File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update file system, write a new version of the file system containing the update</a:t>
            </a:r>
          </a:p>
          <a:p>
            <a:pPr lvl="1"/>
            <a:r>
              <a:rPr lang="en-US" dirty="0" smtClean="0"/>
              <a:t>Never update in place</a:t>
            </a:r>
          </a:p>
          <a:p>
            <a:pPr lvl="1"/>
            <a:r>
              <a:rPr lang="en-US" dirty="0" smtClean="0"/>
              <a:t>Reuse existing unchanged disk blocks</a:t>
            </a:r>
          </a:p>
          <a:p>
            <a:r>
              <a:rPr lang="en-US" dirty="0" smtClean="0"/>
              <a:t>Seems expensive!  But</a:t>
            </a:r>
          </a:p>
          <a:p>
            <a:pPr lvl="1"/>
            <a:r>
              <a:rPr lang="en-US" dirty="0" smtClean="0"/>
              <a:t>Updates can be batched</a:t>
            </a:r>
          </a:p>
          <a:p>
            <a:pPr lvl="1"/>
            <a:r>
              <a:rPr lang="en-US" dirty="0" smtClean="0"/>
              <a:t>Almost all disk writes can occur in parallel</a:t>
            </a:r>
          </a:p>
          <a:p>
            <a:r>
              <a:rPr lang="en-US" dirty="0" smtClean="0"/>
              <a:t>Approach taken in network file server appliances (WAFL, ZFS)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2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Emulating COW @ user level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947" y="1014091"/>
            <a:ext cx="8475579" cy="521572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Transform file </a:t>
            </a:r>
            <a:r>
              <a:rPr lang="en-US" b="1" dirty="0" smtClean="0"/>
              <a:t>foo</a:t>
            </a:r>
            <a:r>
              <a:rPr lang="en-US" dirty="0" smtClean="0"/>
              <a:t> to a new version</a:t>
            </a:r>
          </a:p>
          <a:p>
            <a:r>
              <a:rPr lang="en-US" dirty="0" smtClean="0"/>
              <a:t>Open/Create a new file </a:t>
            </a:r>
            <a:r>
              <a:rPr lang="en-US" b="1" dirty="0" err="1" smtClean="0"/>
              <a:t>foo.v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where v is the version #</a:t>
            </a:r>
          </a:p>
          <a:p>
            <a:r>
              <a:rPr lang="en-US" dirty="0" smtClean="0"/>
              <a:t>Do all the updates based on the old </a:t>
            </a:r>
            <a:r>
              <a:rPr lang="en-US" b="1" dirty="0" smtClean="0"/>
              <a:t>foo</a:t>
            </a:r>
          </a:p>
          <a:p>
            <a:pPr lvl="1"/>
            <a:r>
              <a:rPr lang="en-US" dirty="0" smtClean="0"/>
              <a:t>Reading from </a:t>
            </a:r>
            <a:r>
              <a:rPr lang="en-US" b="1" dirty="0" smtClean="0"/>
              <a:t>foo</a:t>
            </a:r>
            <a:r>
              <a:rPr lang="en-US" dirty="0" smtClean="0"/>
              <a:t> and writing to </a:t>
            </a:r>
            <a:r>
              <a:rPr lang="en-US" b="1" dirty="0" err="1" smtClean="0"/>
              <a:t>foo.v</a:t>
            </a:r>
            <a:endParaRPr lang="en-US" b="1" dirty="0" smtClean="0"/>
          </a:p>
          <a:p>
            <a:pPr lvl="1"/>
            <a:r>
              <a:rPr lang="en-US" dirty="0" smtClean="0"/>
              <a:t>Including copying over any unchanged parts</a:t>
            </a:r>
          </a:p>
          <a:p>
            <a:r>
              <a:rPr lang="en-US" dirty="0" smtClean="0"/>
              <a:t>Update the link</a:t>
            </a:r>
          </a:p>
          <a:p>
            <a:pPr lvl="1"/>
            <a:r>
              <a:rPr lang="en-US" dirty="0" err="1" smtClean="0"/>
              <a:t>ln</a:t>
            </a:r>
            <a:r>
              <a:rPr lang="en-US" dirty="0" smtClean="0"/>
              <a:t> –f foo </a:t>
            </a:r>
            <a:r>
              <a:rPr lang="en-US" dirty="0" err="1" smtClean="0"/>
              <a:t>foo.v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Does it work?</a:t>
            </a:r>
          </a:p>
          <a:p>
            <a:r>
              <a:rPr lang="en-US" dirty="0" smtClean="0"/>
              <a:t>What if multiple updaters at same time?</a:t>
            </a:r>
          </a:p>
          <a:p>
            <a:r>
              <a:rPr lang="en-US" dirty="0" smtClean="0"/>
              <a:t>How to keep track of every version of file?</a:t>
            </a:r>
          </a:p>
          <a:p>
            <a:pPr lvl="1"/>
            <a:r>
              <a:rPr lang="en-US" dirty="0" smtClean="0"/>
              <a:t>Would we want to do that?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4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COW integrated with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99789"/>
            <a:ext cx="8229600" cy="1304505"/>
          </a:xfrm>
        </p:spPr>
        <p:txBody>
          <a:bodyPr/>
          <a:lstStyle/>
          <a:p>
            <a:r>
              <a:rPr lang="en-US" dirty="0" smtClean="0"/>
              <a:t>If file represented as a tree of blocks, just need to update the leading fringe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1513" y="3606799"/>
            <a:ext cx="909053" cy="37431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92966" y="3606799"/>
            <a:ext cx="909053" cy="37431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54419" y="3606799"/>
            <a:ext cx="909053" cy="37431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015872" y="3606799"/>
            <a:ext cx="909053" cy="37431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668335" y="2212473"/>
            <a:ext cx="1010655" cy="3743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3561346" y="2212473"/>
            <a:ext cx="0" cy="37431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437910" y="2212473"/>
            <a:ext cx="0" cy="37431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314475" y="2212473"/>
            <a:ext cx="0" cy="37431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191040" y="2212473"/>
            <a:ext cx="0" cy="37431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67605" y="2212473"/>
            <a:ext cx="0" cy="37431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44170" y="2212473"/>
            <a:ext cx="0" cy="37431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820735" y="2212473"/>
            <a:ext cx="0" cy="37431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077325" y="3606799"/>
            <a:ext cx="909053" cy="37431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38778" y="3606799"/>
            <a:ext cx="909053" cy="37431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1740566" y="2384926"/>
            <a:ext cx="1007977" cy="1195137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748543" y="2384926"/>
            <a:ext cx="152400" cy="122187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025272" y="2384926"/>
            <a:ext cx="838200" cy="122187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124200" y="2384926"/>
            <a:ext cx="1800725" cy="122187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245851" y="2384926"/>
            <a:ext cx="2740527" cy="122187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384438" y="2384926"/>
            <a:ext cx="3208867" cy="1195137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593305" y="3612151"/>
            <a:ext cx="454526" cy="374315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>
            <a:off x="5780954" y="4090737"/>
            <a:ext cx="1049662" cy="534737"/>
            <a:chOff x="5780954" y="4090737"/>
            <a:chExt cx="1049662" cy="534737"/>
          </a:xfrm>
        </p:grpSpPr>
        <p:sp>
          <p:nvSpPr>
            <p:cNvPr id="41" name="Up Arrow 40"/>
            <p:cNvSpPr/>
            <p:nvPr/>
          </p:nvSpPr>
          <p:spPr>
            <a:xfrm>
              <a:off x="6553201" y="4090737"/>
              <a:ext cx="277415" cy="454526"/>
            </a:xfrm>
            <a:prstGeom prst="upArrow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780954" y="4256142"/>
              <a:ext cx="715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Write </a:t>
              </a:r>
              <a:endParaRPr lang="en-US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051969" y="2185737"/>
            <a:ext cx="1010655" cy="374315"/>
            <a:chOff x="4051969" y="2185737"/>
            <a:chExt cx="1010655" cy="374315"/>
          </a:xfrm>
        </p:grpSpPr>
        <p:sp>
          <p:nvSpPr>
            <p:cNvPr id="43" name="Rectangle 42"/>
            <p:cNvSpPr/>
            <p:nvPr/>
          </p:nvSpPr>
          <p:spPr>
            <a:xfrm>
              <a:off x="4051969" y="2185737"/>
              <a:ext cx="1010655" cy="37431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4944980" y="2185737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821544" y="2185737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698109" y="2185737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574674" y="2185737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4451239" y="2185737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4327804" y="2185737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204369" y="2185737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Arrow Connector 50"/>
          <p:cNvCxnSpPr/>
          <p:nvPr/>
        </p:nvCxnSpPr>
        <p:spPr>
          <a:xfrm flipH="1">
            <a:off x="1740566" y="2358190"/>
            <a:ext cx="2391612" cy="1195137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2802019" y="2358190"/>
            <a:ext cx="1482558" cy="1195137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3863472" y="2358190"/>
            <a:ext cx="545434" cy="1195137"/>
          </a:xfrm>
          <a:prstGeom prst="straightConnector1">
            <a:avLst/>
          </a:prstGeom>
          <a:ln>
            <a:solidFill>
              <a:srgbClr val="4F6228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507834" y="2358190"/>
            <a:ext cx="417091" cy="1195137"/>
          </a:xfrm>
          <a:prstGeom prst="straightConnector1">
            <a:avLst/>
          </a:prstGeom>
          <a:ln>
            <a:solidFill>
              <a:srgbClr val="4F6228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629485" y="2358190"/>
            <a:ext cx="1390315" cy="1195137"/>
          </a:xfrm>
          <a:prstGeom prst="straightConnector1">
            <a:avLst/>
          </a:prstGeom>
          <a:ln>
            <a:solidFill>
              <a:srgbClr val="4F6228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768072" y="2358190"/>
            <a:ext cx="2599953" cy="716547"/>
          </a:xfrm>
          <a:prstGeom prst="straightConnector1">
            <a:avLst/>
          </a:prstGeom>
          <a:ln>
            <a:solidFill>
              <a:srgbClr val="4F6228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6761747" y="3130881"/>
            <a:ext cx="909053" cy="379667"/>
            <a:chOff x="6761747" y="3130881"/>
            <a:chExt cx="909053" cy="379667"/>
          </a:xfrm>
        </p:grpSpPr>
        <p:sp>
          <p:nvSpPr>
            <p:cNvPr id="64" name="Rectangle 63"/>
            <p:cNvSpPr/>
            <p:nvPr/>
          </p:nvSpPr>
          <p:spPr>
            <a:xfrm>
              <a:off x="6761747" y="3130881"/>
              <a:ext cx="909053" cy="374315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216274" y="3136233"/>
              <a:ext cx="454526" cy="374315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7216274" y="3130881"/>
            <a:ext cx="178487" cy="374315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593305" y="3612151"/>
            <a:ext cx="178487" cy="374315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1740566" y="1312597"/>
            <a:ext cx="121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ld version</a:t>
            </a:r>
            <a:endParaRPr lang="en-US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2527744" y="1681929"/>
            <a:ext cx="140591" cy="503808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190226" y="1315451"/>
            <a:ext cx="1323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version</a:t>
            </a:r>
            <a:endParaRPr lang="en-US" dirty="0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3977404" y="1684783"/>
            <a:ext cx="140591" cy="503808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8929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9" grpId="0" animBg="1"/>
      <p:bldP spid="69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COW with smaller-radix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99789"/>
            <a:ext cx="8229600" cy="1304505"/>
          </a:xfrm>
        </p:spPr>
        <p:txBody>
          <a:bodyPr/>
          <a:lstStyle/>
          <a:p>
            <a:r>
              <a:rPr lang="en-US" dirty="0" smtClean="0"/>
              <a:t>If file represented as a tree of blocks, just need to update the leading fringe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1513" y="4047943"/>
            <a:ext cx="909053" cy="37431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92966" y="4047943"/>
            <a:ext cx="909053" cy="37431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54419" y="4047943"/>
            <a:ext cx="909053" cy="37431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015872" y="4047943"/>
            <a:ext cx="909053" cy="37431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4486434" y="1677721"/>
            <a:ext cx="286084" cy="374315"/>
            <a:chOff x="3550649" y="1236578"/>
            <a:chExt cx="286084" cy="374315"/>
          </a:xfrm>
        </p:grpSpPr>
        <p:sp>
          <p:nvSpPr>
            <p:cNvPr id="11" name="Rectangle 10"/>
            <p:cNvSpPr/>
            <p:nvPr/>
          </p:nvSpPr>
          <p:spPr>
            <a:xfrm>
              <a:off x="3550649" y="1236578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3703048" y="1236578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5077325" y="4047943"/>
            <a:ext cx="909053" cy="37431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38778" y="4047943"/>
            <a:ext cx="909053" cy="37431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593305" y="4053295"/>
            <a:ext cx="454526" cy="374315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>
            <a:off x="5780954" y="4531881"/>
            <a:ext cx="1049662" cy="534737"/>
            <a:chOff x="5780954" y="4090737"/>
            <a:chExt cx="1049662" cy="534737"/>
          </a:xfrm>
        </p:grpSpPr>
        <p:sp>
          <p:nvSpPr>
            <p:cNvPr id="41" name="Up Arrow 40"/>
            <p:cNvSpPr/>
            <p:nvPr/>
          </p:nvSpPr>
          <p:spPr>
            <a:xfrm>
              <a:off x="6553201" y="4090737"/>
              <a:ext cx="277415" cy="454526"/>
            </a:xfrm>
            <a:prstGeom prst="upArrow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780954" y="4256142"/>
              <a:ext cx="715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Write </a:t>
              </a:r>
              <a:endParaRPr lang="en-US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454814" y="3680311"/>
            <a:ext cx="909053" cy="379667"/>
            <a:chOff x="6761747" y="3130881"/>
            <a:chExt cx="909053" cy="379667"/>
          </a:xfrm>
        </p:grpSpPr>
        <p:sp>
          <p:nvSpPr>
            <p:cNvPr id="64" name="Rectangle 63"/>
            <p:cNvSpPr/>
            <p:nvPr/>
          </p:nvSpPr>
          <p:spPr>
            <a:xfrm>
              <a:off x="6761747" y="3130881"/>
              <a:ext cx="909053" cy="374315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216274" y="3136233"/>
              <a:ext cx="454526" cy="374315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7909341" y="3680311"/>
            <a:ext cx="178487" cy="374315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971801" y="2391596"/>
            <a:ext cx="286084" cy="3743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/>
          <p:nvPr/>
        </p:nvCxnSpPr>
        <p:spPr>
          <a:xfrm>
            <a:off x="3124200" y="2391596"/>
            <a:ext cx="0" cy="37431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6353560" y="2391596"/>
            <a:ext cx="286084" cy="374315"/>
            <a:chOff x="4260517" y="1950452"/>
            <a:chExt cx="286084" cy="374315"/>
          </a:xfrm>
        </p:grpSpPr>
        <p:sp>
          <p:nvSpPr>
            <p:cNvPr id="59" name="Rectangle 58"/>
            <p:cNvSpPr/>
            <p:nvPr/>
          </p:nvSpPr>
          <p:spPr>
            <a:xfrm>
              <a:off x="4260517" y="1950452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412916" y="1950452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740566" y="3225787"/>
            <a:ext cx="286084" cy="374315"/>
            <a:chOff x="2482514" y="2624220"/>
            <a:chExt cx="286084" cy="374315"/>
          </a:xfrm>
        </p:grpSpPr>
        <p:sp>
          <p:nvSpPr>
            <p:cNvPr id="61" name="Rectangle 60"/>
            <p:cNvSpPr/>
            <p:nvPr/>
          </p:nvSpPr>
          <p:spPr>
            <a:xfrm>
              <a:off x="2482514" y="2624220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2634913" y="2624220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3751919" y="3225787"/>
            <a:ext cx="286084" cy="374315"/>
            <a:chOff x="2482514" y="2624220"/>
            <a:chExt cx="286084" cy="374315"/>
          </a:xfrm>
        </p:grpSpPr>
        <p:sp>
          <p:nvSpPr>
            <p:cNvPr id="73" name="Rectangle 72"/>
            <p:cNvSpPr/>
            <p:nvPr/>
          </p:nvSpPr>
          <p:spPr>
            <a:xfrm>
              <a:off x="2482514" y="2624220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2634913" y="2624220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ectangle 74"/>
          <p:cNvSpPr/>
          <p:nvPr/>
        </p:nvSpPr>
        <p:spPr>
          <a:xfrm>
            <a:off x="5833979" y="3225787"/>
            <a:ext cx="286084" cy="3743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/>
          <p:nvPr/>
        </p:nvCxnSpPr>
        <p:spPr>
          <a:xfrm>
            <a:off x="5986378" y="3225787"/>
            <a:ext cx="0" cy="37431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3168315" y="1864879"/>
            <a:ext cx="1371591" cy="526717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1816768" y="2543996"/>
            <a:ext cx="1228550" cy="68179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73" idx="0"/>
          </p:cNvCxnSpPr>
          <p:nvPr/>
        </p:nvCxnSpPr>
        <p:spPr>
          <a:xfrm>
            <a:off x="3197718" y="2543996"/>
            <a:ext cx="697243" cy="68179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59" idx="0"/>
          </p:cNvCxnSpPr>
          <p:nvPr/>
        </p:nvCxnSpPr>
        <p:spPr>
          <a:xfrm>
            <a:off x="4728703" y="1862205"/>
            <a:ext cx="1767899" cy="52939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75" idx="0"/>
          </p:cNvCxnSpPr>
          <p:nvPr/>
        </p:nvCxnSpPr>
        <p:spPr>
          <a:xfrm flipH="1">
            <a:off x="5977021" y="2543996"/>
            <a:ext cx="418208" cy="68179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831513" y="3378187"/>
            <a:ext cx="985256" cy="669756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1892966" y="3378187"/>
            <a:ext cx="76202" cy="68179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2971801" y="3434330"/>
            <a:ext cx="846963" cy="61361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3971163" y="3434330"/>
            <a:ext cx="44709" cy="61361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5075992" y="3446365"/>
            <a:ext cx="846963" cy="61361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6075354" y="3446365"/>
            <a:ext cx="44709" cy="61361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7224586" y="2391596"/>
            <a:ext cx="286084" cy="374315"/>
            <a:chOff x="4260517" y="1950452"/>
            <a:chExt cx="286084" cy="374315"/>
          </a:xfrm>
        </p:grpSpPr>
        <p:sp>
          <p:nvSpPr>
            <p:cNvPr id="92" name="Rectangle 91"/>
            <p:cNvSpPr/>
            <p:nvPr/>
          </p:nvSpPr>
          <p:spPr>
            <a:xfrm>
              <a:off x="4260517" y="1950452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4412916" y="1950452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6705005" y="3225787"/>
            <a:ext cx="286084" cy="3743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/>
          <p:cNvCxnSpPr>
            <a:endCxn id="94" idx="0"/>
          </p:cNvCxnSpPr>
          <p:nvPr/>
        </p:nvCxnSpPr>
        <p:spPr>
          <a:xfrm flipH="1">
            <a:off x="6848047" y="2543996"/>
            <a:ext cx="418208" cy="681791"/>
          </a:xfrm>
          <a:prstGeom prst="straightConnector1">
            <a:avLst/>
          </a:prstGeom>
          <a:ln>
            <a:solidFill>
              <a:srgbClr val="4F6228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5253789" y="3446365"/>
            <a:ext cx="1540193" cy="601578"/>
          </a:xfrm>
          <a:prstGeom prst="straightConnector1">
            <a:avLst/>
          </a:prstGeom>
          <a:ln>
            <a:solidFill>
              <a:srgbClr val="4F6228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6946380" y="3446365"/>
            <a:ext cx="564290" cy="233946"/>
          </a:xfrm>
          <a:prstGeom prst="straightConnector1">
            <a:avLst/>
          </a:prstGeom>
          <a:ln>
            <a:solidFill>
              <a:srgbClr val="4F6228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5932312" y="1657666"/>
            <a:ext cx="286084" cy="374315"/>
            <a:chOff x="3550649" y="1236578"/>
            <a:chExt cx="286084" cy="374315"/>
          </a:xfrm>
        </p:grpSpPr>
        <p:sp>
          <p:nvSpPr>
            <p:cNvPr id="103" name="Rectangle 102"/>
            <p:cNvSpPr/>
            <p:nvPr/>
          </p:nvSpPr>
          <p:spPr>
            <a:xfrm>
              <a:off x="3550649" y="1236578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4F622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3703048" y="1236578"/>
              <a:ext cx="0" cy="374315"/>
            </a:xfrm>
            <a:prstGeom prst="line">
              <a:avLst/>
            </a:prstGeom>
            <a:ln>
              <a:solidFill>
                <a:srgbClr val="4F622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Straight Arrow Connector 104"/>
          <p:cNvCxnSpPr/>
          <p:nvPr/>
        </p:nvCxnSpPr>
        <p:spPr>
          <a:xfrm flipH="1">
            <a:off x="3382211" y="1864879"/>
            <a:ext cx="2604168" cy="526717"/>
          </a:xfrm>
          <a:prstGeom prst="straightConnector1">
            <a:avLst/>
          </a:prstGeom>
          <a:ln>
            <a:solidFill>
              <a:srgbClr val="4F6228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6140715" y="1862205"/>
            <a:ext cx="1083871" cy="529391"/>
          </a:xfrm>
          <a:prstGeom prst="straightConnector1">
            <a:avLst/>
          </a:prstGeom>
          <a:ln>
            <a:solidFill>
              <a:srgbClr val="4F6228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6860650" y="3231139"/>
            <a:ext cx="0" cy="37431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3580063" y="808395"/>
            <a:ext cx="121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ld version</a:t>
            </a:r>
            <a:endParaRPr lang="en-US" dirty="0"/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4367241" y="1177727"/>
            <a:ext cx="140591" cy="503808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029723" y="811249"/>
            <a:ext cx="1323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version</a:t>
            </a:r>
            <a:endParaRPr lang="en-US" dirty="0"/>
          </a:p>
        </p:txBody>
      </p:sp>
      <p:cxnSp>
        <p:nvCxnSpPr>
          <p:cNvPr id="113" name="Straight Arrow Connector 112"/>
          <p:cNvCxnSpPr/>
          <p:nvPr/>
        </p:nvCxnSpPr>
        <p:spPr>
          <a:xfrm>
            <a:off x="5816901" y="1180581"/>
            <a:ext cx="140591" cy="503808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2543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9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 sized blocks: 512 B – 128 KB</a:t>
            </a:r>
          </a:p>
          <a:p>
            <a:r>
              <a:rPr lang="en-US" dirty="0" smtClean="0"/>
              <a:t>Symmetric tree</a:t>
            </a:r>
          </a:p>
          <a:p>
            <a:pPr lvl="1"/>
            <a:r>
              <a:rPr lang="en-US" dirty="0" smtClean="0"/>
              <a:t>Know if it is large or small when we make the copy</a:t>
            </a:r>
          </a:p>
          <a:p>
            <a:r>
              <a:rPr lang="en-US" dirty="0" smtClean="0"/>
              <a:t>Store version number with pointers</a:t>
            </a:r>
          </a:p>
          <a:p>
            <a:pPr lvl="1"/>
            <a:r>
              <a:rPr lang="en-US" dirty="0" smtClean="0"/>
              <a:t>Can create new version by adding blocks and new pointers</a:t>
            </a:r>
          </a:p>
          <a:p>
            <a:r>
              <a:rPr lang="en-US" dirty="0" smtClean="0"/>
              <a:t>Buffers a collection of writes before creating a new version with them </a:t>
            </a:r>
          </a:p>
          <a:p>
            <a:r>
              <a:rPr lang="en-US" dirty="0" smtClean="0"/>
              <a:t>Free space represented as tree of extents in each block group</a:t>
            </a:r>
          </a:p>
          <a:p>
            <a:pPr lvl="1"/>
            <a:r>
              <a:rPr lang="en-US" dirty="0" smtClean="0"/>
              <a:t>Delay updates to </a:t>
            </a:r>
            <a:r>
              <a:rPr lang="en-US" dirty="0" err="1" smtClean="0"/>
              <a:t>freespace</a:t>
            </a:r>
            <a:r>
              <a:rPr lang="en-US" dirty="0" smtClean="0"/>
              <a:t> (in log) and do them all when block group is activated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8619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General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Transactions for Atomic Updates</a:t>
            </a:r>
          </a:p>
          <a:p>
            <a:pPr lvl="1"/>
            <a:r>
              <a:rPr lang="en-US" dirty="0" smtClean="0"/>
              <a:t>Ensure that multiple related updates are performed atomically</a:t>
            </a:r>
          </a:p>
          <a:p>
            <a:pPr lvl="1"/>
            <a:r>
              <a:rPr lang="en-US" dirty="0" smtClean="0"/>
              <a:t>i.e., if a crash occurs in the middle, the state of the systems reflects either </a:t>
            </a:r>
            <a:r>
              <a:rPr lang="en-US" i="1" dirty="0" smtClean="0">
                <a:solidFill>
                  <a:srgbClr val="0000FF"/>
                </a:solidFill>
              </a:rPr>
              <a:t>all or none </a:t>
            </a:r>
            <a:r>
              <a:rPr lang="en-US" dirty="0" smtClean="0"/>
              <a:t>of the updates</a:t>
            </a:r>
          </a:p>
          <a:p>
            <a:pPr lvl="1"/>
            <a:r>
              <a:rPr lang="en-US" dirty="0" smtClean="0"/>
              <a:t>Most modern file systems use transactions internally to update the many pieces</a:t>
            </a:r>
          </a:p>
          <a:p>
            <a:pPr lvl="1"/>
            <a:r>
              <a:rPr lang="en-US" dirty="0" smtClean="0"/>
              <a:t>Many applications implement their own transactions</a:t>
            </a:r>
          </a:p>
          <a:p>
            <a:r>
              <a:rPr lang="en-US" dirty="0" smtClean="0"/>
              <a:t>Redundancy for media failures</a:t>
            </a:r>
          </a:p>
          <a:p>
            <a:pPr lvl="1"/>
            <a:r>
              <a:rPr lang="en-US" dirty="0" smtClean="0"/>
              <a:t>Redundant representation (error correcting codes)</a:t>
            </a:r>
          </a:p>
          <a:p>
            <a:pPr lvl="1"/>
            <a:r>
              <a:rPr lang="en-US" dirty="0" smtClean="0"/>
              <a:t>Replication</a:t>
            </a:r>
          </a:p>
          <a:p>
            <a:pPr lvl="1"/>
            <a:r>
              <a:rPr lang="en-US" dirty="0" smtClean="0"/>
              <a:t>E.g., RAID disks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9634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5632"/>
          </a:xfrm>
        </p:spPr>
        <p:txBody>
          <a:bodyPr>
            <a:normAutofit/>
          </a:bodyPr>
          <a:lstStyle/>
          <a:p>
            <a:r>
              <a:rPr lang="en-US" dirty="0" smtClean="0"/>
              <a:t>Closely related to critical sections in manipulating shared data structures</a:t>
            </a:r>
          </a:p>
          <a:p>
            <a:r>
              <a:rPr lang="en-US" dirty="0" smtClean="0"/>
              <a:t>Extend concept of atomic update from memory to stable storage</a:t>
            </a:r>
          </a:p>
          <a:p>
            <a:pPr lvl="1"/>
            <a:r>
              <a:rPr lang="en-US" dirty="0" smtClean="0"/>
              <a:t>Atomically update multiple persistent data structures</a:t>
            </a:r>
          </a:p>
          <a:p>
            <a:r>
              <a:rPr lang="en-US" dirty="0" smtClean="0"/>
              <a:t>Like flags for threads, many ad hoc approaches</a:t>
            </a:r>
          </a:p>
          <a:p>
            <a:pPr lvl="1"/>
            <a:r>
              <a:rPr lang="en-US" dirty="0" smtClean="0"/>
              <a:t>FFS carefully ordered the sequence of updates so that if a crash occurred while manipulating directory or </a:t>
            </a:r>
            <a:r>
              <a:rPr lang="en-US" dirty="0" err="1" smtClean="0"/>
              <a:t>inodes</a:t>
            </a:r>
            <a:r>
              <a:rPr lang="en-US" dirty="0" smtClean="0"/>
              <a:t> the disk scan on reboot would detect and recover the error, -- </a:t>
            </a:r>
            <a:r>
              <a:rPr lang="en-US" dirty="0" err="1" smtClean="0"/>
              <a:t>fsck</a:t>
            </a:r>
            <a:endParaRPr lang="en-US" dirty="0" smtClean="0"/>
          </a:p>
          <a:p>
            <a:pPr lvl="1"/>
            <a:r>
              <a:rPr lang="en-US" dirty="0" smtClean="0"/>
              <a:t>Applications use temporary files and rename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9264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897236"/>
          </a:xfrm>
        </p:spPr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Key concept: Transaction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924800" cy="20574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+mj-lt"/>
                <a:ea typeface="MS PGothic" charset="0"/>
              </a:rPr>
              <a:t>An </a:t>
            </a:r>
            <a:r>
              <a:rPr lang="en-US" dirty="0">
                <a:solidFill>
                  <a:srgbClr val="FC0128"/>
                </a:solidFill>
                <a:latin typeface="+mj-lt"/>
                <a:ea typeface="MS PGothic" charset="0"/>
              </a:rPr>
              <a:t>atomic sequence</a:t>
            </a:r>
            <a:r>
              <a:rPr lang="en-US" dirty="0">
                <a:latin typeface="+mj-lt"/>
                <a:ea typeface="MS PGothic" charset="0"/>
              </a:rPr>
              <a:t> </a:t>
            </a:r>
            <a:r>
              <a:rPr lang="en-US" dirty="0" smtClean="0">
                <a:latin typeface="+mj-lt"/>
                <a:ea typeface="MS PGothic" charset="0"/>
              </a:rPr>
              <a:t>of </a:t>
            </a:r>
            <a:r>
              <a:rPr lang="en-US" dirty="0">
                <a:latin typeface="+mj-lt"/>
                <a:ea typeface="MS PGothic" charset="0"/>
              </a:rPr>
              <a:t>actions (reads/writes</a:t>
            </a:r>
            <a:r>
              <a:rPr lang="en-US" dirty="0" smtClean="0">
                <a:latin typeface="+mj-lt"/>
                <a:ea typeface="MS PGothic" charset="0"/>
              </a:rPr>
              <a:t>) on a storage system (or database)</a:t>
            </a:r>
            <a:endParaRPr lang="en-US" dirty="0">
              <a:latin typeface="+mj-lt"/>
              <a:ea typeface="MS PGothic" charset="0"/>
            </a:endParaRPr>
          </a:p>
          <a:p>
            <a:pPr eaLnBrk="1" hangingPunct="1"/>
            <a:r>
              <a:rPr lang="en-US" dirty="0" smtClean="0">
                <a:latin typeface="+mj-lt"/>
                <a:ea typeface="MS PGothic" charset="0"/>
              </a:rPr>
              <a:t>That takes it </a:t>
            </a:r>
            <a:r>
              <a:rPr lang="en-US" dirty="0">
                <a:latin typeface="+mj-lt"/>
                <a:ea typeface="MS PGothic" charset="0"/>
              </a:rPr>
              <a:t>from one </a:t>
            </a:r>
            <a:r>
              <a:rPr lang="en-US" dirty="0">
                <a:solidFill>
                  <a:srgbClr val="FC0128"/>
                </a:solidFill>
                <a:latin typeface="+mj-lt"/>
                <a:ea typeface="MS PGothic" charset="0"/>
              </a:rPr>
              <a:t>consistent state</a:t>
            </a:r>
            <a:r>
              <a:rPr lang="en-US" dirty="0">
                <a:latin typeface="+mj-lt"/>
                <a:ea typeface="MS PGothic" charset="0"/>
              </a:rPr>
              <a:t> to another</a:t>
            </a:r>
          </a:p>
        </p:txBody>
      </p:sp>
      <p:sp>
        <p:nvSpPr>
          <p:cNvPr id="38915" name="AutoShape 4"/>
          <p:cNvSpPr>
            <a:spLocks noChangeArrowheads="1"/>
          </p:cNvSpPr>
          <p:nvPr/>
        </p:nvSpPr>
        <p:spPr bwMode="auto">
          <a:xfrm>
            <a:off x="609600" y="3471387"/>
            <a:ext cx="2819400" cy="10668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b="0">
              <a:latin typeface="+mj-lt"/>
            </a:endParaRPr>
          </a:p>
        </p:txBody>
      </p:sp>
      <p:sp>
        <p:nvSpPr>
          <p:cNvPr id="38916" name="Text Box 5"/>
          <p:cNvSpPr txBox="1">
            <a:spLocks noChangeArrowheads="1"/>
          </p:cNvSpPr>
          <p:nvPr/>
        </p:nvSpPr>
        <p:spPr bwMode="auto">
          <a:xfrm>
            <a:off x="609600" y="3733800"/>
            <a:ext cx="27542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b="0" dirty="0">
                <a:latin typeface="+mj-lt"/>
              </a:rPr>
              <a:t>consistent state 1</a:t>
            </a:r>
            <a:endParaRPr lang="en-US" b="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38917" name="AutoShape 6"/>
          <p:cNvSpPr>
            <a:spLocks noChangeArrowheads="1"/>
          </p:cNvSpPr>
          <p:nvPr/>
        </p:nvSpPr>
        <p:spPr bwMode="auto">
          <a:xfrm>
            <a:off x="5638800" y="3471387"/>
            <a:ext cx="2819400" cy="10668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b="0">
              <a:latin typeface="+mj-lt"/>
            </a:endParaRPr>
          </a:p>
        </p:txBody>
      </p:sp>
      <p:sp>
        <p:nvSpPr>
          <p:cNvPr id="38918" name="Text Box 7"/>
          <p:cNvSpPr txBox="1">
            <a:spLocks noChangeArrowheads="1"/>
          </p:cNvSpPr>
          <p:nvPr/>
        </p:nvSpPr>
        <p:spPr bwMode="auto">
          <a:xfrm>
            <a:off x="5654227" y="3733800"/>
            <a:ext cx="28039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b="0">
                <a:latin typeface="+mj-lt"/>
              </a:rPr>
              <a:t>consistent state 2</a:t>
            </a:r>
            <a:endParaRPr lang="en-US" b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38919" name="Line 8"/>
          <p:cNvSpPr>
            <a:spLocks noChangeShapeType="1"/>
          </p:cNvSpPr>
          <p:nvPr/>
        </p:nvSpPr>
        <p:spPr bwMode="auto">
          <a:xfrm>
            <a:off x="3429000" y="4004787"/>
            <a:ext cx="2209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38920" name="Text Box 9"/>
          <p:cNvSpPr txBox="1">
            <a:spLocks noChangeArrowheads="1"/>
          </p:cNvSpPr>
          <p:nvPr/>
        </p:nvSpPr>
        <p:spPr bwMode="auto">
          <a:xfrm>
            <a:off x="3657600" y="3492025"/>
            <a:ext cx="18149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b="0">
                <a:solidFill>
                  <a:srgbClr val="FF0000"/>
                </a:solidFill>
                <a:latin typeface="+mj-lt"/>
              </a:rPr>
              <a:t>transaction</a:t>
            </a:r>
          </a:p>
        </p:txBody>
      </p:sp>
    </p:spTree>
    <p:extLst>
      <p:ext uri="{BB962C8B-B14F-4D97-AF65-F5344CB8AC3E}">
        <p14:creationId xmlns:p14="http://schemas.microsoft.com/office/powerpoint/2010/main" val="23314467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Recall: File System Caching</a:t>
            </a:r>
            <a:endParaRPr lang="en-US" altLang="ko-KR" dirty="0" smtClean="0"/>
          </a:p>
        </p:txBody>
      </p:sp>
      <p:sp>
        <p:nvSpPr>
          <p:cNvPr id="90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74700"/>
            <a:ext cx="9067800" cy="6019800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Buffer Cache:</a:t>
            </a:r>
            <a:r>
              <a:rPr lang="en-US" altLang="ko-KR" dirty="0" smtClean="0"/>
              <a:t> Memory used to cache kernel resources, including disk blocks and name translations</a:t>
            </a:r>
          </a:p>
          <a:p>
            <a:pPr lvl="1"/>
            <a:r>
              <a:rPr lang="en-US" altLang="ko-KR" dirty="0" smtClean="0"/>
              <a:t>Can contain “dirty” blocks (blocks yet on disk)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Read Ahead Prefetching: </a:t>
            </a:r>
            <a:r>
              <a:rPr lang="en-US" altLang="ko-KR" dirty="0" smtClean="0"/>
              <a:t>fetch sequential blocks early</a:t>
            </a:r>
          </a:p>
          <a:p>
            <a:pPr lvl="1"/>
            <a:r>
              <a:rPr lang="en-US" altLang="ko-KR" dirty="0" smtClean="0"/>
              <a:t>Exploit fact that most common file access is sequential </a:t>
            </a:r>
          </a:p>
          <a:p>
            <a:pPr lvl="1"/>
            <a:r>
              <a:rPr lang="en-US" altLang="ko-KR" dirty="0" smtClean="0"/>
              <a:t>Elevator algorithm can efficiently interleave </a:t>
            </a:r>
            <a:r>
              <a:rPr lang="en-US" altLang="ko-KR" dirty="0" err="1" smtClean="0"/>
              <a:t>prefetches</a:t>
            </a:r>
            <a:r>
              <a:rPr lang="en-US" altLang="ko-KR" dirty="0" smtClean="0"/>
              <a:t> from different apps</a:t>
            </a:r>
          </a:p>
          <a:p>
            <a:pPr lvl="1"/>
            <a:r>
              <a:rPr lang="en-US" altLang="ko-KR" dirty="0" smtClean="0"/>
              <a:t>How much to </a:t>
            </a:r>
            <a:r>
              <a:rPr lang="en-US" altLang="ko-KR" dirty="0" err="1" smtClean="0"/>
              <a:t>prefetch</a:t>
            </a:r>
            <a:r>
              <a:rPr lang="en-US" altLang="ko-KR" dirty="0" smtClean="0"/>
              <a:t>?  It’s a balance!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Delayed Writes: </a:t>
            </a:r>
            <a:r>
              <a:rPr lang="en-US" altLang="ko-KR" dirty="0" smtClean="0"/>
              <a:t>Writes not immediately sent to disk</a:t>
            </a:r>
          </a:p>
          <a:p>
            <a:pPr lvl="1"/>
            <a:r>
              <a:rPr lang="en-US" altLang="ko-KR" dirty="0" smtClean="0"/>
              <a:t>write() copies data from user space buffer to kernel buffer </a:t>
            </a:r>
          </a:p>
          <a:p>
            <a:pPr lvl="2"/>
            <a:r>
              <a:rPr lang="en-US" altLang="ko-KR" dirty="0" smtClean="0"/>
              <a:t>Other applications read data from cache instead of disk</a:t>
            </a:r>
          </a:p>
          <a:p>
            <a:pPr lvl="1"/>
            <a:r>
              <a:rPr lang="en-US" altLang="ko-KR" dirty="0" smtClean="0"/>
              <a:t>Flushed to disk periodically (e.g. in UNIX, every 30 sec)</a:t>
            </a:r>
          </a:p>
          <a:p>
            <a:pPr lvl="1"/>
            <a:r>
              <a:rPr lang="en-US" altLang="ko-KR" dirty="0" smtClean="0"/>
              <a:t>Advantages: </a:t>
            </a:r>
          </a:p>
          <a:p>
            <a:pPr lvl="2"/>
            <a:r>
              <a:rPr lang="en-US" altLang="ko-KR" dirty="0" smtClean="0"/>
              <a:t>Disk scheduler can efficiently order lots of requests</a:t>
            </a:r>
          </a:p>
          <a:p>
            <a:pPr lvl="2"/>
            <a:r>
              <a:rPr lang="en-US" altLang="ko-KR" dirty="0" smtClean="0"/>
              <a:t>Disk allocation algorithm can be run with correct size value for a file</a:t>
            </a:r>
          </a:p>
          <a:p>
            <a:pPr lvl="2"/>
            <a:r>
              <a:rPr lang="en-US" altLang="ko-KR" dirty="0" smtClean="0"/>
              <a:t>Some files need never get written to disk! (</a:t>
            </a:r>
            <a:r>
              <a:rPr lang="en-US" altLang="ko-KR" dirty="0" err="1" smtClean="0"/>
              <a:t>e..g</a:t>
            </a:r>
            <a:r>
              <a:rPr lang="en-US" altLang="ko-KR" dirty="0" smtClean="0"/>
              <a:t> temporary scratch files written /</a:t>
            </a:r>
            <a:r>
              <a:rPr lang="en-US" altLang="ko-KR" dirty="0" err="1" smtClean="0"/>
              <a:t>tmp</a:t>
            </a:r>
            <a:r>
              <a:rPr lang="en-US" altLang="ko-KR" dirty="0" smtClean="0"/>
              <a:t> often don’t exist for 30 sec)</a:t>
            </a:r>
          </a:p>
          <a:p>
            <a:pPr lvl="1"/>
            <a:r>
              <a:rPr lang="en-US" altLang="ko-KR" dirty="0" smtClean="0"/>
              <a:t>Disadvantages</a:t>
            </a:r>
          </a:p>
          <a:p>
            <a:pPr lvl="2"/>
            <a:r>
              <a:rPr lang="en-US" altLang="ko-KR" dirty="0" smtClean="0"/>
              <a:t>What if system crashes before file has been written out?</a:t>
            </a:r>
          </a:p>
          <a:p>
            <a:pPr lvl="2"/>
            <a:r>
              <a:rPr lang="en-US" altLang="ko-KR" dirty="0" smtClean="0"/>
              <a:t>Worse yet, what if system crashes before a directory file has been written out? (lose pointer to </a:t>
            </a:r>
            <a:r>
              <a:rPr lang="en-US" altLang="ko-KR" dirty="0" err="1" smtClean="0"/>
              <a:t>inode</a:t>
            </a:r>
            <a:r>
              <a:rPr lang="en-US" altLang="ko-KR" dirty="0" smtClean="0"/>
              <a:t>!)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355129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0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0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0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0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0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0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0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0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0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0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0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0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05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05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05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05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05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05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05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05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05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05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05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05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05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05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052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052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052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052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052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052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5219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1054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Begin</a:t>
            </a:r>
            <a:r>
              <a:rPr lang="en-US" dirty="0" smtClean="0"/>
              <a:t> a transaction – get transaction id</a:t>
            </a:r>
          </a:p>
          <a:p>
            <a:r>
              <a:rPr lang="en-US" dirty="0" smtClean="0"/>
              <a:t>Do a bunch of updates</a:t>
            </a:r>
          </a:p>
          <a:p>
            <a:pPr lvl="1"/>
            <a:r>
              <a:rPr lang="en-US" dirty="0" smtClean="0"/>
              <a:t>If any fail along the way, </a:t>
            </a:r>
            <a:r>
              <a:rPr lang="en-US" dirty="0" smtClean="0">
                <a:solidFill>
                  <a:srgbClr val="0000FF"/>
                </a:solidFill>
              </a:rPr>
              <a:t>roll-back</a:t>
            </a:r>
          </a:p>
          <a:p>
            <a:pPr lvl="1"/>
            <a:r>
              <a:rPr lang="en-US" dirty="0" smtClean="0"/>
              <a:t>Or, if any conflicts with other transactions, </a:t>
            </a:r>
            <a:r>
              <a:rPr lang="en-US" dirty="0" smtClean="0">
                <a:solidFill>
                  <a:srgbClr val="0000FF"/>
                </a:solidFill>
              </a:rPr>
              <a:t>roll-back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Commit</a:t>
            </a:r>
            <a:r>
              <a:rPr lang="en-US" dirty="0" smtClean="0"/>
              <a:t> the transaction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194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772400" cy="838200"/>
          </a:xfrm>
        </p:spPr>
        <p:txBody>
          <a:bodyPr/>
          <a:lstStyle/>
          <a:p>
            <a:r>
              <a:rPr lang="en-US" dirty="0">
                <a:ea typeface="MS PGothic" charset="0"/>
              </a:rPr>
              <a:t>“Classic” Example: Transaction</a:t>
            </a:r>
          </a:p>
        </p:txBody>
      </p:sp>
      <p:sp>
        <p:nvSpPr>
          <p:cNvPr id="54274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7848600" cy="457200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FontTx/>
              <a:buNone/>
            </a:pPr>
            <a:r>
              <a:rPr lang="en-US" sz="2000" dirty="0">
                <a:latin typeface="Courier" charset="0"/>
                <a:ea typeface="MS PGothic" charset="0"/>
              </a:rPr>
              <a:t>UPDATE accounts SET balance = balance - 100.00 WHERE name = 'Alice'; </a:t>
            </a:r>
          </a:p>
          <a:p>
            <a:pPr>
              <a:spcAft>
                <a:spcPts val="1200"/>
              </a:spcAft>
              <a:buFontTx/>
              <a:buNone/>
            </a:pPr>
            <a:r>
              <a:rPr lang="en-US" sz="2000" dirty="0">
                <a:latin typeface="Courier" charset="0"/>
                <a:ea typeface="MS PGothic" charset="0"/>
              </a:rPr>
              <a:t>UPDATE branches SET balance = balance - 100.00 WHERE name = (SELECT </a:t>
            </a:r>
            <a:r>
              <a:rPr lang="en-US" sz="2000" dirty="0" err="1">
                <a:latin typeface="Courier" charset="0"/>
                <a:ea typeface="MS PGothic" charset="0"/>
              </a:rPr>
              <a:t>branch_name</a:t>
            </a:r>
            <a:r>
              <a:rPr lang="en-US" sz="2000" dirty="0">
                <a:latin typeface="Courier" charset="0"/>
                <a:ea typeface="MS PGothic" charset="0"/>
              </a:rPr>
              <a:t> FROM accounts WHERE name = 'Alice');</a:t>
            </a:r>
          </a:p>
          <a:p>
            <a:pPr>
              <a:spcAft>
                <a:spcPts val="1200"/>
              </a:spcAft>
              <a:buFontTx/>
              <a:buNone/>
            </a:pPr>
            <a:r>
              <a:rPr lang="en-US" sz="2000" dirty="0">
                <a:latin typeface="Courier" charset="0"/>
                <a:ea typeface="MS PGothic" charset="0"/>
              </a:rPr>
              <a:t>UPDATE accounts SET balance = balance + 100.00 WHERE name = 'Bob'; </a:t>
            </a:r>
          </a:p>
          <a:p>
            <a:pPr>
              <a:buFontTx/>
              <a:buNone/>
            </a:pPr>
            <a:r>
              <a:rPr lang="en-US" sz="2000" dirty="0">
                <a:latin typeface="Courier" charset="0"/>
                <a:ea typeface="MS PGothic" charset="0"/>
              </a:rPr>
              <a:t>UPDATE branches SET balance = balance + 100.00 WHERE name = (SELECT </a:t>
            </a:r>
            <a:r>
              <a:rPr lang="en-US" sz="2000" dirty="0" err="1">
                <a:latin typeface="Courier" charset="0"/>
                <a:ea typeface="MS PGothic" charset="0"/>
              </a:rPr>
              <a:t>branch_name</a:t>
            </a:r>
            <a:r>
              <a:rPr lang="en-US" sz="2000" dirty="0">
                <a:latin typeface="Courier" charset="0"/>
                <a:ea typeface="MS PGothic" charset="0"/>
              </a:rPr>
              <a:t> FROM accounts WHERE name = 'Bob');</a:t>
            </a:r>
          </a:p>
        </p:txBody>
      </p:sp>
      <p:sp>
        <p:nvSpPr>
          <p:cNvPr id="54275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633413" y="6453188"/>
            <a:ext cx="2895600" cy="40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endParaRPr lang="en-US" sz="1200">
              <a:latin typeface="Times New Roman" charset="0"/>
            </a:endParaRPr>
          </a:p>
          <a:p>
            <a:endParaRPr lang="en-US" sz="1200">
              <a:latin typeface="Times New Roman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889000"/>
            <a:ext cx="42018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b="1" dirty="0">
                <a:latin typeface="Courier" charset="0"/>
              </a:rPr>
              <a:t>BEGIN;    --BEGIN TRANSACTION</a:t>
            </a:r>
            <a:endParaRPr lang="en-US" b="1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5253038"/>
            <a:ext cx="35091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b="1" dirty="0">
                <a:latin typeface="Courier" charset="0"/>
              </a:rPr>
              <a:t>COMMIT;    --COMMIT WORK</a:t>
            </a:r>
            <a:endParaRPr lang="en-US" b="1" dirty="0"/>
          </a:p>
        </p:txBody>
      </p:sp>
      <p:sp>
        <p:nvSpPr>
          <p:cNvPr id="54278" name="Rectangle 7"/>
          <p:cNvSpPr>
            <a:spLocks noChangeArrowheads="1"/>
          </p:cNvSpPr>
          <p:nvPr/>
        </p:nvSpPr>
        <p:spPr bwMode="auto">
          <a:xfrm>
            <a:off x="685800" y="5867400"/>
            <a:ext cx="7848600" cy="609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b="0">
                <a:latin typeface="Helvetica" charset="0"/>
              </a:rPr>
              <a:t>Transfer $100 from Alice</a:t>
            </a:r>
            <a:r>
              <a:rPr lang="ja-JP" altLang="en-US" b="0">
                <a:latin typeface="Helvetica" charset="0"/>
              </a:rPr>
              <a:t>’</a:t>
            </a:r>
            <a:r>
              <a:rPr lang="en-US" altLang="ja-JP" b="0">
                <a:latin typeface="Helvetica" charset="0"/>
              </a:rPr>
              <a:t>s account to Bob’s account</a:t>
            </a:r>
            <a:endParaRPr lang="en-US" b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417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001000" cy="533400"/>
          </a:xfrm>
        </p:spPr>
        <p:txBody>
          <a:bodyPr>
            <a:normAutofit/>
          </a:bodyPr>
          <a:lstStyle/>
          <a:p>
            <a:r>
              <a:rPr lang="en-US">
                <a:ea typeface="MS PGothic" charset="0"/>
              </a:rPr>
              <a:t>The ACID properties of Transactions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686800" cy="51054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F0000"/>
                </a:solidFill>
                <a:latin typeface="+mj-lt"/>
                <a:ea typeface="MS PGothic" charset="0"/>
              </a:rPr>
              <a:t>Atomicity:</a:t>
            </a:r>
            <a:r>
              <a:rPr lang="en-US" dirty="0">
                <a:latin typeface="+mj-lt"/>
                <a:ea typeface="MS PGothic" charset="0"/>
              </a:rPr>
              <a:t> all actions in the transaction happen, or none happen</a:t>
            </a:r>
          </a:p>
          <a:p>
            <a:pPr lvl="2">
              <a:lnSpc>
                <a:spcPct val="100000"/>
              </a:lnSpc>
            </a:pPr>
            <a:endParaRPr lang="en-US" dirty="0">
              <a:latin typeface="+mj-lt"/>
              <a:ea typeface="MS PGothic" charset="0"/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F0000"/>
                </a:solidFill>
                <a:latin typeface="+mj-lt"/>
                <a:ea typeface="MS PGothic" charset="0"/>
              </a:rPr>
              <a:t>Consistency:</a:t>
            </a:r>
            <a:r>
              <a:rPr lang="en-US" dirty="0">
                <a:latin typeface="+mj-lt"/>
                <a:ea typeface="MS PGothic" charset="0"/>
              </a:rPr>
              <a:t> transactions maintain data integrity, e.g.,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+mj-lt"/>
                <a:ea typeface="MS PGothic" charset="0"/>
              </a:rPr>
              <a:t>Balance cannot be negative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+mj-lt"/>
                <a:ea typeface="MS PGothic" charset="0"/>
              </a:rPr>
              <a:t>Cannot reschedule meeting on February 30</a:t>
            </a:r>
          </a:p>
          <a:p>
            <a:pPr lvl="2">
              <a:lnSpc>
                <a:spcPct val="100000"/>
              </a:lnSpc>
            </a:pPr>
            <a:endParaRPr lang="en-US" dirty="0">
              <a:latin typeface="+mj-lt"/>
              <a:ea typeface="MS PGothic" charset="0"/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F0000"/>
                </a:solidFill>
                <a:latin typeface="+mj-lt"/>
                <a:ea typeface="MS PGothic" charset="0"/>
              </a:rPr>
              <a:t>Isolation:</a:t>
            </a:r>
            <a:r>
              <a:rPr lang="en-US" dirty="0">
                <a:solidFill>
                  <a:srgbClr val="FF0000"/>
                </a:solidFill>
                <a:latin typeface="+mj-lt"/>
                <a:ea typeface="MS PGothic" charset="0"/>
              </a:rPr>
              <a:t> </a:t>
            </a:r>
            <a:r>
              <a:rPr lang="en-US" dirty="0">
                <a:latin typeface="+mj-lt"/>
                <a:ea typeface="MS PGothic" charset="0"/>
              </a:rPr>
              <a:t>execution of one transaction is isolated from that of all others; no problems from concurrency</a:t>
            </a:r>
          </a:p>
          <a:p>
            <a:pPr lvl="2">
              <a:lnSpc>
                <a:spcPct val="100000"/>
              </a:lnSpc>
            </a:pPr>
            <a:endParaRPr lang="en-US" dirty="0">
              <a:latin typeface="+mj-lt"/>
              <a:ea typeface="MS PGothic" charset="0"/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F0000"/>
                </a:solidFill>
                <a:latin typeface="+mj-lt"/>
                <a:ea typeface="MS PGothic" charset="0"/>
              </a:rPr>
              <a:t>Durability:</a:t>
            </a:r>
            <a:r>
              <a:rPr lang="en-US" dirty="0">
                <a:solidFill>
                  <a:srgbClr val="FF0000"/>
                </a:solidFill>
                <a:latin typeface="+mj-lt"/>
                <a:ea typeface="MS PGothic" charset="0"/>
              </a:rPr>
              <a:t> </a:t>
            </a:r>
            <a:r>
              <a:rPr lang="en-US" dirty="0">
                <a:latin typeface="+mj-lt"/>
                <a:ea typeface="MS PGothic" charset="0"/>
              </a:rPr>
              <a:t>if a transaction commits, its effects persist despite crashes</a:t>
            </a:r>
          </a:p>
          <a:p>
            <a:pPr>
              <a:lnSpc>
                <a:spcPct val="100000"/>
              </a:lnSpc>
            </a:pPr>
            <a:endParaRPr lang="en-US" dirty="0">
              <a:latin typeface="+mj-lt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1315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Transactional File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8674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Better reliability through use of log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All changes are treated as </a:t>
            </a:r>
            <a:r>
              <a:rPr lang="en-US" altLang="ko-KR" i="1" dirty="0">
                <a:ea typeface="굴림" panose="020B0600000101010101" pitchFamily="34" charset="-127"/>
              </a:rPr>
              <a:t>transactions </a:t>
            </a: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 transaction is </a:t>
            </a:r>
            <a:r>
              <a:rPr lang="en-US" altLang="ko-KR" i="1" dirty="0">
                <a:ea typeface="굴림" panose="020B0600000101010101" pitchFamily="34" charset="-127"/>
              </a:rPr>
              <a:t>committed</a:t>
            </a:r>
            <a:r>
              <a:rPr lang="en-US" altLang="ko-KR" dirty="0">
                <a:ea typeface="굴림" panose="020B0600000101010101" pitchFamily="34" charset="-127"/>
              </a:rPr>
              <a:t> once it is written to the log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Data forced to disk for reliability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Process can be accelerated with NVRAM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Although File system may not be updated immediately, data preserved in the log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Difference between “Log Structured” and “</a:t>
            </a:r>
            <a:r>
              <a:rPr lang="en-US" altLang="ko-KR" dirty="0" err="1">
                <a:ea typeface="굴림" panose="020B0600000101010101" pitchFamily="34" charset="-127"/>
              </a:rPr>
              <a:t>Journaled</a:t>
            </a:r>
            <a:r>
              <a:rPr lang="en-US" altLang="ko-KR" dirty="0">
                <a:ea typeface="굴림" panose="020B0600000101010101" pitchFamily="34" charset="-127"/>
              </a:rPr>
              <a:t>”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In a Log Structured </a:t>
            </a:r>
            <a:r>
              <a:rPr lang="en-US" altLang="ko-KR" dirty="0" err="1">
                <a:ea typeface="굴림" panose="020B0600000101010101" pitchFamily="34" charset="-127"/>
              </a:rPr>
              <a:t>filesystem</a:t>
            </a:r>
            <a:r>
              <a:rPr lang="en-US" altLang="ko-KR" dirty="0">
                <a:ea typeface="굴림" panose="020B0600000101010101" pitchFamily="34" charset="-127"/>
              </a:rPr>
              <a:t>, data stays in log form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In a </a:t>
            </a:r>
            <a:r>
              <a:rPr lang="en-US" altLang="ko-KR" dirty="0" err="1">
                <a:ea typeface="굴림" panose="020B0600000101010101" pitchFamily="34" charset="-127"/>
              </a:rPr>
              <a:t>Journaled</a:t>
            </a:r>
            <a:r>
              <a:rPr lang="en-US" altLang="ko-KR" dirty="0">
                <a:ea typeface="굴림" panose="020B0600000101010101" pitchFamily="34" charset="-127"/>
              </a:rPr>
              <a:t> </a:t>
            </a:r>
            <a:r>
              <a:rPr lang="en-US" altLang="ko-KR" dirty="0" err="1">
                <a:ea typeface="굴림" panose="020B0600000101010101" pitchFamily="34" charset="-127"/>
              </a:rPr>
              <a:t>filesystem</a:t>
            </a:r>
            <a:r>
              <a:rPr lang="en-US" altLang="ko-KR" dirty="0">
                <a:ea typeface="굴림" panose="020B0600000101010101" pitchFamily="34" charset="-127"/>
              </a:rPr>
              <a:t>, Log used for recovery</a:t>
            </a:r>
          </a:p>
          <a:p>
            <a:r>
              <a:rPr lang="en-US" dirty="0" smtClean="0"/>
              <a:t>Journaling File System</a:t>
            </a:r>
          </a:p>
          <a:p>
            <a:pPr lvl="1"/>
            <a:r>
              <a:rPr lang="en-US" dirty="0" smtClean="0"/>
              <a:t>Applies updates to system metadata using transactions (using logs, etc.)</a:t>
            </a:r>
          </a:p>
          <a:p>
            <a:pPr lvl="1"/>
            <a:r>
              <a:rPr lang="en-US" dirty="0" smtClean="0"/>
              <a:t>Updates to non-directory files (i.e., user stuff) can be done in place (without logs), full logging optional</a:t>
            </a:r>
          </a:p>
          <a:p>
            <a:pPr lvl="1"/>
            <a:r>
              <a:rPr lang="en-US" dirty="0" smtClean="0"/>
              <a:t>Ex: NTFS, Apple HFS+, Linux XFS, JFS, ext3, ext4</a:t>
            </a:r>
          </a:p>
          <a:p>
            <a:r>
              <a:rPr lang="en-US" dirty="0" smtClean="0"/>
              <a:t>Full Logging File System</a:t>
            </a:r>
          </a:p>
          <a:p>
            <a:pPr lvl="1"/>
            <a:r>
              <a:rPr lang="en-US" dirty="0" smtClean="0"/>
              <a:t>All updates to disk are done in transactions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31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File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15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Instead of modifying data structures on disk directly, write changes to a journal/log</a:t>
            </a:r>
          </a:p>
          <a:p>
            <a:pPr lvl="1"/>
            <a:r>
              <a:rPr lang="en-US" dirty="0" smtClean="0"/>
              <a:t>Intention list: set of changes we intend to make</a:t>
            </a:r>
          </a:p>
          <a:p>
            <a:pPr lvl="1"/>
            <a:r>
              <a:rPr lang="en-US" dirty="0" smtClean="0"/>
              <a:t>Log/Journal is </a:t>
            </a:r>
            <a:r>
              <a:rPr lang="en-US" b="1" dirty="0" smtClean="0"/>
              <a:t>append-only</a:t>
            </a:r>
          </a:p>
          <a:p>
            <a:pPr lvl="1"/>
            <a:r>
              <a:rPr lang="en-US" dirty="0" smtClean="0"/>
              <a:t>Single commit record commits transaction</a:t>
            </a:r>
            <a:endParaRPr lang="en-US" b="1" dirty="0" smtClean="0"/>
          </a:p>
          <a:p>
            <a:r>
              <a:rPr lang="en-US" dirty="0" smtClean="0"/>
              <a:t>Once changes are in the log, it is safe to apply changes to data structures on disk</a:t>
            </a:r>
          </a:p>
          <a:p>
            <a:pPr lvl="1"/>
            <a:r>
              <a:rPr lang="en-US" dirty="0" smtClean="0"/>
              <a:t>Recovery can read log to see what changes were intended</a:t>
            </a:r>
          </a:p>
          <a:p>
            <a:pPr lvl="1"/>
            <a:r>
              <a:rPr lang="en-US" dirty="0" smtClean="0"/>
              <a:t>Can take our time making the changes</a:t>
            </a:r>
          </a:p>
          <a:p>
            <a:pPr lvl="2"/>
            <a:r>
              <a:rPr lang="en-US" dirty="0" smtClean="0"/>
              <a:t>As long as new requests consult the log first</a:t>
            </a:r>
          </a:p>
          <a:p>
            <a:r>
              <a:rPr lang="en-US" dirty="0" smtClean="0"/>
              <a:t>Once changes are copied, safe to remove log</a:t>
            </a:r>
          </a:p>
          <a:p>
            <a:r>
              <a:rPr lang="en-US" dirty="0" smtClean="0"/>
              <a:t>But, …</a:t>
            </a:r>
          </a:p>
          <a:p>
            <a:pPr lvl="1"/>
            <a:r>
              <a:rPr lang="en-US" dirty="0" smtClean="0"/>
              <a:t>If the last atomic action is not done … poof … all gone</a:t>
            </a:r>
          </a:p>
          <a:p>
            <a:r>
              <a:rPr lang="en-US" dirty="0" smtClean="0"/>
              <a:t>Basic assumption: </a:t>
            </a:r>
          </a:p>
          <a:p>
            <a:pPr lvl="1"/>
            <a:r>
              <a:rPr lang="en-US" dirty="0" smtClean="0"/>
              <a:t>Updates to sectors are atomic and ordered</a:t>
            </a:r>
          </a:p>
          <a:p>
            <a:pPr lvl="1"/>
            <a:r>
              <a:rPr lang="en-US" dirty="0" smtClean="0"/>
              <a:t>Not necessarily true unless very careful, but key assumption</a:t>
            </a:r>
          </a:p>
        </p:txBody>
      </p:sp>
    </p:spTree>
    <p:extLst>
      <p:ext uri="{BB962C8B-B14F-4D97-AF65-F5344CB8AC3E}">
        <p14:creationId xmlns:p14="http://schemas.microsoft.com/office/powerpoint/2010/main" val="34559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Redo 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Prepare</a:t>
            </a:r>
          </a:p>
          <a:p>
            <a:pPr lvl="1"/>
            <a:r>
              <a:rPr lang="en-US" dirty="0" smtClean="0"/>
              <a:t>Write all changes (in transaction) to log</a:t>
            </a:r>
          </a:p>
          <a:p>
            <a:r>
              <a:rPr lang="en-US" dirty="0" smtClean="0"/>
              <a:t>Commit</a:t>
            </a:r>
          </a:p>
          <a:p>
            <a:pPr lvl="1"/>
            <a:r>
              <a:rPr lang="en-US" dirty="0" smtClean="0"/>
              <a:t>Single disk write to make transaction durable</a:t>
            </a:r>
          </a:p>
          <a:p>
            <a:r>
              <a:rPr lang="en-US" dirty="0" smtClean="0"/>
              <a:t>Redo</a:t>
            </a:r>
          </a:p>
          <a:p>
            <a:pPr lvl="1"/>
            <a:r>
              <a:rPr lang="en-US" dirty="0" smtClean="0"/>
              <a:t>Copy changes to disk</a:t>
            </a:r>
          </a:p>
          <a:p>
            <a:r>
              <a:rPr lang="en-US" dirty="0" smtClean="0"/>
              <a:t>Garbage collection</a:t>
            </a:r>
          </a:p>
          <a:p>
            <a:pPr lvl="1"/>
            <a:r>
              <a:rPr lang="en-US" dirty="0" smtClean="0"/>
              <a:t>Reclaim space in log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Recovery</a:t>
            </a:r>
          </a:p>
          <a:p>
            <a:pPr lvl="1"/>
            <a:r>
              <a:rPr lang="en-US" dirty="0" smtClean="0"/>
              <a:t>Read log</a:t>
            </a:r>
          </a:p>
          <a:p>
            <a:pPr lvl="1"/>
            <a:r>
              <a:rPr lang="en-US" dirty="0" smtClean="0"/>
              <a:t>Redo any operations for committed transactions</a:t>
            </a:r>
          </a:p>
          <a:p>
            <a:pPr lvl="1"/>
            <a:r>
              <a:rPr lang="en-US" dirty="0" smtClean="0"/>
              <a:t>Garbage collect log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110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Creating a file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78483" y="990600"/>
            <a:ext cx="5079317" cy="5091436"/>
          </a:xfrm>
        </p:spPr>
        <p:txBody>
          <a:bodyPr>
            <a:normAutofit/>
          </a:bodyPr>
          <a:lstStyle/>
          <a:p>
            <a:r>
              <a:rPr lang="en-US" sz="2200" dirty="0" smtClean="0"/>
              <a:t>Find free data block(s)</a:t>
            </a:r>
          </a:p>
          <a:p>
            <a:r>
              <a:rPr lang="en-US" sz="2200" dirty="0" smtClean="0"/>
              <a:t>Find free </a:t>
            </a:r>
            <a:r>
              <a:rPr lang="en-US" sz="2200" dirty="0" err="1" smtClean="0"/>
              <a:t>inode</a:t>
            </a:r>
            <a:r>
              <a:rPr lang="en-US" sz="2200" dirty="0" smtClean="0"/>
              <a:t> entry</a:t>
            </a:r>
          </a:p>
          <a:p>
            <a:r>
              <a:rPr lang="en-US" sz="2200" dirty="0" smtClean="0"/>
              <a:t>Find </a:t>
            </a:r>
            <a:r>
              <a:rPr lang="en-US" sz="2200" dirty="0" err="1" smtClean="0"/>
              <a:t>dirent</a:t>
            </a:r>
            <a:r>
              <a:rPr lang="en-US" sz="2200" dirty="0" smtClean="0"/>
              <a:t> insertion point</a:t>
            </a:r>
          </a:p>
          <a:p>
            <a:pPr marL="0" indent="0">
              <a:buNone/>
            </a:pPr>
            <a:r>
              <a:rPr lang="en-US" sz="2200" dirty="0" smtClean="0"/>
              <a:t>--------------------------</a:t>
            </a:r>
          </a:p>
          <a:p>
            <a:r>
              <a:rPr lang="en-US" sz="2200" dirty="0" smtClean="0"/>
              <a:t>Write map (i.e., mark used)</a:t>
            </a:r>
          </a:p>
          <a:p>
            <a:r>
              <a:rPr lang="en-US" sz="2200" dirty="0" smtClean="0"/>
              <a:t>Write </a:t>
            </a:r>
            <a:r>
              <a:rPr lang="en-US" sz="2200" dirty="0" err="1" smtClean="0"/>
              <a:t>inode</a:t>
            </a:r>
            <a:r>
              <a:rPr lang="en-US" sz="2200" dirty="0" smtClean="0"/>
              <a:t> entry to point to block(s)</a:t>
            </a:r>
          </a:p>
          <a:p>
            <a:r>
              <a:rPr lang="en-US" sz="2200" dirty="0" smtClean="0"/>
              <a:t>Write </a:t>
            </a:r>
            <a:r>
              <a:rPr lang="en-US" sz="2200" dirty="0" err="1" smtClean="0"/>
              <a:t>dirent</a:t>
            </a:r>
            <a:r>
              <a:rPr lang="en-US" sz="2200" dirty="0" smtClean="0"/>
              <a:t> to point to </a:t>
            </a:r>
            <a:r>
              <a:rPr lang="en-US" sz="2200" dirty="0" err="1" smtClean="0"/>
              <a:t>inode</a:t>
            </a:r>
            <a:endParaRPr lang="en-US" sz="2200" dirty="0" smtClean="0"/>
          </a:p>
          <a:p>
            <a:endParaRPr lang="en-US" sz="2200" dirty="0"/>
          </a:p>
        </p:txBody>
      </p:sp>
      <p:sp>
        <p:nvSpPr>
          <p:cNvPr id="10" name="Can 9"/>
          <p:cNvSpPr/>
          <p:nvPr/>
        </p:nvSpPr>
        <p:spPr>
          <a:xfrm>
            <a:off x="5609996" y="1622297"/>
            <a:ext cx="2099734" cy="3048000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780819" y="2843640"/>
            <a:ext cx="126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blocks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850854" y="2123750"/>
            <a:ext cx="129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Free Space map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 rot="16200000">
            <a:off x="6480860" y="2018013"/>
            <a:ext cx="364957" cy="1802120"/>
            <a:chOff x="7605706" y="1270135"/>
            <a:chExt cx="364957" cy="1802120"/>
          </a:xfrm>
        </p:grpSpPr>
        <p:sp>
          <p:nvSpPr>
            <p:cNvPr id="22" name="Rectangle 21"/>
            <p:cNvSpPr/>
            <p:nvPr/>
          </p:nvSpPr>
          <p:spPr>
            <a:xfrm>
              <a:off x="7605706" y="1270135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605706" y="1591319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05706" y="189790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05706" y="2219088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05706" y="2751071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605706" y="2425537"/>
              <a:ext cx="34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219534" y="2308416"/>
            <a:ext cx="2561285" cy="121398"/>
            <a:chOff x="64770" y="2031999"/>
            <a:chExt cx="5082551" cy="364957"/>
          </a:xfrm>
        </p:grpSpPr>
        <p:grpSp>
          <p:nvGrpSpPr>
            <p:cNvPr id="35" name="Group 34"/>
            <p:cNvGrpSpPr/>
            <p:nvPr/>
          </p:nvGrpSpPr>
          <p:grpSpPr>
            <a:xfrm>
              <a:off x="2607047" y="2031999"/>
              <a:ext cx="1270137" cy="364957"/>
              <a:chOff x="2607047" y="2031999"/>
              <a:chExt cx="1270137" cy="364957"/>
            </a:xfrm>
          </p:grpSpPr>
          <p:sp>
            <p:nvSpPr>
              <p:cNvPr id="29" name="Rectangle 28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3877184" y="2031999"/>
              <a:ext cx="1270137" cy="364957"/>
              <a:chOff x="2607047" y="2031999"/>
              <a:chExt cx="1270137" cy="364957"/>
            </a:xfrm>
          </p:grpSpPr>
          <p:sp>
            <p:nvSpPr>
              <p:cNvPr id="37" name="Rectangle 36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64770" y="2031999"/>
              <a:ext cx="1270137" cy="364957"/>
              <a:chOff x="2607047" y="2031999"/>
              <a:chExt cx="1270137" cy="364957"/>
            </a:xfrm>
          </p:grpSpPr>
          <p:sp>
            <p:nvSpPr>
              <p:cNvPr id="42" name="Rectangle 41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1334907" y="2031999"/>
              <a:ext cx="1270137" cy="364957"/>
              <a:chOff x="2607047" y="2031999"/>
              <a:chExt cx="1270137" cy="364957"/>
            </a:xfrm>
          </p:grpSpPr>
          <p:sp>
            <p:nvSpPr>
              <p:cNvPr id="47" name="Rectangle 46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9" name="Rectangle 68"/>
          <p:cNvSpPr/>
          <p:nvPr/>
        </p:nvSpPr>
        <p:spPr>
          <a:xfrm rot="16200000">
            <a:off x="7087320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 rot="16200000">
            <a:off x="7328240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 rot="16200000">
            <a:off x="7558209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5181077" y="3341778"/>
            <a:ext cx="952728" cy="242349"/>
            <a:chOff x="2607047" y="2031999"/>
            <a:chExt cx="1270137" cy="364957"/>
          </a:xfrm>
        </p:grpSpPr>
        <p:sp>
          <p:nvSpPr>
            <p:cNvPr id="61" name="Rectangle 60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133805" y="3341778"/>
            <a:ext cx="952728" cy="242349"/>
            <a:chOff x="2607047" y="2031999"/>
            <a:chExt cx="1270137" cy="364957"/>
          </a:xfrm>
        </p:grpSpPr>
        <p:sp>
          <p:nvSpPr>
            <p:cNvPr id="57" name="Rectangle 5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7884929" y="3284702"/>
            <a:ext cx="1251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Inode</a:t>
            </a:r>
            <a:r>
              <a:rPr lang="en-US" dirty="0" smtClean="0"/>
              <a:t> table</a:t>
            </a:r>
            <a:endParaRPr lang="en-US" dirty="0"/>
          </a:p>
        </p:txBody>
      </p:sp>
      <p:grpSp>
        <p:nvGrpSpPr>
          <p:cNvPr id="83" name="Group 82"/>
          <p:cNvGrpSpPr/>
          <p:nvPr/>
        </p:nvGrpSpPr>
        <p:grpSpPr>
          <a:xfrm>
            <a:off x="5945908" y="3708339"/>
            <a:ext cx="1457827" cy="761444"/>
            <a:chOff x="1744000" y="2182577"/>
            <a:chExt cx="1430729" cy="918973"/>
          </a:xfrm>
        </p:grpSpPr>
        <p:sp>
          <p:nvSpPr>
            <p:cNvPr id="75" name="Rectangle 74"/>
            <p:cNvSpPr/>
            <p:nvPr/>
          </p:nvSpPr>
          <p:spPr>
            <a:xfrm rot="16200000">
              <a:off x="1882705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 rot="16200000">
              <a:off x="2203889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 rot="16200000">
              <a:off x="2510474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 rot="16200000">
              <a:off x="2831658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 rot="16200000">
              <a:off x="2781130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 rot="16200000">
              <a:off x="1722113" y="220446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 rot="16200000">
              <a:off x="2206034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7892861" y="3982719"/>
            <a:ext cx="1056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Directory</a:t>
            </a:r>
          </a:p>
          <a:p>
            <a:r>
              <a:rPr lang="en-US" dirty="0" smtClean="0"/>
              <a:t>entries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 rot="16200000">
            <a:off x="5889522" y="2297897"/>
            <a:ext cx="121398" cy="16185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 rot="16200000">
            <a:off x="6114238" y="3352203"/>
            <a:ext cx="242349" cy="24092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6"/>
          <p:cNvSpPr/>
          <p:nvPr/>
        </p:nvSpPr>
        <p:spPr>
          <a:xfrm>
            <a:off x="6250601" y="2982204"/>
            <a:ext cx="314088" cy="485144"/>
          </a:xfrm>
          <a:custGeom>
            <a:avLst/>
            <a:gdLst>
              <a:gd name="connsiteX0" fmla="*/ 14270 w 314088"/>
              <a:gd name="connsiteY0" fmla="*/ 485144 h 485144"/>
              <a:gd name="connsiteX1" fmla="*/ 28541 w 314088"/>
              <a:gd name="connsiteY1" fmla="*/ 242572 h 485144"/>
              <a:gd name="connsiteX2" fmla="*/ 271144 w 314088"/>
              <a:gd name="connsiteY2" fmla="*/ 214034 h 485144"/>
              <a:gd name="connsiteX3" fmla="*/ 313956 w 314088"/>
              <a:gd name="connsiteY3" fmla="*/ 0 h 485144"/>
              <a:gd name="connsiteX4" fmla="*/ 313956 w 314088"/>
              <a:gd name="connsiteY4" fmla="*/ 0 h 48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088" h="485144">
                <a:moveTo>
                  <a:pt x="14270" y="485144"/>
                </a:moveTo>
                <a:cubicBezTo>
                  <a:pt x="-1" y="386450"/>
                  <a:pt x="-14271" y="287757"/>
                  <a:pt x="28541" y="242572"/>
                </a:cubicBezTo>
                <a:cubicBezTo>
                  <a:pt x="71353" y="197387"/>
                  <a:pt x="223575" y="254463"/>
                  <a:pt x="271144" y="214034"/>
                </a:cubicBezTo>
                <a:cubicBezTo>
                  <a:pt x="318713" y="173605"/>
                  <a:pt x="313956" y="0"/>
                  <a:pt x="313956" y="0"/>
                </a:cubicBezTo>
                <a:lnTo>
                  <a:pt x="313956" y="0"/>
                </a:lnTo>
              </a:path>
            </a:pathLst>
          </a:custGeom>
          <a:ln>
            <a:solidFill>
              <a:srgbClr val="00009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 rot="16200000">
            <a:off x="6778696" y="4154950"/>
            <a:ext cx="302397" cy="32726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8"/>
          <p:cNvSpPr/>
          <p:nvPr/>
        </p:nvSpPr>
        <p:spPr>
          <a:xfrm flipH="1">
            <a:off x="6273175" y="3584128"/>
            <a:ext cx="663309" cy="694104"/>
          </a:xfrm>
          <a:custGeom>
            <a:avLst/>
            <a:gdLst>
              <a:gd name="connsiteX0" fmla="*/ 14270 w 314088"/>
              <a:gd name="connsiteY0" fmla="*/ 485144 h 485144"/>
              <a:gd name="connsiteX1" fmla="*/ 28541 w 314088"/>
              <a:gd name="connsiteY1" fmla="*/ 242572 h 485144"/>
              <a:gd name="connsiteX2" fmla="*/ 271144 w 314088"/>
              <a:gd name="connsiteY2" fmla="*/ 214034 h 485144"/>
              <a:gd name="connsiteX3" fmla="*/ 313956 w 314088"/>
              <a:gd name="connsiteY3" fmla="*/ 0 h 485144"/>
              <a:gd name="connsiteX4" fmla="*/ 313956 w 314088"/>
              <a:gd name="connsiteY4" fmla="*/ 0 h 48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088" h="485144">
                <a:moveTo>
                  <a:pt x="14270" y="485144"/>
                </a:moveTo>
                <a:cubicBezTo>
                  <a:pt x="-1" y="386450"/>
                  <a:pt x="-14271" y="287757"/>
                  <a:pt x="28541" y="242572"/>
                </a:cubicBezTo>
                <a:cubicBezTo>
                  <a:pt x="71353" y="197387"/>
                  <a:pt x="223575" y="254463"/>
                  <a:pt x="271144" y="214034"/>
                </a:cubicBezTo>
                <a:cubicBezTo>
                  <a:pt x="318713" y="173605"/>
                  <a:pt x="313956" y="0"/>
                  <a:pt x="313956" y="0"/>
                </a:cubicBezTo>
                <a:lnTo>
                  <a:pt x="313956" y="0"/>
                </a:lnTo>
              </a:path>
            </a:pathLst>
          </a:custGeom>
          <a:ln>
            <a:solidFill>
              <a:srgbClr val="00009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839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 animBg="1"/>
      <p:bldP spid="87" grpId="0" animBg="1"/>
      <p:bldP spid="88" grpId="0" animBg="1"/>
      <p:bldP spid="8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Ex: Creating a file (as a transaction)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21088" y="987106"/>
            <a:ext cx="5289112" cy="3828731"/>
          </a:xfrm>
        </p:spPr>
        <p:txBody>
          <a:bodyPr>
            <a:normAutofit/>
          </a:bodyPr>
          <a:lstStyle/>
          <a:p>
            <a:r>
              <a:rPr lang="en-US" sz="2200" dirty="0" smtClean="0"/>
              <a:t>Find free data block(s)</a:t>
            </a:r>
          </a:p>
          <a:p>
            <a:r>
              <a:rPr lang="en-US" sz="2200" dirty="0" smtClean="0"/>
              <a:t>Find free </a:t>
            </a:r>
            <a:r>
              <a:rPr lang="en-US" sz="2200" dirty="0" err="1" smtClean="0"/>
              <a:t>inode</a:t>
            </a:r>
            <a:r>
              <a:rPr lang="en-US" sz="2200" dirty="0" smtClean="0"/>
              <a:t> entry</a:t>
            </a:r>
          </a:p>
          <a:p>
            <a:r>
              <a:rPr lang="en-US" sz="2200" dirty="0" smtClean="0"/>
              <a:t>Find </a:t>
            </a:r>
            <a:r>
              <a:rPr lang="en-US" sz="2200" dirty="0" err="1" smtClean="0"/>
              <a:t>dirent</a:t>
            </a:r>
            <a:r>
              <a:rPr lang="en-US" sz="2200" dirty="0" smtClean="0"/>
              <a:t> insertion point</a:t>
            </a:r>
          </a:p>
          <a:p>
            <a:pPr marL="0" indent="0">
              <a:buNone/>
            </a:pPr>
            <a:r>
              <a:rPr lang="en-US" sz="2200" dirty="0" smtClean="0"/>
              <a:t>--------------------------</a:t>
            </a:r>
          </a:p>
          <a:p>
            <a:r>
              <a:rPr lang="en-US" sz="2200" dirty="0" smtClean="0"/>
              <a:t>Write map (used)</a:t>
            </a:r>
          </a:p>
          <a:p>
            <a:r>
              <a:rPr lang="en-US" sz="2200" dirty="0" smtClean="0"/>
              <a:t>Write </a:t>
            </a:r>
            <a:r>
              <a:rPr lang="en-US" sz="2200" dirty="0" err="1" smtClean="0"/>
              <a:t>inode</a:t>
            </a:r>
            <a:r>
              <a:rPr lang="en-US" sz="2200" dirty="0" smtClean="0"/>
              <a:t> entry to point to block(s)</a:t>
            </a:r>
          </a:p>
          <a:p>
            <a:r>
              <a:rPr lang="en-US" sz="2200" dirty="0" smtClean="0"/>
              <a:t>Write </a:t>
            </a:r>
            <a:r>
              <a:rPr lang="en-US" sz="2200" dirty="0" err="1" smtClean="0"/>
              <a:t>dirent</a:t>
            </a:r>
            <a:r>
              <a:rPr lang="en-US" sz="2200" dirty="0" smtClean="0"/>
              <a:t> to point to </a:t>
            </a:r>
            <a:r>
              <a:rPr lang="en-US" sz="2200" dirty="0" err="1" smtClean="0"/>
              <a:t>inode</a:t>
            </a:r>
            <a:endParaRPr lang="en-US" sz="2200" dirty="0" smtClean="0"/>
          </a:p>
          <a:p>
            <a:endParaRPr lang="en-US" sz="2200" dirty="0"/>
          </a:p>
        </p:txBody>
      </p:sp>
      <p:sp>
        <p:nvSpPr>
          <p:cNvPr id="10" name="Can 9"/>
          <p:cNvSpPr/>
          <p:nvPr/>
        </p:nvSpPr>
        <p:spPr>
          <a:xfrm>
            <a:off x="5609996" y="1622297"/>
            <a:ext cx="2099734" cy="3048000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780819" y="2843640"/>
            <a:ext cx="126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blocks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850854" y="2123750"/>
            <a:ext cx="129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Free Space map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 rot="16200000">
            <a:off x="6480860" y="2018013"/>
            <a:ext cx="364957" cy="1802120"/>
            <a:chOff x="7605706" y="1270135"/>
            <a:chExt cx="364957" cy="1802120"/>
          </a:xfrm>
        </p:grpSpPr>
        <p:sp>
          <p:nvSpPr>
            <p:cNvPr id="22" name="Rectangle 21"/>
            <p:cNvSpPr/>
            <p:nvPr/>
          </p:nvSpPr>
          <p:spPr>
            <a:xfrm>
              <a:off x="7605706" y="1270135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605706" y="1591319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05706" y="189790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05706" y="2219088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05706" y="2751071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605706" y="2425537"/>
              <a:ext cx="34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500681" y="2308416"/>
            <a:ext cx="640069" cy="121398"/>
            <a:chOff x="2607047" y="2031999"/>
            <a:chExt cx="1270137" cy="364957"/>
          </a:xfrm>
        </p:grpSpPr>
        <p:sp>
          <p:nvSpPr>
            <p:cNvPr id="29" name="Rectangle 28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140750" y="2308416"/>
            <a:ext cx="640069" cy="121398"/>
            <a:chOff x="2607047" y="2031999"/>
            <a:chExt cx="1270137" cy="364957"/>
          </a:xfrm>
        </p:grpSpPr>
        <p:sp>
          <p:nvSpPr>
            <p:cNvPr id="37" name="Rectangle 3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219534" y="2308416"/>
            <a:ext cx="640069" cy="121398"/>
            <a:chOff x="2607047" y="2031999"/>
            <a:chExt cx="1270137" cy="364957"/>
          </a:xfrm>
        </p:grpSpPr>
        <p:sp>
          <p:nvSpPr>
            <p:cNvPr id="42" name="Rectangle 41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859603" y="2308416"/>
            <a:ext cx="640069" cy="121398"/>
            <a:chOff x="2607047" y="2031999"/>
            <a:chExt cx="1270137" cy="364957"/>
          </a:xfrm>
        </p:grpSpPr>
        <p:sp>
          <p:nvSpPr>
            <p:cNvPr id="47" name="Rectangle 4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Rectangle 68"/>
          <p:cNvSpPr/>
          <p:nvPr/>
        </p:nvSpPr>
        <p:spPr>
          <a:xfrm rot="16200000">
            <a:off x="7087320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 rot="16200000">
            <a:off x="7328240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 rot="16200000">
            <a:off x="7558209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5181077" y="3341778"/>
            <a:ext cx="952728" cy="242349"/>
            <a:chOff x="2607047" y="2031999"/>
            <a:chExt cx="1270137" cy="364957"/>
          </a:xfrm>
        </p:grpSpPr>
        <p:sp>
          <p:nvSpPr>
            <p:cNvPr id="61" name="Rectangle 60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133805" y="3341778"/>
            <a:ext cx="952728" cy="242349"/>
            <a:chOff x="2607047" y="2031999"/>
            <a:chExt cx="1270137" cy="364957"/>
          </a:xfrm>
        </p:grpSpPr>
        <p:sp>
          <p:nvSpPr>
            <p:cNvPr id="57" name="Rectangle 5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7884929" y="3284702"/>
            <a:ext cx="1251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Inode</a:t>
            </a:r>
            <a:r>
              <a:rPr lang="en-US" dirty="0" smtClean="0"/>
              <a:t> table</a:t>
            </a:r>
            <a:endParaRPr lang="en-US" dirty="0"/>
          </a:p>
        </p:txBody>
      </p:sp>
      <p:grpSp>
        <p:nvGrpSpPr>
          <p:cNvPr id="83" name="Group 82"/>
          <p:cNvGrpSpPr/>
          <p:nvPr/>
        </p:nvGrpSpPr>
        <p:grpSpPr>
          <a:xfrm>
            <a:off x="5945908" y="3708339"/>
            <a:ext cx="1457827" cy="761444"/>
            <a:chOff x="1744000" y="2182577"/>
            <a:chExt cx="1430729" cy="918973"/>
          </a:xfrm>
        </p:grpSpPr>
        <p:sp>
          <p:nvSpPr>
            <p:cNvPr id="75" name="Rectangle 74"/>
            <p:cNvSpPr/>
            <p:nvPr/>
          </p:nvSpPr>
          <p:spPr>
            <a:xfrm rot="16200000">
              <a:off x="1882705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 rot="16200000">
              <a:off x="2203889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 rot="16200000">
              <a:off x="2510474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 rot="16200000">
              <a:off x="2831658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 rot="16200000">
              <a:off x="2781130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 rot="16200000">
              <a:off x="1722113" y="220446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 rot="16200000">
              <a:off x="2206034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7892861" y="3982719"/>
            <a:ext cx="1056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Directory</a:t>
            </a:r>
          </a:p>
          <a:p>
            <a:r>
              <a:rPr lang="en-US" dirty="0" smtClean="0"/>
              <a:t>entries</a:t>
            </a: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 rot="16200000">
            <a:off x="6114238" y="3352203"/>
            <a:ext cx="242349" cy="240920"/>
          </a:xfrm>
          <a:prstGeom prst="rect">
            <a:avLst/>
          </a:prstGeom>
          <a:solidFill>
            <a:srgbClr val="FFFF00">
              <a:alpha val="1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 rot="16200000">
            <a:off x="6778696" y="4154950"/>
            <a:ext cx="302397" cy="327267"/>
          </a:xfrm>
          <a:prstGeom prst="rect">
            <a:avLst/>
          </a:prstGeom>
          <a:solidFill>
            <a:srgbClr val="FFFF00">
              <a:alpha val="2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756351" y="5336575"/>
            <a:ext cx="7930449" cy="623473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19736" y="6060947"/>
            <a:ext cx="4332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 in non-volatile storage (Flash or on Disk)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81128" y="4670297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3" idx="2"/>
          </p:cNvCxnSpPr>
          <p:nvPr/>
        </p:nvCxnSpPr>
        <p:spPr>
          <a:xfrm flipH="1">
            <a:off x="4695085" y="5039629"/>
            <a:ext cx="12365" cy="296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797878" y="4670297"/>
            <a:ext cx="47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tail</a:t>
            </a:r>
            <a:endParaRPr lang="en-US" dirty="0"/>
          </a:p>
        </p:txBody>
      </p:sp>
      <p:cxnSp>
        <p:nvCxnSpPr>
          <p:cNvPr id="74" name="Straight Arrow Connector 73"/>
          <p:cNvCxnSpPr>
            <a:stCxn id="72" idx="2"/>
          </p:cNvCxnSpPr>
          <p:nvPr/>
        </p:nvCxnSpPr>
        <p:spPr>
          <a:xfrm>
            <a:off x="3037130" y="5039629"/>
            <a:ext cx="74706" cy="296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3111835" y="5346286"/>
            <a:ext cx="1583250" cy="6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3434873" y="5346286"/>
            <a:ext cx="946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pending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2026450" y="5349778"/>
            <a:ext cx="66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done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4707450" y="5039628"/>
            <a:ext cx="393295" cy="920420"/>
            <a:chOff x="4707450" y="5039628"/>
            <a:chExt cx="393295" cy="920420"/>
          </a:xfrm>
        </p:grpSpPr>
        <p:sp>
          <p:nvSpPr>
            <p:cNvPr id="12" name="TextBox 11"/>
            <p:cNvSpPr txBox="1"/>
            <p:nvPr/>
          </p:nvSpPr>
          <p:spPr>
            <a:xfrm rot="16200000">
              <a:off x="4581774" y="5465041"/>
              <a:ext cx="620683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009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start</a:t>
              </a:r>
              <a:endParaRPr lang="en-US" dirty="0"/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5088380" y="5039628"/>
              <a:ext cx="12365" cy="2969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076782" y="2429814"/>
            <a:ext cx="816103" cy="3530235"/>
            <a:chOff x="5076782" y="2429814"/>
            <a:chExt cx="816103" cy="3530235"/>
          </a:xfrm>
        </p:grpSpPr>
        <p:grpSp>
          <p:nvGrpSpPr>
            <p:cNvPr id="16" name="Group 15"/>
            <p:cNvGrpSpPr/>
            <p:nvPr/>
          </p:nvGrpSpPr>
          <p:grpSpPr>
            <a:xfrm>
              <a:off x="5076782" y="2429814"/>
              <a:ext cx="816103" cy="3530235"/>
              <a:chOff x="5076782" y="2429814"/>
              <a:chExt cx="816103" cy="3530235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5135148" y="5628477"/>
                <a:ext cx="640069" cy="131108"/>
                <a:chOff x="5252815" y="1247958"/>
                <a:chExt cx="640069" cy="131108"/>
              </a:xfrm>
            </p:grpSpPr>
            <p:grpSp>
              <p:nvGrpSpPr>
                <p:cNvPr id="92" name="Group 91"/>
                <p:cNvGrpSpPr/>
                <p:nvPr/>
              </p:nvGrpSpPr>
              <p:grpSpPr>
                <a:xfrm>
                  <a:off x="5252815" y="1247958"/>
                  <a:ext cx="640069" cy="121398"/>
                  <a:chOff x="2607047" y="2031999"/>
                  <a:chExt cx="1270137" cy="364957"/>
                </a:xfrm>
              </p:grpSpPr>
              <p:sp>
                <p:nvSpPr>
                  <p:cNvPr id="93" name="Rectangle 92"/>
                  <p:cNvSpPr/>
                  <p:nvPr/>
                </p:nvSpPr>
                <p:spPr>
                  <a:xfrm rot="16200000">
                    <a:off x="2585160" y="2053886"/>
                    <a:ext cx="364957" cy="32118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" name="Rectangle 93"/>
                  <p:cNvSpPr/>
                  <p:nvPr/>
                </p:nvSpPr>
                <p:spPr>
                  <a:xfrm rot="16200000">
                    <a:off x="2906344" y="2053886"/>
                    <a:ext cx="364957" cy="32118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" name="Rectangle 94"/>
                  <p:cNvSpPr/>
                  <p:nvPr/>
                </p:nvSpPr>
                <p:spPr>
                  <a:xfrm rot="16200000">
                    <a:off x="3212929" y="2053886"/>
                    <a:ext cx="364957" cy="321184"/>
                  </a:xfrm>
                  <a:prstGeom prst="rect">
                    <a:avLst/>
                  </a:prstGeom>
                  <a:solidFill>
                    <a:srgbClr val="C0504D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" name="Rectangle 95"/>
                  <p:cNvSpPr/>
                  <p:nvPr/>
                </p:nvSpPr>
                <p:spPr>
                  <a:xfrm rot="16200000">
                    <a:off x="3534113" y="2053886"/>
                    <a:ext cx="364957" cy="321184"/>
                  </a:xfrm>
                  <a:prstGeom prst="rect">
                    <a:avLst/>
                  </a:prstGeom>
                  <a:solidFill>
                    <a:srgbClr val="C0504D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7" name="Rectangle 96"/>
                <p:cNvSpPr/>
                <p:nvPr/>
              </p:nvSpPr>
              <p:spPr>
                <a:xfrm rot="16200000">
                  <a:off x="5282734" y="1237439"/>
                  <a:ext cx="121398" cy="161856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" name="Rectangle 13"/>
              <p:cNvSpPr/>
              <p:nvPr/>
            </p:nvSpPr>
            <p:spPr>
              <a:xfrm>
                <a:off x="5076782" y="5349778"/>
                <a:ext cx="698435" cy="610271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Freeform 97"/>
              <p:cNvSpPr/>
              <p:nvPr/>
            </p:nvSpPr>
            <p:spPr>
              <a:xfrm>
                <a:off x="5248206" y="2429814"/>
                <a:ext cx="644679" cy="3009496"/>
              </a:xfrm>
              <a:custGeom>
                <a:avLst/>
                <a:gdLst>
                  <a:gd name="connsiteX0" fmla="*/ 14270 w 314088"/>
                  <a:gd name="connsiteY0" fmla="*/ 485144 h 485144"/>
                  <a:gd name="connsiteX1" fmla="*/ 28541 w 314088"/>
                  <a:gd name="connsiteY1" fmla="*/ 242572 h 485144"/>
                  <a:gd name="connsiteX2" fmla="*/ 271144 w 314088"/>
                  <a:gd name="connsiteY2" fmla="*/ 214034 h 485144"/>
                  <a:gd name="connsiteX3" fmla="*/ 313956 w 314088"/>
                  <a:gd name="connsiteY3" fmla="*/ 0 h 485144"/>
                  <a:gd name="connsiteX4" fmla="*/ 313956 w 314088"/>
                  <a:gd name="connsiteY4" fmla="*/ 0 h 485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4088" h="485144">
                    <a:moveTo>
                      <a:pt x="14270" y="485144"/>
                    </a:moveTo>
                    <a:cubicBezTo>
                      <a:pt x="-1" y="386450"/>
                      <a:pt x="-14271" y="287757"/>
                      <a:pt x="28541" y="242572"/>
                    </a:cubicBezTo>
                    <a:cubicBezTo>
                      <a:pt x="71353" y="197387"/>
                      <a:pt x="223575" y="254463"/>
                      <a:pt x="271144" y="214034"/>
                    </a:cubicBezTo>
                    <a:cubicBezTo>
                      <a:pt x="318713" y="173605"/>
                      <a:pt x="313956" y="0"/>
                      <a:pt x="313956" y="0"/>
                    </a:cubicBezTo>
                    <a:lnTo>
                      <a:pt x="313956" y="0"/>
                    </a:lnTo>
                  </a:path>
                </a:pathLst>
              </a:custGeom>
              <a:ln>
                <a:solidFill>
                  <a:srgbClr val="000090"/>
                </a:solidFill>
                <a:headEnd type="oval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3" name="Straight Arrow Connector 112"/>
            <p:cNvCxnSpPr/>
            <p:nvPr/>
          </p:nvCxnSpPr>
          <p:spPr>
            <a:xfrm flipH="1">
              <a:off x="5765683" y="5060102"/>
              <a:ext cx="12365" cy="2969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5786022" y="3654034"/>
            <a:ext cx="818671" cy="2301654"/>
            <a:chOff x="5786022" y="3654034"/>
            <a:chExt cx="818671" cy="2301654"/>
          </a:xfrm>
        </p:grpSpPr>
        <p:grpSp>
          <p:nvGrpSpPr>
            <p:cNvPr id="99" name="Group 98"/>
            <p:cNvGrpSpPr/>
            <p:nvPr/>
          </p:nvGrpSpPr>
          <p:grpSpPr>
            <a:xfrm>
              <a:off x="5892885" y="5589588"/>
              <a:ext cx="711808" cy="242349"/>
              <a:chOff x="2607047" y="2031999"/>
              <a:chExt cx="948953" cy="364957"/>
            </a:xfrm>
          </p:grpSpPr>
          <p:sp>
            <p:nvSpPr>
              <p:cNvPr id="100" name="Rectangle 99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4" name="Rectangle 103"/>
            <p:cNvSpPr/>
            <p:nvPr/>
          </p:nvSpPr>
          <p:spPr>
            <a:xfrm rot="16200000">
              <a:off x="5873319" y="5600013"/>
              <a:ext cx="242349" cy="240920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 104"/>
            <p:cNvSpPr/>
            <p:nvPr/>
          </p:nvSpPr>
          <p:spPr>
            <a:xfrm>
              <a:off x="5970966" y="3654034"/>
              <a:ext cx="212349" cy="2018098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786022" y="5345417"/>
              <a:ext cx="818671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Arrow Connector 113"/>
            <p:cNvCxnSpPr/>
            <p:nvPr/>
          </p:nvCxnSpPr>
          <p:spPr>
            <a:xfrm flipH="1">
              <a:off x="6592328" y="5052831"/>
              <a:ext cx="12365" cy="2969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6500681" y="4469782"/>
            <a:ext cx="929690" cy="1480844"/>
            <a:chOff x="6500681" y="4469782"/>
            <a:chExt cx="929690" cy="1480844"/>
          </a:xfrm>
        </p:grpSpPr>
        <p:sp>
          <p:nvSpPr>
            <p:cNvPr id="106" name="Rectangle 105"/>
            <p:cNvSpPr/>
            <p:nvPr/>
          </p:nvSpPr>
          <p:spPr>
            <a:xfrm rot="16200000">
              <a:off x="6686856" y="5497369"/>
              <a:ext cx="302397" cy="3272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 rot="16200000">
              <a:off x="7014123" y="5500978"/>
              <a:ext cx="302397" cy="327267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609893" y="5340355"/>
              <a:ext cx="818671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109"/>
            <p:cNvSpPr/>
            <p:nvPr/>
          </p:nvSpPr>
          <p:spPr>
            <a:xfrm flipH="1">
              <a:off x="6500681" y="4469782"/>
              <a:ext cx="469611" cy="969527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" name="Straight Arrow Connector 114"/>
            <p:cNvCxnSpPr/>
            <p:nvPr/>
          </p:nvCxnSpPr>
          <p:spPr>
            <a:xfrm flipH="1">
              <a:off x="7418006" y="5056748"/>
              <a:ext cx="12365" cy="2969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7448914" y="5081369"/>
            <a:ext cx="386686" cy="1030294"/>
            <a:chOff x="7448914" y="5081369"/>
            <a:chExt cx="386686" cy="1030294"/>
          </a:xfrm>
        </p:grpSpPr>
        <p:sp>
          <p:nvSpPr>
            <p:cNvPr id="111" name="TextBox 110"/>
            <p:cNvSpPr txBox="1"/>
            <p:nvPr/>
          </p:nvSpPr>
          <p:spPr>
            <a:xfrm rot="16200000">
              <a:off x="7182036" y="5475454"/>
              <a:ext cx="903087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009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commit</a:t>
              </a:r>
              <a:endParaRPr lang="en-US" dirty="0"/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 flipH="1">
              <a:off x="7823235" y="5081369"/>
              <a:ext cx="12365" cy="2969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24012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875619"/>
          </a:xfrm>
        </p:spPr>
        <p:txBody>
          <a:bodyPr/>
          <a:lstStyle/>
          <a:p>
            <a:r>
              <a:rPr lang="en-US" dirty="0" err="1" smtClean="0"/>
              <a:t>ReDo</a:t>
            </a:r>
            <a:r>
              <a:rPr lang="en-US" dirty="0" smtClean="0"/>
              <a:t> log 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94320" y="1276669"/>
            <a:ext cx="4780089" cy="3828731"/>
          </a:xfrm>
        </p:spPr>
        <p:txBody>
          <a:bodyPr>
            <a:normAutofit/>
          </a:bodyPr>
          <a:lstStyle/>
          <a:p>
            <a:r>
              <a:rPr lang="en-US" sz="2200" dirty="0" smtClean="0"/>
              <a:t>After Commit</a:t>
            </a:r>
          </a:p>
          <a:p>
            <a:r>
              <a:rPr lang="en-US" sz="2200" dirty="0" smtClean="0"/>
              <a:t>All access to file system first looks in log</a:t>
            </a:r>
          </a:p>
          <a:p>
            <a:r>
              <a:rPr lang="en-US" sz="2200" dirty="0" smtClean="0"/>
              <a:t>Eventually copy changes to disk</a:t>
            </a:r>
          </a:p>
          <a:p>
            <a:endParaRPr lang="en-US" sz="2200" dirty="0"/>
          </a:p>
        </p:txBody>
      </p:sp>
      <p:sp>
        <p:nvSpPr>
          <p:cNvPr id="10" name="Can 9"/>
          <p:cNvSpPr/>
          <p:nvPr/>
        </p:nvSpPr>
        <p:spPr>
          <a:xfrm>
            <a:off x="5609996" y="1622297"/>
            <a:ext cx="2099734" cy="3048000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780819" y="2843640"/>
            <a:ext cx="126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blocks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850854" y="2123750"/>
            <a:ext cx="129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Free Space map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 rot="16200000">
            <a:off x="6480860" y="2018013"/>
            <a:ext cx="364957" cy="1802120"/>
            <a:chOff x="7605706" y="1270135"/>
            <a:chExt cx="364957" cy="1802120"/>
          </a:xfrm>
        </p:grpSpPr>
        <p:sp>
          <p:nvSpPr>
            <p:cNvPr id="22" name="Rectangle 21"/>
            <p:cNvSpPr/>
            <p:nvPr/>
          </p:nvSpPr>
          <p:spPr>
            <a:xfrm>
              <a:off x="7605706" y="1270135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605706" y="1591319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05706" y="189790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05706" y="2219088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05706" y="2751071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605706" y="2425537"/>
              <a:ext cx="34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500681" y="2308416"/>
            <a:ext cx="640069" cy="121398"/>
            <a:chOff x="2607047" y="2031999"/>
            <a:chExt cx="1270137" cy="364957"/>
          </a:xfrm>
        </p:grpSpPr>
        <p:sp>
          <p:nvSpPr>
            <p:cNvPr id="29" name="Rectangle 28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140750" y="2308416"/>
            <a:ext cx="640069" cy="121398"/>
            <a:chOff x="2607047" y="2031999"/>
            <a:chExt cx="1270137" cy="364957"/>
          </a:xfrm>
        </p:grpSpPr>
        <p:sp>
          <p:nvSpPr>
            <p:cNvPr id="37" name="Rectangle 3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219534" y="2308416"/>
            <a:ext cx="640069" cy="121398"/>
            <a:chOff x="2607047" y="2031999"/>
            <a:chExt cx="1270137" cy="364957"/>
          </a:xfrm>
        </p:grpSpPr>
        <p:sp>
          <p:nvSpPr>
            <p:cNvPr id="42" name="Rectangle 41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859603" y="2308416"/>
            <a:ext cx="640069" cy="121398"/>
            <a:chOff x="2607047" y="2031999"/>
            <a:chExt cx="1270137" cy="364957"/>
          </a:xfrm>
        </p:grpSpPr>
        <p:sp>
          <p:nvSpPr>
            <p:cNvPr id="47" name="Rectangle 4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Rectangle 68"/>
          <p:cNvSpPr/>
          <p:nvPr/>
        </p:nvSpPr>
        <p:spPr>
          <a:xfrm rot="16200000">
            <a:off x="7087320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 rot="16200000">
            <a:off x="7328240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 rot="16200000">
            <a:off x="7558209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5181077" y="3341778"/>
            <a:ext cx="952728" cy="242349"/>
            <a:chOff x="2607047" y="2031999"/>
            <a:chExt cx="1270137" cy="364957"/>
          </a:xfrm>
        </p:grpSpPr>
        <p:sp>
          <p:nvSpPr>
            <p:cNvPr id="61" name="Rectangle 60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133805" y="3341778"/>
            <a:ext cx="952728" cy="242349"/>
            <a:chOff x="2607047" y="2031999"/>
            <a:chExt cx="1270137" cy="364957"/>
          </a:xfrm>
        </p:grpSpPr>
        <p:sp>
          <p:nvSpPr>
            <p:cNvPr id="57" name="Rectangle 5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7884929" y="3284702"/>
            <a:ext cx="1251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Inode</a:t>
            </a:r>
            <a:r>
              <a:rPr lang="en-US" dirty="0" smtClean="0"/>
              <a:t> table</a:t>
            </a:r>
            <a:endParaRPr lang="en-US" dirty="0"/>
          </a:p>
        </p:txBody>
      </p:sp>
      <p:grpSp>
        <p:nvGrpSpPr>
          <p:cNvPr id="83" name="Group 82"/>
          <p:cNvGrpSpPr/>
          <p:nvPr/>
        </p:nvGrpSpPr>
        <p:grpSpPr>
          <a:xfrm>
            <a:off x="5945908" y="3708339"/>
            <a:ext cx="1457827" cy="761444"/>
            <a:chOff x="1744000" y="2182577"/>
            <a:chExt cx="1430729" cy="918973"/>
          </a:xfrm>
        </p:grpSpPr>
        <p:sp>
          <p:nvSpPr>
            <p:cNvPr id="75" name="Rectangle 74"/>
            <p:cNvSpPr/>
            <p:nvPr/>
          </p:nvSpPr>
          <p:spPr>
            <a:xfrm rot="16200000">
              <a:off x="1882705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 rot="16200000">
              <a:off x="2203889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 rot="16200000">
              <a:off x="2510474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 rot="16200000">
              <a:off x="2831658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 rot="16200000">
              <a:off x="2781130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 rot="16200000">
              <a:off x="1722113" y="220446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 rot="16200000">
              <a:off x="2206034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7892861" y="3823452"/>
            <a:ext cx="1056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Directory</a:t>
            </a:r>
          </a:p>
          <a:p>
            <a:r>
              <a:rPr lang="en-US" dirty="0" smtClean="0"/>
              <a:t>entries</a:t>
            </a: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 rot="16200000">
            <a:off x="6114238" y="3352203"/>
            <a:ext cx="242349" cy="240920"/>
          </a:xfrm>
          <a:prstGeom prst="rect">
            <a:avLst/>
          </a:prstGeom>
          <a:solidFill>
            <a:srgbClr val="FFFF00">
              <a:alpha val="1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 rot="16200000">
            <a:off x="6778696" y="4154950"/>
            <a:ext cx="302397" cy="327267"/>
          </a:xfrm>
          <a:prstGeom prst="rect">
            <a:avLst/>
          </a:prstGeom>
          <a:solidFill>
            <a:srgbClr val="FFFF00">
              <a:alpha val="2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756351" y="5336575"/>
            <a:ext cx="7930449" cy="623473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19736" y="6060947"/>
            <a:ext cx="3341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 in non-volatile storage (Flash)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120541" y="4644122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3" idx="2"/>
          </p:cNvCxnSpPr>
          <p:nvPr/>
        </p:nvCxnSpPr>
        <p:spPr>
          <a:xfrm flipH="1">
            <a:off x="8434498" y="5013454"/>
            <a:ext cx="12365" cy="296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>
            <a:off x="4430844" y="4700815"/>
            <a:ext cx="478504" cy="666279"/>
            <a:chOff x="4430844" y="4700815"/>
            <a:chExt cx="478504" cy="666279"/>
          </a:xfrm>
        </p:grpSpPr>
        <p:sp>
          <p:nvSpPr>
            <p:cNvPr id="72" name="TextBox 71"/>
            <p:cNvSpPr txBox="1"/>
            <p:nvPr/>
          </p:nvSpPr>
          <p:spPr>
            <a:xfrm>
              <a:off x="4430844" y="4700815"/>
              <a:ext cx="478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tail</a:t>
              </a:r>
              <a:endParaRPr lang="en-US" dirty="0"/>
            </a:p>
          </p:txBody>
        </p:sp>
        <p:cxnSp>
          <p:nvCxnSpPr>
            <p:cNvPr id="74" name="Straight Arrow Connector 73"/>
            <p:cNvCxnSpPr>
              <a:stCxn id="72" idx="2"/>
            </p:cNvCxnSpPr>
            <p:nvPr/>
          </p:nvCxnSpPr>
          <p:spPr>
            <a:xfrm>
              <a:off x="4670096" y="5070147"/>
              <a:ext cx="74706" cy="2969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TextBox 89"/>
          <p:cNvSpPr txBox="1"/>
          <p:nvPr/>
        </p:nvSpPr>
        <p:spPr>
          <a:xfrm>
            <a:off x="4913348" y="5960049"/>
            <a:ext cx="946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pending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2026450" y="5349778"/>
            <a:ext cx="66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done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4581774" y="5465041"/>
            <a:ext cx="62068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9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grpSp>
        <p:nvGrpSpPr>
          <p:cNvPr id="125" name="Group 124"/>
          <p:cNvGrpSpPr/>
          <p:nvPr/>
        </p:nvGrpSpPr>
        <p:grpSpPr>
          <a:xfrm>
            <a:off x="5135148" y="5628477"/>
            <a:ext cx="640069" cy="131108"/>
            <a:chOff x="5135148" y="5628477"/>
            <a:chExt cx="640069" cy="131108"/>
          </a:xfrm>
        </p:grpSpPr>
        <p:grpSp>
          <p:nvGrpSpPr>
            <p:cNvPr id="92" name="Group 91"/>
            <p:cNvGrpSpPr/>
            <p:nvPr/>
          </p:nvGrpSpPr>
          <p:grpSpPr>
            <a:xfrm>
              <a:off x="5135148" y="5628477"/>
              <a:ext cx="640069" cy="121398"/>
              <a:chOff x="2607047" y="2031999"/>
              <a:chExt cx="1270137" cy="364957"/>
            </a:xfrm>
          </p:grpSpPr>
          <p:sp>
            <p:nvSpPr>
              <p:cNvPr id="93" name="Rectangle 92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Rectangle 96"/>
            <p:cNvSpPr/>
            <p:nvPr/>
          </p:nvSpPr>
          <p:spPr>
            <a:xfrm rot="16200000">
              <a:off x="5165067" y="5617958"/>
              <a:ext cx="121398" cy="161856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5076782" y="5349778"/>
            <a:ext cx="698435" cy="610271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 97"/>
          <p:cNvSpPr/>
          <p:nvPr/>
        </p:nvSpPr>
        <p:spPr>
          <a:xfrm>
            <a:off x="5248206" y="2429814"/>
            <a:ext cx="644679" cy="3009496"/>
          </a:xfrm>
          <a:custGeom>
            <a:avLst/>
            <a:gdLst>
              <a:gd name="connsiteX0" fmla="*/ 14270 w 314088"/>
              <a:gd name="connsiteY0" fmla="*/ 485144 h 485144"/>
              <a:gd name="connsiteX1" fmla="*/ 28541 w 314088"/>
              <a:gd name="connsiteY1" fmla="*/ 242572 h 485144"/>
              <a:gd name="connsiteX2" fmla="*/ 271144 w 314088"/>
              <a:gd name="connsiteY2" fmla="*/ 214034 h 485144"/>
              <a:gd name="connsiteX3" fmla="*/ 313956 w 314088"/>
              <a:gd name="connsiteY3" fmla="*/ 0 h 485144"/>
              <a:gd name="connsiteX4" fmla="*/ 313956 w 314088"/>
              <a:gd name="connsiteY4" fmla="*/ 0 h 48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088" h="485144">
                <a:moveTo>
                  <a:pt x="14270" y="485144"/>
                </a:moveTo>
                <a:cubicBezTo>
                  <a:pt x="-1" y="386450"/>
                  <a:pt x="-14271" y="287757"/>
                  <a:pt x="28541" y="242572"/>
                </a:cubicBezTo>
                <a:cubicBezTo>
                  <a:pt x="71353" y="197387"/>
                  <a:pt x="223575" y="254463"/>
                  <a:pt x="271144" y="214034"/>
                </a:cubicBezTo>
                <a:cubicBezTo>
                  <a:pt x="318713" y="173605"/>
                  <a:pt x="313956" y="0"/>
                  <a:pt x="313956" y="0"/>
                </a:cubicBezTo>
                <a:lnTo>
                  <a:pt x="313956" y="0"/>
                </a:lnTo>
              </a:path>
            </a:pathLst>
          </a:custGeom>
          <a:ln>
            <a:solidFill>
              <a:srgbClr val="00009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 rot="16200000">
            <a:off x="5892170" y="559030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5874034" y="5589588"/>
            <a:ext cx="730659" cy="252059"/>
            <a:chOff x="5874034" y="5589588"/>
            <a:chExt cx="730659" cy="252059"/>
          </a:xfrm>
        </p:grpSpPr>
        <p:sp>
          <p:nvSpPr>
            <p:cNvPr id="101" name="Rectangle 100"/>
            <p:cNvSpPr/>
            <p:nvPr/>
          </p:nvSpPr>
          <p:spPr>
            <a:xfrm rot="16200000">
              <a:off x="6133089" y="5590303"/>
              <a:ext cx="242349" cy="2409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 rot="16200000">
              <a:off x="6363058" y="5590303"/>
              <a:ext cx="242349" cy="2409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 rot="16200000">
              <a:off x="5873319" y="5600013"/>
              <a:ext cx="242349" cy="240920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" name="Freeform 104"/>
          <p:cNvSpPr/>
          <p:nvPr/>
        </p:nvSpPr>
        <p:spPr>
          <a:xfrm>
            <a:off x="5970966" y="3654034"/>
            <a:ext cx="212349" cy="2018098"/>
          </a:xfrm>
          <a:custGeom>
            <a:avLst/>
            <a:gdLst>
              <a:gd name="connsiteX0" fmla="*/ 14270 w 314088"/>
              <a:gd name="connsiteY0" fmla="*/ 485144 h 485144"/>
              <a:gd name="connsiteX1" fmla="*/ 28541 w 314088"/>
              <a:gd name="connsiteY1" fmla="*/ 242572 h 485144"/>
              <a:gd name="connsiteX2" fmla="*/ 271144 w 314088"/>
              <a:gd name="connsiteY2" fmla="*/ 214034 h 485144"/>
              <a:gd name="connsiteX3" fmla="*/ 313956 w 314088"/>
              <a:gd name="connsiteY3" fmla="*/ 0 h 485144"/>
              <a:gd name="connsiteX4" fmla="*/ 313956 w 314088"/>
              <a:gd name="connsiteY4" fmla="*/ 0 h 48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088" h="485144">
                <a:moveTo>
                  <a:pt x="14270" y="485144"/>
                </a:moveTo>
                <a:cubicBezTo>
                  <a:pt x="-1" y="386450"/>
                  <a:pt x="-14271" y="287757"/>
                  <a:pt x="28541" y="242572"/>
                </a:cubicBezTo>
                <a:cubicBezTo>
                  <a:pt x="71353" y="197387"/>
                  <a:pt x="223575" y="254463"/>
                  <a:pt x="271144" y="214034"/>
                </a:cubicBezTo>
                <a:cubicBezTo>
                  <a:pt x="318713" y="173605"/>
                  <a:pt x="313956" y="0"/>
                  <a:pt x="313956" y="0"/>
                </a:cubicBezTo>
                <a:lnTo>
                  <a:pt x="313956" y="0"/>
                </a:lnTo>
              </a:path>
            </a:pathLst>
          </a:custGeom>
          <a:ln>
            <a:solidFill>
              <a:srgbClr val="00009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5786022" y="5345417"/>
            <a:ext cx="818671" cy="610271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684331" y="5513413"/>
            <a:ext cx="644624" cy="313938"/>
            <a:chOff x="6684331" y="5513413"/>
            <a:chExt cx="644624" cy="313938"/>
          </a:xfrm>
        </p:grpSpPr>
        <p:sp>
          <p:nvSpPr>
            <p:cNvPr id="106" name="Rectangle 105"/>
            <p:cNvSpPr/>
            <p:nvPr/>
          </p:nvSpPr>
          <p:spPr>
            <a:xfrm rot="16200000">
              <a:off x="6696766" y="5512519"/>
              <a:ext cx="302397" cy="3272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 rot="16200000">
              <a:off x="7014123" y="5500978"/>
              <a:ext cx="302397" cy="327267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" name="Rectangle 108"/>
          <p:cNvSpPr/>
          <p:nvPr/>
        </p:nvSpPr>
        <p:spPr>
          <a:xfrm>
            <a:off x="6609893" y="5340355"/>
            <a:ext cx="818671" cy="610271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 109"/>
          <p:cNvSpPr/>
          <p:nvPr/>
        </p:nvSpPr>
        <p:spPr>
          <a:xfrm flipH="1">
            <a:off x="6500681" y="4469782"/>
            <a:ext cx="469611" cy="969527"/>
          </a:xfrm>
          <a:custGeom>
            <a:avLst/>
            <a:gdLst>
              <a:gd name="connsiteX0" fmla="*/ 14270 w 314088"/>
              <a:gd name="connsiteY0" fmla="*/ 485144 h 485144"/>
              <a:gd name="connsiteX1" fmla="*/ 28541 w 314088"/>
              <a:gd name="connsiteY1" fmla="*/ 242572 h 485144"/>
              <a:gd name="connsiteX2" fmla="*/ 271144 w 314088"/>
              <a:gd name="connsiteY2" fmla="*/ 214034 h 485144"/>
              <a:gd name="connsiteX3" fmla="*/ 313956 w 314088"/>
              <a:gd name="connsiteY3" fmla="*/ 0 h 485144"/>
              <a:gd name="connsiteX4" fmla="*/ 313956 w 314088"/>
              <a:gd name="connsiteY4" fmla="*/ 0 h 48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088" h="485144">
                <a:moveTo>
                  <a:pt x="14270" y="485144"/>
                </a:moveTo>
                <a:cubicBezTo>
                  <a:pt x="-1" y="386450"/>
                  <a:pt x="-14271" y="287757"/>
                  <a:pt x="28541" y="242572"/>
                </a:cubicBezTo>
                <a:cubicBezTo>
                  <a:pt x="71353" y="197387"/>
                  <a:pt x="223575" y="254463"/>
                  <a:pt x="271144" y="214034"/>
                </a:cubicBezTo>
                <a:cubicBezTo>
                  <a:pt x="318713" y="173605"/>
                  <a:pt x="313956" y="0"/>
                  <a:pt x="313956" y="0"/>
                </a:cubicBezTo>
                <a:lnTo>
                  <a:pt x="313956" y="0"/>
                </a:lnTo>
              </a:path>
            </a:pathLst>
          </a:custGeom>
          <a:ln>
            <a:solidFill>
              <a:srgbClr val="00009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 rot="16200000">
            <a:off x="7182036" y="5475454"/>
            <a:ext cx="903087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9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grpSp>
        <p:nvGrpSpPr>
          <p:cNvPr id="124" name="Group 123"/>
          <p:cNvGrpSpPr/>
          <p:nvPr/>
        </p:nvGrpSpPr>
        <p:grpSpPr>
          <a:xfrm>
            <a:off x="8383528" y="5950626"/>
            <a:ext cx="566034" cy="531156"/>
            <a:chOff x="8383528" y="5950626"/>
            <a:chExt cx="566034" cy="531156"/>
          </a:xfrm>
        </p:grpSpPr>
        <p:sp>
          <p:nvSpPr>
            <p:cNvPr id="52" name="Freeform 51"/>
            <p:cNvSpPr/>
            <p:nvPr/>
          </p:nvSpPr>
          <p:spPr>
            <a:xfrm>
              <a:off x="8446863" y="6060947"/>
              <a:ext cx="239937" cy="399530"/>
            </a:xfrm>
            <a:custGeom>
              <a:avLst/>
              <a:gdLst>
                <a:gd name="connsiteX0" fmla="*/ 239937 w 239937"/>
                <a:gd name="connsiteY0" fmla="*/ 0 h 399530"/>
                <a:gd name="connsiteX1" fmla="*/ 25876 w 239937"/>
                <a:gd name="connsiteY1" fmla="*/ 128420 h 399530"/>
                <a:gd name="connsiteX2" fmla="*/ 11605 w 239937"/>
                <a:gd name="connsiteY2" fmla="*/ 399530 h 399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9937" h="399530">
                  <a:moveTo>
                    <a:pt x="239937" y="0"/>
                  </a:moveTo>
                  <a:cubicBezTo>
                    <a:pt x="151934" y="30916"/>
                    <a:pt x="63931" y="61832"/>
                    <a:pt x="25876" y="128420"/>
                  </a:cubicBezTo>
                  <a:cubicBezTo>
                    <a:pt x="-12179" y="195008"/>
                    <a:pt x="-287" y="297269"/>
                    <a:pt x="11605" y="39953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/>
            <p:cNvCxnSpPr/>
            <p:nvPr/>
          </p:nvCxnSpPr>
          <p:spPr>
            <a:xfrm flipH="1" flipV="1">
              <a:off x="8503497" y="5950626"/>
              <a:ext cx="446065" cy="378756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H="1">
              <a:off x="8383528" y="6329381"/>
              <a:ext cx="566033" cy="152401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Freeform 122"/>
            <p:cNvSpPr/>
            <p:nvPr/>
          </p:nvSpPr>
          <p:spPr>
            <a:xfrm rot="3797805" flipH="1">
              <a:off x="8401452" y="6123026"/>
              <a:ext cx="229204" cy="195023"/>
            </a:xfrm>
            <a:custGeom>
              <a:avLst/>
              <a:gdLst>
                <a:gd name="connsiteX0" fmla="*/ 239937 w 239937"/>
                <a:gd name="connsiteY0" fmla="*/ 0 h 399530"/>
                <a:gd name="connsiteX1" fmla="*/ 25876 w 239937"/>
                <a:gd name="connsiteY1" fmla="*/ 128420 h 399530"/>
                <a:gd name="connsiteX2" fmla="*/ 11605 w 239937"/>
                <a:gd name="connsiteY2" fmla="*/ 399530 h 399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9937" h="399530">
                  <a:moveTo>
                    <a:pt x="239937" y="0"/>
                  </a:moveTo>
                  <a:cubicBezTo>
                    <a:pt x="151934" y="30916"/>
                    <a:pt x="63931" y="61832"/>
                    <a:pt x="25876" y="128420"/>
                  </a:cubicBezTo>
                  <a:cubicBezTo>
                    <a:pt x="-12179" y="195008"/>
                    <a:pt x="-287" y="297269"/>
                    <a:pt x="11605" y="39953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855924" y="2307184"/>
            <a:ext cx="640069" cy="131108"/>
            <a:chOff x="5941596" y="1148673"/>
            <a:chExt cx="640069" cy="131108"/>
          </a:xfrm>
          <a:effectLst>
            <a:glow rad="165100">
              <a:schemeClr val="accent3">
                <a:satMod val="175000"/>
                <a:alpha val="52000"/>
              </a:schemeClr>
            </a:glow>
          </a:effectLst>
        </p:grpSpPr>
        <p:sp>
          <p:nvSpPr>
            <p:cNvPr id="129" name="Rectangle 128"/>
            <p:cNvSpPr/>
            <p:nvPr/>
          </p:nvSpPr>
          <p:spPr>
            <a:xfrm rot="16200000">
              <a:off x="5961825" y="1128444"/>
              <a:ext cx="121398" cy="1618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 rot="16200000">
              <a:off x="6123681" y="1128444"/>
              <a:ext cx="121398" cy="1618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 rot="16200000">
              <a:off x="6278181" y="1128444"/>
              <a:ext cx="121398" cy="161856"/>
            </a:xfrm>
            <a:prstGeom prst="rect">
              <a:avLst/>
            </a:prstGeom>
            <a:solidFill>
              <a:srgbClr val="C0504D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 rot="16200000">
              <a:off x="6440038" y="1128444"/>
              <a:ext cx="121398" cy="161856"/>
            </a:xfrm>
            <a:prstGeom prst="rect">
              <a:avLst/>
            </a:prstGeom>
            <a:solidFill>
              <a:srgbClr val="C0504D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 rot="16200000">
              <a:off x="5971515" y="1138154"/>
              <a:ext cx="121398" cy="161856"/>
            </a:xfrm>
            <a:prstGeom prst="rect">
              <a:avLst/>
            </a:prstGeom>
            <a:solidFill>
              <a:srgbClr val="FF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5411038" y="4742371"/>
            <a:ext cx="478504" cy="607407"/>
            <a:chOff x="5411038" y="4742371"/>
            <a:chExt cx="478504" cy="607407"/>
          </a:xfrm>
        </p:grpSpPr>
        <p:cxnSp>
          <p:nvCxnSpPr>
            <p:cNvPr id="133" name="Straight Arrow Connector 132"/>
            <p:cNvCxnSpPr/>
            <p:nvPr/>
          </p:nvCxnSpPr>
          <p:spPr>
            <a:xfrm>
              <a:off x="5696019" y="5052831"/>
              <a:ext cx="74706" cy="2969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5411038" y="4742371"/>
              <a:ext cx="478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tail</a:t>
              </a:r>
              <a:endParaRPr lang="en-US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6172280" y="3361776"/>
            <a:ext cx="730659" cy="252059"/>
            <a:chOff x="5874034" y="5589588"/>
            <a:chExt cx="730659" cy="252059"/>
          </a:xfrm>
          <a:effectLst>
            <a:glow rad="1397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16" name="Rectangle 115"/>
            <p:cNvSpPr/>
            <p:nvPr/>
          </p:nvSpPr>
          <p:spPr>
            <a:xfrm rot="16200000">
              <a:off x="6133089" y="5590303"/>
              <a:ext cx="242349" cy="2409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 rot="16200000">
              <a:off x="6363058" y="5590303"/>
              <a:ext cx="242349" cy="2409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 rot="16200000">
              <a:off x="5873319" y="5600013"/>
              <a:ext cx="242349" cy="240920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6298211" y="4683499"/>
            <a:ext cx="478504" cy="666279"/>
            <a:chOff x="4430844" y="4700815"/>
            <a:chExt cx="478504" cy="666279"/>
          </a:xfrm>
        </p:grpSpPr>
        <p:sp>
          <p:nvSpPr>
            <p:cNvPr id="144" name="TextBox 143"/>
            <p:cNvSpPr txBox="1"/>
            <p:nvPr/>
          </p:nvSpPr>
          <p:spPr>
            <a:xfrm>
              <a:off x="4430844" y="4700815"/>
              <a:ext cx="478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tail</a:t>
              </a:r>
              <a:endParaRPr lang="en-US" dirty="0"/>
            </a:p>
          </p:txBody>
        </p:sp>
        <p:cxnSp>
          <p:nvCxnSpPr>
            <p:cNvPr id="145" name="Straight Arrow Connector 144"/>
            <p:cNvCxnSpPr>
              <a:stCxn id="144" idx="2"/>
            </p:cNvCxnSpPr>
            <p:nvPr/>
          </p:nvCxnSpPr>
          <p:spPr>
            <a:xfrm>
              <a:off x="4670096" y="5070147"/>
              <a:ext cx="74706" cy="2969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/>
          <p:cNvGrpSpPr/>
          <p:nvPr/>
        </p:nvGrpSpPr>
        <p:grpSpPr>
          <a:xfrm>
            <a:off x="7095591" y="4660915"/>
            <a:ext cx="478504" cy="666279"/>
            <a:chOff x="4430844" y="4700815"/>
            <a:chExt cx="478504" cy="666279"/>
          </a:xfrm>
        </p:grpSpPr>
        <p:sp>
          <p:nvSpPr>
            <p:cNvPr id="147" name="TextBox 146"/>
            <p:cNvSpPr txBox="1"/>
            <p:nvPr/>
          </p:nvSpPr>
          <p:spPr>
            <a:xfrm>
              <a:off x="4430844" y="4700815"/>
              <a:ext cx="478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tail</a:t>
              </a:r>
              <a:endParaRPr lang="en-US" dirty="0"/>
            </a:p>
          </p:txBody>
        </p:sp>
        <p:cxnSp>
          <p:nvCxnSpPr>
            <p:cNvPr id="148" name="Straight Arrow Connector 147"/>
            <p:cNvCxnSpPr>
              <a:stCxn id="147" idx="2"/>
            </p:cNvCxnSpPr>
            <p:nvPr/>
          </p:nvCxnSpPr>
          <p:spPr>
            <a:xfrm>
              <a:off x="4670096" y="5070147"/>
              <a:ext cx="74706" cy="2969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/>
          <p:cNvGrpSpPr/>
          <p:nvPr/>
        </p:nvGrpSpPr>
        <p:grpSpPr>
          <a:xfrm>
            <a:off x="7551250" y="4700815"/>
            <a:ext cx="478504" cy="666279"/>
            <a:chOff x="4430844" y="4700815"/>
            <a:chExt cx="478504" cy="666279"/>
          </a:xfrm>
        </p:grpSpPr>
        <p:sp>
          <p:nvSpPr>
            <p:cNvPr id="150" name="TextBox 149"/>
            <p:cNvSpPr txBox="1"/>
            <p:nvPr/>
          </p:nvSpPr>
          <p:spPr>
            <a:xfrm>
              <a:off x="4430844" y="4700815"/>
              <a:ext cx="478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tail</a:t>
              </a:r>
              <a:endParaRPr lang="en-US" dirty="0"/>
            </a:p>
          </p:txBody>
        </p:sp>
        <p:cxnSp>
          <p:nvCxnSpPr>
            <p:cNvPr id="151" name="Straight Arrow Connector 150"/>
            <p:cNvCxnSpPr>
              <a:stCxn id="150" idx="2"/>
            </p:cNvCxnSpPr>
            <p:nvPr/>
          </p:nvCxnSpPr>
          <p:spPr>
            <a:xfrm>
              <a:off x="4670096" y="5070147"/>
              <a:ext cx="74706" cy="2969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/>
          <p:cNvGrpSpPr/>
          <p:nvPr/>
        </p:nvGrpSpPr>
        <p:grpSpPr>
          <a:xfrm>
            <a:off x="6390513" y="4167385"/>
            <a:ext cx="644624" cy="313938"/>
            <a:chOff x="6684331" y="5513413"/>
            <a:chExt cx="644624" cy="313938"/>
          </a:xfrm>
          <a:effectLst>
            <a:glow rad="1397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56" name="Rectangle 155"/>
            <p:cNvSpPr/>
            <p:nvPr/>
          </p:nvSpPr>
          <p:spPr>
            <a:xfrm rot="16200000">
              <a:off x="6696766" y="5512519"/>
              <a:ext cx="302397" cy="3272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 rot="16200000">
              <a:off x="7014123" y="5500978"/>
              <a:ext cx="302397" cy="327267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707449" y="5208576"/>
            <a:ext cx="3143405" cy="903088"/>
            <a:chOff x="4707449" y="5208576"/>
            <a:chExt cx="3143405" cy="903088"/>
          </a:xfrm>
        </p:grpSpPr>
        <p:cxnSp>
          <p:nvCxnSpPr>
            <p:cNvPr id="17" name="Straight Connector 16"/>
            <p:cNvCxnSpPr/>
            <p:nvPr/>
          </p:nvCxnSpPr>
          <p:spPr>
            <a:xfrm flipH="1" flipV="1">
              <a:off x="4707449" y="5208576"/>
              <a:ext cx="3143405" cy="903088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>
              <a:stCxn id="111" idx="3"/>
            </p:cNvCxnSpPr>
            <p:nvPr/>
          </p:nvCxnSpPr>
          <p:spPr>
            <a:xfrm flipH="1">
              <a:off x="4859850" y="5208577"/>
              <a:ext cx="2773730" cy="865762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43454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Crash during logging - Recover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71145" y="1108316"/>
            <a:ext cx="4734732" cy="3828731"/>
          </a:xfrm>
        </p:spPr>
        <p:txBody>
          <a:bodyPr>
            <a:normAutofit/>
          </a:bodyPr>
          <a:lstStyle/>
          <a:p>
            <a:r>
              <a:rPr lang="en-US" dirty="0" smtClean="0"/>
              <a:t>Upon recovery scan the long</a:t>
            </a:r>
          </a:p>
          <a:p>
            <a:r>
              <a:rPr lang="en-US" dirty="0" smtClean="0"/>
              <a:t>Detect transaction start with no commit</a:t>
            </a:r>
          </a:p>
          <a:p>
            <a:r>
              <a:rPr lang="en-US" dirty="0" smtClean="0"/>
              <a:t>Discard log entries</a:t>
            </a:r>
          </a:p>
          <a:p>
            <a:r>
              <a:rPr lang="en-US" dirty="0" smtClean="0"/>
              <a:t>Disk remains unchanged</a:t>
            </a:r>
          </a:p>
          <a:p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5609996" y="1622297"/>
            <a:ext cx="2099734" cy="3048000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780819" y="2843640"/>
            <a:ext cx="126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blocks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850854" y="2123750"/>
            <a:ext cx="129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Free Space map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 rot="16200000">
            <a:off x="6480860" y="2018013"/>
            <a:ext cx="364957" cy="1802120"/>
            <a:chOff x="7605706" y="1270135"/>
            <a:chExt cx="364957" cy="1802120"/>
          </a:xfrm>
        </p:grpSpPr>
        <p:sp>
          <p:nvSpPr>
            <p:cNvPr id="22" name="Rectangle 21"/>
            <p:cNvSpPr/>
            <p:nvPr/>
          </p:nvSpPr>
          <p:spPr>
            <a:xfrm>
              <a:off x="7605706" y="1270135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605706" y="1591319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05706" y="189790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05706" y="2219088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05706" y="2751071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605706" y="2425537"/>
              <a:ext cx="34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500681" y="2308416"/>
            <a:ext cx="640069" cy="121398"/>
            <a:chOff x="2607047" y="2031999"/>
            <a:chExt cx="1270137" cy="364957"/>
          </a:xfrm>
        </p:grpSpPr>
        <p:sp>
          <p:nvSpPr>
            <p:cNvPr id="29" name="Rectangle 28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140750" y="2308416"/>
            <a:ext cx="640069" cy="121398"/>
            <a:chOff x="2607047" y="2031999"/>
            <a:chExt cx="1270137" cy="364957"/>
          </a:xfrm>
        </p:grpSpPr>
        <p:sp>
          <p:nvSpPr>
            <p:cNvPr id="37" name="Rectangle 3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219534" y="2308416"/>
            <a:ext cx="640069" cy="121398"/>
            <a:chOff x="2607047" y="2031999"/>
            <a:chExt cx="1270137" cy="364957"/>
          </a:xfrm>
        </p:grpSpPr>
        <p:sp>
          <p:nvSpPr>
            <p:cNvPr id="42" name="Rectangle 41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859603" y="2308416"/>
            <a:ext cx="640069" cy="121398"/>
            <a:chOff x="2607047" y="2031999"/>
            <a:chExt cx="1270137" cy="364957"/>
          </a:xfrm>
        </p:grpSpPr>
        <p:sp>
          <p:nvSpPr>
            <p:cNvPr id="47" name="Rectangle 4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Rectangle 68"/>
          <p:cNvSpPr/>
          <p:nvPr/>
        </p:nvSpPr>
        <p:spPr>
          <a:xfrm rot="16200000">
            <a:off x="7087320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 rot="16200000">
            <a:off x="7328240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 rot="16200000">
            <a:off x="7558209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5181077" y="3341778"/>
            <a:ext cx="952728" cy="242349"/>
            <a:chOff x="2607047" y="2031999"/>
            <a:chExt cx="1270137" cy="364957"/>
          </a:xfrm>
        </p:grpSpPr>
        <p:sp>
          <p:nvSpPr>
            <p:cNvPr id="61" name="Rectangle 60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133805" y="3341778"/>
            <a:ext cx="952728" cy="242349"/>
            <a:chOff x="2607047" y="2031999"/>
            <a:chExt cx="1270137" cy="364957"/>
          </a:xfrm>
        </p:grpSpPr>
        <p:sp>
          <p:nvSpPr>
            <p:cNvPr id="57" name="Rectangle 5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7884929" y="3284702"/>
            <a:ext cx="1251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Inode</a:t>
            </a:r>
            <a:r>
              <a:rPr lang="en-US" dirty="0" smtClean="0"/>
              <a:t> table</a:t>
            </a:r>
            <a:endParaRPr lang="en-US" dirty="0"/>
          </a:p>
        </p:txBody>
      </p:sp>
      <p:grpSp>
        <p:nvGrpSpPr>
          <p:cNvPr id="83" name="Group 82"/>
          <p:cNvGrpSpPr/>
          <p:nvPr/>
        </p:nvGrpSpPr>
        <p:grpSpPr>
          <a:xfrm>
            <a:off x="5945908" y="3708339"/>
            <a:ext cx="1457827" cy="761444"/>
            <a:chOff x="1744000" y="2182577"/>
            <a:chExt cx="1430729" cy="918973"/>
          </a:xfrm>
        </p:grpSpPr>
        <p:sp>
          <p:nvSpPr>
            <p:cNvPr id="75" name="Rectangle 74"/>
            <p:cNvSpPr/>
            <p:nvPr/>
          </p:nvSpPr>
          <p:spPr>
            <a:xfrm rot="16200000">
              <a:off x="1882705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 rot="16200000">
              <a:off x="2203889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 rot="16200000">
              <a:off x="2510474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 rot="16200000">
              <a:off x="2831658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 rot="16200000">
              <a:off x="2781130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 rot="16200000">
              <a:off x="1722113" y="220446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 rot="16200000">
              <a:off x="2206034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7892861" y="3982719"/>
            <a:ext cx="1056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Directory</a:t>
            </a:r>
          </a:p>
          <a:p>
            <a:r>
              <a:rPr lang="en-US" dirty="0" smtClean="0"/>
              <a:t>entries</a:t>
            </a: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 rot="16200000">
            <a:off x="6114238" y="3352203"/>
            <a:ext cx="242349" cy="240920"/>
          </a:xfrm>
          <a:prstGeom prst="rect">
            <a:avLst/>
          </a:prstGeom>
          <a:solidFill>
            <a:srgbClr val="FFFF00">
              <a:alpha val="1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 rot="16200000">
            <a:off x="6778696" y="4154950"/>
            <a:ext cx="302397" cy="327267"/>
          </a:xfrm>
          <a:prstGeom prst="rect">
            <a:avLst/>
          </a:prstGeom>
          <a:solidFill>
            <a:srgbClr val="FFFF00">
              <a:alpha val="2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756351" y="5336575"/>
            <a:ext cx="7930449" cy="623473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19736" y="6060947"/>
            <a:ext cx="4332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 in non-volatile storage (Flash or on Disk)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81128" y="4670297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3" idx="2"/>
          </p:cNvCxnSpPr>
          <p:nvPr/>
        </p:nvCxnSpPr>
        <p:spPr>
          <a:xfrm flipH="1">
            <a:off x="4695085" y="5039629"/>
            <a:ext cx="12365" cy="296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797878" y="4670297"/>
            <a:ext cx="47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tail</a:t>
            </a:r>
            <a:endParaRPr lang="en-US" dirty="0"/>
          </a:p>
        </p:txBody>
      </p:sp>
      <p:cxnSp>
        <p:nvCxnSpPr>
          <p:cNvPr id="74" name="Straight Arrow Connector 73"/>
          <p:cNvCxnSpPr>
            <a:stCxn id="72" idx="2"/>
          </p:cNvCxnSpPr>
          <p:nvPr/>
        </p:nvCxnSpPr>
        <p:spPr>
          <a:xfrm>
            <a:off x="3037130" y="5039629"/>
            <a:ext cx="74706" cy="296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3111835" y="5346286"/>
            <a:ext cx="1583250" cy="6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3434873" y="5346286"/>
            <a:ext cx="946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pending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2026450" y="5349778"/>
            <a:ext cx="66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done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4581774" y="5465041"/>
            <a:ext cx="62068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9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112" name="Straight Arrow Connector 111"/>
          <p:cNvCxnSpPr/>
          <p:nvPr/>
        </p:nvCxnSpPr>
        <p:spPr>
          <a:xfrm flipH="1">
            <a:off x="5088380" y="5039628"/>
            <a:ext cx="12365" cy="296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5076782" y="2429814"/>
            <a:ext cx="816103" cy="3530235"/>
            <a:chOff x="5076782" y="2429814"/>
            <a:chExt cx="816103" cy="3530235"/>
          </a:xfrm>
        </p:grpSpPr>
        <p:grpSp>
          <p:nvGrpSpPr>
            <p:cNvPr id="13" name="Group 12"/>
            <p:cNvGrpSpPr/>
            <p:nvPr/>
          </p:nvGrpSpPr>
          <p:grpSpPr>
            <a:xfrm>
              <a:off x="5135148" y="5628477"/>
              <a:ext cx="640069" cy="131108"/>
              <a:chOff x="5252815" y="1247958"/>
              <a:chExt cx="640069" cy="131108"/>
            </a:xfrm>
          </p:grpSpPr>
          <p:grpSp>
            <p:nvGrpSpPr>
              <p:cNvPr id="92" name="Group 91"/>
              <p:cNvGrpSpPr/>
              <p:nvPr/>
            </p:nvGrpSpPr>
            <p:grpSpPr>
              <a:xfrm>
                <a:off x="5252815" y="1247958"/>
                <a:ext cx="640069" cy="121398"/>
                <a:chOff x="2607047" y="2031999"/>
                <a:chExt cx="1270137" cy="364957"/>
              </a:xfrm>
            </p:grpSpPr>
            <p:sp>
              <p:nvSpPr>
                <p:cNvPr id="93" name="Rectangle 92"/>
                <p:cNvSpPr/>
                <p:nvPr/>
              </p:nvSpPr>
              <p:spPr>
                <a:xfrm rot="16200000">
                  <a:off x="2585160" y="2053886"/>
                  <a:ext cx="364957" cy="321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 rot="16200000">
                  <a:off x="2906344" y="2053886"/>
                  <a:ext cx="364957" cy="321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Rectangle 94"/>
                <p:cNvSpPr/>
                <p:nvPr/>
              </p:nvSpPr>
              <p:spPr>
                <a:xfrm rot="16200000">
                  <a:off x="3212929" y="2053886"/>
                  <a:ext cx="364957" cy="321184"/>
                </a:xfrm>
                <a:prstGeom prst="rect">
                  <a:avLst/>
                </a:prstGeom>
                <a:solidFill>
                  <a:srgbClr val="C0504D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 rot="16200000">
                  <a:off x="3534113" y="2053886"/>
                  <a:ext cx="364957" cy="321184"/>
                </a:xfrm>
                <a:prstGeom prst="rect">
                  <a:avLst/>
                </a:prstGeom>
                <a:solidFill>
                  <a:srgbClr val="C0504D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7" name="Rectangle 96"/>
              <p:cNvSpPr/>
              <p:nvPr/>
            </p:nvSpPr>
            <p:spPr>
              <a:xfrm rot="16200000">
                <a:off x="5282734" y="1237439"/>
                <a:ext cx="121398" cy="16185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5076782" y="5349778"/>
              <a:ext cx="698435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 97"/>
            <p:cNvSpPr/>
            <p:nvPr/>
          </p:nvSpPr>
          <p:spPr>
            <a:xfrm>
              <a:off x="5248206" y="2429814"/>
              <a:ext cx="644679" cy="3009496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3" name="Straight Arrow Connector 112"/>
          <p:cNvCxnSpPr/>
          <p:nvPr/>
        </p:nvCxnSpPr>
        <p:spPr>
          <a:xfrm flipH="1">
            <a:off x="5765683" y="5060102"/>
            <a:ext cx="12365" cy="296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5786022" y="5345417"/>
            <a:ext cx="818671" cy="610271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Arrow Connector 113"/>
          <p:cNvCxnSpPr/>
          <p:nvPr/>
        </p:nvCxnSpPr>
        <p:spPr>
          <a:xfrm flipH="1">
            <a:off x="6648335" y="5060102"/>
            <a:ext cx="12365" cy="296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5874034" y="3654034"/>
            <a:ext cx="730659" cy="2187613"/>
            <a:chOff x="5874034" y="3654034"/>
            <a:chExt cx="730659" cy="2187613"/>
          </a:xfrm>
        </p:grpSpPr>
        <p:sp>
          <p:nvSpPr>
            <p:cNvPr id="101" name="Rectangle 100"/>
            <p:cNvSpPr/>
            <p:nvPr/>
          </p:nvSpPr>
          <p:spPr>
            <a:xfrm rot="16200000">
              <a:off x="6133089" y="5590303"/>
              <a:ext cx="242349" cy="2409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 rot="16200000">
              <a:off x="5873319" y="5600013"/>
              <a:ext cx="242349" cy="240920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 104"/>
            <p:cNvSpPr/>
            <p:nvPr/>
          </p:nvSpPr>
          <p:spPr>
            <a:xfrm>
              <a:off x="5970966" y="3654034"/>
              <a:ext cx="212349" cy="2018098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 rot="16200000">
              <a:off x="6363058" y="5590303"/>
              <a:ext cx="242349" cy="2409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675429" y="5060103"/>
            <a:ext cx="283215" cy="1175415"/>
            <a:chOff x="6749201" y="5060103"/>
            <a:chExt cx="283215" cy="1175415"/>
          </a:xfrm>
        </p:grpSpPr>
        <p:cxnSp>
          <p:nvCxnSpPr>
            <p:cNvPr id="51" name="Straight Connector 50"/>
            <p:cNvCxnSpPr/>
            <p:nvPr/>
          </p:nvCxnSpPr>
          <p:spPr>
            <a:xfrm flipH="1" flipV="1">
              <a:off x="6749201" y="5060103"/>
              <a:ext cx="283215" cy="11754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V="1">
              <a:off x="6764076" y="5060103"/>
              <a:ext cx="268340" cy="11754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48113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0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Recall: Important “</a:t>
            </a:r>
            <a:r>
              <a:rPr lang="en-US" altLang="ko-KR" dirty="0" err="1" smtClean="0">
                <a:ea typeface="굴림" panose="020B0600000101010101" pitchFamily="34" charset="-127"/>
              </a:rPr>
              <a:t>ilities</a:t>
            </a:r>
            <a:r>
              <a:rPr lang="en-US" altLang="ko-KR" dirty="0" smtClean="0">
                <a:ea typeface="굴림" panose="020B0600000101010101" pitchFamily="34" charset="-127"/>
              </a:rPr>
              <a:t>”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86800" cy="6019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Availability:</a:t>
            </a:r>
            <a:r>
              <a:rPr lang="en-US" altLang="ko-KR" smtClean="0">
                <a:ea typeface="굴림" panose="020B0600000101010101" pitchFamily="34" charset="-127"/>
              </a:rPr>
              <a:t> the probability that the system can accept and process requests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Often measured in “nines” of probability.  So, a 99.9% probability is considered “3-nines of availability”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Key idea here is independence of failures</a:t>
            </a:r>
          </a:p>
          <a:p>
            <a:pPr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Durability:</a:t>
            </a:r>
            <a:r>
              <a:rPr lang="en-US" altLang="ko-KR" smtClean="0">
                <a:ea typeface="굴림" panose="020B0600000101010101" pitchFamily="34" charset="-127"/>
              </a:rPr>
              <a:t> the ability of a system to recover data despite faults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This idea is fault tolerance applied to data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Doesn’t necessarily imply availability: information on pyramids was very durable, but could not be accessed until discovery of Rosetta Stone</a:t>
            </a:r>
          </a:p>
          <a:p>
            <a:pPr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Reliability: </a:t>
            </a:r>
            <a:r>
              <a:rPr lang="en-US" altLang="ko-KR" smtClean="0">
                <a:ea typeface="굴림" panose="020B0600000101010101" pitchFamily="34" charset="-127"/>
              </a:rPr>
              <a:t>the ability of a system or component to perform its required functions under stated conditions for a specified period of time (IEEE definition)</a:t>
            </a:r>
            <a:endParaRPr lang="en-US" altLang="ko-KR" smtClean="0">
              <a:solidFill>
                <a:schemeClr val="hlink"/>
              </a:solidFill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Usually stronger than simply availability: means that the system is not only “up”, but also working correctly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Includes availability, security, fault tolerance/durability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Must make sure data survives system crashes, disk crashes, other problems</a:t>
            </a:r>
          </a:p>
        </p:txBody>
      </p:sp>
    </p:spTree>
    <p:extLst>
      <p:ext uri="{BB962C8B-B14F-4D97-AF65-F5344CB8AC3E}">
        <p14:creationId xmlns:p14="http://schemas.microsoft.com/office/powerpoint/2010/main" val="40831955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Recovery After Commit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52400" y="1108316"/>
            <a:ext cx="4655795" cy="3828731"/>
          </a:xfrm>
        </p:spPr>
        <p:txBody>
          <a:bodyPr>
            <a:normAutofit/>
          </a:bodyPr>
          <a:lstStyle/>
          <a:p>
            <a:r>
              <a:rPr lang="en-US" dirty="0" smtClean="0"/>
              <a:t>Scan log, find start</a:t>
            </a:r>
          </a:p>
          <a:p>
            <a:r>
              <a:rPr lang="en-US" dirty="0" smtClean="0"/>
              <a:t>Find matching commit</a:t>
            </a:r>
          </a:p>
          <a:p>
            <a:r>
              <a:rPr lang="en-US" dirty="0" smtClean="0"/>
              <a:t>Redo it as usual</a:t>
            </a:r>
          </a:p>
          <a:p>
            <a:pPr lvl="1"/>
            <a:r>
              <a:rPr lang="en-US" dirty="0" smtClean="0"/>
              <a:t>Or just let it happen later</a:t>
            </a:r>
          </a:p>
          <a:p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5609996" y="1622297"/>
            <a:ext cx="2099734" cy="3048000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780819" y="2843640"/>
            <a:ext cx="126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blocks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850854" y="2123750"/>
            <a:ext cx="129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Free Space map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 rot="16200000">
            <a:off x="6480860" y="2018013"/>
            <a:ext cx="364957" cy="1802120"/>
            <a:chOff x="7605706" y="1270135"/>
            <a:chExt cx="364957" cy="1802120"/>
          </a:xfrm>
        </p:grpSpPr>
        <p:sp>
          <p:nvSpPr>
            <p:cNvPr id="22" name="Rectangle 21"/>
            <p:cNvSpPr/>
            <p:nvPr/>
          </p:nvSpPr>
          <p:spPr>
            <a:xfrm>
              <a:off x="7605706" y="1270135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605706" y="1591319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05706" y="189790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05706" y="2219088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05706" y="2751071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605706" y="2425537"/>
              <a:ext cx="34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500681" y="2308416"/>
            <a:ext cx="640069" cy="121398"/>
            <a:chOff x="2607047" y="2031999"/>
            <a:chExt cx="1270137" cy="364957"/>
          </a:xfrm>
        </p:grpSpPr>
        <p:sp>
          <p:nvSpPr>
            <p:cNvPr id="29" name="Rectangle 28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140750" y="2308416"/>
            <a:ext cx="640069" cy="121398"/>
            <a:chOff x="2607047" y="2031999"/>
            <a:chExt cx="1270137" cy="364957"/>
          </a:xfrm>
        </p:grpSpPr>
        <p:sp>
          <p:nvSpPr>
            <p:cNvPr id="37" name="Rectangle 3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219534" y="2308416"/>
            <a:ext cx="640069" cy="121398"/>
            <a:chOff x="2607047" y="2031999"/>
            <a:chExt cx="1270137" cy="364957"/>
          </a:xfrm>
        </p:grpSpPr>
        <p:sp>
          <p:nvSpPr>
            <p:cNvPr id="42" name="Rectangle 41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859603" y="2308416"/>
            <a:ext cx="640069" cy="121398"/>
            <a:chOff x="2607047" y="2031999"/>
            <a:chExt cx="1270137" cy="364957"/>
          </a:xfrm>
        </p:grpSpPr>
        <p:sp>
          <p:nvSpPr>
            <p:cNvPr id="47" name="Rectangle 4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Rectangle 68"/>
          <p:cNvSpPr/>
          <p:nvPr/>
        </p:nvSpPr>
        <p:spPr>
          <a:xfrm rot="16200000">
            <a:off x="7087320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 rot="16200000">
            <a:off x="7328240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 rot="16200000">
            <a:off x="7558209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5181077" y="3341778"/>
            <a:ext cx="952728" cy="242349"/>
            <a:chOff x="2607047" y="2031999"/>
            <a:chExt cx="1270137" cy="364957"/>
          </a:xfrm>
        </p:grpSpPr>
        <p:sp>
          <p:nvSpPr>
            <p:cNvPr id="61" name="Rectangle 60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133805" y="3341778"/>
            <a:ext cx="952728" cy="242349"/>
            <a:chOff x="2607047" y="2031999"/>
            <a:chExt cx="1270137" cy="364957"/>
          </a:xfrm>
        </p:grpSpPr>
        <p:sp>
          <p:nvSpPr>
            <p:cNvPr id="57" name="Rectangle 5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7884929" y="3284702"/>
            <a:ext cx="1251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Inode</a:t>
            </a:r>
            <a:r>
              <a:rPr lang="en-US" dirty="0" smtClean="0"/>
              <a:t> table</a:t>
            </a:r>
            <a:endParaRPr lang="en-US" dirty="0"/>
          </a:p>
        </p:txBody>
      </p:sp>
      <p:grpSp>
        <p:nvGrpSpPr>
          <p:cNvPr id="83" name="Group 82"/>
          <p:cNvGrpSpPr/>
          <p:nvPr/>
        </p:nvGrpSpPr>
        <p:grpSpPr>
          <a:xfrm>
            <a:off x="5945908" y="3708339"/>
            <a:ext cx="1457827" cy="761444"/>
            <a:chOff x="1744000" y="2182577"/>
            <a:chExt cx="1430729" cy="918973"/>
          </a:xfrm>
        </p:grpSpPr>
        <p:sp>
          <p:nvSpPr>
            <p:cNvPr id="75" name="Rectangle 74"/>
            <p:cNvSpPr/>
            <p:nvPr/>
          </p:nvSpPr>
          <p:spPr>
            <a:xfrm rot="16200000">
              <a:off x="1882705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 rot="16200000">
              <a:off x="2203889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 rot="16200000">
              <a:off x="2510474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 rot="16200000">
              <a:off x="2831658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 rot="16200000">
              <a:off x="2781130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 rot="16200000">
              <a:off x="1722113" y="220446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 rot="16200000">
              <a:off x="2206034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7892861" y="3982719"/>
            <a:ext cx="1056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Directory</a:t>
            </a:r>
          </a:p>
          <a:p>
            <a:r>
              <a:rPr lang="en-US" dirty="0" smtClean="0"/>
              <a:t>entries</a:t>
            </a: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 rot="16200000">
            <a:off x="6114238" y="3352203"/>
            <a:ext cx="242349" cy="240920"/>
          </a:xfrm>
          <a:prstGeom prst="rect">
            <a:avLst/>
          </a:prstGeom>
          <a:solidFill>
            <a:srgbClr val="FFFF00">
              <a:alpha val="1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 rot="16200000">
            <a:off x="6778696" y="4154950"/>
            <a:ext cx="302397" cy="327267"/>
          </a:xfrm>
          <a:prstGeom prst="rect">
            <a:avLst/>
          </a:prstGeom>
          <a:solidFill>
            <a:srgbClr val="FFFF00">
              <a:alpha val="2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756351" y="5336575"/>
            <a:ext cx="7930449" cy="623473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19736" y="6060947"/>
            <a:ext cx="4332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 in non-volatile storage (Flash or on Disk)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177156" y="4629050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3" idx="2"/>
          </p:cNvCxnSpPr>
          <p:nvPr/>
        </p:nvCxnSpPr>
        <p:spPr>
          <a:xfrm flipH="1">
            <a:off x="8491113" y="4998382"/>
            <a:ext cx="12365" cy="296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797878" y="4670297"/>
            <a:ext cx="47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tail</a:t>
            </a:r>
            <a:endParaRPr lang="en-US" dirty="0"/>
          </a:p>
        </p:txBody>
      </p:sp>
      <p:cxnSp>
        <p:nvCxnSpPr>
          <p:cNvPr id="74" name="Straight Arrow Connector 73"/>
          <p:cNvCxnSpPr>
            <a:stCxn id="72" idx="2"/>
          </p:cNvCxnSpPr>
          <p:nvPr/>
        </p:nvCxnSpPr>
        <p:spPr>
          <a:xfrm>
            <a:off x="3037130" y="5039629"/>
            <a:ext cx="74706" cy="296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3111835" y="5346286"/>
            <a:ext cx="1583250" cy="6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3434873" y="5346286"/>
            <a:ext cx="946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pending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2026450" y="5349778"/>
            <a:ext cx="66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done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4581774" y="5465041"/>
            <a:ext cx="62068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9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076782" y="2429814"/>
            <a:ext cx="816103" cy="3530235"/>
            <a:chOff x="5076782" y="2429814"/>
            <a:chExt cx="816103" cy="3530235"/>
          </a:xfrm>
        </p:grpSpPr>
        <p:grpSp>
          <p:nvGrpSpPr>
            <p:cNvPr id="13" name="Group 12"/>
            <p:cNvGrpSpPr/>
            <p:nvPr/>
          </p:nvGrpSpPr>
          <p:grpSpPr>
            <a:xfrm>
              <a:off x="5135148" y="5628477"/>
              <a:ext cx="640069" cy="131108"/>
              <a:chOff x="5252815" y="1247958"/>
              <a:chExt cx="640069" cy="131108"/>
            </a:xfrm>
          </p:grpSpPr>
          <p:grpSp>
            <p:nvGrpSpPr>
              <p:cNvPr id="92" name="Group 91"/>
              <p:cNvGrpSpPr/>
              <p:nvPr/>
            </p:nvGrpSpPr>
            <p:grpSpPr>
              <a:xfrm>
                <a:off x="5252815" y="1247958"/>
                <a:ext cx="640069" cy="121398"/>
                <a:chOff x="2607047" y="2031999"/>
                <a:chExt cx="1270137" cy="364957"/>
              </a:xfrm>
            </p:grpSpPr>
            <p:sp>
              <p:nvSpPr>
                <p:cNvPr id="93" name="Rectangle 92"/>
                <p:cNvSpPr/>
                <p:nvPr/>
              </p:nvSpPr>
              <p:spPr>
                <a:xfrm rot="16200000">
                  <a:off x="2585160" y="2053886"/>
                  <a:ext cx="364957" cy="321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 rot="16200000">
                  <a:off x="2906344" y="2053886"/>
                  <a:ext cx="364957" cy="321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Rectangle 94"/>
                <p:cNvSpPr/>
                <p:nvPr/>
              </p:nvSpPr>
              <p:spPr>
                <a:xfrm rot="16200000">
                  <a:off x="3212929" y="2053886"/>
                  <a:ext cx="364957" cy="321184"/>
                </a:xfrm>
                <a:prstGeom prst="rect">
                  <a:avLst/>
                </a:prstGeom>
                <a:solidFill>
                  <a:srgbClr val="C0504D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 rot="16200000">
                  <a:off x="3534113" y="2053886"/>
                  <a:ext cx="364957" cy="321184"/>
                </a:xfrm>
                <a:prstGeom prst="rect">
                  <a:avLst/>
                </a:prstGeom>
                <a:solidFill>
                  <a:srgbClr val="C0504D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7" name="Rectangle 96"/>
              <p:cNvSpPr/>
              <p:nvPr/>
            </p:nvSpPr>
            <p:spPr>
              <a:xfrm rot="16200000">
                <a:off x="5282734" y="1237439"/>
                <a:ext cx="121398" cy="16185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5076782" y="5349778"/>
              <a:ext cx="698435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 97"/>
            <p:cNvSpPr/>
            <p:nvPr/>
          </p:nvSpPr>
          <p:spPr>
            <a:xfrm>
              <a:off x="5248206" y="2429814"/>
              <a:ext cx="644679" cy="3009496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86022" y="3654034"/>
            <a:ext cx="818671" cy="2301654"/>
            <a:chOff x="5786022" y="3654034"/>
            <a:chExt cx="818671" cy="2301654"/>
          </a:xfrm>
        </p:grpSpPr>
        <p:grpSp>
          <p:nvGrpSpPr>
            <p:cNvPr id="99" name="Group 98"/>
            <p:cNvGrpSpPr/>
            <p:nvPr/>
          </p:nvGrpSpPr>
          <p:grpSpPr>
            <a:xfrm>
              <a:off x="5892885" y="5589588"/>
              <a:ext cx="711808" cy="242349"/>
              <a:chOff x="2607047" y="2031999"/>
              <a:chExt cx="948953" cy="364957"/>
            </a:xfrm>
          </p:grpSpPr>
          <p:sp>
            <p:nvSpPr>
              <p:cNvPr id="100" name="Rectangle 99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4" name="Rectangle 103"/>
            <p:cNvSpPr/>
            <p:nvPr/>
          </p:nvSpPr>
          <p:spPr>
            <a:xfrm rot="16200000">
              <a:off x="5873319" y="5600013"/>
              <a:ext cx="242349" cy="240920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 104"/>
            <p:cNvSpPr/>
            <p:nvPr/>
          </p:nvSpPr>
          <p:spPr>
            <a:xfrm>
              <a:off x="5970966" y="3654034"/>
              <a:ext cx="212349" cy="2018098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786022" y="5345417"/>
              <a:ext cx="818671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500681" y="4469782"/>
            <a:ext cx="927883" cy="1480844"/>
            <a:chOff x="6500681" y="4469782"/>
            <a:chExt cx="927883" cy="1480844"/>
          </a:xfrm>
        </p:grpSpPr>
        <p:sp>
          <p:nvSpPr>
            <p:cNvPr id="106" name="Rectangle 105"/>
            <p:cNvSpPr/>
            <p:nvPr/>
          </p:nvSpPr>
          <p:spPr>
            <a:xfrm rot="16200000">
              <a:off x="6686856" y="5497369"/>
              <a:ext cx="302397" cy="3272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 rot="16200000">
              <a:off x="7014123" y="5500978"/>
              <a:ext cx="302397" cy="327267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609893" y="5340355"/>
              <a:ext cx="818671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109"/>
            <p:cNvSpPr/>
            <p:nvPr/>
          </p:nvSpPr>
          <p:spPr>
            <a:xfrm flipH="1">
              <a:off x="6500681" y="4469782"/>
              <a:ext cx="469611" cy="969527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1" name="TextBox 110"/>
          <p:cNvSpPr txBox="1"/>
          <p:nvPr/>
        </p:nvSpPr>
        <p:spPr>
          <a:xfrm rot="16200000">
            <a:off x="7182036" y="5475454"/>
            <a:ext cx="903087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9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commit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443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820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if had already started writing back the transaction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Idempotent</a:t>
            </a:r>
            <a:r>
              <a:rPr lang="en-US" dirty="0" smtClean="0"/>
              <a:t> – the result does not change if the operation is repeat several times.</a:t>
            </a:r>
          </a:p>
          <a:p>
            <a:r>
              <a:rPr lang="en-US" dirty="0" smtClean="0"/>
              <a:t>Just write them again during recovery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2272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if the uncommitted transaction was discarded on recovery?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it again from scratch </a:t>
            </a:r>
          </a:p>
          <a:p>
            <a:r>
              <a:rPr lang="en-US" dirty="0" smtClean="0"/>
              <a:t>Nothing on disk was changed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8759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if we crash again during recovery?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Idempotent</a:t>
            </a:r>
          </a:p>
          <a:p>
            <a:r>
              <a:rPr lang="en-US" dirty="0" smtClean="0"/>
              <a:t>Just redo whatever part of the log hasn’t been garbage collected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1928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Redo 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Prepare</a:t>
            </a:r>
          </a:p>
          <a:p>
            <a:pPr lvl="1"/>
            <a:r>
              <a:rPr lang="en-US" dirty="0" smtClean="0"/>
              <a:t>Write all changes (in transaction) to log</a:t>
            </a:r>
          </a:p>
          <a:p>
            <a:r>
              <a:rPr lang="en-US" dirty="0" smtClean="0"/>
              <a:t>Commit</a:t>
            </a:r>
          </a:p>
          <a:p>
            <a:pPr lvl="1"/>
            <a:r>
              <a:rPr lang="en-US" dirty="0" smtClean="0"/>
              <a:t>Single disk write to make transaction durable</a:t>
            </a:r>
          </a:p>
          <a:p>
            <a:r>
              <a:rPr lang="en-US" dirty="0" smtClean="0"/>
              <a:t>Redo</a:t>
            </a:r>
          </a:p>
          <a:p>
            <a:pPr lvl="1"/>
            <a:r>
              <a:rPr lang="en-US" dirty="0" smtClean="0"/>
              <a:t>Copy changes to disk</a:t>
            </a:r>
          </a:p>
          <a:p>
            <a:r>
              <a:rPr lang="en-US" dirty="0" smtClean="0"/>
              <a:t>Garbage collection</a:t>
            </a:r>
          </a:p>
          <a:p>
            <a:pPr lvl="1"/>
            <a:r>
              <a:rPr lang="en-US" dirty="0" smtClean="0"/>
              <a:t>Reclaim space in log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Recovery</a:t>
            </a:r>
          </a:p>
          <a:p>
            <a:pPr lvl="1"/>
            <a:r>
              <a:rPr lang="en-US" dirty="0" smtClean="0"/>
              <a:t>Read log</a:t>
            </a:r>
          </a:p>
          <a:p>
            <a:pPr lvl="1"/>
            <a:r>
              <a:rPr lang="en-US" dirty="0" smtClean="0"/>
              <a:t>Redo any operations for committed transactions</a:t>
            </a:r>
          </a:p>
          <a:p>
            <a:pPr lvl="1"/>
            <a:r>
              <a:rPr lang="en-US" dirty="0" smtClean="0"/>
              <a:t>Ignore uncommitted ones</a:t>
            </a:r>
          </a:p>
          <a:p>
            <a:pPr lvl="1"/>
            <a:r>
              <a:rPr lang="en-US" dirty="0" smtClean="0"/>
              <a:t>Garbage collect log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18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we interleave transactions in the log?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2551865"/>
            <a:ext cx="8229600" cy="3835771"/>
          </a:xfrm>
        </p:spPr>
        <p:txBody>
          <a:bodyPr>
            <a:normAutofit/>
          </a:bodyPr>
          <a:lstStyle/>
          <a:p>
            <a:r>
              <a:rPr lang="en-US" dirty="0" smtClean="0"/>
              <a:t>This is a very subtle question</a:t>
            </a:r>
          </a:p>
          <a:p>
            <a:r>
              <a:rPr lang="en-US" dirty="0" smtClean="0"/>
              <a:t>The answer is “if they are </a:t>
            </a:r>
            <a:r>
              <a:rPr lang="en-US" dirty="0" err="1" smtClean="0"/>
              <a:t>serializable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i.e., would be possible to reorder them in series without violating any dependences</a:t>
            </a:r>
          </a:p>
          <a:p>
            <a:r>
              <a:rPr lang="en-US" dirty="0" smtClean="0"/>
              <a:t>Deep theory around consistency, </a:t>
            </a:r>
            <a:r>
              <a:rPr lang="en-US" dirty="0" err="1" smtClean="0"/>
              <a:t>serializability</a:t>
            </a:r>
            <a:r>
              <a:rPr lang="en-US" dirty="0" smtClean="0"/>
              <a:t>, and memory models in the OS, Database, and Architecture fields, respectively</a:t>
            </a:r>
          </a:p>
          <a:p>
            <a:pPr lvl="1"/>
            <a:r>
              <a:rPr lang="en-US" dirty="0" smtClean="0"/>
              <a:t>A bit more later --- and in the graduate course…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13352" y="1636193"/>
            <a:ext cx="7930449" cy="623473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034157" y="928668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1" idx="2"/>
          </p:cNvCxnSpPr>
          <p:nvPr/>
        </p:nvCxnSpPr>
        <p:spPr>
          <a:xfrm flipH="1">
            <a:off x="8348114" y="1298000"/>
            <a:ext cx="12365" cy="296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4100" y="969915"/>
            <a:ext cx="47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tail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>
            <a:off x="613352" y="1339247"/>
            <a:ext cx="74706" cy="296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43570" y="1620684"/>
            <a:ext cx="1583250" cy="6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08259" y="1779613"/>
            <a:ext cx="946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pending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5003126" y="1481269"/>
            <a:ext cx="3110796" cy="903087"/>
            <a:chOff x="4564451" y="1508194"/>
            <a:chExt cx="3110796" cy="903087"/>
          </a:xfrm>
        </p:grpSpPr>
        <p:sp>
          <p:nvSpPr>
            <p:cNvPr id="18" name="TextBox 17"/>
            <p:cNvSpPr txBox="1"/>
            <p:nvPr/>
          </p:nvSpPr>
          <p:spPr>
            <a:xfrm rot="16200000">
              <a:off x="4438775" y="1764659"/>
              <a:ext cx="620683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009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start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7039037" y="1775072"/>
              <a:ext cx="903087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009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commit</a:t>
              </a:r>
              <a:endParaRPr lang="en-US" dirty="0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993436" y="1932456"/>
              <a:ext cx="640069" cy="131108"/>
              <a:chOff x="5252815" y="1247958"/>
              <a:chExt cx="640069" cy="131108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5252815" y="1247958"/>
                <a:ext cx="640069" cy="121398"/>
                <a:chOff x="2607047" y="2031999"/>
                <a:chExt cx="1270137" cy="364957"/>
              </a:xfrm>
            </p:grpSpPr>
            <p:sp>
              <p:nvSpPr>
                <p:cNvPr id="26" name="Rectangle 25"/>
                <p:cNvSpPr/>
                <p:nvPr/>
              </p:nvSpPr>
              <p:spPr>
                <a:xfrm rot="16200000">
                  <a:off x="2585160" y="2053886"/>
                  <a:ext cx="364957" cy="321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 rot="16200000">
                  <a:off x="2906344" y="2053886"/>
                  <a:ext cx="364957" cy="321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 rot="16200000">
                  <a:off x="3212929" y="2053886"/>
                  <a:ext cx="364957" cy="321184"/>
                </a:xfrm>
                <a:prstGeom prst="rect">
                  <a:avLst/>
                </a:prstGeom>
                <a:solidFill>
                  <a:srgbClr val="C0504D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 rot="16200000">
                  <a:off x="3534113" y="2053886"/>
                  <a:ext cx="364957" cy="321184"/>
                </a:xfrm>
                <a:prstGeom prst="rect">
                  <a:avLst/>
                </a:prstGeom>
                <a:solidFill>
                  <a:srgbClr val="C0504D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" name="Rectangle 24"/>
              <p:cNvSpPr/>
              <p:nvPr/>
            </p:nvSpPr>
            <p:spPr>
              <a:xfrm rot="16200000">
                <a:off x="5282734" y="1237439"/>
                <a:ext cx="121398" cy="16185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4935070" y="1653757"/>
              <a:ext cx="698435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5751173" y="1893567"/>
              <a:ext cx="711808" cy="242349"/>
              <a:chOff x="2607047" y="2031999"/>
              <a:chExt cx="948953" cy="364957"/>
            </a:xfrm>
          </p:grpSpPr>
          <p:sp>
            <p:nvSpPr>
              <p:cNvPr id="35" name="Rectangle 34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Rectangle 31"/>
            <p:cNvSpPr/>
            <p:nvPr/>
          </p:nvSpPr>
          <p:spPr>
            <a:xfrm rot="16200000">
              <a:off x="5731607" y="1903992"/>
              <a:ext cx="242349" cy="240920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644310" y="1649396"/>
              <a:ext cx="818671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rot="16200000">
              <a:off x="6545144" y="1801348"/>
              <a:ext cx="302397" cy="3272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 rot="16200000">
              <a:off x="6872411" y="1804957"/>
              <a:ext cx="302397" cy="327267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468181" y="1644334"/>
              <a:ext cx="818671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237666" y="1480912"/>
            <a:ext cx="3110796" cy="903087"/>
            <a:chOff x="4564451" y="1508194"/>
            <a:chExt cx="3110796" cy="903087"/>
          </a:xfrm>
        </p:grpSpPr>
        <p:sp>
          <p:nvSpPr>
            <p:cNvPr id="46" name="TextBox 45"/>
            <p:cNvSpPr txBox="1"/>
            <p:nvPr/>
          </p:nvSpPr>
          <p:spPr>
            <a:xfrm rot="16200000">
              <a:off x="4438775" y="1764659"/>
              <a:ext cx="620683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009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start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 rot="16200000">
              <a:off x="7039037" y="1775072"/>
              <a:ext cx="903087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009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commit</a:t>
              </a:r>
              <a:endParaRPr lang="en-US" dirty="0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4993436" y="1932456"/>
              <a:ext cx="640069" cy="131108"/>
              <a:chOff x="5252815" y="1247958"/>
              <a:chExt cx="640069" cy="131108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5252815" y="1247958"/>
                <a:ext cx="640069" cy="121398"/>
                <a:chOff x="2607047" y="2031999"/>
                <a:chExt cx="1270137" cy="364957"/>
              </a:xfrm>
            </p:grpSpPr>
            <p:sp>
              <p:nvSpPr>
                <p:cNvPr id="61" name="Rectangle 60"/>
                <p:cNvSpPr/>
                <p:nvPr/>
              </p:nvSpPr>
              <p:spPr>
                <a:xfrm rot="16200000">
                  <a:off x="2585160" y="2053886"/>
                  <a:ext cx="364957" cy="321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 rot="16200000">
                  <a:off x="2906344" y="2053886"/>
                  <a:ext cx="364957" cy="321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 rot="16200000">
                  <a:off x="3212929" y="2053886"/>
                  <a:ext cx="364957" cy="321184"/>
                </a:xfrm>
                <a:prstGeom prst="rect">
                  <a:avLst/>
                </a:prstGeom>
                <a:solidFill>
                  <a:srgbClr val="C0504D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 rot="16200000">
                  <a:off x="3534113" y="2053886"/>
                  <a:ext cx="364957" cy="321184"/>
                </a:xfrm>
                <a:prstGeom prst="rect">
                  <a:avLst/>
                </a:prstGeom>
                <a:solidFill>
                  <a:srgbClr val="C0504D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0" name="Rectangle 59"/>
              <p:cNvSpPr/>
              <p:nvPr/>
            </p:nvSpPr>
            <p:spPr>
              <a:xfrm rot="16200000">
                <a:off x="5282734" y="1237439"/>
                <a:ext cx="121398" cy="16185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Rectangle 48"/>
            <p:cNvSpPr/>
            <p:nvPr/>
          </p:nvSpPr>
          <p:spPr>
            <a:xfrm>
              <a:off x="4935070" y="1653757"/>
              <a:ext cx="698435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5751173" y="1893567"/>
              <a:ext cx="711808" cy="242349"/>
              <a:chOff x="2607047" y="2031999"/>
              <a:chExt cx="948953" cy="364957"/>
            </a:xfrm>
          </p:grpSpPr>
          <p:sp>
            <p:nvSpPr>
              <p:cNvPr id="56" name="Rectangle 55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Rectangle 50"/>
            <p:cNvSpPr/>
            <p:nvPr/>
          </p:nvSpPr>
          <p:spPr>
            <a:xfrm rot="16200000">
              <a:off x="5731607" y="1903992"/>
              <a:ext cx="242349" cy="240920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644310" y="1649396"/>
              <a:ext cx="818671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 rot="16200000">
              <a:off x="6545144" y="1801348"/>
              <a:ext cx="302397" cy="3272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 rot="16200000">
              <a:off x="6872411" y="1804957"/>
              <a:ext cx="302397" cy="327267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468181" y="1644334"/>
              <a:ext cx="818671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81889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of the Envelope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7804"/>
            <a:ext cx="8229600" cy="521572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Assume 5 </a:t>
            </a:r>
            <a:r>
              <a:rPr lang="en-US" dirty="0" err="1" smtClean="0"/>
              <a:t>ms</a:t>
            </a:r>
            <a:r>
              <a:rPr lang="en-US" dirty="0" smtClean="0"/>
              <a:t> average </a:t>
            </a:r>
            <a:r>
              <a:rPr lang="en-US" dirty="0" err="1" smtClean="0"/>
              <a:t>seek+rotation</a:t>
            </a:r>
            <a:endParaRPr lang="en-US" dirty="0" smtClean="0"/>
          </a:p>
          <a:p>
            <a:r>
              <a:rPr lang="en-US" dirty="0" smtClean="0"/>
              <a:t>And 100 MB/s transfer</a:t>
            </a:r>
          </a:p>
          <a:p>
            <a:pPr lvl="1"/>
            <a:r>
              <a:rPr lang="en-US" dirty="0" smtClean="0"/>
              <a:t>4 KB block =&gt; .04 </a:t>
            </a:r>
            <a:r>
              <a:rPr lang="en-US" dirty="0" err="1" smtClean="0"/>
              <a:t>ms</a:t>
            </a:r>
            <a:r>
              <a:rPr lang="en-US" dirty="0" smtClean="0"/>
              <a:t> </a:t>
            </a:r>
          </a:p>
          <a:p>
            <a:r>
              <a:rPr lang="en-US" dirty="0" smtClean="0"/>
              <a:t>100 random small create &amp; write</a:t>
            </a:r>
          </a:p>
          <a:p>
            <a:pPr lvl="1"/>
            <a:r>
              <a:rPr lang="en-US" dirty="0" smtClean="0"/>
              <a:t>4 blocks each (free, </a:t>
            </a:r>
            <a:r>
              <a:rPr lang="en-US" dirty="0" err="1" smtClean="0"/>
              <a:t>inode</a:t>
            </a:r>
            <a:r>
              <a:rPr lang="en-US" dirty="0" smtClean="0"/>
              <a:t>, </a:t>
            </a:r>
            <a:r>
              <a:rPr lang="en-US" dirty="0" err="1" smtClean="0"/>
              <a:t>dirent</a:t>
            </a:r>
            <a:r>
              <a:rPr lang="en-US" dirty="0" smtClean="0"/>
              <a:t> + data)</a:t>
            </a:r>
          </a:p>
          <a:p>
            <a:r>
              <a:rPr lang="en-US" dirty="0" smtClean="0"/>
              <a:t>NO DISK HEAD OPTIMIZATION! = FIFO</a:t>
            </a:r>
          </a:p>
          <a:p>
            <a:pPr lvl="1"/>
            <a:r>
              <a:rPr lang="en-US" dirty="0" smtClean="0"/>
              <a:t>Must do them in order</a:t>
            </a:r>
          </a:p>
          <a:p>
            <a:r>
              <a:rPr lang="en-US" dirty="0" smtClean="0"/>
              <a:t>100 x 4 x 5 </a:t>
            </a:r>
            <a:r>
              <a:rPr lang="en-US" dirty="0" err="1" smtClean="0"/>
              <a:t>ms</a:t>
            </a:r>
            <a:r>
              <a:rPr lang="en-US" dirty="0" smtClean="0"/>
              <a:t> = 2 sec</a:t>
            </a:r>
          </a:p>
          <a:p>
            <a:r>
              <a:rPr lang="en-US" dirty="0" smtClean="0"/>
              <a:t>Log writes: 5 </a:t>
            </a:r>
            <a:r>
              <a:rPr lang="en-US" dirty="0" err="1" smtClean="0"/>
              <a:t>ms</a:t>
            </a:r>
            <a:r>
              <a:rPr lang="en-US" dirty="0" smtClean="0"/>
              <a:t> + 400 x 0.04 </a:t>
            </a:r>
            <a:r>
              <a:rPr lang="en-US" dirty="0" err="1" smtClean="0"/>
              <a:t>ms</a:t>
            </a:r>
            <a:r>
              <a:rPr lang="en-US" dirty="0" smtClean="0"/>
              <a:t> = 6.6 </a:t>
            </a:r>
            <a:r>
              <a:rPr lang="en-US" dirty="0" err="1" smtClean="0"/>
              <a:t>ms</a:t>
            </a:r>
            <a:endParaRPr lang="en-US" dirty="0" smtClean="0"/>
          </a:p>
          <a:p>
            <a:r>
              <a:rPr lang="en-US" dirty="0" smtClean="0"/>
              <a:t>Get to respond to the user almost immediately</a:t>
            </a:r>
          </a:p>
          <a:p>
            <a:r>
              <a:rPr lang="en-US" dirty="0" smtClean="0"/>
              <a:t>Get to optimize write-backs in the background</a:t>
            </a:r>
          </a:p>
          <a:p>
            <a:pPr lvl="1"/>
            <a:r>
              <a:rPr lang="en-US" dirty="0" smtClean="0"/>
              <a:t>Group them for sequential, seek optimization</a:t>
            </a:r>
          </a:p>
          <a:p>
            <a:r>
              <a:rPr lang="en-US" dirty="0" smtClean="0"/>
              <a:t>What if the data blocks were huge?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539429" y="32428"/>
            <a:ext cx="2604571" cy="2020697"/>
            <a:chOff x="6019800" y="0"/>
            <a:chExt cx="3532382" cy="2815135"/>
          </a:xfrm>
        </p:grpSpPr>
        <p:pic>
          <p:nvPicPr>
            <p:cNvPr id="7" name="Picture 6" descr="images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7611" y="0"/>
              <a:ext cx="2201333" cy="1850917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6019800" y="1887013"/>
              <a:ext cx="3532382" cy="928122"/>
              <a:chOff x="5181806" y="3952880"/>
              <a:chExt cx="3845443" cy="928122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H="1" flipV="1">
                <a:off x="5827663" y="3952880"/>
                <a:ext cx="1352560" cy="892716"/>
              </a:xfrm>
              <a:prstGeom prst="straightConnector1">
                <a:avLst/>
              </a:prstGeom>
              <a:ln>
                <a:solidFill>
                  <a:srgbClr val="4F81BD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V="1">
                <a:off x="7180222" y="4086564"/>
                <a:ext cx="1443789" cy="759032"/>
              </a:xfrm>
              <a:prstGeom prst="straightConnector1">
                <a:avLst/>
              </a:prstGeom>
              <a:ln>
                <a:solidFill>
                  <a:srgbClr val="4F81BD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5181806" y="4289412"/>
                <a:ext cx="16508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Reliability</a:t>
                </a:r>
                <a:endParaRPr 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376411" y="4511670"/>
                <a:ext cx="16508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Performance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05476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Log written sequentially</a:t>
            </a:r>
          </a:p>
          <a:p>
            <a:pPr lvl="1"/>
            <a:r>
              <a:rPr lang="en-US" dirty="0" smtClean="0"/>
              <a:t>Often kept in flash storage</a:t>
            </a:r>
          </a:p>
          <a:p>
            <a:r>
              <a:rPr lang="en-US" dirty="0" smtClean="0"/>
              <a:t>Asynchronous write back</a:t>
            </a:r>
          </a:p>
          <a:p>
            <a:pPr lvl="1"/>
            <a:r>
              <a:rPr lang="en-US" dirty="0" smtClean="0"/>
              <a:t>Any order as long as all changes are logged before commit, and all write backs occur after commit</a:t>
            </a:r>
          </a:p>
          <a:p>
            <a:r>
              <a:rPr lang="en-US" dirty="0" smtClean="0"/>
              <a:t>Can process multiple transactions</a:t>
            </a:r>
          </a:p>
          <a:p>
            <a:pPr lvl="1"/>
            <a:r>
              <a:rPr lang="en-US" dirty="0" smtClean="0"/>
              <a:t>Transaction ID in each log entry</a:t>
            </a:r>
          </a:p>
          <a:p>
            <a:pPr lvl="1"/>
            <a:r>
              <a:rPr lang="en-US" dirty="0" smtClean="0"/>
              <a:t>Transaction completed </a:t>
            </a:r>
            <a:r>
              <a:rPr lang="en-US" dirty="0" smtClean="0">
                <a:sym typeface="Symbol" panose="05050102010706020507" pitchFamily="18" charset="2"/>
              </a:rPr>
              <a:t> </a:t>
            </a:r>
            <a:r>
              <a:rPr lang="en-US" dirty="0" smtClean="0"/>
              <a:t>its commit record is in 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6282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Redo Log Implementation</a:t>
            </a:r>
            <a:endParaRPr lang="en-US" dirty="0"/>
          </a:p>
        </p:txBody>
      </p:sp>
      <p:pic>
        <p:nvPicPr>
          <p:cNvPr id="4" name="Content Placeholder 3" descr="transactionLog.pdf"/>
          <p:cNvPicPr>
            <a:picLocks noGrp="1" noChangeAspect="1"/>
          </p:cNvPicPr>
          <p:nvPr>
            <p:ph idx="1"/>
          </p:nvPr>
        </p:nvPicPr>
        <p:blipFill>
          <a:blip r:embed="rId2"/>
          <a:srcRect l="-493" r="-493"/>
          <a:stretch>
            <a:fillRect/>
          </a:stretch>
        </p:blipFill>
        <p:spPr>
          <a:xfrm>
            <a:off x="-4125" y="990600"/>
            <a:ext cx="9168753" cy="5042461"/>
          </a:xfrm>
        </p:spPr>
      </p:pic>
    </p:spTree>
    <p:extLst>
      <p:ext uri="{BB962C8B-B14F-4D97-AF65-F5344CB8AC3E}">
        <p14:creationId xmlns:p14="http://schemas.microsoft.com/office/powerpoint/2010/main" val="30746713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607" y="3411462"/>
            <a:ext cx="8229600" cy="26845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Assuming 162 appears only in foo,</a:t>
            </a:r>
            <a:endParaRPr lang="en-US" dirty="0"/>
          </a:p>
          <a:p>
            <a:r>
              <a:rPr lang="en-US" dirty="0" smtClean="0"/>
              <a:t>what are the possible outcomes of B without transactions?</a:t>
            </a:r>
          </a:p>
          <a:p>
            <a:r>
              <a:rPr lang="en-US" dirty="0" smtClean="0"/>
              <a:t>What if x, y and </a:t>
            </a:r>
            <a:r>
              <a:rPr lang="en-US" dirty="0" err="1" smtClean="0"/>
              <a:t>a,b</a:t>
            </a:r>
            <a:r>
              <a:rPr lang="en-US" dirty="0" smtClean="0"/>
              <a:t> are disjoint?</a:t>
            </a:r>
          </a:p>
          <a:p>
            <a:r>
              <a:rPr lang="en-US" dirty="0" smtClean="0"/>
              <a:t>What if x == a and y == b?</a:t>
            </a:r>
          </a:p>
          <a:p>
            <a:r>
              <a:rPr lang="en-US" dirty="0" smtClean="0"/>
              <a:t>Must prevent interleaving so as to provide clean semantics….</a:t>
            </a:r>
          </a:p>
          <a:p>
            <a:endParaRPr lang="en-US" dirty="0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94320" y="1061386"/>
            <a:ext cx="4246957" cy="1892262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None/>
            </a:pPr>
            <a:r>
              <a:rPr lang="en-US" sz="2800" dirty="0" smtClean="0"/>
              <a:t>Process A:</a:t>
            </a:r>
          </a:p>
          <a:p>
            <a:pPr>
              <a:buFont typeface="Arial"/>
              <a:buNone/>
            </a:pPr>
            <a:r>
              <a:rPr lang="en-US" sz="2800" dirty="0" smtClean="0"/>
              <a:t>move </a:t>
            </a:r>
            <a:r>
              <a:rPr lang="en-US" sz="2800" dirty="0" smtClean="0">
                <a:solidFill>
                  <a:srgbClr val="0000FF"/>
                </a:solidFill>
              </a:rPr>
              <a:t>foo</a:t>
            </a:r>
            <a:r>
              <a:rPr lang="en-US" sz="2800" dirty="0" smtClean="0"/>
              <a:t> from </a:t>
            </a:r>
            <a:r>
              <a:rPr lang="en-US" sz="2800" dirty="0" err="1" smtClean="0"/>
              <a:t>dir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x</a:t>
            </a:r>
            <a:r>
              <a:rPr lang="en-US" sz="2800" dirty="0" smtClean="0"/>
              <a:t> to </a:t>
            </a:r>
            <a:r>
              <a:rPr lang="en-US" sz="2800" dirty="0" err="1" smtClean="0"/>
              <a:t>dir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y</a:t>
            </a:r>
          </a:p>
          <a:p>
            <a:pPr lvl="1">
              <a:buFont typeface="Arial"/>
              <a:buNone/>
            </a:pP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mv x/foo y/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8" name="Content Placeholder 7"/>
          <p:cNvSpPr txBox="1">
            <a:spLocks/>
          </p:cNvSpPr>
          <p:nvPr/>
        </p:nvSpPr>
        <p:spPr>
          <a:xfrm>
            <a:off x="4459407" y="1061386"/>
            <a:ext cx="4429875" cy="18922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None/>
            </a:pPr>
            <a:r>
              <a:rPr lang="en-US" sz="2800" dirty="0" smtClean="0"/>
              <a:t>Process B:</a:t>
            </a:r>
          </a:p>
          <a:p>
            <a:pPr>
              <a:buFont typeface="Arial"/>
              <a:buNone/>
            </a:pPr>
            <a:r>
              <a:rPr lang="en-US" sz="2800" dirty="0" err="1" smtClean="0"/>
              <a:t>grep</a:t>
            </a:r>
            <a:r>
              <a:rPr lang="en-US" sz="2800" dirty="0" smtClean="0"/>
              <a:t> across </a:t>
            </a:r>
            <a:r>
              <a:rPr lang="en-US" sz="2800" dirty="0">
                <a:solidFill>
                  <a:srgbClr val="0000FF"/>
                </a:solidFill>
              </a:rPr>
              <a:t>a</a:t>
            </a:r>
            <a:r>
              <a:rPr lang="en-US" sz="2800" dirty="0" smtClean="0"/>
              <a:t> and </a:t>
            </a:r>
            <a:r>
              <a:rPr lang="en-US" sz="2800" dirty="0">
                <a:solidFill>
                  <a:srgbClr val="0000FF"/>
                </a:solidFill>
              </a:rPr>
              <a:t>b</a:t>
            </a:r>
            <a:endParaRPr lang="en-US" sz="2800" dirty="0" smtClean="0">
              <a:solidFill>
                <a:srgbClr val="0000FF"/>
              </a:solidFill>
            </a:endParaRPr>
          </a:p>
          <a:p>
            <a:pPr>
              <a:buFont typeface="Arial"/>
              <a:buNone/>
            </a:pP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grep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162 a/* b/* &gt; log</a:t>
            </a:r>
          </a:p>
        </p:txBody>
      </p:sp>
    </p:spTree>
    <p:extLst>
      <p:ext uri="{BB962C8B-B14F-4D97-AF65-F5344CB8AC3E}">
        <p14:creationId xmlns:p14="http://schemas.microsoft.com/office/powerpoint/2010/main" val="417380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635000"/>
            <a:ext cx="8991600" cy="6096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Data stripped across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multiple disks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Successive blocks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stored on successive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(non-parity) disks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Increased bandwidth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over single disk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Parity block (in green)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constructed by </a:t>
            </a:r>
            <a:r>
              <a:rPr lang="en-US" altLang="ko-KR" dirty="0" err="1" smtClean="0">
                <a:ea typeface="굴림" panose="020B0600000101010101" pitchFamily="34" charset="-127"/>
              </a:rPr>
              <a:t>XORing</a:t>
            </a:r>
            <a:r>
              <a:rPr lang="en-US" altLang="ko-KR" dirty="0" smtClean="0">
                <a:ea typeface="굴림" panose="020B0600000101010101" pitchFamily="34" charset="-127"/>
              </a:rPr>
              <a:t>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data bocks in stripe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P0=D0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D1D2D3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Can destroy any one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disk and still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reconstruct data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Suppose D3 fails,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then can reconstruct: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D3=D0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D1D2P0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Raid 6: More powerful code 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 can lose 2 disks of stripe</a:t>
            </a:r>
            <a:endParaRPr lang="en-US" altLang="ko-KR" dirty="0" smtClean="0">
              <a:solidFill>
                <a:schemeClr val="hlink"/>
              </a:solidFill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ko-KR" altLang="en-US" dirty="0" smtClean="0">
              <a:solidFill>
                <a:schemeClr val="hlink"/>
              </a:solidFill>
              <a:ea typeface="굴림" panose="020B0600000101010101" pitchFamily="34" charset="-127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Recall: RAID 5+: High I/O Rate Parity</a:t>
            </a:r>
          </a:p>
        </p:txBody>
      </p:sp>
      <p:grpSp>
        <p:nvGrpSpPr>
          <p:cNvPr id="953348" name="Group 4"/>
          <p:cNvGrpSpPr>
            <a:grpSpLocks/>
          </p:cNvGrpSpPr>
          <p:nvPr/>
        </p:nvGrpSpPr>
        <p:grpSpPr bwMode="auto">
          <a:xfrm>
            <a:off x="8021638" y="1631950"/>
            <a:ext cx="1198562" cy="2178050"/>
            <a:chOff x="5053" y="684"/>
            <a:chExt cx="755" cy="1372"/>
          </a:xfrm>
        </p:grpSpPr>
        <p:sp>
          <p:nvSpPr>
            <p:cNvPr id="19502" name="Rectangle 5"/>
            <p:cNvSpPr>
              <a:spLocks noChangeArrowheads="1"/>
            </p:cNvSpPr>
            <p:nvPr/>
          </p:nvSpPr>
          <p:spPr bwMode="auto">
            <a:xfrm>
              <a:off x="5053" y="684"/>
              <a:ext cx="755" cy="5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en-US" sz="1600"/>
                <a:t>Increasing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en-US" sz="1600"/>
                <a:t>Logical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en-US" sz="1600"/>
                <a:t>Disk 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en-US" sz="1600"/>
                <a:t>Addresses</a:t>
              </a:r>
            </a:p>
          </p:txBody>
        </p:sp>
        <p:sp>
          <p:nvSpPr>
            <p:cNvPr id="19503" name="Line 6"/>
            <p:cNvSpPr>
              <a:spLocks noChangeShapeType="1"/>
            </p:cNvSpPr>
            <p:nvPr/>
          </p:nvSpPr>
          <p:spPr bwMode="auto">
            <a:xfrm>
              <a:off x="5439" y="1312"/>
              <a:ext cx="0" cy="7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53351" name="Group 7"/>
          <p:cNvGrpSpPr>
            <a:grpSpLocks/>
          </p:cNvGrpSpPr>
          <p:nvPr/>
        </p:nvGrpSpPr>
        <p:grpSpPr bwMode="auto">
          <a:xfrm>
            <a:off x="4021138" y="533400"/>
            <a:ext cx="4927600" cy="1147763"/>
            <a:chOff x="2533" y="336"/>
            <a:chExt cx="3104" cy="723"/>
          </a:xfrm>
        </p:grpSpPr>
        <p:sp>
          <p:nvSpPr>
            <p:cNvPr id="19499" name="Rectangle 8"/>
            <p:cNvSpPr>
              <a:spLocks noChangeArrowheads="1"/>
            </p:cNvSpPr>
            <p:nvPr/>
          </p:nvSpPr>
          <p:spPr bwMode="auto">
            <a:xfrm>
              <a:off x="2533" y="640"/>
              <a:ext cx="2465" cy="419"/>
            </a:xfrm>
            <a:prstGeom prst="rect">
              <a:avLst/>
            </a:prstGeom>
            <a:noFill/>
            <a:ln w="25400">
              <a:solidFill>
                <a:srgbClr val="FC0128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00" name="Line 9"/>
            <p:cNvSpPr>
              <a:spLocks noChangeShapeType="1"/>
            </p:cNvSpPr>
            <p:nvPr/>
          </p:nvSpPr>
          <p:spPr bwMode="auto">
            <a:xfrm flipV="1">
              <a:off x="4992" y="528"/>
              <a:ext cx="24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1" name="Rectangle 10"/>
            <p:cNvSpPr>
              <a:spLocks noChangeArrowheads="1"/>
            </p:cNvSpPr>
            <p:nvPr/>
          </p:nvSpPr>
          <p:spPr bwMode="auto">
            <a:xfrm>
              <a:off x="5136" y="336"/>
              <a:ext cx="501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en-US" sz="1600" i="1"/>
                <a:t>Stripe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en-US" sz="1600" i="1"/>
                <a:t>Unit</a:t>
              </a:r>
            </a:p>
          </p:txBody>
        </p:sp>
      </p:grpSp>
      <p:grpSp>
        <p:nvGrpSpPr>
          <p:cNvPr id="953355" name="Group 11"/>
          <p:cNvGrpSpPr>
            <a:grpSpLocks/>
          </p:cNvGrpSpPr>
          <p:nvPr/>
        </p:nvGrpSpPr>
        <p:grpSpPr bwMode="auto">
          <a:xfrm>
            <a:off x="3956050" y="952500"/>
            <a:ext cx="4127500" cy="4591050"/>
            <a:chOff x="2492" y="600"/>
            <a:chExt cx="2600" cy="2892"/>
          </a:xfrm>
        </p:grpSpPr>
        <p:sp>
          <p:nvSpPr>
            <p:cNvPr id="19463" name="Rectangle 12"/>
            <p:cNvSpPr>
              <a:spLocks noChangeArrowheads="1"/>
            </p:cNvSpPr>
            <p:nvPr/>
          </p:nvSpPr>
          <p:spPr bwMode="auto">
            <a:xfrm>
              <a:off x="2492" y="600"/>
              <a:ext cx="2600" cy="28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64" name="Rectangle 13"/>
            <p:cNvSpPr>
              <a:spLocks noChangeArrowheads="1"/>
            </p:cNvSpPr>
            <p:nvPr/>
          </p:nvSpPr>
          <p:spPr bwMode="auto">
            <a:xfrm>
              <a:off x="2578" y="684"/>
              <a:ext cx="321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/>
                <a:t>D0</a:t>
              </a:r>
            </a:p>
          </p:txBody>
        </p:sp>
        <p:sp>
          <p:nvSpPr>
            <p:cNvPr id="19465" name="Rectangle 14"/>
            <p:cNvSpPr>
              <a:spLocks noChangeArrowheads="1"/>
            </p:cNvSpPr>
            <p:nvPr/>
          </p:nvSpPr>
          <p:spPr bwMode="auto">
            <a:xfrm>
              <a:off x="3071" y="684"/>
              <a:ext cx="321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/>
                <a:t>D1</a:t>
              </a:r>
            </a:p>
          </p:txBody>
        </p:sp>
        <p:sp>
          <p:nvSpPr>
            <p:cNvPr id="19466" name="Rectangle 15"/>
            <p:cNvSpPr>
              <a:spLocks noChangeArrowheads="1"/>
            </p:cNvSpPr>
            <p:nvPr/>
          </p:nvSpPr>
          <p:spPr bwMode="auto">
            <a:xfrm>
              <a:off x="3578" y="684"/>
              <a:ext cx="321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/>
                <a:t>D2</a:t>
              </a:r>
            </a:p>
          </p:txBody>
        </p:sp>
        <p:sp>
          <p:nvSpPr>
            <p:cNvPr id="19467" name="Rectangle 16"/>
            <p:cNvSpPr>
              <a:spLocks noChangeArrowheads="1"/>
            </p:cNvSpPr>
            <p:nvPr/>
          </p:nvSpPr>
          <p:spPr bwMode="auto">
            <a:xfrm>
              <a:off x="4099" y="691"/>
              <a:ext cx="322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/>
                <a:t>D3</a:t>
              </a:r>
            </a:p>
          </p:txBody>
        </p:sp>
        <p:sp>
          <p:nvSpPr>
            <p:cNvPr id="19468" name="Rectangle 17" descr="10%"/>
            <p:cNvSpPr>
              <a:spLocks noChangeArrowheads="1"/>
            </p:cNvSpPr>
            <p:nvPr/>
          </p:nvSpPr>
          <p:spPr bwMode="auto">
            <a:xfrm>
              <a:off x="4635" y="705"/>
              <a:ext cx="321" cy="314"/>
            </a:xfrm>
            <a:prstGeom prst="rect">
              <a:avLst/>
            </a:prstGeom>
            <a:pattFill prst="pct10">
              <a:fgClr>
                <a:srgbClr val="00FF00"/>
              </a:fgClr>
              <a:bgClr>
                <a:schemeClr val="bg1"/>
              </a:bgClr>
            </a:pattFill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/>
                <a:t>P0</a:t>
              </a:r>
            </a:p>
          </p:txBody>
        </p:sp>
        <p:sp>
          <p:nvSpPr>
            <p:cNvPr id="19469" name="Rectangle 18"/>
            <p:cNvSpPr>
              <a:spLocks noChangeArrowheads="1"/>
            </p:cNvSpPr>
            <p:nvPr/>
          </p:nvSpPr>
          <p:spPr bwMode="auto">
            <a:xfrm>
              <a:off x="2578" y="1096"/>
              <a:ext cx="321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/>
                <a:t>D4</a:t>
              </a:r>
            </a:p>
          </p:txBody>
        </p:sp>
        <p:sp>
          <p:nvSpPr>
            <p:cNvPr id="19470" name="Rectangle 19"/>
            <p:cNvSpPr>
              <a:spLocks noChangeArrowheads="1"/>
            </p:cNvSpPr>
            <p:nvPr/>
          </p:nvSpPr>
          <p:spPr bwMode="auto">
            <a:xfrm>
              <a:off x="3071" y="1096"/>
              <a:ext cx="321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/>
                <a:t>D5</a:t>
              </a:r>
            </a:p>
          </p:txBody>
        </p:sp>
        <p:sp>
          <p:nvSpPr>
            <p:cNvPr id="19471" name="Rectangle 20"/>
            <p:cNvSpPr>
              <a:spLocks noChangeArrowheads="1"/>
            </p:cNvSpPr>
            <p:nvPr/>
          </p:nvSpPr>
          <p:spPr bwMode="auto">
            <a:xfrm>
              <a:off x="3578" y="1096"/>
              <a:ext cx="321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/>
                <a:t>D6</a:t>
              </a:r>
            </a:p>
          </p:txBody>
        </p:sp>
        <p:sp>
          <p:nvSpPr>
            <p:cNvPr id="19472" name="Rectangle 21" descr="10%"/>
            <p:cNvSpPr>
              <a:spLocks noChangeArrowheads="1"/>
            </p:cNvSpPr>
            <p:nvPr/>
          </p:nvSpPr>
          <p:spPr bwMode="auto">
            <a:xfrm>
              <a:off x="4099" y="1103"/>
              <a:ext cx="322" cy="314"/>
            </a:xfrm>
            <a:prstGeom prst="rect">
              <a:avLst/>
            </a:prstGeom>
            <a:pattFill prst="pct10">
              <a:fgClr>
                <a:srgbClr val="00FF00"/>
              </a:fgClr>
              <a:bgClr>
                <a:schemeClr val="bg1"/>
              </a:bgClr>
            </a:pattFill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/>
                <a:t>P1</a:t>
              </a:r>
            </a:p>
          </p:txBody>
        </p:sp>
        <p:sp>
          <p:nvSpPr>
            <p:cNvPr id="19473" name="Rectangle 22"/>
            <p:cNvSpPr>
              <a:spLocks noChangeArrowheads="1"/>
            </p:cNvSpPr>
            <p:nvPr/>
          </p:nvSpPr>
          <p:spPr bwMode="auto">
            <a:xfrm>
              <a:off x="4635" y="1117"/>
              <a:ext cx="321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/>
                <a:t>D7</a:t>
              </a:r>
            </a:p>
          </p:txBody>
        </p:sp>
        <p:sp>
          <p:nvSpPr>
            <p:cNvPr id="19474" name="Rectangle 23"/>
            <p:cNvSpPr>
              <a:spLocks noChangeArrowheads="1"/>
            </p:cNvSpPr>
            <p:nvPr/>
          </p:nvSpPr>
          <p:spPr bwMode="auto">
            <a:xfrm>
              <a:off x="2578" y="1501"/>
              <a:ext cx="321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/>
                <a:t>D8</a:t>
              </a:r>
            </a:p>
          </p:txBody>
        </p:sp>
        <p:sp>
          <p:nvSpPr>
            <p:cNvPr id="19475" name="Rectangle 24"/>
            <p:cNvSpPr>
              <a:spLocks noChangeArrowheads="1"/>
            </p:cNvSpPr>
            <p:nvPr/>
          </p:nvSpPr>
          <p:spPr bwMode="auto">
            <a:xfrm>
              <a:off x="3071" y="1501"/>
              <a:ext cx="321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/>
                <a:t>D9</a:t>
              </a:r>
            </a:p>
          </p:txBody>
        </p:sp>
        <p:sp>
          <p:nvSpPr>
            <p:cNvPr id="19476" name="Rectangle 25" descr="10%"/>
            <p:cNvSpPr>
              <a:spLocks noChangeArrowheads="1"/>
            </p:cNvSpPr>
            <p:nvPr/>
          </p:nvSpPr>
          <p:spPr bwMode="auto">
            <a:xfrm>
              <a:off x="3578" y="1501"/>
              <a:ext cx="321" cy="314"/>
            </a:xfrm>
            <a:prstGeom prst="rect">
              <a:avLst/>
            </a:prstGeom>
            <a:pattFill prst="pct10">
              <a:fgClr>
                <a:srgbClr val="00FF00"/>
              </a:fgClr>
              <a:bgClr>
                <a:schemeClr val="bg1"/>
              </a:bgClr>
            </a:pattFill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/>
                <a:t>P2</a:t>
              </a:r>
            </a:p>
          </p:txBody>
        </p:sp>
        <p:sp>
          <p:nvSpPr>
            <p:cNvPr id="19477" name="Rectangle 26"/>
            <p:cNvSpPr>
              <a:spLocks noChangeArrowheads="1"/>
            </p:cNvSpPr>
            <p:nvPr/>
          </p:nvSpPr>
          <p:spPr bwMode="auto">
            <a:xfrm>
              <a:off x="4099" y="1508"/>
              <a:ext cx="322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/>
                <a:t>D10</a:t>
              </a:r>
            </a:p>
          </p:txBody>
        </p:sp>
        <p:sp>
          <p:nvSpPr>
            <p:cNvPr id="19478" name="Rectangle 27"/>
            <p:cNvSpPr>
              <a:spLocks noChangeArrowheads="1"/>
            </p:cNvSpPr>
            <p:nvPr/>
          </p:nvSpPr>
          <p:spPr bwMode="auto">
            <a:xfrm>
              <a:off x="4635" y="1522"/>
              <a:ext cx="321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/>
                <a:t>D11</a:t>
              </a:r>
            </a:p>
          </p:txBody>
        </p:sp>
        <p:sp>
          <p:nvSpPr>
            <p:cNvPr id="19479" name="Rectangle 28"/>
            <p:cNvSpPr>
              <a:spLocks noChangeArrowheads="1"/>
            </p:cNvSpPr>
            <p:nvPr/>
          </p:nvSpPr>
          <p:spPr bwMode="auto">
            <a:xfrm>
              <a:off x="2578" y="1913"/>
              <a:ext cx="321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/>
                <a:t>D12</a:t>
              </a:r>
            </a:p>
          </p:txBody>
        </p:sp>
        <p:sp>
          <p:nvSpPr>
            <p:cNvPr id="19480" name="Rectangle 29" descr="10%"/>
            <p:cNvSpPr>
              <a:spLocks noChangeArrowheads="1"/>
            </p:cNvSpPr>
            <p:nvPr/>
          </p:nvSpPr>
          <p:spPr bwMode="auto">
            <a:xfrm>
              <a:off x="3071" y="1913"/>
              <a:ext cx="321" cy="315"/>
            </a:xfrm>
            <a:prstGeom prst="rect">
              <a:avLst/>
            </a:prstGeom>
            <a:pattFill prst="pct10">
              <a:fgClr>
                <a:srgbClr val="00FF00"/>
              </a:fgClr>
              <a:bgClr>
                <a:schemeClr val="bg1"/>
              </a:bgClr>
            </a:pattFill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/>
                <a:t>P3</a:t>
              </a:r>
            </a:p>
          </p:txBody>
        </p:sp>
        <p:sp>
          <p:nvSpPr>
            <p:cNvPr id="19481" name="Rectangle 30"/>
            <p:cNvSpPr>
              <a:spLocks noChangeArrowheads="1"/>
            </p:cNvSpPr>
            <p:nvPr/>
          </p:nvSpPr>
          <p:spPr bwMode="auto">
            <a:xfrm>
              <a:off x="3578" y="1913"/>
              <a:ext cx="321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/>
                <a:t>D13</a:t>
              </a:r>
            </a:p>
          </p:txBody>
        </p:sp>
        <p:sp>
          <p:nvSpPr>
            <p:cNvPr id="19482" name="Rectangle 31"/>
            <p:cNvSpPr>
              <a:spLocks noChangeArrowheads="1"/>
            </p:cNvSpPr>
            <p:nvPr/>
          </p:nvSpPr>
          <p:spPr bwMode="auto">
            <a:xfrm>
              <a:off x="4099" y="1920"/>
              <a:ext cx="322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/>
                <a:t>D14</a:t>
              </a:r>
            </a:p>
          </p:txBody>
        </p:sp>
        <p:sp>
          <p:nvSpPr>
            <p:cNvPr id="19483" name="Rectangle 32"/>
            <p:cNvSpPr>
              <a:spLocks noChangeArrowheads="1"/>
            </p:cNvSpPr>
            <p:nvPr/>
          </p:nvSpPr>
          <p:spPr bwMode="auto">
            <a:xfrm>
              <a:off x="4635" y="1934"/>
              <a:ext cx="321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/>
                <a:t>D15</a:t>
              </a:r>
            </a:p>
          </p:txBody>
        </p:sp>
        <p:sp>
          <p:nvSpPr>
            <p:cNvPr id="19484" name="Rectangle 33" descr="10%"/>
            <p:cNvSpPr>
              <a:spLocks noChangeArrowheads="1"/>
            </p:cNvSpPr>
            <p:nvPr/>
          </p:nvSpPr>
          <p:spPr bwMode="auto">
            <a:xfrm>
              <a:off x="2578" y="2339"/>
              <a:ext cx="321" cy="315"/>
            </a:xfrm>
            <a:prstGeom prst="rect">
              <a:avLst/>
            </a:prstGeom>
            <a:pattFill prst="pct10">
              <a:fgClr>
                <a:srgbClr val="00FF00"/>
              </a:fgClr>
              <a:bgClr>
                <a:schemeClr val="bg1"/>
              </a:bgClr>
            </a:pattFill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/>
                <a:t>P4</a:t>
              </a:r>
            </a:p>
          </p:txBody>
        </p:sp>
        <p:sp>
          <p:nvSpPr>
            <p:cNvPr id="19485" name="Rectangle 34"/>
            <p:cNvSpPr>
              <a:spLocks noChangeArrowheads="1"/>
            </p:cNvSpPr>
            <p:nvPr/>
          </p:nvSpPr>
          <p:spPr bwMode="auto">
            <a:xfrm>
              <a:off x="3071" y="2339"/>
              <a:ext cx="321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/>
                <a:t>D16</a:t>
              </a:r>
            </a:p>
          </p:txBody>
        </p:sp>
        <p:sp>
          <p:nvSpPr>
            <p:cNvPr id="19486" name="Rectangle 35"/>
            <p:cNvSpPr>
              <a:spLocks noChangeArrowheads="1"/>
            </p:cNvSpPr>
            <p:nvPr/>
          </p:nvSpPr>
          <p:spPr bwMode="auto">
            <a:xfrm>
              <a:off x="3578" y="2339"/>
              <a:ext cx="321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/>
                <a:t>D17</a:t>
              </a:r>
            </a:p>
          </p:txBody>
        </p:sp>
        <p:sp>
          <p:nvSpPr>
            <p:cNvPr id="19487" name="Rectangle 36"/>
            <p:cNvSpPr>
              <a:spLocks noChangeArrowheads="1"/>
            </p:cNvSpPr>
            <p:nvPr/>
          </p:nvSpPr>
          <p:spPr bwMode="auto">
            <a:xfrm>
              <a:off x="4099" y="2346"/>
              <a:ext cx="322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/>
                <a:t>D18</a:t>
              </a:r>
            </a:p>
          </p:txBody>
        </p:sp>
        <p:sp>
          <p:nvSpPr>
            <p:cNvPr id="19488" name="Rectangle 37"/>
            <p:cNvSpPr>
              <a:spLocks noChangeArrowheads="1"/>
            </p:cNvSpPr>
            <p:nvPr/>
          </p:nvSpPr>
          <p:spPr bwMode="auto">
            <a:xfrm>
              <a:off x="4635" y="2360"/>
              <a:ext cx="321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/>
                <a:t>D19</a:t>
              </a:r>
            </a:p>
          </p:txBody>
        </p:sp>
        <p:sp>
          <p:nvSpPr>
            <p:cNvPr id="19489" name="Rectangle 38"/>
            <p:cNvSpPr>
              <a:spLocks noChangeArrowheads="1"/>
            </p:cNvSpPr>
            <p:nvPr/>
          </p:nvSpPr>
          <p:spPr bwMode="auto">
            <a:xfrm>
              <a:off x="2585" y="2772"/>
              <a:ext cx="321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/>
                <a:t>D20</a:t>
              </a:r>
            </a:p>
          </p:txBody>
        </p:sp>
        <p:sp>
          <p:nvSpPr>
            <p:cNvPr id="19490" name="Rectangle 39"/>
            <p:cNvSpPr>
              <a:spLocks noChangeArrowheads="1"/>
            </p:cNvSpPr>
            <p:nvPr/>
          </p:nvSpPr>
          <p:spPr bwMode="auto">
            <a:xfrm>
              <a:off x="3078" y="2772"/>
              <a:ext cx="321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/>
                <a:t>D21</a:t>
              </a:r>
            </a:p>
          </p:txBody>
        </p:sp>
        <p:sp>
          <p:nvSpPr>
            <p:cNvPr id="19491" name="Rectangle 40"/>
            <p:cNvSpPr>
              <a:spLocks noChangeArrowheads="1"/>
            </p:cNvSpPr>
            <p:nvPr/>
          </p:nvSpPr>
          <p:spPr bwMode="auto">
            <a:xfrm>
              <a:off x="3585" y="2772"/>
              <a:ext cx="321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/>
                <a:t>D22</a:t>
              </a:r>
            </a:p>
          </p:txBody>
        </p:sp>
        <p:sp>
          <p:nvSpPr>
            <p:cNvPr id="19492" name="Rectangle 41"/>
            <p:cNvSpPr>
              <a:spLocks noChangeArrowheads="1"/>
            </p:cNvSpPr>
            <p:nvPr/>
          </p:nvSpPr>
          <p:spPr bwMode="auto">
            <a:xfrm>
              <a:off x="4106" y="2779"/>
              <a:ext cx="322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/>
                <a:t>D23</a:t>
              </a:r>
            </a:p>
          </p:txBody>
        </p:sp>
        <p:sp>
          <p:nvSpPr>
            <p:cNvPr id="19493" name="Rectangle 42" descr="10%"/>
            <p:cNvSpPr>
              <a:spLocks noChangeArrowheads="1"/>
            </p:cNvSpPr>
            <p:nvPr/>
          </p:nvSpPr>
          <p:spPr bwMode="auto">
            <a:xfrm>
              <a:off x="4642" y="2793"/>
              <a:ext cx="322" cy="315"/>
            </a:xfrm>
            <a:prstGeom prst="rect">
              <a:avLst/>
            </a:prstGeom>
            <a:pattFill prst="pct10">
              <a:fgClr>
                <a:srgbClr val="00FF00"/>
              </a:fgClr>
              <a:bgClr>
                <a:schemeClr val="bg1"/>
              </a:bgClr>
            </a:pattFill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/>
                <a:t>P5</a:t>
              </a:r>
            </a:p>
          </p:txBody>
        </p:sp>
        <p:sp>
          <p:nvSpPr>
            <p:cNvPr id="19494" name="Text Box 43"/>
            <p:cNvSpPr txBox="1">
              <a:spLocks noChangeArrowheads="1"/>
            </p:cNvSpPr>
            <p:nvPr/>
          </p:nvSpPr>
          <p:spPr bwMode="auto">
            <a:xfrm>
              <a:off x="2517" y="3216"/>
              <a:ext cx="507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/>
                <a:t>Disk 1</a:t>
              </a:r>
            </a:p>
          </p:txBody>
        </p:sp>
        <p:sp>
          <p:nvSpPr>
            <p:cNvPr id="19495" name="Text Box 44"/>
            <p:cNvSpPr txBox="1">
              <a:spLocks noChangeArrowheads="1"/>
            </p:cNvSpPr>
            <p:nvPr/>
          </p:nvSpPr>
          <p:spPr bwMode="auto">
            <a:xfrm>
              <a:off x="2997" y="3216"/>
              <a:ext cx="507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/>
                <a:t>Disk 2</a:t>
              </a:r>
            </a:p>
          </p:txBody>
        </p:sp>
        <p:sp>
          <p:nvSpPr>
            <p:cNvPr id="19496" name="Text Box 45"/>
            <p:cNvSpPr txBox="1">
              <a:spLocks noChangeArrowheads="1"/>
            </p:cNvSpPr>
            <p:nvPr/>
          </p:nvSpPr>
          <p:spPr bwMode="auto">
            <a:xfrm>
              <a:off x="3504" y="3216"/>
              <a:ext cx="507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/>
                <a:t>Disk 3</a:t>
              </a:r>
            </a:p>
          </p:txBody>
        </p:sp>
        <p:sp>
          <p:nvSpPr>
            <p:cNvPr id="19497" name="Text Box 46"/>
            <p:cNvSpPr txBox="1">
              <a:spLocks noChangeArrowheads="1"/>
            </p:cNvSpPr>
            <p:nvPr/>
          </p:nvSpPr>
          <p:spPr bwMode="auto">
            <a:xfrm>
              <a:off x="4005" y="3216"/>
              <a:ext cx="507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/>
                <a:t>Disk 4</a:t>
              </a:r>
            </a:p>
          </p:txBody>
        </p:sp>
        <p:sp>
          <p:nvSpPr>
            <p:cNvPr id="19498" name="Text Box 47"/>
            <p:cNvSpPr txBox="1">
              <a:spLocks noChangeArrowheads="1"/>
            </p:cNvSpPr>
            <p:nvPr/>
          </p:nvSpPr>
          <p:spPr bwMode="auto">
            <a:xfrm>
              <a:off x="4533" y="3216"/>
              <a:ext cx="507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/>
                <a:t>Disk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48837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3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3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53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3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5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53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53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95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53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53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53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53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53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53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53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53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53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53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53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53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46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do we use to prevent interleaving?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Locks!</a:t>
            </a:r>
          </a:p>
          <a:p>
            <a:r>
              <a:rPr lang="en-US" dirty="0" smtClean="0"/>
              <a:t>But here we need to acquire multiple locks</a:t>
            </a:r>
          </a:p>
          <a:p>
            <a:r>
              <a:rPr lang="en-US" dirty="0" smtClean="0"/>
              <a:t>We didn’t cover it specifically, but wherever we are acquiring multiple locks there is the possibility of deadlock!</a:t>
            </a:r>
          </a:p>
          <a:p>
            <a:pPr lvl="1"/>
            <a:r>
              <a:rPr lang="en-US" dirty="0" smtClean="0"/>
              <a:t>More on how to avoid that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4865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568931" y="0"/>
            <a:ext cx="7772400" cy="914400"/>
          </a:xfrm>
        </p:spPr>
        <p:txBody>
          <a:bodyPr lIns="90488" tIns="44450" rIns="90488" bIns="44450"/>
          <a:lstStyle/>
          <a:p>
            <a:r>
              <a:rPr lang="en-US" dirty="0" smtClean="0">
                <a:ea typeface="MS PGothic" charset="0"/>
              </a:rPr>
              <a:t>Locks – in a new form</a:t>
            </a:r>
            <a:endParaRPr lang="en-US" dirty="0">
              <a:ea typeface="MS PGothic" charset="0"/>
            </a:endParaRPr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23963"/>
            <a:ext cx="7772400" cy="2971800"/>
          </a:xfrm>
        </p:spPr>
        <p:txBody>
          <a:bodyPr lIns="90488" tIns="44450" rIns="90488" bIns="44450">
            <a:normAutofit/>
          </a:bodyPr>
          <a:lstStyle/>
          <a:p>
            <a:r>
              <a:rPr lang="ja-JP" altLang="en-US" dirty="0">
                <a:latin typeface="+mj-lt"/>
                <a:ea typeface="MS PGothic" charset="0"/>
              </a:rPr>
              <a:t>“</a:t>
            </a:r>
            <a:r>
              <a:rPr lang="en-US" altLang="ja-JP" dirty="0">
                <a:latin typeface="+mj-lt"/>
                <a:ea typeface="MS PGothic" charset="0"/>
              </a:rPr>
              <a:t>Locks</a:t>
            </a:r>
            <a:r>
              <a:rPr lang="ja-JP" altLang="en-US" dirty="0">
                <a:latin typeface="+mj-lt"/>
                <a:ea typeface="MS PGothic" charset="0"/>
              </a:rPr>
              <a:t>”</a:t>
            </a:r>
            <a:r>
              <a:rPr lang="en-US" altLang="ja-JP" dirty="0">
                <a:latin typeface="+mj-lt"/>
                <a:ea typeface="MS PGothic" charset="0"/>
              </a:rPr>
              <a:t> to control access to data</a:t>
            </a:r>
          </a:p>
          <a:p>
            <a:endParaRPr lang="en-US" dirty="0">
              <a:latin typeface="+mj-lt"/>
              <a:ea typeface="MS PGothic" charset="0"/>
            </a:endParaRPr>
          </a:p>
          <a:p>
            <a:r>
              <a:rPr lang="en-US" dirty="0">
                <a:latin typeface="+mj-lt"/>
                <a:ea typeface="MS PGothic" charset="0"/>
              </a:rPr>
              <a:t>Two types of locks:</a:t>
            </a:r>
          </a:p>
          <a:p>
            <a:pPr lvl="1"/>
            <a:r>
              <a:rPr lang="en-US" dirty="0">
                <a:latin typeface="+mj-lt"/>
                <a:ea typeface="MS PGothic" charset="0"/>
              </a:rPr>
              <a:t>shared (S) lock – multiple concurrent transactions allowed to operate on data</a:t>
            </a:r>
          </a:p>
          <a:p>
            <a:pPr lvl="1"/>
            <a:r>
              <a:rPr lang="en-US" dirty="0">
                <a:latin typeface="+mj-lt"/>
                <a:ea typeface="MS PGothic" charset="0"/>
              </a:rPr>
              <a:t>exclusive (X) lock – only one transaction can operate on data at a time</a:t>
            </a:r>
          </a:p>
        </p:txBody>
      </p:sp>
      <p:sp>
        <p:nvSpPr>
          <p:cNvPr id="25603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633413" y="6453188"/>
            <a:ext cx="2895600" cy="4032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endParaRPr lang="en-US" sz="1200">
              <a:latin typeface="+mj-lt"/>
            </a:endParaRPr>
          </a:p>
          <a:p>
            <a:endParaRPr lang="en-US" sz="1200">
              <a:solidFill>
                <a:schemeClr val="tx2"/>
              </a:solidFill>
              <a:latin typeface="+mj-lt"/>
            </a:endParaRPr>
          </a:p>
        </p:txBody>
      </p:sp>
      <p:graphicFrame>
        <p:nvGraphicFramePr>
          <p:cNvPr id="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400520"/>
              </p:ext>
            </p:extLst>
          </p:nvPr>
        </p:nvGraphicFramePr>
        <p:xfrm>
          <a:off x="4114800" y="4450417"/>
          <a:ext cx="1371600" cy="1650344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  <a:gridCol w="457200"/>
              </a:tblGrid>
              <a:tr h="5356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MS PGothic" charset="0"/>
                        <a:cs typeface="MS PGothic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MS PGothic" charset="0"/>
                          <a:cs typeface="MS PGothic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MS PGothic" charset="0"/>
                          <a:cs typeface="MS PGothic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5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MS PGothic" charset="0"/>
                          <a:cs typeface="MS PGothic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MS PGothic" charset="0"/>
                          <a:cs typeface="MS PGothic" charset="0"/>
                          <a:sym typeface="Symbol" charset="0"/>
                        </a:rPr>
                        <a:t></a:t>
                      </a:r>
                      <a:endParaRPr kumimoji="0" 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MS PGothic" charset="0"/>
                        <a:cs typeface="MS PGothic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MS PGothic" charset="0"/>
                          <a:cs typeface="MS PGothic" charset="0"/>
                        </a:rPr>
                        <a:t>–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56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MS PGothic" charset="0"/>
                          <a:cs typeface="MS PGothic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MS PGothic" charset="0"/>
                          <a:cs typeface="MS PGothic" charset="0"/>
                        </a:rPr>
                        <a:t>–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MS PGothic" charset="0"/>
                          <a:cs typeface="MS PGothic" charset="0"/>
                        </a:rPr>
                        <a:t>–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5318" name="Text Box 22"/>
          <p:cNvSpPr txBox="1">
            <a:spLocks noChangeArrowheads="1"/>
          </p:cNvSpPr>
          <p:nvPr/>
        </p:nvSpPr>
        <p:spPr bwMode="auto">
          <a:xfrm>
            <a:off x="1905000" y="4195763"/>
            <a:ext cx="2133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>
                <a:solidFill>
                  <a:srgbClr val="000000"/>
                </a:solidFill>
                <a:latin typeface="+mj-lt"/>
              </a:rPr>
              <a:t>Lock</a:t>
            </a:r>
          </a:p>
          <a:p>
            <a:r>
              <a:rPr lang="en-US">
                <a:solidFill>
                  <a:srgbClr val="000000"/>
                </a:solidFill>
                <a:latin typeface="+mj-lt"/>
              </a:rPr>
              <a:t>Compatibility</a:t>
            </a:r>
          </a:p>
          <a:p>
            <a:r>
              <a:rPr lang="en-US">
                <a:solidFill>
                  <a:srgbClr val="000000"/>
                </a:solidFill>
                <a:latin typeface="+mj-lt"/>
              </a:rPr>
              <a:t>Matrix</a:t>
            </a:r>
          </a:p>
        </p:txBody>
      </p:sp>
    </p:spTree>
    <p:extLst>
      <p:ext uri="{BB962C8B-B14F-4D97-AF65-F5344CB8AC3E}">
        <p14:creationId xmlns:p14="http://schemas.microsoft.com/office/powerpoint/2010/main" val="347638879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5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1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422928" y="-53163"/>
            <a:ext cx="8492472" cy="1196163"/>
          </a:xfrm>
        </p:spPr>
        <p:txBody>
          <a:bodyPr lIns="90488" tIns="44450" rIns="90488" bIns="44450"/>
          <a:lstStyle/>
          <a:p>
            <a:r>
              <a:rPr lang="en-US" dirty="0">
                <a:ea typeface="MS PGothic" charset="0"/>
              </a:rPr>
              <a:t>Two-Phase Locking (2PL)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14400"/>
            <a:ext cx="8686800" cy="3429000"/>
          </a:xfrm>
        </p:spPr>
        <p:txBody>
          <a:bodyPr lIns="90488" tIns="44450" rIns="90488" bIns="44450">
            <a:normAutofit/>
          </a:bodyPr>
          <a:lstStyle/>
          <a:p>
            <a:pPr>
              <a:buSzPct val="75000"/>
              <a:buFontTx/>
              <a:buNone/>
            </a:pPr>
            <a:r>
              <a:rPr lang="en-US" sz="2400" dirty="0">
                <a:latin typeface="+mj-lt"/>
                <a:ea typeface="MS PGothic" charset="0"/>
              </a:rPr>
              <a:t>1) Each transaction must obtain: </a:t>
            </a:r>
          </a:p>
          <a:p>
            <a:pPr lvl="1">
              <a:buSzPct val="75000"/>
            </a:pPr>
            <a:r>
              <a:rPr lang="en-US" sz="2000" dirty="0">
                <a:latin typeface="+mj-lt"/>
                <a:ea typeface="MS PGothic" charset="0"/>
              </a:rPr>
              <a:t>S (</a:t>
            </a:r>
            <a:r>
              <a:rPr lang="en-US" sz="2000" i="1" dirty="0">
                <a:latin typeface="+mj-lt"/>
                <a:ea typeface="MS PGothic" charset="0"/>
              </a:rPr>
              <a:t>shared</a:t>
            </a:r>
            <a:r>
              <a:rPr lang="en-US" sz="2000" dirty="0">
                <a:latin typeface="+mj-lt"/>
                <a:ea typeface="MS PGothic" charset="0"/>
              </a:rPr>
              <a:t>) or X (</a:t>
            </a:r>
            <a:r>
              <a:rPr lang="en-US" sz="2000" i="1" dirty="0">
                <a:latin typeface="+mj-lt"/>
                <a:ea typeface="MS PGothic" charset="0"/>
              </a:rPr>
              <a:t>exclusive</a:t>
            </a:r>
            <a:r>
              <a:rPr lang="en-US" sz="2000" dirty="0">
                <a:latin typeface="+mj-lt"/>
                <a:ea typeface="MS PGothic" charset="0"/>
              </a:rPr>
              <a:t>) lock on data before reading, </a:t>
            </a:r>
          </a:p>
          <a:p>
            <a:pPr lvl="1">
              <a:buSzPct val="75000"/>
            </a:pPr>
            <a:r>
              <a:rPr lang="en-US" sz="2000" dirty="0">
                <a:latin typeface="+mj-lt"/>
                <a:ea typeface="MS PGothic" charset="0"/>
              </a:rPr>
              <a:t>X (</a:t>
            </a:r>
            <a:r>
              <a:rPr lang="en-US" sz="2000" i="1" dirty="0">
                <a:latin typeface="+mj-lt"/>
                <a:ea typeface="MS PGothic" charset="0"/>
              </a:rPr>
              <a:t>exclusive</a:t>
            </a:r>
            <a:r>
              <a:rPr lang="en-US" sz="2000" dirty="0">
                <a:latin typeface="+mj-lt"/>
                <a:ea typeface="MS PGothic" charset="0"/>
              </a:rPr>
              <a:t>) lock on data before writing</a:t>
            </a:r>
          </a:p>
          <a:p>
            <a:pPr>
              <a:buSzPct val="75000"/>
              <a:buFontTx/>
              <a:buNone/>
            </a:pPr>
            <a:r>
              <a:rPr lang="en-US" sz="2400" dirty="0">
                <a:solidFill>
                  <a:srgbClr val="000000"/>
                </a:solidFill>
                <a:latin typeface="+mj-lt"/>
                <a:ea typeface="MS PGothic" charset="0"/>
              </a:rPr>
              <a:t>2) A transaction can not request additional locks once it </a:t>
            </a:r>
            <a:r>
              <a:rPr lang="en-US" sz="2400" dirty="0">
                <a:latin typeface="+mj-lt"/>
                <a:ea typeface="MS PGothic" charset="0"/>
              </a:rPr>
              <a:t>releases any locks</a:t>
            </a:r>
          </a:p>
          <a:p>
            <a:pPr>
              <a:buSzPct val="75000"/>
              <a:buFontTx/>
              <a:buNone/>
            </a:pPr>
            <a:r>
              <a:rPr lang="en-US" sz="2400" dirty="0">
                <a:latin typeface="+mj-lt"/>
                <a:ea typeface="MS PGothic" charset="0"/>
              </a:rPr>
              <a:t>Thus, each transaction has a </a:t>
            </a:r>
            <a:r>
              <a:rPr lang="ja-JP" altLang="en-US" sz="2400" dirty="0">
                <a:latin typeface="+mj-lt"/>
                <a:ea typeface="MS PGothic" charset="0"/>
              </a:rPr>
              <a:t>“</a:t>
            </a:r>
            <a:r>
              <a:rPr lang="en-US" altLang="ja-JP" sz="2400" dirty="0">
                <a:latin typeface="+mj-lt"/>
                <a:ea typeface="MS PGothic" charset="0"/>
              </a:rPr>
              <a:t>growing phase</a:t>
            </a:r>
            <a:r>
              <a:rPr lang="ja-JP" altLang="en-US" sz="2400" dirty="0">
                <a:latin typeface="+mj-lt"/>
                <a:ea typeface="MS PGothic" charset="0"/>
              </a:rPr>
              <a:t>”</a:t>
            </a:r>
            <a:r>
              <a:rPr lang="en-US" altLang="ja-JP" sz="2400" dirty="0">
                <a:latin typeface="+mj-lt"/>
                <a:ea typeface="MS PGothic" charset="0"/>
              </a:rPr>
              <a:t> followed by a </a:t>
            </a:r>
            <a:r>
              <a:rPr lang="ja-JP" altLang="en-US" sz="2400" dirty="0">
                <a:latin typeface="+mj-lt"/>
                <a:ea typeface="MS PGothic" charset="0"/>
              </a:rPr>
              <a:t>“</a:t>
            </a:r>
            <a:r>
              <a:rPr lang="en-US" altLang="ja-JP" sz="2400" dirty="0">
                <a:latin typeface="+mj-lt"/>
                <a:ea typeface="MS PGothic" charset="0"/>
              </a:rPr>
              <a:t>shrinking phase</a:t>
            </a:r>
            <a:r>
              <a:rPr lang="ja-JP" altLang="en-US" sz="2400" dirty="0">
                <a:latin typeface="+mj-lt"/>
                <a:ea typeface="MS PGothic" charset="0"/>
              </a:rPr>
              <a:t>”</a:t>
            </a:r>
            <a:endParaRPr lang="en-US" altLang="ja-JP" sz="2400" dirty="0">
              <a:latin typeface="+mj-lt"/>
              <a:ea typeface="MS PGothic" charset="0"/>
            </a:endParaRPr>
          </a:p>
          <a:p>
            <a:pPr>
              <a:buSzPct val="75000"/>
            </a:pPr>
            <a:endParaRPr lang="en-US" sz="2400" dirty="0">
              <a:latin typeface="+mj-lt"/>
              <a:ea typeface="MS PGothic" charset="0"/>
            </a:endParaRPr>
          </a:p>
        </p:txBody>
      </p:sp>
      <p:graphicFrame>
        <p:nvGraphicFramePr>
          <p:cNvPr id="6" name="Chart 5"/>
          <p:cNvGraphicFramePr/>
          <p:nvPr>
            <p:extLst/>
          </p:nvPr>
        </p:nvGraphicFramePr>
        <p:xfrm>
          <a:off x="2861328" y="4006746"/>
          <a:ext cx="5791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 rot="5400000">
            <a:off x="4919522" y="5301353"/>
            <a:ext cx="3200400" cy="1588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547128" y="4159147"/>
            <a:ext cx="13303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b="0">
                <a:solidFill>
                  <a:srgbClr val="CF0E30"/>
                </a:solidFill>
                <a:latin typeface="Helvetica" charset="0"/>
              </a:rPr>
              <a:t>Growing</a:t>
            </a:r>
          </a:p>
          <a:p>
            <a:pPr eaLnBrk="1" hangingPunct="1"/>
            <a:r>
              <a:rPr lang="en-US" b="0">
                <a:solidFill>
                  <a:srgbClr val="CF0E30"/>
                </a:solidFill>
                <a:latin typeface="Helvetica" charset="0"/>
              </a:rPr>
              <a:t>Phase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760228" y="4159147"/>
            <a:ext cx="146843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algn="r" eaLnBrk="1" hangingPunct="1"/>
            <a:r>
              <a:rPr lang="en-US" b="0">
                <a:solidFill>
                  <a:srgbClr val="CF0E30"/>
                </a:solidFill>
                <a:latin typeface="Helvetica" charset="0"/>
              </a:rPr>
              <a:t>Shrinking</a:t>
            </a:r>
          </a:p>
          <a:p>
            <a:pPr algn="r" eaLnBrk="1" hangingPunct="1"/>
            <a:r>
              <a:rPr lang="en-US" b="0">
                <a:solidFill>
                  <a:srgbClr val="CF0E30"/>
                </a:solidFill>
                <a:latin typeface="Helvetica" charset="0"/>
              </a:rPr>
              <a:t>Phase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6518928" y="3620984"/>
            <a:ext cx="2006600" cy="614363"/>
            <a:chOff x="6400800" y="3576935"/>
            <a:chExt cx="2006776" cy="614065"/>
          </a:xfrm>
        </p:grpSpPr>
        <p:cxnSp>
          <p:nvCxnSpPr>
            <p:cNvPr id="27657" name="Straight Connector 11"/>
            <p:cNvCxnSpPr>
              <a:cxnSpLocks noChangeShapeType="1"/>
            </p:cNvCxnSpPr>
            <p:nvPr/>
          </p:nvCxnSpPr>
          <p:spPr bwMode="auto">
            <a:xfrm rot="5400000">
              <a:off x="6400800" y="3886200"/>
              <a:ext cx="304800" cy="3048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658" name="TextBox 12"/>
            <p:cNvSpPr txBox="1">
              <a:spLocks noChangeArrowheads="1"/>
            </p:cNvSpPr>
            <p:nvPr/>
          </p:nvSpPr>
          <p:spPr bwMode="auto">
            <a:xfrm>
              <a:off x="6700258" y="3576935"/>
              <a:ext cx="1707318" cy="461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b="0">
                  <a:solidFill>
                    <a:srgbClr val="CF0E30"/>
                  </a:solidFill>
                  <a:latin typeface="Helvetica" charset="0"/>
                </a:rPr>
                <a:t>Lock Point!</a:t>
              </a:r>
            </a:p>
          </p:txBody>
        </p:sp>
      </p:grp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22928" y="4459184"/>
            <a:ext cx="2351088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</a:rPr>
              <a:t>Avoid deadlock</a:t>
            </a:r>
            <a:br>
              <a:rPr lang="en-US" sz="2000" b="0">
                <a:latin typeface="Helvetica" charset="0"/>
              </a:rPr>
            </a:br>
            <a:r>
              <a:rPr lang="en-US" sz="2000" b="0">
                <a:latin typeface="Helvetica" charset="0"/>
              </a:rPr>
              <a:t>by acquiring locks</a:t>
            </a:r>
            <a:br>
              <a:rPr lang="en-US" sz="2000" b="0">
                <a:latin typeface="Helvetica" charset="0"/>
              </a:rPr>
            </a:br>
            <a:r>
              <a:rPr lang="en-US" sz="2000" b="0">
                <a:latin typeface="Helvetica" charset="0"/>
              </a:rPr>
              <a:t>in some </a:t>
            </a:r>
            <a:br>
              <a:rPr lang="en-US" sz="2000" b="0">
                <a:latin typeface="Helvetica" charset="0"/>
              </a:rPr>
            </a:br>
            <a:r>
              <a:rPr lang="en-US" sz="2000" b="0">
                <a:latin typeface="Helvetica" charset="0"/>
              </a:rPr>
              <a:t>lexicographic order</a:t>
            </a:r>
          </a:p>
        </p:txBody>
      </p:sp>
    </p:spTree>
    <p:extLst>
      <p:ext uri="{BB962C8B-B14F-4D97-AF65-F5344CB8AC3E}">
        <p14:creationId xmlns:p14="http://schemas.microsoft.com/office/powerpoint/2010/main" val="427777773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  <p:bldP spid="9" grpId="0"/>
      <p:bldP spid="10" grpId="0"/>
      <p:bldP spid="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PGothic" charset="0"/>
              </a:rPr>
              <a:t>Two-Phase Locking (2PL)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8991600" cy="60198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+mj-lt"/>
                <a:ea typeface="MS PGothic" charset="0"/>
              </a:rPr>
              <a:t>2PL guarantees that the dependency graph of a schedule is acyclic. 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+mj-lt"/>
                <a:ea typeface="MS PGothic" charset="0"/>
              </a:rPr>
              <a:t>For every pair of transactions with a conflicting lock, one acquires </a:t>
            </a:r>
            <a:r>
              <a:rPr lang="en-US" dirty="0" smtClean="0">
                <a:latin typeface="+mj-lt"/>
                <a:ea typeface="MS PGothic" charset="0"/>
              </a:rPr>
              <a:t>it </a:t>
            </a:r>
            <a:r>
              <a:rPr lang="en-US" dirty="0">
                <a:latin typeface="+mj-lt"/>
                <a:ea typeface="MS PGothic" charset="0"/>
              </a:rPr>
              <a:t>first </a:t>
            </a:r>
            <a:r>
              <a:rPr lang="en-US" dirty="0">
                <a:latin typeface="+mj-lt"/>
                <a:ea typeface="MS PGothic" charset="0"/>
                <a:sym typeface="Wingdings" charset="0"/>
              </a:rPr>
              <a:t> ordering of those two  total ordering. </a:t>
            </a:r>
            <a:endParaRPr lang="en-US" dirty="0">
              <a:latin typeface="+mj-lt"/>
              <a:ea typeface="MS PGothic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latin typeface="+mj-lt"/>
                <a:ea typeface="MS PGothic" charset="0"/>
              </a:rPr>
              <a:t>Therefore </a:t>
            </a:r>
            <a:r>
              <a:rPr lang="en-US" dirty="0">
                <a:latin typeface="+mj-lt"/>
                <a:ea typeface="MS PGothic" charset="0"/>
              </a:rPr>
              <a:t>2PL-compatible schedules are conflict </a:t>
            </a:r>
            <a:r>
              <a:rPr lang="en-US" dirty="0" smtClean="0">
                <a:latin typeface="+mj-lt"/>
                <a:ea typeface="MS PGothic" charset="0"/>
              </a:rPr>
              <a:t>serializable</a:t>
            </a:r>
            <a:endParaRPr lang="en-US" dirty="0">
              <a:latin typeface="+mj-lt"/>
              <a:ea typeface="MS PGothic" charset="0"/>
            </a:endParaRPr>
          </a:p>
          <a:p>
            <a:pPr lvl="1">
              <a:lnSpc>
                <a:spcPct val="100000"/>
              </a:lnSpc>
              <a:buSzPct val="75000"/>
            </a:pPr>
            <a:r>
              <a:rPr lang="en-US" dirty="0" smtClean="0">
                <a:latin typeface="+mj-lt"/>
                <a:ea typeface="MS PGothic" charset="0"/>
              </a:rPr>
              <a:t>Note</a:t>
            </a:r>
            <a:r>
              <a:rPr lang="en-US" dirty="0">
                <a:latin typeface="+mj-lt"/>
                <a:ea typeface="MS PGothic" charset="0"/>
              </a:rPr>
              <a:t>: 2PL can still lead to deadlocks since locks are acquired incrementally.</a:t>
            </a:r>
          </a:p>
          <a:p>
            <a:pPr>
              <a:lnSpc>
                <a:spcPct val="100000"/>
              </a:lnSpc>
              <a:buSzPct val="75000"/>
            </a:pPr>
            <a:r>
              <a:rPr lang="en-US" dirty="0" smtClean="0">
                <a:latin typeface="+mj-lt"/>
                <a:ea typeface="MS PGothic" charset="0"/>
                <a:sym typeface="Wingdings" charset="0"/>
              </a:rPr>
              <a:t>An </a:t>
            </a:r>
            <a:r>
              <a:rPr lang="en-US" dirty="0">
                <a:latin typeface="+mj-lt"/>
                <a:ea typeface="MS PGothic" charset="0"/>
                <a:sym typeface="Wingdings" charset="0"/>
              </a:rPr>
              <a:t>important variant of 2PL is </a:t>
            </a:r>
            <a:r>
              <a:rPr lang="en-US" b="1" dirty="0">
                <a:solidFill>
                  <a:srgbClr val="C00000"/>
                </a:solidFill>
                <a:latin typeface="+mj-lt"/>
                <a:ea typeface="MS PGothic" charset="0"/>
                <a:sym typeface="Wingdings" charset="0"/>
              </a:rPr>
              <a:t>strict 2PL</a:t>
            </a:r>
            <a:r>
              <a:rPr lang="en-US" dirty="0">
                <a:latin typeface="+mj-lt"/>
                <a:ea typeface="MS PGothic" charset="0"/>
                <a:sym typeface="Wingdings" charset="0"/>
              </a:rPr>
              <a:t>, where all locks are released at the end of the </a:t>
            </a:r>
            <a:r>
              <a:rPr lang="en-US" dirty="0" smtClean="0">
                <a:latin typeface="+mj-lt"/>
                <a:ea typeface="MS PGothic" charset="0"/>
                <a:sym typeface="Wingdings" charset="0"/>
              </a:rPr>
              <a:t>transaction</a:t>
            </a:r>
          </a:p>
          <a:p>
            <a:pPr lvl="1">
              <a:lnSpc>
                <a:spcPct val="100000"/>
              </a:lnSpc>
              <a:buSzPct val="75000"/>
            </a:pPr>
            <a:r>
              <a:rPr lang="en-US" dirty="0"/>
              <a:t>Prevents a process from seeing results of another transaction that might not </a:t>
            </a:r>
            <a:r>
              <a:rPr lang="en-US" dirty="0" smtClean="0"/>
              <a:t>commit</a:t>
            </a:r>
            <a:r>
              <a:rPr lang="en-US" dirty="0" smtClean="0">
                <a:latin typeface="+mj-lt"/>
                <a:ea typeface="MS PGothic" charset="0"/>
                <a:sym typeface="Wingdings" charset="0"/>
              </a:rPr>
              <a:t> </a:t>
            </a:r>
          </a:p>
          <a:p>
            <a:pPr lvl="1">
              <a:lnSpc>
                <a:spcPct val="100000"/>
              </a:lnSpc>
              <a:buSzPct val="75000"/>
            </a:pPr>
            <a:r>
              <a:rPr lang="en-US" dirty="0" smtClean="0">
                <a:latin typeface="+mj-lt"/>
                <a:ea typeface="MS PGothic" charset="0"/>
                <a:sym typeface="Wingdings" charset="0"/>
              </a:rPr>
              <a:t>Easier to recover from aborts</a:t>
            </a:r>
            <a:endParaRPr lang="en-US" dirty="0">
              <a:latin typeface="+mj-lt"/>
              <a:ea typeface="MS PGothic" charset="0"/>
              <a:sym typeface="Wingdings" charset="0"/>
            </a:endParaRPr>
          </a:p>
          <a:p>
            <a:pPr marL="914400" lvl="2" indent="0">
              <a:buSzPct val="75000"/>
              <a:buFontTx/>
              <a:buNone/>
            </a:pPr>
            <a:r>
              <a:rPr lang="en-US" dirty="0">
                <a:latin typeface="+mj-lt"/>
                <a:ea typeface="MS PGothic" charset="0"/>
              </a:rPr>
              <a:t>	</a:t>
            </a:r>
          </a:p>
          <a:p>
            <a:pPr lvl="1"/>
            <a:endParaRPr lang="en-US" dirty="0">
              <a:latin typeface="+mj-lt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9823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Isolation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607" y="4135106"/>
            <a:ext cx="8229600" cy="1447288"/>
          </a:xfrm>
        </p:spPr>
        <p:txBody>
          <a:bodyPr>
            <a:normAutofit/>
          </a:bodyPr>
          <a:lstStyle/>
          <a:p>
            <a:r>
              <a:rPr lang="en-US" dirty="0" err="1"/>
              <a:t>g</a:t>
            </a:r>
            <a:r>
              <a:rPr lang="en-US" dirty="0" err="1" smtClean="0"/>
              <a:t>rep</a:t>
            </a:r>
            <a:r>
              <a:rPr lang="en-US" dirty="0" smtClean="0"/>
              <a:t> appears either before or after move</a:t>
            </a:r>
          </a:p>
          <a:p>
            <a:r>
              <a:rPr lang="en-US" dirty="0" smtClean="0"/>
              <a:t>Need log/recover AND 2PL to get ACID</a:t>
            </a:r>
          </a:p>
          <a:p>
            <a:endParaRPr lang="en-US" dirty="0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94320" y="1061386"/>
            <a:ext cx="4246957" cy="2438686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None/>
            </a:pPr>
            <a:r>
              <a:rPr lang="en-US" sz="2800" dirty="0" smtClean="0"/>
              <a:t>Process A:</a:t>
            </a:r>
          </a:p>
          <a:p>
            <a:pPr>
              <a:buNone/>
            </a:pPr>
            <a:r>
              <a:rPr lang="en-US" sz="2800" dirty="0" smtClean="0"/>
              <a:t>LOCK </a:t>
            </a:r>
            <a:r>
              <a:rPr lang="en-US" sz="2800" dirty="0">
                <a:solidFill>
                  <a:srgbClr val="0000FF"/>
                </a:solidFill>
              </a:rPr>
              <a:t>x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0000FF"/>
                </a:solidFill>
              </a:rPr>
              <a:t>y</a:t>
            </a:r>
            <a:endParaRPr lang="en-US" sz="2800" dirty="0" smtClean="0"/>
          </a:p>
          <a:p>
            <a:pPr>
              <a:buFont typeface="Arial"/>
              <a:buNone/>
            </a:pPr>
            <a:r>
              <a:rPr lang="en-US" sz="2800" dirty="0" smtClean="0"/>
              <a:t>move </a:t>
            </a:r>
            <a:r>
              <a:rPr lang="en-US" sz="2800" dirty="0" smtClean="0">
                <a:solidFill>
                  <a:srgbClr val="0000FF"/>
                </a:solidFill>
              </a:rPr>
              <a:t>foo</a:t>
            </a:r>
            <a:r>
              <a:rPr lang="en-US" sz="2800" dirty="0" smtClean="0"/>
              <a:t> from </a:t>
            </a:r>
            <a:r>
              <a:rPr lang="en-US" sz="2800" dirty="0" err="1" smtClean="0"/>
              <a:t>dir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x</a:t>
            </a:r>
            <a:r>
              <a:rPr lang="en-US" sz="2800" dirty="0" smtClean="0"/>
              <a:t> to </a:t>
            </a:r>
            <a:r>
              <a:rPr lang="en-US" sz="2800" dirty="0" err="1" smtClean="0"/>
              <a:t>dir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y</a:t>
            </a:r>
          </a:p>
          <a:p>
            <a:pPr lvl="1">
              <a:buFont typeface="Arial"/>
              <a:buNone/>
            </a:pP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mv x/foo y/</a:t>
            </a:r>
          </a:p>
          <a:p>
            <a:pPr>
              <a:buNone/>
            </a:pPr>
            <a:r>
              <a:rPr lang="en-US" sz="2400" dirty="0" smtClean="0">
                <a:latin typeface="+mj-lt"/>
                <a:cs typeface="Courier"/>
              </a:rPr>
              <a:t>Commit and Release </a:t>
            </a:r>
            <a:r>
              <a:rPr lang="en-US" sz="2800" dirty="0" smtClean="0">
                <a:solidFill>
                  <a:srgbClr val="0000FF"/>
                </a:solidFill>
              </a:rPr>
              <a:t>x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0000FF"/>
                </a:solidFill>
              </a:rPr>
              <a:t>y</a:t>
            </a:r>
            <a:endParaRPr lang="en-US" sz="2800" dirty="0" smtClean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8" name="Content Placeholder 7"/>
          <p:cNvSpPr txBox="1">
            <a:spLocks/>
          </p:cNvSpPr>
          <p:nvPr/>
        </p:nvSpPr>
        <p:spPr>
          <a:xfrm>
            <a:off x="4459407" y="1061386"/>
            <a:ext cx="4429875" cy="24386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None/>
            </a:pPr>
            <a:r>
              <a:rPr lang="en-US" sz="2800" dirty="0" smtClean="0"/>
              <a:t>Process B:</a:t>
            </a:r>
          </a:p>
          <a:p>
            <a:pPr>
              <a:buNone/>
            </a:pPr>
            <a:r>
              <a:rPr lang="en-US" sz="2800" dirty="0"/>
              <a:t>LOCK </a:t>
            </a:r>
            <a:r>
              <a:rPr lang="en-US" sz="2800" dirty="0">
                <a:solidFill>
                  <a:srgbClr val="0000FF"/>
                </a:solidFill>
              </a:rPr>
              <a:t>x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rgbClr val="0000FF"/>
                </a:solidFill>
              </a:rPr>
              <a:t>y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log</a:t>
            </a:r>
            <a:endParaRPr lang="en-US" sz="2800" dirty="0" smtClean="0"/>
          </a:p>
          <a:p>
            <a:pPr>
              <a:buFont typeface="Arial"/>
              <a:buNone/>
            </a:pPr>
            <a:r>
              <a:rPr lang="en-US" sz="2800" dirty="0" err="1" smtClean="0"/>
              <a:t>grep</a:t>
            </a:r>
            <a:r>
              <a:rPr lang="en-US" sz="2800" dirty="0" smtClean="0"/>
              <a:t> across </a:t>
            </a:r>
            <a:r>
              <a:rPr lang="en-US" sz="2800" dirty="0" smtClean="0">
                <a:solidFill>
                  <a:srgbClr val="0000FF"/>
                </a:solidFill>
              </a:rPr>
              <a:t>x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rgbClr val="0000FF"/>
                </a:solidFill>
              </a:rPr>
              <a:t>y</a:t>
            </a:r>
          </a:p>
          <a:p>
            <a:pPr>
              <a:buFont typeface="Arial"/>
              <a:buNone/>
            </a:pP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grep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162 x/* y/* &gt; log</a:t>
            </a:r>
          </a:p>
          <a:p>
            <a:pPr>
              <a:buNone/>
            </a:pPr>
            <a:r>
              <a:rPr lang="en-US" sz="2400" dirty="0">
                <a:cs typeface="Courier"/>
              </a:rPr>
              <a:t>Commit and </a:t>
            </a:r>
            <a:r>
              <a:rPr lang="en-US" sz="2400" dirty="0" smtClean="0">
                <a:cs typeface="Courier"/>
              </a:rPr>
              <a:t>Release </a:t>
            </a:r>
            <a:r>
              <a:rPr lang="en-US" sz="2400" dirty="0">
                <a:solidFill>
                  <a:srgbClr val="0000FF"/>
                </a:solidFill>
              </a:rPr>
              <a:t>x</a:t>
            </a:r>
            <a:r>
              <a:rPr lang="en-US" sz="2400" dirty="0"/>
              <a:t>, </a:t>
            </a:r>
            <a:r>
              <a:rPr lang="en-US" sz="2400" dirty="0" smtClean="0">
                <a:solidFill>
                  <a:srgbClr val="0000FF"/>
                </a:solidFill>
              </a:rPr>
              <a:t>y, log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  <a:p>
            <a:pPr>
              <a:buFont typeface="Arial"/>
              <a:buNone/>
            </a:pPr>
            <a:endParaRPr lang="en-US" sz="2400" dirty="0" smtClean="0">
              <a:solidFill>
                <a:srgbClr val="0000FF"/>
              </a:solidFill>
              <a:latin typeface="+mj-lt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921739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Serializability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106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With two phase locking and redo logging, transactions appear to occur in </a:t>
            </a:r>
            <a:r>
              <a:rPr lang="en-US" b="1" dirty="0" smtClean="0"/>
              <a:t>a</a:t>
            </a:r>
            <a:r>
              <a:rPr lang="en-US" dirty="0" smtClean="0"/>
              <a:t> sequential order (</a:t>
            </a:r>
            <a:r>
              <a:rPr lang="en-US" dirty="0" err="1" smtClean="0"/>
              <a:t>serializability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Either: </a:t>
            </a:r>
            <a:r>
              <a:rPr lang="en-US" dirty="0" err="1" smtClean="0"/>
              <a:t>grep</a:t>
            </a:r>
            <a:r>
              <a:rPr lang="en-US" dirty="0" smtClean="0"/>
              <a:t> then move or move then </a:t>
            </a:r>
            <a:r>
              <a:rPr lang="en-US" dirty="0" err="1" smtClean="0"/>
              <a:t>grep</a:t>
            </a:r>
            <a:endParaRPr lang="en-US" dirty="0" smtClean="0"/>
          </a:p>
          <a:p>
            <a:pPr lvl="1"/>
            <a:r>
              <a:rPr lang="en-US" dirty="0" smtClean="0"/>
              <a:t>If the operations from different transactions get interleaved in the log, it </a:t>
            </a:r>
            <a:r>
              <a:rPr lang="en-US" dirty="0"/>
              <a:t>i</a:t>
            </a:r>
            <a:r>
              <a:rPr lang="en-US" dirty="0" smtClean="0"/>
              <a:t>s because it </a:t>
            </a:r>
            <a:r>
              <a:rPr lang="en-US" dirty="0"/>
              <a:t>i</a:t>
            </a:r>
            <a:r>
              <a:rPr lang="en-US" dirty="0" smtClean="0"/>
              <a:t>s OK</a:t>
            </a:r>
          </a:p>
          <a:p>
            <a:pPr lvl="2"/>
            <a:r>
              <a:rPr lang="en-US" dirty="0" smtClean="0"/>
              <a:t>2PL prevents it if </a:t>
            </a:r>
            <a:r>
              <a:rPr lang="en-US" dirty="0" err="1" smtClean="0"/>
              <a:t>serializability</a:t>
            </a:r>
            <a:r>
              <a:rPr lang="en-US" dirty="0" smtClean="0"/>
              <a:t> would be violated</a:t>
            </a:r>
          </a:p>
          <a:p>
            <a:pPr lvl="2"/>
            <a:r>
              <a:rPr lang="en-US" dirty="0" smtClean="0"/>
              <a:t>Typically, because they were independent</a:t>
            </a:r>
          </a:p>
          <a:p>
            <a:r>
              <a:rPr lang="en-US" dirty="0" smtClean="0"/>
              <a:t>Other implementations can also provide </a:t>
            </a:r>
            <a:r>
              <a:rPr lang="en-US" dirty="0" err="1" smtClean="0"/>
              <a:t>serializability</a:t>
            </a:r>
            <a:endParaRPr lang="en-US" dirty="0" smtClean="0"/>
          </a:p>
          <a:p>
            <a:pPr lvl="1"/>
            <a:r>
              <a:rPr lang="en-US" dirty="0" smtClean="0"/>
              <a:t>Optimistic concurrency control: abort any transaction that would conflict with </a:t>
            </a:r>
            <a:r>
              <a:rPr lang="en-US" dirty="0" err="1" smtClean="0"/>
              <a:t>serializability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7806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14401"/>
            <a:ext cx="8686800" cy="5598392"/>
          </a:xfrm>
        </p:spPr>
        <p:txBody>
          <a:bodyPr>
            <a:normAutofit/>
          </a:bodyPr>
          <a:lstStyle/>
          <a:p>
            <a:r>
              <a:rPr lang="en-US" dirty="0" smtClean="0"/>
              <a:t>Most file systems implement a transactional model internally</a:t>
            </a:r>
          </a:p>
          <a:p>
            <a:pPr lvl="1"/>
            <a:r>
              <a:rPr lang="en-US" dirty="0" smtClean="0"/>
              <a:t>Copy on write</a:t>
            </a:r>
          </a:p>
          <a:p>
            <a:pPr lvl="1"/>
            <a:r>
              <a:rPr lang="en-US" dirty="0" smtClean="0"/>
              <a:t>Redo logging</a:t>
            </a:r>
          </a:p>
          <a:p>
            <a:r>
              <a:rPr lang="en-US" dirty="0" smtClean="0"/>
              <a:t>Most file systems provide a transactional model for individual system calls</a:t>
            </a:r>
          </a:p>
          <a:p>
            <a:pPr lvl="1"/>
            <a:r>
              <a:rPr lang="en-US" dirty="0" smtClean="0"/>
              <a:t>File rename, move, …</a:t>
            </a:r>
          </a:p>
          <a:p>
            <a:r>
              <a:rPr lang="en-US" dirty="0" smtClean="0"/>
              <a:t>Most file systems do NOT provide a transactional model for user data</a:t>
            </a:r>
          </a:p>
          <a:p>
            <a:pPr lvl="1"/>
            <a:r>
              <a:rPr lang="en-US" dirty="0" smtClean="0"/>
              <a:t>Historical artifact ?  - quite likely</a:t>
            </a:r>
          </a:p>
          <a:p>
            <a:pPr lvl="1"/>
            <a:r>
              <a:rPr lang="en-US" dirty="0" smtClean="0"/>
              <a:t>Unfamiliar model (other than within OS’s and DB’s)?</a:t>
            </a:r>
          </a:p>
          <a:p>
            <a:pPr lvl="2"/>
            <a:r>
              <a:rPr lang="en-US" dirty="0" smtClean="0"/>
              <a:t>perhaps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4956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94320" y="643194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43194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870720" y="6431940"/>
            <a:ext cx="2133600" cy="365125"/>
          </a:xfrm>
          <a:prstGeom prst="rect">
            <a:avLst/>
          </a:prstGeom>
        </p:spPr>
        <p:txBody>
          <a:bodyPr/>
          <a:lstStyle/>
          <a:p>
            <a:fld id="{40BE6ECD-61F1-CE4B-BB82-6FDD0CA3B213}" type="slidenum">
              <a:rPr lang="en-US" smtClean="0"/>
              <a:t>47</a:t>
            </a:fld>
            <a:endParaRPr lang="en-US"/>
          </a:p>
        </p:txBody>
      </p:sp>
      <p:pic>
        <p:nvPicPr>
          <p:cNvPr id="7" name="Picture 6" descr="Screen Shot 2014-10-31 at 10.07.2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800" y="355600"/>
            <a:ext cx="5740400" cy="61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063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Review: Atomicity</a:t>
            </a:r>
            <a:endParaRPr lang="en-US" dirty="0"/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305800" cy="5105400"/>
          </a:xfrm>
        </p:spPr>
        <p:txBody>
          <a:bodyPr/>
          <a:lstStyle/>
          <a:p>
            <a:r>
              <a:rPr lang="en-US" smtClean="0"/>
              <a:t>A transaction </a:t>
            </a:r>
          </a:p>
          <a:p>
            <a:pPr lvl="1"/>
            <a:r>
              <a:rPr lang="en-US" smtClean="0"/>
              <a:t>might commit after completing all its operations, or </a:t>
            </a:r>
          </a:p>
          <a:p>
            <a:pPr lvl="1"/>
            <a:r>
              <a:rPr lang="en-US" smtClean="0"/>
              <a:t>it could abort (or be aborted) after executing some operations</a:t>
            </a:r>
          </a:p>
          <a:p>
            <a:endParaRPr lang="en-US" smtClean="0"/>
          </a:p>
          <a:p>
            <a:r>
              <a:rPr lang="en-US" smtClean="0"/>
              <a:t>Atomic Transactions:  a user can think of a transaction as always either executing all its operations, or not executing any operations at all</a:t>
            </a:r>
          </a:p>
          <a:p>
            <a:pPr lvl="1"/>
            <a:r>
              <a:rPr lang="en-US" smtClean="0"/>
              <a:t>Database/storage system logs all actions so that it can undo the actions of aborted transactions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7633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Review: Consistency</a:t>
            </a:r>
            <a:endParaRPr lang="en-US" dirty="0"/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105400"/>
          </a:xfrm>
        </p:spPr>
        <p:txBody>
          <a:bodyPr/>
          <a:lstStyle/>
          <a:p>
            <a:r>
              <a:rPr lang="en-US" altLang="ja-JP" dirty="0" smtClean="0"/>
              <a:t>D</a:t>
            </a:r>
            <a:r>
              <a:rPr lang="en-US" dirty="0" smtClean="0"/>
              <a:t>ata follows integrity constraints (ICs)</a:t>
            </a:r>
          </a:p>
          <a:p>
            <a:r>
              <a:rPr lang="en-US" dirty="0" smtClean="0"/>
              <a:t>If database/storage system is consistent before transaction, it will be after</a:t>
            </a:r>
          </a:p>
          <a:p>
            <a:r>
              <a:rPr lang="en-US" dirty="0" smtClean="0"/>
              <a:t>System checks ICs and if they fail, the transaction rolls back (i.e., is aborted)</a:t>
            </a:r>
          </a:p>
          <a:p>
            <a:pPr lvl="1"/>
            <a:r>
              <a:rPr lang="en-US" dirty="0" smtClean="0"/>
              <a:t>A database enforces some ICs, depending on the ICs declared when the data has been created</a:t>
            </a:r>
          </a:p>
          <a:p>
            <a:pPr lvl="1"/>
            <a:r>
              <a:rPr lang="en-US" dirty="0" smtClean="0"/>
              <a:t>Beyond this, database does not understand the semantics of the data  (e.g., it does not understand how the interest on a bank account is computed)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9632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3058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What can happen if disk loses power or machine software crashes?</a:t>
            </a:r>
          </a:p>
          <a:p>
            <a:pPr lvl="1"/>
            <a:r>
              <a:rPr lang="en-US" dirty="0" smtClean="0"/>
              <a:t>Some operations in progress may complete</a:t>
            </a:r>
          </a:p>
          <a:p>
            <a:pPr lvl="1"/>
            <a:r>
              <a:rPr lang="en-US" dirty="0" smtClean="0"/>
              <a:t>Some operations in progress may be lost</a:t>
            </a:r>
          </a:p>
          <a:p>
            <a:pPr lvl="1"/>
            <a:r>
              <a:rPr lang="en-US" dirty="0" smtClean="0"/>
              <a:t>Overwrite of a block may only partially complete</a:t>
            </a:r>
          </a:p>
          <a:p>
            <a:r>
              <a:rPr lang="en-US" dirty="0" smtClean="0"/>
              <a:t>Having RAID doesn’t necessarily protect against all such failures</a:t>
            </a:r>
          </a:p>
          <a:p>
            <a:pPr lvl="1"/>
            <a:r>
              <a:rPr lang="en-US" dirty="0" smtClean="0"/>
              <a:t>Bit-for-bit protection of bad state?</a:t>
            </a:r>
          </a:p>
          <a:p>
            <a:pPr lvl="1"/>
            <a:r>
              <a:rPr lang="en-US" dirty="0" smtClean="0"/>
              <a:t>What if one disk of RAID group not written?</a:t>
            </a:r>
          </a:p>
          <a:p>
            <a:r>
              <a:rPr lang="en-US" dirty="0" smtClean="0"/>
              <a:t>File system wants durability (as a minimum!)</a:t>
            </a:r>
          </a:p>
          <a:p>
            <a:pPr lvl="1"/>
            <a:r>
              <a:rPr lang="en-US" dirty="0" smtClean="0"/>
              <a:t>Data previously stored can be retrieved (maybe after some recovery step), regardless of failure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9912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Review: Isolation</a:t>
            </a:r>
            <a:endParaRPr lang="en-US" dirty="0"/>
          </a:p>
        </p:txBody>
      </p:sp>
      <p:sp>
        <p:nvSpPr>
          <p:cNvPr id="59394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105400"/>
          </a:xfrm>
        </p:spPr>
        <p:txBody>
          <a:bodyPr/>
          <a:lstStyle/>
          <a:p>
            <a:r>
              <a:rPr lang="en-US" dirty="0" smtClean="0"/>
              <a:t>Each transaction executes as if it was running by itself</a:t>
            </a:r>
          </a:p>
          <a:p>
            <a:pPr lvl="1"/>
            <a:r>
              <a:rPr lang="en-US" dirty="0" smtClean="0"/>
              <a:t>It cannot see the partial results of another transaction</a:t>
            </a:r>
          </a:p>
          <a:p>
            <a:endParaRPr lang="en-US" dirty="0" smtClean="0"/>
          </a:p>
          <a:p>
            <a:r>
              <a:rPr lang="en-US" dirty="0" smtClean="0"/>
              <a:t>Techniques:</a:t>
            </a:r>
          </a:p>
          <a:p>
            <a:pPr lvl="1"/>
            <a:r>
              <a:rPr lang="en-US" dirty="0" smtClean="0"/>
              <a:t>Pessimistic – don’</a:t>
            </a:r>
            <a:r>
              <a:rPr lang="en-US" altLang="ja-JP" dirty="0" smtClean="0"/>
              <a:t>t let problems arise in the first place</a:t>
            </a:r>
          </a:p>
          <a:p>
            <a:pPr lvl="1"/>
            <a:r>
              <a:rPr lang="en-US" dirty="0" smtClean="0"/>
              <a:t>Optimistic – assume conflicts are rare, deal with them after they happen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1576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Review: Durability</a:t>
            </a:r>
            <a:endParaRPr lang="en-US" dirty="0"/>
          </a:p>
        </p:txBody>
      </p:sp>
      <p:sp>
        <p:nvSpPr>
          <p:cNvPr id="604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should survive in the presence of</a:t>
            </a:r>
          </a:p>
          <a:p>
            <a:pPr lvl="1"/>
            <a:r>
              <a:rPr lang="en-US" dirty="0" smtClean="0"/>
              <a:t>System crash</a:t>
            </a:r>
          </a:p>
          <a:p>
            <a:pPr lvl="1"/>
            <a:r>
              <a:rPr lang="en-US" dirty="0" smtClean="0"/>
              <a:t>Disk crash </a:t>
            </a:r>
            <a:r>
              <a:rPr lang="en-US" dirty="0" smtClean="0">
                <a:sym typeface="Wingdings" charset="0"/>
              </a:rPr>
              <a:t> need backups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All committed updates and only those updates are reflected in the file system or database</a:t>
            </a:r>
          </a:p>
          <a:p>
            <a:pPr lvl="1"/>
            <a:r>
              <a:rPr lang="en-US" dirty="0" smtClean="0"/>
              <a:t>Some care must be taken to handle the case of a crash occurring during the recovery process!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4053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Centralized vs Distributed Systems</a:t>
            </a:r>
          </a:p>
        </p:txBody>
      </p:sp>
      <p:sp>
        <p:nvSpPr>
          <p:cNvPr id="92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581400"/>
            <a:ext cx="8686800" cy="3048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Centralized System: </a:t>
            </a:r>
            <a:r>
              <a:rPr lang="en-US" altLang="ko-KR" smtClean="0">
                <a:ea typeface="굴림" panose="020B0600000101010101" pitchFamily="34" charset="-127"/>
              </a:rPr>
              <a:t>System in which major functions are performed by a single physical computer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Originally, everything on single computer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Later: client/server model</a:t>
            </a:r>
          </a:p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Distributed System:</a:t>
            </a:r>
            <a:r>
              <a:rPr lang="en-US" altLang="ko-KR" smtClean="0">
                <a:ea typeface="굴림" panose="020B0600000101010101" pitchFamily="34" charset="-127"/>
              </a:rPr>
              <a:t> physically separate computers working together on some task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Early model: multiple servers working together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Probably in the same room or building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Often called a “cluster”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Later models: peer-to-peer/wide-spread collaboration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endParaRPr lang="ko-KR" altLang="en-US" smtClean="0">
              <a:ea typeface="굴림" panose="020B0600000101010101" pitchFamily="34" charset="-127"/>
            </a:endParaRPr>
          </a:p>
        </p:txBody>
      </p:sp>
      <p:grpSp>
        <p:nvGrpSpPr>
          <p:cNvPr id="923682" name="Group 34"/>
          <p:cNvGrpSpPr>
            <a:grpSpLocks/>
          </p:cNvGrpSpPr>
          <p:nvPr/>
        </p:nvGrpSpPr>
        <p:grpSpPr bwMode="auto">
          <a:xfrm>
            <a:off x="533400" y="838200"/>
            <a:ext cx="3500438" cy="2414588"/>
            <a:chOff x="336" y="528"/>
            <a:chExt cx="2205" cy="1521"/>
          </a:xfrm>
        </p:grpSpPr>
        <p:grpSp>
          <p:nvGrpSpPr>
            <p:cNvPr id="27670" name="Group 16"/>
            <p:cNvGrpSpPr>
              <a:grpSpLocks/>
            </p:cNvGrpSpPr>
            <p:nvPr/>
          </p:nvGrpSpPr>
          <p:grpSpPr bwMode="auto">
            <a:xfrm>
              <a:off x="336" y="528"/>
              <a:ext cx="2205" cy="1268"/>
              <a:chOff x="269" y="533"/>
              <a:chExt cx="2323" cy="1339"/>
            </a:xfrm>
          </p:grpSpPr>
          <p:sp>
            <p:nvSpPr>
              <p:cNvPr id="27672" name="Oval 4"/>
              <p:cNvSpPr>
                <a:spLocks noChangeArrowheads="1"/>
              </p:cNvSpPr>
              <p:nvPr/>
            </p:nvSpPr>
            <p:spPr bwMode="auto">
              <a:xfrm>
                <a:off x="1154" y="606"/>
                <a:ext cx="538" cy="478"/>
              </a:xfrm>
              <a:prstGeom prst="ellipse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2000"/>
                  <a:t>Server</a:t>
                </a:r>
              </a:p>
            </p:txBody>
          </p:sp>
          <p:pic>
            <p:nvPicPr>
              <p:cNvPr id="27673" name="Picture 5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9" y="533"/>
                <a:ext cx="669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674" name="Picture 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7" y="1231"/>
                <a:ext cx="669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675" name="Picture 10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3" y="533"/>
                <a:ext cx="669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7676" name="Line 11"/>
              <p:cNvSpPr>
                <a:spLocks noChangeShapeType="1"/>
              </p:cNvSpPr>
              <p:nvPr/>
            </p:nvSpPr>
            <p:spPr bwMode="auto">
              <a:xfrm>
                <a:off x="1692" y="827"/>
                <a:ext cx="23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  <p:sp>
            <p:nvSpPr>
              <p:cNvPr id="27677" name="Line 12"/>
              <p:cNvSpPr>
                <a:spLocks noChangeShapeType="1"/>
              </p:cNvSpPr>
              <p:nvPr/>
            </p:nvSpPr>
            <p:spPr bwMode="auto">
              <a:xfrm flipV="1">
                <a:off x="1423" y="1084"/>
                <a:ext cx="0" cy="1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  <p:sp>
            <p:nvSpPr>
              <p:cNvPr id="27678" name="Line 13"/>
              <p:cNvSpPr>
                <a:spLocks noChangeShapeType="1"/>
              </p:cNvSpPr>
              <p:nvPr/>
            </p:nvSpPr>
            <p:spPr bwMode="auto">
              <a:xfrm>
                <a:off x="923" y="827"/>
                <a:ext cx="23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</p:grpSp>
        <p:sp>
          <p:nvSpPr>
            <p:cNvPr id="27671" name="Text Box 31"/>
            <p:cNvSpPr txBox="1">
              <a:spLocks noChangeArrowheads="1"/>
            </p:cNvSpPr>
            <p:nvPr/>
          </p:nvSpPr>
          <p:spPr bwMode="auto">
            <a:xfrm>
              <a:off x="523" y="1824"/>
              <a:ext cx="1830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Client/Server Model</a:t>
              </a:r>
            </a:p>
          </p:txBody>
        </p:sp>
      </p:grpSp>
      <p:grpSp>
        <p:nvGrpSpPr>
          <p:cNvPr id="923681" name="Group 33"/>
          <p:cNvGrpSpPr>
            <a:grpSpLocks/>
          </p:cNvGrpSpPr>
          <p:nvPr/>
        </p:nvGrpSpPr>
        <p:grpSpPr bwMode="auto">
          <a:xfrm>
            <a:off x="4800600" y="457200"/>
            <a:ext cx="4049713" cy="3100388"/>
            <a:chOff x="3024" y="288"/>
            <a:chExt cx="2551" cy="1953"/>
          </a:xfrm>
        </p:grpSpPr>
        <p:grpSp>
          <p:nvGrpSpPr>
            <p:cNvPr id="27654" name="Group 30"/>
            <p:cNvGrpSpPr>
              <a:grpSpLocks/>
            </p:cNvGrpSpPr>
            <p:nvPr/>
          </p:nvGrpSpPr>
          <p:grpSpPr bwMode="auto">
            <a:xfrm>
              <a:off x="3024" y="288"/>
              <a:ext cx="2551" cy="1706"/>
              <a:chOff x="2976" y="336"/>
              <a:chExt cx="2685" cy="1793"/>
            </a:xfrm>
          </p:grpSpPr>
          <p:pic>
            <p:nvPicPr>
              <p:cNvPr id="27656" name="Picture 15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16" y="336"/>
                <a:ext cx="669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657" name="Picture 17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92" y="816"/>
                <a:ext cx="669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658" name="Picture 1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12" y="1488"/>
                <a:ext cx="669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659" name="Picture 19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6" y="432"/>
                <a:ext cx="669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660" name="Picture 20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96" y="1104"/>
                <a:ext cx="669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661" name="Picture 2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6" y="1488"/>
                <a:ext cx="669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7662" name="Line 22"/>
              <p:cNvSpPr>
                <a:spLocks noChangeShapeType="1"/>
              </p:cNvSpPr>
              <p:nvPr/>
            </p:nvSpPr>
            <p:spPr bwMode="auto">
              <a:xfrm>
                <a:off x="3648" y="1824"/>
                <a:ext cx="864" cy="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  <p:sp>
            <p:nvSpPr>
              <p:cNvPr id="27663" name="Line 23"/>
              <p:cNvSpPr>
                <a:spLocks noChangeShapeType="1"/>
              </p:cNvSpPr>
              <p:nvPr/>
            </p:nvSpPr>
            <p:spPr bwMode="auto">
              <a:xfrm flipV="1">
                <a:off x="3648" y="624"/>
                <a:ext cx="768" cy="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  <p:sp>
            <p:nvSpPr>
              <p:cNvPr id="27664" name="Line 24"/>
              <p:cNvSpPr>
                <a:spLocks noChangeShapeType="1"/>
              </p:cNvSpPr>
              <p:nvPr/>
            </p:nvSpPr>
            <p:spPr bwMode="auto">
              <a:xfrm flipV="1">
                <a:off x="4320" y="1200"/>
                <a:ext cx="72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  <p:sp>
            <p:nvSpPr>
              <p:cNvPr id="27665" name="Line 25"/>
              <p:cNvSpPr>
                <a:spLocks noChangeShapeType="1"/>
              </p:cNvSpPr>
              <p:nvPr/>
            </p:nvSpPr>
            <p:spPr bwMode="auto">
              <a:xfrm flipV="1">
                <a:off x="4224" y="912"/>
                <a:ext cx="336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  <p:sp>
            <p:nvSpPr>
              <p:cNvPr id="27666" name="Line 26"/>
              <p:cNvSpPr>
                <a:spLocks noChangeShapeType="1"/>
              </p:cNvSpPr>
              <p:nvPr/>
            </p:nvSpPr>
            <p:spPr bwMode="auto">
              <a:xfrm flipV="1">
                <a:off x="3312" y="1008"/>
                <a:ext cx="48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  <p:sp>
            <p:nvSpPr>
              <p:cNvPr id="27667" name="Line 27"/>
              <p:cNvSpPr>
                <a:spLocks noChangeShapeType="1"/>
              </p:cNvSpPr>
              <p:nvPr/>
            </p:nvSpPr>
            <p:spPr bwMode="auto">
              <a:xfrm flipH="1" flipV="1">
                <a:off x="3552" y="912"/>
                <a:ext cx="24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  <p:sp>
            <p:nvSpPr>
              <p:cNvPr id="27668" name="Line 28"/>
              <p:cNvSpPr>
                <a:spLocks noChangeShapeType="1"/>
              </p:cNvSpPr>
              <p:nvPr/>
            </p:nvSpPr>
            <p:spPr bwMode="auto">
              <a:xfrm flipH="1" flipV="1">
                <a:off x="4704" y="960"/>
                <a:ext cx="96" cy="5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  <p:sp>
            <p:nvSpPr>
              <p:cNvPr id="27669" name="Line 29"/>
              <p:cNvSpPr>
                <a:spLocks noChangeShapeType="1"/>
              </p:cNvSpPr>
              <p:nvPr/>
            </p:nvSpPr>
            <p:spPr bwMode="auto">
              <a:xfrm flipV="1">
                <a:off x="5040" y="1392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</p:grpSp>
        <p:sp>
          <p:nvSpPr>
            <p:cNvPr id="27655" name="Text Box 32"/>
            <p:cNvSpPr txBox="1">
              <a:spLocks noChangeArrowheads="1"/>
            </p:cNvSpPr>
            <p:nvPr/>
          </p:nvSpPr>
          <p:spPr bwMode="auto">
            <a:xfrm>
              <a:off x="3386" y="2016"/>
              <a:ext cx="1827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Peer-to-Peer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18508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2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2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3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3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2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2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23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23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3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3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23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23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23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23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651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Distributed Systems: Motivation/Issues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067800" cy="5867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Why do we want distributed systems?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Cheaper and easier to build lots of simple computers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Easier to add power incrementally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Users can have complete control over some components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Collaboration: Much easier for users to collaborate through network resources (such as network file systems)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The </a:t>
            </a:r>
            <a:r>
              <a:rPr lang="en-US" altLang="ko-KR" i="1" smtClean="0">
                <a:ea typeface="굴림" panose="020B0600000101010101" pitchFamily="34" charset="-127"/>
              </a:rPr>
              <a:t>promise</a:t>
            </a:r>
            <a:r>
              <a:rPr lang="en-US" altLang="ko-KR" smtClean="0">
                <a:ea typeface="굴림" panose="020B0600000101010101" pitchFamily="34" charset="-127"/>
              </a:rPr>
              <a:t> of distributed systems: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Higher availability: one machine goes down, use another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Better durability: store data in multiple locations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More security: each piece easier to make secure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Reality has been disappointing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Worse availability: depend on every machine being up</a:t>
            </a:r>
          </a:p>
          <a:p>
            <a:pPr lvl="2">
              <a:lnSpc>
                <a:spcPct val="80000"/>
              </a:lnSpc>
              <a:spcBef>
                <a:spcPct val="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Lamport: “a distributed system is one where I can’t do work because some machine I’ve never heard of isn’t working!”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Worse reliability: can lose data if any machine crashes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Worse security: anyone in world can break into system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Coordination is more difficult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Must coordinate multiple copies of shared state information (using only a network)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What would be easy in a centralized system becomes a lot more difficult</a:t>
            </a:r>
          </a:p>
        </p:txBody>
      </p:sp>
    </p:spTree>
    <p:extLst>
      <p:ext uri="{BB962C8B-B14F-4D97-AF65-F5344CB8AC3E}">
        <p14:creationId xmlns:p14="http://schemas.microsoft.com/office/powerpoint/2010/main" val="33182234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Distributed Systems: Goals/Requirements</a:t>
            </a:r>
          </a:p>
        </p:txBody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562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Transparency:</a:t>
            </a:r>
            <a:r>
              <a:rPr lang="en-US" altLang="ko-KR" smtClean="0">
                <a:ea typeface="굴림" panose="020B0600000101010101" pitchFamily="34" charset="-127"/>
              </a:rPr>
              <a:t> the ability of the system to mask its complexity behind a simple interface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Possible transparencies: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Location:</a:t>
            </a:r>
            <a:r>
              <a:rPr lang="en-US" altLang="ko-KR" smtClean="0">
                <a:ea typeface="굴림" panose="020B0600000101010101" pitchFamily="34" charset="-127"/>
              </a:rPr>
              <a:t> Can’t tell where resources are located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Migration:</a:t>
            </a:r>
            <a:r>
              <a:rPr lang="en-US" altLang="ko-KR" smtClean="0">
                <a:ea typeface="굴림" panose="020B0600000101010101" pitchFamily="34" charset="-127"/>
              </a:rPr>
              <a:t> Resources may move without the user knowing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Replication:</a:t>
            </a:r>
            <a:r>
              <a:rPr lang="en-US" altLang="ko-KR" smtClean="0">
                <a:ea typeface="굴림" panose="020B0600000101010101" pitchFamily="34" charset="-127"/>
              </a:rPr>
              <a:t> Can’t tell how many copies of resource exist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Concurrency:</a:t>
            </a:r>
            <a:r>
              <a:rPr lang="en-US" altLang="ko-KR" smtClean="0">
                <a:ea typeface="굴림" panose="020B0600000101010101" pitchFamily="34" charset="-127"/>
              </a:rPr>
              <a:t> Can’t tell how many users there are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Parallelism:</a:t>
            </a:r>
            <a:r>
              <a:rPr lang="en-US" altLang="ko-KR" smtClean="0">
                <a:ea typeface="굴림" panose="020B0600000101010101" pitchFamily="34" charset="-127"/>
              </a:rPr>
              <a:t> System may speed up large jobs by spliting them into smaller pieces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Fault Tolerance</a:t>
            </a:r>
            <a:r>
              <a:rPr lang="en-US" altLang="ko-KR" smtClean="0">
                <a:ea typeface="굴림" panose="020B0600000101010101" pitchFamily="34" charset="-127"/>
              </a:rPr>
              <a:t>: System may hide varoius things that go wrong in the system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Transparency and collaboration require some way for different processors to communicate with one another</a:t>
            </a:r>
          </a:p>
        </p:txBody>
      </p:sp>
      <p:grpSp>
        <p:nvGrpSpPr>
          <p:cNvPr id="925703" name="Group 7"/>
          <p:cNvGrpSpPr>
            <a:grpSpLocks/>
          </p:cNvGrpSpPr>
          <p:nvPr/>
        </p:nvGrpSpPr>
        <p:grpSpPr bwMode="auto">
          <a:xfrm>
            <a:off x="1600200" y="4648200"/>
            <a:ext cx="5867400" cy="1839913"/>
            <a:chOff x="1008" y="2928"/>
            <a:chExt cx="3696" cy="1159"/>
          </a:xfrm>
        </p:grpSpPr>
        <p:pic>
          <p:nvPicPr>
            <p:cNvPr id="29702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" y="2928"/>
              <a:ext cx="1440" cy="1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703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08" y="2928"/>
              <a:ext cx="1440" cy="1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25702" name="AutoShape 6"/>
          <p:cNvSpPr>
            <a:spLocks noChangeArrowheads="1"/>
          </p:cNvSpPr>
          <p:nvPr/>
        </p:nvSpPr>
        <p:spPr bwMode="auto">
          <a:xfrm>
            <a:off x="3962400" y="4724400"/>
            <a:ext cx="1219200" cy="838200"/>
          </a:xfrm>
          <a:custGeom>
            <a:avLst/>
            <a:gdLst>
              <a:gd name="T0" fmla="*/ 914400 w 21600"/>
              <a:gd name="T1" fmla="*/ 0 h 21600"/>
              <a:gd name="T2" fmla="*/ 0 w 21600"/>
              <a:gd name="T3" fmla="*/ 419100 h 21600"/>
              <a:gd name="T4" fmla="*/ 914400 w 21600"/>
              <a:gd name="T5" fmla="*/ 838200 h 21600"/>
              <a:gd name="T6" fmla="*/ 1219200 w 21600"/>
              <a:gd name="T7" fmla="*/ 4191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435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25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25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25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25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25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25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25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25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925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5699" grpId="0" build="p" bldLvl="2"/>
      <p:bldP spid="92570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Networking Definitions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200400"/>
            <a:ext cx="8839200" cy="3276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Network:</a:t>
            </a:r>
            <a:r>
              <a:rPr lang="en-US" altLang="ko-KR" smtClean="0">
                <a:ea typeface="굴림" panose="020B0600000101010101" pitchFamily="34" charset="-127"/>
              </a:rPr>
              <a:t> physical connection that allows two computers to communicate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Packet:</a:t>
            </a:r>
            <a:r>
              <a:rPr lang="en-US" altLang="ko-KR" smtClean="0">
                <a:ea typeface="굴림" panose="020B0600000101010101" pitchFamily="34" charset="-127"/>
              </a:rPr>
              <a:t> unit of transfer, sequence of bits carried over the network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Network carries packets from one CPU to another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Destination gets interrupt when packet arrives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Protocol:</a:t>
            </a:r>
            <a:r>
              <a:rPr lang="en-US" altLang="ko-KR" smtClean="0">
                <a:ea typeface="굴림" panose="020B0600000101010101" pitchFamily="34" charset="-127"/>
              </a:rPr>
              <a:t> agreement between two parties as to how information is to be transmitted</a:t>
            </a:r>
          </a:p>
        </p:txBody>
      </p:sp>
      <p:pic>
        <p:nvPicPr>
          <p:cNvPr id="30724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690563"/>
            <a:ext cx="3990975" cy="2446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82433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686800" cy="5867400"/>
          </a:xfrm>
        </p:spPr>
        <p:txBody>
          <a:bodyPr>
            <a:normAutofit lnSpcReduction="10000"/>
          </a:bodyPr>
          <a:lstStyle/>
          <a:p>
            <a:pPr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Important system properties</a:t>
            </a:r>
          </a:p>
          <a:p>
            <a:pPr lvl="1">
              <a:spcBef>
                <a:spcPct val="5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Availability</a:t>
            </a:r>
            <a:r>
              <a:rPr lang="en-US" altLang="ko-KR" dirty="0">
                <a:ea typeface="굴림" panose="020B0600000101010101" pitchFamily="34" charset="-127"/>
              </a:rPr>
              <a:t>: how often is the resource available?</a:t>
            </a:r>
          </a:p>
          <a:p>
            <a:pPr lvl="1">
              <a:spcBef>
                <a:spcPct val="5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Durability</a:t>
            </a:r>
            <a:r>
              <a:rPr lang="en-US" altLang="ko-KR" dirty="0">
                <a:ea typeface="굴림" panose="020B0600000101010101" pitchFamily="34" charset="-127"/>
              </a:rPr>
              <a:t>: how well is data preserved against faults?</a:t>
            </a:r>
          </a:p>
          <a:p>
            <a:pPr lvl="1">
              <a:spcBef>
                <a:spcPct val="5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Reliability</a:t>
            </a:r>
            <a:r>
              <a:rPr lang="en-US" altLang="ko-KR" dirty="0">
                <a:ea typeface="굴림" panose="020B0600000101010101" pitchFamily="34" charset="-127"/>
              </a:rPr>
              <a:t>: how often is resource performing correctly?</a:t>
            </a:r>
          </a:p>
          <a:p>
            <a:pPr>
              <a:spcBef>
                <a:spcPct val="5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RAID</a:t>
            </a:r>
            <a:r>
              <a:rPr lang="en-US" altLang="ko-KR" dirty="0">
                <a:ea typeface="굴림" panose="020B0600000101010101" pitchFamily="34" charset="-127"/>
              </a:rPr>
              <a:t>: Redundant Arrays of Inexpensive Disks</a:t>
            </a:r>
          </a:p>
          <a:p>
            <a:pPr lvl="1"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RAID1: mirroring, RAID5: Parity block</a:t>
            </a:r>
          </a:p>
          <a:p>
            <a:pPr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Use of Log to improve Reliability</a:t>
            </a:r>
          </a:p>
          <a:p>
            <a:pPr lvl="1">
              <a:spcBef>
                <a:spcPct val="5000"/>
              </a:spcBef>
            </a:pPr>
            <a:r>
              <a:rPr lang="en-US" altLang="ko-KR" dirty="0" err="1">
                <a:ea typeface="굴림" panose="020B0600000101010101" pitchFamily="34" charset="-127"/>
              </a:rPr>
              <a:t>Journaled</a:t>
            </a:r>
            <a:r>
              <a:rPr lang="en-US" altLang="ko-KR" dirty="0">
                <a:ea typeface="굴림" panose="020B0600000101010101" pitchFamily="34" charset="-127"/>
              </a:rPr>
              <a:t> file systems such as </a:t>
            </a:r>
            <a:r>
              <a:rPr lang="en-US" altLang="ko-KR" dirty="0" smtClean="0">
                <a:ea typeface="굴림" panose="020B0600000101010101" pitchFamily="34" charset="-127"/>
              </a:rPr>
              <a:t>ext3, NTFS</a:t>
            </a:r>
            <a:endParaRPr lang="en-US" b="0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Transactions</a:t>
            </a:r>
            <a:r>
              <a:rPr lang="en-US" dirty="0" smtClean="0"/>
              <a:t>: ACID semantics</a:t>
            </a:r>
          </a:p>
          <a:p>
            <a:pPr lvl="1"/>
            <a:r>
              <a:rPr lang="en-US" dirty="0" smtClean="0"/>
              <a:t>Atomicity</a:t>
            </a:r>
          </a:p>
          <a:p>
            <a:pPr lvl="1"/>
            <a:r>
              <a:rPr lang="en-US" dirty="0" smtClean="0"/>
              <a:t>Consistency</a:t>
            </a:r>
          </a:p>
          <a:p>
            <a:pPr lvl="1"/>
            <a:r>
              <a:rPr lang="en-US" dirty="0" smtClean="0"/>
              <a:t>Isolation</a:t>
            </a:r>
          </a:p>
          <a:p>
            <a:pPr lvl="1"/>
            <a:r>
              <a:rPr lang="en-US" dirty="0" smtClean="0"/>
              <a:t>Durability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2-phase Locking</a:t>
            </a:r>
          </a:p>
          <a:p>
            <a:pPr lvl="1"/>
            <a:r>
              <a:rPr lang="en-US" dirty="0" smtClean="0"/>
              <a:t>First Phase: acquire all locks</a:t>
            </a:r>
          </a:p>
          <a:p>
            <a:pPr lvl="1"/>
            <a:r>
              <a:rPr lang="en-US" dirty="0" smtClean="0"/>
              <a:t>Second Phase: release locks in opposite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832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Reliability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0772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Single logical file operation can involve updates to multiple physical disk blocks</a:t>
            </a:r>
          </a:p>
          <a:p>
            <a:pPr lvl="1"/>
            <a:r>
              <a:rPr lang="en-US" dirty="0" err="1" smtClean="0"/>
              <a:t>inode</a:t>
            </a:r>
            <a:r>
              <a:rPr lang="en-US" dirty="0" smtClean="0"/>
              <a:t>, indirect block, data block, bitmap, …</a:t>
            </a:r>
          </a:p>
          <a:p>
            <a:pPr lvl="1"/>
            <a:r>
              <a:rPr lang="en-US" dirty="0" smtClean="0"/>
              <a:t>With remapping, single update to physical disk block can require multiple (even lower level) updates</a:t>
            </a:r>
          </a:p>
          <a:p>
            <a:r>
              <a:rPr lang="en-US" dirty="0" smtClean="0"/>
              <a:t>At a physical level, operations complete one at a time</a:t>
            </a:r>
          </a:p>
          <a:p>
            <a:pPr lvl="1"/>
            <a:r>
              <a:rPr lang="en-US" dirty="0" smtClean="0"/>
              <a:t>Want concurrent operations for performance</a:t>
            </a:r>
          </a:p>
          <a:p>
            <a:r>
              <a:rPr lang="en-US" dirty="0" smtClean="0"/>
              <a:t>How do we guarantee consistency regardless of when crash occurs?</a:t>
            </a:r>
          </a:p>
        </p:txBody>
      </p:sp>
    </p:spTree>
    <p:extLst>
      <p:ext uri="{BB962C8B-B14F-4D97-AF65-F5344CB8AC3E}">
        <p14:creationId xmlns:p14="http://schemas.microsoft.com/office/powerpoint/2010/main" val="3056033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Threats to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0772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Interrupted Operation</a:t>
            </a:r>
          </a:p>
          <a:p>
            <a:pPr lvl="1"/>
            <a:r>
              <a:rPr lang="en-US" dirty="0" smtClean="0"/>
              <a:t>Crash or power failure in the middle of a series of related updates may leave stored data in an </a:t>
            </a:r>
            <a:r>
              <a:rPr lang="en-US" i="1" dirty="0" smtClean="0"/>
              <a:t>inconsistent state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.g.: transfer funds from </a:t>
            </a:r>
            <a:r>
              <a:rPr lang="en-US" dirty="0" err="1" smtClean="0"/>
              <a:t>BofA</a:t>
            </a:r>
            <a:r>
              <a:rPr lang="en-US" dirty="0" smtClean="0"/>
              <a:t> to Schwab.  What if transfer is interrupted after withdrawal and before deposit</a:t>
            </a:r>
          </a:p>
          <a:p>
            <a:r>
              <a:rPr lang="en-US" dirty="0" smtClean="0"/>
              <a:t>Loss of stored data</a:t>
            </a:r>
          </a:p>
          <a:p>
            <a:pPr lvl="1"/>
            <a:r>
              <a:rPr lang="en-US" dirty="0" smtClean="0"/>
              <a:t>Failure of non-volatile storage media may cause previously stored data to disappear or be corrupted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843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AND Right 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34533"/>
            <a:ext cx="6688667" cy="5029199"/>
          </a:xfrm>
        </p:spPr>
        <p:txBody>
          <a:bodyPr>
            <a:normAutofit/>
          </a:bodyPr>
          <a:lstStyle/>
          <a:p>
            <a:r>
              <a:rPr lang="en-US" dirty="0" smtClean="0"/>
              <a:t>The concepts related to transactions appear in many aspects of systems</a:t>
            </a:r>
          </a:p>
          <a:p>
            <a:pPr lvl="1"/>
            <a:r>
              <a:rPr lang="en-US" dirty="0" smtClean="0"/>
              <a:t>File Systems</a:t>
            </a:r>
          </a:p>
          <a:p>
            <a:pPr lvl="1"/>
            <a:r>
              <a:rPr lang="en-US" dirty="0" smtClean="0"/>
              <a:t>Data Base systems</a:t>
            </a:r>
          </a:p>
          <a:p>
            <a:pPr lvl="1"/>
            <a:r>
              <a:rPr lang="en-US" dirty="0" smtClean="0"/>
              <a:t>Concurrent Programming</a:t>
            </a:r>
          </a:p>
          <a:p>
            <a:r>
              <a:rPr lang="en-US" dirty="0" smtClean="0"/>
              <a:t>Example of </a:t>
            </a:r>
            <a:r>
              <a:rPr lang="en-US" dirty="0"/>
              <a:t>a</a:t>
            </a:r>
            <a:r>
              <a:rPr lang="en-US" dirty="0" smtClean="0"/>
              <a:t> powerful, elegant concept simplifying implementation AND achieving better performance.</a:t>
            </a:r>
          </a:p>
          <a:p>
            <a:r>
              <a:rPr lang="en-US" dirty="0" smtClean="0"/>
              <a:t>The key is to recognize that the system behavior is viewed from a particular perspective.</a:t>
            </a:r>
          </a:p>
          <a:p>
            <a:pPr lvl="1"/>
            <a:r>
              <a:rPr lang="en-US" dirty="0" smtClean="0"/>
              <a:t>Properties are met from that perspective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611" y="0"/>
            <a:ext cx="2201333" cy="1850917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6019800" y="1887013"/>
            <a:ext cx="3532382" cy="928122"/>
            <a:chOff x="5181806" y="3952880"/>
            <a:chExt cx="3845443" cy="928122"/>
          </a:xfrm>
        </p:grpSpPr>
        <p:cxnSp>
          <p:nvCxnSpPr>
            <p:cNvPr id="8" name="Straight Arrow Connector 7"/>
            <p:cNvCxnSpPr/>
            <p:nvPr/>
          </p:nvCxnSpPr>
          <p:spPr>
            <a:xfrm flipH="1" flipV="1">
              <a:off x="5827663" y="3952880"/>
              <a:ext cx="1352560" cy="892716"/>
            </a:xfrm>
            <a:prstGeom prst="straightConnector1">
              <a:avLst/>
            </a:prstGeom>
            <a:ln>
              <a:solidFill>
                <a:srgbClr val="4F81BD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7180222" y="4086564"/>
              <a:ext cx="1443789" cy="759032"/>
            </a:xfrm>
            <a:prstGeom prst="straightConnector1">
              <a:avLst/>
            </a:prstGeom>
            <a:ln>
              <a:solidFill>
                <a:srgbClr val="4F81BD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181806" y="4289412"/>
              <a:ext cx="1650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Reliability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376411" y="4511670"/>
              <a:ext cx="1650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Performance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5004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Reliability Approach #1: Careful 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Sequence operations in a specific order</a:t>
            </a:r>
          </a:p>
          <a:p>
            <a:pPr lvl="1"/>
            <a:r>
              <a:rPr lang="en-US" dirty="0" smtClean="0"/>
              <a:t>Careful design to allow sequence to be interrupted safely</a:t>
            </a:r>
          </a:p>
          <a:p>
            <a:r>
              <a:rPr lang="en-US" dirty="0" smtClean="0"/>
              <a:t>Post-crash recovery</a:t>
            </a:r>
          </a:p>
          <a:p>
            <a:pPr lvl="1"/>
            <a:r>
              <a:rPr lang="en-US" dirty="0" smtClean="0"/>
              <a:t>Read data structures to see if there were any operations in progress</a:t>
            </a:r>
          </a:p>
          <a:p>
            <a:pPr lvl="1"/>
            <a:r>
              <a:rPr lang="en-US" dirty="0" smtClean="0"/>
              <a:t>Clean up/finish as needed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Approach taken in FAT, FFS (</a:t>
            </a:r>
            <a:r>
              <a:rPr lang="en-US" dirty="0" err="1" smtClean="0"/>
              <a:t>fsck</a:t>
            </a:r>
            <a:r>
              <a:rPr lang="en-US" dirty="0" smtClean="0"/>
              <a:t>), and many app-level recovery schemes (e.g., Word)</a:t>
            </a:r>
          </a:p>
        </p:txBody>
      </p:sp>
    </p:spTree>
    <p:extLst>
      <p:ext uri="{BB962C8B-B14F-4D97-AF65-F5344CB8AC3E}">
        <p14:creationId xmlns:p14="http://schemas.microsoft.com/office/powerpoint/2010/main" val="409365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19191"/>
    </a:lt2>
    <a:accent1>
      <a:srgbClr val="618FFD"/>
    </a:accent1>
    <a:accent2>
      <a:srgbClr val="00AE00"/>
    </a:accent2>
    <a:accent3>
      <a:srgbClr val="FFFFFF"/>
    </a:accent3>
    <a:accent4>
      <a:srgbClr val="000000"/>
    </a:accent4>
    <a:accent5>
      <a:srgbClr val="B7C6FE"/>
    </a:accent5>
    <a:accent6>
      <a:srgbClr val="009D00"/>
    </a:accent6>
    <a:hlink>
      <a:srgbClr val="FC0128"/>
    </a:hlink>
    <a:folHlink>
      <a:srgbClr val="CECECE"/>
    </a:folHlink>
  </a:clrScheme>
  <a:fontScheme name="Office">
    <a:majorFont>
      <a:latin typeface="Comic Sans MS"/>
      <a:ea typeface=""/>
      <a:cs typeface=""/>
    </a:majorFont>
    <a:minorFont>
      <a:latin typeface="Comic Sans MS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71045</TotalTime>
  <Pages>60</Pages>
  <Words>3781</Words>
  <Application>Microsoft Office PowerPoint</Application>
  <PresentationFormat>On-screen Show (4:3)</PresentationFormat>
  <Paragraphs>617</Paragraphs>
  <Slides>56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7" baseType="lpstr">
      <vt:lpstr>굴림</vt:lpstr>
      <vt:lpstr>MS PGothic</vt:lpstr>
      <vt:lpstr>Arial</vt:lpstr>
      <vt:lpstr>Comic Sans MS</vt:lpstr>
      <vt:lpstr>Courier</vt:lpstr>
      <vt:lpstr>Helvetica</vt:lpstr>
      <vt:lpstr>Symbol</vt:lpstr>
      <vt:lpstr>Tahoma</vt:lpstr>
      <vt:lpstr>Times New Roman</vt:lpstr>
      <vt:lpstr>Wingdings</vt:lpstr>
      <vt:lpstr>Office</vt:lpstr>
      <vt:lpstr>CS162 Operating Systems and Systems Programming Lecture 20   Reliability, Transactions Distributed Systems</vt:lpstr>
      <vt:lpstr>Recall: File System Caching</vt:lpstr>
      <vt:lpstr>Recall: Important “ilities”</vt:lpstr>
      <vt:lpstr>Recall: RAID 5+: High I/O Rate Parity</vt:lpstr>
      <vt:lpstr>File System Reliability</vt:lpstr>
      <vt:lpstr>Storage Reliability Problem</vt:lpstr>
      <vt:lpstr>Threats to Reliability</vt:lpstr>
      <vt:lpstr>Fast AND Right ???</vt:lpstr>
      <vt:lpstr>Reliability Approach #1: Careful Ordering</vt:lpstr>
      <vt:lpstr>FFS: Create a File</vt:lpstr>
      <vt:lpstr>Application Level</vt:lpstr>
      <vt:lpstr>Reliability Approach #2: Copy on Write File Layout</vt:lpstr>
      <vt:lpstr>Emulating COW @ user level </vt:lpstr>
      <vt:lpstr>COW integrated with file system</vt:lpstr>
      <vt:lpstr>COW with smaller-radix blocks</vt:lpstr>
      <vt:lpstr>ZFS</vt:lpstr>
      <vt:lpstr>More General Solutions</vt:lpstr>
      <vt:lpstr>Transactions</vt:lpstr>
      <vt:lpstr>Key concept: Transaction</vt:lpstr>
      <vt:lpstr>Typical Structure</vt:lpstr>
      <vt:lpstr>“Classic” Example: Transaction</vt:lpstr>
      <vt:lpstr>The ACID properties of Transactions</vt:lpstr>
      <vt:lpstr>Transactional File Systems</vt:lpstr>
      <vt:lpstr>Logging File Systems</vt:lpstr>
      <vt:lpstr>Redo Logging</vt:lpstr>
      <vt:lpstr>Example: Creating a file</vt:lpstr>
      <vt:lpstr>Ex: Creating a file (as a transaction)</vt:lpstr>
      <vt:lpstr>ReDo log </vt:lpstr>
      <vt:lpstr>Crash during logging - Recover</vt:lpstr>
      <vt:lpstr>Recovery After Commit</vt:lpstr>
      <vt:lpstr>What if had already started writing back the transaction ?</vt:lpstr>
      <vt:lpstr>What if the uncommitted transaction was discarded on recovery?</vt:lpstr>
      <vt:lpstr>What if we crash again during recovery?</vt:lpstr>
      <vt:lpstr>Redo Logging</vt:lpstr>
      <vt:lpstr>Can we interleave transactions in the log?</vt:lpstr>
      <vt:lpstr>Back of the Envelope …</vt:lpstr>
      <vt:lpstr>Performance</vt:lpstr>
      <vt:lpstr>Redo Log Implementation</vt:lpstr>
      <vt:lpstr>Isolation</vt:lpstr>
      <vt:lpstr>What do we use to prevent interleaving?</vt:lpstr>
      <vt:lpstr>Locks – in a new form</vt:lpstr>
      <vt:lpstr>Two-Phase Locking (2PL)</vt:lpstr>
      <vt:lpstr>Two-Phase Locking (2PL)</vt:lpstr>
      <vt:lpstr>Transaction Isolation</vt:lpstr>
      <vt:lpstr>Serializability</vt:lpstr>
      <vt:lpstr>Caveat</vt:lpstr>
      <vt:lpstr>PowerPoint Presentation</vt:lpstr>
      <vt:lpstr>Review: Atomicity</vt:lpstr>
      <vt:lpstr>Review: Consistency</vt:lpstr>
      <vt:lpstr>Review: Isolation</vt:lpstr>
      <vt:lpstr>Review: Durability</vt:lpstr>
      <vt:lpstr>Centralized vs Distributed Systems</vt:lpstr>
      <vt:lpstr>Distributed Systems: Motivation/Issues</vt:lpstr>
      <vt:lpstr>Distributed Systems: Goals/Requirements</vt:lpstr>
      <vt:lpstr>Networking Definitions</vt:lpstr>
      <vt:lpstr>Summary</vt:lpstr>
    </vt:vector>
  </TitlesOfParts>
  <Company>UC Berkeley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subject/>
  <dc:creator>John D. Kubiatowicz</dc:creator>
  <cp:keywords/>
  <dc:description>Imported some pictures from Silbershatz (c) 2005</dc:description>
  <cp:lastModifiedBy>kubitron</cp:lastModifiedBy>
  <cp:revision>853</cp:revision>
  <cp:lastPrinted>2015-04-13T03:38:29Z</cp:lastPrinted>
  <dcterms:created xsi:type="dcterms:W3CDTF">1995-08-12T11:37:26Z</dcterms:created>
  <dcterms:modified xsi:type="dcterms:W3CDTF">2015-04-14T16:58:02Z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